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8" r:id="rId2"/>
    <p:sldId id="319" r:id="rId3"/>
    <p:sldId id="320" r:id="rId4"/>
    <p:sldId id="322" r:id="rId5"/>
    <p:sldId id="324" r:id="rId6"/>
    <p:sldId id="325" r:id="rId7"/>
    <p:sldId id="303" r:id="rId8"/>
    <p:sldId id="326" r:id="rId9"/>
    <p:sldId id="328" r:id="rId10"/>
    <p:sldId id="307" r:id="rId11"/>
    <p:sldId id="306" r:id="rId12"/>
    <p:sldId id="308" r:id="rId13"/>
    <p:sldId id="309" r:id="rId14"/>
    <p:sldId id="310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1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96720-C422-4E8C-9FD4-C1E77350F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10311D-CBA9-4184-9C8F-76DEC9D01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E3982-B401-459F-9CA1-B5EF28E6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3858A-0C6D-4EEB-9D65-B193B5FE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D8338-C638-48C0-B6D1-2A879CBD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0B325-4150-4A44-B330-A8C9BFC121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482608"/>
      </p:ext>
    </p:extLst>
  </p:cSld>
  <p:clrMapOvr>
    <a:masterClrMapping/>
  </p:clrMapOvr>
  <p:transition spd="slow" advTm="3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C1657-ECA3-4FE3-83E6-CEF3938B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7113EF-03F1-4179-A509-46DB5D744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D51B1-E576-4FDB-A222-96D122F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F4F26-C8EA-47A4-8D90-3914A393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8B295-E08B-4B37-ABAC-3C34339B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FBD97-8ABC-44BF-BFDB-A0980C79C2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4656847"/>
      </p:ext>
    </p:extLst>
  </p:cSld>
  <p:clrMapOvr>
    <a:masterClrMapping/>
  </p:clrMapOvr>
  <p:transition spd="slow" advTm="3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DAD870-F0E9-460C-A6CC-A23F57666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920D91-2942-4CED-8989-1C484ACCE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299D3-A8EC-406A-8851-8925760B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E13A6-DC47-4AE4-AA4E-1BE1C0C9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0199C-B11C-4A02-81B3-FC3F13F9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F3F7B-2541-4C8C-8250-48345B3902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431601"/>
      </p:ext>
    </p:extLst>
  </p:cSld>
  <p:clrMapOvr>
    <a:masterClrMapping/>
  </p:clrMapOvr>
  <p:transition spd="slow" advTm="3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CE286-B9F6-4CF3-9CE9-53A71C08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216570-6E53-4C7D-A0D8-723C6267FD5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图表占位符 3">
            <a:extLst>
              <a:ext uri="{FF2B5EF4-FFF2-40B4-BE49-F238E27FC236}">
                <a16:creationId xmlns:a16="http://schemas.microsoft.com/office/drawing/2014/main" id="{DFD841A8-903E-4780-85A8-3ACB5B96340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BEB530-8D96-4720-B8FE-0DEE83D3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0373A0-FC69-4660-8F33-A6F74247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14B5FA-530A-4308-A53F-E0945C19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7065ABE-B027-4BFC-8549-3CD2EF5413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955871"/>
      </p:ext>
    </p:extLst>
  </p:cSld>
  <p:clrMapOvr>
    <a:masterClrMapping/>
  </p:clrMapOvr>
  <p:transition spd="slow" advTm="3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F2FD6-03CD-45C2-A001-3BF220BA5B44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622DE-2444-484B-A080-9C04B8181EE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B7304B-EBEA-49A6-99E3-ABFA886B16E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7B3710A-F557-4C0D-BE26-1D723E6D7C0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914400" y="41148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C1E561-2EDB-4457-8F5A-A90BEF4FB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E6D159-53C2-4270-9E73-7EEA8D5C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8A9D9E-C911-44F0-9293-9C3B001A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64932A-7523-4575-85C7-1B2683A5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ACC0248-AD37-40F2-95DC-199436D30D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097462"/>
      </p:ext>
    </p:extLst>
  </p:cSld>
  <p:clrMapOvr>
    <a:masterClrMapping/>
  </p:clrMapOvr>
  <p:transition spd="slow"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675B0-6867-4AE9-88EE-AB583004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70AC6-62F7-4BBF-BF5B-9893AE774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3F497-F6F0-401F-A975-F9BC6967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78822-9A20-4AA9-8092-8B220BBC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CE762-2A61-47CB-B9FB-30DB2DC9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691F8-B682-4A6D-ACC4-37381284FE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3777427"/>
      </p:ext>
    </p:extLst>
  </p:cSld>
  <p:clrMapOvr>
    <a:masterClrMapping/>
  </p:clrMapOvr>
  <p:transition spd="slow" advTm="3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83B2E-BC95-41FF-AA04-210FF20C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339109-1DD7-40AB-AAFE-FCA58313A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44FB8-AE8E-4762-A708-994023C8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3661A-8FAD-4E0D-9831-80F302BA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CEFB9-0865-4E32-9E59-E1A6D135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9A9E1-195C-4D6C-8871-6523736D11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1022851"/>
      </p:ext>
    </p:extLst>
  </p:cSld>
  <p:clrMapOvr>
    <a:masterClrMapping/>
  </p:clrMapOvr>
  <p:transition spd="slow" advTm="3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9949A-4773-45CF-9B6C-C12565D7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0A533-84E9-43A7-99F7-A9FD9134E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BB0BD-827F-4581-B83D-F9C519827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A0AE8B-EA40-4B12-A7F9-3971911D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910F29-3087-4CE1-8194-BFF182E9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5C20EC-ACBD-4211-A20E-D66D5C60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F52C1D-67BF-4EC0-BE35-69A32472BD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8428752"/>
      </p:ext>
    </p:extLst>
  </p:cSld>
  <p:clrMapOvr>
    <a:masterClrMapping/>
  </p:clrMapOvr>
  <p:transition spd="slow" advTm="3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FAD83-B5EE-4041-A17E-32BB91ED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317FE8-0723-415B-947C-7D6674A47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D1001B-5A3D-4435-B774-05B5FD884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116234-9C8E-42CE-A0D3-422DF2729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E28033-A789-43ED-A4F4-CE371F9D9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78DD6E-1ABC-4227-80E4-5D362D00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52E94E-1C00-400C-BB88-C55EF51F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0FBFC1-AC9A-474F-8888-061DE707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05AC34-17AB-41AB-B13D-FE34CC11CD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2083683"/>
      </p:ext>
    </p:extLst>
  </p:cSld>
  <p:clrMapOvr>
    <a:masterClrMapping/>
  </p:clrMapOvr>
  <p:transition spd="slow" advTm="3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EFAC7-67AD-450B-9855-FDB2E020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F01025-F0CA-4FD9-BD75-4AAE30EF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FEDDA4-52AC-47DD-9E31-01CB1C23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10650-AFA3-45A6-B84B-5DD19F1D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F47E2-0AF6-47F3-91CC-E96492BBAB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238073"/>
      </p:ext>
    </p:extLst>
  </p:cSld>
  <p:clrMapOvr>
    <a:masterClrMapping/>
  </p:clrMapOvr>
  <p:transition spd="slow" advTm="3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45C951-0B06-4F4C-B530-7BFB9956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5C31E5-F62B-40C7-B98A-DF94F3D8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B17C78-1787-4E15-B9A2-0C0E047D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6D7430-3C80-4FFE-926B-DE582A3A20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580815"/>
      </p:ext>
    </p:extLst>
  </p:cSld>
  <p:clrMapOvr>
    <a:masterClrMapping/>
  </p:clrMapOvr>
  <p:transition spd="slow" advTm="3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A376B-8820-49F6-85AF-B0C69E542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80CCE-30B9-4A9E-BF3C-4BF4F520F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33C2BE-601F-4C9B-BF53-7CAD58AF9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A16198-86CB-45E1-ADEF-75C36803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34F034-CBCE-4FE8-AD45-7D9F9619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0A9AD5-555F-4D8E-AACC-5D954990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8DE7A-B151-4719-9DD0-3FC0F6869A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526200"/>
      </p:ext>
    </p:extLst>
  </p:cSld>
  <p:clrMapOvr>
    <a:masterClrMapping/>
  </p:clrMapOvr>
  <p:transition spd="slow" advTm="3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8EDD3-6302-44B8-81EE-2CC9C99B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F44F9A-B4DD-4E75-AC7B-9B11D1385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BBFBBA-6420-42A8-A2E6-9FADC97DF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CE4589-5C9D-4C1E-BD7A-78BB8A5D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DFA96B-34AD-4FE7-875A-AFDB2448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592894-AC11-4597-A4C8-39B4C01F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9D034-BBBC-459A-892B-1D27F44EFA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7444295"/>
      </p:ext>
    </p:extLst>
  </p:cSld>
  <p:clrMapOvr>
    <a:masterClrMapping/>
  </p:clrMapOvr>
  <p:transition spd="slow" advTm="3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E976670-531D-4C75-BE01-933E9477E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3B617-AE18-41D6-9874-D6ACA53462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71A467F-9299-4637-9B17-A7276606A87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B4865A3-1982-4569-B94A-08DD5D166A7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2B3E622-BD04-43A0-B6BF-2C158D3EC5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A961CB6-EB65-48FA-9345-F0E600B598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50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 advTm="300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0" Type="http://schemas.openxmlformats.org/officeDocument/2006/relationships/image" Target="../media/image141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5" Type="http://schemas.openxmlformats.org/officeDocument/2006/relationships/image" Target="../media/image146.png"/><Relationship Id="rId10" Type="http://schemas.openxmlformats.org/officeDocument/2006/relationships/image" Target="../media/image151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7" Type="http://schemas.openxmlformats.org/officeDocument/2006/relationships/image" Target="../media/image157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ext Box 3">
            <a:extLst>
              <a:ext uri="{FF2B5EF4-FFF2-40B4-BE49-F238E27FC236}">
                <a16:creationId xmlns:a16="http://schemas.microsoft.com/office/drawing/2014/main" id="{82951777-0F5B-4505-B24B-FDC8E059C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951" y="592108"/>
            <a:ext cx="49896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  <a:ea typeface="+mj-ea"/>
              </a:rPr>
              <a:t>一</a:t>
            </a:r>
            <a:r>
              <a:rPr lang="en-US" altLang="zh-CN" sz="2800" b="1" dirty="0">
                <a:latin typeface="+mj-lt"/>
                <a:ea typeface="+mj-ea"/>
              </a:rPr>
              <a:t>.</a:t>
            </a:r>
            <a:r>
              <a:rPr lang="zh-CN" altLang="en-US" sz="2800" b="1" dirty="0">
                <a:latin typeface="+mj-lt"/>
                <a:ea typeface="+mj-ea"/>
              </a:rPr>
              <a:t>微分问题的提出</a:t>
            </a:r>
          </a:p>
        </p:txBody>
      </p:sp>
      <p:sp>
        <p:nvSpPr>
          <p:cNvPr id="103430" name="Text Box 6">
            <a:extLst>
              <a:ext uri="{FF2B5EF4-FFF2-40B4-BE49-F238E27FC236}">
                <a16:creationId xmlns:a16="http://schemas.microsoft.com/office/drawing/2014/main" id="{FDA530E7-774A-410A-A8A7-B43316869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9172" y="3630681"/>
            <a:ext cx="56311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  <a:ea typeface="+mj-ea"/>
              </a:rPr>
              <a:t>都代表一定物理量的误差</a:t>
            </a:r>
            <a:r>
              <a:rPr lang="en-US" altLang="zh-CN" sz="2800" b="1" dirty="0">
                <a:latin typeface="+mj-lt"/>
                <a:ea typeface="+mj-ea"/>
              </a:rPr>
              <a:t>,</a:t>
            </a:r>
          </a:p>
        </p:txBody>
      </p:sp>
      <p:grpSp>
        <p:nvGrpSpPr>
          <p:cNvPr id="103441" name="Group 17">
            <a:extLst>
              <a:ext uri="{FF2B5EF4-FFF2-40B4-BE49-F238E27FC236}">
                <a16:creationId xmlns:a16="http://schemas.microsoft.com/office/drawing/2014/main" id="{3842BAF6-3A5D-4B68-84BB-AB13C47CC480}"/>
              </a:ext>
            </a:extLst>
          </p:cNvPr>
          <p:cNvGrpSpPr>
            <a:grpSpLocks/>
          </p:cNvGrpSpPr>
          <p:nvPr/>
        </p:nvGrpSpPr>
        <p:grpSpPr bwMode="auto">
          <a:xfrm>
            <a:off x="1486043" y="3615406"/>
            <a:ext cx="4177940" cy="635788"/>
            <a:chOff x="3504" y="994"/>
            <a:chExt cx="2208" cy="256"/>
          </a:xfrm>
        </p:grpSpPr>
        <p:sp>
          <p:nvSpPr>
            <p:cNvPr id="103429" name="Text Box 5">
              <a:extLst>
                <a:ext uri="{FF2B5EF4-FFF2-40B4-BE49-F238E27FC236}">
                  <a16:creationId xmlns:a16="http://schemas.microsoft.com/office/drawing/2014/main" id="{E02BA498-E2C1-4AB3-B996-8B2101BD9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008"/>
              <a:ext cx="2208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+mj-lt"/>
                  <a:ea typeface="+mj-ea"/>
                </a:rPr>
                <a:t>在实际问题中</a:t>
              </a:r>
              <a:r>
                <a:rPr lang="en-US" altLang="zh-CN" sz="2800" b="1" dirty="0">
                  <a:latin typeface="+mj-lt"/>
                  <a:ea typeface="+mj-ea"/>
                </a:rPr>
                <a:t>,      </a:t>
              </a:r>
              <a:r>
                <a:rPr lang="zh-CN" altLang="en-US" sz="2800" b="1" dirty="0">
                  <a:latin typeface="+mj-lt"/>
                  <a:ea typeface="+mj-ea"/>
                </a:rPr>
                <a:t>和   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433" name="Object 9">
                  <a:extLst>
                    <a:ext uri="{FF2B5EF4-FFF2-40B4-BE49-F238E27FC236}">
                      <a16:creationId xmlns:a16="http://schemas.microsoft.com/office/drawing/2014/main" id="{E5CD6204-AB2C-4C56-9ACE-9B1A3FB45A9F}"/>
                    </a:ext>
                  </a:extLst>
                </p:cNvPr>
                <p:cNvSpPr txBox="1"/>
                <p:nvPr/>
              </p:nvSpPr>
              <p:spPr bwMode="auto">
                <a:xfrm>
                  <a:off x="5225" y="994"/>
                  <a:ext cx="35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𝜟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03433" name="Object 9">
                  <a:extLst>
                    <a:ext uri="{FF2B5EF4-FFF2-40B4-BE49-F238E27FC236}">
                      <a16:creationId xmlns:a16="http://schemas.microsoft.com/office/drawing/2014/main" id="{E5CD6204-AB2C-4C56-9ACE-9B1A3FB45A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25" y="994"/>
                  <a:ext cx="356" cy="21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436" name="Object 12">
                  <a:extLst>
                    <a:ext uri="{FF2B5EF4-FFF2-40B4-BE49-F238E27FC236}">
                      <a16:creationId xmlns:a16="http://schemas.microsoft.com/office/drawing/2014/main" id="{F4B39B00-7F36-479D-8761-F7E685546346}"/>
                    </a:ext>
                  </a:extLst>
                </p:cNvPr>
                <p:cNvSpPr txBox="1"/>
                <p:nvPr/>
              </p:nvSpPr>
              <p:spPr bwMode="auto">
                <a:xfrm>
                  <a:off x="4703" y="996"/>
                  <a:ext cx="308" cy="2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𝜟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03436" name="Object 12">
                  <a:extLst>
                    <a:ext uri="{FF2B5EF4-FFF2-40B4-BE49-F238E27FC236}">
                      <a16:creationId xmlns:a16="http://schemas.microsoft.com/office/drawing/2014/main" id="{F4B39B00-7F36-479D-8761-F7E685546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03" y="996"/>
                  <a:ext cx="308" cy="2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489" name="Group 65">
            <a:extLst>
              <a:ext uri="{FF2B5EF4-FFF2-40B4-BE49-F238E27FC236}">
                <a16:creationId xmlns:a16="http://schemas.microsoft.com/office/drawing/2014/main" id="{DE09745C-E703-4CD6-A3BA-285582907DE8}"/>
              </a:ext>
            </a:extLst>
          </p:cNvPr>
          <p:cNvGrpSpPr>
            <a:grpSpLocks/>
          </p:cNvGrpSpPr>
          <p:nvPr/>
        </p:nvGrpSpPr>
        <p:grpSpPr bwMode="auto">
          <a:xfrm>
            <a:off x="1243712" y="1306117"/>
            <a:ext cx="5269091" cy="715260"/>
            <a:chOff x="203" y="727"/>
            <a:chExt cx="2605" cy="254"/>
          </a:xfrm>
        </p:grpSpPr>
        <p:sp>
          <p:nvSpPr>
            <p:cNvPr id="103428" name="Text Box 4">
              <a:extLst>
                <a:ext uri="{FF2B5EF4-FFF2-40B4-BE49-F238E27FC236}">
                  <a16:creationId xmlns:a16="http://schemas.microsoft.com/office/drawing/2014/main" id="{CFE12AC2-C68F-48AB-92E0-973D554D9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735"/>
              <a:ext cx="2605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+mj-lt"/>
                </a:rPr>
                <a:t>对于函数                 </a:t>
              </a:r>
              <a:r>
                <a:rPr lang="en-US" altLang="zh-CN" sz="2800" b="1" dirty="0">
                  <a:latin typeface="+mj-lt"/>
                </a:rPr>
                <a:t>, </a:t>
              </a:r>
              <a:r>
                <a:rPr lang="zh-CN" altLang="en-US" sz="2800" b="1" dirty="0">
                  <a:latin typeface="+mj-lt"/>
                </a:rPr>
                <a:t>已知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435" name="Object 11">
                  <a:extLst>
                    <a:ext uri="{FF2B5EF4-FFF2-40B4-BE49-F238E27FC236}">
                      <a16:creationId xmlns:a16="http://schemas.microsoft.com/office/drawing/2014/main" id="{B7E078C7-A4D9-45D1-82AF-63EA8638414C}"/>
                    </a:ext>
                  </a:extLst>
                </p:cNvPr>
                <p:cNvSpPr txBox="1"/>
                <p:nvPr/>
              </p:nvSpPr>
              <p:spPr bwMode="auto">
                <a:xfrm>
                  <a:off x="2224" y="727"/>
                  <a:ext cx="308" cy="2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𝜟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03435" name="Object 11">
                  <a:extLst>
                    <a:ext uri="{FF2B5EF4-FFF2-40B4-BE49-F238E27FC236}">
                      <a16:creationId xmlns:a16="http://schemas.microsoft.com/office/drawing/2014/main" id="{B7E078C7-A4D9-45D1-82AF-63EA863841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24" y="727"/>
                  <a:ext cx="308" cy="2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437" name="Object 13">
                  <a:extLst>
                    <a:ext uri="{FF2B5EF4-FFF2-40B4-BE49-F238E27FC236}">
                      <a16:creationId xmlns:a16="http://schemas.microsoft.com/office/drawing/2014/main" id="{C2FF436B-1ABE-4CF8-9B1E-71AB7DBC7C61}"/>
                    </a:ext>
                  </a:extLst>
                </p:cNvPr>
                <p:cNvSpPr txBox="1"/>
                <p:nvPr/>
              </p:nvSpPr>
              <p:spPr bwMode="auto">
                <a:xfrm>
                  <a:off x="961" y="743"/>
                  <a:ext cx="790" cy="1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2800" b="1" dirty="0">
                      <a:latin typeface="+mj-lt"/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103437" name="Object 13">
                  <a:extLst>
                    <a:ext uri="{FF2B5EF4-FFF2-40B4-BE49-F238E27FC236}">
                      <a16:creationId xmlns:a16="http://schemas.microsoft.com/office/drawing/2014/main" id="{C2FF436B-1ABE-4CF8-9B1E-71AB7DBC7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1" y="743"/>
                  <a:ext cx="790" cy="1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440" name="Group 16">
            <a:extLst>
              <a:ext uri="{FF2B5EF4-FFF2-40B4-BE49-F238E27FC236}">
                <a16:creationId xmlns:a16="http://schemas.microsoft.com/office/drawing/2014/main" id="{F64FABDC-2456-49B6-86F3-E56C2F6A4F0B}"/>
              </a:ext>
            </a:extLst>
          </p:cNvPr>
          <p:cNvGrpSpPr>
            <a:grpSpLocks/>
          </p:cNvGrpSpPr>
          <p:nvPr/>
        </p:nvGrpSpPr>
        <p:grpSpPr bwMode="auto">
          <a:xfrm>
            <a:off x="1498515" y="2790827"/>
            <a:ext cx="5769269" cy="523773"/>
            <a:chOff x="336" y="1008"/>
            <a:chExt cx="3049" cy="1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432" name="Object 8">
                  <a:extLst>
                    <a:ext uri="{FF2B5EF4-FFF2-40B4-BE49-F238E27FC236}">
                      <a16:creationId xmlns:a16="http://schemas.microsoft.com/office/drawing/2014/main" id="{6ADB21D7-B9D5-4B67-8B84-683A2D567873}"/>
                    </a:ext>
                  </a:extLst>
                </p:cNvPr>
                <p:cNvSpPr txBox="1"/>
                <p:nvPr/>
              </p:nvSpPr>
              <p:spPr bwMode="auto">
                <a:xfrm>
                  <a:off x="2057" y="1011"/>
                  <a:ext cx="308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𝜟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03432" name="Object 8">
                  <a:extLst>
                    <a:ext uri="{FF2B5EF4-FFF2-40B4-BE49-F238E27FC236}">
                      <a16:creationId xmlns:a16="http://schemas.microsoft.com/office/drawing/2014/main" id="{6ADB21D7-B9D5-4B67-8B84-683A2D567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7" y="1011"/>
                  <a:ext cx="308" cy="18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439" name="Rectangle 15">
              <a:extLst>
                <a:ext uri="{FF2B5EF4-FFF2-40B4-BE49-F238E27FC236}">
                  <a16:creationId xmlns:a16="http://schemas.microsoft.com/office/drawing/2014/main" id="{2ACB0616-DC40-40B4-90A8-F35D12011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008"/>
              <a:ext cx="3049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+mj-lt"/>
                  <a:ea typeface="+mj-ea"/>
                </a:rPr>
                <a:t>因此</a:t>
              </a:r>
              <a:r>
                <a:rPr lang="en-US" altLang="zh-CN" sz="2800" b="1" dirty="0">
                  <a:latin typeface="+mj-lt"/>
                  <a:ea typeface="+mj-ea"/>
                </a:rPr>
                <a:t>,</a:t>
              </a:r>
              <a:r>
                <a:rPr lang="zh-CN" altLang="en-US" sz="2800" b="1" dirty="0">
                  <a:latin typeface="+mj-lt"/>
                  <a:ea typeface="+mj-ea"/>
                </a:rPr>
                <a:t>就有必要引入            的近似式</a:t>
              </a:r>
              <a:r>
                <a:rPr lang="en-US" altLang="zh-CN" sz="2800" b="1" dirty="0">
                  <a:latin typeface="+mj-lt"/>
                  <a:ea typeface="+mj-ea"/>
                </a:rPr>
                <a:t>,</a:t>
              </a:r>
            </a:p>
          </p:txBody>
        </p:sp>
      </p:grpSp>
      <p:sp>
        <p:nvSpPr>
          <p:cNvPr id="103443" name="Rectangle 19">
            <a:extLst>
              <a:ext uri="{FF2B5EF4-FFF2-40B4-BE49-F238E27FC236}">
                <a16:creationId xmlns:a16="http://schemas.microsoft.com/office/drawing/2014/main" id="{381F4D1E-A16E-4FAB-B0FF-5D18A6BFE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409" y="-107973"/>
            <a:ext cx="8000149" cy="94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chemeClr val="tx2"/>
                </a:solidFill>
                <a:latin typeface="+mj-lt"/>
                <a:ea typeface="+mj-ea"/>
              </a:rPr>
              <a:t>函数的微分</a:t>
            </a:r>
          </a:p>
        </p:txBody>
      </p:sp>
      <p:sp>
        <p:nvSpPr>
          <p:cNvPr id="103446" name="Rectangle 22">
            <a:extLst>
              <a:ext uri="{FF2B5EF4-FFF2-40B4-BE49-F238E27FC236}">
                <a16:creationId xmlns:a16="http://schemas.microsoft.com/office/drawing/2014/main" id="{2F16D8DD-AC1C-44F1-804E-3A4DDF97F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884" y="5838792"/>
            <a:ext cx="63577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j-lt"/>
                <a:ea typeface="+mj-ea"/>
              </a:rPr>
              <a:t>问铁片的面积约增 加了多少 ？</a:t>
            </a:r>
          </a:p>
        </p:txBody>
      </p:sp>
      <p:sp>
        <p:nvSpPr>
          <p:cNvPr id="103483" name="Rectangle 59">
            <a:extLst>
              <a:ext uri="{FF2B5EF4-FFF2-40B4-BE49-F238E27FC236}">
                <a16:creationId xmlns:a16="http://schemas.microsoft.com/office/drawing/2014/main" id="{F8C22D71-41CC-4791-B337-8F409851C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107" y="4479852"/>
            <a:ext cx="54494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  <a:ea typeface="+mj-ea"/>
              </a:rPr>
              <a:t>就有很大的实际意义</a:t>
            </a:r>
            <a:r>
              <a:rPr lang="en-US" altLang="zh-CN" sz="2800" b="1" dirty="0">
                <a:latin typeface="+mj-lt"/>
                <a:ea typeface="+mj-ea"/>
              </a:rPr>
              <a:t>.</a:t>
            </a:r>
          </a:p>
        </p:txBody>
      </p:sp>
      <p:grpSp>
        <p:nvGrpSpPr>
          <p:cNvPr id="103485" name="Group 61">
            <a:extLst>
              <a:ext uri="{FF2B5EF4-FFF2-40B4-BE49-F238E27FC236}">
                <a16:creationId xmlns:a16="http://schemas.microsoft.com/office/drawing/2014/main" id="{C8766229-AE37-4972-A007-60898F25289B}"/>
              </a:ext>
            </a:extLst>
          </p:cNvPr>
          <p:cNvGrpSpPr>
            <a:grpSpLocks/>
          </p:cNvGrpSpPr>
          <p:nvPr/>
        </p:nvGrpSpPr>
        <p:grpSpPr bwMode="auto">
          <a:xfrm>
            <a:off x="2708735" y="4486115"/>
            <a:ext cx="3021817" cy="732157"/>
            <a:chOff x="2004" y="1991"/>
            <a:chExt cx="1597" cy="2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434" name="Object 10">
                  <a:extLst>
                    <a:ext uri="{FF2B5EF4-FFF2-40B4-BE49-F238E27FC236}">
                      <a16:creationId xmlns:a16="http://schemas.microsoft.com/office/drawing/2014/main" id="{3979962E-188B-42AF-B920-94E2249F546B}"/>
                    </a:ext>
                  </a:extLst>
                </p:cNvPr>
                <p:cNvSpPr txBox="1"/>
                <p:nvPr/>
              </p:nvSpPr>
              <p:spPr bwMode="auto">
                <a:xfrm>
                  <a:off x="2376" y="1991"/>
                  <a:ext cx="356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𝜟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03434" name="Object 10">
                  <a:extLst>
                    <a:ext uri="{FF2B5EF4-FFF2-40B4-BE49-F238E27FC236}">
                      <a16:creationId xmlns:a16="http://schemas.microsoft.com/office/drawing/2014/main" id="{3979962E-188B-42AF-B920-94E2249F54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76" y="1991"/>
                  <a:ext cx="356" cy="1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484" name="Rectangle 60">
              <a:extLst>
                <a:ext uri="{FF2B5EF4-FFF2-40B4-BE49-F238E27FC236}">
                  <a16:creationId xmlns:a16="http://schemas.microsoft.com/office/drawing/2014/main" id="{1B305579-546C-43A6-8C59-285AC41B6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1997"/>
              <a:ext cx="1597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+mj-lt"/>
                  <a:ea typeface="+mj-ea"/>
                </a:rPr>
                <a:t>研究     的近似式</a:t>
              </a:r>
            </a:p>
          </p:txBody>
        </p:sp>
      </p:grpSp>
      <p:sp>
        <p:nvSpPr>
          <p:cNvPr id="103486" name="Rectangle 62">
            <a:extLst>
              <a:ext uri="{FF2B5EF4-FFF2-40B4-BE49-F238E27FC236}">
                <a16:creationId xmlns:a16="http://schemas.microsoft.com/office/drawing/2014/main" id="{5F02A283-E929-44C1-9397-74A8C4D9C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839" y="4543392"/>
            <a:ext cx="11869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j-lt"/>
                <a:ea typeface="+mj-ea"/>
              </a:rPr>
              <a:t>所以</a:t>
            </a:r>
            <a:r>
              <a:rPr lang="en-US" altLang="zh-CN" sz="2800" b="1">
                <a:latin typeface="+mj-lt"/>
                <a:ea typeface="+mj-ea"/>
              </a:rPr>
              <a:t>,</a:t>
            </a:r>
          </a:p>
        </p:txBody>
      </p:sp>
      <p:grpSp>
        <p:nvGrpSpPr>
          <p:cNvPr id="103488" name="Group 64">
            <a:extLst>
              <a:ext uri="{FF2B5EF4-FFF2-40B4-BE49-F238E27FC236}">
                <a16:creationId xmlns:a16="http://schemas.microsoft.com/office/drawing/2014/main" id="{F9D78E32-74A4-4C2B-B5E9-FA1789743547}"/>
              </a:ext>
            </a:extLst>
          </p:cNvPr>
          <p:cNvGrpSpPr>
            <a:grpSpLocks/>
          </p:cNvGrpSpPr>
          <p:nvPr/>
        </p:nvGrpSpPr>
        <p:grpSpPr bwMode="auto">
          <a:xfrm>
            <a:off x="1484851" y="2021747"/>
            <a:ext cx="6380442" cy="909564"/>
            <a:chOff x="1248" y="1997"/>
            <a:chExt cx="3372" cy="3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431" name="Object 7">
                  <a:extLst>
                    <a:ext uri="{FF2B5EF4-FFF2-40B4-BE49-F238E27FC236}">
                      <a16:creationId xmlns:a16="http://schemas.microsoft.com/office/drawing/2014/main" id="{E233B00E-2512-441B-890D-6C4A3E5429DC}"/>
                    </a:ext>
                  </a:extLst>
                </p:cNvPr>
                <p:cNvSpPr txBox="1"/>
                <p:nvPr/>
              </p:nvSpPr>
              <p:spPr bwMode="auto">
                <a:xfrm>
                  <a:off x="1536" y="2016"/>
                  <a:ext cx="1818" cy="3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𝜟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𝜟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03431" name="Object 7">
                  <a:extLst>
                    <a:ext uri="{FF2B5EF4-FFF2-40B4-BE49-F238E27FC236}">
                      <a16:creationId xmlns:a16="http://schemas.microsoft.com/office/drawing/2014/main" id="{E233B00E-2512-441B-890D-6C4A3E542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36" y="2016"/>
                  <a:ext cx="1818" cy="304"/>
                </a:xfrm>
                <a:prstGeom prst="rect">
                  <a:avLst/>
                </a:prstGeom>
                <a:blipFill>
                  <a:blip r:embed="rId8"/>
                  <a:stretch>
                    <a:fillRect l="-141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487" name="Rectangle 63">
              <a:extLst>
                <a:ext uri="{FF2B5EF4-FFF2-40B4-BE49-F238E27FC236}">
                  <a16:creationId xmlns:a16="http://schemas.microsoft.com/office/drawing/2014/main" id="{9CC62E4D-3990-4290-B781-55335121F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997"/>
              <a:ext cx="3372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+mj-lt"/>
                  <a:ea typeface="+mj-ea"/>
                </a:rPr>
                <a:t>求                                         往往很复杂   </a:t>
              </a:r>
            </a:p>
          </p:txBody>
        </p:sp>
      </p:grpSp>
      <p:sp>
        <p:nvSpPr>
          <p:cNvPr id="103491" name="Rectangle 67">
            <a:extLst>
              <a:ext uri="{FF2B5EF4-FFF2-40B4-BE49-F238E27FC236}">
                <a16:creationId xmlns:a16="http://schemas.microsoft.com/office/drawing/2014/main" id="{A6D78CA5-0FFD-4C51-9796-AB0E5A73D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344" y="5168867"/>
            <a:ext cx="87168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+mj-lt"/>
                <a:ea typeface="+mj-ea"/>
              </a:rPr>
              <a:t>一正方型铁片</a:t>
            </a:r>
            <a:r>
              <a:rPr lang="en-US" altLang="zh-CN" sz="2800" b="1">
                <a:latin typeface="+mj-lt"/>
                <a:ea typeface="+mj-ea"/>
              </a:rPr>
              <a:t>, </a:t>
            </a:r>
            <a:r>
              <a:rPr lang="zh-CN" altLang="en-US" sz="2800" b="1">
                <a:latin typeface="+mj-lt"/>
                <a:ea typeface="+mj-ea"/>
              </a:rPr>
              <a:t>边长为</a:t>
            </a:r>
            <a:r>
              <a:rPr lang="en-US" altLang="zh-CN" sz="2800" b="1" i="1">
                <a:latin typeface="+mj-lt"/>
                <a:ea typeface="+mj-ea"/>
              </a:rPr>
              <a:t>x</a:t>
            </a:r>
            <a:r>
              <a:rPr lang="en-US" altLang="zh-CN" sz="2800" b="1" i="1" baseline="-25000">
                <a:latin typeface="+mj-lt"/>
                <a:ea typeface="+mj-ea"/>
              </a:rPr>
              <a:t>0 ,</a:t>
            </a:r>
            <a:r>
              <a:rPr lang="zh-CN" altLang="en-US" sz="2800" b="1">
                <a:latin typeface="+mj-lt"/>
                <a:ea typeface="+mj-ea"/>
              </a:rPr>
              <a:t>加热后边长增长了</a:t>
            </a:r>
            <a:r>
              <a:rPr lang="zh-CN" altLang="en-US" sz="2800" b="1" i="1">
                <a:latin typeface="+mj-lt"/>
                <a:ea typeface="+mj-ea"/>
                <a:cs typeface="Times New Roman" panose="02020603050405020304" pitchFamily="18" charset="0"/>
              </a:rPr>
              <a:t>∆</a:t>
            </a:r>
            <a:r>
              <a:rPr lang="en-US" altLang="zh-CN" sz="2800" b="1" i="1">
                <a:latin typeface="+mj-lt"/>
                <a:ea typeface="+mj-ea"/>
                <a:cs typeface="Times New Roman" panose="02020603050405020304" pitchFamily="18" charset="0"/>
              </a:rPr>
              <a:t>x</a:t>
            </a:r>
          </a:p>
        </p:txBody>
      </p: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3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0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0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03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0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0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autoUpdateAnimBg="0"/>
      <p:bldP spid="103430" grpId="0" autoUpdateAnimBg="0"/>
      <p:bldP spid="103443" grpId="0" autoUpdateAnimBg="0"/>
      <p:bldP spid="103446" grpId="0" autoUpdateAnimBg="0"/>
      <p:bldP spid="103483" grpId="0" autoUpdateAnimBg="0"/>
      <p:bldP spid="103486" grpId="0" autoUpdateAnimBg="0"/>
      <p:bldP spid="1034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6024013-085E-4122-AAD2-91020CD854D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21357" y="153988"/>
            <a:ext cx="4549063" cy="381000"/>
          </a:xfrm>
        </p:spPr>
        <p:txBody>
          <a:bodyPr anchor="ctr"/>
          <a:lstStyle/>
          <a:p>
            <a:pPr algn="l"/>
            <a:r>
              <a:rPr lang="zh-CN" altLang="en-US" sz="2800" b="1" dirty="0">
                <a:latin typeface="+mn-lt"/>
              </a:rPr>
              <a:t>二</a:t>
            </a:r>
            <a:r>
              <a:rPr lang="en-US" altLang="zh-CN" sz="2800" b="1" dirty="0">
                <a:latin typeface="+mn-lt"/>
              </a:rPr>
              <a:t>. </a:t>
            </a:r>
            <a:r>
              <a:rPr lang="zh-CN" altLang="en-US" sz="2800" b="1" dirty="0">
                <a:latin typeface="+mn-lt"/>
              </a:rPr>
              <a:t>微分的运算法则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37361E7-B816-47E5-A6A8-47A6E1DD6D4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91773" y="629539"/>
            <a:ext cx="4001582" cy="496000"/>
          </a:xfrm>
        </p:spPr>
        <p:txBody>
          <a:bodyPr/>
          <a:lstStyle/>
          <a:p>
            <a:pPr algn="l"/>
            <a:r>
              <a:rPr lang="en-US" altLang="zh-CN" sz="2800" b="1" dirty="0"/>
              <a:t> 1.  </a:t>
            </a:r>
            <a:r>
              <a:rPr lang="zh-CN" altLang="en-US" sz="2800" b="1" dirty="0"/>
              <a:t>微分基本公式</a:t>
            </a:r>
          </a:p>
        </p:txBody>
      </p:sp>
      <p:grpSp>
        <p:nvGrpSpPr>
          <p:cNvPr id="57386" name="Group 42">
            <a:extLst>
              <a:ext uri="{FF2B5EF4-FFF2-40B4-BE49-F238E27FC236}">
                <a16:creationId xmlns:a16="http://schemas.microsoft.com/office/drawing/2014/main" id="{98A663C2-A8C3-4821-B56C-DBEB59D8FA39}"/>
              </a:ext>
            </a:extLst>
          </p:cNvPr>
          <p:cNvGrpSpPr>
            <a:grpSpLocks/>
          </p:cNvGrpSpPr>
          <p:nvPr/>
        </p:nvGrpSpPr>
        <p:grpSpPr bwMode="auto">
          <a:xfrm>
            <a:off x="702643" y="1125539"/>
            <a:ext cx="11069053" cy="4948237"/>
            <a:chOff x="8" y="709"/>
            <a:chExt cx="5560" cy="31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348" name="Object 4">
                  <a:extLst>
                    <a:ext uri="{FF2B5EF4-FFF2-40B4-BE49-F238E27FC236}">
                      <a16:creationId xmlns:a16="http://schemas.microsoft.com/office/drawing/2014/main" id="{A9B66B3D-0B43-4544-B3CD-31675B836EA7}"/>
                    </a:ext>
                  </a:extLst>
                </p:cNvPr>
                <p:cNvSpPr txBox="1"/>
                <p:nvPr/>
              </p:nvSpPr>
              <p:spPr bwMode="auto">
                <a:xfrm>
                  <a:off x="541" y="709"/>
                  <a:ext cx="2003" cy="4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57348" name="Object 4">
                  <a:extLst>
                    <a:ext uri="{FF2B5EF4-FFF2-40B4-BE49-F238E27FC236}">
                      <a16:creationId xmlns:a16="http://schemas.microsoft.com/office/drawing/2014/main" id="{A9B66B3D-0B43-4544-B3CD-31675B836E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1" y="709"/>
                  <a:ext cx="2003" cy="42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362" name="Text Box 18">
              <a:extLst>
                <a:ext uri="{FF2B5EF4-FFF2-40B4-BE49-F238E27FC236}">
                  <a16:creationId xmlns:a16="http://schemas.microsoft.com/office/drawing/2014/main" id="{C1D85B9C-9695-46D2-96B8-0EEE54B84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" y="771"/>
              <a:ext cx="52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(1)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350" name="Object 6">
                  <a:extLst>
                    <a:ext uri="{FF2B5EF4-FFF2-40B4-BE49-F238E27FC236}">
                      <a16:creationId xmlns:a16="http://schemas.microsoft.com/office/drawing/2014/main" id="{8C9C292A-49E4-446F-AACC-7EF46AF192A5}"/>
                    </a:ext>
                  </a:extLst>
                </p:cNvPr>
                <p:cNvSpPr txBox="1"/>
                <p:nvPr/>
              </p:nvSpPr>
              <p:spPr bwMode="auto">
                <a:xfrm>
                  <a:off x="3091" y="757"/>
                  <a:ext cx="2045" cy="4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𝐥𝐧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57350" name="Object 6">
                  <a:extLst>
                    <a:ext uri="{FF2B5EF4-FFF2-40B4-BE49-F238E27FC236}">
                      <a16:creationId xmlns:a16="http://schemas.microsoft.com/office/drawing/2014/main" id="{8C9C292A-49E4-446F-AACC-7EF46AF192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91" y="757"/>
                  <a:ext cx="2045" cy="42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363" name="Text Box 19">
              <a:extLst>
                <a:ext uri="{FF2B5EF4-FFF2-40B4-BE49-F238E27FC236}">
                  <a16:creationId xmlns:a16="http://schemas.microsoft.com/office/drawing/2014/main" id="{9BADCEEF-482F-4201-B1D4-A5151DE74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5" y="805"/>
              <a:ext cx="3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(2)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351" name="Object 7">
                  <a:extLst>
                    <a:ext uri="{FF2B5EF4-FFF2-40B4-BE49-F238E27FC236}">
                      <a16:creationId xmlns:a16="http://schemas.microsoft.com/office/drawing/2014/main" id="{C42B2C95-0D6A-4DB8-9E33-CCECCBB59F1C}"/>
                    </a:ext>
                  </a:extLst>
                </p:cNvPr>
                <p:cNvSpPr txBox="1"/>
                <p:nvPr/>
              </p:nvSpPr>
              <p:spPr bwMode="auto">
                <a:xfrm>
                  <a:off x="494" y="1237"/>
                  <a:ext cx="1538" cy="3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57351" name="Object 7">
                  <a:extLst>
                    <a:ext uri="{FF2B5EF4-FFF2-40B4-BE49-F238E27FC236}">
                      <a16:creationId xmlns:a16="http://schemas.microsoft.com/office/drawing/2014/main" id="{C42B2C95-0D6A-4DB8-9E33-CCECCBB5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4" y="1237"/>
                  <a:ext cx="1538" cy="3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364" name="Text Box 20">
              <a:extLst>
                <a:ext uri="{FF2B5EF4-FFF2-40B4-BE49-F238E27FC236}">
                  <a16:creationId xmlns:a16="http://schemas.microsoft.com/office/drawing/2014/main" id="{35F88BB6-CF53-401C-B650-2E435875D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" y="1285"/>
              <a:ext cx="3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(3)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349" name="Object 5">
                  <a:extLst>
                    <a:ext uri="{FF2B5EF4-FFF2-40B4-BE49-F238E27FC236}">
                      <a16:creationId xmlns:a16="http://schemas.microsoft.com/office/drawing/2014/main" id="{59044B5E-5E31-441A-9B29-6CDC02809096}"/>
                    </a:ext>
                  </a:extLst>
                </p:cNvPr>
                <p:cNvSpPr txBox="1"/>
                <p:nvPr/>
              </p:nvSpPr>
              <p:spPr bwMode="auto">
                <a:xfrm>
                  <a:off x="3044" y="1209"/>
                  <a:ext cx="2140" cy="6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func>
                              <m:func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zh-CN" altLang="en-US" sz="28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𝐥𝐧</m:t>
                                </m:r>
                              </m:fName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func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57349" name="Object 5">
                  <a:extLst>
                    <a:ext uri="{FF2B5EF4-FFF2-40B4-BE49-F238E27FC236}">
                      <a16:creationId xmlns:a16="http://schemas.microsoft.com/office/drawing/2014/main" id="{59044B5E-5E31-441A-9B29-6CDC028090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44" y="1209"/>
                  <a:ext cx="2140" cy="64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365" name="Text Box 21">
              <a:extLst>
                <a:ext uri="{FF2B5EF4-FFF2-40B4-BE49-F238E27FC236}">
                  <a16:creationId xmlns:a16="http://schemas.microsoft.com/office/drawing/2014/main" id="{D7415DC1-F476-4E63-8BDA-3CDA8FA4F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5" y="1333"/>
              <a:ext cx="3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(4)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352" name="Object 8">
                  <a:extLst>
                    <a:ext uri="{FF2B5EF4-FFF2-40B4-BE49-F238E27FC236}">
                      <a16:creationId xmlns:a16="http://schemas.microsoft.com/office/drawing/2014/main" id="{5AD6E03C-58AF-4A48-B1AC-FAAE2BB042C9}"/>
                    </a:ext>
                  </a:extLst>
                </p:cNvPr>
                <p:cNvSpPr txBox="1"/>
                <p:nvPr/>
              </p:nvSpPr>
              <p:spPr bwMode="auto">
                <a:xfrm>
                  <a:off x="496" y="1621"/>
                  <a:ext cx="1568" cy="5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𝐥𝐧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|)=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57352" name="Object 8">
                  <a:extLst>
                    <a:ext uri="{FF2B5EF4-FFF2-40B4-BE49-F238E27FC236}">
                      <a16:creationId xmlns:a16="http://schemas.microsoft.com/office/drawing/2014/main" id="{5AD6E03C-58AF-4A48-B1AC-FAAE2BB042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6" y="1621"/>
                  <a:ext cx="1568" cy="5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366" name="Text Box 22">
              <a:extLst>
                <a:ext uri="{FF2B5EF4-FFF2-40B4-BE49-F238E27FC236}">
                  <a16:creationId xmlns:a16="http://schemas.microsoft.com/office/drawing/2014/main" id="{CCBE1617-CA8B-49AB-919B-BE3BB0688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" y="1765"/>
              <a:ext cx="3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(5)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353" name="Object 9">
                  <a:extLst>
                    <a:ext uri="{FF2B5EF4-FFF2-40B4-BE49-F238E27FC236}">
                      <a16:creationId xmlns:a16="http://schemas.microsoft.com/office/drawing/2014/main" id="{B1AEB57E-B7AE-4210-8731-AB2C02193B75}"/>
                    </a:ext>
                  </a:extLst>
                </p:cNvPr>
                <p:cNvSpPr txBox="1"/>
                <p:nvPr/>
              </p:nvSpPr>
              <p:spPr bwMode="auto">
                <a:xfrm>
                  <a:off x="3136" y="1957"/>
                  <a:ext cx="1760" cy="3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57353" name="Object 9">
                  <a:extLst>
                    <a:ext uri="{FF2B5EF4-FFF2-40B4-BE49-F238E27FC236}">
                      <a16:creationId xmlns:a16="http://schemas.microsoft.com/office/drawing/2014/main" id="{B1AEB57E-B7AE-4210-8731-AB2C02193B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36" y="1957"/>
                  <a:ext cx="1760" cy="3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367" name="Text Box 23">
              <a:extLst>
                <a:ext uri="{FF2B5EF4-FFF2-40B4-BE49-F238E27FC236}">
                  <a16:creationId xmlns:a16="http://schemas.microsoft.com/office/drawing/2014/main" id="{D40EC5CF-A4D8-43FD-872E-2085721A7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" y="1957"/>
              <a:ext cx="3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(6)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354" name="Object 10">
                  <a:extLst>
                    <a:ext uri="{FF2B5EF4-FFF2-40B4-BE49-F238E27FC236}">
                      <a16:creationId xmlns:a16="http://schemas.microsoft.com/office/drawing/2014/main" id="{9CEDA441-F9CD-4038-99F9-96A73A263992}"/>
                    </a:ext>
                  </a:extLst>
                </p:cNvPr>
                <p:cNvSpPr txBox="1"/>
                <p:nvPr/>
              </p:nvSpPr>
              <p:spPr bwMode="auto">
                <a:xfrm>
                  <a:off x="497" y="2389"/>
                  <a:ext cx="1903" cy="3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)=−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57354" name="Object 10">
                  <a:extLst>
                    <a:ext uri="{FF2B5EF4-FFF2-40B4-BE49-F238E27FC236}">
                      <a16:creationId xmlns:a16="http://schemas.microsoft.com/office/drawing/2014/main" id="{9CEDA441-F9CD-4038-99F9-96A73A263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7" y="2389"/>
                  <a:ext cx="1903" cy="3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368" name="Text Box 24">
              <a:extLst>
                <a:ext uri="{FF2B5EF4-FFF2-40B4-BE49-F238E27FC236}">
                  <a16:creationId xmlns:a16="http://schemas.microsoft.com/office/drawing/2014/main" id="{16678F4D-4D7E-49B1-AE68-448ED2305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" y="2341"/>
              <a:ext cx="3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(7)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355" name="Object 11">
                  <a:extLst>
                    <a:ext uri="{FF2B5EF4-FFF2-40B4-BE49-F238E27FC236}">
                      <a16:creationId xmlns:a16="http://schemas.microsoft.com/office/drawing/2014/main" id="{56E3AD8B-D7DC-4575-945E-207E74047B69}"/>
                    </a:ext>
                  </a:extLst>
                </p:cNvPr>
                <p:cNvSpPr txBox="1"/>
                <p:nvPr/>
              </p:nvSpPr>
              <p:spPr bwMode="auto">
                <a:xfrm>
                  <a:off x="3088" y="2494"/>
                  <a:ext cx="1856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𝐭𝐚𝐧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𝐬𝐞𝐜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57355" name="Object 11">
                  <a:extLst>
                    <a:ext uri="{FF2B5EF4-FFF2-40B4-BE49-F238E27FC236}">
                      <a16:creationId xmlns:a16="http://schemas.microsoft.com/office/drawing/2014/main" id="{56E3AD8B-D7DC-4575-945E-207E74047B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88" y="2494"/>
                  <a:ext cx="1856" cy="35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369" name="Text Box 25">
              <a:extLst>
                <a:ext uri="{FF2B5EF4-FFF2-40B4-BE49-F238E27FC236}">
                  <a16:creationId xmlns:a16="http://schemas.microsoft.com/office/drawing/2014/main" id="{CF1199C2-A6D7-4414-BC5B-EAF904574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" y="2542"/>
              <a:ext cx="3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(8)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356" name="Object 12">
                  <a:extLst>
                    <a:ext uri="{FF2B5EF4-FFF2-40B4-BE49-F238E27FC236}">
                      <a16:creationId xmlns:a16="http://schemas.microsoft.com/office/drawing/2014/main" id="{450EE692-AA25-4310-BB8A-005267914B73}"/>
                    </a:ext>
                  </a:extLst>
                </p:cNvPr>
                <p:cNvSpPr txBox="1"/>
                <p:nvPr/>
              </p:nvSpPr>
              <p:spPr bwMode="auto">
                <a:xfrm>
                  <a:off x="491" y="2931"/>
                  <a:ext cx="1857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𝐜𝐨𝐭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)=−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𝐜𝐬𝐜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57356" name="Object 12">
                  <a:extLst>
                    <a:ext uri="{FF2B5EF4-FFF2-40B4-BE49-F238E27FC236}">
                      <a16:creationId xmlns:a16="http://schemas.microsoft.com/office/drawing/2014/main" id="{450EE692-AA25-4310-BB8A-005267914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1" y="2931"/>
                  <a:ext cx="1857" cy="36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370" name="Text Box 26">
              <a:extLst>
                <a:ext uri="{FF2B5EF4-FFF2-40B4-BE49-F238E27FC236}">
                  <a16:creationId xmlns:a16="http://schemas.microsoft.com/office/drawing/2014/main" id="{4E6E02B9-882B-4876-8FB3-5BF5E9740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" y="2976"/>
              <a:ext cx="3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(9)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357" name="Object 13">
                  <a:extLst>
                    <a:ext uri="{FF2B5EF4-FFF2-40B4-BE49-F238E27FC236}">
                      <a16:creationId xmlns:a16="http://schemas.microsoft.com/office/drawing/2014/main" id="{B5730767-B91F-4E74-916C-33D084C896A0}"/>
                    </a:ext>
                  </a:extLst>
                </p:cNvPr>
                <p:cNvSpPr txBox="1"/>
                <p:nvPr/>
              </p:nvSpPr>
              <p:spPr bwMode="auto">
                <a:xfrm>
                  <a:off x="3237" y="3061"/>
                  <a:ext cx="2331" cy="3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𝐬𝐞𝐜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𝐬𝐞𝐜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𝐭𝐚𝐧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57357" name="Object 13">
                  <a:extLst>
                    <a:ext uri="{FF2B5EF4-FFF2-40B4-BE49-F238E27FC236}">
                      <a16:creationId xmlns:a16="http://schemas.microsoft.com/office/drawing/2014/main" id="{B5730767-B91F-4E74-916C-33D084C89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37" y="3061"/>
                  <a:ext cx="2331" cy="33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371" name="Text Box 27">
              <a:extLst>
                <a:ext uri="{FF2B5EF4-FFF2-40B4-BE49-F238E27FC236}">
                  <a16:creationId xmlns:a16="http://schemas.microsoft.com/office/drawing/2014/main" id="{761859F1-FAD4-4D3A-85E9-279D060557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3061"/>
              <a:ext cx="61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(10)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358" name="Object 14">
                  <a:extLst>
                    <a:ext uri="{FF2B5EF4-FFF2-40B4-BE49-F238E27FC236}">
                      <a16:creationId xmlns:a16="http://schemas.microsoft.com/office/drawing/2014/main" id="{0B81FFFB-9094-4C0D-A036-7E843D8E5683}"/>
                    </a:ext>
                  </a:extLst>
                </p:cNvPr>
                <p:cNvSpPr txBox="1"/>
                <p:nvPr/>
              </p:nvSpPr>
              <p:spPr bwMode="auto">
                <a:xfrm>
                  <a:off x="550" y="3509"/>
                  <a:ext cx="2330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𝐜𝐬𝐜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)=−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𝐜𝐬𝐜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𝐜𝐨𝐭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57358" name="Object 14">
                  <a:extLst>
                    <a:ext uri="{FF2B5EF4-FFF2-40B4-BE49-F238E27FC236}">
                      <a16:creationId xmlns:a16="http://schemas.microsoft.com/office/drawing/2014/main" id="{0B81FFFB-9094-4C0D-A036-7E843D8E56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0" y="3509"/>
                  <a:ext cx="2330" cy="31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372" name="Text Box 28">
              <a:extLst>
                <a:ext uri="{FF2B5EF4-FFF2-40B4-BE49-F238E27FC236}">
                  <a16:creationId xmlns:a16="http://schemas.microsoft.com/office/drawing/2014/main" id="{91518A65-DDFC-4690-8F21-7DCF20CE8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" y="3475"/>
              <a:ext cx="47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 (11)</a:t>
              </a:r>
            </a:p>
          </p:txBody>
        </p:sp>
      </p:grp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328" name="Object 8">
                <a:extLst>
                  <a:ext uri="{FF2B5EF4-FFF2-40B4-BE49-F238E27FC236}">
                    <a16:creationId xmlns:a16="http://schemas.microsoft.com/office/drawing/2014/main" id="{ABA85104-AABD-43B8-A018-B391311FA64F}"/>
                  </a:ext>
                </a:extLst>
              </p:cNvPr>
              <p:cNvSpPr txBox="1"/>
              <p:nvPr/>
            </p:nvSpPr>
            <p:spPr bwMode="auto">
              <a:xfrm>
                <a:off x="7059161" y="1868872"/>
                <a:ext cx="4163274" cy="16337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𝒂𝒓𝒄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𝐜𝐨𝐭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/>
              </a:p>
            </p:txBody>
          </p:sp>
        </mc:Choice>
        <mc:Fallback xmlns="">
          <p:sp>
            <p:nvSpPr>
              <p:cNvPr id="56328" name="Object 8">
                <a:extLst>
                  <a:ext uri="{FF2B5EF4-FFF2-40B4-BE49-F238E27FC236}">
                    <a16:creationId xmlns:a16="http://schemas.microsoft.com/office/drawing/2014/main" id="{ABA85104-AABD-43B8-A018-B391311FA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59161" y="1868872"/>
                <a:ext cx="4163274" cy="16337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335" name="Text Box 15">
            <a:extLst>
              <a:ext uri="{FF2B5EF4-FFF2-40B4-BE49-F238E27FC236}">
                <a16:creationId xmlns:a16="http://schemas.microsoft.com/office/drawing/2014/main" id="{04E6A3FC-C6E1-4583-A551-5A21FCC0D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162" y="2035560"/>
            <a:ext cx="13528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(15)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327" name="Object 7">
                <a:extLst>
                  <a:ext uri="{FF2B5EF4-FFF2-40B4-BE49-F238E27FC236}">
                    <a16:creationId xmlns:a16="http://schemas.microsoft.com/office/drawing/2014/main" id="{B696CE66-D881-4405-8BDC-6C68BD2131DF}"/>
                  </a:ext>
                </a:extLst>
              </p:cNvPr>
              <p:cNvSpPr txBox="1"/>
              <p:nvPr/>
            </p:nvSpPr>
            <p:spPr bwMode="auto">
              <a:xfrm>
                <a:off x="2125033" y="1924435"/>
                <a:ext cx="4249841" cy="16657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/>
              </a:p>
            </p:txBody>
          </p:sp>
        </mc:Choice>
        <mc:Fallback xmlns="">
          <p:sp>
            <p:nvSpPr>
              <p:cNvPr id="56327" name="Object 7">
                <a:extLst>
                  <a:ext uri="{FF2B5EF4-FFF2-40B4-BE49-F238E27FC236}">
                    <a16:creationId xmlns:a16="http://schemas.microsoft.com/office/drawing/2014/main" id="{B696CE66-D881-4405-8BDC-6C68BD213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5033" y="1924435"/>
                <a:ext cx="4249841" cy="16657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336" name="Text Box 16">
            <a:extLst>
              <a:ext uri="{FF2B5EF4-FFF2-40B4-BE49-F238E27FC236}">
                <a16:creationId xmlns:a16="http://schemas.microsoft.com/office/drawing/2014/main" id="{3564BA26-713C-41B3-9104-75DFE7603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2656" y="2138747"/>
            <a:ext cx="10227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(14)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325" name="Object 5">
                <a:extLst>
                  <a:ext uri="{FF2B5EF4-FFF2-40B4-BE49-F238E27FC236}">
                    <a16:creationId xmlns:a16="http://schemas.microsoft.com/office/drawing/2014/main" id="{83B5734C-B4E3-44FF-85F3-BFFD1425DE45}"/>
                  </a:ext>
                </a:extLst>
              </p:cNvPr>
              <p:cNvSpPr txBox="1"/>
              <p:nvPr/>
            </p:nvSpPr>
            <p:spPr bwMode="auto">
              <a:xfrm>
                <a:off x="6854177" y="811596"/>
                <a:ext cx="4638387" cy="17725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/>
              </a:p>
            </p:txBody>
          </p:sp>
        </mc:Choice>
        <mc:Fallback xmlns="">
          <p:sp>
            <p:nvSpPr>
              <p:cNvPr id="56325" name="Object 5">
                <a:extLst>
                  <a:ext uri="{FF2B5EF4-FFF2-40B4-BE49-F238E27FC236}">
                    <a16:creationId xmlns:a16="http://schemas.microsoft.com/office/drawing/2014/main" id="{83B5734C-B4E3-44FF-85F3-BFFD1425D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4177" y="811596"/>
                <a:ext cx="4638387" cy="17725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337" name="Text Box 17">
            <a:extLst>
              <a:ext uri="{FF2B5EF4-FFF2-40B4-BE49-F238E27FC236}">
                <a16:creationId xmlns:a16="http://schemas.microsoft.com/office/drawing/2014/main" id="{EE484786-9C92-4818-8C1E-425D00F5E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488" y="1041785"/>
            <a:ext cx="11595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(13)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324" name="Object 4">
                <a:extLst>
                  <a:ext uri="{FF2B5EF4-FFF2-40B4-BE49-F238E27FC236}">
                    <a16:creationId xmlns:a16="http://schemas.microsoft.com/office/drawing/2014/main" id="{02EECC44-2CC0-4D7B-B877-78A1FE317039}"/>
                  </a:ext>
                </a:extLst>
              </p:cNvPr>
              <p:cNvSpPr txBox="1"/>
              <p:nvPr/>
            </p:nvSpPr>
            <p:spPr bwMode="auto">
              <a:xfrm>
                <a:off x="1935501" y="798897"/>
                <a:ext cx="5185975" cy="21783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/>
              </a:p>
            </p:txBody>
          </p:sp>
        </mc:Choice>
        <mc:Fallback xmlns="">
          <p:sp>
            <p:nvSpPr>
              <p:cNvPr id="56324" name="Object 4">
                <a:extLst>
                  <a:ext uri="{FF2B5EF4-FFF2-40B4-BE49-F238E27FC236}">
                    <a16:creationId xmlns:a16="http://schemas.microsoft.com/office/drawing/2014/main" id="{02EECC44-2CC0-4D7B-B877-78A1FE317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5501" y="798897"/>
                <a:ext cx="5185975" cy="21783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338" name="Text Box 18">
            <a:extLst>
              <a:ext uri="{FF2B5EF4-FFF2-40B4-BE49-F238E27FC236}">
                <a16:creationId xmlns:a16="http://schemas.microsoft.com/office/drawing/2014/main" id="{DF98A376-4230-4498-8937-58C0832F8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2034" y="1159260"/>
            <a:ext cx="984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(12)</a:t>
            </a:r>
          </a:p>
        </p:txBody>
      </p:sp>
    </p:spTree>
  </p:cSld>
  <p:clrMapOvr>
    <a:masterClrMapping/>
  </p:clrMapOvr>
  <p:transition spd="slow" advTm="3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E6976A6-DA18-44EF-891C-19BE8D12BB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52400"/>
            <a:ext cx="2819400" cy="381000"/>
          </a:xfrm>
        </p:spPr>
        <p:txBody>
          <a:bodyPr/>
          <a:lstStyle/>
          <a:p>
            <a:pPr algn="l"/>
            <a:r>
              <a:rPr lang="en-US" altLang="zh-CN" sz="2800" b="1" dirty="0"/>
              <a:t>2.</a:t>
            </a:r>
            <a:r>
              <a:rPr lang="zh-CN" altLang="en-US" sz="2800" b="1" dirty="0"/>
              <a:t>微分运算法则</a:t>
            </a:r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1672A67F-80E9-4627-A89D-6B8CB6E42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09600"/>
            <a:ext cx="601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1.</a:t>
            </a:r>
            <a:r>
              <a:rPr lang="zh-CN" altLang="en-US" sz="2800" b="1" dirty="0"/>
              <a:t>函数的和、差、积、商的微分法则</a:t>
            </a:r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A8B2E6D2-C8E2-4FD6-B1DE-87B86B5A0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0" y="3871644"/>
            <a:ext cx="388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复合函数的微分法则</a:t>
            </a:r>
          </a:p>
        </p:txBody>
      </p:sp>
      <p:grpSp>
        <p:nvGrpSpPr>
          <p:cNvPr id="58409" name="Group 41">
            <a:extLst>
              <a:ext uri="{FF2B5EF4-FFF2-40B4-BE49-F238E27FC236}">
                <a16:creationId xmlns:a16="http://schemas.microsoft.com/office/drawing/2014/main" id="{DB2D46A2-4823-4C51-8492-209C15FBE4F6}"/>
              </a:ext>
            </a:extLst>
          </p:cNvPr>
          <p:cNvGrpSpPr>
            <a:grpSpLocks/>
          </p:cNvGrpSpPr>
          <p:nvPr/>
        </p:nvGrpSpPr>
        <p:grpSpPr bwMode="auto">
          <a:xfrm>
            <a:off x="1971676" y="1066801"/>
            <a:ext cx="6486525" cy="652463"/>
            <a:chOff x="282" y="672"/>
            <a:chExt cx="4086" cy="411"/>
          </a:xfrm>
        </p:grpSpPr>
        <p:sp>
          <p:nvSpPr>
            <p:cNvPr id="58373" name="Text Box 5">
              <a:extLst>
                <a:ext uri="{FF2B5EF4-FFF2-40B4-BE49-F238E27FC236}">
                  <a16:creationId xmlns:a16="http://schemas.microsoft.com/office/drawing/2014/main" id="{9E62C538-3038-4F15-AD30-A9CD8FE90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" y="729"/>
              <a:ext cx="29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设</a:t>
              </a:r>
            </a:p>
          </p:txBody>
        </p:sp>
        <p:grpSp>
          <p:nvGrpSpPr>
            <p:cNvPr id="58401" name="Group 33">
              <a:extLst>
                <a:ext uri="{FF2B5EF4-FFF2-40B4-BE49-F238E27FC236}">
                  <a16:creationId xmlns:a16="http://schemas.microsoft.com/office/drawing/2014/main" id="{7C2E65DC-57DE-43F9-94EE-18022FAEFD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672"/>
              <a:ext cx="3792" cy="411"/>
              <a:chOff x="576" y="672"/>
              <a:chExt cx="3792" cy="411"/>
            </a:xfrm>
          </p:grpSpPr>
          <p:sp>
            <p:nvSpPr>
              <p:cNvPr id="58375" name="Text Box 7">
                <a:extLst>
                  <a:ext uri="{FF2B5EF4-FFF2-40B4-BE49-F238E27FC236}">
                    <a16:creationId xmlns:a16="http://schemas.microsoft.com/office/drawing/2014/main" id="{A99CE616-3C3F-4580-8B7B-36A78E95CA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720"/>
                <a:ext cx="177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都可微，则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377" name="Object 9">
                    <a:extLst>
                      <a:ext uri="{FF2B5EF4-FFF2-40B4-BE49-F238E27FC236}">
                        <a16:creationId xmlns:a16="http://schemas.microsoft.com/office/drawing/2014/main" id="{ED02489C-B98A-486A-BF00-42055D6930CA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576" y="672"/>
                    <a:ext cx="1116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58377" name="Object 9">
                    <a:extLst>
                      <a:ext uri="{FF2B5EF4-FFF2-40B4-BE49-F238E27FC236}">
                        <a16:creationId xmlns:a16="http://schemas.microsoft.com/office/drawing/2014/main" id="{ED02489C-B98A-486A-BF00-42055D6930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76" y="672"/>
                    <a:ext cx="1116" cy="41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378" name="Object 10">
                    <a:extLst>
                      <a:ext uri="{FF2B5EF4-FFF2-40B4-BE49-F238E27FC236}">
                        <a16:creationId xmlns:a16="http://schemas.microsoft.com/office/drawing/2014/main" id="{709E6C5B-64AD-496E-8CAC-BE8AE371A04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96" y="672"/>
                    <a:ext cx="1056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58378" name="Object 10">
                    <a:extLst>
                      <a:ext uri="{FF2B5EF4-FFF2-40B4-BE49-F238E27FC236}">
                        <a16:creationId xmlns:a16="http://schemas.microsoft.com/office/drawing/2014/main" id="{709E6C5B-64AD-496E-8CAC-BE8AE371A0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596" y="672"/>
                    <a:ext cx="1056" cy="41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8379" name="Object 11">
            <a:extLst>
              <a:ext uri="{FF2B5EF4-FFF2-40B4-BE49-F238E27FC236}">
                <a16:creationId xmlns:a16="http://schemas.microsoft.com/office/drawing/2014/main" id="{14F62A1E-B7C7-414E-A847-BE2D9A3E7C04}"/>
              </a:ext>
            </a:extLst>
          </p:cNvPr>
          <p:cNvSpPr txBox="1"/>
          <p:nvPr/>
        </p:nvSpPr>
        <p:spPr bwMode="auto">
          <a:xfrm>
            <a:off x="2982914" y="1719264"/>
            <a:ext cx="2797175" cy="6000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383" name="Text Box 15">
                <a:extLst>
                  <a:ext uri="{FF2B5EF4-FFF2-40B4-BE49-F238E27FC236}">
                    <a16:creationId xmlns:a16="http://schemas.microsoft.com/office/drawing/2014/main" id="{BDF35787-6DBD-46EB-A63C-7CA4895F6B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000" y="1752600"/>
                <a:ext cx="396240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/>
                  <a:t>(1)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𝒅𝒖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𝒅𝒗</m:t>
                    </m:r>
                  </m:oMath>
                </a14:m>
                <a:endParaRPr lang="en-US" altLang="zh-CN" sz="2800" b="1" dirty="0"/>
              </a:p>
            </p:txBody>
          </p:sp>
        </mc:Choice>
        <mc:Fallback xmlns="">
          <p:sp>
            <p:nvSpPr>
              <p:cNvPr id="58383" name="Text Box 15">
                <a:extLst>
                  <a:ext uri="{FF2B5EF4-FFF2-40B4-BE49-F238E27FC236}">
                    <a16:creationId xmlns:a16="http://schemas.microsoft.com/office/drawing/2014/main" id="{BDF35787-6DBD-46EB-A63C-7CA4895F6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1752600"/>
                <a:ext cx="3962400" cy="523220"/>
              </a:xfrm>
              <a:prstGeom prst="rect">
                <a:avLst/>
              </a:prstGeom>
              <a:blipFill>
                <a:blip r:embed="rId4"/>
                <a:stretch>
                  <a:fillRect l="-3231" t="-12941" b="-317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384" name="Text Box 16">
                <a:extLst>
                  <a:ext uri="{FF2B5EF4-FFF2-40B4-BE49-F238E27FC236}">
                    <a16:creationId xmlns:a16="http://schemas.microsoft.com/office/drawing/2014/main" id="{11C89E91-E266-43E3-A540-2DED493168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24599" y="1752600"/>
                <a:ext cx="319478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/>
                  <a:t>(2)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𝒄𝒗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𝒄𝒅𝒗</m:t>
                    </m:r>
                  </m:oMath>
                </a14:m>
                <a:endParaRPr lang="en-US" altLang="zh-CN" sz="2800" b="1" dirty="0"/>
              </a:p>
            </p:txBody>
          </p:sp>
        </mc:Choice>
        <mc:Fallback xmlns="">
          <p:sp>
            <p:nvSpPr>
              <p:cNvPr id="58384" name="Text Box 16">
                <a:extLst>
                  <a:ext uri="{FF2B5EF4-FFF2-40B4-BE49-F238E27FC236}">
                    <a16:creationId xmlns:a16="http://schemas.microsoft.com/office/drawing/2014/main" id="{11C89E91-E266-43E3-A540-2DED49316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4599" y="1752600"/>
                <a:ext cx="3194785" cy="523220"/>
              </a:xfrm>
              <a:prstGeom prst="rect">
                <a:avLst/>
              </a:prstGeom>
              <a:blipFill>
                <a:blip r:embed="rId5"/>
                <a:stretch>
                  <a:fillRect l="-3810" t="-12941" b="-317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385" name="Text Box 17">
                <a:extLst>
                  <a:ext uri="{FF2B5EF4-FFF2-40B4-BE49-F238E27FC236}">
                    <a16:creationId xmlns:a16="http://schemas.microsoft.com/office/drawing/2014/main" id="{30BAC2C9-B70B-4D54-BC26-9B78F43AA8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1200" y="2384425"/>
                <a:ext cx="632460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/>
                  <a:t>(3)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𝒖𝒗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𝒗𝒅𝒖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𝒖𝒅𝒗</m:t>
                    </m:r>
                  </m:oMath>
                </a14:m>
                <a:r>
                  <a:rPr lang="en-US" altLang="zh-CN" sz="2800" b="1" dirty="0"/>
                  <a:t> </a:t>
                </a:r>
                <a:r>
                  <a:rPr lang="zh-CN" altLang="en-US" sz="2800" b="1" dirty="0"/>
                  <a:t>（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C</a:t>
                </a:r>
                <a:r>
                  <a:rPr lang="en-US" altLang="zh-CN" sz="2800" b="1" dirty="0"/>
                  <a:t> </a:t>
                </a:r>
                <a:r>
                  <a:rPr lang="zh-CN" altLang="en-US" sz="2800" b="1" dirty="0"/>
                  <a:t>为常数 ）</a:t>
                </a:r>
                <a:endParaRPr lang="en-US" altLang="zh-CN" sz="2800" b="1" dirty="0"/>
              </a:p>
            </p:txBody>
          </p:sp>
        </mc:Choice>
        <mc:Fallback xmlns="">
          <p:sp>
            <p:nvSpPr>
              <p:cNvPr id="58385" name="Text Box 17">
                <a:extLst>
                  <a:ext uri="{FF2B5EF4-FFF2-40B4-BE49-F238E27FC236}">
                    <a16:creationId xmlns:a16="http://schemas.microsoft.com/office/drawing/2014/main" id="{30BAC2C9-B70B-4D54-BC26-9B78F43AA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2384425"/>
                <a:ext cx="6324600" cy="523220"/>
              </a:xfrm>
              <a:prstGeom prst="rect">
                <a:avLst/>
              </a:prstGeom>
              <a:blipFill>
                <a:blip r:embed="rId6"/>
                <a:stretch>
                  <a:fillRect l="-1927" t="-15116" r="-963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382" name="Object 14">
            <a:extLst>
              <a:ext uri="{FF2B5EF4-FFF2-40B4-BE49-F238E27FC236}">
                <a16:creationId xmlns:a16="http://schemas.microsoft.com/office/drawing/2014/main" id="{B87B9DE7-5F80-4BA4-BF61-4F457E9A4B85}"/>
              </a:ext>
            </a:extLst>
          </p:cNvPr>
          <p:cNvSpPr txBox="1"/>
          <p:nvPr/>
        </p:nvSpPr>
        <p:spPr bwMode="auto">
          <a:xfrm>
            <a:off x="2205038" y="3218656"/>
            <a:ext cx="3276600" cy="13192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r>
              <a:rPr lang="zh-CN" altLang="en-US" sz="2800" b="1" u="sng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386" name="Text Box 18">
                <a:extLst>
                  <a:ext uri="{FF2B5EF4-FFF2-40B4-BE49-F238E27FC236}">
                    <a16:creationId xmlns:a16="http://schemas.microsoft.com/office/drawing/2014/main" id="{BA93C1AB-41AA-4974-BC89-3C845B75D1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3589" y="3086277"/>
                <a:ext cx="6013131" cy="737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/>
                  <a:t>(4)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d>
                      <m:d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den>
                        </m:f>
                      </m:e>
                    </m:d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𝒗𝒅𝒖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𝒖𝒅𝒗</m:t>
                        </m:r>
                      </m:num>
                      <m:den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b="1" dirty="0"/>
              </a:p>
            </p:txBody>
          </p:sp>
        </mc:Choice>
        <mc:Fallback xmlns="">
          <p:sp>
            <p:nvSpPr>
              <p:cNvPr id="58386" name="Text Box 18">
                <a:extLst>
                  <a:ext uri="{FF2B5EF4-FFF2-40B4-BE49-F238E27FC236}">
                    <a16:creationId xmlns:a16="http://schemas.microsoft.com/office/drawing/2014/main" id="{BA93C1AB-41AA-4974-BC89-3C845B75D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3589" y="3086277"/>
                <a:ext cx="6013131" cy="737189"/>
              </a:xfrm>
              <a:prstGeom prst="rect">
                <a:avLst/>
              </a:prstGeom>
              <a:blipFill>
                <a:blip r:embed="rId7"/>
                <a:stretch>
                  <a:fillRect l="-2130" b="-74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394" name="Text Box 26">
                <a:extLst>
                  <a:ext uri="{FF2B5EF4-FFF2-40B4-BE49-F238E27FC236}">
                    <a16:creationId xmlns:a16="http://schemas.microsoft.com/office/drawing/2014/main" id="{5387050E-C3D7-4C80-A8C6-3EB27F1BE2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5274" y="4481485"/>
                <a:ext cx="689690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设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在相应的点处可微，</a:t>
                </a:r>
              </a:p>
            </p:txBody>
          </p:sp>
        </mc:Choice>
        <mc:Fallback xmlns="">
          <p:sp>
            <p:nvSpPr>
              <p:cNvPr id="58394" name="Text Box 26">
                <a:extLst>
                  <a:ext uri="{FF2B5EF4-FFF2-40B4-BE49-F238E27FC236}">
                    <a16:creationId xmlns:a16="http://schemas.microsoft.com/office/drawing/2014/main" id="{5387050E-C3D7-4C80-A8C6-3EB27F1BE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5274" y="4481485"/>
                <a:ext cx="6896902" cy="523220"/>
              </a:xfrm>
              <a:prstGeom prst="rect">
                <a:avLst/>
              </a:prstGeom>
              <a:blipFill>
                <a:blip r:embed="rId8"/>
                <a:stretch>
                  <a:fillRect l="-1767" t="-15116" r="-6890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396" name="Text Box 28">
                <a:extLst>
                  <a:ext uri="{FF2B5EF4-FFF2-40B4-BE49-F238E27FC236}">
                    <a16:creationId xmlns:a16="http://schemas.microsoft.com/office/drawing/2014/main" id="{B95E99DF-FC5D-4117-9806-3296A743AF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87740" y="4481485"/>
                <a:ext cx="379142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则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sz="2800" b="1" dirty="0"/>
                  <a:t>可微，</a:t>
                </a:r>
              </a:p>
            </p:txBody>
          </p:sp>
        </mc:Choice>
        <mc:Fallback xmlns="">
          <p:sp>
            <p:nvSpPr>
              <p:cNvPr id="58396" name="Text Box 28">
                <a:extLst>
                  <a:ext uri="{FF2B5EF4-FFF2-40B4-BE49-F238E27FC236}">
                    <a16:creationId xmlns:a16="http://schemas.microsoft.com/office/drawing/2014/main" id="{B95E99DF-FC5D-4117-9806-3296A74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87740" y="4481485"/>
                <a:ext cx="3791423" cy="523220"/>
              </a:xfrm>
              <a:prstGeom prst="rect">
                <a:avLst/>
              </a:prstGeom>
              <a:blipFill>
                <a:blip r:embed="rId9"/>
                <a:stretch>
                  <a:fillRect l="-3376" t="-15116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398" name="Text Box 30">
            <a:extLst>
              <a:ext uri="{FF2B5EF4-FFF2-40B4-BE49-F238E27FC236}">
                <a16:creationId xmlns:a16="http://schemas.microsoft.com/office/drawing/2014/main" id="{63E73AF7-6D3F-4B25-B2AA-BD65D3225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791200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即，无论  </a:t>
            </a:r>
            <a:r>
              <a:rPr lang="en-US" altLang="zh-CN" sz="2800" b="1" i="1">
                <a:cs typeface="Times New Roman" panose="02020603050405020304" pitchFamily="18" charset="0"/>
              </a:rPr>
              <a:t>u </a:t>
            </a:r>
            <a:r>
              <a:rPr lang="en-US" altLang="zh-CN" sz="2800" b="1">
                <a:cs typeface="Times New Roman" panose="02020603050405020304" pitchFamily="18" charset="0"/>
              </a:rPr>
              <a:t> </a:t>
            </a:r>
            <a:r>
              <a:rPr lang="zh-CN" altLang="en-US" sz="2800" b="1"/>
              <a:t>是自变量还是中间变量，微分形式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400" name="Text Box 32">
                <a:extLst>
                  <a:ext uri="{FF2B5EF4-FFF2-40B4-BE49-F238E27FC236}">
                    <a16:creationId xmlns:a16="http://schemas.microsoft.com/office/drawing/2014/main" id="{C54D7037-35DA-4CE1-84B4-63DE9F7424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6020" y="6354278"/>
                <a:ext cx="492008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𝒅𝒖</m:t>
                    </m:r>
                  </m:oMath>
                </a14:m>
                <a:r>
                  <a:rPr lang="zh-CN" altLang="en-US" sz="2800" b="1" dirty="0"/>
                  <a:t>保持不变，称为</a:t>
                </a:r>
              </a:p>
            </p:txBody>
          </p:sp>
        </mc:Choice>
        <mc:Fallback xmlns="">
          <p:sp>
            <p:nvSpPr>
              <p:cNvPr id="58400" name="Text Box 32">
                <a:extLst>
                  <a:ext uri="{FF2B5EF4-FFF2-40B4-BE49-F238E27FC236}">
                    <a16:creationId xmlns:a16="http://schemas.microsoft.com/office/drawing/2014/main" id="{C54D7037-35DA-4CE1-84B4-63DE9F742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6020" y="6354278"/>
                <a:ext cx="4920085" cy="523220"/>
              </a:xfrm>
              <a:prstGeom prst="rect">
                <a:avLst/>
              </a:prstGeom>
              <a:blipFill>
                <a:blip r:embed="rId10"/>
                <a:stretch>
                  <a:fillRect t="-15116" r="-2107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410" name="Rectangle 42">
            <a:extLst>
              <a:ext uri="{FF2B5EF4-FFF2-40B4-BE49-F238E27FC236}">
                <a16:creationId xmlns:a16="http://schemas.microsoft.com/office/drawing/2014/main" id="{C5906FD2-D045-4CF5-AA15-67799AA4C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6314420"/>
            <a:ext cx="3791423" cy="52322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一阶微分形式不变性。</a:t>
            </a:r>
          </a:p>
        </p:txBody>
      </p:sp>
      <p:grpSp>
        <p:nvGrpSpPr>
          <p:cNvPr id="58414" name="Group 46">
            <a:extLst>
              <a:ext uri="{FF2B5EF4-FFF2-40B4-BE49-F238E27FC236}">
                <a16:creationId xmlns:a16="http://schemas.microsoft.com/office/drawing/2014/main" id="{0653005D-E025-4F82-9265-6B5EBF2A36E5}"/>
              </a:ext>
            </a:extLst>
          </p:cNvPr>
          <p:cNvGrpSpPr>
            <a:grpSpLocks/>
          </p:cNvGrpSpPr>
          <p:nvPr/>
        </p:nvGrpSpPr>
        <p:grpSpPr bwMode="auto">
          <a:xfrm>
            <a:off x="2026020" y="5148006"/>
            <a:ext cx="6584950" cy="563562"/>
            <a:chOff x="1056" y="3273"/>
            <a:chExt cx="4148" cy="3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97" name="Object 29">
                  <a:extLst>
                    <a:ext uri="{FF2B5EF4-FFF2-40B4-BE49-F238E27FC236}">
                      <a16:creationId xmlns:a16="http://schemas.microsoft.com/office/drawing/2014/main" id="{F741276F-051F-4643-841C-57F8234A82F4}"/>
                    </a:ext>
                  </a:extLst>
                </p:cNvPr>
                <p:cNvSpPr txBox="1"/>
                <p:nvPr/>
              </p:nvSpPr>
              <p:spPr bwMode="auto">
                <a:xfrm>
                  <a:off x="1372" y="3284"/>
                  <a:ext cx="3832" cy="3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𝒅𝒖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58397" name="Object 29">
                  <a:extLst>
                    <a:ext uri="{FF2B5EF4-FFF2-40B4-BE49-F238E27FC236}">
                      <a16:creationId xmlns:a16="http://schemas.microsoft.com/office/drawing/2014/main" id="{F741276F-051F-4643-841C-57F8234A8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2" y="3284"/>
                  <a:ext cx="3832" cy="34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413" name="Rectangle 45">
              <a:extLst>
                <a:ext uri="{FF2B5EF4-FFF2-40B4-BE49-F238E27FC236}">
                  <a16:creationId xmlns:a16="http://schemas.microsoft.com/office/drawing/2014/main" id="{06BE065C-2628-4377-9331-0C1412595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273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且</a:t>
              </a:r>
            </a:p>
          </p:txBody>
        </p:sp>
      </p:grp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5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utoUpdateAnimBg="0"/>
      <p:bldP spid="58371" grpId="0" autoUpdateAnimBg="0"/>
      <p:bldP spid="58372" grpId="0" autoUpdateAnimBg="0"/>
      <p:bldP spid="58383" grpId="0" autoUpdateAnimBg="0"/>
      <p:bldP spid="58384" grpId="0" autoUpdateAnimBg="0"/>
      <p:bldP spid="58385" grpId="0" autoUpdateAnimBg="0"/>
      <p:bldP spid="58386" grpId="0" autoUpdateAnimBg="0"/>
      <p:bldP spid="58394" grpId="0" autoUpdateAnimBg="0"/>
      <p:bldP spid="58396" grpId="0" autoUpdateAnimBg="0"/>
      <p:bldP spid="58398" grpId="0" autoUpdateAnimBg="0"/>
      <p:bldP spid="58400" grpId="0" autoUpdateAnimBg="0"/>
      <p:bldP spid="5841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D31A68B-036F-4F8C-A574-C14F1ACCFA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95635" y="54739"/>
            <a:ext cx="4382483" cy="478661"/>
          </a:xfrm>
        </p:spPr>
        <p:txBody>
          <a:bodyPr/>
          <a:lstStyle/>
          <a:p>
            <a:pPr algn="l"/>
            <a:r>
              <a:rPr lang="en-US" altLang="zh-CN" sz="2800" b="1" dirty="0"/>
              <a:t>3. </a:t>
            </a:r>
            <a:r>
              <a:rPr lang="zh-CN" altLang="en-US" sz="2800" b="1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Text Box 3">
                <a:extLst>
                  <a:ext uri="{FF2B5EF4-FFF2-40B4-BE49-F238E27FC236}">
                    <a16:creationId xmlns:a16="http://schemas.microsoft.com/office/drawing/2014/main" id="{DAB89DFF-3035-464A-9AE4-B2625577C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4935" y="495839"/>
                <a:ext cx="380313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+mj-lt"/>
                  </a:rPr>
                  <a:t>例</a:t>
                </a:r>
                <a:r>
                  <a:rPr lang="en-US" altLang="zh-CN" sz="2800" b="1" dirty="0">
                    <a:latin typeface="+mj-lt"/>
                  </a:rPr>
                  <a:t>1.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9395" name="Text Box 3">
                <a:extLst>
                  <a:ext uri="{FF2B5EF4-FFF2-40B4-BE49-F238E27FC236}">
                    <a16:creationId xmlns:a16="http://schemas.microsoft.com/office/drawing/2014/main" id="{DAB89DFF-3035-464A-9AE4-B2625577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4935" y="495839"/>
                <a:ext cx="3803130" cy="523220"/>
              </a:xfrm>
              <a:prstGeom prst="rect">
                <a:avLst/>
              </a:prstGeom>
              <a:blipFill>
                <a:blip r:embed="rId2"/>
                <a:stretch>
                  <a:fillRect l="-3371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97" name="Text Box 5">
            <a:extLst>
              <a:ext uri="{FF2B5EF4-FFF2-40B4-BE49-F238E27FC236}">
                <a16:creationId xmlns:a16="http://schemas.microsoft.com/office/drawing/2014/main" id="{497CDC94-347F-4C39-8A50-16366D00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524" y="999520"/>
            <a:ext cx="10136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</a:rPr>
              <a:t>解</a:t>
            </a:r>
            <a:r>
              <a:rPr lang="en-US" altLang="zh-CN" sz="2800" b="1" dirty="0">
                <a:latin typeface="+mj-lt"/>
              </a:rPr>
              <a:t>:</a:t>
            </a:r>
          </a:p>
        </p:txBody>
      </p:sp>
      <p:grpSp>
        <p:nvGrpSpPr>
          <p:cNvPr id="59422" name="Group 30">
            <a:extLst>
              <a:ext uri="{FF2B5EF4-FFF2-40B4-BE49-F238E27FC236}">
                <a16:creationId xmlns:a16="http://schemas.microsoft.com/office/drawing/2014/main" id="{14A557E0-C842-4E4B-A91B-6434C602BE87}"/>
              </a:ext>
            </a:extLst>
          </p:cNvPr>
          <p:cNvGrpSpPr>
            <a:grpSpLocks/>
          </p:cNvGrpSpPr>
          <p:nvPr/>
        </p:nvGrpSpPr>
        <p:grpSpPr bwMode="auto">
          <a:xfrm>
            <a:off x="5074405" y="325002"/>
            <a:ext cx="1953303" cy="668132"/>
            <a:chOff x="2432" y="340"/>
            <a:chExt cx="706" cy="335"/>
          </a:xfrm>
        </p:grpSpPr>
        <p:sp>
          <p:nvSpPr>
            <p:cNvPr id="59396" name="Text Box 4">
              <a:extLst>
                <a:ext uri="{FF2B5EF4-FFF2-40B4-BE49-F238E27FC236}">
                  <a16:creationId xmlns:a16="http://schemas.microsoft.com/office/drawing/2014/main" id="{AC83C419-0CDF-43F6-A969-D4900268B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2" y="345"/>
              <a:ext cx="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+mj-lt"/>
                </a:rPr>
                <a:t>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99" name="Object 7">
                  <a:extLst>
                    <a:ext uri="{FF2B5EF4-FFF2-40B4-BE49-F238E27FC236}">
                      <a16:creationId xmlns:a16="http://schemas.microsoft.com/office/drawing/2014/main" id="{52548207-339B-4F81-962B-373AADB42A4A}"/>
                    </a:ext>
                  </a:extLst>
                </p:cNvPr>
                <p:cNvSpPr txBox="1"/>
                <p:nvPr/>
              </p:nvSpPr>
              <p:spPr bwMode="auto">
                <a:xfrm>
                  <a:off x="2658" y="340"/>
                  <a:ext cx="480" cy="3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𝒅𝒚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9399" name="Object 7">
                  <a:extLst>
                    <a:ext uri="{FF2B5EF4-FFF2-40B4-BE49-F238E27FC236}">
                      <a16:creationId xmlns:a16="http://schemas.microsoft.com/office/drawing/2014/main" id="{52548207-339B-4F81-962B-373AADB42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58" y="340"/>
                  <a:ext cx="480" cy="3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401" name="Text Box 9">
                <a:extLst>
                  <a:ext uri="{FF2B5EF4-FFF2-40B4-BE49-F238E27FC236}">
                    <a16:creationId xmlns:a16="http://schemas.microsoft.com/office/drawing/2014/main" id="{9AE5802B-A679-429B-8079-43F4F5F66A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3336" y="942071"/>
                <a:ext cx="7931451" cy="11695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+mj-lt"/>
                  </a:rPr>
                  <a:t>(1)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)⋅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800" b="1" dirty="0">
                    <a:latin typeface="+mj-lt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𝒅𝒙</m:t>
                    </m:r>
                  </m:oMath>
                </a14:m>
                <a:endParaRPr lang="zh-CN" altLang="en-US" sz="2800" b="1" dirty="0"/>
              </a:p>
              <a:p>
                <a:pPr>
                  <a:spcBef>
                    <a:spcPct val="50000"/>
                  </a:spcBef>
                </a:pPr>
                <a:endParaRPr lang="en-US" altLang="zh-CN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9401" name="Text Box 9">
                <a:extLst>
                  <a:ext uri="{FF2B5EF4-FFF2-40B4-BE49-F238E27FC236}">
                    <a16:creationId xmlns:a16="http://schemas.microsoft.com/office/drawing/2014/main" id="{9AE5802B-A679-429B-8079-43F4F5F66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3336" y="942071"/>
                <a:ext cx="7931451" cy="1169551"/>
              </a:xfrm>
              <a:prstGeom prst="rect">
                <a:avLst/>
              </a:prstGeom>
              <a:blipFill>
                <a:blip r:embed="rId4"/>
                <a:stretch>
                  <a:fillRect l="-1537" t="-73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404" name="Object 12">
                <a:extLst>
                  <a:ext uri="{FF2B5EF4-FFF2-40B4-BE49-F238E27FC236}">
                    <a16:creationId xmlns:a16="http://schemas.microsoft.com/office/drawing/2014/main" id="{CE2E9EEF-A77F-4156-8070-A621FD11EED2}"/>
                  </a:ext>
                </a:extLst>
              </p:cNvPr>
              <p:cNvSpPr txBox="1"/>
              <p:nvPr/>
            </p:nvSpPr>
            <p:spPr bwMode="auto">
              <a:xfrm>
                <a:off x="1702763" y="2189354"/>
                <a:ext cx="5682841" cy="5863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>
                  <a:latin typeface="+mj-lt"/>
                </a:endParaRPr>
              </a:p>
            </p:txBody>
          </p:sp>
        </mc:Choice>
        <mc:Fallback xmlns="">
          <p:sp>
            <p:nvSpPr>
              <p:cNvPr id="59404" name="Object 12">
                <a:extLst>
                  <a:ext uri="{FF2B5EF4-FFF2-40B4-BE49-F238E27FC236}">
                    <a16:creationId xmlns:a16="http://schemas.microsoft.com/office/drawing/2014/main" id="{CE2E9EEF-A77F-4156-8070-A621FD11E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2763" y="2189354"/>
                <a:ext cx="5682841" cy="5863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405" name="Text Box 13">
                <a:extLst>
                  <a:ext uri="{FF2B5EF4-FFF2-40B4-BE49-F238E27FC236}">
                    <a16:creationId xmlns:a16="http://schemas.microsoft.com/office/drawing/2014/main" id="{B73FBC91-B9D9-448E-9871-6B84B06AAD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3533" y="2699572"/>
                <a:ext cx="3594532" cy="597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zh-CN" altLang="en-US" sz="2800" b="1" dirty="0">
                    <a:latin typeface="+mj-lt"/>
                  </a:rPr>
                  <a:t>例</a:t>
                </a:r>
                <a:r>
                  <a:rPr lang="en-US" altLang="zh-CN" sz="2800" b="1" dirty="0">
                    <a:latin typeface="+mj-lt"/>
                  </a:rPr>
                  <a:t>2.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𝐥𝐧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9405" name="Text Box 13">
                <a:extLst>
                  <a:ext uri="{FF2B5EF4-FFF2-40B4-BE49-F238E27FC236}">
                    <a16:creationId xmlns:a16="http://schemas.microsoft.com/office/drawing/2014/main" id="{B73FBC91-B9D9-448E-9871-6B84B06AA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3533" y="2699572"/>
                <a:ext cx="3594532" cy="597279"/>
              </a:xfrm>
              <a:prstGeom prst="rect">
                <a:avLst/>
              </a:prstGeom>
              <a:blipFill>
                <a:blip r:embed="rId6"/>
                <a:stretch>
                  <a:fillRect l="-3565" t="-3061" b="-275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407" name="Text Box 15">
            <a:extLst>
              <a:ext uri="{FF2B5EF4-FFF2-40B4-BE49-F238E27FC236}">
                <a16:creationId xmlns:a16="http://schemas.microsoft.com/office/drawing/2014/main" id="{DEE93362-03FC-48E1-8C27-CDBA54EC5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936" y="3637408"/>
            <a:ext cx="8877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>
                <a:latin typeface="+mj-lt"/>
              </a:rPr>
              <a:t>解</a:t>
            </a:r>
            <a:r>
              <a:rPr lang="en-US" altLang="zh-CN" sz="2800" b="1">
                <a:latin typeface="+mj-lt"/>
              </a:rPr>
              <a:t>:</a:t>
            </a:r>
          </a:p>
        </p:txBody>
      </p:sp>
      <p:grpSp>
        <p:nvGrpSpPr>
          <p:cNvPr id="59427" name="Group 35">
            <a:extLst>
              <a:ext uri="{FF2B5EF4-FFF2-40B4-BE49-F238E27FC236}">
                <a16:creationId xmlns:a16="http://schemas.microsoft.com/office/drawing/2014/main" id="{46BE6F88-0300-4C5D-8C25-AFB201D520DB}"/>
              </a:ext>
            </a:extLst>
          </p:cNvPr>
          <p:cNvGrpSpPr>
            <a:grpSpLocks/>
          </p:cNvGrpSpPr>
          <p:nvPr/>
        </p:nvGrpSpPr>
        <p:grpSpPr bwMode="auto">
          <a:xfrm>
            <a:off x="4675797" y="2678138"/>
            <a:ext cx="1773467" cy="696053"/>
            <a:chOff x="2304" y="1718"/>
            <a:chExt cx="641" cy="349"/>
          </a:xfrm>
        </p:grpSpPr>
        <p:sp>
          <p:nvSpPr>
            <p:cNvPr id="59406" name="Text Box 14">
              <a:extLst>
                <a:ext uri="{FF2B5EF4-FFF2-40B4-BE49-F238E27FC236}">
                  <a16:creationId xmlns:a16="http://schemas.microsoft.com/office/drawing/2014/main" id="{75D55F2A-833C-463C-878E-DE619A5BE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737"/>
              <a:ext cx="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 dirty="0">
                  <a:latin typeface="+mj-lt"/>
                </a:rPr>
                <a:t>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409" name="Object 17">
                  <a:extLst>
                    <a:ext uri="{FF2B5EF4-FFF2-40B4-BE49-F238E27FC236}">
                      <a16:creationId xmlns:a16="http://schemas.microsoft.com/office/drawing/2014/main" id="{40B7219E-032F-4BF2-B75D-EDDD473FAAC7}"/>
                    </a:ext>
                  </a:extLst>
                </p:cNvPr>
                <p:cNvSpPr txBox="1"/>
                <p:nvPr/>
              </p:nvSpPr>
              <p:spPr bwMode="auto">
                <a:xfrm>
                  <a:off x="2532" y="1718"/>
                  <a:ext cx="413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𝒅𝒚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9409" name="Object 17">
                  <a:extLst>
                    <a:ext uri="{FF2B5EF4-FFF2-40B4-BE49-F238E27FC236}">
                      <a16:creationId xmlns:a16="http://schemas.microsoft.com/office/drawing/2014/main" id="{40B7219E-032F-4BF2-B75D-EDDD473FA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32" y="1718"/>
                  <a:ext cx="413" cy="31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410" name="Text Box 18">
            <a:extLst>
              <a:ext uri="{FF2B5EF4-FFF2-40B4-BE49-F238E27FC236}">
                <a16:creationId xmlns:a16="http://schemas.microsoft.com/office/drawing/2014/main" id="{03FEB72D-FE03-4344-9A15-F276F4F8A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466" y="3630829"/>
            <a:ext cx="19590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800" b="1" dirty="0">
                <a:latin typeface="+mj-lt"/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11" name="Object 19">
                <a:extLst>
                  <a:ext uri="{FF2B5EF4-FFF2-40B4-BE49-F238E27FC236}">
                    <a16:creationId xmlns:a16="http://schemas.microsoft.com/office/drawing/2014/main" id="{AC948AFF-F70D-4C00-859D-7FC01ECA2851}"/>
                  </a:ext>
                </a:extLst>
              </p:cNvPr>
              <p:cNvSpPr txBox="1"/>
              <p:nvPr/>
            </p:nvSpPr>
            <p:spPr bwMode="auto">
              <a:xfrm>
                <a:off x="2326639" y="3305149"/>
                <a:ext cx="6047340" cy="15337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 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9411" name="Object 19">
                <a:extLst>
                  <a:ext uri="{FF2B5EF4-FFF2-40B4-BE49-F238E27FC236}">
                    <a16:creationId xmlns:a16="http://schemas.microsoft.com/office/drawing/2014/main" id="{AC948AFF-F70D-4C00-859D-7FC01ECA2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6639" y="3305149"/>
                <a:ext cx="6047340" cy="15337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412" name="Text Box 20">
            <a:extLst>
              <a:ext uri="{FF2B5EF4-FFF2-40B4-BE49-F238E27FC236}">
                <a16:creationId xmlns:a16="http://schemas.microsoft.com/office/drawing/2014/main" id="{EA8FE7F0-DDE4-4DAD-B539-9A465581D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225" y="5067193"/>
            <a:ext cx="14608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800" b="1" dirty="0">
                <a:latin typeface="+mj-lt"/>
              </a:rPr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13" name="Object 21">
                <a:extLst>
                  <a:ext uri="{FF2B5EF4-FFF2-40B4-BE49-F238E27FC236}">
                    <a16:creationId xmlns:a16="http://schemas.microsoft.com/office/drawing/2014/main" id="{51571491-C16D-445D-BE17-10BE1433FB53}"/>
                  </a:ext>
                </a:extLst>
              </p:cNvPr>
              <p:cNvSpPr txBox="1"/>
              <p:nvPr/>
            </p:nvSpPr>
            <p:spPr bwMode="auto">
              <a:xfrm>
                <a:off x="6520157" y="4713199"/>
                <a:ext cx="3577884" cy="143598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9413" name="Object 21">
                <a:extLst>
                  <a:ext uri="{FF2B5EF4-FFF2-40B4-BE49-F238E27FC236}">
                    <a16:creationId xmlns:a16="http://schemas.microsoft.com/office/drawing/2014/main" id="{51571491-C16D-445D-BE17-10BE1433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0157" y="4713199"/>
                <a:ext cx="3577884" cy="14359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403" name="Text Box 11">
                <a:extLst>
                  <a:ext uri="{FF2B5EF4-FFF2-40B4-BE49-F238E27FC236}">
                    <a16:creationId xmlns:a16="http://schemas.microsoft.com/office/drawing/2014/main" id="{AB29E2F6-317F-4C47-A2C3-4C515028C8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5880" y="1504683"/>
                <a:ext cx="961092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+mj-lt"/>
                  </a:rPr>
                  <a:t>(2)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9403" name="Text Box 11">
                <a:extLst>
                  <a:ext uri="{FF2B5EF4-FFF2-40B4-BE49-F238E27FC236}">
                    <a16:creationId xmlns:a16="http://schemas.microsoft.com/office/drawing/2014/main" id="{AB29E2F6-317F-4C47-A2C3-4C515028C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5880" y="1504683"/>
                <a:ext cx="9610923" cy="523220"/>
              </a:xfrm>
              <a:prstGeom prst="rect">
                <a:avLst/>
              </a:prstGeom>
              <a:blipFill>
                <a:blip r:embed="rId10"/>
                <a:stretch>
                  <a:fillRect l="-1332" t="-12791" b="-31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416" name="Object 24">
                <a:extLst>
                  <a:ext uri="{FF2B5EF4-FFF2-40B4-BE49-F238E27FC236}">
                    <a16:creationId xmlns:a16="http://schemas.microsoft.com/office/drawing/2014/main" id="{0B2E8607-B69B-4918-92EA-A5D11B479279}"/>
                  </a:ext>
                </a:extLst>
              </p:cNvPr>
              <p:cNvSpPr txBox="1"/>
              <p:nvPr/>
            </p:nvSpPr>
            <p:spPr bwMode="auto">
              <a:xfrm>
                <a:off x="4963662" y="5858481"/>
                <a:ext cx="2734362" cy="11594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9416" name="Object 24">
                <a:extLst>
                  <a:ext uri="{FF2B5EF4-FFF2-40B4-BE49-F238E27FC236}">
                    <a16:creationId xmlns:a16="http://schemas.microsoft.com/office/drawing/2014/main" id="{0B2E8607-B69B-4918-92EA-A5D11B479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3662" y="5858481"/>
                <a:ext cx="2734362" cy="115940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424" name="Object 32">
                <a:extLst>
                  <a:ext uri="{FF2B5EF4-FFF2-40B4-BE49-F238E27FC236}">
                    <a16:creationId xmlns:a16="http://schemas.microsoft.com/office/drawing/2014/main" id="{DC09E61D-069D-4C59-9839-D8E21A5E1502}"/>
                  </a:ext>
                </a:extLst>
              </p:cNvPr>
              <p:cNvSpPr txBox="1"/>
              <p:nvPr/>
            </p:nvSpPr>
            <p:spPr bwMode="auto">
              <a:xfrm>
                <a:off x="1580715" y="5805034"/>
                <a:ext cx="3689225" cy="9982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9424" name="Object 32">
                <a:extLst>
                  <a:ext uri="{FF2B5EF4-FFF2-40B4-BE49-F238E27FC236}">
                    <a16:creationId xmlns:a16="http://schemas.microsoft.com/office/drawing/2014/main" id="{DC09E61D-069D-4C59-9839-D8E21A5E1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0715" y="5805034"/>
                <a:ext cx="3689225" cy="9982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425" name="Object 33">
                <a:extLst>
                  <a:ext uri="{FF2B5EF4-FFF2-40B4-BE49-F238E27FC236}">
                    <a16:creationId xmlns:a16="http://schemas.microsoft.com/office/drawing/2014/main" id="{7670DE3B-6D25-46F1-9DAD-074C4DED4771}"/>
                  </a:ext>
                </a:extLst>
              </p:cNvPr>
              <p:cNvSpPr txBox="1"/>
              <p:nvPr/>
            </p:nvSpPr>
            <p:spPr bwMode="auto">
              <a:xfrm>
                <a:off x="2452325" y="4825719"/>
                <a:ext cx="4389599" cy="10902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9425" name="Object 33">
                <a:extLst>
                  <a:ext uri="{FF2B5EF4-FFF2-40B4-BE49-F238E27FC236}">
                    <a16:creationId xmlns:a16="http://schemas.microsoft.com/office/drawing/2014/main" id="{7670DE3B-6D25-46F1-9DAD-074C4DED4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2325" y="4825719"/>
                <a:ext cx="4389599" cy="10902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426" name="Object 34">
                <a:extLst>
                  <a:ext uri="{FF2B5EF4-FFF2-40B4-BE49-F238E27FC236}">
                    <a16:creationId xmlns:a16="http://schemas.microsoft.com/office/drawing/2014/main" id="{0F77DB3C-F376-4811-9927-98F1D0A19CB2}"/>
                  </a:ext>
                </a:extLst>
              </p:cNvPr>
              <p:cNvSpPr txBox="1"/>
              <p:nvPr/>
            </p:nvSpPr>
            <p:spPr bwMode="auto">
              <a:xfrm>
                <a:off x="8047256" y="3235343"/>
                <a:ext cx="3607280" cy="16035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9426" name="Object 34">
                <a:extLst>
                  <a:ext uri="{FF2B5EF4-FFF2-40B4-BE49-F238E27FC236}">
                    <a16:creationId xmlns:a16="http://schemas.microsoft.com/office/drawing/2014/main" id="{0F77DB3C-F376-4811-9927-98F1D0A19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47256" y="3235343"/>
                <a:ext cx="3607280" cy="16035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428" name="Object 36">
                <a:extLst>
                  <a:ext uri="{FF2B5EF4-FFF2-40B4-BE49-F238E27FC236}">
                    <a16:creationId xmlns:a16="http://schemas.microsoft.com/office/drawing/2014/main" id="{9424BF4D-B9BF-4599-89DD-B426F2F1639D}"/>
                  </a:ext>
                </a:extLst>
              </p:cNvPr>
              <p:cNvSpPr txBox="1"/>
              <p:nvPr/>
            </p:nvSpPr>
            <p:spPr bwMode="auto">
              <a:xfrm>
                <a:off x="5916882" y="2199224"/>
                <a:ext cx="4260748" cy="6701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9428" name="Object 36">
                <a:extLst>
                  <a:ext uri="{FF2B5EF4-FFF2-40B4-BE49-F238E27FC236}">
                    <a16:creationId xmlns:a16="http://schemas.microsoft.com/office/drawing/2014/main" id="{9424BF4D-B9BF-4599-89DD-B426F2F16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16882" y="2199224"/>
                <a:ext cx="4260748" cy="67012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3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utoUpdateAnimBg="0"/>
      <p:bldP spid="59395" grpId="0" autoUpdateAnimBg="0"/>
      <p:bldP spid="59397" grpId="0" autoUpdateAnimBg="0"/>
      <p:bldP spid="59401" grpId="0" autoUpdateAnimBg="0"/>
      <p:bldP spid="59404" grpId="0"/>
      <p:bldP spid="59405" grpId="0" autoUpdateAnimBg="0"/>
      <p:bldP spid="59407" grpId="0" autoUpdateAnimBg="0"/>
      <p:bldP spid="59410" grpId="0" autoUpdateAnimBg="0"/>
      <p:bldP spid="59411" grpId="0"/>
      <p:bldP spid="59412" grpId="0" autoUpdateAnimBg="0"/>
      <p:bldP spid="59413" grpId="0"/>
      <p:bldP spid="59403" grpId="0" autoUpdateAnimBg="0"/>
      <p:bldP spid="59416" grpId="0"/>
      <p:bldP spid="59424" grpId="0"/>
      <p:bldP spid="59425" grpId="0"/>
      <p:bldP spid="59426" grpId="0"/>
      <p:bldP spid="594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418" name="Text Box 2">
                <a:extLst>
                  <a:ext uri="{FF2B5EF4-FFF2-40B4-BE49-F238E27FC236}">
                    <a16:creationId xmlns:a16="http://schemas.microsoft.com/office/drawing/2014/main" id="{B691FD75-1F23-420E-9C80-F08908B0DA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6400" y="319088"/>
                <a:ext cx="376650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zh-CN" altLang="en-US" sz="2800" b="1" dirty="0">
                    <a:latin typeface="+mj-lt"/>
                  </a:rPr>
                  <a:t>例</a:t>
                </a:r>
                <a:r>
                  <a:rPr lang="en-US" altLang="zh-CN" sz="2800" b="1" dirty="0">
                    <a:latin typeface="+mj-lt"/>
                  </a:rPr>
                  <a:t>3.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𝒂𝒙</m:t>
                        </m:r>
                      </m:sup>
                    </m:sSup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CN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0418" name="Text Box 2">
                <a:extLst>
                  <a:ext uri="{FF2B5EF4-FFF2-40B4-BE49-F238E27FC236}">
                    <a16:creationId xmlns:a16="http://schemas.microsoft.com/office/drawing/2014/main" id="{B691FD75-1F23-420E-9C80-F08908B0D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319088"/>
                <a:ext cx="3766504" cy="523220"/>
              </a:xfrm>
              <a:prstGeom prst="rect">
                <a:avLst/>
              </a:prstGeom>
              <a:blipFill>
                <a:blip r:embed="rId2"/>
                <a:stretch>
                  <a:fillRect l="-3236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448" name="Group 32">
            <a:extLst>
              <a:ext uri="{FF2B5EF4-FFF2-40B4-BE49-F238E27FC236}">
                <a16:creationId xmlns:a16="http://schemas.microsoft.com/office/drawing/2014/main" id="{FD6CEB16-6B31-4DCC-8EDD-3B6C433A8DCA}"/>
              </a:ext>
            </a:extLst>
          </p:cNvPr>
          <p:cNvGrpSpPr>
            <a:grpSpLocks/>
          </p:cNvGrpSpPr>
          <p:nvPr/>
        </p:nvGrpSpPr>
        <p:grpSpPr bwMode="auto">
          <a:xfrm>
            <a:off x="5545931" y="237459"/>
            <a:ext cx="1100138" cy="544513"/>
            <a:chOff x="2592" y="192"/>
            <a:chExt cx="693" cy="343"/>
          </a:xfrm>
        </p:grpSpPr>
        <p:sp>
          <p:nvSpPr>
            <p:cNvPr id="60419" name="Text Box 3">
              <a:extLst>
                <a:ext uri="{FF2B5EF4-FFF2-40B4-BE49-F238E27FC236}">
                  <a16:creationId xmlns:a16="http://schemas.microsoft.com/office/drawing/2014/main" id="{C8CEB069-6634-482A-BA86-5A1B03A28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92"/>
              <a:ext cx="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>
                  <a:latin typeface="+mj-lt"/>
                </a:rPr>
                <a:t>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25" name="Object 9">
                  <a:extLst>
                    <a:ext uri="{FF2B5EF4-FFF2-40B4-BE49-F238E27FC236}">
                      <a16:creationId xmlns:a16="http://schemas.microsoft.com/office/drawing/2014/main" id="{2955363D-89BF-4D1A-A67C-95E97A40837B}"/>
                    </a:ext>
                  </a:extLst>
                </p:cNvPr>
                <p:cNvSpPr txBox="1"/>
                <p:nvPr/>
              </p:nvSpPr>
              <p:spPr bwMode="auto">
                <a:xfrm>
                  <a:off x="2952" y="202"/>
                  <a:ext cx="333" cy="3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𝒅𝒚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0425" name="Object 9">
                  <a:extLst>
                    <a:ext uri="{FF2B5EF4-FFF2-40B4-BE49-F238E27FC236}">
                      <a16:creationId xmlns:a16="http://schemas.microsoft.com/office/drawing/2014/main" id="{2955363D-89BF-4D1A-A67C-95E97A408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2" y="202"/>
                  <a:ext cx="333" cy="3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426" name="Object 10">
                <a:extLst>
                  <a:ext uri="{FF2B5EF4-FFF2-40B4-BE49-F238E27FC236}">
                    <a16:creationId xmlns:a16="http://schemas.microsoft.com/office/drawing/2014/main" id="{A218A7DD-BA39-49F4-8D96-8B01856ECDDD}"/>
                  </a:ext>
                </a:extLst>
              </p:cNvPr>
              <p:cNvSpPr txBox="1"/>
              <p:nvPr/>
            </p:nvSpPr>
            <p:spPr bwMode="auto">
              <a:xfrm>
                <a:off x="3519488" y="3443288"/>
                <a:ext cx="5453062" cy="6524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0426" name="Object 10">
                <a:extLst>
                  <a:ext uri="{FF2B5EF4-FFF2-40B4-BE49-F238E27FC236}">
                    <a16:creationId xmlns:a16="http://schemas.microsoft.com/office/drawing/2014/main" id="{A218A7DD-BA39-49F4-8D96-8B01856EC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9488" y="3443288"/>
                <a:ext cx="5453062" cy="652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427" name="Text Box 11">
                <a:extLst>
                  <a:ext uri="{FF2B5EF4-FFF2-40B4-BE49-F238E27FC236}">
                    <a16:creationId xmlns:a16="http://schemas.microsoft.com/office/drawing/2014/main" id="{4B7AC765-3490-462C-8D52-7256D99D3D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9224" y="4191000"/>
                <a:ext cx="3210959" cy="532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zh-CN" altLang="en-US" sz="2800" b="1" dirty="0">
                    <a:latin typeface="+mj-lt"/>
                  </a:rPr>
                  <a:t>例</a:t>
                </a:r>
                <a:r>
                  <a:rPr lang="en-US" altLang="zh-CN" sz="2800" b="1" dirty="0">
                    <a:latin typeface="+mj-lt"/>
                  </a:rPr>
                  <a:t>4.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0427" name="Text Box 11">
                <a:extLst>
                  <a:ext uri="{FF2B5EF4-FFF2-40B4-BE49-F238E27FC236}">
                    <a16:creationId xmlns:a16="http://schemas.microsoft.com/office/drawing/2014/main" id="{4B7AC765-3490-462C-8D52-7256D99D3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9224" y="4191000"/>
                <a:ext cx="3210959" cy="532966"/>
              </a:xfrm>
              <a:prstGeom prst="rect">
                <a:avLst/>
              </a:prstGeom>
              <a:blipFill>
                <a:blip r:embed="rId5"/>
                <a:stretch>
                  <a:fillRect l="-3985" t="-14943" b="-3103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442" name="Group 26">
            <a:extLst>
              <a:ext uri="{FF2B5EF4-FFF2-40B4-BE49-F238E27FC236}">
                <a16:creationId xmlns:a16="http://schemas.microsoft.com/office/drawing/2014/main" id="{D8FB87CD-1F6A-4E48-AF85-D471F85D65A2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114804"/>
            <a:ext cx="1016000" cy="563563"/>
            <a:chOff x="1952" y="2720"/>
            <a:chExt cx="640" cy="355"/>
          </a:xfrm>
        </p:grpSpPr>
        <p:sp>
          <p:nvSpPr>
            <p:cNvPr id="60429" name="Text Box 13">
              <a:extLst>
                <a:ext uri="{FF2B5EF4-FFF2-40B4-BE49-F238E27FC236}">
                  <a16:creationId xmlns:a16="http://schemas.microsoft.com/office/drawing/2014/main" id="{D0F584B6-108D-43BE-AB8A-842CD19B7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" y="2745"/>
              <a:ext cx="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>
                  <a:latin typeface="+mj-lt"/>
                </a:rPr>
                <a:t>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33" name="Object 17">
                  <a:extLst>
                    <a:ext uri="{FF2B5EF4-FFF2-40B4-BE49-F238E27FC236}">
                      <a16:creationId xmlns:a16="http://schemas.microsoft.com/office/drawing/2014/main" id="{082A9255-0D73-42BE-8BAB-272DAF1B8D81}"/>
                    </a:ext>
                  </a:extLst>
                </p:cNvPr>
                <p:cNvSpPr txBox="1"/>
                <p:nvPr/>
              </p:nvSpPr>
              <p:spPr bwMode="auto">
                <a:xfrm>
                  <a:off x="2240" y="2720"/>
                  <a:ext cx="352" cy="3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𝒅𝒚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0433" name="Object 17">
                  <a:extLst>
                    <a:ext uri="{FF2B5EF4-FFF2-40B4-BE49-F238E27FC236}">
                      <a16:creationId xmlns:a16="http://schemas.microsoft.com/office/drawing/2014/main" id="{082A9255-0D73-42BE-8BAB-272DAF1B8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40" y="2720"/>
                  <a:ext cx="352" cy="35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434" name="Object 18">
                <a:extLst>
                  <a:ext uri="{FF2B5EF4-FFF2-40B4-BE49-F238E27FC236}">
                    <a16:creationId xmlns:a16="http://schemas.microsoft.com/office/drawing/2014/main" id="{1A00790A-4B07-4EC0-8614-6F2CF26AD1B8}"/>
                  </a:ext>
                </a:extLst>
              </p:cNvPr>
              <p:cNvSpPr txBox="1"/>
              <p:nvPr/>
            </p:nvSpPr>
            <p:spPr bwMode="auto">
              <a:xfrm>
                <a:off x="3200400" y="5507038"/>
                <a:ext cx="4663440" cy="6651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0434" name="Object 18">
                <a:extLst>
                  <a:ext uri="{FF2B5EF4-FFF2-40B4-BE49-F238E27FC236}">
                    <a16:creationId xmlns:a16="http://schemas.microsoft.com/office/drawing/2014/main" id="{1A00790A-4B07-4EC0-8614-6F2CF26AD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0" y="5507038"/>
                <a:ext cx="4663440" cy="6651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420" name="Text Box 4">
            <a:extLst>
              <a:ext uri="{FF2B5EF4-FFF2-40B4-BE49-F238E27FC236}">
                <a16:creationId xmlns:a16="http://schemas.microsoft.com/office/drawing/2014/main" id="{B8711B22-2D95-4121-ACBC-CBBED71F8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990600"/>
            <a:ext cx="1371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latin typeface="+mj-lt"/>
              </a:rPr>
              <a:t>解</a:t>
            </a:r>
            <a:r>
              <a:rPr lang="en-US" altLang="zh-CN" sz="2800" b="1">
                <a:latin typeface="+mj-lt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35" name="Object 19">
                <a:extLst>
                  <a:ext uri="{FF2B5EF4-FFF2-40B4-BE49-F238E27FC236}">
                    <a16:creationId xmlns:a16="http://schemas.microsoft.com/office/drawing/2014/main" id="{67E26DD7-012B-4E5A-A187-DCAC05E3BCA2}"/>
                  </a:ext>
                </a:extLst>
              </p:cNvPr>
              <p:cNvSpPr txBox="1"/>
              <p:nvPr/>
            </p:nvSpPr>
            <p:spPr bwMode="auto">
              <a:xfrm>
                <a:off x="2741613" y="942181"/>
                <a:ext cx="3572560" cy="6111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𝒂𝒙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0435" name="Object 19">
                <a:extLst>
                  <a:ext uri="{FF2B5EF4-FFF2-40B4-BE49-F238E27FC236}">
                    <a16:creationId xmlns:a16="http://schemas.microsoft.com/office/drawing/2014/main" id="{67E26DD7-012B-4E5A-A187-DCAC05E3B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1613" y="942181"/>
                <a:ext cx="3572560" cy="6111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436" name="Object 20">
                <a:extLst>
                  <a:ext uri="{FF2B5EF4-FFF2-40B4-BE49-F238E27FC236}">
                    <a16:creationId xmlns:a16="http://schemas.microsoft.com/office/drawing/2014/main" id="{CE9367FC-3358-4C92-9B24-E44506FA30F9}"/>
                  </a:ext>
                </a:extLst>
              </p:cNvPr>
              <p:cNvSpPr txBox="1"/>
              <p:nvPr/>
            </p:nvSpPr>
            <p:spPr bwMode="auto">
              <a:xfrm>
                <a:off x="3434549" y="1573280"/>
                <a:ext cx="5334066" cy="5412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0436" name="Object 20">
                <a:extLst>
                  <a:ext uri="{FF2B5EF4-FFF2-40B4-BE49-F238E27FC236}">
                    <a16:creationId xmlns:a16="http://schemas.microsoft.com/office/drawing/2014/main" id="{CE9367FC-3358-4C92-9B24-E44506FA3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4549" y="1573280"/>
                <a:ext cx="5334066" cy="541270"/>
              </a:xfrm>
              <a:prstGeom prst="rect">
                <a:avLst/>
              </a:prstGeom>
              <a:blipFill>
                <a:blip r:embed="rId9"/>
                <a:stretch>
                  <a:fillRect b="-112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437" name="Object 21">
                <a:extLst>
                  <a:ext uri="{FF2B5EF4-FFF2-40B4-BE49-F238E27FC236}">
                    <a16:creationId xmlns:a16="http://schemas.microsoft.com/office/drawing/2014/main" id="{9CA4F27B-157B-4D64-8A08-2DFEB9289E12}"/>
                  </a:ext>
                </a:extLst>
              </p:cNvPr>
              <p:cNvSpPr txBox="1"/>
              <p:nvPr/>
            </p:nvSpPr>
            <p:spPr bwMode="auto">
              <a:xfrm>
                <a:off x="3590926" y="2227264"/>
                <a:ext cx="6438598" cy="6111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0437" name="Object 21">
                <a:extLst>
                  <a:ext uri="{FF2B5EF4-FFF2-40B4-BE49-F238E27FC236}">
                    <a16:creationId xmlns:a16="http://schemas.microsoft.com/office/drawing/2014/main" id="{9CA4F27B-157B-4D64-8A08-2DFEB9289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0926" y="2227264"/>
                <a:ext cx="6438598" cy="6111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438" name="Object 22">
                <a:extLst>
                  <a:ext uri="{FF2B5EF4-FFF2-40B4-BE49-F238E27FC236}">
                    <a16:creationId xmlns:a16="http://schemas.microsoft.com/office/drawing/2014/main" id="{D7D64953-B963-4011-A563-6F7C6E87DF01}"/>
                  </a:ext>
                </a:extLst>
              </p:cNvPr>
              <p:cNvSpPr txBox="1"/>
              <p:nvPr/>
            </p:nvSpPr>
            <p:spPr bwMode="auto">
              <a:xfrm>
                <a:off x="3451226" y="2838450"/>
                <a:ext cx="6202913" cy="571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0438" name="Object 22">
                <a:extLst>
                  <a:ext uri="{FF2B5EF4-FFF2-40B4-BE49-F238E27FC236}">
                    <a16:creationId xmlns:a16="http://schemas.microsoft.com/office/drawing/2014/main" id="{D7D64953-B963-4011-A563-6F7C6E87D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1226" y="2838450"/>
                <a:ext cx="6202913" cy="5715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431" name="Text Box 15">
            <a:extLst>
              <a:ext uri="{FF2B5EF4-FFF2-40B4-BE49-F238E27FC236}">
                <a16:creationId xmlns:a16="http://schemas.microsoft.com/office/drawing/2014/main" id="{9E362CC6-CE82-4459-A4EB-1FB848468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953000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latin typeface="+mj-lt"/>
              </a:rPr>
              <a:t>解</a:t>
            </a:r>
            <a:r>
              <a:rPr lang="en-US" altLang="zh-CN" sz="2800" b="1">
                <a:latin typeface="+mj-lt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41" name="Object 25">
                <a:extLst>
                  <a:ext uri="{FF2B5EF4-FFF2-40B4-BE49-F238E27FC236}">
                    <a16:creationId xmlns:a16="http://schemas.microsoft.com/office/drawing/2014/main" id="{AA0DFC53-D548-44D3-8C0A-2299C6F926C0}"/>
                  </a:ext>
                </a:extLst>
              </p:cNvPr>
              <p:cNvSpPr txBox="1"/>
              <p:nvPr/>
            </p:nvSpPr>
            <p:spPr bwMode="auto">
              <a:xfrm>
                <a:off x="2658377" y="4904937"/>
                <a:ext cx="3723373" cy="647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0441" name="Object 25">
                <a:extLst>
                  <a:ext uri="{FF2B5EF4-FFF2-40B4-BE49-F238E27FC236}">
                    <a16:creationId xmlns:a16="http://schemas.microsoft.com/office/drawing/2014/main" id="{AA0DFC53-D548-44D3-8C0A-2299C6F92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8377" y="4904937"/>
                <a:ext cx="3723373" cy="6477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445" name="Object 29">
                <a:extLst>
                  <a:ext uri="{FF2B5EF4-FFF2-40B4-BE49-F238E27FC236}">
                    <a16:creationId xmlns:a16="http://schemas.microsoft.com/office/drawing/2014/main" id="{96CF431D-36F8-4D9E-BC0B-6771443ED4F7}"/>
                  </a:ext>
                </a:extLst>
              </p:cNvPr>
              <p:cNvSpPr txBox="1"/>
              <p:nvPr/>
            </p:nvSpPr>
            <p:spPr bwMode="auto">
              <a:xfrm>
                <a:off x="3187700" y="6191250"/>
                <a:ext cx="4069748" cy="647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0445" name="Object 29">
                <a:extLst>
                  <a:ext uri="{FF2B5EF4-FFF2-40B4-BE49-F238E27FC236}">
                    <a16:creationId xmlns:a16="http://schemas.microsoft.com/office/drawing/2014/main" id="{96CF431D-36F8-4D9E-BC0B-6771443ED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7700" y="6191250"/>
                <a:ext cx="4069748" cy="6477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447" name="Object 31">
                <a:extLst>
                  <a:ext uri="{FF2B5EF4-FFF2-40B4-BE49-F238E27FC236}">
                    <a16:creationId xmlns:a16="http://schemas.microsoft.com/office/drawing/2014/main" id="{9C4FBD18-CC98-421A-B40D-B62B29CF9DA2}"/>
                  </a:ext>
                </a:extLst>
              </p:cNvPr>
              <p:cNvSpPr txBox="1"/>
              <p:nvPr/>
            </p:nvSpPr>
            <p:spPr bwMode="auto">
              <a:xfrm>
                <a:off x="6547988" y="4828256"/>
                <a:ext cx="5039628" cy="685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0447" name="Object 31">
                <a:extLst>
                  <a:ext uri="{FF2B5EF4-FFF2-40B4-BE49-F238E27FC236}">
                    <a16:creationId xmlns:a16="http://schemas.microsoft.com/office/drawing/2014/main" id="{9C4FBD18-CC98-421A-B40D-B62B29CF9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7988" y="4828256"/>
                <a:ext cx="5039628" cy="6858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  <p:bldP spid="60426" grpId="0"/>
      <p:bldP spid="60427" grpId="0" autoUpdateAnimBg="0"/>
      <p:bldP spid="60434" grpId="0"/>
      <p:bldP spid="60420" grpId="0" autoUpdateAnimBg="0"/>
      <p:bldP spid="60435" grpId="0"/>
      <p:bldP spid="60436" grpId="0"/>
      <p:bldP spid="60437" grpId="0"/>
      <p:bldP spid="60438" grpId="0"/>
      <p:bldP spid="60431" grpId="0" autoUpdateAnimBg="0"/>
      <p:bldP spid="60441" grpId="0"/>
      <p:bldP spid="60445" grpId="0"/>
      <p:bldP spid="604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3F6D0491-A6EF-4654-9F9D-8BC22F60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66688"/>
            <a:ext cx="236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latin typeface="+mj-lt"/>
              </a:rPr>
              <a:t>例</a:t>
            </a:r>
            <a:r>
              <a:rPr lang="en-US" altLang="zh-CN" sz="2800" b="1" dirty="0">
                <a:latin typeface="+mj-lt"/>
              </a:rPr>
              <a:t>5.  </a:t>
            </a:r>
            <a:r>
              <a:rPr lang="zh-CN" altLang="en-US" sz="2800" b="1" dirty="0">
                <a:latin typeface="+mj-lt"/>
              </a:rPr>
              <a:t>填空</a:t>
            </a:r>
            <a:r>
              <a:rPr lang="en-US" altLang="zh-CN" sz="2800" b="1" dirty="0">
                <a:latin typeface="+mj-lt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4" name="Text Box 4">
                <a:extLst>
                  <a:ext uri="{FF2B5EF4-FFF2-40B4-BE49-F238E27FC236}">
                    <a16:creationId xmlns:a16="http://schemas.microsoft.com/office/drawing/2014/main" id="{7013A847-3DDD-44A4-97B5-6852EB10E9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2600" y="685800"/>
                <a:ext cx="3200400" cy="5757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altLang="zh-CN" sz="2800" b="1" dirty="0">
                    <a:latin typeface="+mj-lt"/>
                  </a:rPr>
                  <a:t>(1)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( )=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𝒙𝒅𝒙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1444" name="Text Box 4">
                <a:extLst>
                  <a:ext uri="{FF2B5EF4-FFF2-40B4-BE49-F238E27FC236}">
                    <a16:creationId xmlns:a16="http://schemas.microsoft.com/office/drawing/2014/main" id="{7013A847-3DDD-44A4-97B5-6852EB10E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685800"/>
                <a:ext cx="3200400" cy="575799"/>
              </a:xfrm>
              <a:prstGeom prst="rect">
                <a:avLst/>
              </a:prstGeom>
              <a:blipFill>
                <a:blip r:embed="rId2"/>
                <a:stretch>
                  <a:fillRect l="-4000" t="-2128" b="-287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45" name="Text Box 5">
                <a:extLst>
                  <a:ext uri="{FF2B5EF4-FFF2-40B4-BE49-F238E27FC236}">
                    <a16:creationId xmlns:a16="http://schemas.microsoft.com/office/drawing/2014/main" id="{87C34899-940B-443C-95F1-B2F5FC13A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1599" y="623888"/>
                <a:ext cx="4443663" cy="5757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altLang="zh-CN" sz="2800" b="1" dirty="0">
                    <a:latin typeface="+mj-lt"/>
                  </a:rPr>
                  <a:t>(2)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( )=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𝒙𝒅𝒙</m:t>
                    </m:r>
                  </m:oMath>
                </a14:m>
                <a:endParaRPr lang="en-US" altLang="zh-CN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1445" name="Text Box 5">
                <a:extLst>
                  <a:ext uri="{FF2B5EF4-FFF2-40B4-BE49-F238E27FC236}">
                    <a16:creationId xmlns:a16="http://schemas.microsoft.com/office/drawing/2014/main" id="{87C34899-940B-443C-95F1-B2F5FC13A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1599" y="623888"/>
                <a:ext cx="4443663" cy="575799"/>
              </a:xfrm>
              <a:prstGeom prst="rect">
                <a:avLst/>
              </a:prstGeom>
              <a:blipFill>
                <a:blip r:embed="rId3"/>
                <a:stretch>
                  <a:fillRect l="-2743" t="-1053" b="-284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46" name="Text Box 6">
                <a:extLst>
                  <a:ext uri="{FF2B5EF4-FFF2-40B4-BE49-F238E27FC236}">
                    <a16:creationId xmlns:a16="http://schemas.microsoft.com/office/drawing/2014/main" id="{6CAD8072-AA9E-429A-8871-AC3820D0CC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8800" y="1385888"/>
                <a:ext cx="3200400" cy="7211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altLang="zh-CN" sz="2800" b="1" dirty="0">
                    <a:latin typeface="+mj-lt"/>
                  </a:rPr>
                  <a:t>(3)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( )=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𝐥𝐧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𝒅𝒙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1446" name="Text Box 6">
                <a:extLst>
                  <a:ext uri="{FF2B5EF4-FFF2-40B4-BE49-F238E27FC236}">
                    <a16:creationId xmlns:a16="http://schemas.microsoft.com/office/drawing/2014/main" id="{6CAD8072-AA9E-429A-8871-AC3820D0C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1385888"/>
                <a:ext cx="3200400" cy="721159"/>
              </a:xfrm>
              <a:prstGeom prst="rect">
                <a:avLst/>
              </a:prstGeom>
              <a:blipFill>
                <a:blip r:embed="rId4"/>
                <a:stretch>
                  <a:fillRect l="-3810" b="-84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47" name="Text Box 7">
                <a:extLst>
                  <a:ext uri="{FF2B5EF4-FFF2-40B4-BE49-F238E27FC236}">
                    <a16:creationId xmlns:a16="http://schemas.microsoft.com/office/drawing/2014/main" id="{D5042C05-0137-4A1C-9BBE-BCDC5EA38D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1601" y="1385888"/>
                <a:ext cx="4876800" cy="7980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altLang="zh-CN" sz="2800" b="1" dirty="0">
                    <a:latin typeface="+mj-lt"/>
                  </a:rPr>
                  <a:t>(4)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𝐚𝐫𝐜𝐭𝐚𝐧</m:t>
                        </m:r>
                      </m:fName>
                      <m:e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)=( )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1447" name="Text Box 7">
                <a:extLst>
                  <a:ext uri="{FF2B5EF4-FFF2-40B4-BE49-F238E27FC236}">
                    <a16:creationId xmlns:a16="http://schemas.microsoft.com/office/drawing/2014/main" id="{D5042C05-0137-4A1C-9BBE-BCDC5EA38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1601" y="1385888"/>
                <a:ext cx="4876800" cy="798039"/>
              </a:xfrm>
              <a:prstGeom prst="rect">
                <a:avLst/>
              </a:prstGeom>
              <a:blipFill>
                <a:blip r:embed="rId5"/>
                <a:stretch>
                  <a:fillRect l="-2500" b="-61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53" name="Object 13">
                <a:extLst>
                  <a:ext uri="{FF2B5EF4-FFF2-40B4-BE49-F238E27FC236}">
                    <a16:creationId xmlns:a16="http://schemas.microsoft.com/office/drawing/2014/main" id="{86896C81-599A-41E1-B1F6-6C8CD7AAD588}"/>
                  </a:ext>
                </a:extLst>
              </p:cNvPr>
              <p:cNvSpPr txBox="1"/>
              <p:nvPr/>
            </p:nvSpPr>
            <p:spPr bwMode="auto">
              <a:xfrm>
                <a:off x="6234114" y="2183927"/>
                <a:ext cx="4711699" cy="11096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1453" name="Object 13">
                <a:extLst>
                  <a:ext uri="{FF2B5EF4-FFF2-40B4-BE49-F238E27FC236}">
                    <a16:creationId xmlns:a16="http://schemas.microsoft.com/office/drawing/2014/main" id="{86896C81-599A-41E1-B1F6-6C8CD7AAD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4114" y="2183927"/>
                <a:ext cx="4711699" cy="1109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54" name="Text Box 14">
                <a:extLst>
                  <a:ext uri="{FF2B5EF4-FFF2-40B4-BE49-F238E27FC236}">
                    <a16:creationId xmlns:a16="http://schemas.microsoft.com/office/drawing/2014/main" id="{E94E70A3-ED6A-4C0B-A59C-75A63FB0D9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3189149"/>
                <a:ext cx="3886200" cy="7769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zh-CN" altLang="en-US" sz="2800" b="1" dirty="0">
                    <a:latin typeface="+mj-lt"/>
                  </a:rPr>
                  <a:t>即</a:t>
                </a:r>
                <a:r>
                  <a:rPr lang="en-US" altLang="zh-CN" sz="2800" b="1" dirty="0">
                    <a:latin typeface="+mj-lt"/>
                  </a:rPr>
                  <a:t>: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𝒙𝒅𝒙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1454" name="Text Box 14">
                <a:extLst>
                  <a:ext uri="{FF2B5EF4-FFF2-40B4-BE49-F238E27FC236}">
                    <a16:creationId xmlns:a16="http://schemas.microsoft.com/office/drawing/2014/main" id="{E94E70A3-ED6A-4C0B-A59C-75A63FB0D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0" y="3189149"/>
                <a:ext cx="3886200" cy="776944"/>
              </a:xfrm>
              <a:prstGeom prst="rect">
                <a:avLst/>
              </a:prstGeom>
              <a:blipFill>
                <a:blip r:embed="rId7"/>
                <a:stretch>
                  <a:fillRect l="-3135" b="-85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56" name="Text Box 16">
            <a:extLst>
              <a:ext uri="{FF2B5EF4-FFF2-40B4-BE49-F238E27FC236}">
                <a16:creationId xmlns:a16="http://schemas.microsoft.com/office/drawing/2014/main" id="{B5C3A385-D991-445B-ABEE-140B33AEC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429000"/>
            <a:ext cx="274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j-lt"/>
              </a:rPr>
              <a:t>(  </a:t>
            </a:r>
            <a:r>
              <a:rPr lang="en-US" altLang="zh-CN" sz="2800" b="1">
                <a:latin typeface="+mj-lt"/>
                <a:cs typeface="Times New Roman" panose="02020603050405020304" pitchFamily="18" charset="0"/>
              </a:rPr>
              <a:t>c </a:t>
            </a:r>
            <a:r>
              <a:rPr lang="zh-CN" altLang="en-US" sz="2800" b="1">
                <a:latin typeface="+mj-lt"/>
              </a:rPr>
              <a:t>为任意常数 </a:t>
            </a:r>
            <a:r>
              <a:rPr lang="en-US" altLang="zh-CN" sz="2800" b="1">
                <a:latin typeface="+mj-lt"/>
              </a:rPr>
              <a:t>)</a:t>
            </a:r>
          </a:p>
        </p:txBody>
      </p:sp>
      <p:grpSp>
        <p:nvGrpSpPr>
          <p:cNvPr id="61470" name="Group 30">
            <a:extLst>
              <a:ext uri="{FF2B5EF4-FFF2-40B4-BE49-F238E27FC236}">
                <a16:creationId xmlns:a16="http://schemas.microsoft.com/office/drawing/2014/main" id="{0D03FB92-77A1-4E1D-ADB1-37A32024D887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514601"/>
            <a:ext cx="1600200" cy="600076"/>
            <a:chOff x="192" y="1488"/>
            <a:chExt cx="1008" cy="378"/>
          </a:xfrm>
        </p:grpSpPr>
        <p:sp>
          <p:nvSpPr>
            <p:cNvPr id="61443" name="Text Box 3">
              <a:extLst>
                <a:ext uri="{FF2B5EF4-FFF2-40B4-BE49-F238E27FC236}">
                  <a16:creationId xmlns:a16="http://schemas.microsoft.com/office/drawing/2014/main" id="{B8860917-D1A6-4DF5-8CB0-27BCBC098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536"/>
              <a:ext cx="7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>
                  <a:latin typeface="+mj-lt"/>
                </a:rPr>
                <a:t>解</a:t>
              </a:r>
              <a:r>
                <a:rPr lang="en-US" altLang="zh-CN" sz="2800" b="1">
                  <a:latin typeface="+mj-lt"/>
                </a:rPr>
                <a:t>:</a:t>
              </a:r>
            </a:p>
          </p:txBody>
        </p:sp>
        <p:sp>
          <p:nvSpPr>
            <p:cNvPr id="61459" name="Text Box 19">
              <a:extLst>
                <a:ext uri="{FF2B5EF4-FFF2-40B4-BE49-F238E27FC236}">
                  <a16:creationId xmlns:a16="http://schemas.microsoft.com/office/drawing/2014/main" id="{BE048B13-3C34-41C1-BE05-61BE648D9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488"/>
              <a:ext cx="6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 b="1">
                  <a:latin typeface="+mj-lt"/>
                </a:rPr>
                <a:t>(1)</a:t>
              </a:r>
            </a:p>
          </p:txBody>
        </p:sp>
      </p:grpSp>
      <p:sp>
        <p:nvSpPr>
          <p:cNvPr id="61460" name="Text Box 20">
            <a:extLst>
              <a:ext uri="{FF2B5EF4-FFF2-40B4-BE49-F238E27FC236}">
                <a16:creationId xmlns:a16="http://schemas.microsoft.com/office/drawing/2014/main" id="{530DC381-95C2-4FE6-A039-2D9DCE517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4219575"/>
            <a:ext cx="790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>
                <a:latin typeface="+mj-lt"/>
              </a:rPr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1" name="Object 21">
                <a:extLst>
                  <a:ext uri="{FF2B5EF4-FFF2-40B4-BE49-F238E27FC236}">
                    <a16:creationId xmlns:a16="http://schemas.microsoft.com/office/drawing/2014/main" id="{A1CBEDDD-1945-4511-851A-1D0C12CFD4FE}"/>
                  </a:ext>
                </a:extLst>
              </p:cNvPr>
              <p:cNvSpPr txBox="1"/>
              <p:nvPr/>
            </p:nvSpPr>
            <p:spPr bwMode="auto">
              <a:xfrm>
                <a:off x="3746500" y="4191000"/>
                <a:ext cx="4711700" cy="5667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1461" name="Object 21">
                <a:extLst>
                  <a:ext uri="{FF2B5EF4-FFF2-40B4-BE49-F238E27FC236}">
                    <a16:creationId xmlns:a16="http://schemas.microsoft.com/office/drawing/2014/main" id="{A1CBEDDD-1945-4511-851A-1D0C12CFD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6500" y="4191000"/>
                <a:ext cx="4711700" cy="5667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58" name="Text Box 18">
            <a:extLst>
              <a:ext uri="{FF2B5EF4-FFF2-40B4-BE49-F238E27FC236}">
                <a16:creationId xmlns:a16="http://schemas.microsoft.com/office/drawing/2014/main" id="{0B83086E-0273-49D5-8B0A-B40960A42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034088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latin typeface="+mj-lt"/>
              </a:rPr>
              <a:t>即</a:t>
            </a:r>
            <a:r>
              <a:rPr lang="en-US" altLang="zh-CN" sz="2800" b="1">
                <a:latin typeface="+mj-lt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2" name="Object 22">
                <a:extLst>
                  <a:ext uri="{FF2B5EF4-FFF2-40B4-BE49-F238E27FC236}">
                    <a16:creationId xmlns:a16="http://schemas.microsoft.com/office/drawing/2014/main" id="{D2A77E5E-88A3-4467-9620-004D001D85D7}"/>
                  </a:ext>
                </a:extLst>
              </p:cNvPr>
              <p:cNvSpPr txBox="1"/>
              <p:nvPr/>
            </p:nvSpPr>
            <p:spPr bwMode="auto">
              <a:xfrm>
                <a:off x="4512796" y="5756275"/>
                <a:ext cx="4446587" cy="11017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𝒙𝒅𝒙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1462" name="Object 22">
                <a:extLst>
                  <a:ext uri="{FF2B5EF4-FFF2-40B4-BE49-F238E27FC236}">
                    <a16:creationId xmlns:a16="http://schemas.microsoft.com/office/drawing/2014/main" id="{D2A77E5E-88A3-4467-9620-004D001D8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12796" y="5756275"/>
                <a:ext cx="4446587" cy="11017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76" name="Object 36">
                <a:extLst>
                  <a:ext uri="{FF2B5EF4-FFF2-40B4-BE49-F238E27FC236}">
                    <a16:creationId xmlns:a16="http://schemas.microsoft.com/office/drawing/2014/main" id="{09CAD87D-0E38-4B4E-A16D-AE6DCA48B089}"/>
                  </a:ext>
                </a:extLst>
              </p:cNvPr>
              <p:cNvSpPr txBox="1"/>
              <p:nvPr/>
            </p:nvSpPr>
            <p:spPr bwMode="auto">
              <a:xfrm>
                <a:off x="3746500" y="4821238"/>
                <a:ext cx="6706536" cy="1066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  <a:p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1476" name="Object 36">
                <a:extLst>
                  <a:ext uri="{FF2B5EF4-FFF2-40B4-BE49-F238E27FC236}">
                    <a16:creationId xmlns:a16="http://schemas.microsoft.com/office/drawing/2014/main" id="{09CAD87D-0E38-4B4E-A16D-AE6DCA48B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6500" y="4821238"/>
                <a:ext cx="6706536" cy="10668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77" name="Object 37">
                <a:extLst>
                  <a:ext uri="{FF2B5EF4-FFF2-40B4-BE49-F238E27FC236}">
                    <a16:creationId xmlns:a16="http://schemas.microsoft.com/office/drawing/2014/main" id="{E46413B4-3340-47AE-94DC-FE2F0D2EEAF3}"/>
                  </a:ext>
                </a:extLst>
              </p:cNvPr>
              <p:cNvSpPr txBox="1"/>
              <p:nvPr/>
            </p:nvSpPr>
            <p:spPr bwMode="auto">
              <a:xfrm>
                <a:off x="3276600" y="2406650"/>
                <a:ext cx="2805114" cy="6413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𝒙𝒅𝒙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1477" name="Object 37">
                <a:extLst>
                  <a:ext uri="{FF2B5EF4-FFF2-40B4-BE49-F238E27FC236}">
                    <a16:creationId xmlns:a16="http://schemas.microsoft.com/office/drawing/2014/main" id="{E46413B4-3340-47AE-94DC-FE2F0D2E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6600" y="2406650"/>
                <a:ext cx="2805114" cy="6413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  <p:bldP spid="61444" grpId="0" autoUpdateAnimBg="0"/>
      <p:bldP spid="61445" grpId="0" autoUpdateAnimBg="0"/>
      <p:bldP spid="61446" grpId="0" autoUpdateAnimBg="0"/>
      <p:bldP spid="61447" grpId="0" autoUpdateAnimBg="0"/>
      <p:bldP spid="61453" grpId="0"/>
      <p:bldP spid="61454" grpId="0" autoUpdateAnimBg="0"/>
      <p:bldP spid="61456" grpId="0" autoUpdateAnimBg="0"/>
      <p:bldP spid="61460" grpId="0" autoUpdateAnimBg="0"/>
      <p:bldP spid="61461" grpId="0"/>
      <p:bldP spid="61458" grpId="0" autoUpdateAnimBg="0"/>
      <p:bldP spid="61462" grpId="0"/>
      <p:bldP spid="61476" grpId="0"/>
      <p:bldP spid="6147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2466" name="Object 2">
                <a:extLst>
                  <a:ext uri="{FF2B5EF4-FFF2-40B4-BE49-F238E27FC236}">
                    <a16:creationId xmlns:a16="http://schemas.microsoft.com/office/drawing/2014/main" id="{C45C3082-AE54-47C4-8609-AFE7418FA2E0}"/>
                  </a:ext>
                </a:extLst>
              </p:cNvPr>
              <p:cNvSpPr txBox="1"/>
              <p:nvPr/>
            </p:nvSpPr>
            <p:spPr bwMode="auto">
              <a:xfrm>
                <a:off x="815649" y="273050"/>
                <a:ext cx="8121265" cy="10334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2466" name="Object 2">
                <a:extLst>
                  <a:ext uri="{FF2B5EF4-FFF2-40B4-BE49-F238E27FC236}">
                    <a16:creationId xmlns:a16="http://schemas.microsoft.com/office/drawing/2014/main" id="{C45C3082-AE54-47C4-8609-AFE7418FA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5649" y="273050"/>
                <a:ext cx="8121265" cy="1033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467" name="Text Box 3">
            <a:extLst>
              <a:ext uri="{FF2B5EF4-FFF2-40B4-BE49-F238E27FC236}">
                <a16:creationId xmlns:a16="http://schemas.microsoft.com/office/drawing/2014/main" id="{A7FADEF4-CE9C-4A4B-AD05-8DCB87776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54" y="413084"/>
            <a:ext cx="7702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800" b="1"/>
              <a:t>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68" name="Text Box 4">
                <a:extLst>
                  <a:ext uri="{FF2B5EF4-FFF2-40B4-BE49-F238E27FC236}">
                    <a16:creationId xmlns:a16="http://schemas.microsoft.com/office/drawing/2014/main" id="{5282BFC5-65A6-42DD-BAC0-E772541016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6872" y="1488710"/>
                <a:ext cx="6422443" cy="7211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即</a:t>
                </a:r>
                <a:r>
                  <a:rPr lang="en-US" altLang="zh-CN" sz="2800" b="1" dirty="0"/>
                  <a:t>: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𝐥𝐧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𝐥𝐧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𝒅𝒙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2468" name="Text Box 4">
                <a:extLst>
                  <a:ext uri="{FF2B5EF4-FFF2-40B4-BE49-F238E27FC236}">
                    <a16:creationId xmlns:a16="http://schemas.microsoft.com/office/drawing/2014/main" id="{5282BFC5-65A6-42DD-BAC0-E77254101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6872" y="1488710"/>
                <a:ext cx="6422443" cy="721159"/>
              </a:xfrm>
              <a:prstGeom prst="rect">
                <a:avLst/>
              </a:prstGeom>
              <a:blipFill>
                <a:blip r:embed="rId3"/>
                <a:stretch>
                  <a:fillRect l="-1994" b="-84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471" name="Text Box 7">
            <a:extLst>
              <a:ext uri="{FF2B5EF4-FFF2-40B4-BE49-F238E27FC236}">
                <a16:creationId xmlns:a16="http://schemas.microsoft.com/office/drawing/2014/main" id="{C84686A2-1710-46AA-BA83-B52EECDAB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08" y="2496525"/>
            <a:ext cx="9048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800" b="1" dirty="0"/>
              <a:t>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72" name="Object 8">
                <a:extLst>
                  <a:ext uri="{FF2B5EF4-FFF2-40B4-BE49-F238E27FC236}">
                    <a16:creationId xmlns:a16="http://schemas.microsoft.com/office/drawing/2014/main" id="{8A5302A3-0913-4E92-97EE-A25DE6A501FE}"/>
                  </a:ext>
                </a:extLst>
              </p:cNvPr>
              <p:cNvSpPr txBox="1"/>
              <p:nvPr/>
            </p:nvSpPr>
            <p:spPr bwMode="auto">
              <a:xfrm>
                <a:off x="3709293" y="2369343"/>
                <a:ext cx="4593026" cy="15843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2472" name="Object 8">
                <a:extLst>
                  <a:ext uri="{FF2B5EF4-FFF2-40B4-BE49-F238E27FC236}">
                    <a16:creationId xmlns:a16="http://schemas.microsoft.com/office/drawing/2014/main" id="{8A5302A3-0913-4E92-97EE-A25DE6A50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9293" y="2369343"/>
                <a:ext cx="4593026" cy="1584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474" name="Object 10">
                <a:extLst>
                  <a:ext uri="{FF2B5EF4-FFF2-40B4-BE49-F238E27FC236}">
                    <a16:creationId xmlns:a16="http://schemas.microsoft.com/office/drawing/2014/main" id="{5287CB28-AA8C-438F-AF92-BF5CAA9790E0}"/>
                  </a:ext>
                </a:extLst>
              </p:cNvPr>
              <p:cNvSpPr txBox="1"/>
              <p:nvPr/>
            </p:nvSpPr>
            <p:spPr bwMode="auto">
              <a:xfrm>
                <a:off x="4028690" y="4667250"/>
                <a:ext cx="2516490" cy="17335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rad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2474" name="Object 10">
                <a:extLst>
                  <a:ext uri="{FF2B5EF4-FFF2-40B4-BE49-F238E27FC236}">
                    <a16:creationId xmlns:a16="http://schemas.microsoft.com/office/drawing/2014/main" id="{5287CB28-AA8C-438F-AF92-BF5CAA97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28690" y="4667250"/>
                <a:ext cx="2516490" cy="1733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475" name="Object 11">
            <a:extLst>
              <a:ext uri="{FF2B5EF4-FFF2-40B4-BE49-F238E27FC236}">
                <a16:creationId xmlns:a16="http://schemas.microsoft.com/office/drawing/2014/main" id="{7C3D5552-A2C8-42B8-AC37-EC4F253B7483}"/>
              </a:ext>
            </a:extLst>
          </p:cNvPr>
          <p:cNvSpPr txBox="1"/>
          <p:nvPr/>
        </p:nvSpPr>
        <p:spPr bwMode="auto">
          <a:xfrm>
            <a:off x="5975941" y="3321050"/>
            <a:ext cx="220487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32500" lnSpcReduction="20000"/>
          </a:bodyPr>
          <a:lstStyle/>
          <a:p>
            <a:endParaRPr lang="zh-CN" altLang="en-US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76" name="Text Box 12">
                <a:extLst>
                  <a:ext uri="{FF2B5EF4-FFF2-40B4-BE49-F238E27FC236}">
                    <a16:creationId xmlns:a16="http://schemas.microsoft.com/office/drawing/2014/main" id="{8C713109-2BB7-4D78-AA86-C5BC5E8FFA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0530" y="3971452"/>
                <a:ext cx="5040043" cy="5757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又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∵ 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𝒅𝒙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2476" name="Text Box 12">
                <a:extLst>
                  <a:ext uri="{FF2B5EF4-FFF2-40B4-BE49-F238E27FC236}">
                    <a16:creationId xmlns:a16="http://schemas.microsoft.com/office/drawing/2014/main" id="{8C713109-2BB7-4D78-AA86-C5BC5E8FF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0530" y="3971452"/>
                <a:ext cx="5040043" cy="575799"/>
              </a:xfrm>
              <a:prstGeom prst="rect">
                <a:avLst/>
              </a:prstGeom>
              <a:blipFill>
                <a:blip r:embed="rId6"/>
                <a:stretch>
                  <a:fillRect l="-2418" t="-5263" b="-242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478" name="Object 14">
                <a:extLst>
                  <a:ext uri="{FF2B5EF4-FFF2-40B4-BE49-F238E27FC236}">
                    <a16:creationId xmlns:a16="http://schemas.microsoft.com/office/drawing/2014/main" id="{28D8CB1E-B6E0-4B69-8C86-01E551973511}"/>
                  </a:ext>
                </a:extLst>
              </p:cNvPr>
              <p:cNvSpPr txBox="1"/>
              <p:nvPr/>
            </p:nvSpPr>
            <p:spPr bwMode="auto">
              <a:xfrm>
                <a:off x="5797617" y="273050"/>
                <a:ext cx="4874220" cy="939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2478" name="Object 14">
                <a:extLst>
                  <a:ext uri="{FF2B5EF4-FFF2-40B4-BE49-F238E27FC236}">
                    <a16:creationId xmlns:a16="http://schemas.microsoft.com/office/drawing/2014/main" id="{28D8CB1E-B6E0-4B69-8C86-01E551973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7617" y="273050"/>
                <a:ext cx="4874220" cy="939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480" name="Object 16">
                <a:extLst>
                  <a:ext uri="{FF2B5EF4-FFF2-40B4-BE49-F238E27FC236}">
                    <a16:creationId xmlns:a16="http://schemas.microsoft.com/office/drawing/2014/main" id="{D1CD4EAD-3FEA-40FB-B7A6-503DC1D2A0A4}"/>
                  </a:ext>
                </a:extLst>
              </p:cNvPr>
              <p:cNvSpPr txBox="1"/>
              <p:nvPr/>
            </p:nvSpPr>
            <p:spPr bwMode="auto">
              <a:xfrm>
                <a:off x="904776" y="2334419"/>
                <a:ext cx="2897204" cy="1143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𝐚𝐫𝐜𝐭𝐚𝐧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rad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2480" name="Object 16">
                <a:extLst>
                  <a:ext uri="{FF2B5EF4-FFF2-40B4-BE49-F238E27FC236}">
                    <a16:creationId xmlns:a16="http://schemas.microsoft.com/office/drawing/2014/main" id="{D1CD4EAD-3FEA-40FB-B7A6-503DC1D2A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4776" y="2334419"/>
                <a:ext cx="2897204" cy="1143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481" name="Object 17">
                <a:extLst>
                  <a:ext uri="{FF2B5EF4-FFF2-40B4-BE49-F238E27FC236}">
                    <a16:creationId xmlns:a16="http://schemas.microsoft.com/office/drawing/2014/main" id="{0351C2F2-F3EB-4C2D-B3DE-68F9A461CDDC}"/>
                  </a:ext>
                </a:extLst>
              </p:cNvPr>
              <p:cNvSpPr txBox="1"/>
              <p:nvPr/>
            </p:nvSpPr>
            <p:spPr bwMode="auto">
              <a:xfrm>
                <a:off x="7799315" y="2432050"/>
                <a:ext cx="5095695" cy="1104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2481" name="Object 17">
                <a:extLst>
                  <a:ext uri="{FF2B5EF4-FFF2-40B4-BE49-F238E27FC236}">
                    <a16:creationId xmlns:a16="http://schemas.microsoft.com/office/drawing/2014/main" id="{0351C2F2-F3EB-4C2D-B3DE-68F9A461C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99315" y="2432050"/>
                <a:ext cx="5095695" cy="11049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482" name="Object 18">
                <a:extLst>
                  <a:ext uri="{FF2B5EF4-FFF2-40B4-BE49-F238E27FC236}">
                    <a16:creationId xmlns:a16="http://schemas.microsoft.com/office/drawing/2014/main" id="{D8A6F9EC-2484-4B07-A55A-B4F2379BA6A4}"/>
                  </a:ext>
                </a:extLst>
              </p:cNvPr>
              <p:cNvSpPr txBox="1"/>
              <p:nvPr/>
            </p:nvSpPr>
            <p:spPr bwMode="auto">
              <a:xfrm>
                <a:off x="330240" y="4607719"/>
                <a:ext cx="3789374" cy="1600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∴ 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𝐚𝐫𝐜𝐭𝐚𝐧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p>
                                  </m:sSup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2482" name="Object 18">
                <a:extLst>
                  <a:ext uri="{FF2B5EF4-FFF2-40B4-BE49-F238E27FC236}">
                    <a16:creationId xmlns:a16="http://schemas.microsoft.com/office/drawing/2014/main" id="{D8A6F9EC-2484-4B07-A55A-B4F2379BA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240" y="4607719"/>
                <a:ext cx="3789374" cy="1600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483" name="Object 19">
                <a:extLst>
                  <a:ext uri="{FF2B5EF4-FFF2-40B4-BE49-F238E27FC236}">
                    <a16:creationId xmlns:a16="http://schemas.microsoft.com/office/drawing/2014/main" id="{57CC506C-F3CB-4EA7-B607-E0AA779E2AFE}"/>
                  </a:ext>
                </a:extLst>
              </p:cNvPr>
              <p:cNvSpPr txBox="1"/>
              <p:nvPr/>
            </p:nvSpPr>
            <p:spPr bwMode="auto">
              <a:xfrm>
                <a:off x="6776570" y="4844716"/>
                <a:ext cx="2829443" cy="1143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2483" name="Object 19">
                <a:extLst>
                  <a:ext uri="{FF2B5EF4-FFF2-40B4-BE49-F238E27FC236}">
                    <a16:creationId xmlns:a16="http://schemas.microsoft.com/office/drawing/2014/main" id="{57CC506C-F3CB-4EA7-B607-E0AA779E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6570" y="4844716"/>
                <a:ext cx="2829443" cy="1143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  <p:bldP spid="62467" grpId="0" autoUpdateAnimBg="0"/>
      <p:bldP spid="62468" grpId="0" autoUpdateAnimBg="0"/>
      <p:bldP spid="62471" grpId="0" autoUpdateAnimBg="0"/>
      <p:bldP spid="62472" grpId="0"/>
      <p:bldP spid="62474" grpId="0"/>
      <p:bldP spid="62476" grpId="0" autoUpdateAnimBg="0"/>
      <p:bldP spid="62478" grpId="0"/>
      <p:bldP spid="62480" grpId="0"/>
      <p:bldP spid="62481" grpId="0"/>
      <p:bldP spid="62482" grpId="0"/>
      <p:bldP spid="624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F20E1950-0645-4938-B6A9-68C264415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98299"/>
            <a:ext cx="3421062" cy="52322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 b="1">
                <a:solidFill>
                  <a:schemeClr val="tx2"/>
                </a:solidFill>
                <a:latin typeface="+mj-lt"/>
                <a:ea typeface="华文宋体" panose="02010600040101010101" pitchFamily="2" charset="-122"/>
              </a:rPr>
              <a:t>3.</a:t>
            </a:r>
            <a:r>
              <a:rPr lang="zh-CN" altLang="en-US" sz="2800" b="1">
                <a:solidFill>
                  <a:schemeClr val="tx2"/>
                </a:solidFill>
                <a:latin typeface="+mj-lt"/>
                <a:ea typeface="华文宋体" panose="02010600040101010101" pitchFamily="2" charset="-122"/>
              </a:rPr>
              <a:t>微分的应用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FFB1636D-5E94-42C8-A4DC-40C392432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76" y="3486150"/>
            <a:ext cx="7991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800" b="1" dirty="0">
                <a:latin typeface="+mj-lt"/>
                <a:cs typeface="Times New Roman" panose="02020603050405020304" pitchFamily="18" charset="0"/>
              </a:rPr>
              <a:t>在上式中，令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x=x</a:t>
            </a:r>
            <a:r>
              <a:rPr lang="en-US" altLang="zh-CN" sz="2800" b="1" baseline="-30000" dirty="0">
                <a:latin typeface="+mj-lt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+Δx</a:t>
            </a:r>
            <a:r>
              <a:rPr lang="zh-CN" altLang="en-US" sz="2800" b="1" dirty="0">
                <a:latin typeface="+mj-lt"/>
                <a:cs typeface="Times New Roman" panose="02020603050405020304" pitchFamily="18" charset="0"/>
              </a:rPr>
              <a:t>，即</a:t>
            </a:r>
            <a:r>
              <a:rPr lang="en-US" altLang="zh-CN" sz="2800" b="1" dirty="0" err="1">
                <a:latin typeface="+mj-lt"/>
                <a:cs typeface="Times New Roman" panose="02020603050405020304" pitchFamily="18" charset="0"/>
              </a:rPr>
              <a:t>Δx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=x</a:t>
            </a:r>
            <a:r>
              <a:rPr lang="zh-CN" altLang="en-US" sz="2800" b="1" dirty="0">
                <a:latin typeface="+mj-lt"/>
                <a:cs typeface="Times New Roman" panose="02020603050405020304" pitchFamily="18" charset="0"/>
              </a:rPr>
              <a:t>－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x</a:t>
            </a:r>
            <a:r>
              <a:rPr lang="en-US" altLang="zh-CN" sz="2800" b="1" baseline="-30000" dirty="0">
                <a:latin typeface="+mj-lt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+mj-lt"/>
                <a:cs typeface="Times New Roman" panose="02020603050405020304" pitchFamily="18" charset="0"/>
              </a:rPr>
              <a:t>，又可得到</a:t>
            </a:r>
            <a:endParaRPr lang="zh-CN" altLang="en-US" sz="2800" b="1" dirty="0">
              <a:latin typeface="+mj-lt"/>
            </a:endParaRPr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EB6D590E-9311-4E11-A87D-85415FFFC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519" y="936337"/>
            <a:ext cx="820896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+mj-lt"/>
              </a:rPr>
              <a:t>由微分的概念我们知道，用</a:t>
            </a:r>
            <a:r>
              <a:rPr lang="en-US" altLang="zh-CN" sz="2800" b="1" dirty="0" err="1">
                <a:latin typeface="+mj-lt"/>
                <a:cs typeface="Times New Roman" panose="02020603050405020304" pitchFamily="18" charset="0"/>
              </a:rPr>
              <a:t>dy</a:t>
            </a:r>
            <a:r>
              <a:rPr lang="zh-CN" altLang="en-US" sz="2800" b="1" dirty="0">
                <a:latin typeface="+mj-lt"/>
              </a:rPr>
              <a:t>代替函数的增量</a:t>
            </a:r>
            <a:r>
              <a:rPr lang="en-US" altLang="zh-CN" sz="2800" b="1" dirty="0" err="1">
                <a:latin typeface="+mj-lt"/>
              </a:rPr>
              <a:t>Δ</a:t>
            </a:r>
            <a:r>
              <a:rPr lang="en-US" altLang="zh-CN" sz="2800" b="1" dirty="0" err="1">
                <a:latin typeface="+mj-lt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+mj-lt"/>
              </a:rPr>
              <a:t>所产生的误差｜</a:t>
            </a:r>
            <a:r>
              <a:rPr lang="en-US" altLang="zh-CN" sz="2800" b="1" dirty="0" err="1">
                <a:latin typeface="+mj-lt"/>
              </a:rPr>
              <a:t>Δ</a:t>
            </a:r>
            <a:r>
              <a:rPr lang="en-US" altLang="zh-CN" sz="2800" b="1" dirty="0" err="1">
                <a:latin typeface="+mj-lt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+mj-lt"/>
              </a:rPr>
              <a:t>－</a:t>
            </a:r>
            <a:r>
              <a:rPr lang="en-US" altLang="zh-CN" sz="2800" b="1" dirty="0" err="1">
                <a:latin typeface="+mj-lt"/>
                <a:cs typeface="Times New Roman" panose="02020603050405020304" pitchFamily="18" charset="0"/>
              </a:rPr>
              <a:t>dy</a:t>
            </a:r>
            <a:r>
              <a:rPr lang="zh-CN" altLang="en-US" sz="2800" b="1" dirty="0">
                <a:latin typeface="+mj-lt"/>
              </a:rPr>
              <a:t>｜，当｜</a:t>
            </a:r>
            <a:r>
              <a:rPr lang="en-US" altLang="zh-CN" sz="2800" b="1" dirty="0">
                <a:latin typeface="+mj-lt"/>
              </a:rPr>
              <a:t>Δ x</a:t>
            </a:r>
            <a:r>
              <a:rPr lang="zh-CN" altLang="en-US" sz="2800" b="1" dirty="0">
                <a:latin typeface="+mj-lt"/>
              </a:rPr>
              <a:t>｜减少时，它比｜</a:t>
            </a:r>
            <a:r>
              <a:rPr lang="en-US" altLang="zh-CN" sz="2800" b="1" dirty="0" err="1">
                <a:latin typeface="+mj-lt"/>
              </a:rPr>
              <a:t>Δx</a:t>
            </a:r>
            <a:r>
              <a:rPr lang="zh-CN" altLang="en-US" sz="2800" b="1" dirty="0">
                <a:latin typeface="+mj-lt"/>
              </a:rPr>
              <a:t>｜减小的更快，因此当｜</a:t>
            </a:r>
            <a:r>
              <a:rPr lang="en-US" altLang="zh-CN" sz="2800" b="1" dirty="0" err="1">
                <a:latin typeface="+mj-lt"/>
              </a:rPr>
              <a:t>Δx</a:t>
            </a:r>
            <a:r>
              <a:rPr lang="zh-CN" altLang="en-US" sz="2800" b="1" dirty="0">
                <a:latin typeface="+mj-lt"/>
              </a:rPr>
              <a:t>｜很小时，可用下式来计算函数增量</a:t>
            </a:r>
            <a:r>
              <a:rPr lang="en-US" altLang="zh-CN" sz="2800" b="1" dirty="0" err="1">
                <a:latin typeface="+mj-lt"/>
              </a:rPr>
              <a:t>Δy</a:t>
            </a:r>
            <a:r>
              <a:rPr lang="zh-CN" altLang="en-US" sz="2800" b="1" dirty="0">
                <a:latin typeface="+mj-lt"/>
              </a:rPr>
              <a:t>的近似值：</a:t>
            </a:r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67D47708-D762-40CA-9CA2-73844C852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2765425"/>
            <a:ext cx="85328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2800" b="1" dirty="0" err="1">
                <a:latin typeface="+mj-lt"/>
                <a:cs typeface="Times New Roman" panose="02020603050405020304" pitchFamily="18" charset="0"/>
              </a:rPr>
              <a:t>Δy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=f (x</a:t>
            </a:r>
            <a:r>
              <a:rPr lang="en-US" altLang="zh-CN" sz="2800" b="1" baseline="-30000" dirty="0">
                <a:latin typeface="+mj-lt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+Δx)</a:t>
            </a:r>
            <a:r>
              <a:rPr lang="zh-CN" altLang="en-US" sz="2800" b="1" dirty="0">
                <a:latin typeface="+mj-lt"/>
                <a:cs typeface="Times New Roman" panose="02020603050405020304" pitchFamily="18" charset="0"/>
              </a:rPr>
              <a:t>－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f (x</a:t>
            </a:r>
            <a:r>
              <a:rPr lang="en-US" altLang="zh-CN" sz="2800" b="1" baseline="-30000" dirty="0">
                <a:latin typeface="+mj-lt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)≈f′(x</a:t>
            </a:r>
            <a:r>
              <a:rPr lang="en-US" altLang="zh-CN" sz="2800" b="1" baseline="-30000" dirty="0">
                <a:latin typeface="+mj-lt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)</a:t>
            </a:r>
            <a:r>
              <a:rPr lang="en-US" altLang="zh-CN" sz="2800" b="1" dirty="0" err="1">
                <a:latin typeface="+mj-lt"/>
                <a:cs typeface="Times New Roman" panose="02020603050405020304" pitchFamily="18" charset="0"/>
              </a:rPr>
              <a:t>Δx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;                     (2.4.2)</a:t>
            </a:r>
            <a:endParaRPr lang="en-US" altLang="zh-CN" sz="2800" b="1" dirty="0">
              <a:latin typeface="+mj-lt"/>
            </a:endParaRP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1A597624-A434-4F49-9189-43EDF722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4005263"/>
            <a:ext cx="8459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 f (x)≈ f (x</a:t>
            </a:r>
            <a:r>
              <a:rPr lang="en-US" altLang="zh-CN" sz="2800" b="1" baseline="-30000" dirty="0">
                <a:latin typeface="+mj-lt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)+f′(x</a:t>
            </a:r>
            <a:r>
              <a:rPr lang="en-US" altLang="zh-CN" sz="2800" b="1" baseline="-30000" dirty="0">
                <a:latin typeface="+mj-lt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)(x</a:t>
            </a:r>
            <a:r>
              <a:rPr lang="zh-CN" altLang="en-US" sz="2800" b="1" dirty="0">
                <a:latin typeface="+mj-lt"/>
                <a:cs typeface="Times New Roman" panose="02020603050405020304" pitchFamily="18" charset="0"/>
              </a:rPr>
              <a:t>－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x</a:t>
            </a:r>
            <a:r>
              <a:rPr lang="en-US" altLang="zh-CN" sz="2800" b="1" baseline="-30000" dirty="0">
                <a:latin typeface="+mj-lt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) .      (2.4.3)</a:t>
            </a:r>
            <a:endParaRPr lang="en-US" altLang="zh-CN" sz="2800" b="1" dirty="0">
              <a:latin typeface="+mj-lt"/>
            </a:endParaRPr>
          </a:p>
        </p:txBody>
      </p:sp>
      <p:sp>
        <p:nvSpPr>
          <p:cNvPr id="112653" name="Rectangle 13">
            <a:extLst>
              <a:ext uri="{FF2B5EF4-FFF2-40B4-BE49-F238E27FC236}">
                <a16:creationId xmlns:a16="http://schemas.microsoft.com/office/drawing/2014/main" id="{5D718879-60A7-4745-98B6-B17C70EA4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68864"/>
            <a:ext cx="882015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+mj-lt"/>
              </a:rPr>
              <a:t>也就是说当｜</a:t>
            </a:r>
            <a:r>
              <a:rPr lang="en-US" altLang="zh-CN" sz="2800" b="1" dirty="0" err="1">
                <a:latin typeface="+mj-lt"/>
              </a:rPr>
              <a:t>Δ</a:t>
            </a:r>
            <a:r>
              <a:rPr lang="en-US" altLang="zh-CN" sz="2800" b="1" dirty="0" err="1">
                <a:latin typeface="+mj-lt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+mj-lt"/>
              </a:rPr>
              <a:t>｜很小时</a:t>
            </a:r>
            <a:r>
              <a:rPr lang="en-US" altLang="zh-CN" sz="2800" b="1" dirty="0">
                <a:latin typeface="+mj-lt"/>
              </a:rPr>
              <a:t>, </a:t>
            </a:r>
            <a:r>
              <a:rPr lang="zh-CN" altLang="en-US" sz="2800" b="1" dirty="0">
                <a:latin typeface="+mj-lt"/>
              </a:rPr>
              <a:t>我们可用曲线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y=f (x)</a:t>
            </a:r>
            <a:r>
              <a:rPr lang="zh-CN" altLang="en-US" sz="2800" b="1" dirty="0">
                <a:latin typeface="+mj-lt"/>
              </a:rPr>
              <a:t>过点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M (x</a:t>
            </a:r>
            <a:r>
              <a:rPr lang="en-US" altLang="zh-CN" sz="2800" b="1" baseline="-30000" dirty="0">
                <a:latin typeface="+mj-lt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, f (x</a:t>
            </a:r>
            <a:r>
              <a:rPr lang="en-US" altLang="zh-CN" sz="2800" b="1" baseline="-30000" dirty="0">
                <a:latin typeface="+mj-lt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))</a:t>
            </a:r>
            <a:r>
              <a:rPr lang="zh-CN" altLang="en-US" sz="2800" b="1" dirty="0">
                <a:latin typeface="+mj-lt"/>
              </a:rPr>
              <a:t>的切线上在点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+mj-lt"/>
              </a:rPr>
              <a:t>处的函数值</a:t>
            </a:r>
            <a:r>
              <a:rPr lang="en-US" altLang="zh-CN" sz="2800" b="1" dirty="0">
                <a:latin typeface="+mj-lt"/>
              </a:rPr>
              <a:t>f (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x</a:t>
            </a:r>
            <a:r>
              <a:rPr lang="en-US" altLang="zh-CN" sz="2800" b="1" baseline="-30000" dirty="0">
                <a:latin typeface="+mj-lt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+mj-lt"/>
              </a:rPr>
              <a:t>)+f′(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x</a:t>
            </a:r>
            <a:r>
              <a:rPr lang="en-US" altLang="zh-CN" sz="2800" b="1" baseline="-30000" dirty="0">
                <a:latin typeface="+mj-lt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+mj-lt"/>
              </a:rPr>
              <a:t>)(x</a:t>
            </a:r>
            <a:r>
              <a:rPr lang="zh-CN" altLang="en-US" sz="2800" b="1" dirty="0">
                <a:latin typeface="+mj-lt"/>
              </a:rPr>
              <a:t>－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x</a:t>
            </a:r>
            <a:r>
              <a:rPr lang="en-US" altLang="zh-CN" sz="2800" b="1" baseline="-30000" dirty="0">
                <a:latin typeface="+mj-lt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+mj-lt"/>
              </a:rPr>
              <a:t>)</a:t>
            </a:r>
            <a:r>
              <a:rPr lang="zh-CN" altLang="en-US" sz="2800" b="1" dirty="0">
                <a:latin typeface="+mj-lt"/>
              </a:rPr>
              <a:t>作为曲线上点</a:t>
            </a:r>
            <a:r>
              <a:rPr lang="en-US" altLang="zh-CN" sz="2800" b="1" dirty="0">
                <a:latin typeface="+mj-lt"/>
              </a:rPr>
              <a:t>x</a:t>
            </a:r>
            <a:r>
              <a:rPr lang="zh-CN" altLang="en-US" sz="2800" b="1" dirty="0">
                <a:latin typeface="+mj-lt"/>
              </a:rPr>
              <a:t>处函数值</a:t>
            </a:r>
            <a:r>
              <a:rPr lang="en-US" altLang="zh-CN" sz="2800" b="1" dirty="0">
                <a:latin typeface="+mj-lt"/>
              </a:rPr>
              <a:t>f (x)</a:t>
            </a:r>
            <a:r>
              <a:rPr lang="zh-CN" altLang="en-US" sz="2800" b="1" dirty="0">
                <a:latin typeface="+mj-lt"/>
              </a:rPr>
              <a:t>的一个很好的近似</a:t>
            </a:r>
            <a:r>
              <a:rPr lang="en-US" altLang="zh-CN" sz="2800" b="1" dirty="0">
                <a:latin typeface="+mj-lt"/>
              </a:rPr>
              <a:t>. </a:t>
            </a:r>
          </a:p>
        </p:txBody>
      </p: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autoUpdateAnimBg="0"/>
      <p:bldP spid="112644" grpId="0" autoUpdateAnimBg="0"/>
      <p:bldP spid="112645" grpId="0" autoUpdateAnimBg="0"/>
      <p:bldP spid="112646" grpId="0" autoUpdateAnimBg="0"/>
      <p:bldP spid="1126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>
            <a:extLst>
              <a:ext uri="{FF2B5EF4-FFF2-40B4-BE49-F238E27FC236}">
                <a16:creationId xmlns:a16="http://schemas.microsoft.com/office/drawing/2014/main" id="{A977C935-A0F0-4FD2-BC86-867BF2934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693163"/>
            <a:ext cx="84993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cs typeface="Times New Roman" panose="02020603050405020304" pitchFamily="18" charset="0"/>
              </a:rPr>
              <a:t>  </a:t>
            </a:r>
            <a:r>
              <a:rPr lang="zh-CN" altLang="en-US" sz="2800" b="1" dirty="0"/>
              <a:t>灵活地运用</a:t>
            </a:r>
            <a:r>
              <a:rPr lang="en-US" altLang="zh-CN" sz="2800" b="1" dirty="0">
                <a:cs typeface="Times New Roman" panose="02020603050405020304" pitchFamily="18" charset="0"/>
              </a:rPr>
              <a:t>(2.4.2)</a:t>
            </a:r>
            <a:r>
              <a:rPr lang="zh-CN" altLang="en-US" sz="2800" b="1" dirty="0"/>
              <a:t>和</a:t>
            </a:r>
            <a:r>
              <a:rPr lang="en-US" altLang="zh-CN" sz="2800" b="1" dirty="0">
                <a:cs typeface="Times New Roman" panose="02020603050405020304" pitchFamily="18" charset="0"/>
              </a:rPr>
              <a:t>(2.4.3)</a:t>
            </a:r>
            <a:r>
              <a:rPr lang="zh-CN" altLang="en-US" sz="2800" b="1" dirty="0"/>
              <a:t>式，即用微分作近似计算的思想</a:t>
            </a:r>
            <a:r>
              <a:rPr lang="en-US" altLang="zh-CN" sz="2800" b="1" dirty="0"/>
              <a:t>——“</a:t>
            </a:r>
            <a:r>
              <a:rPr lang="zh-CN" altLang="en-US" sz="2800" b="1" dirty="0"/>
              <a:t>以直代曲”，线性逼近</a:t>
            </a:r>
            <a:r>
              <a:rPr lang="zh-CN" altLang="en-US" sz="2800" b="1" dirty="0">
                <a:latin typeface="Arial" panose="020B0604020202020204" pitchFamily="34" charset="0"/>
              </a:rPr>
              <a:t> </a:t>
            </a:r>
            <a:r>
              <a:rPr lang="zh-CN" altLang="en-US" sz="2800" b="1" dirty="0"/>
              <a:t> 的思想，可以解决很多实际问题，使微分具有广泛的应用</a:t>
            </a:r>
            <a:r>
              <a:rPr lang="en-US" altLang="zh-CN" sz="2800" b="1" dirty="0"/>
              <a:t>.</a:t>
            </a:r>
            <a:r>
              <a:rPr lang="zh-CN" altLang="en-US" sz="2800" b="1" dirty="0"/>
              <a:t>举例如下：</a:t>
            </a:r>
          </a:p>
        </p:txBody>
      </p:sp>
      <p:sp>
        <p:nvSpPr>
          <p:cNvPr id="113668" name="Rectangle 4">
            <a:extLst>
              <a:ext uri="{FF2B5EF4-FFF2-40B4-BE49-F238E27FC236}">
                <a16:creationId xmlns:a16="http://schemas.microsoft.com/office/drawing/2014/main" id="{57D876E5-C21E-4027-B4B8-D1113495B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38200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endParaRPr lang="en-US" altLang="zh-CN" sz="2800" b="1">
              <a:latin typeface="Arial" panose="020B0604020202020204" pitchFamily="34" charset="0"/>
            </a:endParaRPr>
          </a:p>
          <a:p>
            <a:pPr eaLnBrk="0" hangingPunct="0"/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5B2783AA-BC1F-468D-9F5B-B2630FF77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525" y="2909889"/>
            <a:ext cx="650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 b="1" dirty="0">
                <a:latin typeface="宋体" panose="02010600030101010101" pitchFamily="2" charset="-122"/>
              </a:rPr>
              <a:t>(1)</a:t>
            </a:r>
            <a:r>
              <a:rPr lang="zh-CN" altLang="en-US" sz="2800" b="1" dirty="0">
                <a:latin typeface="宋体" panose="02010600030101010101" pitchFamily="2" charset="-122"/>
              </a:rPr>
              <a:t>用微分作预测</a:t>
            </a:r>
            <a:r>
              <a:rPr lang="en-US" altLang="zh-CN" sz="2800" b="1" dirty="0">
                <a:latin typeface="宋体" panose="02010600030101010101" pitchFamily="2" charset="-122"/>
              </a:rPr>
              <a:t>——</a:t>
            </a:r>
            <a:r>
              <a:rPr lang="zh-CN" altLang="en-US" sz="2800" b="1" dirty="0">
                <a:latin typeface="宋体" panose="02010600030101010101" pitchFamily="2" charset="-122"/>
              </a:rPr>
              <a:t>微分外推法</a:t>
            </a:r>
          </a:p>
        </p:txBody>
      </p:sp>
      <p:sp>
        <p:nvSpPr>
          <p:cNvPr id="113670" name="Rectangle 6">
            <a:extLst>
              <a:ext uri="{FF2B5EF4-FFF2-40B4-BE49-F238E27FC236}">
                <a16:creationId xmlns:a16="http://schemas.microsoft.com/office/drawing/2014/main" id="{F06491C9-A429-4292-A40C-829469983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3" y="3711576"/>
            <a:ext cx="791845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/>
              <a:t>所谓</a:t>
            </a:r>
            <a:r>
              <a:rPr lang="zh-CN" altLang="en-US" sz="2800" b="1" dirty="0">
                <a:ea typeface="黑体" panose="02010609060101010101" pitchFamily="49" charset="-122"/>
              </a:rPr>
              <a:t>微分外推法</a:t>
            </a:r>
            <a:r>
              <a:rPr lang="zh-CN" altLang="en-US" sz="2800" b="1" dirty="0"/>
              <a:t>，实则是一种简单的插值方法，即运用</a:t>
            </a:r>
            <a:r>
              <a:rPr lang="en-US" altLang="zh-CN" sz="2800" b="1" dirty="0">
                <a:cs typeface="Times New Roman" panose="02020603050405020304" pitchFamily="18" charset="0"/>
              </a:rPr>
              <a:t>(2.4.3)</a:t>
            </a:r>
            <a:r>
              <a:rPr lang="zh-CN" altLang="en-US" sz="2800" b="1" dirty="0"/>
              <a:t>式，在已知函数在</a:t>
            </a:r>
            <a:r>
              <a:rPr lang="en-US" altLang="zh-CN" sz="2800" b="1" i="1" dirty="0">
                <a:cs typeface="Times New Roman" panose="02020603050405020304" pitchFamily="18" charset="0"/>
              </a:rPr>
              <a:t>x</a:t>
            </a:r>
            <a:r>
              <a:rPr lang="en-US" altLang="zh-CN" sz="2800" b="1" baseline="-30000" dirty="0">
                <a:cs typeface="Times New Roman" panose="02020603050405020304" pitchFamily="18" charset="0"/>
              </a:rPr>
              <a:t>0</a:t>
            </a:r>
            <a:r>
              <a:rPr lang="zh-CN" altLang="en-US" sz="2800" b="1" dirty="0"/>
              <a:t>处的信息时，预测函数在点</a:t>
            </a:r>
            <a:r>
              <a:rPr lang="en-US" altLang="zh-CN" sz="2800" b="1" i="1" dirty="0"/>
              <a:t>x</a:t>
            </a:r>
            <a:r>
              <a:rPr lang="zh-CN" altLang="en-US" sz="2800" b="1" dirty="0"/>
              <a:t>处的值</a:t>
            </a:r>
            <a:r>
              <a:rPr lang="en-US" altLang="zh-CN" sz="2800" b="1" i="1" dirty="0"/>
              <a:t>f</a:t>
            </a:r>
            <a:r>
              <a:rPr lang="en-US" altLang="zh-CN" sz="2800" b="1" dirty="0"/>
              <a:t> 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).</a:t>
            </a:r>
          </a:p>
          <a:p>
            <a:r>
              <a:rPr lang="en-US" altLang="zh-CN" sz="2800" b="1" dirty="0"/>
              <a:t>            </a:t>
            </a:r>
            <a:r>
              <a:rPr lang="en-US" altLang="zh-CN" sz="2800" b="1" dirty="0">
                <a:cs typeface="Times New Roman" panose="02020603050405020304" pitchFamily="18" charset="0"/>
              </a:rPr>
              <a:t>f (x)≈ f (x</a:t>
            </a:r>
            <a:r>
              <a:rPr lang="en-US" altLang="zh-CN" sz="2800" b="1" baseline="-30000" dirty="0"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cs typeface="Times New Roman" panose="02020603050405020304" pitchFamily="18" charset="0"/>
              </a:rPr>
              <a:t>)+f′(x</a:t>
            </a:r>
            <a:r>
              <a:rPr lang="en-US" altLang="zh-CN" sz="2800" b="1" baseline="-30000" dirty="0"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cs typeface="Times New Roman" panose="02020603050405020304" pitchFamily="18" charset="0"/>
              </a:rPr>
              <a:t>)(x</a:t>
            </a:r>
            <a:r>
              <a:rPr lang="zh-CN" altLang="en-US" sz="2800" b="1" dirty="0">
                <a:cs typeface="Times New Roman" panose="02020603050405020304" pitchFamily="18" charset="0"/>
              </a:rPr>
              <a:t>－</a:t>
            </a:r>
            <a:r>
              <a:rPr lang="en-US" altLang="zh-CN" sz="2800" b="1" dirty="0">
                <a:cs typeface="Times New Roman" panose="02020603050405020304" pitchFamily="18" charset="0"/>
              </a:rPr>
              <a:t>x</a:t>
            </a:r>
            <a:r>
              <a:rPr lang="en-US" altLang="zh-CN" sz="2800" b="1" baseline="-30000" dirty="0"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cs typeface="Times New Roman" panose="02020603050405020304" pitchFamily="18" charset="0"/>
              </a:rPr>
              <a:t>) </a:t>
            </a:r>
            <a:r>
              <a:rPr lang="en-US" altLang="zh-CN" sz="2800" b="1" dirty="0"/>
              <a:t> </a:t>
            </a:r>
          </a:p>
        </p:txBody>
      </p:sp>
      <p:sp>
        <p:nvSpPr>
          <p:cNvPr id="113671" name="Rectangle 7">
            <a:extLst>
              <a:ext uri="{FF2B5EF4-FFF2-40B4-BE49-F238E27FC236}">
                <a16:creationId xmlns:a16="http://schemas.microsoft.com/office/drawing/2014/main" id="{207F1C0E-C2DD-4774-8588-99BDFA740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464614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2800" b="1">
              <a:latin typeface="Arial" panose="020B0604020202020204" pitchFamily="34" charset="0"/>
            </a:endParaRPr>
          </a:p>
        </p:txBody>
      </p:sp>
      <p:sp>
        <p:nvSpPr>
          <p:cNvPr id="113672" name="Rectangle 8">
            <a:extLst>
              <a:ext uri="{FF2B5EF4-FFF2-40B4-BE49-F238E27FC236}">
                <a16:creationId xmlns:a16="http://schemas.microsoft.com/office/drawing/2014/main" id="{AA684D3F-08C3-4A7B-8CBC-E3064AF65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464614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28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/>
      <p:bldP spid="113669" grpId="0"/>
      <p:bldP spid="1136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90" name="Group 2">
            <a:extLst>
              <a:ext uri="{FF2B5EF4-FFF2-40B4-BE49-F238E27FC236}">
                <a16:creationId xmlns:a16="http://schemas.microsoft.com/office/drawing/2014/main" id="{B655435F-D224-47FB-9F7D-B77103D8DF27}"/>
              </a:ext>
            </a:extLst>
          </p:cNvPr>
          <p:cNvGrpSpPr>
            <a:grpSpLocks/>
          </p:cNvGrpSpPr>
          <p:nvPr/>
        </p:nvGrpSpPr>
        <p:grpSpPr bwMode="auto">
          <a:xfrm>
            <a:off x="2065339" y="3641725"/>
            <a:ext cx="8351837" cy="2678113"/>
            <a:chOff x="295" y="300"/>
            <a:chExt cx="5261" cy="1687"/>
          </a:xfrm>
        </p:grpSpPr>
        <p:sp>
          <p:nvSpPr>
            <p:cNvPr id="114691" name="Rectangle 3">
              <a:extLst>
                <a:ext uri="{FF2B5EF4-FFF2-40B4-BE49-F238E27FC236}">
                  <a16:creationId xmlns:a16="http://schemas.microsoft.com/office/drawing/2014/main" id="{DF93E33E-0A0B-49EE-BF9C-D31CE87A7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300"/>
              <a:ext cx="5261" cy="1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b="1">
                  <a:latin typeface="+mj-lt"/>
                </a:rPr>
                <a:t>设变量</a:t>
              </a: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800" b="1">
                  <a:latin typeface="+mj-lt"/>
                </a:rPr>
                <a:t>, </a:t>
              </a:r>
              <a:r>
                <a:rPr lang="en-US" altLang="zh-CN" sz="2800" b="1" i="1">
                  <a:latin typeface="+mj-lt"/>
                </a:rPr>
                <a:t>y</a:t>
              </a:r>
              <a:r>
                <a:rPr lang="zh-CN" altLang="en-US" sz="2800" b="1">
                  <a:latin typeface="+mj-lt"/>
                </a:rPr>
                <a:t>之间的关系由函数</a:t>
              </a:r>
              <a:r>
                <a:rPr lang="en-US" altLang="zh-CN" sz="2800" b="1" i="1">
                  <a:latin typeface="+mj-lt"/>
                </a:rPr>
                <a:t>y</a:t>
              </a:r>
              <a:r>
                <a:rPr lang="en-US" altLang="zh-CN" sz="2800" b="1">
                  <a:latin typeface="+mj-lt"/>
                </a:rPr>
                <a:t>=</a:t>
              </a:r>
              <a:r>
                <a:rPr lang="en-US" altLang="zh-CN" sz="2800" b="1" i="1">
                  <a:latin typeface="+mj-lt"/>
                </a:rPr>
                <a:t>f</a:t>
              </a:r>
              <a:r>
                <a:rPr lang="en-US" altLang="zh-CN" sz="2800" b="1">
                  <a:latin typeface="+mj-lt"/>
                </a:rPr>
                <a:t> (</a:t>
              </a:r>
              <a:r>
                <a:rPr lang="en-US" altLang="zh-CN" sz="2800" b="1" i="1">
                  <a:latin typeface="+mj-lt"/>
                </a:rPr>
                <a:t>x</a:t>
              </a:r>
              <a:r>
                <a:rPr lang="en-US" altLang="zh-CN" sz="2800" b="1">
                  <a:latin typeface="+mj-lt"/>
                </a:rPr>
                <a:t>)</a:t>
              </a:r>
              <a:r>
                <a:rPr lang="zh-CN" altLang="en-US" sz="2800" b="1">
                  <a:latin typeface="+mj-lt"/>
                </a:rPr>
                <a:t>确定，</a:t>
              </a:r>
              <a:r>
                <a:rPr lang="zh-CN" altLang="en-US" sz="2800" b="1">
                  <a:latin typeface="+mj-lt"/>
                  <a:cs typeface="Times New Roman" panose="02020603050405020304" pitchFamily="18" charset="0"/>
                </a:rPr>
                <a:t>由于</a:t>
              </a:r>
              <a:r>
                <a:rPr lang="en-US" altLang="zh-CN" sz="2800" b="1" i="1">
                  <a:latin typeface="+mj-lt"/>
                  <a:cs typeface="Times New Roman" panose="02020603050405020304" pitchFamily="18" charset="0"/>
                </a:rPr>
                <a:t>x</a:t>
              </a:r>
              <a:r>
                <a:rPr lang="zh-CN" altLang="en-US" sz="2800" b="1">
                  <a:latin typeface="+mj-lt"/>
                  <a:cs typeface="Times New Roman" panose="02020603050405020304" pitchFamily="18" charset="0"/>
                </a:rPr>
                <a:t>有误差</a:t>
              </a:r>
              <a:r>
                <a:rPr lang="en-US" altLang="zh-CN" sz="2800" b="1">
                  <a:latin typeface="+mj-lt"/>
                  <a:cs typeface="Times New Roman" panose="02020603050405020304" pitchFamily="18" charset="0"/>
                </a:rPr>
                <a:t>d</a:t>
              </a:r>
              <a:r>
                <a:rPr lang="en-US" altLang="zh-CN" sz="2800" b="1" i="1">
                  <a:latin typeface="+mj-lt"/>
                  <a:cs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+mj-lt"/>
                  <a:cs typeface="Times New Roman" panose="02020603050405020304" pitchFamily="18" charset="0"/>
                </a:rPr>
                <a:t>,</a:t>
              </a:r>
              <a:r>
                <a:rPr lang="zh-CN" altLang="en-US" sz="2800" b="1">
                  <a:latin typeface="+mj-lt"/>
                  <a:cs typeface="Times New Roman" panose="02020603050405020304" pitchFamily="18" charset="0"/>
                </a:rPr>
                <a:t>一定引起了</a:t>
              </a:r>
              <a:r>
                <a:rPr lang="en-US" altLang="zh-CN" sz="2800" b="1" i="1">
                  <a:latin typeface="+mj-lt"/>
                  <a:cs typeface="Times New Roman" panose="02020603050405020304" pitchFamily="18" charset="0"/>
                </a:rPr>
                <a:t>y</a:t>
              </a:r>
              <a:r>
                <a:rPr lang="zh-CN" altLang="en-US" sz="2800" b="1">
                  <a:latin typeface="+mj-lt"/>
                  <a:cs typeface="Times New Roman" panose="02020603050405020304" pitchFamily="18" charset="0"/>
                </a:rPr>
                <a:t>有误差</a:t>
              </a:r>
              <a:r>
                <a:rPr lang="en-US" altLang="zh-CN" sz="2800" b="1">
                  <a:latin typeface="+mj-lt"/>
                  <a:cs typeface="Times New Roman" panose="02020603050405020304" pitchFamily="18" charset="0"/>
                </a:rPr>
                <a:t>d</a:t>
              </a:r>
              <a:r>
                <a:rPr lang="en-US" altLang="zh-CN" sz="2800" b="1" i="1">
                  <a:latin typeface="+mj-lt"/>
                  <a:cs typeface="Times New Roman" panose="02020603050405020304" pitchFamily="18" charset="0"/>
                </a:rPr>
                <a:t>y</a:t>
              </a:r>
              <a:r>
                <a:rPr lang="zh-CN" altLang="en-US" sz="2800" b="1">
                  <a:latin typeface="+mj-lt"/>
                  <a:cs typeface="Times New Roman" panose="02020603050405020304" pitchFamily="18" charset="0"/>
                </a:rPr>
                <a:t>，</a:t>
              </a:r>
              <a:r>
                <a:rPr lang="en-US" altLang="zh-CN" sz="2800" b="1">
                  <a:latin typeface="+mj-lt"/>
                  <a:cs typeface="Times New Roman" panose="02020603050405020304" pitchFamily="18" charset="0"/>
                </a:rPr>
                <a:t>(</a:t>
              </a:r>
              <a:r>
                <a:rPr lang="zh-CN" altLang="en-US" sz="2800" b="1">
                  <a:latin typeface="+mj-lt"/>
                  <a:cs typeface="Times New Roman" panose="02020603050405020304" pitchFamily="18" charset="0"/>
                </a:rPr>
                <a:t>这里用</a:t>
              </a:r>
              <a:r>
                <a:rPr lang="en-US" altLang="zh-CN" sz="2800" b="1">
                  <a:latin typeface="+mj-lt"/>
                  <a:cs typeface="Times New Roman" panose="02020603050405020304" pitchFamily="18" charset="0"/>
                </a:rPr>
                <a:t>d</a:t>
              </a:r>
              <a:r>
                <a:rPr lang="en-US" altLang="zh-CN" sz="2800" b="1" i="1">
                  <a:latin typeface="+mj-lt"/>
                  <a:cs typeface="Times New Roman" panose="02020603050405020304" pitchFamily="18" charset="0"/>
                </a:rPr>
                <a:t>y</a:t>
              </a:r>
              <a:r>
                <a:rPr lang="zh-CN" altLang="en-US" sz="2800" b="1">
                  <a:latin typeface="+mj-lt"/>
                  <a:cs typeface="Times New Roman" panose="02020603050405020304" pitchFamily="18" charset="0"/>
                </a:rPr>
                <a:t>近似代替</a:t>
              </a:r>
              <a:br>
                <a:rPr lang="zh-CN" altLang="en-US" sz="2800" b="1">
                  <a:latin typeface="+mj-lt"/>
                  <a:cs typeface="Times New Roman" panose="02020603050405020304" pitchFamily="18" charset="0"/>
                </a:rPr>
              </a:br>
              <a:br>
                <a:rPr lang="zh-CN" altLang="en-US" sz="2800" b="1">
                  <a:latin typeface="+mj-lt"/>
                  <a:cs typeface="Times New Roman" panose="02020603050405020304" pitchFamily="18" charset="0"/>
                </a:rPr>
              </a:br>
              <a:r>
                <a:rPr lang="en-US" altLang="zh-CN" sz="2800" b="1">
                  <a:latin typeface="+mj-lt"/>
                  <a:cs typeface="Times New Roman" panose="02020603050405020304" pitchFamily="18" charset="0"/>
                </a:rPr>
                <a:t>Δ</a:t>
              </a:r>
              <a:r>
                <a:rPr lang="en-US" altLang="zh-CN" sz="2800" b="1" i="1">
                  <a:latin typeface="+mj-lt"/>
                  <a:cs typeface="Times New Roman" panose="02020603050405020304" pitchFamily="18" charset="0"/>
                </a:rPr>
                <a:t>y</a:t>
              </a:r>
              <a:r>
                <a:rPr lang="en-US" altLang="zh-CN" sz="2800" b="1">
                  <a:latin typeface="+mj-lt"/>
                  <a:cs typeface="Times New Roman" panose="02020603050405020304" pitchFamily="18" charset="0"/>
                </a:rPr>
                <a:t>)</a:t>
              </a:r>
              <a:r>
                <a:rPr lang="zh-CN" altLang="en-US" sz="2800" b="1">
                  <a:latin typeface="+mj-lt"/>
                  <a:cs typeface="Times New Roman" panose="02020603050405020304" pitchFamily="18" charset="0"/>
                </a:rPr>
                <a:t>，或者由</a:t>
              </a:r>
              <a:r>
                <a:rPr lang="en-US" altLang="zh-CN" sz="2800" b="1" i="1">
                  <a:latin typeface="+mj-lt"/>
                  <a:cs typeface="Times New Roman" panose="02020603050405020304" pitchFamily="18" charset="0"/>
                </a:rPr>
                <a:t>x</a:t>
              </a:r>
              <a:r>
                <a:rPr lang="zh-CN" altLang="en-US" sz="2800" b="1">
                  <a:latin typeface="+mj-lt"/>
                  <a:cs typeface="Times New Roman" panose="02020603050405020304" pitchFamily="18" charset="0"/>
                </a:rPr>
                <a:t>的相对误差      </a:t>
              </a:r>
              <a:r>
                <a:rPr lang="zh-CN" altLang="en-US" sz="2800" b="1">
                  <a:latin typeface="+mj-lt"/>
                </a:rPr>
                <a:t>引起</a:t>
              </a:r>
              <a:r>
                <a:rPr lang="en-US" altLang="zh-CN" sz="2800" b="1" i="1">
                  <a:latin typeface="+mj-lt"/>
                </a:rPr>
                <a:t>y</a:t>
              </a:r>
              <a:r>
                <a:rPr lang="zh-CN" altLang="en-US" sz="2800" b="1">
                  <a:latin typeface="+mj-lt"/>
                </a:rPr>
                <a:t>的相对误差      </a:t>
              </a:r>
              <a:r>
                <a:rPr lang="en-US" altLang="zh-CN" sz="2800" b="1">
                  <a:latin typeface="+mj-lt"/>
                </a:rPr>
                <a:t>. </a:t>
              </a:r>
            </a:p>
            <a:p>
              <a:endParaRPr lang="en-US" altLang="zh-CN" sz="2800" b="1">
                <a:latin typeface="+mj-lt"/>
              </a:endParaRPr>
            </a:p>
            <a:p>
              <a:r>
                <a:rPr lang="zh-CN" altLang="en-US" sz="2800" b="1">
                  <a:latin typeface="+mj-lt"/>
                </a:rPr>
                <a:t>用对数求导法，容易估计</a:t>
              </a:r>
              <a:r>
                <a:rPr lang="en-US" altLang="zh-CN" sz="2800" b="1" i="1">
                  <a:latin typeface="+mj-lt"/>
                </a:rPr>
                <a:t>y</a:t>
              </a:r>
              <a:r>
                <a:rPr lang="zh-CN" altLang="en-US" sz="2800" b="1">
                  <a:latin typeface="+mj-lt"/>
                </a:rPr>
                <a:t>的相对误差 </a:t>
              </a:r>
              <a:r>
                <a:rPr lang="en-US" altLang="zh-CN" sz="2800" b="1">
                  <a:latin typeface="+mj-lt"/>
                </a:rPr>
                <a:t>.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692" name="Object 4">
                  <a:extLst>
                    <a:ext uri="{FF2B5EF4-FFF2-40B4-BE49-F238E27FC236}">
                      <a16:creationId xmlns:a16="http://schemas.microsoft.com/office/drawing/2014/main" id="{CE8A96AA-C9C4-4DBC-8402-B9126DB119DA}"/>
                    </a:ext>
                  </a:extLst>
                </p:cNvPr>
                <p:cNvSpPr txBox="1"/>
                <p:nvPr/>
              </p:nvSpPr>
              <p:spPr bwMode="auto">
                <a:xfrm>
                  <a:off x="2880" y="935"/>
                  <a:ext cx="348" cy="6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14692" name="Object 4">
                  <a:extLst>
                    <a:ext uri="{FF2B5EF4-FFF2-40B4-BE49-F238E27FC236}">
                      <a16:creationId xmlns:a16="http://schemas.microsoft.com/office/drawing/2014/main" id="{CE8A96AA-C9C4-4DBC-8402-B9126DB119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80" y="935"/>
                  <a:ext cx="348" cy="63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693" name="Object 5">
                  <a:extLst>
                    <a:ext uri="{FF2B5EF4-FFF2-40B4-BE49-F238E27FC236}">
                      <a16:creationId xmlns:a16="http://schemas.microsoft.com/office/drawing/2014/main" id="{5B788D28-AF7F-4F0F-AB40-B72A9AFFD2DF}"/>
                    </a:ext>
                  </a:extLst>
                </p:cNvPr>
                <p:cNvSpPr txBox="1"/>
                <p:nvPr/>
              </p:nvSpPr>
              <p:spPr bwMode="auto">
                <a:xfrm>
                  <a:off x="4891" y="901"/>
                  <a:ext cx="393" cy="7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𝒅𝒚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den>
                        </m:f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14693" name="Object 5">
                  <a:extLst>
                    <a:ext uri="{FF2B5EF4-FFF2-40B4-BE49-F238E27FC236}">
                      <a16:creationId xmlns:a16="http://schemas.microsoft.com/office/drawing/2014/main" id="{5B788D28-AF7F-4F0F-AB40-B72A9AFFD2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91" y="901"/>
                  <a:ext cx="393" cy="7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F4DCAE06-D9DE-4A6E-8D55-2D7835C87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-30163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>
                <a:latin typeface="宋体" panose="02010600030101010101" pitchFamily="2" charset="-122"/>
              </a:rPr>
              <a:t>(2)</a:t>
            </a:r>
            <a:r>
              <a:rPr lang="zh-CN" altLang="en-US" sz="3200" b="1">
                <a:latin typeface="宋体" panose="02010600030101010101" pitchFamily="2" charset="-122"/>
              </a:rPr>
              <a:t>用微分作误差分析</a:t>
            </a:r>
          </a:p>
        </p:txBody>
      </p:sp>
      <p:grpSp>
        <p:nvGrpSpPr>
          <p:cNvPr id="114699" name="Group 11">
            <a:extLst>
              <a:ext uri="{FF2B5EF4-FFF2-40B4-BE49-F238E27FC236}">
                <a16:creationId xmlns:a16="http://schemas.microsoft.com/office/drawing/2014/main" id="{5E29A0F5-F3A0-4DE3-B2D5-C7FABA928FA3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755651"/>
            <a:ext cx="8280400" cy="2497138"/>
            <a:chOff x="340" y="476"/>
            <a:chExt cx="5216" cy="1573"/>
          </a:xfrm>
        </p:grpSpPr>
        <p:sp>
          <p:nvSpPr>
            <p:cNvPr id="114696" name="Rectangle 8">
              <a:extLst>
                <a:ext uri="{FF2B5EF4-FFF2-40B4-BE49-F238E27FC236}">
                  <a16:creationId xmlns:a16="http://schemas.microsoft.com/office/drawing/2014/main" id="{E65F6E86-B390-4BB6-A91B-44F6563B9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476"/>
              <a:ext cx="5216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b="1" dirty="0">
                  <a:latin typeface="+mj-lt"/>
                </a:rPr>
                <a:t>在测量一个量</a:t>
              </a:r>
              <a:r>
                <a:rPr lang="en-US" altLang="zh-CN" sz="2800" b="1" i="1" dirty="0">
                  <a:latin typeface="+mj-lt"/>
                </a:rPr>
                <a:t>x</a:t>
              </a:r>
              <a:r>
                <a:rPr lang="zh-CN" altLang="en-US" sz="2800" b="1" dirty="0">
                  <a:latin typeface="+mj-lt"/>
                </a:rPr>
                <a:t>时，由于仪器的性能及其他原因，不</a:t>
              </a:r>
              <a:br>
                <a:rPr lang="zh-CN" altLang="en-US" sz="2800" b="1" dirty="0">
                  <a:latin typeface="+mj-lt"/>
                </a:rPr>
              </a:br>
              <a:br>
                <a:rPr lang="zh-CN" altLang="en-US" sz="2800" b="1" dirty="0">
                  <a:latin typeface="+mj-lt"/>
                </a:rPr>
              </a:br>
              <a:r>
                <a:rPr lang="zh-CN" altLang="en-US" sz="2800" b="1" dirty="0">
                  <a:latin typeface="+mj-lt"/>
                </a:rPr>
                <a:t>可避免测出的数据</a:t>
              </a:r>
              <a:r>
                <a:rPr lang="en-US" altLang="zh-CN" sz="2800" b="1" i="1" dirty="0">
                  <a:latin typeface="+mj-lt"/>
                </a:rPr>
                <a:t>x</a:t>
              </a:r>
              <a:r>
                <a:rPr lang="zh-CN" altLang="en-US" sz="2800" b="1" dirty="0">
                  <a:latin typeface="+mj-lt"/>
                </a:rPr>
                <a:t>有一定的误差</a:t>
              </a:r>
              <a:r>
                <a:rPr lang="en-US" altLang="zh-CN" sz="2800" b="1" dirty="0" err="1">
                  <a:latin typeface="+mj-lt"/>
                </a:rPr>
                <a:t>Δ</a:t>
              </a:r>
              <a:r>
                <a:rPr lang="en-US" altLang="zh-CN" sz="2800" b="1" i="1" dirty="0" err="1">
                  <a:latin typeface="+mj-lt"/>
                </a:rPr>
                <a:t>x</a:t>
              </a:r>
              <a:r>
                <a:rPr lang="en-US" altLang="zh-CN" sz="2800" b="1" dirty="0">
                  <a:latin typeface="+mj-lt"/>
                </a:rPr>
                <a:t>=d</a:t>
              </a:r>
              <a:r>
                <a:rPr lang="en-US" altLang="zh-CN" sz="2800" b="1" i="1" dirty="0">
                  <a:latin typeface="+mj-lt"/>
                </a:rPr>
                <a:t>x</a:t>
              </a:r>
              <a:r>
                <a:rPr lang="en-US" altLang="zh-CN" sz="2800" b="1" dirty="0">
                  <a:latin typeface="+mj-lt"/>
                </a:rPr>
                <a:t>,</a:t>
              </a:r>
              <a:r>
                <a:rPr lang="zh-CN" altLang="en-US" sz="2800" b="1" dirty="0">
                  <a:latin typeface="+mj-lt"/>
                </a:rPr>
                <a:t>称      为相</a:t>
              </a:r>
              <a:br>
                <a:rPr lang="zh-CN" altLang="en-US" sz="2800" b="1" dirty="0">
                  <a:latin typeface="+mj-lt"/>
                </a:rPr>
              </a:br>
              <a:br>
                <a:rPr lang="zh-CN" altLang="en-US" sz="2800" b="1" dirty="0">
                  <a:latin typeface="+mj-lt"/>
                </a:rPr>
              </a:br>
              <a:r>
                <a:rPr lang="zh-CN" altLang="en-US" sz="2800" b="1" dirty="0">
                  <a:latin typeface="+mj-lt"/>
                </a:rPr>
                <a:t>对误差，</a:t>
              </a:r>
              <a:r>
                <a:rPr lang="en-US" altLang="zh-CN" sz="2800" b="1" dirty="0">
                  <a:latin typeface="+mj-lt"/>
                </a:rPr>
                <a:t>100     %</a:t>
              </a:r>
              <a:r>
                <a:rPr lang="zh-CN" altLang="en-US" sz="2800" b="1" dirty="0">
                  <a:latin typeface="+mj-lt"/>
                </a:rPr>
                <a:t>为百分误差</a:t>
              </a:r>
              <a:r>
                <a:rPr lang="en-US" altLang="zh-CN" sz="2800" b="1" dirty="0">
                  <a:latin typeface="+mj-lt"/>
                </a:rPr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697" name="Object 9">
                  <a:extLst>
                    <a:ext uri="{FF2B5EF4-FFF2-40B4-BE49-F238E27FC236}">
                      <a16:creationId xmlns:a16="http://schemas.microsoft.com/office/drawing/2014/main" id="{3737B230-7BF1-4F51-A389-5C67B2D1FF17}"/>
                    </a:ext>
                  </a:extLst>
                </p:cNvPr>
                <p:cNvSpPr txBox="1"/>
                <p:nvPr/>
              </p:nvSpPr>
              <p:spPr bwMode="auto">
                <a:xfrm>
                  <a:off x="1565" y="1344"/>
                  <a:ext cx="382" cy="7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14697" name="Object 9">
                  <a:extLst>
                    <a:ext uri="{FF2B5EF4-FFF2-40B4-BE49-F238E27FC236}">
                      <a16:creationId xmlns:a16="http://schemas.microsoft.com/office/drawing/2014/main" id="{3737B230-7BF1-4F51-A389-5C67B2D1F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65" y="1344"/>
                  <a:ext cx="382" cy="70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698" name="Object 10">
                  <a:extLst>
                    <a:ext uri="{FF2B5EF4-FFF2-40B4-BE49-F238E27FC236}">
                      <a16:creationId xmlns:a16="http://schemas.microsoft.com/office/drawing/2014/main" id="{FCB62D6E-B80F-4EC2-8B5C-5C4F95B35B0E}"/>
                    </a:ext>
                  </a:extLst>
                </p:cNvPr>
                <p:cNvSpPr txBox="1"/>
                <p:nvPr/>
              </p:nvSpPr>
              <p:spPr bwMode="auto">
                <a:xfrm>
                  <a:off x="4604" y="799"/>
                  <a:ext cx="382" cy="7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14698" name="Object 10">
                  <a:extLst>
                    <a:ext uri="{FF2B5EF4-FFF2-40B4-BE49-F238E27FC236}">
                      <a16:creationId xmlns:a16="http://schemas.microsoft.com/office/drawing/2014/main" id="{FCB62D6E-B80F-4EC2-8B5C-5C4F95B35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04" y="799"/>
                  <a:ext cx="382" cy="70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46" name="Group 2">
            <a:extLst>
              <a:ext uri="{FF2B5EF4-FFF2-40B4-BE49-F238E27FC236}">
                <a16:creationId xmlns:a16="http://schemas.microsoft.com/office/drawing/2014/main" id="{C0592C21-8DD6-48FA-A3D0-621AB0DB403D}"/>
              </a:ext>
            </a:extLst>
          </p:cNvPr>
          <p:cNvGrpSpPr>
            <a:grpSpLocks/>
          </p:cNvGrpSpPr>
          <p:nvPr/>
        </p:nvGrpSpPr>
        <p:grpSpPr bwMode="auto">
          <a:xfrm>
            <a:off x="495948" y="316898"/>
            <a:ext cx="3494015" cy="2140648"/>
            <a:chOff x="624" y="2876"/>
            <a:chExt cx="1260" cy="1012"/>
          </a:xfrm>
        </p:grpSpPr>
        <p:grpSp>
          <p:nvGrpSpPr>
            <p:cNvPr id="108547" name="Group 3">
              <a:extLst>
                <a:ext uri="{FF2B5EF4-FFF2-40B4-BE49-F238E27FC236}">
                  <a16:creationId xmlns:a16="http://schemas.microsoft.com/office/drawing/2014/main" id="{70199F3B-381B-445D-A648-A99E9BDA1D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880"/>
              <a:ext cx="1104" cy="1008"/>
              <a:chOff x="528" y="2928"/>
              <a:chExt cx="1104" cy="1008"/>
            </a:xfrm>
          </p:grpSpPr>
          <p:sp>
            <p:nvSpPr>
              <p:cNvPr id="108548" name="Rectangle 4">
                <a:extLst>
                  <a:ext uri="{FF2B5EF4-FFF2-40B4-BE49-F238E27FC236}">
                    <a16:creationId xmlns:a16="http://schemas.microsoft.com/office/drawing/2014/main" id="{4D005CED-36DB-41CC-9B8B-92354FAB3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1104" cy="100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108549" name="Line 5">
                <a:extLst>
                  <a:ext uri="{FF2B5EF4-FFF2-40B4-BE49-F238E27FC236}">
                    <a16:creationId xmlns:a16="http://schemas.microsoft.com/office/drawing/2014/main" id="{1810E8D1-3611-49D1-8296-C804D6B1E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928"/>
                <a:ext cx="0" cy="100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108550" name="Line 6">
                <a:extLst>
                  <a:ext uri="{FF2B5EF4-FFF2-40B4-BE49-F238E27FC236}">
                    <a16:creationId xmlns:a16="http://schemas.microsoft.com/office/drawing/2014/main" id="{0AB0AEE4-F8CE-43FA-BC09-9C74B0697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3168"/>
                <a:ext cx="110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551" name="Object 7">
                  <a:extLst>
                    <a:ext uri="{FF2B5EF4-FFF2-40B4-BE49-F238E27FC236}">
                      <a16:creationId xmlns:a16="http://schemas.microsoft.com/office/drawing/2014/main" id="{977E8139-451A-4C29-9346-1F7D375B5667}"/>
                    </a:ext>
                  </a:extLst>
                </p:cNvPr>
                <p:cNvSpPr txBox="1"/>
                <p:nvPr/>
              </p:nvSpPr>
              <p:spPr bwMode="auto">
                <a:xfrm>
                  <a:off x="776" y="3276"/>
                  <a:ext cx="608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𝒔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𝟎</m:t>
                                </m:r>
                              </m:sub>
                            </m:sSub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08551" name="Object 7">
                  <a:extLst>
                    <a:ext uri="{FF2B5EF4-FFF2-40B4-BE49-F238E27FC236}">
                      <a16:creationId xmlns:a16="http://schemas.microsoft.com/office/drawing/2014/main" id="{977E8139-451A-4C29-9346-1F7D375B5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6" y="3276"/>
                  <a:ext cx="608" cy="36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552" name="Object 8">
                  <a:extLst>
                    <a:ext uri="{FF2B5EF4-FFF2-40B4-BE49-F238E27FC236}">
                      <a16:creationId xmlns:a16="http://schemas.microsoft.com/office/drawing/2014/main" id="{DA0AF949-D879-4C74-B708-0655576F12F3}"/>
                    </a:ext>
                  </a:extLst>
                </p:cNvPr>
                <p:cNvSpPr txBox="1"/>
                <p:nvPr/>
              </p:nvSpPr>
              <p:spPr bwMode="auto">
                <a:xfrm>
                  <a:off x="1440" y="2876"/>
                  <a:ext cx="384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𝜟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08552" name="Object 8">
                  <a:extLst>
                    <a:ext uri="{FF2B5EF4-FFF2-40B4-BE49-F238E27FC236}">
                      <a16:creationId xmlns:a16="http://schemas.microsoft.com/office/drawing/2014/main" id="{DA0AF949-D879-4C74-B708-0655576F1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0" y="2876"/>
                  <a:ext cx="384" cy="29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553" name="Object 9">
                  <a:extLst>
                    <a:ext uri="{FF2B5EF4-FFF2-40B4-BE49-F238E27FC236}">
                      <a16:creationId xmlns:a16="http://schemas.microsoft.com/office/drawing/2014/main" id="{DBD90EAB-23C4-47E5-8545-1983B77EF2E5}"/>
                    </a:ext>
                  </a:extLst>
                </p:cNvPr>
                <p:cNvSpPr txBox="1"/>
                <p:nvPr/>
              </p:nvSpPr>
              <p:spPr bwMode="auto">
                <a:xfrm>
                  <a:off x="864" y="2904"/>
                  <a:ext cx="396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𝜟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08553" name="Object 9">
                  <a:extLst>
                    <a:ext uri="{FF2B5EF4-FFF2-40B4-BE49-F238E27FC236}">
                      <a16:creationId xmlns:a16="http://schemas.microsoft.com/office/drawing/2014/main" id="{DBD90EAB-23C4-47E5-8545-1983B77EF2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4" y="2904"/>
                  <a:ext cx="396" cy="26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554" name="Object 10">
                  <a:extLst>
                    <a:ext uri="{FF2B5EF4-FFF2-40B4-BE49-F238E27FC236}">
                      <a16:creationId xmlns:a16="http://schemas.microsoft.com/office/drawing/2014/main" id="{C4E5AB18-2E30-4170-B43A-CC15E982B884}"/>
                    </a:ext>
                  </a:extLst>
                </p:cNvPr>
                <p:cNvSpPr txBox="1"/>
                <p:nvPr/>
              </p:nvSpPr>
              <p:spPr bwMode="auto">
                <a:xfrm>
                  <a:off x="1440" y="3504"/>
                  <a:ext cx="444" cy="2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𝜟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08554" name="Object 10">
                  <a:extLst>
                    <a:ext uri="{FF2B5EF4-FFF2-40B4-BE49-F238E27FC236}">
                      <a16:creationId xmlns:a16="http://schemas.microsoft.com/office/drawing/2014/main" id="{C4E5AB18-2E30-4170-B43A-CC15E982B8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0" y="3504"/>
                  <a:ext cx="444" cy="2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557" name="Object 13">
                <a:extLst>
                  <a:ext uri="{FF2B5EF4-FFF2-40B4-BE49-F238E27FC236}">
                    <a16:creationId xmlns:a16="http://schemas.microsoft.com/office/drawing/2014/main" id="{17476B52-C71E-4878-91FE-E4E0684B6A0D}"/>
                  </a:ext>
                </a:extLst>
              </p:cNvPr>
              <p:cNvSpPr txBox="1"/>
              <p:nvPr/>
            </p:nvSpPr>
            <p:spPr bwMode="auto">
              <a:xfrm>
                <a:off x="7598869" y="2282328"/>
                <a:ext cx="3361952" cy="7123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08557" name="Object 13">
                <a:extLst>
                  <a:ext uri="{FF2B5EF4-FFF2-40B4-BE49-F238E27FC236}">
                    <a16:creationId xmlns:a16="http://schemas.microsoft.com/office/drawing/2014/main" id="{17476B52-C71E-4878-91FE-E4E0684B6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98869" y="2282328"/>
                <a:ext cx="3361952" cy="7123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559" name="Object 15">
                <a:extLst>
                  <a:ext uri="{FF2B5EF4-FFF2-40B4-BE49-F238E27FC236}">
                    <a16:creationId xmlns:a16="http://schemas.microsoft.com/office/drawing/2014/main" id="{81B54B8C-65DD-46AA-ACE9-3BF09052A545}"/>
                  </a:ext>
                </a:extLst>
              </p:cNvPr>
              <p:cNvSpPr txBox="1"/>
              <p:nvPr/>
            </p:nvSpPr>
            <p:spPr bwMode="auto">
              <a:xfrm>
                <a:off x="3757067" y="2266915"/>
                <a:ext cx="3841802" cy="6293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  <a:p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08559" name="Object 15">
                <a:extLst>
                  <a:ext uri="{FF2B5EF4-FFF2-40B4-BE49-F238E27FC236}">
                    <a16:creationId xmlns:a16="http://schemas.microsoft.com/office/drawing/2014/main" id="{81B54B8C-65DD-46AA-ACE9-3BF09052A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57067" y="2266915"/>
                <a:ext cx="3841802" cy="629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561" name="Group 17">
            <a:extLst>
              <a:ext uri="{FF2B5EF4-FFF2-40B4-BE49-F238E27FC236}">
                <a16:creationId xmlns:a16="http://schemas.microsoft.com/office/drawing/2014/main" id="{A3F281D0-8177-4789-A635-86B2DBB2F988}"/>
              </a:ext>
            </a:extLst>
          </p:cNvPr>
          <p:cNvGrpSpPr>
            <a:grpSpLocks/>
          </p:cNvGrpSpPr>
          <p:nvPr/>
        </p:nvGrpSpPr>
        <p:grpSpPr bwMode="auto">
          <a:xfrm>
            <a:off x="3989963" y="319838"/>
            <a:ext cx="5555282" cy="598274"/>
            <a:chOff x="672" y="960"/>
            <a:chExt cx="2466" cy="346"/>
          </a:xfrm>
        </p:grpSpPr>
        <p:grpSp>
          <p:nvGrpSpPr>
            <p:cNvPr id="108562" name="Group 18">
              <a:extLst>
                <a:ext uri="{FF2B5EF4-FFF2-40B4-BE49-F238E27FC236}">
                  <a16:creationId xmlns:a16="http://schemas.microsoft.com/office/drawing/2014/main" id="{773B6264-1964-4029-9A34-6F33910800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960"/>
              <a:ext cx="2304" cy="346"/>
              <a:chOff x="672" y="960"/>
              <a:chExt cx="2304" cy="346"/>
            </a:xfrm>
          </p:grpSpPr>
          <p:sp>
            <p:nvSpPr>
              <p:cNvPr id="108563" name="Text Box 19">
                <a:extLst>
                  <a:ext uri="{FF2B5EF4-FFF2-40B4-BE49-F238E27FC236}">
                    <a16:creationId xmlns:a16="http://schemas.microsoft.com/office/drawing/2014/main" id="{FE8E4123-2E06-4AEF-BA08-9DAE543399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960"/>
                <a:ext cx="230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+mj-lt"/>
                    <a:ea typeface="+mj-ea"/>
                  </a:rPr>
                  <a:t>解</a:t>
                </a:r>
                <a:r>
                  <a:rPr lang="en-US" altLang="zh-CN" sz="2800" b="1" dirty="0">
                    <a:latin typeface="+mj-lt"/>
                    <a:ea typeface="+mj-ea"/>
                  </a:rPr>
                  <a:t>: </a:t>
                </a:r>
                <a:r>
                  <a:rPr lang="zh-CN" altLang="en-US" sz="2800" b="1" dirty="0">
                    <a:latin typeface="+mj-lt"/>
                    <a:ea typeface="+mj-ea"/>
                  </a:rPr>
                  <a:t>设正方形的面积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564" name="Object 20">
                    <a:extLst>
                      <a:ext uri="{FF2B5EF4-FFF2-40B4-BE49-F238E27FC236}">
                        <a16:creationId xmlns:a16="http://schemas.microsoft.com/office/drawing/2014/main" id="{11FF9422-80E8-4FDE-A13D-97ED9C7D2877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2121" y="964"/>
                    <a:ext cx="197" cy="3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𝒔</m:t>
                          </m:r>
                        </m:oMath>
                      </m:oMathPara>
                    </a14:m>
                    <a:endParaRPr lang="zh-CN" altLang="en-US" sz="2800" b="1" dirty="0">
                      <a:latin typeface="+mj-lt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108564" name="Object 20">
                    <a:extLst>
                      <a:ext uri="{FF2B5EF4-FFF2-40B4-BE49-F238E27FC236}">
                        <a16:creationId xmlns:a16="http://schemas.microsoft.com/office/drawing/2014/main" id="{11FF9422-80E8-4FDE-A13D-97ED9C7D28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21" y="964"/>
                    <a:ext cx="197" cy="34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8565" name="Group 21">
              <a:extLst>
                <a:ext uri="{FF2B5EF4-FFF2-40B4-BE49-F238E27FC236}">
                  <a16:creationId xmlns:a16="http://schemas.microsoft.com/office/drawing/2014/main" id="{82B88BBC-BD2A-4BB3-851E-B94EB19559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4" y="960"/>
              <a:ext cx="864" cy="330"/>
              <a:chOff x="3138" y="921"/>
              <a:chExt cx="864" cy="330"/>
            </a:xfrm>
          </p:grpSpPr>
          <p:sp>
            <p:nvSpPr>
              <p:cNvPr id="108566" name="Text Box 22">
                <a:extLst>
                  <a:ext uri="{FF2B5EF4-FFF2-40B4-BE49-F238E27FC236}">
                    <a16:creationId xmlns:a16="http://schemas.microsoft.com/office/drawing/2014/main" id="{7DA25C65-F4C7-472A-B07C-923B584294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8" y="921"/>
                <a:ext cx="86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+mj-lt"/>
                    <a:ea typeface="+mj-ea"/>
                  </a:rPr>
                  <a:t>与边长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567" name="Object 23">
                    <a:extLst>
                      <a:ext uri="{FF2B5EF4-FFF2-40B4-BE49-F238E27FC236}">
                        <a16:creationId xmlns:a16="http://schemas.microsoft.com/office/drawing/2014/main" id="{938623D8-AC1E-4943-94D1-1964DB092851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696" y="938"/>
                    <a:ext cx="288" cy="2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925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oMath>
                      </m:oMathPara>
                    </a14:m>
                    <a:endParaRPr lang="zh-CN" altLang="en-US" sz="2800" b="1" dirty="0">
                      <a:latin typeface="+mj-lt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108567" name="Object 23">
                    <a:extLst>
                      <a:ext uri="{FF2B5EF4-FFF2-40B4-BE49-F238E27FC236}">
                        <a16:creationId xmlns:a16="http://schemas.microsoft.com/office/drawing/2014/main" id="{938623D8-AC1E-4943-94D1-1964DB0928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96" y="938"/>
                    <a:ext cx="288" cy="28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8569" name="Group 25">
            <a:extLst>
              <a:ext uri="{FF2B5EF4-FFF2-40B4-BE49-F238E27FC236}">
                <a16:creationId xmlns:a16="http://schemas.microsoft.com/office/drawing/2014/main" id="{ABBA2600-23CB-482B-8392-D663AFEE39F7}"/>
              </a:ext>
            </a:extLst>
          </p:cNvPr>
          <p:cNvGrpSpPr>
            <a:grpSpLocks/>
          </p:cNvGrpSpPr>
          <p:nvPr/>
        </p:nvGrpSpPr>
        <p:grpSpPr bwMode="auto">
          <a:xfrm>
            <a:off x="4473597" y="863151"/>
            <a:ext cx="3712350" cy="580984"/>
            <a:chOff x="3360" y="190"/>
            <a:chExt cx="1635" cy="3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570" name="Text Box 26">
                  <a:extLst>
                    <a:ext uri="{FF2B5EF4-FFF2-40B4-BE49-F238E27FC236}">
                      <a16:creationId xmlns:a16="http://schemas.microsoft.com/office/drawing/2014/main" id="{59E5AF9D-156C-47C5-AA5C-A6E04B2349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0" y="192"/>
                  <a:ext cx="1635" cy="3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28575">
                      <a:solidFill>
                        <a:srgbClr val="FF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 dirty="0">
                      <a:latin typeface="+mj-lt"/>
                      <a:ea typeface="+mj-ea"/>
                    </a:rPr>
                    <a:t>的函数关系为</a:t>
                  </a:r>
                  <a:r>
                    <a:rPr lang="en-US" altLang="zh-CN" sz="2800" b="1" dirty="0">
                      <a:latin typeface="+mj-lt"/>
                      <a:ea typeface="+mj-ea"/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𝒔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08570" name="Text Box 26">
                  <a:extLst>
                    <a:ext uri="{FF2B5EF4-FFF2-40B4-BE49-F238E27FC236}">
                      <a16:creationId xmlns:a16="http://schemas.microsoft.com/office/drawing/2014/main" id="{59E5AF9D-156C-47C5-AA5C-A6E04B234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60" y="192"/>
                  <a:ext cx="1635" cy="303"/>
                </a:xfrm>
                <a:prstGeom prst="rect">
                  <a:avLst/>
                </a:prstGeom>
                <a:blipFill>
                  <a:blip r:embed="rId10"/>
                  <a:stretch>
                    <a:fillRect l="-3448" t="-15116" b="-3255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571" name="Object 27">
              <a:extLst>
                <a:ext uri="{FF2B5EF4-FFF2-40B4-BE49-F238E27FC236}">
                  <a16:creationId xmlns:a16="http://schemas.microsoft.com/office/drawing/2014/main" id="{63BF5334-D535-458D-9003-2D367466ACBB}"/>
                </a:ext>
              </a:extLst>
            </p:cNvPr>
            <p:cNvSpPr txBox="1"/>
            <p:nvPr/>
          </p:nvSpPr>
          <p:spPr bwMode="auto">
            <a:xfrm>
              <a:off x="4563" y="190"/>
              <a:ext cx="432" cy="33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normAutofit/>
            </a:bodyPr>
            <a:lstStyle/>
            <a:p>
              <a:endParaRPr lang="zh-CN" altLang="en-US" sz="2800" b="1" dirty="0">
                <a:latin typeface="+mj-lt"/>
                <a:ea typeface="+mj-ea"/>
              </a:endParaRPr>
            </a:p>
          </p:txBody>
        </p:sp>
      </p:grpSp>
      <p:sp>
        <p:nvSpPr>
          <p:cNvPr id="108572" name="Text Box 28">
            <a:extLst>
              <a:ext uri="{FF2B5EF4-FFF2-40B4-BE49-F238E27FC236}">
                <a16:creationId xmlns:a16="http://schemas.microsoft.com/office/drawing/2014/main" id="{FB7D3CB9-1DC8-4E33-A436-3822D47A8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6873" y="1645284"/>
            <a:ext cx="48659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  <a:ea typeface="+mj-ea"/>
              </a:rPr>
              <a:t>铁片面积的改变量为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573" name="Object 29">
                <a:extLst>
                  <a:ext uri="{FF2B5EF4-FFF2-40B4-BE49-F238E27FC236}">
                    <a16:creationId xmlns:a16="http://schemas.microsoft.com/office/drawing/2014/main" id="{CF31F07E-E67D-48C5-B441-5D129976A5DE}"/>
                  </a:ext>
                </a:extLst>
              </p:cNvPr>
              <p:cNvSpPr txBox="1"/>
              <p:nvPr/>
            </p:nvSpPr>
            <p:spPr bwMode="auto">
              <a:xfrm>
                <a:off x="7901419" y="882892"/>
                <a:ext cx="1928354" cy="6639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08573" name="Object 29">
                <a:extLst>
                  <a:ext uri="{FF2B5EF4-FFF2-40B4-BE49-F238E27FC236}">
                    <a16:creationId xmlns:a16="http://schemas.microsoft.com/office/drawing/2014/main" id="{CF31F07E-E67D-48C5-B441-5D129976A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01419" y="882892"/>
                <a:ext cx="1928354" cy="6639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574" name="Group 30">
            <a:extLst>
              <a:ext uri="{FF2B5EF4-FFF2-40B4-BE49-F238E27FC236}">
                <a16:creationId xmlns:a16="http://schemas.microsoft.com/office/drawing/2014/main" id="{A3309959-801D-4A9A-BF5E-1BF8C0EF67DA}"/>
              </a:ext>
            </a:extLst>
          </p:cNvPr>
          <p:cNvGrpSpPr>
            <a:grpSpLocks/>
          </p:cNvGrpSpPr>
          <p:nvPr/>
        </p:nvGrpSpPr>
        <p:grpSpPr bwMode="auto">
          <a:xfrm>
            <a:off x="731647" y="3230274"/>
            <a:ext cx="4629402" cy="629398"/>
            <a:chOff x="816" y="1431"/>
            <a:chExt cx="2055" cy="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575" name="Object 31">
                  <a:extLst>
                    <a:ext uri="{FF2B5EF4-FFF2-40B4-BE49-F238E27FC236}">
                      <a16:creationId xmlns:a16="http://schemas.microsoft.com/office/drawing/2014/main" id="{DB51C4F0-4FB3-4FAB-8A06-96E87AF8DA87}"/>
                    </a:ext>
                  </a:extLst>
                </p:cNvPr>
                <p:cNvSpPr txBox="1"/>
                <p:nvPr/>
              </p:nvSpPr>
              <p:spPr bwMode="auto">
                <a:xfrm>
                  <a:off x="816" y="1431"/>
                  <a:ext cx="336" cy="3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𝜟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𝒔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08575" name="Object 31">
                  <a:extLst>
                    <a:ext uri="{FF2B5EF4-FFF2-40B4-BE49-F238E27FC236}">
                      <a16:creationId xmlns:a16="http://schemas.microsoft.com/office/drawing/2014/main" id="{DB51C4F0-4FB3-4FAB-8A06-96E87AF8D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6" y="1431"/>
                  <a:ext cx="336" cy="30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576" name="Text Box 32">
              <a:extLst>
                <a:ext uri="{FF2B5EF4-FFF2-40B4-BE49-F238E27FC236}">
                  <a16:creationId xmlns:a16="http://schemas.microsoft.com/office/drawing/2014/main" id="{69F52BDC-F8AA-449B-BDFB-21A5C8F87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" y="1465"/>
              <a:ext cx="17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+mj-lt"/>
                  <a:ea typeface="+mj-ea"/>
                </a:rPr>
                <a:t>可分为两个部分：</a:t>
              </a:r>
            </a:p>
          </p:txBody>
        </p:sp>
      </p:grpSp>
      <p:grpSp>
        <p:nvGrpSpPr>
          <p:cNvPr id="62" name="Group 74">
            <a:extLst>
              <a:ext uri="{FF2B5EF4-FFF2-40B4-BE49-F238E27FC236}">
                <a16:creationId xmlns:a16="http://schemas.microsoft.com/office/drawing/2014/main" id="{3828DE7A-8CFA-454F-B44B-6EFE970922FE}"/>
              </a:ext>
            </a:extLst>
          </p:cNvPr>
          <p:cNvGrpSpPr>
            <a:grpSpLocks/>
          </p:cNvGrpSpPr>
          <p:nvPr/>
        </p:nvGrpSpPr>
        <p:grpSpPr bwMode="auto">
          <a:xfrm>
            <a:off x="964907" y="3992281"/>
            <a:ext cx="5866071" cy="730140"/>
            <a:chOff x="288" y="1704"/>
            <a:chExt cx="2089" cy="354"/>
          </a:xfrm>
        </p:grpSpPr>
        <p:sp>
          <p:nvSpPr>
            <p:cNvPr id="63" name="Text Box 25">
              <a:extLst>
                <a:ext uri="{FF2B5EF4-FFF2-40B4-BE49-F238E27FC236}">
                  <a16:creationId xmlns:a16="http://schemas.microsoft.com/office/drawing/2014/main" id="{2238A8D1-19F9-47A4-A7C2-6731F5FB8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" y="1719"/>
              <a:ext cx="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+mj-ea"/>
                </a:rPr>
                <a:t>是</a:t>
              </a:r>
            </a:p>
          </p:txBody>
        </p:sp>
        <p:grpSp>
          <p:nvGrpSpPr>
            <p:cNvPr id="64" name="Group 72">
              <a:extLst>
                <a:ext uri="{FF2B5EF4-FFF2-40B4-BE49-F238E27FC236}">
                  <a16:creationId xmlns:a16="http://schemas.microsoft.com/office/drawing/2014/main" id="{87E34F00-78A4-40E6-A668-87F825F4A2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704"/>
              <a:ext cx="2089" cy="354"/>
              <a:chOff x="576" y="2232"/>
              <a:chExt cx="2089" cy="354"/>
            </a:xfrm>
          </p:grpSpPr>
          <p:sp>
            <p:nvSpPr>
              <p:cNvPr id="65" name="Text Box 24">
                <a:extLst>
                  <a:ext uri="{FF2B5EF4-FFF2-40B4-BE49-F238E27FC236}">
                    <a16:creationId xmlns:a16="http://schemas.microsoft.com/office/drawing/2014/main" id="{16F21E17-880B-4881-9545-4A0CDCD9B2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256"/>
                <a:ext cx="67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ea typeface="+mj-ea"/>
                  </a:rPr>
                  <a:t>其一：</a:t>
                </a:r>
              </a:p>
            </p:txBody>
          </p:sp>
          <p:sp>
            <p:nvSpPr>
              <p:cNvPr id="66" name="Text Box 26">
                <a:extLst>
                  <a:ext uri="{FF2B5EF4-FFF2-40B4-BE49-F238E27FC236}">
                    <a16:creationId xmlns:a16="http://schemas.microsoft.com/office/drawing/2014/main" id="{258B2F3B-EF70-4313-9F3E-DB8FC03566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4" y="2252"/>
                <a:ext cx="781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ea typeface="+mj-ea"/>
                  </a:rPr>
                  <a:t>的线性函数，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Object 27">
                    <a:extLst>
                      <a:ext uri="{FF2B5EF4-FFF2-40B4-BE49-F238E27FC236}">
                        <a16:creationId xmlns:a16="http://schemas.microsoft.com/office/drawing/2014/main" id="{26460411-AEE2-488F-AB50-019D23F0E852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052" y="2232"/>
                    <a:ext cx="456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𝜟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oMath>
                      </m:oMathPara>
                    </a14:m>
                    <a:endParaRPr lang="zh-CN" altLang="en-US" sz="2800" b="1" dirty="0"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67" name="Object 27">
                    <a:extLst>
                      <a:ext uri="{FF2B5EF4-FFF2-40B4-BE49-F238E27FC236}">
                        <a16:creationId xmlns:a16="http://schemas.microsoft.com/office/drawing/2014/main" id="{26460411-AEE2-488F-AB50-019D23F0E8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52" y="2232"/>
                    <a:ext cx="456" cy="33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Object 28">
                    <a:extLst>
                      <a:ext uri="{FF2B5EF4-FFF2-40B4-BE49-F238E27FC236}">
                        <a16:creationId xmlns:a16="http://schemas.microsoft.com/office/drawing/2014/main" id="{BD560312-946D-4E9F-8186-B14EEE7BE9E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672" y="2257"/>
                    <a:ext cx="336" cy="27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𝜟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oMath>
                      </m:oMathPara>
                    </a14:m>
                    <a:endParaRPr lang="zh-CN" altLang="en-US" sz="2800" b="1" dirty="0"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68" name="Object 28">
                    <a:extLst>
                      <a:ext uri="{FF2B5EF4-FFF2-40B4-BE49-F238E27FC236}">
                        <a16:creationId xmlns:a16="http://schemas.microsoft.com/office/drawing/2014/main" id="{BD560312-946D-4E9F-8186-B14EEE7BE9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72" y="2257"/>
                    <a:ext cx="336" cy="2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9" name="Group 77">
            <a:extLst>
              <a:ext uri="{FF2B5EF4-FFF2-40B4-BE49-F238E27FC236}">
                <a16:creationId xmlns:a16="http://schemas.microsoft.com/office/drawing/2014/main" id="{118D1B1A-3D19-41EE-84B2-AF91B553AD28}"/>
              </a:ext>
            </a:extLst>
          </p:cNvPr>
          <p:cNvGrpSpPr>
            <a:grpSpLocks/>
          </p:cNvGrpSpPr>
          <p:nvPr/>
        </p:nvGrpSpPr>
        <p:grpSpPr bwMode="auto">
          <a:xfrm>
            <a:off x="992304" y="4890959"/>
            <a:ext cx="6409221" cy="711578"/>
            <a:chOff x="336" y="2577"/>
            <a:chExt cx="3044" cy="345"/>
          </a:xfrm>
        </p:grpSpPr>
        <p:sp>
          <p:nvSpPr>
            <p:cNvPr id="70" name="Text Box 38">
              <a:extLst>
                <a:ext uri="{FF2B5EF4-FFF2-40B4-BE49-F238E27FC236}">
                  <a16:creationId xmlns:a16="http://schemas.microsoft.com/office/drawing/2014/main" id="{CE054B96-A3C1-476C-BF3D-76C830F0F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592"/>
              <a:ext cx="8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>
                  <a:ea typeface="+mj-ea"/>
                </a:rPr>
                <a:t>其二：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bject 39">
                  <a:extLst>
                    <a:ext uri="{FF2B5EF4-FFF2-40B4-BE49-F238E27FC236}">
                      <a16:creationId xmlns:a16="http://schemas.microsoft.com/office/drawing/2014/main" id="{DB0D700D-AF64-4FBC-ADC4-951F2A723876}"/>
                    </a:ext>
                  </a:extLst>
                </p:cNvPr>
                <p:cNvSpPr txBox="1"/>
                <p:nvPr/>
              </p:nvSpPr>
              <p:spPr bwMode="auto">
                <a:xfrm>
                  <a:off x="1728" y="2592"/>
                  <a:ext cx="336" cy="2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𝜟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dirty="0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71" name="Object 39">
                  <a:extLst>
                    <a:ext uri="{FF2B5EF4-FFF2-40B4-BE49-F238E27FC236}">
                      <a16:creationId xmlns:a16="http://schemas.microsoft.com/office/drawing/2014/main" id="{DB0D700D-AF64-4FBC-ADC4-951F2A7238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28" y="2592"/>
                  <a:ext cx="336" cy="2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bject 40">
                  <a:extLst>
                    <a:ext uri="{FF2B5EF4-FFF2-40B4-BE49-F238E27FC236}">
                      <a16:creationId xmlns:a16="http://schemas.microsoft.com/office/drawing/2014/main" id="{52D72CF5-0D1D-4C45-9896-CC3FD652903C}"/>
                    </a:ext>
                  </a:extLst>
                </p:cNvPr>
                <p:cNvSpPr txBox="1"/>
                <p:nvPr/>
              </p:nvSpPr>
              <p:spPr bwMode="auto">
                <a:xfrm>
                  <a:off x="912" y="2592"/>
                  <a:ext cx="55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𝜟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72" name="Object 40">
                  <a:extLst>
                    <a:ext uri="{FF2B5EF4-FFF2-40B4-BE49-F238E27FC236}">
                      <a16:creationId xmlns:a16="http://schemas.microsoft.com/office/drawing/2014/main" id="{52D72CF5-0D1D-4C45-9896-CC3FD6529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12" y="2592"/>
                  <a:ext cx="550" cy="32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ext Box 41">
              <a:extLst>
                <a:ext uri="{FF2B5EF4-FFF2-40B4-BE49-F238E27FC236}">
                  <a16:creationId xmlns:a16="http://schemas.microsoft.com/office/drawing/2014/main" id="{9F70D2C1-F4C4-4E0B-A3AB-5298D8EEF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5" y="2592"/>
              <a:ext cx="336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2800" b="1" dirty="0">
                  <a:ea typeface="+mj-ea"/>
                </a:rPr>
                <a:t>是</a:t>
              </a:r>
            </a:p>
          </p:txBody>
        </p:sp>
        <p:sp>
          <p:nvSpPr>
            <p:cNvPr id="74" name="Text Box 42">
              <a:extLst>
                <a:ext uri="{FF2B5EF4-FFF2-40B4-BE49-F238E27FC236}">
                  <a16:creationId xmlns:a16="http://schemas.microsoft.com/office/drawing/2014/main" id="{478B730B-7B3C-4859-A9C2-544362E2B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5" y="2577"/>
              <a:ext cx="132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2800" b="1" dirty="0">
                  <a:ea typeface="+mj-ea"/>
                </a:rPr>
                <a:t>的高阶无穷小</a:t>
              </a:r>
            </a:p>
          </p:txBody>
        </p:sp>
      </p:grpSp>
      <p:grpSp>
        <p:nvGrpSpPr>
          <p:cNvPr id="75" name="Group 78">
            <a:extLst>
              <a:ext uri="{FF2B5EF4-FFF2-40B4-BE49-F238E27FC236}">
                <a16:creationId xmlns:a16="http://schemas.microsoft.com/office/drawing/2014/main" id="{B447B99F-6D41-4A88-8FC7-8AEC090F7846}"/>
              </a:ext>
            </a:extLst>
          </p:cNvPr>
          <p:cNvGrpSpPr>
            <a:grpSpLocks/>
          </p:cNvGrpSpPr>
          <p:nvPr/>
        </p:nvGrpSpPr>
        <p:grpSpPr bwMode="auto">
          <a:xfrm>
            <a:off x="1308484" y="5658173"/>
            <a:ext cx="3004586" cy="693014"/>
            <a:chOff x="384" y="2640"/>
            <a:chExt cx="1427" cy="330"/>
          </a:xfrm>
        </p:grpSpPr>
        <p:sp>
          <p:nvSpPr>
            <p:cNvPr id="76" name="Text Box 43">
              <a:extLst>
                <a:ext uri="{FF2B5EF4-FFF2-40B4-BE49-F238E27FC236}">
                  <a16:creationId xmlns:a16="http://schemas.microsoft.com/office/drawing/2014/main" id="{10BEE37B-8338-4039-B3BC-DEC81C62F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640"/>
              <a:ext cx="4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>
                  <a:ea typeface="+mj-ea"/>
                </a:rPr>
                <a:t>当</a:t>
              </a:r>
            </a:p>
          </p:txBody>
        </p:sp>
        <p:sp>
          <p:nvSpPr>
            <p:cNvPr id="77" name="Text Box 45">
              <a:extLst>
                <a:ext uri="{FF2B5EF4-FFF2-40B4-BE49-F238E27FC236}">
                  <a16:creationId xmlns:a16="http://schemas.microsoft.com/office/drawing/2014/main" id="{3A880015-8F33-4852-A71E-9989A985F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" y="2653"/>
              <a:ext cx="816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2800" b="1" dirty="0">
                  <a:ea typeface="+mj-ea"/>
                </a:rPr>
                <a:t>很小时，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bject 46">
                  <a:extLst>
                    <a:ext uri="{FF2B5EF4-FFF2-40B4-BE49-F238E27FC236}">
                      <a16:creationId xmlns:a16="http://schemas.microsoft.com/office/drawing/2014/main" id="{BE8B8B3A-99E5-415E-94FF-E8A25CD270B5}"/>
                    </a:ext>
                  </a:extLst>
                </p:cNvPr>
                <p:cNvSpPr txBox="1"/>
                <p:nvPr/>
              </p:nvSpPr>
              <p:spPr bwMode="auto">
                <a:xfrm>
                  <a:off x="697" y="2651"/>
                  <a:ext cx="342" cy="2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𝜟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dirty="0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78" name="Object 46">
                  <a:extLst>
                    <a:ext uri="{FF2B5EF4-FFF2-40B4-BE49-F238E27FC236}">
                      <a16:creationId xmlns:a16="http://schemas.microsoft.com/office/drawing/2014/main" id="{BE8B8B3A-99E5-415E-94FF-E8A25CD27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7" y="2651"/>
                  <a:ext cx="342" cy="2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Group 79">
            <a:extLst>
              <a:ext uri="{FF2B5EF4-FFF2-40B4-BE49-F238E27FC236}">
                <a16:creationId xmlns:a16="http://schemas.microsoft.com/office/drawing/2014/main" id="{F0DB3604-D578-4E66-AAAE-D2280BA1EB6A}"/>
              </a:ext>
            </a:extLst>
          </p:cNvPr>
          <p:cNvGrpSpPr>
            <a:grpSpLocks/>
          </p:cNvGrpSpPr>
          <p:nvPr/>
        </p:nvGrpSpPr>
        <p:grpSpPr bwMode="auto">
          <a:xfrm>
            <a:off x="4257859" y="5574933"/>
            <a:ext cx="2977302" cy="693014"/>
            <a:chOff x="2304" y="2928"/>
            <a:chExt cx="1610" cy="336"/>
          </a:xfrm>
        </p:grpSpPr>
        <p:sp>
          <p:nvSpPr>
            <p:cNvPr id="80" name="Text Box 44">
              <a:extLst>
                <a:ext uri="{FF2B5EF4-FFF2-40B4-BE49-F238E27FC236}">
                  <a16:creationId xmlns:a16="http://schemas.microsoft.com/office/drawing/2014/main" id="{7621AFF2-1F13-47DC-B8B5-D85D35CD6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928"/>
              <a:ext cx="1130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2800" b="1" dirty="0">
                  <a:ea typeface="+mj-ea"/>
                </a:rPr>
                <a:t>必定很小，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Object 47">
                  <a:extLst>
                    <a:ext uri="{FF2B5EF4-FFF2-40B4-BE49-F238E27FC236}">
                      <a16:creationId xmlns:a16="http://schemas.microsoft.com/office/drawing/2014/main" id="{DA569C6D-1E43-42BD-8333-EE0B8FA8AAD5}"/>
                    </a:ext>
                  </a:extLst>
                </p:cNvPr>
                <p:cNvSpPr txBox="1"/>
                <p:nvPr/>
              </p:nvSpPr>
              <p:spPr bwMode="auto">
                <a:xfrm>
                  <a:off x="2304" y="2937"/>
                  <a:ext cx="55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𝜟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81" name="Object 47">
                  <a:extLst>
                    <a:ext uri="{FF2B5EF4-FFF2-40B4-BE49-F238E27FC236}">
                      <a16:creationId xmlns:a16="http://schemas.microsoft.com/office/drawing/2014/main" id="{DA569C6D-1E43-42BD-8333-EE0B8FA8AA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4" y="2937"/>
                  <a:ext cx="550" cy="32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104">
            <a:extLst>
              <a:ext uri="{FF2B5EF4-FFF2-40B4-BE49-F238E27FC236}">
                <a16:creationId xmlns:a16="http://schemas.microsoft.com/office/drawing/2014/main" id="{0BDC8C8A-954B-45EF-A87B-5E74A7635964}"/>
              </a:ext>
            </a:extLst>
          </p:cNvPr>
          <p:cNvGrpSpPr>
            <a:grpSpLocks/>
          </p:cNvGrpSpPr>
          <p:nvPr/>
        </p:nvGrpSpPr>
        <p:grpSpPr bwMode="auto">
          <a:xfrm>
            <a:off x="7401525" y="5615309"/>
            <a:ext cx="3425691" cy="713639"/>
            <a:chOff x="3708" y="1904"/>
            <a:chExt cx="1627" cy="3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bject 48">
                  <a:extLst>
                    <a:ext uri="{FF2B5EF4-FFF2-40B4-BE49-F238E27FC236}">
                      <a16:creationId xmlns:a16="http://schemas.microsoft.com/office/drawing/2014/main" id="{B88D3A79-C9F8-4107-AB49-7CA8FAE04BCD}"/>
                    </a:ext>
                  </a:extLst>
                </p:cNvPr>
                <p:cNvSpPr txBox="1"/>
                <p:nvPr/>
              </p:nvSpPr>
              <p:spPr bwMode="auto">
                <a:xfrm>
                  <a:off x="4279" y="1904"/>
                  <a:ext cx="1056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𝜟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𝒔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~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𝟐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𝜟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dirty="0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83" name="Object 48">
                  <a:extLst>
                    <a:ext uri="{FF2B5EF4-FFF2-40B4-BE49-F238E27FC236}">
                      <a16:creationId xmlns:a16="http://schemas.microsoft.com/office/drawing/2014/main" id="{B88D3A79-C9F8-4107-AB49-7CA8FAE04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79" y="1904"/>
                  <a:ext cx="1056" cy="33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Rectangle 103">
              <a:extLst>
                <a:ext uri="{FF2B5EF4-FFF2-40B4-BE49-F238E27FC236}">
                  <a16:creationId xmlns:a16="http://schemas.microsoft.com/office/drawing/2014/main" id="{DCEC0A30-E2A4-41DA-9661-08C22F49B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920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a typeface="+mj-ea"/>
                </a:rPr>
                <a:t>于是</a:t>
              </a:r>
            </a:p>
          </p:txBody>
        </p:sp>
      </p:grpSp>
      <p:sp>
        <p:nvSpPr>
          <p:cNvPr id="85" name="Rectangle 105">
            <a:extLst>
              <a:ext uri="{FF2B5EF4-FFF2-40B4-BE49-F238E27FC236}">
                <a16:creationId xmlns:a16="http://schemas.microsoft.com/office/drawing/2014/main" id="{DD50B9AF-EFC2-4523-A52B-1D876B714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284" y="4023219"/>
            <a:ext cx="43458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ea typeface="+mj-ea"/>
              </a:rPr>
              <a:t>2</a:t>
            </a:r>
            <a:r>
              <a:rPr lang="en-US" altLang="zh-CN" sz="2800" b="1" i="1" dirty="0">
                <a:ea typeface="+mj-ea"/>
              </a:rPr>
              <a:t>x</a:t>
            </a:r>
            <a:r>
              <a:rPr lang="en-US" altLang="zh-CN" sz="2800" b="1" i="1" baseline="-25000" dirty="0">
                <a:ea typeface="+mj-ea"/>
              </a:rPr>
              <a:t>0 </a:t>
            </a:r>
            <a:r>
              <a:rPr lang="zh-CN" altLang="en-US" sz="2800" b="1" dirty="0">
                <a:ea typeface="+mj-ea"/>
              </a:rPr>
              <a:t>是 </a:t>
            </a:r>
            <a:r>
              <a:rPr lang="en-US" altLang="zh-CN" sz="2800" b="1" i="1" dirty="0">
                <a:ea typeface="+mj-ea"/>
              </a:rPr>
              <a:t>s(x) </a:t>
            </a:r>
            <a:r>
              <a:rPr lang="zh-CN" altLang="en-US" sz="2800" b="1" dirty="0">
                <a:ea typeface="+mj-ea"/>
              </a:rPr>
              <a:t>在 </a:t>
            </a:r>
            <a:r>
              <a:rPr lang="en-US" altLang="zh-CN" sz="2800" b="1" i="1" dirty="0">
                <a:ea typeface="+mj-ea"/>
              </a:rPr>
              <a:t>x</a:t>
            </a:r>
            <a:r>
              <a:rPr lang="en-US" altLang="zh-CN" sz="2800" b="1" i="1" baseline="-25000" dirty="0">
                <a:ea typeface="+mj-ea"/>
              </a:rPr>
              <a:t>0 </a:t>
            </a:r>
            <a:r>
              <a:rPr lang="zh-CN" altLang="en-US" sz="2800" b="1" dirty="0">
                <a:ea typeface="+mj-ea"/>
              </a:rPr>
              <a:t>处的导数</a:t>
            </a:r>
          </a:p>
        </p:txBody>
      </p: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0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0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7" grpId="0"/>
      <p:bldP spid="108559" grpId="0"/>
      <p:bldP spid="108572" grpId="0" autoUpdateAnimBg="0"/>
      <p:bldP spid="108573" grpId="0"/>
      <p:bldP spid="8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>
            <a:extLst>
              <a:ext uri="{FF2B5EF4-FFF2-40B4-BE49-F238E27FC236}">
                <a16:creationId xmlns:a16="http://schemas.microsoft.com/office/drawing/2014/main" id="{16EBF20D-315D-40EE-819F-3AB06267A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175" y="163834"/>
            <a:ext cx="50577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dirty="0">
                <a:latin typeface="+mj-lt"/>
                <a:ea typeface="+mj-ea"/>
              </a:rPr>
              <a:t>**(3)</a:t>
            </a:r>
            <a:r>
              <a:rPr lang="zh-CN" altLang="en-US" sz="2800" b="1" dirty="0">
                <a:latin typeface="+mj-lt"/>
                <a:ea typeface="+mj-ea"/>
              </a:rPr>
              <a:t>用微分求方程根的近似值</a:t>
            </a:r>
          </a:p>
        </p:txBody>
      </p:sp>
      <p:sp>
        <p:nvSpPr>
          <p:cNvPr id="115735" name="Rectangle 23">
            <a:extLst>
              <a:ext uri="{FF2B5EF4-FFF2-40B4-BE49-F238E27FC236}">
                <a16:creationId xmlns:a16="http://schemas.microsoft.com/office/drawing/2014/main" id="{CC1F47CE-4A61-4305-A06B-8550690CC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405" y="983187"/>
            <a:ext cx="665858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设方程 </a:t>
            </a:r>
            <a:r>
              <a:rPr lang="en-US" altLang="zh-CN" sz="2800" b="1" i="1" dirty="0">
                <a:latin typeface="+mj-lt"/>
                <a:ea typeface="+mj-ea"/>
              </a:rPr>
              <a:t>f</a:t>
            </a:r>
            <a:r>
              <a:rPr lang="en-US" altLang="zh-CN" sz="2800" b="1" dirty="0">
                <a:latin typeface="+mj-lt"/>
                <a:ea typeface="+mj-ea"/>
              </a:rPr>
              <a:t> (</a:t>
            </a:r>
            <a:r>
              <a:rPr lang="en-US" altLang="zh-CN" sz="2800" b="1" i="1" dirty="0">
                <a:latin typeface="+mj-lt"/>
                <a:ea typeface="+mj-ea"/>
              </a:rPr>
              <a:t>x</a:t>
            </a:r>
            <a:r>
              <a:rPr lang="en-US" altLang="zh-CN" sz="2800" b="1" dirty="0">
                <a:latin typeface="+mj-lt"/>
                <a:ea typeface="+mj-ea"/>
              </a:rPr>
              <a:t>)=0</a:t>
            </a:r>
            <a:r>
              <a:rPr lang="zh-CN" altLang="en-US" sz="2800" b="1" dirty="0">
                <a:latin typeface="+mj-lt"/>
                <a:ea typeface="+mj-ea"/>
              </a:rPr>
              <a:t>有一个实根</a:t>
            </a:r>
            <a:r>
              <a:rPr lang="en-US" altLang="zh-CN" sz="2800" b="1" i="1" dirty="0">
                <a:latin typeface="+mj-lt"/>
                <a:ea typeface="+mj-ea"/>
              </a:rPr>
              <a:t>α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zh-CN" altLang="en-US" sz="2800" b="1" dirty="0">
                <a:latin typeface="+mj-lt"/>
                <a:ea typeface="+mj-ea"/>
              </a:rPr>
              <a:t>未知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r>
              <a:rPr lang="zh-CN" altLang="en-US" sz="2800" b="1" dirty="0">
                <a:latin typeface="+mj-lt"/>
                <a:ea typeface="+mj-ea"/>
              </a:rPr>
              <a:t>，取</a:t>
            </a:r>
            <a:r>
              <a:rPr lang="en-US" altLang="zh-CN" sz="2800" b="1" i="1" dirty="0">
                <a:latin typeface="+mj-lt"/>
                <a:ea typeface="+mj-ea"/>
              </a:rPr>
              <a:t>α</a:t>
            </a:r>
            <a:r>
              <a:rPr lang="zh-CN" altLang="en-US" sz="2800" b="1" dirty="0">
                <a:latin typeface="+mj-lt"/>
                <a:ea typeface="+mj-ea"/>
              </a:rPr>
              <a:t>的一个初始近似值 </a:t>
            </a:r>
            <a:r>
              <a:rPr lang="en-US" altLang="zh-CN" sz="2800" b="1" i="1" dirty="0">
                <a:solidFill>
                  <a:schemeClr val="tx2"/>
                </a:solidFill>
                <a:latin typeface="+mj-lt"/>
                <a:ea typeface="+mj-ea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+mj-lt"/>
                <a:ea typeface="+mj-ea"/>
              </a:rPr>
              <a:t>0</a:t>
            </a:r>
            <a:r>
              <a:rPr lang="zh-CN" altLang="en-US" sz="2800" b="1" dirty="0">
                <a:latin typeface="+mj-lt"/>
                <a:ea typeface="+mj-ea"/>
              </a:rPr>
              <a:t>，为了得到一个比</a:t>
            </a:r>
            <a:r>
              <a:rPr lang="en-US" altLang="zh-CN" sz="2800" b="1" i="1" dirty="0">
                <a:solidFill>
                  <a:schemeClr val="tx2"/>
                </a:solidFill>
                <a:latin typeface="+mj-lt"/>
                <a:ea typeface="+mj-ea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+mj-lt"/>
                <a:ea typeface="+mj-ea"/>
              </a:rPr>
              <a:t>0</a:t>
            </a:r>
            <a:r>
              <a:rPr lang="zh-CN" altLang="en-US" sz="2800" b="1" dirty="0">
                <a:latin typeface="+mj-lt"/>
                <a:ea typeface="+mj-ea"/>
              </a:rPr>
              <a:t>更逼近</a:t>
            </a:r>
            <a:r>
              <a:rPr lang="en-US" altLang="zh-CN" sz="2800" b="1" i="1" dirty="0">
                <a:latin typeface="+mj-lt"/>
                <a:ea typeface="+mj-ea"/>
              </a:rPr>
              <a:t>α</a:t>
            </a:r>
            <a:r>
              <a:rPr lang="zh-CN" altLang="en-US" sz="2800" b="1" dirty="0">
                <a:latin typeface="+mj-lt"/>
                <a:ea typeface="+mj-ea"/>
              </a:rPr>
              <a:t>的根 </a:t>
            </a:r>
            <a:r>
              <a:rPr lang="en-US" altLang="zh-CN" sz="2800" b="1" i="1" dirty="0">
                <a:solidFill>
                  <a:schemeClr val="tx2"/>
                </a:solidFill>
                <a:latin typeface="+mj-lt"/>
                <a:ea typeface="+mj-ea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+mj-lt"/>
                <a:ea typeface="+mj-ea"/>
              </a:rPr>
              <a:t>1</a:t>
            </a:r>
            <a:r>
              <a:rPr lang="zh-CN" altLang="en-US" sz="2800" b="1" dirty="0">
                <a:latin typeface="+mj-lt"/>
                <a:ea typeface="+mj-ea"/>
              </a:rPr>
              <a:t>，根据“以直代曲”的思想，我们过曲线</a:t>
            </a:r>
            <a:r>
              <a:rPr lang="en-US" altLang="zh-CN" sz="2800" b="1" i="1" dirty="0">
                <a:latin typeface="+mj-lt"/>
                <a:ea typeface="+mj-ea"/>
              </a:rPr>
              <a:t>y</a:t>
            </a:r>
            <a:r>
              <a:rPr lang="en-US" altLang="zh-CN" sz="2800" b="1" dirty="0">
                <a:latin typeface="+mj-lt"/>
                <a:ea typeface="+mj-ea"/>
              </a:rPr>
              <a:t>=</a:t>
            </a:r>
            <a:r>
              <a:rPr lang="en-US" altLang="zh-CN" sz="2800" b="1" i="1" dirty="0">
                <a:latin typeface="+mj-lt"/>
                <a:ea typeface="+mj-ea"/>
              </a:rPr>
              <a:t>f</a:t>
            </a:r>
            <a:r>
              <a:rPr lang="en-US" altLang="zh-CN" sz="2800" b="1" dirty="0">
                <a:latin typeface="+mj-lt"/>
                <a:ea typeface="+mj-ea"/>
              </a:rPr>
              <a:t> (</a:t>
            </a:r>
            <a:r>
              <a:rPr lang="en-US" altLang="zh-CN" sz="2800" b="1" i="1" dirty="0">
                <a:latin typeface="+mj-lt"/>
                <a:ea typeface="+mj-ea"/>
              </a:rPr>
              <a:t>x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r>
              <a:rPr lang="zh-CN" altLang="en-US" sz="2800" b="1" dirty="0">
                <a:latin typeface="+mj-lt"/>
                <a:ea typeface="+mj-ea"/>
              </a:rPr>
              <a:t>上的点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+mj-lt"/>
                <a:ea typeface="+mj-ea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+mj-lt"/>
                <a:ea typeface="+mj-ea"/>
              </a:rPr>
              <a:t>0</a:t>
            </a:r>
            <a:r>
              <a:rPr lang="en-US" altLang="zh-CN" sz="2800" b="1" dirty="0">
                <a:latin typeface="+mj-lt"/>
                <a:ea typeface="+mj-ea"/>
              </a:rPr>
              <a:t> , </a:t>
            </a:r>
            <a:r>
              <a:rPr lang="en-US" altLang="zh-CN" sz="2800" b="1" i="1" dirty="0">
                <a:latin typeface="+mj-lt"/>
                <a:ea typeface="+mj-ea"/>
              </a:rPr>
              <a:t>f</a:t>
            </a:r>
            <a:r>
              <a:rPr lang="en-US" altLang="zh-CN" sz="2800" b="1" dirty="0">
                <a:latin typeface="+mj-lt"/>
                <a:ea typeface="+mj-ea"/>
              </a:rPr>
              <a:t> (</a:t>
            </a:r>
            <a:r>
              <a:rPr lang="en-US" altLang="zh-CN" sz="2800" b="1" i="1" dirty="0">
                <a:solidFill>
                  <a:schemeClr val="tx2"/>
                </a:solidFill>
                <a:latin typeface="+mj-lt"/>
                <a:ea typeface="+mj-ea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+mj-lt"/>
                <a:ea typeface="+mj-ea"/>
              </a:rPr>
              <a:t>0</a:t>
            </a:r>
            <a:r>
              <a:rPr lang="en-US" altLang="zh-CN" sz="2800" b="1" dirty="0">
                <a:latin typeface="+mj-lt"/>
                <a:ea typeface="+mj-ea"/>
              </a:rPr>
              <a:t>))</a:t>
            </a:r>
            <a:r>
              <a:rPr lang="zh-CN" altLang="en-US" sz="2800" b="1" dirty="0">
                <a:latin typeface="+mj-lt"/>
                <a:ea typeface="+mj-ea"/>
              </a:rPr>
              <a:t>作切线，设其与</a:t>
            </a:r>
            <a:r>
              <a:rPr lang="en-US" altLang="zh-CN" sz="2800" b="1" i="1" dirty="0">
                <a:latin typeface="+mj-lt"/>
                <a:ea typeface="+mj-ea"/>
              </a:rPr>
              <a:t>x</a:t>
            </a:r>
            <a:r>
              <a:rPr lang="zh-CN" altLang="en-US" sz="2800" b="1" dirty="0">
                <a:latin typeface="+mj-lt"/>
                <a:ea typeface="+mj-ea"/>
              </a:rPr>
              <a:t>轴交点的横坐标为</a:t>
            </a:r>
            <a:r>
              <a:rPr lang="en-US" altLang="zh-CN" sz="2800" b="1" i="1" dirty="0">
                <a:solidFill>
                  <a:schemeClr val="tx2"/>
                </a:solidFill>
                <a:latin typeface="+mj-lt"/>
                <a:ea typeface="+mj-ea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+mj-lt"/>
                <a:ea typeface="+mj-ea"/>
              </a:rPr>
              <a:t>1</a:t>
            </a:r>
            <a:r>
              <a:rPr lang="en-US" altLang="zh-CN" sz="2800" b="1" dirty="0">
                <a:latin typeface="+mj-lt"/>
                <a:ea typeface="+mj-ea"/>
              </a:rPr>
              <a:t>, </a:t>
            </a:r>
            <a:r>
              <a:rPr lang="zh-CN" altLang="en-US" sz="2800" b="1" dirty="0">
                <a:latin typeface="+mj-lt"/>
                <a:ea typeface="+mj-ea"/>
              </a:rPr>
              <a:t>这个</a:t>
            </a:r>
            <a:r>
              <a:rPr lang="en-US" altLang="zh-CN" sz="2800" b="1" i="1" dirty="0">
                <a:solidFill>
                  <a:schemeClr val="tx2"/>
                </a:solidFill>
                <a:latin typeface="+mj-lt"/>
                <a:ea typeface="+mj-ea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+mj-lt"/>
                <a:ea typeface="+mj-ea"/>
              </a:rPr>
              <a:t>1</a:t>
            </a:r>
            <a:r>
              <a:rPr lang="zh-CN" altLang="en-US" sz="2800" b="1" dirty="0">
                <a:latin typeface="+mj-lt"/>
                <a:ea typeface="+mj-ea"/>
              </a:rPr>
              <a:t>比</a:t>
            </a:r>
            <a:r>
              <a:rPr lang="en-US" altLang="zh-CN" sz="2800" b="1" i="1" dirty="0">
                <a:solidFill>
                  <a:schemeClr val="tx2"/>
                </a:solidFill>
                <a:latin typeface="+mj-lt"/>
                <a:ea typeface="+mj-ea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+mj-lt"/>
                <a:ea typeface="+mj-ea"/>
              </a:rPr>
              <a:t>0</a:t>
            </a:r>
            <a:r>
              <a:rPr lang="zh-CN" altLang="en-US" sz="2800" b="1" dirty="0">
                <a:latin typeface="+mj-lt"/>
                <a:ea typeface="+mj-ea"/>
              </a:rPr>
              <a:t>更逼近</a:t>
            </a:r>
            <a:r>
              <a:rPr lang="en-US" altLang="zh-CN" sz="2800" b="1" i="1" dirty="0">
                <a:latin typeface="+mj-lt"/>
                <a:ea typeface="+mj-ea"/>
              </a:rPr>
              <a:t>α.</a:t>
            </a:r>
          </a:p>
          <a:p>
            <a:r>
              <a:rPr lang="en-US" altLang="zh-CN" sz="2800" b="1" i="1" dirty="0">
                <a:latin typeface="+mj-lt"/>
                <a:ea typeface="+mj-ea"/>
              </a:rPr>
              <a:t>      </a:t>
            </a:r>
            <a:endParaRPr lang="en-US" altLang="zh-CN" sz="2800" b="1" dirty="0">
              <a:solidFill>
                <a:srgbClr val="CC3300"/>
              </a:solidFill>
              <a:latin typeface="+mj-lt"/>
              <a:ea typeface="+mj-ea"/>
            </a:endParaRPr>
          </a:p>
        </p:txBody>
      </p:sp>
      <p:pic>
        <p:nvPicPr>
          <p:cNvPr id="115736" name="Picture 24">
            <a:extLst>
              <a:ext uri="{FF2B5EF4-FFF2-40B4-BE49-F238E27FC236}">
                <a16:creationId xmlns:a16="http://schemas.microsoft.com/office/drawing/2014/main" id="{1186BB1C-99B6-4524-9533-65237EFE9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570" y="592931"/>
            <a:ext cx="2592387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38" name="Rectangle 26">
            <a:extLst>
              <a:ext uri="{FF2B5EF4-FFF2-40B4-BE49-F238E27FC236}">
                <a16:creationId xmlns:a16="http://schemas.microsoft.com/office/drawing/2014/main" id="{E3CA2E4F-8C8F-4D68-8DBC-07FA18C2F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986" y="3849023"/>
            <a:ext cx="88931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为了获得比</a:t>
            </a:r>
            <a:r>
              <a:rPr lang="en-US" altLang="zh-CN" sz="2800" b="1" i="1" dirty="0">
                <a:solidFill>
                  <a:schemeClr val="tx2"/>
                </a:solidFill>
                <a:latin typeface="+mj-lt"/>
                <a:ea typeface="+mj-ea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+mj-lt"/>
                <a:ea typeface="+mj-ea"/>
              </a:rPr>
              <a:t>1</a:t>
            </a:r>
            <a:r>
              <a:rPr lang="zh-CN" altLang="en-US" sz="2800" b="1" dirty="0">
                <a:latin typeface="+mj-lt"/>
                <a:ea typeface="+mj-ea"/>
              </a:rPr>
              <a:t>更接近</a:t>
            </a:r>
            <a:r>
              <a:rPr lang="en-US" altLang="zh-CN" sz="2800" b="1" i="1" dirty="0">
                <a:latin typeface="+mj-lt"/>
                <a:ea typeface="+mj-ea"/>
              </a:rPr>
              <a:t>α</a:t>
            </a:r>
            <a:r>
              <a:rPr lang="zh-CN" altLang="en-US" sz="2800" b="1" dirty="0">
                <a:latin typeface="+mj-lt"/>
                <a:ea typeface="+mj-ea"/>
              </a:rPr>
              <a:t>的根</a:t>
            </a:r>
            <a:r>
              <a:rPr lang="en-US" altLang="zh-CN" sz="2800" b="1" dirty="0">
                <a:latin typeface="+mj-lt"/>
                <a:ea typeface="+mj-ea"/>
              </a:rPr>
              <a:t>, </a:t>
            </a:r>
            <a:r>
              <a:rPr lang="zh-CN" altLang="en-US" sz="2800" b="1" dirty="0">
                <a:latin typeface="+mj-lt"/>
                <a:ea typeface="+mj-ea"/>
              </a:rPr>
              <a:t>同样地</a:t>
            </a:r>
            <a:r>
              <a:rPr lang="en-US" altLang="zh-CN" sz="2800" b="1" dirty="0">
                <a:latin typeface="+mj-lt"/>
                <a:ea typeface="+mj-ea"/>
              </a:rPr>
              <a:t>, </a:t>
            </a:r>
            <a:r>
              <a:rPr lang="zh-CN" altLang="en-US" sz="2800" b="1" dirty="0">
                <a:latin typeface="+mj-lt"/>
                <a:ea typeface="+mj-ea"/>
              </a:rPr>
              <a:t>我们再过曲线</a:t>
            </a:r>
            <a:r>
              <a:rPr lang="en-US" altLang="zh-CN" sz="2800" b="1" i="1" dirty="0">
                <a:latin typeface="+mj-lt"/>
                <a:ea typeface="+mj-ea"/>
              </a:rPr>
              <a:t>y</a:t>
            </a:r>
            <a:r>
              <a:rPr lang="en-US" altLang="zh-CN" sz="2800" b="1" dirty="0">
                <a:latin typeface="+mj-lt"/>
                <a:ea typeface="+mj-ea"/>
              </a:rPr>
              <a:t>= </a:t>
            </a:r>
            <a:r>
              <a:rPr lang="en-US" altLang="zh-CN" sz="2800" b="1" i="1" dirty="0">
                <a:latin typeface="+mj-lt"/>
                <a:ea typeface="+mj-ea"/>
              </a:rPr>
              <a:t>f</a:t>
            </a:r>
            <a:r>
              <a:rPr lang="en-US" altLang="zh-CN" sz="2800" b="1" dirty="0">
                <a:latin typeface="+mj-lt"/>
                <a:ea typeface="+mj-ea"/>
              </a:rPr>
              <a:t> (</a:t>
            </a:r>
            <a:r>
              <a:rPr lang="en-US" altLang="zh-CN" sz="2800" b="1" i="1" dirty="0">
                <a:latin typeface="+mj-lt"/>
                <a:ea typeface="+mj-ea"/>
              </a:rPr>
              <a:t>x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r>
              <a:rPr lang="zh-CN" altLang="en-US" sz="2800" b="1" dirty="0">
                <a:latin typeface="+mj-lt"/>
                <a:ea typeface="+mj-ea"/>
              </a:rPr>
              <a:t>上的点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+mj-lt"/>
                <a:ea typeface="+mj-ea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+mj-lt"/>
                <a:ea typeface="+mj-ea"/>
              </a:rPr>
              <a:t>1</a:t>
            </a:r>
            <a:r>
              <a:rPr lang="en-US" altLang="zh-CN" sz="2800" b="1" dirty="0">
                <a:latin typeface="+mj-lt"/>
                <a:ea typeface="+mj-ea"/>
              </a:rPr>
              <a:t>, </a:t>
            </a:r>
            <a:r>
              <a:rPr lang="en-US" altLang="zh-CN" sz="2800" b="1" i="1" dirty="0">
                <a:latin typeface="+mj-lt"/>
                <a:ea typeface="+mj-ea"/>
              </a:rPr>
              <a:t>f 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+mj-lt"/>
                <a:ea typeface="+mj-ea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+mj-lt"/>
                <a:ea typeface="+mj-ea"/>
              </a:rPr>
              <a:t>1</a:t>
            </a:r>
            <a:r>
              <a:rPr lang="en-US" altLang="zh-CN" sz="2800" b="1" dirty="0">
                <a:latin typeface="+mj-lt"/>
                <a:ea typeface="+mj-ea"/>
              </a:rPr>
              <a:t>))</a:t>
            </a:r>
            <a:r>
              <a:rPr lang="zh-CN" altLang="en-US" sz="2800" b="1" dirty="0">
                <a:latin typeface="+mj-lt"/>
                <a:ea typeface="+mj-ea"/>
              </a:rPr>
              <a:t>作切线</a:t>
            </a:r>
            <a:r>
              <a:rPr lang="en-US" altLang="zh-CN" sz="2800" b="1" dirty="0">
                <a:latin typeface="+mj-lt"/>
                <a:ea typeface="+mj-ea"/>
              </a:rPr>
              <a:t>, </a:t>
            </a:r>
            <a:r>
              <a:rPr lang="zh-CN" altLang="en-US" sz="2800" b="1" dirty="0">
                <a:latin typeface="+mj-lt"/>
                <a:ea typeface="+mj-ea"/>
              </a:rPr>
              <a:t>设其与</a:t>
            </a:r>
            <a:r>
              <a:rPr lang="en-US" altLang="zh-CN" sz="2800" b="1" i="1" dirty="0">
                <a:latin typeface="+mj-lt"/>
                <a:ea typeface="+mj-ea"/>
              </a:rPr>
              <a:t>x</a:t>
            </a:r>
            <a:r>
              <a:rPr lang="zh-CN" altLang="en-US" sz="2800" b="1" dirty="0">
                <a:latin typeface="+mj-lt"/>
                <a:ea typeface="+mj-ea"/>
              </a:rPr>
              <a:t>轴交点的横坐标为</a:t>
            </a:r>
            <a:r>
              <a:rPr lang="en-US" altLang="zh-CN" sz="2800" b="1" i="1" dirty="0">
                <a:solidFill>
                  <a:schemeClr val="tx2"/>
                </a:solidFill>
                <a:latin typeface="+mj-lt"/>
                <a:ea typeface="+mj-ea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+mj-lt"/>
                <a:ea typeface="+mj-ea"/>
              </a:rPr>
              <a:t>2</a:t>
            </a:r>
            <a:r>
              <a:rPr lang="en-US" altLang="zh-CN" sz="2800" b="1" dirty="0">
                <a:latin typeface="+mj-lt"/>
                <a:ea typeface="+mj-ea"/>
              </a:rPr>
              <a:t>, </a:t>
            </a:r>
            <a:r>
              <a:rPr lang="zh-CN" altLang="en-US" sz="2800" b="1" dirty="0">
                <a:latin typeface="+mj-lt"/>
                <a:ea typeface="+mj-ea"/>
              </a:rPr>
              <a:t>这个</a:t>
            </a:r>
            <a:r>
              <a:rPr lang="en-US" altLang="zh-CN" sz="2800" b="1" i="1" dirty="0">
                <a:solidFill>
                  <a:schemeClr val="tx2"/>
                </a:solidFill>
                <a:latin typeface="+mj-lt"/>
                <a:ea typeface="+mj-ea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+mj-lt"/>
                <a:ea typeface="+mj-ea"/>
              </a:rPr>
              <a:t>2</a:t>
            </a:r>
            <a:r>
              <a:rPr lang="zh-CN" altLang="en-US" sz="2800" b="1" dirty="0">
                <a:latin typeface="+mj-lt"/>
                <a:ea typeface="+mj-ea"/>
              </a:rPr>
              <a:t>又比</a:t>
            </a:r>
            <a:r>
              <a:rPr lang="en-US" altLang="zh-CN" sz="2800" b="1" i="1" dirty="0">
                <a:solidFill>
                  <a:schemeClr val="tx2"/>
                </a:solidFill>
                <a:latin typeface="+mj-lt"/>
                <a:ea typeface="+mj-ea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+mj-lt"/>
                <a:ea typeface="+mj-ea"/>
              </a:rPr>
              <a:t>1</a:t>
            </a:r>
            <a:r>
              <a:rPr lang="zh-CN" altLang="en-US" sz="2800" b="1" dirty="0">
                <a:latin typeface="+mj-lt"/>
                <a:ea typeface="+mj-ea"/>
              </a:rPr>
              <a:t>更逼近</a:t>
            </a:r>
            <a:r>
              <a:rPr lang="en-US" altLang="zh-CN" sz="2800" b="1" i="1" dirty="0">
                <a:latin typeface="+mj-lt"/>
                <a:ea typeface="+mj-ea"/>
              </a:rPr>
              <a:t>α</a:t>
            </a:r>
            <a:r>
              <a:rPr lang="en-US" altLang="zh-CN" sz="2800" b="1" dirty="0">
                <a:latin typeface="+mj-lt"/>
                <a:ea typeface="+mj-ea"/>
              </a:rPr>
              <a:t>, </a:t>
            </a:r>
            <a:r>
              <a:rPr lang="zh-CN" altLang="en-US" sz="2800" b="1" dirty="0">
                <a:latin typeface="+mj-lt"/>
                <a:ea typeface="+mj-ea"/>
              </a:rPr>
              <a:t>如此等等</a:t>
            </a:r>
            <a:r>
              <a:rPr lang="en-US" altLang="zh-CN" sz="2800" b="1" dirty="0">
                <a:latin typeface="+mj-lt"/>
                <a:ea typeface="+mj-ea"/>
              </a:rPr>
              <a:t>,  </a:t>
            </a:r>
            <a:r>
              <a:rPr lang="zh-CN" altLang="en-US" sz="2800" b="1" dirty="0">
                <a:latin typeface="+mj-lt"/>
                <a:ea typeface="+mj-ea"/>
              </a:rPr>
              <a:t>这个过程可以继续下去</a:t>
            </a:r>
            <a:r>
              <a:rPr lang="en-US" altLang="zh-CN" sz="2800" b="1" dirty="0">
                <a:latin typeface="+mj-lt"/>
                <a:ea typeface="+mj-ea"/>
              </a:rPr>
              <a:t>, </a:t>
            </a:r>
            <a:r>
              <a:rPr lang="zh-CN" altLang="en-US" sz="2800" b="1" dirty="0">
                <a:latin typeface="+mj-lt"/>
                <a:ea typeface="+mj-ea"/>
              </a:rPr>
              <a:t>一直得到令人们满意的结果为止</a:t>
            </a:r>
            <a:r>
              <a:rPr lang="en-US" altLang="zh-CN" sz="2800" b="1" dirty="0">
                <a:latin typeface="+mj-lt"/>
                <a:ea typeface="+mj-ea"/>
              </a:rPr>
              <a:t>. </a:t>
            </a:r>
            <a:r>
              <a:rPr lang="zh-CN" altLang="en-US" sz="2800" b="1" dirty="0">
                <a:latin typeface="+mj-lt"/>
                <a:ea typeface="+mj-ea"/>
              </a:rPr>
              <a:t>这种方法从本质上说是用切线方程的根来逐步逼近曲线方程的根</a:t>
            </a:r>
            <a:r>
              <a:rPr lang="en-US" altLang="zh-CN" sz="2800" b="1" dirty="0">
                <a:latin typeface="+mj-lt"/>
                <a:ea typeface="+mj-ea"/>
              </a:rPr>
              <a:t>, </a:t>
            </a:r>
            <a:r>
              <a:rPr lang="zh-CN" altLang="en-US" sz="2800" b="1" dirty="0">
                <a:latin typeface="+mj-lt"/>
                <a:ea typeface="+mj-ea"/>
              </a:rPr>
              <a:t>故称为求方程根的</a:t>
            </a:r>
            <a:r>
              <a:rPr lang="zh-CN" altLang="en-US" sz="2800" b="1" dirty="0">
                <a:solidFill>
                  <a:srgbClr val="CC3300"/>
                </a:solidFill>
                <a:latin typeface="+mj-lt"/>
                <a:ea typeface="+mj-ea"/>
              </a:rPr>
              <a:t>切线法或牛顿法</a:t>
            </a:r>
            <a:r>
              <a:rPr lang="en-US" altLang="zh-CN" sz="2800" b="1" dirty="0">
                <a:solidFill>
                  <a:srgbClr val="CC3300"/>
                </a:solidFill>
                <a:latin typeface="+mj-lt"/>
                <a:ea typeface="+mj-ea"/>
              </a:rPr>
              <a:t>.</a:t>
            </a:r>
          </a:p>
        </p:txBody>
      </p: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/>
      <p:bldP spid="115735" grpId="0"/>
      <p:bldP spid="1157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6739" name="Rectangle 3">
                <a:extLst>
                  <a:ext uri="{FF2B5EF4-FFF2-40B4-BE49-F238E27FC236}">
                    <a16:creationId xmlns:a16="http://schemas.microsoft.com/office/drawing/2014/main" id="{88FADF15-875A-4D21-9027-B67C21742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3764" y="1562497"/>
                <a:ext cx="4695824" cy="778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令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y=0</a:t>
                </a:r>
                <a:r>
                  <a:rPr lang="en-US" altLang="zh-CN" sz="2800" b="1" dirty="0">
                    <a:latin typeface="+mj-lt"/>
                    <a:ea typeface="+mj-ea"/>
                  </a:rPr>
                  <a:t>,</a:t>
                </a:r>
                <a:r>
                  <a:rPr lang="zh-CN" altLang="en-US" sz="2800" b="1" dirty="0">
                    <a:latin typeface="+mj-lt"/>
                    <a:ea typeface="+mj-ea"/>
                  </a:rPr>
                  <a:t>求得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16739" name="Rectangle 3">
                <a:extLst>
                  <a:ext uri="{FF2B5EF4-FFF2-40B4-BE49-F238E27FC236}">
                    <a16:creationId xmlns:a16="http://schemas.microsoft.com/office/drawing/2014/main" id="{88FADF15-875A-4D21-9027-B67C21742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3764" y="1562497"/>
                <a:ext cx="4695824" cy="778675"/>
              </a:xfrm>
              <a:prstGeom prst="rect">
                <a:avLst/>
              </a:prstGeom>
              <a:blipFill>
                <a:blip r:embed="rId2"/>
                <a:stretch>
                  <a:fillRect l="-2727" b="-23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742" name="Object 6">
                <a:extLst>
                  <a:ext uri="{FF2B5EF4-FFF2-40B4-BE49-F238E27FC236}">
                    <a16:creationId xmlns:a16="http://schemas.microsoft.com/office/drawing/2014/main" id="{38F16FF6-877E-43F4-9B02-365D2C601C4D}"/>
                  </a:ext>
                </a:extLst>
              </p:cNvPr>
              <p:cNvSpPr txBox="1"/>
              <p:nvPr/>
            </p:nvSpPr>
            <p:spPr bwMode="auto">
              <a:xfrm>
                <a:off x="3993357" y="5221804"/>
                <a:ext cx="3097212" cy="1185863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𝒌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𝒌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𝒌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𝒌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6742" name="Object 6">
                <a:extLst>
                  <a:ext uri="{FF2B5EF4-FFF2-40B4-BE49-F238E27FC236}">
                    <a16:creationId xmlns:a16="http://schemas.microsoft.com/office/drawing/2014/main" id="{38F16FF6-877E-43F4-9B02-365D2C601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3357" y="5221804"/>
                <a:ext cx="3097212" cy="11858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744" name="Rectangle 8">
                <a:extLst>
                  <a:ext uri="{FF2B5EF4-FFF2-40B4-BE49-F238E27FC236}">
                    <a16:creationId xmlns:a16="http://schemas.microsoft.com/office/drawing/2014/main" id="{472987E1-FF3F-4A83-A0B3-70BE248EF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797" y="2711790"/>
                <a:ext cx="5683250" cy="14668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类似地，当我们求得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后又可得到</a:t>
                </a:r>
                <a:endParaRPr lang="en-US" altLang="zh-CN" sz="2800" b="1" dirty="0">
                  <a:latin typeface="+mj-lt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rgbClr val="000000"/>
                    </a:solidFill>
                    <a:ea typeface="+mj-ea"/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𝟐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 </a:t>
                </a:r>
              </a:p>
            </p:txBody>
          </p:sp>
        </mc:Choice>
        <mc:Fallback>
          <p:sp>
            <p:nvSpPr>
              <p:cNvPr id="116744" name="Rectangle 8">
                <a:extLst>
                  <a:ext uri="{FF2B5EF4-FFF2-40B4-BE49-F238E27FC236}">
                    <a16:creationId xmlns:a16="http://schemas.microsoft.com/office/drawing/2014/main" id="{472987E1-FF3F-4A83-A0B3-70BE248EFE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4797" y="2711790"/>
                <a:ext cx="5683250" cy="1466851"/>
              </a:xfrm>
              <a:prstGeom prst="rect">
                <a:avLst/>
              </a:prstGeom>
              <a:blipFill>
                <a:blip r:embed="rId4"/>
                <a:stretch>
                  <a:fillRect l="-2144" t="-5000" r="-18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747" name="Rectangle 11">
                <a:extLst>
                  <a:ext uri="{FF2B5EF4-FFF2-40B4-BE49-F238E27FC236}">
                    <a16:creationId xmlns:a16="http://schemas.microsoft.com/office/drawing/2014/main" id="{7D0140FA-17E3-4FDE-A00E-6537B9923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796" y="203903"/>
                <a:ext cx="7585025" cy="11695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因为曲线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y</a:t>
                </a:r>
                <a:r>
                  <a:rPr lang="en-US" altLang="zh-CN" sz="2800" b="1" dirty="0">
                    <a:latin typeface="+mj-lt"/>
                    <a:ea typeface="+mj-ea"/>
                  </a:rPr>
                  <a:t>=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f</a:t>
                </a:r>
                <a:r>
                  <a:rPr lang="en-US" altLang="zh-CN" sz="2800" b="1" dirty="0">
                    <a:latin typeface="+mj-lt"/>
                    <a:ea typeface="+mj-ea"/>
                  </a:rPr>
                  <a:t> (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x</a:t>
                </a:r>
                <a:r>
                  <a:rPr lang="en-US" altLang="zh-CN" sz="2800" b="1" dirty="0">
                    <a:latin typeface="+mj-lt"/>
                    <a:ea typeface="+mj-ea"/>
                  </a:rPr>
                  <a:t>)</a:t>
                </a:r>
                <a:r>
                  <a:rPr lang="zh-CN" altLang="en-US" sz="2800" b="1" dirty="0">
                    <a:latin typeface="+mj-lt"/>
                    <a:ea typeface="+mj-ea"/>
                  </a:rPr>
                  <a:t>过点</a:t>
                </a:r>
                <a:r>
                  <a:rPr lang="en-US" altLang="zh-CN" sz="2800" b="1" dirty="0">
                    <a:latin typeface="+mj-lt"/>
                    <a:ea typeface="+mj-e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800" b="1" i="1" dirty="0">
                    <a:latin typeface="+mj-lt"/>
                    <a:ea typeface="+mj-ea"/>
                  </a:rPr>
                  <a:t> </a:t>
                </a:r>
                <a:r>
                  <a:rPr lang="en-US" altLang="zh-CN" sz="2800" b="1" dirty="0">
                    <a:latin typeface="+mj-lt"/>
                    <a:ea typeface="+mj-ea"/>
                  </a:rPr>
                  <a:t>, 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f</a:t>
                </a:r>
                <a:r>
                  <a:rPr lang="en-US" altLang="zh-CN" sz="2800" b="1" dirty="0">
                    <a:latin typeface="+mj-lt"/>
                    <a:ea typeface="+mj-ea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800" b="1" dirty="0">
                    <a:latin typeface="+mj-lt"/>
                    <a:ea typeface="+mj-ea"/>
                  </a:rPr>
                  <a:t>))</a:t>
                </a:r>
                <a:r>
                  <a:rPr lang="zh-CN" altLang="en-US" sz="2800" b="1" dirty="0">
                    <a:latin typeface="+mj-lt"/>
                    <a:ea typeface="+mj-ea"/>
                  </a:rPr>
                  <a:t>的切线方程为：</a:t>
                </a:r>
                <a:endParaRPr lang="en-US" altLang="zh-CN" sz="2800" b="1" dirty="0">
                  <a:latin typeface="+mj-lt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16747" name="Rectangle 11">
                <a:extLst>
                  <a:ext uri="{FF2B5EF4-FFF2-40B4-BE49-F238E27FC236}">
                    <a16:creationId xmlns:a16="http://schemas.microsoft.com/office/drawing/2014/main" id="{7D0140FA-17E3-4FDE-A00E-6537B9923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4796" y="203903"/>
                <a:ext cx="7585025" cy="1169551"/>
              </a:xfrm>
              <a:prstGeom prst="rect">
                <a:avLst/>
              </a:prstGeom>
              <a:blipFill>
                <a:blip r:embed="rId5"/>
                <a:stretch>
                  <a:fillRect l="-1606" t="-6771" r="-8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751" name="Rectangle 15">
                <a:extLst>
                  <a:ext uri="{FF2B5EF4-FFF2-40B4-BE49-F238E27FC236}">
                    <a16:creationId xmlns:a16="http://schemas.microsoft.com/office/drawing/2014/main" id="{AB562BFA-235A-4075-ACD0-025710F49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8077" y="4438612"/>
                <a:ext cx="8247771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一般地，若已知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α</a:t>
                </a:r>
                <a:r>
                  <a:rPr lang="zh-CN" altLang="en-US" sz="2800" b="1" dirty="0">
                    <a:latin typeface="+mj-lt"/>
                    <a:ea typeface="+mj-ea"/>
                  </a:rPr>
                  <a:t>的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k</a:t>
                </a:r>
                <a:r>
                  <a:rPr lang="zh-CN" altLang="en-US" sz="2800" b="1" dirty="0">
                    <a:latin typeface="+mj-lt"/>
                    <a:ea typeface="+mj-ea"/>
                  </a:rPr>
                  <a:t>次近似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800" b="1" i="1" dirty="0">
                    <a:latin typeface="+mj-lt"/>
                    <a:ea typeface="+mj-ea"/>
                  </a:rPr>
                  <a:t>  </a:t>
                </a:r>
                <a:r>
                  <a:rPr lang="zh-CN" altLang="en-US" sz="2800" b="1" dirty="0">
                    <a:latin typeface="+mj-lt"/>
                    <a:ea typeface="+mj-ea"/>
                  </a:rPr>
                  <a:t>，则其第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k</a:t>
                </a:r>
                <a:r>
                  <a:rPr lang="en-US" altLang="zh-CN" sz="2800" b="1" dirty="0">
                    <a:latin typeface="+mj-lt"/>
                    <a:ea typeface="+mj-ea"/>
                  </a:rPr>
                  <a:t>+1</a:t>
                </a:r>
                <a:r>
                  <a:rPr lang="zh-CN" altLang="en-US" sz="2800" b="1" dirty="0">
                    <a:latin typeface="+mj-lt"/>
                    <a:ea typeface="+mj-ea"/>
                  </a:rPr>
                  <a:t>次近似</a:t>
                </a:r>
              </a:p>
            </p:txBody>
          </p:sp>
        </mc:Choice>
        <mc:Fallback>
          <p:sp>
            <p:nvSpPr>
              <p:cNvPr id="116751" name="Rectangle 15">
                <a:extLst>
                  <a:ext uri="{FF2B5EF4-FFF2-40B4-BE49-F238E27FC236}">
                    <a16:creationId xmlns:a16="http://schemas.microsoft.com/office/drawing/2014/main" id="{AB562BFA-235A-4075-ACD0-025710F49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8077" y="4438612"/>
                <a:ext cx="8247771" cy="523220"/>
              </a:xfrm>
              <a:prstGeom prst="rect">
                <a:avLst/>
              </a:prstGeom>
              <a:blipFill>
                <a:blip r:embed="rId6"/>
                <a:stretch>
                  <a:fillRect l="-1552" t="-15116" r="-961" b="-337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6753" name="Picture 17">
            <a:extLst>
              <a:ext uri="{FF2B5EF4-FFF2-40B4-BE49-F238E27FC236}">
                <a16:creationId xmlns:a16="http://schemas.microsoft.com/office/drawing/2014/main" id="{F67CC6DA-2ACC-4E04-A55E-EC74C453A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317" y="834634"/>
            <a:ext cx="273685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utoUpdateAnimBg="0"/>
      <p:bldP spid="116744" grpId="0"/>
      <p:bldP spid="116747" grpId="0"/>
      <p:bldP spid="1167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A010BC6B-DC82-427E-98F8-0B6AFC373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5784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 b="1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835" name="Object 3">
                <a:extLst>
                  <a:ext uri="{FF2B5EF4-FFF2-40B4-BE49-F238E27FC236}">
                    <a16:creationId xmlns:a16="http://schemas.microsoft.com/office/drawing/2014/main" id="{EC2105EE-8873-4B3A-B00B-C588A6921959}"/>
                  </a:ext>
                </a:extLst>
              </p:cNvPr>
              <p:cNvSpPr txBox="1"/>
              <p:nvPr/>
            </p:nvSpPr>
            <p:spPr bwMode="auto">
              <a:xfrm>
                <a:off x="3935414" y="2894013"/>
                <a:ext cx="4535487" cy="103981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𝟕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𝟒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𝟕𝟓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0835" name="Object 3">
                <a:extLst>
                  <a:ext uri="{FF2B5EF4-FFF2-40B4-BE49-F238E27FC236}">
                    <a16:creationId xmlns:a16="http://schemas.microsoft.com/office/drawing/2014/main" id="{EC2105EE-8873-4B3A-B00B-C588A6921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5414" y="2894013"/>
                <a:ext cx="4535487" cy="10398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836" name="Rectangle 4">
            <a:extLst>
              <a:ext uri="{FF2B5EF4-FFF2-40B4-BE49-F238E27FC236}">
                <a16:creationId xmlns:a16="http://schemas.microsoft.com/office/drawing/2014/main" id="{5D1BA238-3645-48C4-BCFD-05F01ACCC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3931771"/>
            <a:ext cx="5762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latin typeface="+mj-lt"/>
                <a:ea typeface="+mj-ea"/>
              </a:rPr>
              <a:t>而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837" name="Object 5">
                <a:extLst>
                  <a:ext uri="{FF2B5EF4-FFF2-40B4-BE49-F238E27FC236}">
                    <a16:creationId xmlns:a16="http://schemas.microsoft.com/office/drawing/2014/main" id="{90D9E8DD-1EB9-4BCB-AF23-22A35A2F9F88}"/>
                  </a:ext>
                </a:extLst>
              </p:cNvPr>
              <p:cNvSpPr txBox="1"/>
              <p:nvPr/>
            </p:nvSpPr>
            <p:spPr bwMode="auto">
              <a:xfrm>
                <a:off x="2927351" y="3886200"/>
                <a:ext cx="2663825" cy="6223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20837" name="Object 5">
                <a:extLst>
                  <a:ext uri="{FF2B5EF4-FFF2-40B4-BE49-F238E27FC236}">
                    <a16:creationId xmlns:a16="http://schemas.microsoft.com/office/drawing/2014/main" id="{90D9E8DD-1EB9-4BCB-AF23-22A35A2F9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7351" y="3886200"/>
                <a:ext cx="2663825" cy="622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838" name="Rectangle 6">
            <a:extLst>
              <a:ext uri="{FF2B5EF4-FFF2-40B4-BE49-F238E27FC236}">
                <a16:creationId xmlns:a16="http://schemas.microsoft.com/office/drawing/2014/main" id="{9DAB6C71-FC77-4087-8667-8A4D309F2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1" y="4636621"/>
            <a:ext cx="9925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+mj-lt"/>
                <a:ea typeface="+mj-ea"/>
              </a:rPr>
              <a:t>所以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839" name="Object 7">
                <a:extLst>
                  <a:ext uri="{FF2B5EF4-FFF2-40B4-BE49-F238E27FC236}">
                    <a16:creationId xmlns:a16="http://schemas.microsoft.com/office/drawing/2014/main" id="{E9B4B49F-C6A1-49DB-B5BB-A0B040D4C384}"/>
                  </a:ext>
                </a:extLst>
              </p:cNvPr>
              <p:cNvSpPr txBox="1"/>
              <p:nvPr/>
            </p:nvSpPr>
            <p:spPr bwMode="auto">
              <a:xfrm>
                <a:off x="3287713" y="4437063"/>
                <a:ext cx="4679950" cy="10795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𝟕𝟓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.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𝟕𝟓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.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𝟕𝟓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𝟖𝟗𝟑𝟗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0839" name="Object 7">
                <a:extLst>
                  <a:ext uri="{FF2B5EF4-FFF2-40B4-BE49-F238E27FC236}">
                    <a16:creationId xmlns:a16="http://schemas.microsoft.com/office/drawing/2014/main" id="{E9B4B49F-C6A1-49DB-B5BB-A0B040D4C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7713" y="4437063"/>
                <a:ext cx="4679950" cy="1079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840" name="Object 8">
                <a:extLst>
                  <a:ext uri="{FF2B5EF4-FFF2-40B4-BE49-F238E27FC236}">
                    <a16:creationId xmlns:a16="http://schemas.microsoft.com/office/drawing/2014/main" id="{D38EBB8B-3F87-426D-8F64-668675A3CEE3}"/>
                  </a:ext>
                </a:extLst>
              </p:cNvPr>
              <p:cNvSpPr txBox="1"/>
              <p:nvPr/>
            </p:nvSpPr>
            <p:spPr bwMode="auto">
              <a:xfrm>
                <a:off x="3287713" y="5526088"/>
                <a:ext cx="5473700" cy="107156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𝟖𝟗𝟑𝟗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.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𝟖𝟗𝟑𝟗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.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𝟖𝟗𝟑𝟗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𝟖𝟕𝟗𝟓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0840" name="Object 8">
                <a:extLst>
                  <a:ext uri="{FF2B5EF4-FFF2-40B4-BE49-F238E27FC236}">
                    <a16:creationId xmlns:a16="http://schemas.microsoft.com/office/drawing/2014/main" id="{D38EBB8B-3F87-426D-8F64-668675A3C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7713" y="5526088"/>
                <a:ext cx="5473700" cy="10715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841" name="Rectangle 9">
            <a:extLst>
              <a:ext uri="{FF2B5EF4-FFF2-40B4-BE49-F238E27FC236}">
                <a16:creationId xmlns:a16="http://schemas.microsoft.com/office/drawing/2014/main" id="{99BF3DA2-3BC8-4537-BE5A-B320CDF20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1479084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2800" b="1">
              <a:latin typeface="+mj-lt"/>
              <a:ea typeface="+mj-ea"/>
            </a:endParaRPr>
          </a:p>
        </p:txBody>
      </p:sp>
      <p:sp>
        <p:nvSpPr>
          <p:cNvPr id="120842" name="Rectangle 10">
            <a:extLst>
              <a:ext uri="{FF2B5EF4-FFF2-40B4-BE49-F238E27FC236}">
                <a16:creationId xmlns:a16="http://schemas.microsoft.com/office/drawing/2014/main" id="{323ED085-29D9-433B-AFA0-B8BB3A69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3422184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2800" b="1">
              <a:latin typeface="+mj-lt"/>
              <a:ea typeface="+mj-ea"/>
            </a:endParaRPr>
          </a:p>
        </p:txBody>
      </p:sp>
      <p:sp>
        <p:nvSpPr>
          <p:cNvPr id="120850" name="Rectangle 18">
            <a:extLst>
              <a:ext uri="{FF2B5EF4-FFF2-40B4-BE49-F238E27FC236}">
                <a16:creationId xmlns:a16="http://schemas.microsoft.com/office/drawing/2014/main" id="{3DE7F822-E0D6-4387-85B0-D2E09AD47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661" y="260351"/>
            <a:ext cx="98755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例</a:t>
            </a:r>
            <a:r>
              <a:rPr lang="en-US" altLang="zh-CN" sz="2800" b="1" dirty="0">
                <a:latin typeface="+mj-lt"/>
                <a:ea typeface="+mj-ea"/>
              </a:rPr>
              <a:t>2.4.7  </a:t>
            </a:r>
            <a:r>
              <a:rPr lang="zh-CN" altLang="en-US" sz="2800" b="1" dirty="0">
                <a:latin typeface="+mj-lt"/>
                <a:ea typeface="+mj-ea"/>
              </a:rPr>
              <a:t>求方程</a:t>
            </a:r>
            <a:r>
              <a:rPr lang="zh-CN" altLang="en-US" sz="2800" b="1" i="1" dirty="0">
                <a:solidFill>
                  <a:schemeClr val="tx2"/>
                </a:solidFill>
                <a:latin typeface="+mj-lt"/>
                <a:ea typeface="+mj-ea"/>
              </a:rPr>
              <a:t> </a:t>
            </a:r>
            <a:r>
              <a:rPr lang="en-US" altLang="zh-CN" sz="2800" b="1" i="1" dirty="0">
                <a:solidFill>
                  <a:schemeClr val="tx2"/>
                </a:solidFill>
                <a:latin typeface="+mj-lt"/>
                <a:ea typeface="+mj-ea"/>
                <a:cs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solidFill>
                  <a:schemeClr val="tx2"/>
                </a:solidFill>
                <a:latin typeface="+mj-lt"/>
                <a:ea typeface="+mj-ea"/>
              </a:rPr>
              <a:t>3</a:t>
            </a:r>
            <a:r>
              <a:rPr lang="zh-CN" altLang="en-US" sz="2800" b="1" dirty="0">
                <a:latin typeface="+mj-lt"/>
                <a:ea typeface="+mj-ea"/>
              </a:rPr>
              <a:t>－</a:t>
            </a:r>
            <a:r>
              <a:rPr lang="en-US" altLang="zh-CN" sz="2800" b="1" dirty="0">
                <a:latin typeface="+mj-lt"/>
                <a:ea typeface="+mj-ea"/>
              </a:rPr>
              <a:t>3</a:t>
            </a:r>
            <a:r>
              <a:rPr lang="en-US" altLang="zh-CN" sz="2800" b="1" i="1" dirty="0">
                <a:latin typeface="+mj-lt"/>
                <a:ea typeface="+mj-ea"/>
              </a:rPr>
              <a:t>x</a:t>
            </a:r>
            <a:r>
              <a:rPr lang="zh-CN" altLang="en-US" sz="2800" b="1" dirty="0">
                <a:latin typeface="+mj-lt"/>
                <a:ea typeface="+mj-ea"/>
              </a:rPr>
              <a:t>－</a:t>
            </a:r>
            <a:r>
              <a:rPr lang="en-US" altLang="zh-CN" sz="2800" b="1" dirty="0">
                <a:latin typeface="+mj-lt"/>
                <a:ea typeface="+mj-ea"/>
              </a:rPr>
              <a:t>1=0</a:t>
            </a:r>
            <a:r>
              <a:rPr lang="zh-CN" altLang="en-US" sz="2800" b="1" dirty="0">
                <a:latin typeface="+mj-lt"/>
                <a:ea typeface="+mj-ea"/>
              </a:rPr>
              <a:t>在区间［</a:t>
            </a:r>
            <a:r>
              <a:rPr lang="en-US" altLang="zh-CN" sz="2800" b="1" dirty="0">
                <a:latin typeface="+mj-lt"/>
                <a:ea typeface="+mj-ea"/>
              </a:rPr>
              <a:t>1,2</a:t>
            </a:r>
            <a:r>
              <a:rPr lang="zh-CN" altLang="en-US" sz="2800" b="1" dirty="0">
                <a:latin typeface="+mj-lt"/>
                <a:ea typeface="+mj-ea"/>
              </a:rPr>
              <a:t>］内的实根</a:t>
            </a:r>
            <a:r>
              <a:rPr lang="en-US" altLang="zh-CN" sz="2800" b="1" dirty="0">
                <a:latin typeface="+mj-lt"/>
                <a:ea typeface="+mj-ea"/>
              </a:rPr>
              <a:t>(2</a:t>
            </a:r>
            <a:r>
              <a:rPr lang="zh-CN" altLang="en-US" sz="2800" b="1" dirty="0">
                <a:latin typeface="+mj-lt"/>
                <a:ea typeface="+mj-ea"/>
              </a:rPr>
              <a:t>次近似</a:t>
            </a:r>
            <a:r>
              <a:rPr lang="en-US" altLang="zh-CN" sz="2800" b="1" dirty="0">
                <a:latin typeface="+mj-lt"/>
                <a:ea typeface="+mj-ea"/>
              </a:rPr>
              <a:t>).</a:t>
            </a:r>
          </a:p>
        </p:txBody>
      </p:sp>
      <p:sp>
        <p:nvSpPr>
          <p:cNvPr id="120852" name="Rectangle 20">
            <a:extLst>
              <a:ext uri="{FF2B5EF4-FFF2-40B4-BE49-F238E27FC236}">
                <a16:creationId xmlns:a16="http://schemas.microsoft.com/office/drawing/2014/main" id="{FB8537A3-D275-470D-A7D9-11F93C3B7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203186"/>
            <a:ext cx="914399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  令</a:t>
            </a:r>
            <a:r>
              <a:rPr lang="en-US" altLang="zh-CN" sz="2800" b="1" i="1" dirty="0">
                <a:latin typeface="+mj-lt"/>
                <a:ea typeface="+mj-ea"/>
              </a:rPr>
              <a:t>f</a:t>
            </a:r>
            <a:r>
              <a:rPr lang="en-US" altLang="zh-CN" sz="2800" b="1" dirty="0">
                <a:latin typeface="+mj-lt"/>
                <a:ea typeface="+mj-ea"/>
              </a:rPr>
              <a:t> (</a:t>
            </a:r>
            <a:r>
              <a:rPr lang="en-US" altLang="zh-CN" sz="2800" b="1" i="1" dirty="0">
                <a:latin typeface="+mj-lt"/>
                <a:ea typeface="+mj-ea"/>
              </a:rPr>
              <a:t>x</a:t>
            </a:r>
            <a:r>
              <a:rPr lang="en-US" altLang="zh-CN" sz="2800" b="1" dirty="0">
                <a:latin typeface="+mj-lt"/>
                <a:ea typeface="+mj-ea"/>
              </a:rPr>
              <a:t>)= </a:t>
            </a:r>
            <a:r>
              <a:rPr lang="en-US" altLang="zh-CN" sz="2800" b="1" i="1" dirty="0">
                <a:solidFill>
                  <a:schemeClr val="tx2"/>
                </a:solidFill>
                <a:latin typeface="+mj-lt"/>
                <a:ea typeface="+mj-ea"/>
                <a:cs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solidFill>
                  <a:schemeClr val="tx2"/>
                </a:solidFill>
                <a:latin typeface="+mj-lt"/>
                <a:ea typeface="+mj-ea"/>
              </a:rPr>
              <a:t>3</a:t>
            </a:r>
            <a:r>
              <a:rPr lang="zh-CN" altLang="en-US" sz="2800" b="1" dirty="0">
                <a:latin typeface="+mj-lt"/>
                <a:ea typeface="+mj-ea"/>
              </a:rPr>
              <a:t>－</a:t>
            </a:r>
            <a:r>
              <a:rPr lang="en-US" altLang="zh-CN" sz="2800" b="1" dirty="0">
                <a:latin typeface="+mj-lt"/>
                <a:ea typeface="+mj-ea"/>
              </a:rPr>
              <a:t>3</a:t>
            </a:r>
            <a:r>
              <a:rPr lang="en-US" altLang="zh-CN" sz="2800" b="1" i="1" dirty="0">
                <a:latin typeface="+mj-lt"/>
                <a:ea typeface="+mj-ea"/>
              </a:rPr>
              <a:t>x</a:t>
            </a:r>
            <a:r>
              <a:rPr lang="zh-CN" altLang="en-US" sz="2800" b="1" i="1" dirty="0">
                <a:latin typeface="+mj-lt"/>
                <a:ea typeface="+mj-ea"/>
              </a:rPr>
              <a:t>－</a:t>
            </a:r>
            <a:r>
              <a:rPr lang="en-US" altLang="zh-CN" sz="2800" b="1" dirty="0">
                <a:latin typeface="+mj-lt"/>
                <a:ea typeface="+mj-ea"/>
              </a:rPr>
              <a:t>1, </a:t>
            </a:r>
            <a:r>
              <a:rPr lang="zh-CN" altLang="en-US" sz="2800" b="1" dirty="0">
                <a:latin typeface="+mj-lt"/>
                <a:ea typeface="+mj-ea"/>
              </a:rPr>
              <a:t>由于</a:t>
            </a:r>
            <a:r>
              <a:rPr lang="en-US" altLang="zh-CN" sz="2800" b="1" i="1" dirty="0">
                <a:latin typeface="+mj-lt"/>
                <a:ea typeface="+mj-ea"/>
              </a:rPr>
              <a:t>f</a:t>
            </a:r>
            <a:r>
              <a:rPr lang="en-US" altLang="zh-CN" sz="2800" b="1" dirty="0">
                <a:latin typeface="+mj-lt"/>
                <a:ea typeface="+mj-ea"/>
              </a:rPr>
              <a:t> (1)= -3</a:t>
            </a:r>
            <a:r>
              <a:rPr lang="zh-CN" altLang="en-US" sz="2800" b="1" dirty="0">
                <a:latin typeface="+mj-lt"/>
                <a:ea typeface="+mj-ea"/>
              </a:rPr>
              <a:t>＜</a:t>
            </a:r>
            <a:r>
              <a:rPr lang="en-US" altLang="zh-CN" sz="2800" b="1" dirty="0">
                <a:latin typeface="+mj-lt"/>
                <a:ea typeface="+mj-ea"/>
              </a:rPr>
              <a:t>0, </a:t>
            </a:r>
            <a:r>
              <a:rPr lang="en-US" altLang="zh-CN" sz="2800" b="1" i="1" dirty="0">
                <a:latin typeface="+mj-lt"/>
                <a:ea typeface="+mj-ea"/>
              </a:rPr>
              <a:t>f</a:t>
            </a:r>
            <a:r>
              <a:rPr lang="en-US" altLang="zh-CN" sz="2800" b="1" dirty="0">
                <a:latin typeface="+mj-lt"/>
                <a:ea typeface="+mj-ea"/>
              </a:rPr>
              <a:t> (2)=1</a:t>
            </a:r>
            <a:r>
              <a:rPr lang="zh-CN" altLang="en-US" sz="2800" b="1" dirty="0">
                <a:latin typeface="+mj-lt"/>
                <a:ea typeface="+mj-ea"/>
              </a:rPr>
              <a:t>＞</a:t>
            </a:r>
            <a:r>
              <a:rPr lang="en-US" altLang="zh-CN" sz="2800" b="1" dirty="0">
                <a:latin typeface="+mj-lt"/>
                <a:ea typeface="+mj-ea"/>
              </a:rPr>
              <a:t>0, </a:t>
            </a:r>
            <a:r>
              <a:rPr lang="zh-CN" altLang="en-US" sz="2800" b="1" dirty="0">
                <a:latin typeface="+mj-lt"/>
                <a:ea typeface="+mj-ea"/>
              </a:rPr>
              <a:t>故在［</a:t>
            </a:r>
            <a:r>
              <a:rPr lang="en-US" altLang="zh-CN" sz="2800" b="1" dirty="0">
                <a:latin typeface="+mj-lt"/>
                <a:ea typeface="+mj-ea"/>
              </a:rPr>
              <a:t>1,2</a:t>
            </a:r>
            <a:r>
              <a:rPr lang="zh-CN" altLang="en-US" sz="2800" b="1" dirty="0">
                <a:latin typeface="+mj-lt"/>
                <a:ea typeface="+mj-ea"/>
              </a:rPr>
              <a:t>］之间一定有方程的根</a:t>
            </a:r>
            <a:r>
              <a:rPr lang="en-US" altLang="zh-CN" sz="2800" b="1" i="1" dirty="0">
                <a:latin typeface="+mj-lt"/>
                <a:ea typeface="+mj-ea"/>
              </a:rPr>
              <a:t>α</a:t>
            </a:r>
            <a:r>
              <a:rPr lang="en-US" altLang="zh-CN" sz="2800" b="1" dirty="0">
                <a:latin typeface="+mj-lt"/>
                <a:ea typeface="+mj-ea"/>
              </a:rPr>
              <a:t>, </a:t>
            </a:r>
            <a:r>
              <a:rPr lang="zh-CN" altLang="en-US" sz="2800" b="1" dirty="0">
                <a:latin typeface="+mj-lt"/>
                <a:ea typeface="+mj-ea"/>
              </a:rPr>
              <a:t>取连接端点</a:t>
            </a:r>
            <a:r>
              <a:rPr lang="en-US" altLang="zh-CN" sz="2800" b="1" i="1" dirty="0">
                <a:latin typeface="+mj-lt"/>
                <a:ea typeface="+mj-ea"/>
              </a:rPr>
              <a:t>A</a:t>
            </a:r>
            <a:r>
              <a:rPr lang="en-US" altLang="zh-CN" sz="2800" b="1" dirty="0">
                <a:latin typeface="+mj-lt"/>
                <a:ea typeface="+mj-ea"/>
              </a:rPr>
              <a:t>(1, </a:t>
            </a:r>
            <a:r>
              <a:rPr lang="en-US" altLang="zh-CN" sz="2800" b="1" i="1" dirty="0">
                <a:latin typeface="+mj-lt"/>
                <a:ea typeface="+mj-ea"/>
              </a:rPr>
              <a:t>f</a:t>
            </a:r>
            <a:r>
              <a:rPr lang="en-US" altLang="zh-CN" sz="2800" b="1" dirty="0">
                <a:latin typeface="+mj-lt"/>
                <a:ea typeface="+mj-ea"/>
              </a:rPr>
              <a:t> (1))</a:t>
            </a:r>
            <a:r>
              <a:rPr lang="zh-CN" altLang="en-US" sz="2800" b="1" dirty="0">
                <a:latin typeface="+mj-lt"/>
                <a:ea typeface="+mj-ea"/>
              </a:rPr>
              <a:t>与</a:t>
            </a:r>
            <a:r>
              <a:rPr lang="en-US" altLang="zh-CN" sz="2800" b="1" i="1" dirty="0">
                <a:latin typeface="+mj-lt"/>
                <a:ea typeface="+mj-ea"/>
              </a:rPr>
              <a:t>B</a:t>
            </a:r>
            <a:r>
              <a:rPr lang="en-US" altLang="zh-CN" sz="2800" b="1" dirty="0">
                <a:latin typeface="+mj-lt"/>
                <a:ea typeface="+mj-ea"/>
              </a:rPr>
              <a:t>(2, </a:t>
            </a:r>
            <a:r>
              <a:rPr lang="en-US" altLang="zh-CN" sz="2800" b="1" i="1" dirty="0">
                <a:latin typeface="+mj-lt"/>
                <a:ea typeface="+mj-ea"/>
              </a:rPr>
              <a:t>f</a:t>
            </a:r>
            <a:r>
              <a:rPr lang="en-US" altLang="zh-CN" sz="2800" b="1" dirty="0">
                <a:latin typeface="+mj-lt"/>
                <a:ea typeface="+mj-ea"/>
              </a:rPr>
              <a:t> (2))</a:t>
            </a:r>
            <a:r>
              <a:rPr lang="zh-CN" altLang="en-US" sz="2800" b="1" dirty="0">
                <a:latin typeface="+mj-lt"/>
                <a:ea typeface="+mj-ea"/>
              </a:rPr>
              <a:t>的直线与</a:t>
            </a:r>
            <a:r>
              <a:rPr lang="en-US" altLang="zh-CN" sz="2800" b="1" i="1" dirty="0">
                <a:latin typeface="+mj-lt"/>
                <a:ea typeface="+mj-ea"/>
              </a:rPr>
              <a:t>x</a:t>
            </a:r>
            <a:r>
              <a:rPr lang="zh-CN" altLang="en-US" sz="2800" b="1" dirty="0">
                <a:latin typeface="+mj-lt"/>
                <a:ea typeface="+mj-ea"/>
              </a:rPr>
              <a:t>轴的交点的横坐标作为</a:t>
            </a:r>
            <a:r>
              <a:rPr lang="en-US" altLang="zh-CN" sz="2800" b="1" i="1" dirty="0">
                <a:latin typeface="+mj-lt"/>
                <a:ea typeface="+mj-ea"/>
              </a:rPr>
              <a:t>α</a:t>
            </a:r>
            <a:r>
              <a:rPr lang="zh-CN" altLang="en-US" sz="2800" b="1" dirty="0">
                <a:latin typeface="+mj-lt"/>
                <a:ea typeface="+mj-ea"/>
              </a:rPr>
              <a:t>的初始近似值 </a:t>
            </a:r>
            <a:r>
              <a:rPr lang="en-US" altLang="zh-CN" sz="2800" b="1" dirty="0">
                <a:latin typeface="+mj-lt"/>
                <a:ea typeface="+mj-ea"/>
              </a:rPr>
              <a:t>,</a:t>
            </a:r>
            <a:r>
              <a:rPr lang="zh-CN" altLang="en-US" sz="2800" b="1" dirty="0">
                <a:latin typeface="+mj-lt"/>
                <a:ea typeface="+mj-ea"/>
              </a:rPr>
              <a:t>则</a:t>
            </a:r>
          </a:p>
        </p:txBody>
      </p: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/>
      <p:bldP spid="120836" grpId="0" autoUpdateAnimBg="0"/>
      <p:bldP spid="120837" grpId="0"/>
      <p:bldP spid="120838" grpId="0" autoUpdateAnimBg="0"/>
      <p:bldP spid="120839" grpId="0"/>
      <p:bldP spid="120840" grpId="0"/>
      <p:bldP spid="120850" grpId="0"/>
      <p:bldP spid="1208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99" name="Group 99">
            <a:extLst>
              <a:ext uri="{FF2B5EF4-FFF2-40B4-BE49-F238E27FC236}">
                <a16:creationId xmlns:a16="http://schemas.microsoft.com/office/drawing/2014/main" id="{11DFB994-73DE-4362-AFA9-257B677278F3}"/>
              </a:ext>
            </a:extLst>
          </p:cNvPr>
          <p:cNvGrpSpPr>
            <a:grpSpLocks/>
          </p:cNvGrpSpPr>
          <p:nvPr/>
        </p:nvGrpSpPr>
        <p:grpSpPr bwMode="auto">
          <a:xfrm>
            <a:off x="1133929" y="574404"/>
            <a:ext cx="2523671" cy="675671"/>
            <a:chOff x="574" y="3194"/>
            <a:chExt cx="1234" cy="370"/>
          </a:xfrm>
        </p:grpSpPr>
        <p:sp>
          <p:nvSpPr>
            <p:cNvPr id="51297" name="Text Box 97">
              <a:extLst>
                <a:ext uri="{FF2B5EF4-FFF2-40B4-BE49-F238E27FC236}">
                  <a16:creationId xmlns:a16="http://schemas.microsoft.com/office/drawing/2014/main" id="{51DFD078-322F-49E9-B6A1-0BA4AE9E2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" y="3217"/>
              <a:ext cx="26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ea typeface="+mj-ea"/>
                </a:rPr>
                <a:t>例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98" name="Object 98">
                  <a:extLst>
                    <a:ext uri="{FF2B5EF4-FFF2-40B4-BE49-F238E27FC236}">
                      <a16:creationId xmlns:a16="http://schemas.microsoft.com/office/drawing/2014/main" id="{A567FBA3-3B85-4AAE-8D55-7C3C76619E7B}"/>
                    </a:ext>
                  </a:extLst>
                </p:cNvPr>
                <p:cNvSpPr txBox="1"/>
                <p:nvPr/>
              </p:nvSpPr>
              <p:spPr bwMode="auto">
                <a:xfrm>
                  <a:off x="1020" y="3194"/>
                  <a:ext cx="788" cy="3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1298" name="Object 98">
                  <a:extLst>
                    <a:ext uri="{FF2B5EF4-FFF2-40B4-BE49-F238E27FC236}">
                      <a16:creationId xmlns:a16="http://schemas.microsoft.com/office/drawing/2014/main" id="{A567FBA3-3B85-4AAE-8D55-7C3C76619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20" y="3194"/>
                  <a:ext cx="788" cy="37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300" name="Object 100">
                <a:extLst>
                  <a:ext uri="{FF2B5EF4-FFF2-40B4-BE49-F238E27FC236}">
                    <a16:creationId xmlns:a16="http://schemas.microsoft.com/office/drawing/2014/main" id="{34AECFB6-D8A2-4824-BC82-645DC78FD493}"/>
                  </a:ext>
                </a:extLst>
              </p:cNvPr>
              <p:cNvSpPr txBox="1"/>
              <p:nvPr/>
            </p:nvSpPr>
            <p:spPr bwMode="auto">
              <a:xfrm>
                <a:off x="2199507" y="2233347"/>
                <a:ext cx="4759558" cy="8178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sub>
                          </m:sSub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51300" name="Object 100">
                <a:extLst>
                  <a:ext uri="{FF2B5EF4-FFF2-40B4-BE49-F238E27FC236}">
                    <a16:creationId xmlns:a16="http://schemas.microsoft.com/office/drawing/2014/main" id="{34AECFB6-D8A2-4824-BC82-645DC78FD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9507" y="2233347"/>
                <a:ext cx="4759558" cy="8178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301" name="Object 101">
                <a:extLst>
                  <a:ext uri="{FF2B5EF4-FFF2-40B4-BE49-F238E27FC236}">
                    <a16:creationId xmlns:a16="http://schemas.microsoft.com/office/drawing/2014/main" id="{0351FE99-B50F-4176-8FC1-634264F2AA63}"/>
                  </a:ext>
                </a:extLst>
              </p:cNvPr>
              <p:cNvSpPr txBox="1"/>
              <p:nvPr/>
            </p:nvSpPr>
            <p:spPr bwMode="auto">
              <a:xfrm>
                <a:off x="1682021" y="1426697"/>
                <a:ext cx="4170140" cy="6756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sub>
                          </m:sSub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51301" name="Object 101">
                <a:extLst>
                  <a:ext uri="{FF2B5EF4-FFF2-40B4-BE49-F238E27FC236}">
                    <a16:creationId xmlns:a16="http://schemas.microsoft.com/office/drawing/2014/main" id="{0351FE99-B50F-4176-8FC1-634264F2A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2021" y="1426697"/>
                <a:ext cx="4170140" cy="675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302" name="Object 102">
                <a:extLst>
                  <a:ext uri="{FF2B5EF4-FFF2-40B4-BE49-F238E27FC236}">
                    <a16:creationId xmlns:a16="http://schemas.microsoft.com/office/drawing/2014/main" id="{ED61D635-791F-4CD6-9D6C-0B691C069BC5}"/>
                  </a:ext>
                </a:extLst>
              </p:cNvPr>
              <p:cNvSpPr txBox="1"/>
              <p:nvPr/>
            </p:nvSpPr>
            <p:spPr bwMode="auto">
              <a:xfrm>
                <a:off x="2046050" y="2983491"/>
                <a:ext cx="4528005" cy="8910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sub>
                          </m:sSub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51302" name="Object 102">
                <a:extLst>
                  <a:ext uri="{FF2B5EF4-FFF2-40B4-BE49-F238E27FC236}">
                    <a16:creationId xmlns:a16="http://schemas.microsoft.com/office/drawing/2014/main" id="{ED61D635-791F-4CD6-9D6C-0B691C069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6050" y="2983491"/>
                <a:ext cx="4528005" cy="8910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2098">
            <a:extLst>
              <a:ext uri="{FF2B5EF4-FFF2-40B4-BE49-F238E27FC236}">
                <a16:creationId xmlns:a16="http://schemas.microsoft.com/office/drawing/2014/main" id="{4F2B6803-54AA-4599-8665-334E03258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621" y="3947594"/>
            <a:ext cx="986743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/>
              <a:t>问题</a:t>
            </a:r>
            <a:r>
              <a:rPr lang="en-US" altLang="zh-CN" sz="3600" b="1" dirty="0"/>
              <a:t>:</a:t>
            </a:r>
            <a:r>
              <a:rPr lang="en-US" altLang="zh-CN" b="1" dirty="0"/>
              <a:t> </a:t>
            </a:r>
            <a:r>
              <a:rPr lang="zh-CN" altLang="en-US" sz="3200" b="1" dirty="0"/>
              <a:t>对于一般的函数</a:t>
            </a:r>
            <a:r>
              <a:rPr lang="en-US" altLang="zh-CN" sz="3200" b="1" i="1" dirty="0"/>
              <a:t>f(x)</a:t>
            </a:r>
            <a:r>
              <a:rPr lang="zh-CN" altLang="en-US" sz="3200" b="1" dirty="0"/>
              <a:t>其增量</a:t>
            </a:r>
            <a:r>
              <a:rPr lang="zh-CN" altLang="en-US" sz="3200" b="1" i="1" dirty="0">
                <a:cs typeface="Times New Roman" panose="02020603050405020304" pitchFamily="18" charset="0"/>
              </a:rPr>
              <a:t>∆</a:t>
            </a:r>
            <a:r>
              <a:rPr lang="en-US" altLang="zh-CN" sz="3200" b="1" i="1" dirty="0">
                <a:cs typeface="Times New Roman" panose="02020603050405020304" pitchFamily="18" charset="0"/>
              </a:rPr>
              <a:t>y</a:t>
            </a:r>
            <a:r>
              <a:rPr lang="zh-CN" altLang="en-US" sz="3200" b="1" dirty="0"/>
              <a:t>是否都能表示为</a:t>
            </a:r>
            <a:r>
              <a:rPr lang="zh-CN" altLang="en-US" sz="3200" b="1" i="1" dirty="0"/>
              <a:t>∆</a:t>
            </a:r>
            <a:r>
              <a:rPr lang="en-US" altLang="zh-CN" sz="3200" b="1" i="1" dirty="0"/>
              <a:t>x</a:t>
            </a:r>
            <a:r>
              <a:rPr lang="zh-CN" altLang="en-US" sz="3200" b="1" dirty="0"/>
              <a:t>的线性函数与</a:t>
            </a:r>
            <a:r>
              <a:rPr lang="zh-CN" altLang="en-US" sz="3200" b="1" i="1" dirty="0"/>
              <a:t>∆</a:t>
            </a:r>
            <a:r>
              <a:rPr lang="en-US" altLang="zh-CN" sz="3200" b="1" i="1" dirty="0"/>
              <a:t>x</a:t>
            </a:r>
            <a:r>
              <a:rPr lang="zh-CN" altLang="en-US" sz="3200" b="1" dirty="0"/>
              <a:t>的高阶无穷小的和</a:t>
            </a:r>
            <a:r>
              <a:rPr lang="en-US" altLang="zh-CN" sz="3200" b="1" dirty="0"/>
              <a:t>?  </a:t>
            </a:r>
            <a:r>
              <a:rPr lang="zh-CN" altLang="en-US" sz="3200" b="1" dirty="0"/>
              <a:t>且</a:t>
            </a:r>
            <a:r>
              <a:rPr lang="zh-CN" altLang="en-US" sz="3200" b="1" i="1" dirty="0"/>
              <a:t>∆</a:t>
            </a:r>
            <a:r>
              <a:rPr lang="en-US" altLang="zh-CN" sz="3200" b="1" i="1" dirty="0"/>
              <a:t>x</a:t>
            </a:r>
            <a:r>
              <a:rPr lang="zh-CN" altLang="en-US" sz="3200" b="1" dirty="0"/>
              <a:t>的系数</a:t>
            </a:r>
            <a:r>
              <a:rPr lang="en-US" altLang="zh-CN" sz="3200" b="1" dirty="0"/>
              <a:t>=?</a:t>
            </a:r>
          </a:p>
        </p:txBody>
      </p: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0" grpId="0"/>
      <p:bldP spid="51301" grpId="0"/>
      <p:bldP spid="51302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>
            <a:extLst>
              <a:ext uri="{FF2B5EF4-FFF2-40B4-BE49-F238E27FC236}">
                <a16:creationId xmlns:a16="http://schemas.microsoft.com/office/drawing/2014/main" id="{27D8FC5C-CCEE-43A1-9286-AF8877281A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8839" y="197794"/>
            <a:ext cx="3696561" cy="411806"/>
          </a:xfrm>
        </p:spPr>
        <p:txBody>
          <a:bodyPr/>
          <a:lstStyle/>
          <a:p>
            <a:pPr algn="l"/>
            <a:r>
              <a:rPr lang="en-US" altLang="zh-CN" sz="2800" b="1" dirty="0"/>
              <a:t>2. </a:t>
            </a:r>
            <a:r>
              <a:rPr lang="zh-CN" altLang="en-US" sz="2800" b="1" dirty="0"/>
              <a:t>微分的定义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35" name="Object 11">
                <a:extLst>
                  <a:ext uri="{FF2B5EF4-FFF2-40B4-BE49-F238E27FC236}">
                    <a16:creationId xmlns:a16="http://schemas.microsoft.com/office/drawing/2014/main" id="{7020437A-3B3C-47C3-A6B6-22EE75A2C192}"/>
                  </a:ext>
                </a:extLst>
              </p:cNvPr>
              <p:cNvSpPr txBox="1"/>
              <p:nvPr/>
            </p:nvSpPr>
            <p:spPr bwMode="auto">
              <a:xfrm>
                <a:off x="5713374" y="1358202"/>
                <a:ext cx="5230549" cy="52848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52235" name="Object 11">
                <a:extLst>
                  <a:ext uri="{FF2B5EF4-FFF2-40B4-BE49-F238E27FC236}">
                    <a16:creationId xmlns:a16="http://schemas.microsoft.com/office/drawing/2014/main" id="{7020437A-3B3C-47C3-A6B6-22EE75A2C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3374" y="1358202"/>
                <a:ext cx="5230549" cy="5284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234" name="Text Box 10">
            <a:extLst>
              <a:ext uri="{FF2B5EF4-FFF2-40B4-BE49-F238E27FC236}">
                <a16:creationId xmlns:a16="http://schemas.microsoft.com/office/drawing/2014/main" id="{A34FE6F9-2476-42A3-B3A1-FC24E0FB2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280" y="2238311"/>
            <a:ext cx="26308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j-lt"/>
                <a:ea typeface="+mj-ea"/>
              </a:rPr>
              <a:t>可表示为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41" name="Object 17">
                <a:extLst>
                  <a:ext uri="{FF2B5EF4-FFF2-40B4-BE49-F238E27FC236}">
                    <a16:creationId xmlns:a16="http://schemas.microsoft.com/office/drawing/2014/main" id="{37CC901A-304D-411D-8901-425DD486718A}"/>
                  </a:ext>
                </a:extLst>
              </p:cNvPr>
              <p:cNvSpPr txBox="1"/>
              <p:nvPr/>
            </p:nvSpPr>
            <p:spPr bwMode="auto">
              <a:xfrm>
                <a:off x="3567103" y="2209825"/>
                <a:ext cx="5057794" cy="54221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)  (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52241" name="Object 17">
                <a:extLst>
                  <a:ext uri="{FF2B5EF4-FFF2-40B4-BE49-F238E27FC236}">
                    <a16:creationId xmlns:a16="http://schemas.microsoft.com/office/drawing/2014/main" id="{37CC901A-304D-411D-8901-425DD4867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7103" y="2209825"/>
                <a:ext cx="5057794" cy="5422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320" name="Group 96">
            <a:extLst>
              <a:ext uri="{FF2B5EF4-FFF2-40B4-BE49-F238E27FC236}">
                <a16:creationId xmlns:a16="http://schemas.microsoft.com/office/drawing/2014/main" id="{99458216-2B8F-4C53-B224-386427A44DEE}"/>
              </a:ext>
            </a:extLst>
          </p:cNvPr>
          <p:cNvGrpSpPr>
            <a:grpSpLocks/>
          </p:cNvGrpSpPr>
          <p:nvPr/>
        </p:nvGrpSpPr>
        <p:grpSpPr bwMode="auto">
          <a:xfrm>
            <a:off x="1432465" y="2992140"/>
            <a:ext cx="3546700" cy="566232"/>
            <a:chOff x="336" y="2409"/>
            <a:chExt cx="1704" cy="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50" name="Object 26">
                  <a:extLst>
                    <a:ext uri="{FF2B5EF4-FFF2-40B4-BE49-F238E27FC236}">
                      <a16:creationId xmlns:a16="http://schemas.microsoft.com/office/drawing/2014/main" id="{DF215BE5-3ECB-4BA7-AEE7-1C2124D122A3}"/>
                    </a:ext>
                  </a:extLst>
                </p:cNvPr>
                <p:cNvSpPr txBox="1"/>
                <p:nvPr/>
              </p:nvSpPr>
              <p:spPr bwMode="auto">
                <a:xfrm>
                  <a:off x="1744" y="2416"/>
                  <a:ext cx="296" cy="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𝜟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2250" name="Object 26">
                  <a:extLst>
                    <a:ext uri="{FF2B5EF4-FFF2-40B4-BE49-F238E27FC236}">
                      <a16:creationId xmlns:a16="http://schemas.microsoft.com/office/drawing/2014/main" id="{DF215BE5-3ECB-4BA7-AEE7-1C2124D122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4" y="2416"/>
                  <a:ext cx="296" cy="2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242" name="Text Box 18">
              <a:extLst>
                <a:ext uri="{FF2B5EF4-FFF2-40B4-BE49-F238E27FC236}">
                  <a16:creationId xmlns:a16="http://schemas.microsoft.com/office/drawing/2014/main" id="{8FC4A58C-9E38-4EC9-B575-88C78E52E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09"/>
              <a:ext cx="67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j-lt"/>
                  <a:ea typeface="+mj-ea"/>
                </a:rPr>
                <a:t>其中</a:t>
              </a:r>
            </a:p>
          </p:txBody>
        </p:sp>
        <p:sp>
          <p:nvSpPr>
            <p:cNvPr id="52243" name="Text Box 19">
              <a:extLst>
                <a:ext uri="{FF2B5EF4-FFF2-40B4-BE49-F238E27FC236}">
                  <a16:creationId xmlns:a16="http://schemas.microsoft.com/office/drawing/2014/main" id="{D4BCB5A5-05A0-47CF-B205-6D7068F54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2409"/>
              <a:ext cx="81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+mj-lt"/>
                  <a:ea typeface="+mj-ea"/>
                </a:rPr>
                <a:t>不依赖于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47" name="Object 23">
                  <a:extLst>
                    <a:ext uri="{FF2B5EF4-FFF2-40B4-BE49-F238E27FC236}">
                      <a16:creationId xmlns:a16="http://schemas.microsoft.com/office/drawing/2014/main" id="{6A2CAD6E-A07F-4BC4-9AB3-436D6800E997}"/>
                    </a:ext>
                  </a:extLst>
                </p:cNvPr>
                <p:cNvSpPr txBox="1"/>
                <p:nvPr/>
              </p:nvSpPr>
              <p:spPr bwMode="auto">
                <a:xfrm>
                  <a:off x="735" y="2430"/>
                  <a:ext cx="20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𝑨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2247" name="Object 23">
                  <a:extLst>
                    <a:ext uri="{FF2B5EF4-FFF2-40B4-BE49-F238E27FC236}">
                      <a16:creationId xmlns:a16="http://schemas.microsoft.com/office/drawing/2014/main" id="{6A2CAD6E-A07F-4BC4-9AB3-436D6800E9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5" y="2430"/>
                  <a:ext cx="206" cy="2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326" name="Rectangle 102">
                <a:extLst>
                  <a:ext uri="{FF2B5EF4-FFF2-40B4-BE49-F238E27FC236}">
                    <a16:creationId xmlns:a16="http://schemas.microsoft.com/office/drawing/2014/main" id="{4841EE2C-D4CA-4B27-AEDE-C69428975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8839" y="690567"/>
                <a:ext cx="9573585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设函数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sz="2800" b="1" dirty="0"/>
                      <m:t>在某区间内有定义</m:t>
                    </m:r>
                    <m:r>
                      <m:rPr>
                        <m:nor/>
                      </m:rPr>
                      <a:rPr lang="en-US" altLang="zh-CN" sz="2800" b="1" dirty="0"/>
                      <m:t>,</m:t>
                    </m:r>
                    <m:r>
                      <m:rPr>
                        <m:nor/>
                      </m:rPr>
                      <a:rPr lang="en-US" altLang="zh-CN" sz="2800" b="1" i="0" dirty="0" smtClean="0"/>
                      <m:t> </m:t>
                    </m:r>
                  </m:oMath>
                </a14:m>
                <a:r>
                  <a:rPr lang="en-US" altLang="zh-CN" sz="2800" b="1" i="1" dirty="0">
                    <a:latin typeface="+mj-lt"/>
                    <a:ea typeface="+mj-ea"/>
                  </a:rPr>
                  <a:t>x</a:t>
                </a:r>
                <a:r>
                  <a:rPr lang="en-US" altLang="zh-CN" sz="2800" b="1" i="1" baseline="-25000" dirty="0">
                    <a:latin typeface="+mj-lt"/>
                    <a:ea typeface="+mj-ea"/>
                  </a:rPr>
                  <a:t>0 </a:t>
                </a:r>
                <a:r>
                  <a:rPr lang="zh-CN" altLang="en-US" sz="2800" b="1" dirty="0">
                    <a:latin typeface="+mj-lt"/>
                    <a:ea typeface="+mj-ea"/>
                  </a:rPr>
                  <a:t>及 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x</a:t>
                </a:r>
                <a:r>
                  <a:rPr lang="en-US" altLang="zh-CN" sz="2800" b="1" i="1" baseline="-25000" dirty="0">
                    <a:latin typeface="+mj-lt"/>
                    <a:ea typeface="+mj-ea"/>
                  </a:rPr>
                  <a:t>0 </a:t>
                </a:r>
                <a:r>
                  <a:rPr lang="en-US" altLang="zh-CN" sz="2800" b="1" dirty="0">
                    <a:latin typeface="+mj-lt"/>
                    <a:ea typeface="+mj-ea"/>
                  </a:rPr>
                  <a:t>+</a:t>
                </a:r>
                <a:r>
                  <a:rPr lang="en-US" altLang="zh-CN" sz="2800" b="1" i="1" dirty="0">
                    <a:latin typeface="+mj-lt"/>
                    <a:ea typeface="+mj-ea"/>
                    <a:cs typeface="Times New Roman" panose="02020603050405020304" pitchFamily="18" charset="0"/>
                  </a:rPr>
                  <a:t>∆x</a:t>
                </a:r>
                <a:r>
                  <a:rPr lang="zh-CN" altLang="en-US" sz="2800" b="1" dirty="0"/>
                  <a:t>在这个区间内，</a:t>
                </a:r>
              </a:p>
              <a:p>
                <a:endParaRPr lang="en-US" altLang="zh-CN" sz="2800" b="1" i="1" dirty="0">
                  <a:latin typeface="+mj-lt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326" name="Rectangle 102">
                <a:extLst>
                  <a:ext uri="{FF2B5EF4-FFF2-40B4-BE49-F238E27FC236}">
                    <a16:creationId xmlns:a16="http://schemas.microsoft.com/office/drawing/2014/main" id="{4841EE2C-D4CA-4B27-AEDE-C69428975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8839" y="690567"/>
                <a:ext cx="9573585" cy="954107"/>
              </a:xfrm>
              <a:prstGeom prst="rect">
                <a:avLst/>
              </a:prstGeom>
              <a:blipFill>
                <a:blip r:embed="rId6"/>
                <a:stretch>
                  <a:fillRect l="-1273" t="-8280" r="-49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328" name="Rectangle 104">
            <a:extLst>
              <a:ext uri="{FF2B5EF4-FFF2-40B4-BE49-F238E27FC236}">
                <a16:creationId xmlns:a16="http://schemas.microsoft.com/office/drawing/2014/main" id="{BD382736-F5BE-4BEE-A82D-2C9C58A6B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465" y="1427650"/>
            <a:ext cx="45776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  <a:ea typeface="+mj-ea"/>
              </a:rPr>
              <a:t>如果函数在点</a:t>
            </a:r>
            <a:r>
              <a:rPr lang="en-US" altLang="zh-CN" sz="2800" b="1" i="1" dirty="0">
                <a:latin typeface="+mj-lt"/>
                <a:ea typeface="+mj-ea"/>
              </a:rPr>
              <a:t>x</a:t>
            </a:r>
            <a:r>
              <a:rPr lang="en-US" altLang="zh-CN" sz="2800" b="1" i="1" baseline="-25000" dirty="0">
                <a:latin typeface="+mj-lt"/>
                <a:ea typeface="+mj-ea"/>
              </a:rPr>
              <a:t>0</a:t>
            </a:r>
            <a:r>
              <a:rPr lang="zh-CN" altLang="en-US" sz="2800" b="1" dirty="0">
                <a:latin typeface="+mj-lt"/>
                <a:ea typeface="+mj-ea"/>
              </a:rPr>
              <a:t>处的增量</a:t>
            </a:r>
          </a:p>
        </p:txBody>
      </p:sp>
      <p:sp>
        <p:nvSpPr>
          <p:cNvPr id="52331" name="Rectangle 107">
            <a:extLst>
              <a:ext uri="{FF2B5EF4-FFF2-40B4-BE49-F238E27FC236}">
                <a16:creationId xmlns:a16="http://schemas.microsoft.com/office/drawing/2014/main" id="{3EABB5EA-CC52-4030-BFDA-7E0A4F7EA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671" y="2980246"/>
            <a:ext cx="45143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则称</a:t>
            </a:r>
            <a:r>
              <a:rPr lang="en-US" altLang="zh-CN" sz="2800" b="1" i="1" dirty="0">
                <a:latin typeface="+mj-lt"/>
                <a:ea typeface="+mj-ea"/>
              </a:rPr>
              <a:t>y=f(x)</a:t>
            </a:r>
            <a:r>
              <a:rPr lang="zh-CN" altLang="en-US" sz="2800" b="1" dirty="0">
                <a:latin typeface="+mj-lt"/>
                <a:ea typeface="+mj-ea"/>
              </a:rPr>
              <a:t>在点</a:t>
            </a:r>
            <a:r>
              <a:rPr lang="en-US" altLang="zh-CN" sz="2800" b="1" i="1" dirty="0">
                <a:latin typeface="+mj-lt"/>
                <a:ea typeface="+mj-ea"/>
              </a:rPr>
              <a:t>x</a:t>
            </a:r>
            <a:r>
              <a:rPr lang="en-US" altLang="zh-CN" sz="2800" b="1" i="1" baseline="-25000" dirty="0">
                <a:latin typeface="+mj-lt"/>
                <a:ea typeface="+mj-ea"/>
              </a:rPr>
              <a:t>0 </a:t>
            </a:r>
            <a:r>
              <a:rPr lang="zh-CN" altLang="en-US" sz="2800" b="1" dirty="0">
                <a:latin typeface="+mj-lt"/>
                <a:ea typeface="+mj-ea"/>
              </a:rPr>
              <a:t>可微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44">
                <a:extLst>
                  <a:ext uri="{FF2B5EF4-FFF2-40B4-BE49-F238E27FC236}">
                    <a16:creationId xmlns:a16="http://schemas.microsoft.com/office/drawing/2014/main" id="{5E7C330D-6A6F-4FB8-AD72-CB97BBB24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617" y="3810487"/>
                <a:ext cx="1036122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而称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𝜟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m:rPr>
                        <m:nor/>
                      </m:rPr>
                      <a:rPr lang="zh-CN" altLang="en-US" sz="2800" b="1" dirty="0"/>
                      <m:t>为函数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在点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x</a:t>
                </a:r>
                <a:r>
                  <a:rPr lang="en-US" altLang="zh-CN" sz="2800" b="1" i="1" baseline="-25000" dirty="0">
                    <a:latin typeface="+mj-lt"/>
                    <a:ea typeface="+mj-ea"/>
                  </a:rPr>
                  <a:t>0 </a:t>
                </a:r>
                <a:r>
                  <a:rPr lang="zh-CN" altLang="en-US" sz="2800" b="1" dirty="0">
                    <a:latin typeface="+mj-lt"/>
                    <a:ea typeface="+mj-ea"/>
                  </a:rPr>
                  <a:t>处</a:t>
                </a:r>
                <a:r>
                  <a:rPr lang="zh-CN" altLang="en-US" sz="2800" b="1" dirty="0"/>
                  <a:t>相应于自变量增量</a:t>
                </a:r>
                <a:r>
                  <a:rPr lang="zh-CN" altLang="en-US" sz="2800" b="1" i="1" dirty="0">
                    <a:cs typeface="Times New Roman" panose="02020603050405020304" pitchFamily="18" charset="0"/>
                  </a:rPr>
                  <a:t>∆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x</a:t>
                </a:r>
                <a:r>
                  <a:rPr lang="zh-CN" altLang="en-US" sz="2800" b="1" dirty="0"/>
                  <a:t>的 微分</a:t>
                </a:r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8" name="Rectangle 44">
                <a:extLst>
                  <a:ext uri="{FF2B5EF4-FFF2-40B4-BE49-F238E27FC236}">
                    <a16:creationId xmlns:a16="http://schemas.microsoft.com/office/drawing/2014/main" id="{5E7C330D-6A6F-4FB8-AD72-CB97BBB24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7617" y="3810487"/>
                <a:ext cx="10361229" cy="523220"/>
              </a:xfrm>
              <a:prstGeom prst="rect">
                <a:avLst/>
              </a:prstGeom>
              <a:blipFill>
                <a:blip r:embed="rId7"/>
                <a:stretch>
                  <a:fillRect l="-1235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bject 7">
                <a:extLst>
                  <a:ext uri="{FF2B5EF4-FFF2-40B4-BE49-F238E27FC236}">
                    <a16:creationId xmlns:a16="http://schemas.microsoft.com/office/drawing/2014/main" id="{177A27A8-62AC-480E-A28F-0F7E6191E385}"/>
                  </a:ext>
                </a:extLst>
              </p:cNvPr>
              <p:cNvSpPr txBox="1"/>
              <p:nvPr/>
            </p:nvSpPr>
            <p:spPr bwMode="auto">
              <a:xfrm>
                <a:off x="2831164" y="4580790"/>
                <a:ext cx="2019969" cy="6374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9" name="Object 7">
                <a:extLst>
                  <a:ext uri="{FF2B5EF4-FFF2-40B4-BE49-F238E27FC236}">
                    <a16:creationId xmlns:a16="http://schemas.microsoft.com/office/drawing/2014/main" id="{177A27A8-62AC-480E-A28F-0F7E6191E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1164" y="4580790"/>
                <a:ext cx="2019969" cy="6374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8">
            <a:extLst>
              <a:ext uri="{FF2B5EF4-FFF2-40B4-BE49-F238E27FC236}">
                <a16:creationId xmlns:a16="http://schemas.microsoft.com/office/drawing/2014/main" id="{9465BD20-5413-441D-B565-ED81A6E01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465" y="4583951"/>
            <a:ext cx="10219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记作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bject 37">
                <a:extLst>
                  <a:ext uri="{FF2B5EF4-FFF2-40B4-BE49-F238E27FC236}">
                    <a16:creationId xmlns:a16="http://schemas.microsoft.com/office/drawing/2014/main" id="{78B747AF-0A00-4094-8DFD-0F6AD754B3CF}"/>
                  </a:ext>
                </a:extLst>
              </p:cNvPr>
              <p:cNvSpPr txBox="1"/>
              <p:nvPr/>
            </p:nvSpPr>
            <p:spPr bwMode="auto">
              <a:xfrm>
                <a:off x="4871651" y="4580790"/>
                <a:ext cx="2972387" cy="6244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  <a:ea typeface="+mj-ea"/>
                  </a:rPr>
                  <a:t>或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𝒅𝒇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𝑨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⋅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𝜟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𝒙</m:t>
                    </m:r>
                  </m:oMath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41" name="Object 37">
                <a:extLst>
                  <a:ext uri="{FF2B5EF4-FFF2-40B4-BE49-F238E27FC236}">
                    <a16:creationId xmlns:a16="http://schemas.microsoft.com/office/drawing/2014/main" id="{78B747AF-0A00-4094-8DFD-0F6AD754B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1651" y="4580790"/>
                <a:ext cx="2972387" cy="624471"/>
              </a:xfrm>
              <a:prstGeom prst="rect">
                <a:avLst/>
              </a:prstGeom>
              <a:blipFill>
                <a:blip r:embed="rId9"/>
                <a:stretch>
                  <a:fillRect l="-3074" t="-1068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21">
            <a:extLst>
              <a:ext uri="{FF2B5EF4-FFF2-40B4-BE49-F238E27FC236}">
                <a16:creationId xmlns:a16="http://schemas.microsoft.com/office/drawing/2014/main" id="{0D8E96A9-9AD2-46B8-B1DF-ED7F68F3B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93" y="5385087"/>
            <a:ext cx="84155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  <a:ea typeface="+mj-ea"/>
              </a:rPr>
              <a:t>前面的问题可转述为：</a:t>
            </a:r>
            <a:r>
              <a:rPr lang="zh-CN" altLang="en-US" sz="2800" b="1" dirty="0"/>
              <a:t>满足什么样条件的函数可微？</a:t>
            </a:r>
            <a:endParaRPr lang="zh-CN" altLang="en-US" sz="28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C8B2D6D-1223-483D-816F-C8CEBAF3AB0E}"/>
                  </a:ext>
                </a:extLst>
              </p:cNvPr>
              <p:cNvSpPr txBox="1"/>
              <p:nvPr/>
            </p:nvSpPr>
            <p:spPr>
              <a:xfrm>
                <a:off x="1335905" y="6181133"/>
                <a:ext cx="75389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若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𝒚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𝒇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𝒙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可微，则（</a:t>
                </a:r>
                <a:r>
                  <a:rPr lang="en-US" altLang="zh-CN" sz="2800" b="1" dirty="0">
                    <a:latin typeface="+mj-lt"/>
                    <a:ea typeface="+mj-ea"/>
                  </a:rPr>
                  <a:t>1 </a:t>
                </a:r>
                <a:r>
                  <a:rPr lang="zh-CN" altLang="en-US" sz="2800" b="1" dirty="0">
                    <a:latin typeface="+mj-lt"/>
                    <a:ea typeface="+mj-ea"/>
                  </a:rPr>
                  <a:t>）式中的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m:rPr>
                        <m:nor/>
                      </m:rPr>
                      <a:rPr lang="zh-CN" altLang="en-US" sz="2800" b="1" dirty="0"/>
                      <m:t>为何值？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C8B2D6D-1223-483D-816F-C8CEBAF3A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905" y="6181133"/>
                <a:ext cx="7538989" cy="523220"/>
              </a:xfrm>
              <a:prstGeom prst="rect">
                <a:avLst/>
              </a:prstGeom>
              <a:blipFill>
                <a:blip r:embed="rId10"/>
                <a:stretch>
                  <a:fillRect l="-1617" t="-16279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5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5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utoUpdateAnimBg="0"/>
      <p:bldP spid="52235" grpId="0"/>
      <p:bldP spid="52234" grpId="0" autoUpdateAnimBg="0"/>
      <p:bldP spid="52241" grpId="0"/>
      <p:bldP spid="52326" grpId="0"/>
      <p:bldP spid="52328" grpId="0"/>
      <p:bldP spid="52331" grpId="0"/>
      <p:bldP spid="38" grpId="0"/>
      <p:bldP spid="39" grpId="0"/>
      <p:bldP spid="40" grpId="0" autoUpdateAnimBg="0"/>
      <p:bldP spid="41" grpId="0"/>
      <p:bldP spid="42" grpId="0" autoUpdateAnimBg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62" name="Text Box 14">
            <a:extLst>
              <a:ext uri="{FF2B5EF4-FFF2-40B4-BE49-F238E27FC236}">
                <a16:creationId xmlns:a16="http://schemas.microsoft.com/office/drawing/2014/main" id="{B4083F53-0F4F-4AED-8F43-815C95EDE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57" y="413886"/>
            <a:ext cx="70089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j-lt"/>
                <a:ea typeface="+mj-ea"/>
              </a:rPr>
              <a:t>2.</a:t>
            </a:r>
            <a:r>
              <a:rPr lang="zh-CN" altLang="en-US" sz="2800" b="1">
                <a:latin typeface="+mj-lt"/>
                <a:ea typeface="+mj-ea"/>
              </a:rPr>
              <a:t>可微的条件</a:t>
            </a:r>
          </a:p>
        </p:txBody>
      </p:sp>
      <p:sp>
        <p:nvSpPr>
          <p:cNvPr id="104463" name="Rectangle 15">
            <a:extLst>
              <a:ext uri="{FF2B5EF4-FFF2-40B4-BE49-F238E27FC236}">
                <a16:creationId xmlns:a16="http://schemas.microsoft.com/office/drawing/2014/main" id="{87250060-9B55-41E7-AE90-0AFA5B300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745" y="1166042"/>
            <a:ext cx="14931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+mj-lt"/>
                <a:ea typeface="+mj-ea"/>
              </a:rPr>
              <a:t>定理</a:t>
            </a:r>
          </a:p>
        </p:txBody>
      </p:sp>
      <p:sp>
        <p:nvSpPr>
          <p:cNvPr id="104468" name="Text Box 20">
            <a:extLst>
              <a:ext uri="{FF2B5EF4-FFF2-40B4-BE49-F238E27FC236}">
                <a16:creationId xmlns:a16="http://schemas.microsoft.com/office/drawing/2014/main" id="{E54CD6B5-6650-4304-9A93-C0D9FC5D4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788" y="1254963"/>
            <a:ext cx="4974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  <a:ea typeface="+mj-ea"/>
              </a:rPr>
              <a:t>可微的充要条件是：</a:t>
            </a:r>
          </a:p>
        </p:txBody>
      </p:sp>
      <p:sp>
        <p:nvSpPr>
          <p:cNvPr id="104475" name="Text Box 27">
            <a:extLst>
              <a:ext uri="{FF2B5EF4-FFF2-40B4-BE49-F238E27FC236}">
                <a16:creationId xmlns:a16="http://schemas.microsoft.com/office/drawing/2014/main" id="{4B41E9C1-E9AF-4DD1-93AA-61EFFD535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291" y="2776086"/>
            <a:ext cx="23739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>
                <a:latin typeface="+mj-lt"/>
                <a:ea typeface="+mj-ea"/>
              </a:rPr>
              <a:t>证明：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480" name="Object 32">
                <a:extLst>
                  <a:ext uri="{FF2B5EF4-FFF2-40B4-BE49-F238E27FC236}">
                    <a16:creationId xmlns:a16="http://schemas.microsoft.com/office/drawing/2014/main" id="{F7EDD028-B5E4-4402-BAEF-DCA7FA3BFEAF}"/>
                  </a:ext>
                </a:extLst>
              </p:cNvPr>
              <p:cNvSpPr txBox="1"/>
              <p:nvPr/>
            </p:nvSpPr>
            <p:spPr bwMode="auto">
              <a:xfrm>
                <a:off x="6350188" y="3603700"/>
                <a:ext cx="3558637" cy="73292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04480" name="Object 32">
                <a:extLst>
                  <a:ext uri="{FF2B5EF4-FFF2-40B4-BE49-F238E27FC236}">
                    <a16:creationId xmlns:a16="http://schemas.microsoft.com/office/drawing/2014/main" id="{F7EDD028-B5E4-4402-BAEF-DCA7FA3BF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0188" y="3603700"/>
                <a:ext cx="3558637" cy="7329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481" name="Object 33">
                <a:extLst>
                  <a:ext uri="{FF2B5EF4-FFF2-40B4-BE49-F238E27FC236}">
                    <a16:creationId xmlns:a16="http://schemas.microsoft.com/office/drawing/2014/main" id="{933B4B6D-E4EE-4E99-9269-07426EF8E7B6}"/>
                  </a:ext>
                </a:extLst>
              </p:cNvPr>
              <p:cNvSpPr txBox="1"/>
              <p:nvPr/>
            </p:nvSpPr>
            <p:spPr bwMode="auto">
              <a:xfrm>
                <a:off x="2110912" y="4306162"/>
                <a:ext cx="4182753" cy="12564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𝜟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𝜟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𝜟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𝜟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  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04481" name="Object 33">
                <a:extLst>
                  <a:ext uri="{FF2B5EF4-FFF2-40B4-BE49-F238E27FC236}">
                    <a16:creationId xmlns:a16="http://schemas.microsoft.com/office/drawing/2014/main" id="{933B4B6D-E4EE-4E99-9269-07426EF8E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0912" y="4306162"/>
                <a:ext cx="4182753" cy="1256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490" name="Object 42">
            <a:extLst>
              <a:ext uri="{FF2B5EF4-FFF2-40B4-BE49-F238E27FC236}">
                <a16:creationId xmlns:a16="http://schemas.microsoft.com/office/drawing/2014/main" id="{1270FD1F-2D87-4EDC-952F-06BF9DFA4675}"/>
              </a:ext>
            </a:extLst>
          </p:cNvPr>
          <p:cNvSpPr txBox="1"/>
          <p:nvPr/>
        </p:nvSpPr>
        <p:spPr bwMode="auto">
          <a:xfrm>
            <a:off x="6008685" y="3262492"/>
            <a:ext cx="150730" cy="26175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47500" lnSpcReduction="20000"/>
          </a:bodyPr>
          <a:lstStyle/>
          <a:p>
            <a:endParaRPr lang="zh-CN" altLang="en-US" sz="2800" b="1">
              <a:latin typeface="+mj-lt"/>
              <a:ea typeface="+mj-ea"/>
            </a:endParaRPr>
          </a:p>
        </p:txBody>
      </p:sp>
      <p:grpSp>
        <p:nvGrpSpPr>
          <p:cNvPr id="104493" name="Group 45">
            <a:extLst>
              <a:ext uri="{FF2B5EF4-FFF2-40B4-BE49-F238E27FC236}">
                <a16:creationId xmlns:a16="http://schemas.microsoft.com/office/drawing/2014/main" id="{EBFA9F2A-B165-4580-841D-7CC3C6A071B4}"/>
              </a:ext>
            </a:extLst>
          </p:cNvPr>
          <p:cNvGrpSpPr>
            <a:grpSpLocks/>
          </p:cNvGrpSpPr>
          <p:nvPr/>
        </p:nvGrpSpPr>
        <p:grpSpPr bwMode="auto">
          <a:xfrm>
            <a:off x="2190193" y="1181640"/>
            <a:ext cx="4036733" cy="772186"/>
            <a:chOff x="1022" y="1464"/>
            <a:chExt cx="1714" cy="354"/>
          </a:xfrm>
        </p:grpSpPr>
        <p:sp>
          <p:nvSpPr>
            <p:cNvPr id="104464" name="Text Box 16">
              <a:extLst>
                <a:ext uri="{FF2B5EF4-FFF2-40B4-BE49-F238E27FC236}">
                  <a16:creationId xmlns:a16="http://schemas.microsoft.com/office/drawing/2014/main" id="{EFD5A2DB-3BA2-4D2C-8CF7-CCDCD02BB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2" y="1468"/>
              <a:ext cx="44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+mj-lt"/>
                  <a:ea typeface="+mj-ea"/>
                </a:rPr>
                <a:t>函数</a:t>
              </a:r>
            </a:p>
          </p:txBody>
        </p:sp>
        <p:sp>
          <p:nvSpPr>
            <p:cNvPr id="104465" name="Text Box 17">
              <a:extLst>
                <a:ext uri="{FF2B5EF4-FFF2-40B4-BE49-F238E27FC236}">
                  <a16:creationId xmlns:a16="http://schemas.microsoft.com/office/drawing/2014/main" id="{E790989D-6D26-4356-A8B7-6DF7A7B56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488"/>
              <a:ext cx="8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 dirty="0">
                  <a:latin typeface="+mj-lt"/>
                  <a:ea typeface="+mj-ea"/>
                </a:rPr>
                <a:t>在点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491" name="Object 43">
                  <a:extLst>
                    <a:ext uri="{FF2B5EF4-FFF2-40B4-BE49-F238E27FC236}">
                      <a16:creationId xmlns:a16="http://schemas.microsoft.com/office/drawing/2014/main" id="{CD00C6CF-50A2-4248-A9D5-590FDD089BFB}"/>
                    </a:ext>
                  </a:extLst>
                </p:cNvPr>
                <p:cNvSpPr txBox="1"/>
                <p:nvPr/>
              </p:nvSpPr>
              <p:spPr bwMode="auto">
                <a:xfrm>
                  <a:off x="1465" y="1464"/>
                  <a:ext cx="528" cy="2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04491" name="Object 43">
                  <a:extLst>
                    <a:ext uri="{FF2B5EF4-FFF2-40B4-BE49-F238E27FC236}">
                      <a16:creationId xmlns:a16="http://schemas.microsoft.com/office/drawing/2014/main" id="{CD00C6CF-50A2-4248-A9D5-590FDD089B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65" y="1464"/>
                  <a:ext cx="528" cy="29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492" name="Object 44">
                  <a:extLst>
                    <a:ext uri="{FF2B5EF4-FFF2-40B4-BE49-F238E27FC236}">
                      <a16:creationId xmlns:a16="http://schemas.microsoft.com/office/drawing/2014/main" id="{2C49151B-1C9B-485C-A2CE-A91597B408EE}"/>
                    </a:ext>
                  </a:extLst>
                </p:cNvPr>
                <p:cNvSpPr txBox="1"/>
                <p:nvPr/>
              </p:nvSpPr>
              <p:spPr bwMode="auto">
                <a:xfrm>
                  <a:off x="2334" y="1475"/>
                  <a:ext cx="288" cy="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04492" name="Object 44">
                  <a:extLst>
                    <a:ext uri="{FF2B5EF4-FFF2-40B4-BE49-F238E27FC236}">
                      <a16:creationId xmlns:a16="http://schemas.microsoft.com/office/drawing/2014/main" id="{2C49151B-1C9B-485C-A2CE-A91597B40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34" y="1475"/>
                  <a:ext cx="288" cy="3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499" name="Group 51">
            <a:extLst>
              <a:ext uri="{FF2B5EF4-FFF2-40B4-BE49-F238E27FC236}">
                <a16:creationId xmlns:a16="http://schemas.microsoft.com/office/drawing/2014/main" id="{0A11720B-A28D-496B-9CA5-A7BFB362DA71}"/>
              </a:ext>
            </a:extLst>
          </p:cNvPr>
          <p:cNvGrpSpPr>
            <a:grpSpLocks/>
          </p:cNvGrpSpPr>
          <p:nvPr/>
        </p:nvGrpSpPr>
        <p:grpSpPr bwMode="auto">
          <a:xfrm>
            <a:off x="2190193" y="1945305"/>
            <a:ext cx="4974085" cy="719835"/>
            <a:chOff x="1056" y="1440"/>
            <a:chExt cx="2448" cy="330"/>
          </a:xfrm>
        </p:grpSpPr>
        <p:sp>
          <p:nvSpPr>
            <p:cNvPr id="104470" name="Text Box 22">
              <a:extLst>
                <a:ext uri="{FF2B5EF4-FFF2-40B4-BE49-F238E27FC236}">
                  <a16:creationId xmlns:a16="http://schemas.microsoft.com/office/drawing/2014/main" id="{3AE4579A-EE10-4101-A8BB-5DF74C3CF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440"/>
              <a:ext cx="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006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>
                  <a:latin typeface="+mj-lt"/>
                  <a:ea typeface="+mj-ea"/>
                </a:rPr>
                <a:t>在</a:t>
              </a:r>
            </a:p>
          </p:txBody>
        </p:sp>
        <p:sp>
          <p:nvSpPr>
            <p:cNvPr id="104472" name="Text Box 24">
              <a:extLst>
                <a:ext uri="{FF2B5EF4-FFF2-40B4-BE49-F238E27FC236}">
                  <a16:creationId xmlns:a16="http://schemas.microsoft.com/office/drawing/2014/main" id="{A7B0FE43-8AA1-4F06-B379-961358038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440"/>
              <a:ext cx="11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006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>
                  <a:latin typeface="+mj-lt"/>
                  <a:ea typeface="+mj-ea"/>
                </a:rPr>
                <a:t>可导。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494" name="Object 46">
                  <a:extLst>
                    <a:ext uri="{FF2B5EF4-FFF2-40B4-BE49-F238E27FC236}">
                      <a16:creationId xmlns:a16="http://schemas.microsoft.com/office/drawing/2014/main" id="{08D766C3-47D3-42E8-ADEB-F58BB659673E}"/>
                    </a:ext>
                  </a:extLst>
                </p:cNvPr>
                <p:cNvSpPr txBox="1"/>
                <p:nvPr/>
              </p:nvSpPr>
              <p:spPr bwMode="auto">
                <a:xfrm>
                  <a:off x="1056" y="1440"/>
                  <a:ext cx="788" cy="3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04494" name="Object 46">
                  <a:extLst>
                    <a:ext uri="{FF2B5EF4-FFF2-40B4-BE49-F238E27FC236}">
                      <a16:creationId xmlns:a16="http://schemas.microsoft.com/office/drawing/2014/main" id="{08D766C3-47D3-42E8-ADEB-F58BB65967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6" y="1440"/>
                  <a:ext cx="788" cy="32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495" name="Object 47">
                  <a:extLst>
                    <a:ext uri="{FF2B5EF4-FFF2-40B4-BE49-F238E27FC236}">
                      <a16:creationId xmlns:a16="http://schemas.microsoft.com/office/drawing/2014/main" id="{76F5D6D2-A474-4B36-9C9E-DB4E893B85D9}"/>
                    </a:ext>
                  </a:extLst>
                </p:cNvPr>
                <p:cNvSpPr txBox="1"/>
                <p:nvPr/>
              </p:nvSpPr>
              <p:spPr bwMode="auto">
                <a:xfrm>
                  <a:off x="2112" y="1440"/>
                  <a:ext cx="336" cy="3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04495" name="Object 47">
                  <a:extLst>
                    <a:ext uri="{FF2B5EF4-FFF2-40B4-BE49-F238E27FC236}">
                      <a16:creationId xmlns:a16="http://schemas.microsoft.com/office/drawing/2014/main" id="{76F5D6D2-A474-4B36-9C9E-DB4E893B8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12" y="1440"/>
                  <a:ext cx="336" cy="32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496" name="Object 48">
                <a:extLst>
                  <a:ext uri="{FF2B5EF4-FFF2-40B4-BE49-F238E27FC236}">
                    <a16:creationId xmlns:a16="http://schemas.microsoft.com/office/drawing/2014/main" id="{32F8F3EA-CF3B-4436-A651-D7574357C264}"/>
                  </a:ext>
                </a:extLst>
              </p:cNvPr>
              <p:cNvSpPr txBox="1"/>
              <p:nvPr/>
            </p:nvSpPr>
            <p:spPr bwMode="auto">
              <a:xfrm>
                <a:off x="2167435" y="3558695"/>
                <a:ext cx="4281491" cy="8416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04496" name="Object 48">
                <a:extLst>
                  <a:ext uri="{FF2B5EF4-FFF2-40B4-BE49-F238E27FC236}">
                    <a16:creationId xmlns:a16="http://schemas.microsoft.com/office/drawing/2014/main" id="{32F8F3EA-CF3B-4436-A651-D7574357C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7435" y="3558695"/>
                <a:ext cx="4281491" cy="8416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502" name="Group 54">
            <a:extLst>
              <a:ext uri="{FF2B5EF4-FFF2-40B4-BE49-F238E27FC236}">
                <a16:creationId xmlns:a16="http://schemas.microsoft.com/office/drawing/2014/main" id="{18A19FC1-4347-4FD0-B14C-0D046AEFC535}"/>
              </a:ext>
            </a:extLst>
          </p:cNvPr>
          <p:cNvGrpSpPr>
            <a:grpSpLocks/>
          </p:cNvGrpSpPr>
          <p:nvPr/>
        </p:nvGrpSpPr>
        <p:grpSpPr bwMode="auto">
          <a:xfrm>
            <a:off x="2589074" y="2790990"/>
            <a:ext cx="3551572" cy="761280"/>
            <a:chOff x="1210" y="1885"/>
            <a:chExt cx="1508" cy="3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474" name="Object 26">
                  <a:extLst>
                    <a:ext uri="{FF2B5EF4-FFF2-40B4-BE49-F238E27FC236}">
                      <a16:creationId xmlns:a16="http://schemas.microsoft.com/office/drawing/2014/main" id="{C6E2A868-9859-4B1A-B8AB-D69BB5259954}"/>
                    </a:ext>
                  </a:extLst>
                </p:cNvPr>
                <p:cNvSpPr txBox="1"/>
                <p:nvPr/>
              </p:nvSpPr>
              <p:spPr bwMode="auto">
                <a:xfrm>
                  <a:off x="1991" y="1885"/>
                  <a:ext cx="727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04474" name="Object 26">
                  <a:extLst>
                    <a:ext uri="{FF2B5EF4-FFF2-40B4-BE49-F238E27FC236}">
                      <a16:creationId xmlns:a16="http://schemas.microsoft.com/office/drawing/2014/main" id="{C6E2A868-9859-4B1A-B8AB-D69BB52599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91" y="1885"/>
                  <a:ext cx="727" cy="33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500" name="Rectangle 52">
              <a:extLst>
                <a:ext uri="{FF2B5EF4-FFF2-40B4-BE49-F238E27FC236}">
                  <a16:creationId xmlns:a16="http://schemas.microsoft.com/office/drawing/2014/main" id="{0174C086-526A-46D9-888D-383B247A5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" y="1904"/>
              <a:ext cx="10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006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 dirty="0">
                  <a:latin typeface="+mj-lt"/>
                  <a:ea typeface="+mj-ea"/>
                </a:rPr>
                <a:t>必要：若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504" name="Object 56">
                <a:extLst>
                  <a:ext uri="{FF2B5EF4-FFF2-40B4-BE49-F238E27FC236}">
                    <a16:creationId xmlns:a16="http://schemas.microsoft.com/office/drawing/2014/main" id="{E785EEF8-3D80-4F65-BEDA-581E8143715B}"/>
                  </a:ext>
                </a:extLst>
              </p:cNvPr>
              <p:cNvSpPr txBox="1"/>
              <p:nvPr/>
            </p:nvSpPr>
            <p:spPr bwMode="auto">
              <a:xfrm>
                <a:off x="5200315" y="4220461"/>
                <a:ext cx="2308051" cy="12913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𝑨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04504" name="Object 56">
                <a:extLst>
                  <a:ext uri="{FF2B5EF4-FFF2-40B4-BE49-F238E27FC236}">
                    <a16:creationId xmlns:a16="http://schemas.microsoft.com/office/drawing/2014/main" id="{E785EEF8-3D80-4F65-BEDA-581E81437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0315" y="4220461"/>
                <a:ext cx="2308051" cy="129133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510" name="Rectangle 62">
            <a:extLst>
              <a:ext uri="{FF2B5EF4-FFF2-40B4-BE49-F238E27FC236}">
                <a16:creationId xmlns:a16="http://schemas.microsoft.com/office/drawing/2014/main" id="{4EAAAA0F-2D6F-4605-A593-61A64999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202" y="2905780"/>
            <a:ext cx="34820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在点</a:t>
            </a:r>
            <a:r>
              <a:rPr lang="en-US" altLang="zh-CN" sz="2800" b="1" i="1" dirty="0">
                <a:latin typeface="+mj-lt"/>
                <a:ea typeface="+mj-ea"/>
              </a:rPr>
              <a:t>x</a:t>
            </a:r>
            <a:r>
              <a:rPr lang="en-US" altLang="zh-CN" sz="2800" b="1" i="1" baseline="-25000" dirty="0">
                <a:latin typeface="+mj-lt"/>
                <a:ea typeface="+mj-ea"/>
              </a:rPr>
              <a:t>0</a:t>
            </a:r>
            <a:r>
              <a:rPr lang="zh-CN" altLang="en-US" sz="2800" b="1" dirty="0">
                <a:latin typeface="+mj-lt"/>
                <a:ea typeface="+mj-ea"/>
              </a:rPr>
              <a:t>可微，</a:t>
            </a:r>
            <a:r>
              <a:rPr lang="zh-CN" altLang="en-US" sz="2800" b="1" i="1" baseline="-25000" dirty="0">
                <a:latin typeface="+mj-lt"/>
                <a:ea typeface="+mj-ea"/>
              </a:rPr>
              <a:t> </a:t>
            </a:r>
          </a:p>
        </p:txBody>
      </p:sp>
      <p:grpSp>
        <p:nvGrpSpPr>
          <p:cNvPr id="104511" name="Group 63">
            <a:extLst>
              <a:ext uri="{FF2B5EF4-FFF2-40B4-BE49-F238E27FC236}">
                <a16:creationId xmlns:a16="http://schemas.microsoft.com/office/drawing/2014/main" id="{07F69A8C-DF7E-476E-AB9C-E2E47B371979}"/>
              </a:ext>
            </a:extLst>
          </p:cNvPr>
          <p:cNvGrpSpPr>
            <a:grpSpLocks/>
          </p:cNvGrpSpPr>
          <p:nvPr/>
        </p:nvGrpSpPr>
        <p:grpSpPr bwMode="auto">
          <a:xfrm>
            <a:off x="1745020" y="5624008"/>
            <a:ext cx="4090364" cy="854181"/>
            <a:chOff x="1056" y="1440"/>
            <a:chExt cx="2009" cy="323"/>
          </a:xfrm>
        </p:grpSpPr>
        <p:sp>
          <p:nvSpPr>
            <p:cNvPr id="104512" name="Text Box 64">
              <a:extLst>
                <a:ext uri="{FF2B5EF4-FFF2-40B4-BE49-F238E27FC236}">
                  <a16:creationId xmlns:a16="http://schemas.microsoft.com/office/drawing/2014/main" id="{6F6D5730-664E-4E48-985A-BF64DDA8D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440"/>
              <a:ext cx="288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006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>
                  <a:latin typeface="+mj-lt"/>
                  <a:ea typeface="+mj-ea"/>
                </a:rPr>
                <a:t>在</a:t>
              </a:r>
            </a:p>
          </p:txBody>
        </p:sp>
        <p:sp>
          <p:nvSpPr>
            <p:cNvPr id="104513" name="Text Box 65">
              <a:extLst>
                <a:ext uri="{FF2B5EF4-FFF2-40B4-BE49-F238E27FC236}">
                  <a16:creationId xmlns:a16="http://schemas.microsoft.com/office/drawing/2014/main" id="{E7353153-BB2A-49EF-BB93-042771CE6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440"/>
              <a:ext cx="71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006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2800" b="1" dirty="0">
                  <a:latin typeface="+mj-lt"/>
                  <a:ea typeface="+mj-ea"/>
                </a:rPr>
                <a:t>可导。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514" name="Object 66">
                  <a:extLst>
                    <a:ext uri="{FF2B5EF4-FFF2-40B4-BE49-F238E27FC236}">
                      <a16:creationId xmlns:a16="http://schemas.microsoft.com/office/drawing/2014/main" id="{26AEC39A-A0D6-47E0-A672-071E0325E0B3}"/>
                    </a:ext>
                  </a:extLst>
                </p:cNvPr>
                <p:cNvSpPr txBox="1"/>
                <p:nvPr/>
              </p:nvSpPr>
              <p:spPr bwMode="auto">
                <a:xfrm>
                  <a:off x="1056" y="1440"/>
                  <a:ext cx="788" cy="3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04514" name="Object 66">
                  <a:extLst>
                    <a:ext uri="{FF2B5EF4-FFF2-40B4-BE49-F238E27FC236}">
                      <a16:creationId xmlns:a16="http://schemas.microsoft.com/office/drawing/2014/main" id="{26AEC39A-A0D6-47E0-A672-071E0325E0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6" y="1440"/>
                  <a:ext cx="788" cy="32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515" name="Object 67">
                  <a:extLst>
                    <a:ext uri="{FF2B5EF4-FFF2-40B4-BE49-F238E27FC236}">
                      <a16:creationId xmlns:a16="http://schemas.microsoft.com/office/drawing/2014/main" id="{AF8F904A-4BC3-4329-9D1C-A7824D3EC392}"/>
                    </a:ext>
                  </a:extLst>
                </p:cNvPr>
                <p:cNvSpPr txBox="1"/>
                <p:nvPr/>
              </p:nvSpPr>
              <p:spPr bwMode="auto">
                <a:xfrm>
                  <a:off x="2112" y="1440"/>
                  <a:ext cx="336" cy="3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04515" name="Object 67">
                  <a:extLst>
                    <a:ext uri="{FF2B5EF4-FFF2-40B4-BE49-F238E27FC236}">
                      <a16:creationId xmlns:a16="http://schemas.microsoft.com/office/drawing/2014/main" id="{AF8F904A-4BC3-4329-9D1C-A7824D3EC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12" y="1440"/>
                  <a:ext cx="336" cy="32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516" name="Object 68">
                <a:extLst>
                  <a:ext uri="{FF2B5EF4-FFF2-40B4-BE49-F238E27FC236}">
                    <a16:creationId xmlns:a16="http://schemas.microsoft.com/office/drawing/2014/main" id="{F9933B0E-A8B3-47D3-9B6B-C21A7C8DA38F}"/>
                  </a:ext>
                </a:extLst>
              </p:cNvPr>
              <p:cNvSpPr txBox="1"/>
              <p:nvPr/>
            </p:nvSpPr>
            <p:spPr bwMode="auto">
              <a:xfrm>
                <a:off x="5993905" y="5564057"/>
                <a:ext cx="3205365" cy="7460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且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𝑨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04516" name="Object 68">
                <a:extLst>
                  <a:ext uri="{FF2B5EF4-FFF2-40B4-BE49-F238E27FC236}">
                    <a16:creationId xmlns:a16="http://schemas.microsoft.com/office/drawing/2014/main" id="{F9933B0E-A8B3-47D3-9B6B-C21A7C8DA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3905" y="5564057"/>
                <a:ext cx="3205365" cy="7460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3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0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10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2" grpId="0" autoUpdateAnimBg="0"/>
      <p:bldP spid="104463" grpId="0" autoUpdateAnimBg="0"/>
      <p:bldP spid="104468" grpId="0" autoUpdateAnimBg="0"/>
      <p:bldP spid="104475" grpId="0" autoUpdateAnimBg="0"/>
      <p:bldP spid="104480" grpId="0"/>
      <p:bldP spid="104481" grpId="0"/>
      <p:bldP spid="104496" grpId="0"/>
      <p:bldP spid="104504" grpId="0"/>
      <p:bldP spid="104510" grpId="0"/>
      <p:bldP spid="1045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208" name="Object 32">
                <a:extLst>
                  <a:ext uri="{FF2B5EF4-FFF2-40B4-BE49-F238E27FC236}">
                    <a16:creationId xmlns:a16="http://schemas.microsoft.com/office/drawing/2014/main" id="{FC5230E7-5589-4CC5-8343-88394D10F3B2}"/>
                  </a:ext>
                </a:extLst>
              </p:cNvPr>
              <p:cNvSpPr txBox="1"/>
              <p:nvPr/>
            </p:nvSpPr>
            <p:spPr bwMode="auto">
              <a:xfrm>
                <a:off x="2657816" y="845538"/>
                <a:ext cx="2738000" cy="102214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0208" name="Object 32">
                <a:extLst>
                  <a:ext uri="{FF2B5EF4-FFF2-40B4-BE49-F238E27FC236}">
                    <a16:creationId xmlns:a16="http://schemas.microsoft.com/office/drawing/2014/main" id="{FC5230E7-5589-4CC5-8343-88394D10F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7816" y="845538"/>
                <a:ext cx="2738000" cy="10221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209" name="Object 33">
                <a:extLst>
                  <a:ext uri="{FF2B5EF4-FFF2-40B4-BE49-F238E27FC236}">
                    <a16:creationId xmlns:a16="http://schemas.microsoft.com/office/drawing/2014/main" id="{43FEDFDE-9990-44E2-BB2E-53FDF409E60B}"/>
                  </a:ext>
                </a:extLst>
              </p:cNvPr>
              <p:cNvSpPr txBox="1"/>
              <p:nvPr/>
            </p:nvSpPr>
            <p:spPr bwMode="auto">
              <a:xfrm>
                <a:off x="5685136" y="1048584"/>
                <a:ext cx="4592774" cy="8915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0209" name="Object 33">
                <a:extLst>
                  <a:ext uri="{FF2B5EF4-FFF2-40B4-BE49-F238E27FC236}">
                    <a16:creationId xmlns:a16="http://schemas.microsoft.com/office/drawing/2014/main" id="{43FEDFDE-9990-44E2-BB2E-53FDF409E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5136" y="1048584"/>
                <a:ext cx="4592774" cy="8915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210" name="Object 34">
                <a:extLst>
                  <a:ext uri="{FF2B5EF4-FFF2-40B4-BE49-F238E27FC236}">
                    <a16:creationId xmlns:a16="http://schemas.microsoft.com/office/drawing/2014/main" id="{4F99808C-4118-445E-B993-DF5A7974FC72}"/>
                  </a:ext>
                </a:extLst>
              </p:cNvPr>
              <p:cNvSpPr txBox="1"/>
              <p:nvPr/>
            </p:nvSpPr>
            <p:spPr bwMode="auto">
              <a:xfrm>
                <a:off x="2483476" y="1830297"/>
                <a:ext cx="3231682" cy="113272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   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0210" name="Object 34">
                <a:extLst>
                  <a:ext uri="{FF2B5EF4-FFF2-40B4-BE49-F238E27FC236}">
                    <a16:creationId xmlns:a16="http://schemas.microsoft.com/office/drawing/2014/main" id="{4F99808C-4118-445E-B993-DF5A7974F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3476" y="1830297"/>
                <a:ext cx="3231682" cy="1132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240" name="Group 64">
            <a:extLst>
              <a:ext uri="{FF2B5EF4-FFF2-40B4-BE49-F238E27FC236}">
                <a16:creationId xmlns:a16="http://schemas.microsoft.com/office/drawing/2014/main" id="{6F835325-9C10-44DE-BF56-9F05A4F70BAB}"/>
              </a:ext>
            </a:extLst>
          </p:cNvPr>
          <p:cNvGrpSpPr>
            <a:grpSpLocks/>
          </p:cNvGrpSpPr>
          <p:nvPr/>
        </p:nvGrpSpPr>
        <p:grpSpPr bwMode="auto">
          <a:xfrm>
            <a:off x="2232663" y="3184707"/>
            <a:ext cx="5587364" cy="717369"/>
            <a:chOff x="1248" y="2246"/>
            <a:chExt cx="2910" cy="346"/>
          </a:xfrm>
        </p:grpSpPr>
        <p:sp>
          <p:nvSpPr>
            <p:cNvPr id="50224" name="Text Box 48">
              <a:extLst>
                <a:ext uri="{FF2B5EF4-FFF2-40B4-BE49-F238E27FC236}">
                  <a16:creationId xmlns:a16="http://schemas.microsoft.com/office/drawing/2014/main" id="{694A68F7-DE30-421C-AC24-4E8D4E10A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256"/>
              <a:ext cx="4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j-lt"/>
                </a:rPr>
                <a:t>即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225" name="Object 49">
                  <a:extLst>
                    <a:ext uri="{FF2B5EF4-FFF2-40B4-BE49-F238E27FC236}">
                      <a16:creationId xmlns:a16="http://schemas.microsoft.com/office/drawing/2014/main" id="{411F6FD5-C448-4082-9395-F059BE528C04}"/>
                    </a:ext>
                  </a:extLst>
                </p:cNvPr>
                <p:cNvSpPr txBox="1"/>
                <p:nvPr/>
              </p:nvSpPr>
              <p:spPr bwMode="auto">
                <a:xfrm>
                  <a:off x="1746" y="2246"/>
                  <a:ext cx="2412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𝜟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𝜟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𝜟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0225" name="Object 49">
                  <a:extLst>
                    <a:ext uri="{FF2B5EF4-FFF2-40B4-BE49-F238E27FC236}">
                      <a16:creationId xmlns:a16="http://schemas.microsoft.com/office/drawing/2014/main" id="{411F6FD5-C448-4082-9395-F059BE528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6" y="2246"/>
                  <a:ext cx="2412" cy="34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226" name="Text Box 50">
            <a:extLst>
              <a:ext uri="{FF2B5EF4-FFF2-40B4-BE49-F238E27FC236}">
                <a16:creationId xmlns:a16="http://schemas.microsoft.com/office/drawing/2014/main" id="{FB909EFB-DC93-4C70-934B-2AAB2F64B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505" y="4755670"/>
            <a:ext cx="16589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</a:rPr>
              <a:t>注</a:t>
            </a:r>
            <a:r>
              <a:rPr lang="en-US" altLang="zh-CN" sz="2800" b="1" dirty="0">
                <a:latin typeface="+mj-lt"/>
              </a:rPr>
              <a:t>: 1.  </a:t>
            </a:r>
          </a:p>
        </p:txBody>
      </p:sp>
      <p:grpSp>
        <p:nvGrpSpPr>
          <p:cNvPr id="50237" name="Group 61">
            <a:extLst>
              <a:ext uri="{FF2B5EF4-FFF2-40B4-BE49-F238E27FC236}">
                <a16:creationId xmlns:a16="http://schemas.microsoft.com/office/drawing/2014/main" id="{EC33F9C4-470F-4DF8-A2A3-08B8DE866182}"/>
              </a:ext>
            </a:extLst>
          </p:cNvPr>
          <p:cNvGrpSpPr>
            <a:grpSpLocks/>
          </p:cNvGrpSpPr>
          <p:nvPr/>
        </p:nvGrpSpPr>
        <p:grpSpPr bwMode="auto">
          <a:xfrm>
            <a:off x="6095037" y="-24670"/>
            <a:ext cx="3913075" cy="1022147"/>
            <a:chOff x="3260" y="126"/>
            <a:chExt cx="2038" cy="4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207" name="Object 31">
                  <a:extLst>
                    <a:ext uri="{FF2B5EF4-FFF2-40B4-BE49-F238E27FC236}">
                      <a16:creationId xmlns:a16="http://schemas.microsoft.com/office/drawing/2014/main" id="{D0619695-58F1-4DE9-929F-787F04983D0C}"/>
                    </a:ext>
                  </a:extLst>
                </p:cNvPr>
                <p:cNvSpPr txBox="1"/>
                <p:nvPr/>
              </p:nvSpPr>
              <p:spPr bwMode="auto">
                <a:xfrm>
                  <a:off x="3654" y="126"/>
                  <a:ext cx="1644" cy="4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zh-CN" altLang="en-US" sz="28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𝐥𝐢𝐦</m:t>
                                </m:r>
                              </m:e>
                              <m:li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𝜟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𝜟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num>
                              <m:den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𝜟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0207" name="Object 31">
                  <a:extLst>
                    <a:ext uri="{FF2B5EF4-FFF2-40B4-BE49-F238E27FC236}">
                      <a16:creationId xmlns:a16="http://schemas.microsoft.com/office/drawing/2014/main" id="{D0619695-58F1-4DE9-929F-787F04983D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54" y="126"/>
                  <a:ext cx="1644" cy="4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236" name="Rectangle 60">
              <a:extLst>
                <a:ext uri="{FF2B5EF4-FFF2-40B4-BE49-F238E27FC236}">
                  <a16:creationId xmlns:a16="http://schemas.microsoft.com/office/drawing/2014/main" id="{A8BEBE12-4DE1-41BF-8049-741B4DBE0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" y="240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+mj-lt"/>
                </a:rPr>
                <a:t>则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239" name="Object 63">
                <a:extLst>
                  <a:ext uri="{FF2B5EF4-FFF2-40B4-BE49-F238E27FC236}">
                    <a16:creationId xmlns:a16="http://schemas.microsoft.com/office/drawing/2014/main" id="{D1D09536-C3AE-4266-B67E-DF4DC0162420}"/>
                  </a:ext>
                </a:extLst>
              </p:cNvPr>
              <p:cNvSpPr txBox="1"/>
              <p:nvPr/>
            </p:nvSpPr>
            <p:spPr bwMode="auto">
              <a:xfrm>
                <a:off x="5540770" y="2122765"/>
                <a:ext cx="3755630" cy="6966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0239" name="Object 63">
                <a:extLst>
                  <a:ext uri="{FF2B5EF4-FFF2-40B4-BE49-F238E27FC236}">
                    <a16:creationId xmlns:a16="http://schemas.microsoft.com/office/drawing/2014/main" id="{D1D09536-C3AE-4266-B67E-DF4DC0162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0770" y="2122765"/>
                <a:ext cx="3755630" cy="6966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232" name="Object 56">
                <a:extLst>
                  <a:ext uri="{FF2B5EF4-FFF2-40B4-BE49-F238E27FC236}">
                    <a16:creationId xmlns:a16="http://schemas.microsoft.com/office/drawing/2014/main" id="{0BC73468-9780-4C43-8BDC-31D91EFB18F9}"/>
                  </a:ext>
                </a:extLst>
              </p:cNvPr>
              <p:cNvSpPr txBox="1"/>
              <p:nvPr/>
            </p:nvSpPr>
            <p:spPr bwMode="auto">
              <a:xfrm>
                <a:off x="3888195" y="5595614"/>
                <a:ext cx="3187293" cy="89567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𝒅𝒚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0232" name="Object 56">
                <a:extLst>
                  <a:ext uri="{FF2B5EF4-FFF2-40B4-BE49-F238E27FC236}">
                    <a16:creationId xmlns:a16="http://schemas.microsoft.com/office/drawing/2014/main" id="{0BC73468-9780-4C43-8BDC-31D91EFB1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8195" y="5595614"/>
                <a:ext cx="3187293" cy="8956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245" name="Rectangle 69">
            <a:extLst>
              <a:ext uri="{FF2B5EF4-FFF2-40B4-BE49-F238E27FC236}">
                <a16:creationId xmlns:a16="http://schemas.microsoft.com/office/drawing/2014/main" id="{80FABFD8-82D1-483B-ABF6-2741A0C88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909" y="5645368"/>
            <a:ext cx="6595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>
                <a:latin typeface="+mj-lt"/>
              </a:rPr>
              <a:t>且</a:t>
            </a:r>
          </a:p>
        </p:txBody>
      </p:sp>
      <p:sp>
        <p:nvSpPr>
          <p:cNvPr id="50253" name="Rectangle 77">
            <a:extLst>
              <a:ext uri="{FF2B5EF4-FFF2-40B4-BE49-F238E27FC236}">
                <a16:creationId xmlns:a16="http://schemas.microsoft.com/office/drawing/2014/main" id="{362A7161-62A6-472E-A012-70F61624E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539" y="173255"/>
            <a:ext cx="53495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>
                <a:latin typeface="+mj-lt"/>
              </a:rPr>
              <a:t>充分：若</a:t>
            </a:r>
            <a:r>
              <a:rPr lang="en-US" altLang="zh-CN" sz="2800" b="1" i="1" dirty="0">
                <a:latin typeface="+mj-lt"/>
              </a:rPr>
              <a:t>y=f(x)</a:t>
            </a:r>
            <a:r>
              <a:rPr lang="zh-CN" altLang="en-US" sz="2800" b="1" dirty="0">
                <a:latin typeface="+mj-lt"/>
              </a:rPr>
              <a:t>在点</a:t>
            </a:r>
            <a:r>
              <a:rPr lang="en-US" altLang="zh-CN" sz="2800" b="1" i="1" dirty="0">
                <a:latin typeface="+mj-lt"/>
              </a:rPr>
              <a:t>x</a:t>
            </a:r>
            <a:r>
              <a:rPr lang="en-US" altLang="zh-CN" sz="2800" b="1" i="1" baseline="-25000" dirty="0">
                <a:latin typeface="+mj-lt"/>
              </a:rPr>
              <a:t>0 </a:t>
            </a:r>
            <a:r>
              <a:rPr lang="zh-CN" altLang="en-US" sz="2800" b="1" dirty="0">
                <a:latin typeface="+mj-lt"/>
              </a:rPr>
              <a:t>可导</a:t>
            </a:r>
            <a:r>
              <a:rPr lang="en-US" altLang="zh-CN" sz="2800" b="1" dirty="0">
                <a:latin typeface="+mj-lt"/>
              </a:rPr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254" name="Rectangle 78">
                <a:extLst>
                  <a:ext uri="{FF2B5EF4-FFF2-40B4-BE49-F238E27FC236}">
                    <a16:creationId xmlns:a16="http://schemas.microsoft.com/office/drawing/2014/main" id="{E27834BE-80BA-4FF4-9F5A-F6086DA12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588" y="4061043"/>
                <a:ext cx="452941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+mj-lt"/>
                  </a:rPr>
                  <a:t>其中：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+mj-lt"/>
                  </a:rPr>
                  <a:t>与</a:t>
                </a:r>
                <a:r>
                  <a:rPr lang="zh-CN" altLang="en-US" sz="2800" b="1" i="1" dirty="0">
                    <a:latin typeface="+mj-lt"/>
                  </a:rPr>
                  <a:t>∆</a:t>
                </a:r>
                <a:r>
                  <a:rPr lang="en-US" altLang="zh-CN" sz="2800" b="1" i="1" dirty="0">
                    <a:latin typeface="+mj-lt"/>
                  </a:rPr>
                  <a:t>x</a:t>
                </a:r>
                <a:r>
                  <a:rPr lang="zh-CN" altLang="en-US" sz="2800" b="1" dirty="0">
                    <a:latin typeface="+mj-lt"/>
                  </a:rPr>
                  <a:t>无关，</a:t>
                </a:r>
              </a:p>
            </p:txBody>
          </p:sp>
        </mc:Choice>
        <mc:Fallback xmlns="">
          <p:sp>
            <p:nvSpPr>
              <p:cNvPr id="50254" name="Rectangle 78">
                <a:extLst>
                  <a:ext uri="{FF2B5EF4-FFF2-40B4-BE49-F238E27FC236}">
                    <a16:creationId xmlns:a16="http://schemas.microsoft.com/office/drawing/2014/main" id="{E27834BE-80BA-4FF4-9F5A-F6086DA12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6588" y="4061043"/>
                <a:ext cx="4529412" cy="523220"/>
              </a:xfrm>
              <a:prstGeom prst="rect">
                <a:avLst/>
              </a:prstGeom>
              <a:blipFill>
                <a:blip r:embed="rId9"/>
                <a:stretch>
                  <a:fillRect l="-2826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257" name="Rectangle 81">
            <a:extLst>
              <a:ext uri="{FF2B5EF4-FFF2-40B4-BE49-F238E27FC236}">
                <a16:creationId xmlns:a16="http://schemas.microsoft.com/office/drawing/2014/main" id="{B1B3876A-70CA-4630-BBD4-9C5512D85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841" y="4070562"/>
            <a:ext cx="42919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</a:rPr>
              <a:t>故</a:t>
            </a:r>
            <a:r>
              <a:rPr lang="en-US" altLang="zh-CN" sz="2800" b="1" i="1" dirty="0">
                <a:latin typeface="+mj-lt"/>
              </a:rPr>
              <a:t>y=f(x)</a:t>
            </a:r>
            <a:r>
              <a:rPr lang="zh-CN" altLang="en-US" sz="2800" b="1" dirty="0">
                <a:latin typeface="+mj-lt"/>
              </a:rPr>
              <a:t>在点</a:t>
            </a:r>
            <a:r>
              <a:rPr lang="en-US" altLang="zh-CN" sz="2800" b="1" i="1" dirty="0">
                <a:latin typeface="+mj-lt"/>
              </a:rPr>
              <a:t>x</a:t>
            </a:r>
            <a:r>
              <a:rPr lang="en-US" altLang="zh-CN" sz="2800" b="1" i="1" baseline="-25000" dirty="0">
                <a:latin typeface="+mj-lt"/>
              </a:rPr>
              <a:t>0 </a:t>
            </a:r>
            <a:r>
              <a:rPr lang="zh-CN" altLang="en-US" sz="2800" b="1" dirty="0">
                <a:latin typeface="+mj-lt"/>
              </a:rPr>
              <a:t>可微</a:t>
            </a:r>
          </a:p>
        </p:txBody>
      </p:sp>
      <p:sp>
        <p:nvSpPr>
          <p:cNvPr id="50259" name="Rectangle 83">
            <a:extLst>
              <a:ext uri="{FF2B5EF4-FFF2-40B4-BE49-F238E27FC236}">
                <a16:creationId xmlns:a16="http://schemas.microsoft.com/office/drawing/2014/main" id="{E09892DC-5E56-4A9E-B7BB-D6CC18C7A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163" y="4688241"/>
            <a:ext cx="75788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i="1" dirty="0">
                <a:latin typeface="+mj-lt"/>
              </a:rPr>
              <a:t>y=f(x)</a:t>
            </a:r>
            <a:r>
              <a:rPr lang="zh-CN" altLang="en-US" sz="2800" b="1" dirty="0">
                <a:latin typeface="+mj-lt"/>
              </a:rPr>
              <a:t>在点</a:t>
            </a:r>
            <a:r>
              <a:rPr lang="en-US" altLang="zh-CN" sz="2800" b="1" i="1" dirty="0">
                <a:latin typeface="+mj-lt"/>
              </a:rPr>
              <a:t>x</a:t>
            </a:r>
            <a:r>
              <a:rPr lang="en-US" altLang="zh-CN" sz="2800" b="1" i="1" baseline="-25000" dirty="0">
                <a:latin typeface="+mj-lt"/>
              </a:rPr>
              <a:t>0 </a:t>
            </a:r>
            <a:r>
              <a:rPr lang="zh-CN" altLang="en-US" sz="2800" b="1" dirty="0">
                <a:latin typeface="+mj-lt"/>
              </a:rPr>
              <a:t>处的可微性与可导性是等价的；</a:t>
            </a:r>
          </a:p>
        </p:txBody>
      </p: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5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5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5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5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5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8" grpId="0"/>
      <p:bldP spid="50209" grpId="0"/>
      <p:bldP spid="50210" grpId="0"/>
      <p:bldP spid="50226" grpId="0" autoUpdateAnimBg="0"/>
      <p:bldP spid="50239" grpId="0"/>
      <p:bldP spid="50232" grpId="0" animBg="1"/>
      <p:bldP spid="50245" grpId="0" autoUpdateAnimBg="0"/>
      <p:bldP spid="50253" grpId="0"/>
      <p:bldP spid="50254" grpId="0"/>
      <p:bldP spid="50257" grpId="0"/>
      <p:bldP spid="502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02" name="Group 54">
            <a:extLst>
              <a:ext uri="{FF2B5EF4-FFF2-40B4-BE49-F238E27FC236}">
                <a16:creationId xmlns:a16="http://schemas.microsoft.com/office/drawing/2014/main" id="{CD18816D-DA02-4F66-8EF3-27FFAF7E4576}"/>
              </a:ext>
            </a:extLst>
          </p:cNvPr>
          <p:cNvGrpSpPr>
            <a:grpSpLocks/>
          </p:cNvGrpSpPr>
          <p:nvPr/>
        </p:nvGrpSpPr>
        <p:grpSpPr bwMode="auto">
          <a:xfrm>
            <a:off x="1854808" y="371675"/>
            <a:ext cx="3555392" cy="662117"/>
            <a:chOff x="336" y="184"/>
            <a:chExt cx="2016" cy="377"/>
          </a:xfrm>
        </p:grpSpPr>
        <p:sp>
          <p:nvSpPr>
            <p:cNvPr id="53258" name="Text Box 10">
              <a:extLst>
                <a:ext uri="{FF2B5EF4-FFF2-40B4-BE49-F238E27FC236}">
                  <a16:creationId xmlns:a16="http://schemas.microsoft.com/office/drawing/2014/main" id="{FF7E014B-61E5-4D34-8226-839D500CE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01"/>
              <a:ext cx="8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j-lt"/>
                  <a:ea typeface="+mj-ea"/>
                </a:rPr>
                <a:t> 2.  </a:t>
              </a:r>
              <a:r>
                <a:rPr lang="zh-CN" altLang="en-US" sz="2800" b="1">
                  <a:latin typeface="+mj-lt"/>
                  <a:ea typeface="+mj-ea"/>
                </a:rPr>
                <a:t>当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259" name="Object 11">
                  <a:extLst>
                    <a:ext uri="{FF2B5EF4-FFF2-40B4-BE49-F238E27FC236}">
                      <a16:creationId xmlns:a16="http://schemas.microsoft.com/office/drawing/2014/main" id="{8E4CDF99-0C6C-4720-9A1C-DEE3D8AAA533}"/>
                    </a:ext>
                  </a:extLst>
                </p:cNvPr>
                <p:cNvSpPr txBox="1"/>
                <p:nvPr/>
              </p:nvSpPr>
              <p:spPr bwMode="auto">
                <a:xfrm>
                  <a:off x="944" y="184"/>
                  <a:ext cx="876" cy="3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)≠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3259" name="Object 11">
                  <a:extLst>
                    <a:ext uri="{FF2B5EF4-FFF2-40B4-BE49-F238E27FC236}">
                      <a16:creationId xmlns:a16="http://schemas.microsoft.com/office/drawing/2014/main" id="{8E4CDF99-0C6C-4720-9A1C-DEE3D8AAA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44" y="184"/>
                  <a:ext cx="876" cy="377"/>
                </a:xfrm>
                <a:prstGeom prst="rect">
                  <a:avLst/>
                </a:prstGeom>
                <a:blipFill>
                  <a:blip r:embed="rId2"/>
                  <a:stretch>
                    <a:fillRect l="-236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260" name="Text Box 12">
              <a:extLst>
                <a:ext uri="{FF2B5EF4-FFF2-40B4-BE49-F238E27FC236}">
                  <a16:creationId xmlns:a16="http://schemas.microsoft.com/office/drawing/2014/main" id="{B95E6310-796F-4216-A23C-468A5A368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01"/>
              <a:ext cx="5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j-lt"/>
                  <a:ea typeface="+mj-ea"/>
                </a:rPr>
                <a:t>时</a:t>
              </a:r>
              <a:r>
                <a:rPr lang="en-US" altLang="zh-CN" sz="2800" b="1">
                  <a:latin typeface="+mj-lt"/>
                  <a:ea typeface="+mj-ea"/>
                </a:rPr>
                <a:t>, </a:t>
              </a:r>
            </a:p>
          </p:txBody>
        </p:sp>
      </p:grpSp>
      <p:grpSp>
        <p:nvGrpSpPr>
          <p:cNvPr id="53304" name="Group 56">
            <a:extLst>
              <a:ext uri="{FF2B5EF4-FFF2-40B4-BE49-F238E27FC236}">
                <a16:creationId xmlns:a16="http://schemas.microsoft.com/office/drawing/2014/main" id="{090E522B-78AA-4750-937A-2417BF9480AF}"/>
              </a:ext>
            </a:extLst>
          </p:cNvPr>
          <p:cNvGrpSpPr>
            <a:grpSpLocks/>
          </p:cNvGrpSpPr>
          <p:nvPr/>
        </p:nvGrpSpPr>
        <p:grpSpPr bwMode="auto">
          <a:xfrm>
            <a:off x="1787321" y="1630364"/>
            <a:ext cx="4994479" cy="641040"/>
            <a:chOff x="336" y="960"/>
            <a:chExt cx="2832" cy="365"/>
          </a:xfrm>
        </p:grpSpPr>
        <p:sp>
          <p:nvSpPr>
            <p:cNvPr id="53267" name="Text Box 19">
              <a:extLst>
                <a:ext uri="{FF2B5EF4-FFF2-40B4-BE49-F238E27FC236}">
                  <a16:creationId xmlns:a16="http://schemas.microsoft.com/office/drawing/2014/main" id="{C7A1B2E0-3F00-4135-92B7-8EECA1BCD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980"/>
              <a:ext cx="7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j-lt"/>
                  <a:ea typeface="+mj-ea"/>
                </a:rPr>
                <a:t>3.  </a:t>
              </a:r>
              <a:r>
                <a:rPr lang="zh-CN" altLang="en-US" sz="2800" b="1">
                  <a:latin typeface="+mj-lt"/>
                  <a:ea typeface="+mj-ea"/>
                </a:rPr>
                <a:t>当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268" name="Object 20">
                  <a:extLst>
                    <a:ext uri="{FF2B5EF4-FFF2-40B4-BE49-F238E27FC236}">
                      <a16:creationId xmlns:a16="http://schemas.microsoft.com/office/drawing/2014/main" id="{80D202EF-1FD9-4151-9236-18642EDBB65B}"/>
                    </a:ext>
                  </a:extLst>
                </p:cNvPr>
                <p:cNvSpPr txBox="1"/>
                <p:nvPr/>
              </p:nvSpPr>
              <p:spPr bwMode="auto">
                <a:xfrm>
                  <a:off x="956" y="960"/>
                  <a:ext cx="1063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)≠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3268" name="Object 20">
                  <a:extLst>
                    <a:ext uri="{FF2B5EF4-FFF2-40B4-BE49-F238E27FC236}">
                      <a16:creationId xmlns:a16="http://schemas.microsoft.com/office/drawing/2014/main" id="{80D202EF-1FD9-4151-9236-18642EDBB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56" y="960"/>
                  <a:ext cx="1063" cy="3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269" name="Text Box 21">
              <a:extLst>
                <a:ext uri="{FF2B5EF4-FFF2-40B4-BE49-F238E27FC236}">
                  <a16:creationId xmlns:a16="http://schemas.microsoft.com/office/drawing/2014/main" id="{3E5F5EB4-7D8E-4DD1-98CE-41AFE077D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980"/>
              <a:ext cx="12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j-lt"/>
                  <a:ea typeface="+mj-ea"/>
                </a:rPr>
                <a:t> </a:t>
              </a:r>
              <a:r>
                <a:rPr lang="zh-CN" altLang="en-US" sz="2800" b="1">
                  <a:latin typeface="+mj-lt"/>
                  <a:ea typeface="+mj-ea"/>
                </a:rPr>
                <a:t>时</a:t>
              </a:r>
              <a:r>
                <a:rPr lang="en-US" altLang="zh-CN" sz="2800" b="1">
                  <a:latin typeface="+mj-lt"/>
                  <a:ea typeface="+mj-ea"/>
                </a:rPr>
                <a:t>, </a:t>
              </a:r>
            </a:p>
          </p:txBody>
        </p:sp>
      </p:grpSp>
      <p:grpSp>
        <p:nvGrpSpPr>
          <p:cNvPr id="53309" name="Group 61">
            <a:extLst>
              <a:ext uri="{FF2B5EF4-FFF2-40B4-BE49-F238E27FC236}">
                <a16:creationId xmlns:a16="http://schemas.microsoft.com/office/drawing/2014/main" id="{72389AFD-53D7-44D6-A958-F7D6E078E172}"/>
              </a:ext>
            </a:extLst>
          </p:cNvPr>
          <p:cNvGrpSpPr>
            <a:grpSpLocks/>
          </p:cNvGrpSpPr>
          <p:nvPr/>
        </p:nvGrpSpPr>
        <p:grpSpPr bwMode="auto">
          <a:xfrm>
            <a:off x="8786998" y="3557958"/>
            <a:ext cx="2200957" cy="590109"/>
            <a:chOff x="4583" y="3504"/>
            <a:chExt cx="1248" cy="336"/>
          </a:xfrm>
        </p:grpSpPr>
        <p:sp>
          <p:nvSpPr>
            <p:cNvPr id="53278" name="Text Box 30">
              <a:extLst>
                <a:ext uri="{FF2B5EF4-FFF2-40B4-BE49-F238E27FC236}">
                  <a16:creationId xmlns:a16="http://schemas.microsoft.com/office/drawing/2014/main" id="{4D8F4289-B673-4000-B96A-44D111DCD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3" y="3510"/>
              <a:ext cx="12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+mj-lt"/>
                  <a:ea typeface="+mj-ea"/>
                </a:rPr>
                <a:t>与微分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279" name="Object 31">
                  <a:extLst>
                    <a:ext uri="{FF2B5EF4-FFF2-40B4-BE49-F238E27FC236}">
                      <a16:creationId xmlns:a16="http://schemas.microsoft.com/office/drawing/2014/main" id="{880411D8-F5F2-4B62-AD4B-A376D42F1FBA}"/>
                    </a:ext>
                  </a:extLst>
                </p:cNvPr>
                <p:cNvSpPr txBox="1"/>
                <p:nvPr/>
              </p:nvSpPr>
              <p:spPr bwMode="auto">
                <a:xfrm>
                  <a:off x="5232" y="3504"/>
                  <a:ext cx="336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𝒅𝒚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3279" name="Object 31">
                  <a:extLst>
                    <a:ext uri="{FF2B5EF4-FFF2-40B4-BE49-F238E27FC236}">
                      <a16:creationId xmlns:a16="http://schemas.microsoft.com/office/drawing/2014/main" id="{880411D8-F5F2-4B62-AD4B-A376D42F1F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32" y="3504"/>
                  <a:ext cx="336" cy="3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280" name="Text Box 32">
            <a:extLst>
              <a:ext uri="{FF2B5EF4-FFF2-40B4-BE49-F238E27FC236}">
                <a16:creationId xmlns:a16="http://schemas.microsoft.com/office/drawing/2014/main" id="{BD960B4F-1685-4A89-B2DD-8D99F4285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800" y="4123872"/>
            <a:ext cx="3119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j-lt"/>
                <a:ea typeface="+mj-ea"/>
              </a:rPr>
              <a:t>是等价的无穷小</a:t>
            </a:r>
          </a:p>
        </p:txBody>
      </p:sp>
      <p:grpSp>
        <p:nvGrpSpPr>
          <p:cNvPr id="53303" name="Group 55">
            <a:extLst>
              <a:ext uri="{FF2B5EF4-FFF2-40B4-BE49-F238E27FC236}">
                <a16:creationId xmlns:a16="http://schemas.microsoft.com/office/drawing/2014/main" id="{F54D20C5-C6E3-46B9-B384-873E8D05974B}"/>
              </a:ext>
            </a:extLst>
          </p:cNvPr>
          <p:cNvGrpSpPr>
            <a:grpSpLocks/>
          </p:cNvGrpSpPr>
          <p:nvPr/>
        </p:nvGrpSpPr>
        <p:grpSpPr bwMode="auto">
          <a:xfrm>
            <a:off x="2337625" y="990601"/>
            <a:ext cx="4825175" cy="595378"/>
            <a:chOff x="624" y="576"/>
            <a:chExt cx="2736" cy="3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265" name="Object 17">
                  <a:extLst>
                    <a:ext uri="{FF2B5EF4-FFF2-40B4-BE49-F238E27FC236}">
                      <a16:creationId xmlns:a16="http://schemas.microsoft.com/office/drawing/2014/main" id="{5E24E571-982A-41DB-A193-692E897BA44A}"/>
                    </a:ext>
                  </a:extLst>
                </p:cNvPr>
                <p:cNvSpPr txBox="1"/>
                <p:nvPr/>
              </p:nvSpPr>
              <p:spPr bwMode="auto">
                <a:xfrm>
                  <a:off x="1402" y="576"/>
                  <a:ext cx="436" cy="3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𝜟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3265" name="Object 17">
                  <a:extLst>
                    <a:ext uri="{FF2B5EF4-FFF2-40B4-BE49-F238E27FC236}">
                      <a16:creationId xmlns:a16="http://schemas.microsoft.com/office/drawing/2014/main" id="{5E24E571-982A-41DB-A193-692E897BA4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02" y="576"/>
                  <a:ext cx="436" cy="32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266" name="Text Box 18">
              <a:extLst>
                <a:ext uri="{FF2B5EF4-FFF2-40B4-BE49-F238E27FC236}">
                  <a16:creationId xmlns:a16="http://schemas.microsoft.com/office/drawing/2014/main" id="{0041F160-EF04-43EB-A9E5-9835C1BC4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585"/>
              <a:ext cx="14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+mj-lt"/>
                  <a:ea typeface="+mj-ea"/>
                </a:rPr>
                <a:t>的线性函数</a:t>
              </a:r>
            </a:p>
          </p:txBody>
        </p:sp>
        <p:sp>
          <p:nvSpPr>
            <p:cNvPr id="53288" name="Text Box 40">
              <a:extLst>
                <a:ext uri="{FF2B5EF4-FFF2-40B4-BE49-F238E27FC236}">
                  <a16:creationId xmlns:a16="http://schemas.microsoft.com/office/drawing/2014/main" id="{EC628F0D-6033-4497-99BE-EA5435DFC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585"/>
              <a:ext cx="8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j-lt"/>
                  <a:ea typeface="+mj-ea"/>
                </a:rPr>
                <a:t>是关于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305" name="Object 57">
                <a:extLst>
                  <a:ext uri="{FF2B5EF4-FFF2-40B4-BE49-F238E27FC236}">
                    <a16:creationId xmlns:a16="http://schemas.microsoft.com/office/drawing/2014/main" id="{B465980A-69DA-4CF6-B12D-2357251A75D7}"/>
                  </a:ext>
                </a:extLst>
              </p:cNvPr>
              <p:cNvSpPr txBox="1"/>
              <p:nvPr/>
            </p:nvSpPr>
            <p:spPr bwMode="auto">
              <a:xfrm>
                <a:off x="2068482" y="2330136"/>
                <a:ext cx="5154189" cy="10151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limLowPr>
                          <m: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𝐥𝐢𝐦</m:t>
                            </m:r>
                          </m:e>
                          <m:li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𝜟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𝜟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𝒅𝒚</m:t>
                            </m:r>
                          </m:den>
                        </m:f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limLowPr>
                          <m: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𝐥𝐢𝐦</m:t>
                            </m:r>
                          </m:e>
                          <m:li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𝜟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𝜟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𝜟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sz="2800" b="1" dirty="0">
                    <a:latin typeface="+mj-lt"/>
                    <a:ea typeface="+mj-ea"/>
                  </a:rPr>
                  <a:t>=1</a:t>
                </a:r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53305" name="Object 57">
                <a:extLst>
                  <a:ext uri="{FF2B5EF4-FFF2-40B4-BE49-F238E27FC236}">
                    <a16:creationId xmlns:a16="http://schemas.microsoft.com/office/drawing/2014/main" id="{B465980A-69DA-4CF6-B12D-2357251A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8482" y="2330136"/>
                <a:ext cx="5154189" cy="1015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307" name="Group 59">
            <a:extLst>
              <a:ext uri="{FF2B5EF4-FFF2-40B4-BE49-F238E27FC236}">
                <a16:creationId xmlns:a16="http://schemas.microsoft.com/office/drawing/2014/main" id="{F651055C-2CDE-4FDC-AF15-3699AD217AB1}"/>
              </a:ext>
            </a:extLst>
          </p:cNvPr>
          <p:cNvGrpSpPr>
            <a:grpSpLocks/>
          </p:cNvGrpSpPr>
          <p:nvPr/>
        </p:nvGrpSpPr>
        <p:grpSpPr bwMode="auto">
          <a:xfrm>
            <a:off x="1922037" y="3512689"/>
            <a:ext cx="3647100" cy="595378"/>
            <a:chOff x="288" y="3504"/>
            <a:chExt cx="2068" cy="339"/>
          </a:xfrm>
        </p:grpSpPr>
        <p:sp>
          <p:nvSpPr>
            <p:cNvPr id="53271" name="Text Box 23">
              <a:extLst>
                <a:ext uri="{FF2B5EF4-FFF2-40B4-BE49-F238E27FC236}">
                  <a16:creationId xmlns:a16="http://schemas.microsoft.com/office/drawing/2014/main" id="{8F585A4E-EDDC-411B-893E-30DD3B274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504"/>
              <a:ext cx="11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j-lt"/>
                  <a:ea typeface="+mj-ea"/>
                </a:rPr>
                <a:t>所以</a:t>
              </a:r>
              <a:r>
                <a:rPr lang="en-US" altLang="zh-CN" sz="2800" b="1">
                  <a:latin typeface="+mj-lt"/>
                  <a:ea typeface="+mj-ea"/>
                </a:rPr>
                <a:t>, </a:t>
              </a:r>
              <a:r>
                <a:rPr lang="zh-CN" altLang="en-US" sz="2800" b="1">
                  <a:latin typeface="+mj-lt"/>
                  <a:ea typeface="+mj-ea"/>
                </a:rPr>
                <a:t>当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272" name="Object 24">
                  <a:extLst>
                    <a:ext uri="{FF2B5EF4-FFF2-40B4-BE49-F238E27FC236}">
                      <a16:creationId xmlns:a16="http://schemas.microsoft.com/office/drawing/2014/main" id="{54AC5155-F4E4-4FEB-BCA0-30C3C23E2F7C}"/>
                    </a:ext>
                  </a:extLst>
                </p:cNvPr>
                <p:cNvSpPr txBox="1"/>
                <p:nvPr/>
              </p:nvSpPr>
              <p:spPr bwMode="auto">
                <a:xfrm>
                  <a:off x="1194" y="3528"/>
                  <a:ext cx="7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𝜟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3272" name="Object 24">
                  <a:extLst>
                    <a:ext uri="{FF2B5EF4-FFF2-40B4-BE49-F238E27FC236}">
                      <a16:creationId xmlns:a16="http://schemas.microsoft.com/office/drawing/2014/main" id="{54AC5155-F4E4-4FEB-BCA0-30C3C23E2F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94" y="3528"/>
                  <a:ext cx="732" cy="2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306" name="Rectangle 58">
              <a:extLst>
                <a:ext uri="{FF2B5EF4-FFF2-40B4-BE49-F238E27FC236}">
                  <a16:creationId xmlns:a16="http://schemas.microsoft.com/office/drawing/2014/main" id="{5F4A5939-8199-4E9C-8E6D-99B6921D8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3513"/>
              <a:ext cx="4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+mj-lt"/>
                  <a:ea typeface="+mj-ea"/>
                </a:rPr>
                <a:t>时</a:t>
              </a:r>
              <a:r>
                <a:rPr lang="en-US" altLang="zh-CN" sz="2800" b="1">
                  <a:latin typeface="+mj-lt"/>
                  <a:ea typeface="+mj-ea"/>
                </a:rPr>
                <a:t>,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315" name="Rectangle 67">
                <a:extLst>
                  <a:ext uri="{FF2B5EF4-FFF2-40B4-BE49-F238E27FC236}">
                    <a16:creationId xmlns:a16="http://schemas.microsoft.com/office/drawing/2014/main" id="{027CD0E2-5A4D-47C1-8404-603DCC2C5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415" y="347939"/>
                <a:ext cx="534326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+mj-lt"/>
                    <a:ea typeface="+mj-ea"/>
                  </a:rPr>
                  <a:t>点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x</a:t>
                </a:r>
                <a:r>
                  <a:rPr lang="en-US" altLang="zh-CN" sz="2800" b="1" i="1" baseline="-25000" dirty="0">
                    <a:latin typeface="+mj-lt"/>
                    <a:ea typeface="+mj-ea"/>
                  </a:rPr>
                  <a:t>0 </a:t>
                </a:r>
                <a:r>
                  <a:rPr lang="zh-CN" altLang="en-US" sz="2800" b="1" dirty="0">
                    <a:latin typeface="+mj-lt"/>
                    <a:ea typeface="+mj-ea"/>
                  </a:rPr>
                  <a:t>处的微分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)⋅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𝜟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53315" name="Rectangle 67">
                <a:extLst>
                  <a:ext uri="{FF2B5EF4-FFF2-40B4-BE49-F238E27FC236}">
                    <a16:creationId xmlns:a16="http://schemas.microsoft.com/office/drawing/2014/main" id="{027CD0E2-5A4D-47C1-8404-603DCC2C5D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1415" y="347939"/>
                <a:ext cx="5343264" cy="523220"/>
              </a:xfrm>
              <a:prstGeom prst="rect">
                <a:avLst/>
              </a:prstGeom>
              <a:blipFill>
                <a:blip r:embed="rId8"/>
                <a:stretch>
                  <a:fillRect l="-2281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318" name="Rectangle 70">
            <a:extLst>
              <a:ext uri="{FF2B5EF4-FFF2-40B4-BE49-F238E27FC236}">
                <a16:creationId xmlns:a16="http://schemas.microsoft.com/office/drawing/2014/main" id="{78A3C694-9F9C-46EA-BDBC-385152549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940" y="3547609"/>
            <a:ext cx="38290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  <a:ea typeface="+mj-ea"/>
              </a:rPr>
              <a:t> 函数在点</a:t>
            </a:r>
            <a:r>
              <a:rPr lang="en-US" altLang="zh-CN" sz="2800" b="1" i="1" dirty="0">
                <a:latin typeface="+mj-lt"/>
                <a:ea typeface="+mj-ea"/>
              </a:rPr>
              <a:t>x</a:t>
            </a:r>
            <a:r>
              <a:rPr lang="en-US" altLang="zh-CN" sz="2800" b="1" i="1" baseline="-25000" dirty="0">
                <a:latin typeface="+mj-lt"/>
                <a:ea typeface="+mj-ea"/>
              </a:rPr>
              <a:t>0 </a:t>
            </a:r>
            <a:r>
              <a:rPr lang="zh-CN" altLang="en-US" sz="2800" b="1" dirty="0">
                <a:latin typeface="+mj-lt"/>
                <a:ea typeface="+mj-ea"/>
              </a:rPr>
              <a:t>的增量</a:t>
            </a:r>
            <a:r>
              <a:rPr lang="zh-CN" altLang="en-US" sz="2800" b="1" i="1" dirty="0">
                <a:latin typeface="+mj-lt"/>
                <a:ea typeface="+mj-ea"/>
              </a:rPr>
              <a:t>∆</a:t>
            </a:r>
            <a:r>
              <a:rPr lang="en-US" altLang="zh-CN" sz="2800" b="1" i="1" dirty="0">
                <a:latin typeface="+mj-lt"/>
                <a:ea typeface="+mj-ea"/>
              </a:rPr>
              <a:t>y</a:t>
            </a:r>
          </a:p>
        </p:txBody>
      </p:sp>
      <p:sp>
        <p:nvSpPr>
          <p:cNvPr id="53319" name="Rectangle 71">
            <a:extLst>
              <a:ext uri="{FF2B5EF4-FFF2-40B4-BE49-F238E27FC236}">
                <a16:creationId xmlns:a16="http://schemas.microsoft.com/office/drawing/2014/main" id="{B99B9D5D-ED58-437C-9798-4275AD5BB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601" y="4052434"/>
            <a:ext cx="40103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latin typeface="+mj-lt"/>
                <a:ea typeface="+mj-ea"/>
              </a:rPr>
              <a:t>dy</a:t>
            </a:r>
            <a:r>
              <a:rPr lang="zh-CN" altLang="en-US" sz="2800" b="1">
                <a:latin typeface="+mj-lt"/>
                <a:ea typeface="+mj-ea"/>
              </a:rPr>
              <a:t>是</a:t>
            </a:r>
            <a:r>
              <a:rPr lang="zh-CN" altLang="en-US" sz="2800" b="1" i="1">
                <a:latin typeface="+mj-lt"/>
                <a:ea typeface="+mj-ea"/>
              </a:rPr>
              <a:t>∆</a:t>
            </a:r>
            <a:r>
              <a:rPr lang="en-US" altLang="zh-CN" sz="2800" b="1" i="1">
                <a:latin typeface="+mj-lt"/>
                <a:ea typeface="+mj-ea"/>
              </a:rPr>
              <a:t>y</a:t>
            </a:r>
            <a:r>
              <a:rPr lang="zh-CN" altLang="en-US" sz="2800" b="1">
                <a:latin typeface="+mj-lt"/>
                <a:ea typeface="+mj-ea"/>
              </a:rPr>
              <a:t>的线性主部。</a:t>
            </a:r>
          </a:p>
        </p:txBody>
      </p: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5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5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5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5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0" grpId="0" autoUpdateAnimBg="0"/>
      <p:bldP spid="53305" grpId="0"/>
      <p:bldP spid="53315" grpId="0"/>
      <p:bldP spid="53318" grpId="0"/>
      <p:bldP spid="533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12" name="Group 40">
            <a:extLst>
              <a:ext uri="{FF2B5EF4-FFF2-40B4-BE49-F238E27FC236}">
                <a16:creationId xmlns:a16="http://schemas.microsoft.com/office/drawing/2014/main" id="{613014C9-8F0E-45F6-A50A-3B632279D888}"/>
              </a:ext>
            </a:extLst>
          </p:cNvPr>
          <p:cNvGrpSpPr>
            <a:grpSpLocks/>
          </p:cNvGrpSpPr>
          <p:nvPr/>
        </p:nvGrpSpPr>
        <p:grpSpPr bwMode="auto">
          <a:xfrm>
            <a:off x="1568918" y="291166"/>
            <a:ext cx="3201977" cy="766025"/>
            <a:chOff x="-96" y="96"/>
            <a:chExt cx="1776" cy="336"/>
          </a:xfrm>
        </p:grpSpPr>
        <p:sp>
          <p:nvSpPr>
            <p:cNvPr id="54274" name="Text Box 2">
              <a:extLst>
                <a:ext uri="{FF2B5EF4-FFF2-40B4-BE49-F238E27FC236}">
                  <a16:creationId xmlns:a16="http://schemas.microsoft.com/office/drawing/2014/main" id="{39A5F656-A027-4376-AEBA-7A4782EE5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96" y="96"/>
              <a:ext cx="11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+mj-lt"/>
                  <a:ea typeface="+mj-ea"/>
                </a:rPr>
                <a:t>4. </a:t>
              </a:r>
              <a:r>
                <a:rPr lang="zh-CN" altLang="en-US" sz="2800" b="1" dirty="0">
                  <a:latin typeface="+mj-lt"/>
                  <a:ea typeface="+mj-ea"/>
                </a:rPr>
                <a:t>若函数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275" name="Object 3">
                  <a:extLst>
                    <a:ext uri="{FF2B5EF4-FFF2-40B4-BE49-F238E27FC236}">
                      <a16:creationId xmlns:a16="http://schemas.microsoft.com/office/drawing/2014/main" id="{B05F0F99-FD66-4A60-A940-84930E8B252A}"/>
                    </a:ext>
                  </a:extLst>
                </p:cNvPr>
                <p:cNvSpPr txBox="1"/>
                <p:nvPr/>
              </p:nvSpPr>
              <p:spPr bwMode="auto">
                <a:xfrm>
                  <a:off x="864" y="96"/>
                  <a:ext cx="816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4275" name="Object 3">
                  <a:extLst>
                    <a:ext uri="{FF2B5EF4-FFF2-40B4-BE49-F238E27FC236}">
                      <a16:creationId xmlns:a16="http://schemas.microsoft.com/office/drawing/2014/main" id="{B05F0F99-FD66-4A60-A940-84930E8B25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4" y="96"/>
                  <a:ext cx="816" cy="33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276" name="Text Box 4">
            <a:extLst>
              <a:ext uri="{FF2B5EF4-FFF2-40B4-BE49-F238E27FC236}">
                <a16:creationId xmlns:a16="http://schemas.microsoft.com/office/drawing/2014/main" id="{A0F58C22-BBED-48F8-BEBD-37D3CE33D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973" y="291166"/>
            <a:ext cx="5365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  <a:ea typeface="+mj-ea"/>
              </a:rPr>
              <a:t>在某一区间内每一点都可微</a:t>
            </a:r>
            <a:r>
              <a:rPr lang="en-US" altLang="zh-CN" sz="2800" b="1" dirty="0">
                <a:latin typeface="+mj-lt"/>
                <a:ea typeface="+mj-ea"/>
              </a:rPr>
              <a:t>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9" name="Text Box 7">
                <a:extLst>
                  <a:ext uri="{FF2B5EF4-FFF2-40B4-BE49-F238E27FC236}">
                    <a16:creationId xmlns:a16="http://schemas.microsoft.com/office/drawing/2014/main" id="{EE8E1431-6757-42B0-B1AF-50A0F65DA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2887" y="927815"/>
                <a:ext cx="664985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则称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是该区间内的可微函数</a:t>
                </a:r>
                <a:r>
                  <a:rPr lang="en-US" altLang="zh-CN" sz="2800" b="1" dirty="0">
                    <a:latin typeface="+mj-lt"/>
                    <a:ea typeface="+mj-ea"/>
                  </a:rPr>
                  <a:t>,  </a:t>
                </a:r>
              </a:p>
            </p:txBody>
          </p:sp>
        </mc:Choice>
        <mc:Fallback xmlns="">
          <p:sp>
            <p:nvSpPr>
              <p:cNvPr id="54279" name="Text Box 7">
                <a:extLst>
                  <a:ext uri="{FF2B5EF4-FFF2-40B4-BE49-F238E27FC236}">
                    <a16:creationId xmlns:a16="http://schemas.microsoft.com/office/drawing/2014/main" id="{EE8E1431-6757-42B0-B1AF-50A0F65DA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2887" y="927815"/>
                <a:ext cx="6649850" cy="523220"/>
              </a:xfrm>
              <a:prstGeom prst="rect">
                <a:avLst/>
              </a:prstGeom>
              <a:blipFill>
                <a:blip r:embed="rId3"/>
                <a:stretch>
                  <a:fillRect l="-1833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284" name="Text Box 12">
            <a:extLst>
              <a:ext uri="{FF2B5EF4-FFF2-40B4-BE49-F238E27FC236}">
                <a16:creationId xmlns:a16="http://schemas.microsoft.com/office/drawing/2014/main" id="{E82C7346-B6D2-4172-B254-1478D4F10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6290" y="2286915"/>
            <a:ext cx="63205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  <a:ea typeface="+mj-ea"/>
              </a:rPr>
              <a:t>它不仅与</a:t>
            </a:r>
            <a:r>
              <a:rPr lang="zh-CN" altLang="en-US" sz="2800" b="1" i="1" dirty="0">
                <a:latin typeface="+mj-lt"/>
                <a:ea typeface="+mj-ea"/>
              </a:rPr>
              <a:t>△</a:t>
            </a:r>
            <a:r>
              <a:rPr lang="en-US" altLang="zh-CN" sz="2800" b="1" i="1" dirty="0">
                <a:latin typeface="+mj-lt"/>
                <a:ea typeface="+mj-ea"/>
              </a:rPr>
              <a:t>x</a:t>
            </a:r>
            <a:r>
              <a:rPr lang="zh-CN" altLang="en-US" sz="2800" b="1" dirty="0">
                <a:latin typeface="+mj-lt"/>
                <a:ea typeface="+mj-ea"/>
              </a:rPr>
              <a:t>有关</a:t>
            </a:r>
            <a:r>
              <a:rPr lang="en-US" altLang="zh-CN" sz="2800" b="1" dirty="0">
                <a:latin typeface="+mj-lt"/>
                <a:ea typeface="+mj-ea"/>
              </a:rPr>
              <a:t>,</a:t>
            </a:r>
            <a:r>
              <a:rPr lang="zh-CN" altLang="en-US" sz="2800" b="1" dirty="0"/>
              <a:t>而且与</a:t>
            </a:r>
            <a:r>
              <a:rPr lang="en-US" altLang="zh-CN" sz="2800" b="1" i="1" dirty="0"/>
              <a:t>x</a:t>
            </a:r>
            <a:r>
              <a:rPr lang="zh-CN" altLang="en-US" sz="2800" b="1" dirty="0"/>
              <a:t>有关</a:t>
            </a:r>
            <a:r>
              <a:rPr lang="en-US" altLang="zh-CN" sz="2800" b="1" dirty="0">
                <a:latin typeface="+mj-lt"/>
                <a:ea typeface="+mj-ea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91" name="Text Box 19">
                <a:extLst>
                  <a:ext uri="{FF2B5EF4-FFF2-40B4-BE49-F238E27FC236}">
                    <a16:creationId xmlns:a16="http://schemas.microsoft.com/office/drawing/2014/main" id="{C3E37527-9C93-480E-892E-6B857EF62B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4182" y="2736502"/>
                <a:ext cx="1019500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/>
                  <a:t>5. </a:t>
                </a:r>
                <a:r>
                  <a:rPr lang="zh-CN" altLang="en-US" sz="2800" b="1" dirty="0"/>
                  <a:t>通常把自变量的增量记作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𝒅𝒙</m:t>
                    </m:r>
                  </m:oMath>
                </a14:m>
                <a:r>
                  <a:rPr lang="zh-CN" altLang="en-US" sz="2800" b="1" dirty="0"/>
                  <a:t>，即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𝜟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为自变量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x</a:t>
                </a:r>
                <a:r>
                  <a:rPr lang="en-US" altLang="zh-CN" sz="2800" b="1" dirty="0">
                    <a:latin typeface="+mj-lt"/>
                    <a:ea typeface="+mj-ea"/>
                  </a:rPr>
                  <a:t> </a:t>
                </a:r>
                <a:r>
                  <a:rPr lang="zh-CN" altLang="en-US" sz="2800" b="1" dirty="0">
                    <a:latin typeface="+mj-lt"/>
                    <a:ea typeface="+mj-ea"/>
                  </a:rPr>
                  <a:t>的微分</a:t>
                </a:r>
                <a:r>
                  <a:rPr lang="en-US" altLang="zh-CN" sz="2800" b="1" dirty="0">
                    <a:latin typeface="+mj-lt"/>
                    <a:ea typeface="+mj-ea"/>
                  </a:rPr>
                  <a:t>, </a:t>
                </a:r>
              </a:p>
            </p:txBody>
          </p:sp>
        </mc:Choice>
        <mc:Fallback xmlns="">
          <p:sp>
            <p:nvSpPr>
              <p:cNvPr id="54291" name="Text Box 19">
                <a:extLst>
                  <a:ext uri="{FF2B5EF4-FFF2-40B4-BE49-F238E27FC236}">
                    <a16:creationId xmlns:a16="http://schemas.microsoft.com/office/drawing/2014/main" id="{C3E37527-9C93-480E-892E-6B857EF62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4182" y="2736502"/>
                <a:ext cx="10195009" cy="523220"/>
              </a:xfrm>
              <a:prstGeom prst="rect">
                <a:avLst/>
              </a:prstGeom>
              <a:blipFill>
                <a:blip r:embed="rId4"/>
                <a:stretch>
                  <a:fillRect l="-1196" t="-16279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333" name="Rectangle 61">
                <a:extLst>
                  <a:ext uri="{FF2B5EF4-FFF2-40B4-BE49-F238E27FC236}">
                    <a16:creationId xmlns:a16="http://schemas.microsoft.com/office/drawing/2014/main" id="{8A0D09CC-01B5-4BE8-B7B7-1BDABF6FB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5579" y="1620710"/>
                <a:ext cx="8619961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函数在区间内的任意一点微分</a:t>
                </a:r>
                <a:r>
                  <a:rPr lang="zh-CN" altLang="en-US" sz="2800" b="1" dirty="0"/>
                  <a:t>也可写成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𝜟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4333" name="Rectangle 61">
                <a:extLst>
                  <a:ext uri="{FF2B5EF4-FFF2-40B4-BE49-F238E27FC236}">
                    <a16:creationId xmlns:a16="http://schemas.microsoft.com/office/drawing/2014/main" id="{8A0D09CC-01B5-4BE8-B7B7-1BDABF6FB3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5579" y="1620710"/>
                <a:ext cx="8619961" cy="523220"/>
              </a:xfrm>
              <a:prstGeom prst="rect">
                <a:avLst/>
              </a:prstGeom>
              <a:blipFill>
                <a:blip r:embed="rId5"/>
                <a:stretch>
                  <a:fillRect l="-1414" t="-16279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339" name="Rectangle 67">
                <a:extLst>
                  <a:ext uri="{FF2B5EF4-FFF2-40B4-BE49-F238E27FC236}">
                    <a16:creationId xmlns:a16="http://schemas.microsoft.com/office/drawing/2014/main" id="{B2C9AAE2-4240-4B8B-A3D6-7FD9EAC89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046" y="3561386"/>
                <a:ext cx="7478830" cy="5757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于是函数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y=f(x)</a:t>
                </a:r>
                <a:r>
                  <a:rPr lang="zh-CN" altLang="en-US" sz="2800" b="1" dirty="0">
                    <a:latin typeface="+mj-lt"/>
                    <a:ea typeface="+mj-ea"/>
                  </a:rPr>
                  <a:t>的微分记为 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, </m:t>
                    </m:r>
                  </m:oMath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54339" name="Rectangle 67">
                <a:extLst>
                  <a:ext uri="{FF2B5EF4-FFF2-40B4-BE49-F238E27FC236}">
                    <a16:creationId xmlns:a16="http://schemas.microsoft.com/office/drawing/2014/main" id="{B2C9AAE2-4240-4B8B-A3D6-7FD9EAC89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4046" y="3561386"/>
                <a:ext cx="7478830" cy="575799"/>
              </a:xfrm>
              <a:prstGeom prst="rect">
                <a:avLst/>
              </a:prstGeom>
              <a:blipFill>
                <a:blip r:embed="rId6"/>
                <a:stretch>
                  <a:fillRect l="-1711" t="-5263" b="-284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13">
                <a:extLst>
                  <a:ext uri="{FF2B5EF4-FFF2-40B4-BE49-F238E27FC236}">
                    <a16:creationId xmlns:a16="http://schemas.microsoft.com/office/drawing/2014/main" id="{1CA2AEE7-82CC-41CA-A286-6AB6D58CC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8918" y="4417095"/>
                <a:ext cx="10154653" cy="7211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𝒅𝒚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</m:oMath>
                </a14:m>
                <a:r>
                  <a:rPr lang="zh-CN" altLang="en-US" sz="2800" b="1" dirty="0"/>
                  <a:t>可看作函数的微分与自变量微分的商，所以导数又称为微商。</a:t>
                </a:r>
              </a:p>
            </p:txBody>
          </p:sp>
        </mc:Choice>
        <mc:Fallback xmlns="">
          <p:sp>
            <p:nvSpPr>
              <p:cNvPr id="37" name="Rectangle 13">
                <a:extLst>
                  <a:ext uri="{FF2B5EF4-FFF2-40B4-BE49-F238E27FC236}">
                    <a16:creationId xmlns:a16="http://schemas.microsoft.com/office/drawing/2014/main" id="{1CA2AEE7-82CC-41CA-A286-6AB6D58CCB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8918" y="4417095"/>
                <a:ext cx="10154653" cy="721159"/>
              </a:xfrm>
              <a:prstGeom prst="rect">
                <a:avLst/>
              </a:prstGeom>
              <a:blipFill>
                <a:blip r:embed="rId7"/>
                <a:stretch>
                  <a:fillRect r="-1261" b="-59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 Box 6">
            <a:extLst>
              <a:ext uri="{FF2B5EF4-FFF2-40B4-BE49-F238E27FC236}">
                <a16:creationId xmlns:a16="http://schemas.microsoft.com/office/drawing/2014/main" id="{3F7F588C-14E5-4096-AEEE-042309E64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582" y="5251687"/>
            <a:ext cx="563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6. </a:t>
            </a:r>
            <a:r>
              <a:rPr lang="zh-CN" altLang="en-US" sz="2800" b="1" dirty="0"/>
              <a:t>求微分时</a:t>
            </a:r>
            <a:r>
              <a:rPr lang="en-US" altLang="zh-CN" sz="2800" b="1" dirty="0"/>
              <a:t>,  </a:t>
            </a:r>
            <a:r>
              <a:rPr lang="zh-CN" altLang="en-US" sz="2800" b="1" dirty="0"/>
              <a:t>可先求导数</a:t>
            </a:r>
            <a:r>
              <a:rPr lang="en-US" altLang="zh-CN" sz="2800" b="1" dirty="0"/>
              <a:t>,  </a:t>
            </a:r>
            <a:r>
              <a:rPr lang="zh-CN" altLang="en-US" sz="2800" b="1" dirty="0"/>
              <a:t>再乘 </a:t>
            </a:r>
            <a:r>
              <a:rPr lang="en-US" altLang="zh-CN" sz="2800" b="1" i="1" dirty="0"/>
              <a:t>dx</a:t>
            </a:r>
          </a:p>
        </p:txBody>
      </p:sp>
      <p:sp>
        <p:nvSpPr>
          <p:cNvPr id="39" name="Text Box 8">
            <a:extLst>
              <a:ext uri="{FF2B5EF4-FFF2-40B4-BE49-F238E27FC236}">
                <a16:creationId xmlns:a16="http://schemas.microsoft.com/office/drawing/2014/main" id="{4B0C3F8D-C4DA-4876-9C89-C5EB75BAE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182" y="6226411"/>
            <a:ext cx="5943600" cy="52322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求微分和求导数的方法称为微分法。</a:t>
            </a:r>
          </a:p>
        </p:txBody>
      </p: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utoUpdateAnimBg="0"/>
      <p:bldP spid="54279" grpId="0" autoUpdateAnimBg="0"/>
      <p:bldP spid="54284" grpId="0" autoUpdateAnimBg="0"/>
      <p:bldP spid="54291" grpId="0" autoUpdateAnimBg="0"/>
      <p:bldP spid="54333" grpId="0" autoUpdateAnimBg="0"/>
      <p:bldP spid="54339" grpId="0"/>
      <p:bldP spid="37" grpId="0"/>
      <p:bldP spid="38" grpId="0" autoUpdateAnimBg="0"/>
      <p:bldP spid="3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61B5F0B3-61C1-48DF-B316-1576B8818C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26156" y="433137"/>
            <a:ext cx="3826844" cy="405063"/>
          </a:xfrm>
        </p:spPr>
        <p:txBody>
          <a:bodyPr/>
          <a:lstStyle/>
          <a:p>
            <a:pPr algn="l"/>
            <a:r>
              <a:rPr lang="en-US" altLang="zh-CN" sz="2800" b="1">
                <a:latin typeface="+mn-lt"/>
              </a:rPr>
              <a:t>4. </a:t>
            </a:r>
            <a:r>
              <a:rPr lang="zh-CN" altLang="en-US" sz="2800" b="1">
                <a:latin typeface="+mn-lt"/>
              </a:rPr>
              <a:t>微分的几何意义</a:t>
            </a:r>
          </a:p>
        </p:txBody>
      </p:sp>
      <p:sp>
        <p:nvSpPr>
          <p:cNvPr id="55327" name="Text Box 31">
            <a:extLst>
              <a:ext uri="{FF2B5EF4-FFF2-40B4-BE49-F238E27FC236}">
                <a16:creationId xmlns:a16="http://schemas.microsoft.com/office/drawing/2014/main" id="{266053BF-75AD-4199-8F09-4461BB26A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1336" y="2051399"/>
            <a:ext cx="478422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+mj-ea"/>
              </a:rPr>
              <a:t>几何上表示曲线</a:t>
            </a:r>
            <a:r>
              <a:rPr lang="zh-CN" altLang="en-US" sz="2800" b="1" dirty="0"/>
              <a:t>在点</a:t>
            </a:r>
            <a:r>
              <a:rPr lang="en-US" altLang="zh-CN" sz="2800" b="1" i="1" dirty="0"/>
              <a:t>M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i="1" baseline="-25000" dirty="0"/>
              <a:t>0 </a:t>
            </a:r>
            <a:r>
              <a:rPr lang="en-US" altLang="zh-CN" sz="2800" b="1" i="1" dirty="0"/>
              <a:t>,f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i="1" baseline="-25000" dirty="0"/>
              <a:t>0 </a:t>
            </a:r>
            <a:r>
              <a:rPr lang="en-US" altLang="zh-CN" sz="2800" b="1" dirty="0"/>
              <a:t>))</a:t>
            </a:r>
            <a:r>
              <a:rPr lang="zh-CN" altLang="en-US" sz="2800" b="1" dirty="0"/>
              <a:t>处切线的纵坐标相应于</a:t>
            </a:r>
            <a:r>
              <a:rPr lang="zh-CN" altLang="en-US" sz="2800" b="1" i="1" dirty="0"/>
              <a:t>∆</a:t>
            </a:r>
            <a:r>
              <a:rPr lang="en-US" altLang="zh-CN" sz="2800" b="1" i="1" dirty="0"/>
              <a:t>x</a:t>
            </a:r>
            <a:r>
              <a:rPr lang="zh-CN" altLang="en-US" sz="2800" b="1" dirty="0"/>
              <a:t>的增量</a:t>
            </a:r>
            <a:r>
              <a:rPr lang="en-US" altLang="zh-CN" sz="2800" b="1" dirty="0"/>
              <a:t>,  </a:t>
            </a:r>
            <a:r>
              <a:rPr lang="zh-CN" altLang="en-US" sz="2800" b="1" dirty="0"/>
              <a:t>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334" name="Object 38">
                <a:extLst>
                  <a:ext uri="{FF2B5EF4-FFF2-40B4-BE49-F238E27FC236}">
                    <a16:creationId xmlns:a16="http://schemas.microsoft.com/office/drawing/2014/main" id="{65D5560F-E343-4341-83D9-C55F60094F78}"/>
                  </a:ext>
                </a:extLst>
              </p:cNvPr>
              <p:cNvSpPr txBox="1"/>
              <p:nvPr/>
            </p:nvSpPr>
            <p:spPr bwMode="auto">
              <a:xfrm>
                <a:off x="7562485" y="1188486"/>
                <a:ext cx="1381916" cy="4962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55334" name="Object 38">
                <a:extLst>
                  <a:ext uri="{FF2B5EF4-FFF2-40B4-BE49-F238E27FC236}">
                    <a16:creationId xmlns:a16="http://schemas.microsoft.com/office/drawing/2014/main" id="{65D5560F-E343-4341-83D9-C55F600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2485" y="1188486"/>
                <a:ext cx="1381916" cy="496202"/>
              </a:xfrm>
              <a:prstGeom prst="rect">
                <a:avLst/>
              </a:prstGeom>
              <a:blipFill>
                <a:blip r:embed="rId2"/>
                <a:stretch>
                  <a:fillRect l="-1770" r="-2655" b="-1111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337" name="Object 41">
                <a:extLst>
                  <a:ext uri="{FF2B5EF4-FFF2-40B4-BE49-F238E27FC236}">
                    <a16:creationId xmlns:a16="http://schemas.microsoft.com/office/drawing/2014/main" id="{9FC51B65-0C3B-4A32-B8E1-443CD114829E}"/>
                  </a:ext>
                </a:extLst>
              </p:cNvPr>
              <p:cNvSpPr txBox="1"/>
              <p:nvPr/>
            </p:nvSpPr>
            <p:spPr bwMode="auto">
              <a:xfrm>
                <a:off x="1126156" y="4223888"/>
                <a:ext cx="6286958" cy="7645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𝜶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𝑷𝑸</m:t>
                      </m:r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55337" name="Object 41">
                <a:extLst>
                  <a:ext uri="{FF2B5EF4-FFF2-40B4-BE49-F238E27FC236}">
                    <a16:creationId xmlns:a16="http://schemas.microsoft.com/office/drawing/2014/main" id="{9FC51B65-0C3B-4A32-B8E1-443CD1148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6156" y="4223888"/>
                <a:ext cx="6286958" cy="764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352" name="Group 56">
            <a:extLst>
              <a:ext uri="{FF2B5EF4-FFF2-40B4-BE49-F238E27FC236}">
                <a16:creationId xmlns:a16="http://schemas.microsoft.com/office/drawing/2014/main" id="{A51097F7-F9A0-48C7-9F69-EAAE502302ED}"/>
              </a:ext>
            </a:extLst>
          </p:cNvPr>
          <p:cNvGrpSpPr>
            <a:grpSpLocks/>
          </p:cNvGrpSpPr>
          <p:nvPr/>
        </p:nvGrpSpPr>
        <p:grpSpPr bwMode="auto">
          <a:xfrm>
            <a:off x="7068973" y="1381393"/>
            <a:ext cx="4282421" cy="3645567"/>
            <a:chOff x="3456" y="2544"/>
            <a:chExt cx="2256" cy="2160"/>
          </a:xfrm>
        </p:grpSpPr>
        <p:grpSp>
          <p:nvGrpSpPr>
            <p:cNvPr id="55348" name="Group 52">
              <a:extLst>
                <a:ext uri="{FF2B5EF4-FFF2-40B4-BE49-F238E27FC236}">
                  <a16:creationId xmlns:a16="http://schemas.microsoft.com/office/drawing/2014/main" id="{CBE3ADB9-FBDA-4E6B-84B0-F32D11EA0F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2928"/>
              <a:ext cx="720" cy="1056"/>
              <a:chOff x="4464" y="384"/>
              <a:chExt cx="720" cy="1056"/>
            </a:xfrm>
          </p:grpSpPr>
          <p:sp>
            <p:nvSpPr>
              <p:cNvPr id="55304" name="Line 8">
                <a:extLst>
                  <a:ext uri="{FF2B5EF4-FFF2-40B4-BE49-F238E27FC236}">
                    <a16:creationId xmlns:a16="http://schemas.microsoft.com/office/drawing/2014/main" id="{AF9DCF2B-0F97-4A0A-BAD9-912B2C17E6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1056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ea typeface="+mj-ea"/>
                </a:endParaRPr>
              </a:p>
            </p:txBody>
          </p:sp>
          <p:sp>
            <p:nvSpPr>
              <p:cNvPr id="55306" name="Line 10">
                <a:extLst>
                  <a:ext uri="{FF2B5EF4-FFF2-40B4-BE49-F238E27FC236}">
                    <a16:creationId xmlns:a16="http://schemas.microsoft.com/office/drawing/2014/main" id="{67FE8012-6C00-46B8-8EE1-3BBBB5B2B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1056"/>
                <a:ext cx="528" cy="0"/>
              </a:xfrm>
              <a:prstGeom prst="line">
                <a:avLst/>
              </a:prstGeom>
              <a:noFill/>
              <a:ln w="19050">
                <a:solidFill>
                  <a:srgbClr val="0066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ea typeface="+mj-ea"/>
                </a:endParaRPr>
              </a:p>
            </p:txBody>
          </p:sp>
          <p:sp>
            <p:nvSpPr>
              <p:cNvPr id="55307" name="Line 11">
                <a:extLst>
                  <a:ext uri="{FF2B5EF4-FFF2-40B4-BE49-F238E27FC236}">
                    <a16:creationId xmlns:a16="http://schemas.microsoft.com/office/drawing/2014/main" id="{A6773DB2-3771-4A07-B187-AF25F55B91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2" y="384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0066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ea typeface="+mj-ea"/>
                </a:endParaRPr>
              </a:p>
            </p:txBody>
          </p:sp>
          <p:sp>
            <p:nvSpPr>
              <p:cNvPr id="55321" name="Text Box 25">
                <a:extLst>
                  <a:ext uri="{FF2B5EF4-FFF2-40B4-BE49-F238E27FC236}">
                    <a16:creationId xmlns:a16="http://schemas.microsoft.com/office/drawing/2014/main" id="{16F916D1-B13A-42CD-AFDB-A3064FC64A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720"/>
                <a:ext cx="24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9900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ea typeface="+mj-ea"/>
                  </a:rPr>
                  <a:t>P</a:t>
                </a:r>
              </a:p>
            </p:txBody>
          </p:sp>
        </p:grpSp>
        <p:grpSp>
          <p:nvGrpSpPr>
            <p:cNvPr id="55346" name="Group 50">
              <a:extLst>
                <a:ext uri="{FF2B5EF4-FFF2-40B4-BE49-F238E27FC236}">
                  <a16:creationId xmlns:a16="http://schemas.microsoft.com/office/drawing/2014/main" id="{7C0770D0-8785-4C1D-AB35-B2D8396D59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2544"/>
              <a:ext cx="2256" cy="2160"/>
              <a:chOff x="3504" y="1392"/>
              <a:chExt cx="2256" cy="2160"/>
            </a:xfrm>
          </p:grpSpPr>
          <p:sp>
            <p:nvSpPr>
              <p:cNvPr id="55317" name="Oval 21">
                <a:extLst>
                  <a:ext uri="{FF2B5EF4-FFF2-40B4-BE49-F238E27FC236}">
                    <a16:creationId xmlns:a16="http://schemas.microsoft.com/office/drawing/2014/main" id="{59476196-620F-4078-BE2F-60E3452A4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1776"/>
                <a:ext cx="48" cy="48"/>
              </a:xfrm>
              <a:prstGeom prst="ellips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99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ea typeface="+mj-ea"/>
                </a:endParaRPr>
              </a:p>
            </p:txBody>
          </p:sp>
          <p:grpSp>
            <p:nvGrpSpPr>
              <p:cNvPr id="55345" name="Group 49">
                <a:extLst>
                  <a:ext uri="{FF2B5EF4-FFF2-40B4-BE49-F238E27FC236}">
                    <a16:creationId xmlns:a16="http://schemas.microsoft.com/office/drawing/2014/main" id="{0965FFA0-C729-4BD2-B288-DAA0CBC840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2256" cy="2160"/>
                <a:chOff x="3504" y="1392"/>
                <a:chExt cx="2256" cy="2160"/>
              </a:xfrm>
            </p:grpSpPr>
            <p:grpSp>
              <p:nvGrpSpPr>
                <p:cNvPr id="55344" name="Group 48">
                  <a:extLst>
                    <a:ext uri="{FF2B5EF4-FFF2-40B4-BE49-F238E27FC236}">
                      <a16:creationId xmlns:a16="http://schemas.microsoft.com/office/drawing/2014/main" id="{4804ACE3-846F-4036-B036-20F0CD5C8C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64" y="1776"/>
                  <a:ext cx="528" cy="1056"/>
                  <a:chOff x="4464" y="672"/>
                  <a:chExt cx="528" cy="1056"/>
                </a:xfrm>
              </p:grpSpPr>
              <p:sp>
                <p:nvSpPr>
                  <p:cNvPr id="55305" name="Line 9">
                    <a:extLst>
                      <a:ext uri="{FF2B5EF4-FFF2-40B4-BE49-F238E27FC236}">
                        <a16:creationId xmlns:a16="http://schemas.microsoft.com/office/drawing/2014/main" id="{97255755-3F57-4C40-B26F-35699FDA18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92" y="672"/>
                    <a:ext cx="0" cy="1056"/>
                  </a:xfrm>
                  <a:prstGeom prst="line">
                    <a:avLst/>
                  </a:prstGeom>
                  <a:noFill/>
                  <a:ln w="19050">
                    <a:solidFill>
                      <a:srgbClr val="FF3300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ea typeface="+mj-ea"/>
                    </a:endParaRPr>
                  </a:p>
                </p:txBody>
              </p:sp>
              <p:sp>
                <p:nvSpPr>
                  <p:cNvPr id="55314" name="Oval 18">
                    <a:extLst>
                      <a:ext uri="{FF2B5EF4-FFF2-40B4-BE49-F238E27FC236}">
                        <a16:creationId xmlns:a16="http://schemas.microsoft.com/office/drawing/2014/main" id="{3E060F6F-DE7A-4D46-B92B-B5F800B38D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1056"/>
                    <a:ext cx="48" cy="48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6699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>
                      <a:ea typeface="+mj-ea"/>
                    </a:endParaRPr>
                  </a:p>
                </p:txBody>
              </p:sp>
              <p:sp>
                <p:nvSpPr>
                  <p:cNvPr id="55315" name="Oval 19">
                    <a:extLst>
                      <a:ext uri="{FF2B5EF4-FFF2-40B4-BE49-F238E27FC236}">
                        <a16:creationId xmlns:a16="http://schemas.microsoft.com/office/drawing/2014/main" id="{DA01233B-50BD-4327-950F-5DF37A658D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1344"/>
                    <a:ext cx="48" cy="48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6699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>
                      <a:ea typeface="+mj-ea"/>
                    </a:endParaRPr>
                  </a:p>
                </p:txBody>
              </p:sp>
              <p:sp>
                <p:nvSpPr>
                  <p:cNvPr id="55316" name="Oval 20">
                    <a:extLst>
                      <a:ext uri="{FF2B5EF4-FFF2-40B4-BE49-F238E27FC236}">
                        <a16:creationId xmlns:a16="http://schemas.microsoft.com/office/drawing/2014/main" id="{F11134AE-52A1-4EC9-BAF9-4FB0967103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1344"/>
                    <a:ext cx="48" cy="48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6699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>
                      <a:ea typeface="+mj-ea"/>
                    </a:endParaRPr>
                  </a:p>
                </p:txBody>
              </p:sp>
            </p:grpSp>
            <p:grpSp>
              <p:nvGrpSpPr>
                <p:cNvPr id="55342" name="Group 46">
                  <a:extLst>
                    <a:ext uri="{FF2B5EF4-FFF2-40B4-BE49-F238E27FC236}">
                      <a16:creationId xmlns:a16="http://schemas.microsoft.com/office/drawing/2014/main" id="{5D8C2011-EAC9-4DA1-9BFC-720B646930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04" y="1392"/>
                  <a:ext cx="2256" cy="2160"/>
                  <a:chOff x="3504" y="336"/>
                  <a:chExt cx="2256" cy="2160"/>
                </a:xfrm>
              </p:grpSpPr>
              <p:sp>
                <p:nvSpPr>
                  <p:cNvPr id="55322" name="Text Box 26">
                    <a:extLst>
                      <a:ext uri="{FF2B5EF4-FFF2-40B4-BE49-F238E27FC236}">
                        <a16:creationId xmlns:a16="http://schemas.microsoft.com/office/drawing/2014/main" id="{EBADF5BA-B169-4F52-8954-C7898080549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44" y="1296"/>
                    <a:ext cx="288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6699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ea typeface="+mj-ea"/>
                      </a:rPr>
                      <a:t>Q</a:t>
                    </a:r>
                  </a:p>
                </p:txBody>
              </p:sp>
              <p:grpSp>
                <p:nvGrpSpPr>
                  <p:cNvPr id="55341" name="Group 45">
                    <a:extLst>
                      <a:ext uri="{FF2B5EF4-FFF2-40B4-BE49-F238E27FC236}">
                        <a16:creationId xmlns:a16="http://schemas.microsoft.com/office/drawing/2014/main" id="{CE58774F-AB0F-44FD-9F3A-A0520E3BA72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04" y="336"/>
                    <a:ext cx="2256" cy="2160"/>
                    <a:chOff x="3504" y="288"/>
                    <a:chExt cx="2256" cy="2160"/>
                  </a:xfrm>
                </p:grpSpPr>
                <p:sp>
                  <p:nvSpPr>
                    <p:cNvPr id="55299" name="Line 3">
                      <a:extLst>
                        <a:ext uri="{FF2B5EF4-FFF2-40B4-BE49-F238E27FC236}">
                          <a16:creationId xmlns:a16="http://schemas.microsoft.com/office/drawing/2014/main" id="{F34DE05E-32F0-4274-88C2-504006259FB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52" y="1728"/>
                      <a:ext cx="206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800" b="1">
                        <a:ea typeface="+mj-ea"/>
                      </a:endParaRPr>
                    </a:p>
                  </p:txBody>
                </p:sp>
                <p:sp>
                  <p:nvSpPr>
                    <p:cNvPr id="55300" name="Line 4">
                      <a:extLst>
                        <a:ext uri="{FF2B5EF4-FFF2-40B4-BE49-F238E27FC236}">
                          <a16:creationId xmlns:a16="http://schemas.microsoft.com/office/drawing/2014/main" id="{0C380301-C1EC-46F2-AD0F-9E23319AF7E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36" y="528"/>
                      <a:ext cx="0" cy="192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800" b="1">
                        <a:ea typeface="+mj-ea"/>
                      </a:endParaRPr>
                    </a:p>
                  </p:txBody>
                </p:sp>
                <p:sp>
                  <p:nvSpPr>
                    <p:cNvPr id="55301" name="Line 5">
                      <a:extLst>
                        <a:ext uri="{FF2B5EF4-FFF2-40B4-BE49-F238E27FC236}">
                          <a16:creationId xmlns:a16="http://schemas.microsoft.com/office/drawing/2014/main" id="{67107008-4965-4CD3-A869-B4D9E9572D7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504" y="768"/>
                      <a:ext cx="2112" cy="105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800" b="1">
                        <a:ea typeface="+mj-ea"/>
                      </a:endParaRPr>
                    </a:p>
                  </p:txBody>
                </p:sp>
                <p:sp>
                  <p:nvSpPr>
                    <p:cNvPr id="55302" name="Freeform 6">
                      <a:extLst>
                        <a:ext uri="{FF2B5EF4-FFF2-40B4-BE49-F238E27FC236}">
                          <a16:creationId xmlns:a16="http://schemas.microsoft.com/office/drawing/2014/main" id="{7D7A68E8-2033-4C49-A517-48DD3CB97E3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92" y="288"/>
                      <a:ext cx="1392" cy="1152"/>
                    </a:xfrm>
                    <a:custGeom>
                      <a:avLst/>
                      <a:gdLst>
                        <a:gd name="T0" fmla="*/ 0 w 1392"/>
                        <a:gd name="T1" fmla="*/ 768 h 1136"/>
                        <a:gd name="T2" fmla="*/ 720 w 1392"/>
                        <a:gd name="T3" fmla="*/ 1008 h 1136"/>
                        <a:gd name="T4" fmla="*/ 1392 w 1392"/>
                        <a:gd name="T5" fmla="*/ 0 h 11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392" h="1136">
                          <a:moveTo>
                            <a:pt x="0" y="768"/>
                          </a:moveTo>
                          <a:cubicBezTo>
                            <a:pt x="244" y="952"/>
                            <a:pt x="488" y="1136"/>
                            <a:pt x="720" y="1008"/>
                          </a:cubicBezTo>
                          <a:cubicBezTo>
                            <a:pt x="952" y="880"/>
                            <a:pt x="1280" y="168"/>
                            <a:pt x="1392" y="0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669900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800" b="1">
                        <a:ea typeface="+mj-ea"/>
                      </a:endParaRPr>
                    </a:p>
                  </p:txBody>
                </p:sp>
                <p:sp>
                  <p:nvSpPr>
                    <p:cNvPr id="55308" name="Text Box 12">
                      <a:extLst>
                        <a:ext uri="{FF2B5EF4-FFF2-40B4-BE49-F238E27FC236}">
                          <a16:creationId xmlns:a16="http://schemas.microsoft.com/office/drawing/2014/main" id="{AAC6E05A-C981-496C-A993-44625AD8A58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36" y="1488"/>
                      <a:ext cx="288" cy="33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669900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ea typeface="+mj-ea"/>
                          <a:cs typeface="Times New Roman" panose="02020603050405020304" pitchFamily="18" charset="0"/>
                        </a:rPr>
                        <a:t>α</a:t>
                      </a:r>
                      <a:endParaRPr lang="en-US" altLang="zh-CN" sz="2800" b="1">
                        <a:ea typeface="+mj-ea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310" name="Object 14">
                          <a:extLst>
                            <a:ext uri="{FF2B5EF4-FFF2-40B4-BE49-F238E27FC236}">
                              <a16:creationId xmlns:a16="http://schemas.microsoft.com/office/drawing/2014/main" id="{8FCCA3A1-060D-4D56-AC66-FCA99F5D82BB}"/>
                            </a:ext>
                          </a:extLst>
                        </p:cNvPr>
                        <p:cNvSpPr txBox="1"/>
                        <p:nvPr/>
                      </p:nvSpPr>
                      <p:spPr bwMode="auto">
                        <a:xfrm>
                          <a:off x="4416" y="1632"/>
                          <a:ext cx="261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  <p:txBody>
                        <a:bodyPr>
                          <a:norm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b="1" dirty="0">
                            <a:ea typeface="+mj-ea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5310" name="Object 14">
                          <a:extLst>
                            <a:ext uri="{FF2B5EF4-FFF2-40B4-BE49-F238E27FC236}">
                              <a16:creationId xmlns:a16="http://schemas.microsoft.com/office/drawing/2014/main" id="{8FCCA3A1-060D-4D56-AC66-FCA99F5D82B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4416" y="1632"/>
                          <a:ext cx="261" cy="360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311" name="Object 15">
                          <a:extLst>
                            <a:ext uri="{FF2B5EF4-FFF2-40B4-BE49-F238E27FC236}">
                              <a16:creationId xmlns:a16="http://schemas.microsoft.com/office/drawing/2014/main" id="{70F8E6A2-40C7-46CD-A7A8-E9E273A7666F}"/>
                            </a:ext>
                          </a:extLst>
                        </p:cNvPr>
                        <p:cNvSpPr txBox="1"/>
                        <p:nvPr/>
                      </p:nvSpPr>
                      <p:spPr bwMode="auto">
                        <a:xfrm>
                          <a:off x="4848" y="1632"/>
                          <a:ext cx="52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  <p:txBody>
                        <a:bodyPr>
                          <a:normAutofit fontScale="62500" lnSpcReduction="20000"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+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𝜟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zh-CN" altLang="en-US" sz="2800" b="1">
                            <a:ea typeface="+mj-ea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5311" name="Object 15">
                          <a:extLst>
                            <a:ext uri="{FF2B5EF4-FFF2-40B4-BE49-F238E27FC236}">
                              <a16:creationId xmlns:a16="http://schemas.microsoft.com/office/drawing/2014/main" id="{70F8E6A2-40C7-46CD-A7A8-E9E273A7666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4848" y="1632"/>
                          <a:ext cx="528" cy="36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312" name="Object 16">
                          <a:extLst>
                            <a:ext uri="{FF2B5EF4-FFF2-40B4-BE49-F238E27FC236}">
                              <a16:creationId xmlns:a16="http://schemas.microsoft.com/office/drawing/2014/main" id="{8063AB1C-CDD2-48E1-AABA-16F177B91186}"/>
                            </a:ext>
                          </a:extLst>
                        </p:cNvPr>
                        <p:cNvSpPr txBox="1"/>
                        <p:nvPr/>
                      </p:nvSpPr>
                      <p:spPr bwMode="auto">
                        <a:xfrm>
                          <a:off x="4608" y="1296"/>
                          <a:ext cx="240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  <p:txBody>
                        <a:bodyPr>
                          <a:normAutofit fontScale="62500" lnSpcReduction="20000"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𝜟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zh-CN" altLang="en-US" sz="2800" b="1">
                            <a:ea typeface="+mj-ea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5312" name="Object 16">
                          <a:extLst>
                            <a:ext uri="{FF2B5EF4-FFF2-40B4-BE49-F238E27FC236}">
                              <a16:creationId xmlns:a16="http://schemas.microsoft.com/office/drawing/2014/main" id="{8063AB1C-CDD2-48E1-AABA-16F177B9118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4608" y="1296"/>
                          <a:ext cx="240" cy="231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r="-2667"/>
                          </a:stretch>
                        </a:blipFill>
                        <a:ln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313" name="Object 17">
                          <a:extLst>
                            <a:ext uri="{FF2B5EF4-FFF2-40B4-BE49-F238E27FC236}">
                              <a16:creationId xmlns:a16="http://schemas.microsoft.com/office/drawing/2014/main" id="{087C782A-FE14-423C-AA66-0F006E2403BF}"/>
                            </a:ext>
                          </a:extLst>
                        </p:cNvPr>
                        <p:cNvSpPr txBox="1"/>
                        <p:nvPr/>
                      </p:nvSpPr>
                      <p:spPr bwMode="auto">
                        <a:xfrm>
                          <a:off x="4752" y="960"/>
                          <a:ext cx="24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  <p:txBody>
                        <a:bodyPr>
                          <a:normAutofit fontScale="70000" lnSpcReduction="20000"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𝜟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zh-CN" altLang="en-US" sz="2800" b="1">
                            <a:ea typeface="+mj-ea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5313" name="Object 17">
                          <a:extLst>
                            <a:ext uri="{FF2B5EF4-FFF2-40B4-BE49-F238E27FC236}">
                              <a16:creationId xmlns:a16="http://schemas.microsoft.com/office/drawing/2014/main" id="{087C782A-FE14-423C-AA66-0F006E2403B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4752" y="960"/>
                          <a:ext cx="240" cy="23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5333" r="-16000" b="-15385"/>
                          </a:stretch>
                        </a:blipFill>
                        <a:ln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55318" name="Text Box 22">
                      <a:extLst>
                        <a:ext uri="{FF2B5EF4-FFF2-40B4-BE49-F238E27FC236}">
                          <a16:creationId xmlns:a16="http://schemas.microsoft.com/office/drawing/2014/main" id="{CFCC5F69-1B23-46AB-9B44-95F20B25599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20" y="1104"/>
                      <a:ext cx="288" cy="33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669900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ea typeface="+mj-ea"/>
                        </a:rPr>
                        <a:t>M</a:t>
                      </a:r>
                    </a:p>
                  </p:txBody>
                </p:sp>
                <p:sp>
                  <p:nvSpPr>
                    <p:cNvPr id="55319" name="Text Box 23">
                      <a:extLst>
                        <a:ext uri="{FF2B5EF4-FFF2-40B4-BE49-F238E27FC236}">
                          <a16:creationId xmlns:a16="http://schemas.microsoft.com/office/drawing/2014/main" id="{83987B71-CB9C-4827-A205-73EB4D1AA6B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00" y="480"/>
                      <a:ext cx="288" cy="33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669900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ea typeface="+mj-ea"/>
                        </a:rPr>
                        <a:t>N</a:t>
                      </a:r>
                    </a:p>
                  </p:txBody>
                </p:sp>
                <p:sp>
                  <p:nvSpPr>
                    <p:cNvPr id="55320" name="Text Box 24">
                      <a:extLst>
                        <a:ext uri="{FF2B5EF4-FFF2-40B4-BE49-F238E27FC236}">
                          <a16:creationId xmlns:a16="http://schemas.microsoft.com/office/drawing/2014/main" id="{68EB43B7-1645-4176-B255-5C0EDDD68AE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20" y="624"/>
                      <a:ext cx="240" cy="33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669900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ea typeface="+mj-ea"/>
                        </a:rPr>
                        <a:t>T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338" name="Object 42">
                          <a:extLst>
                            <a:ext uri="{FF2B5EF4-FFF2-40B4-BE49-F238E27FC236}">
                              <a16:creationId xmlns:a16="http://schemas.microsoft.com/office/drawing/2014/main" id="{0BFC097B-862A-4098-A059-0DCCF83AA211}"/>
                            </a:ext>
                          </a:extLst>
                        </p:cNvPr>
                        <p:cNvSpPr txBox="1"/>
                        <p:nvPr/>
                      </p:nvSpPr>
                      <p:spPr bwMode="auto">
                        <a:xfrm>
                          <a:off x="5088" y="1104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  <p:txBody>
                        <a:bodyPr>
                          <a:normAutofit fontScale="70000" lnSpcReduction="20000"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𝒅𝒚</m:t>
                                </m:r>
                              </m:oMath>
                            </m:oMathPara>
                          </a14:m>
                          <a:endParaRPr lang="zh-CN" altLang="en-US" sz="2800" b="1">
                            <a:ea typeface="+mj-ea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5338" name="Object 42">
                          <a:extLst>
                            <a:ext uri="{FF2B5EF4-FFF2-40B4-BE49-F238E27FC236}">
                              <a16:creationId xmlns:a16="http://schemas.microsoft.com/office/drawing/2014/main" id="{0BFC097B-862A-4098-A059-0DCCF83AA21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5088" y="1104"/>
                          <a:ext cx="240" cy="240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6667" r="-16000" b="-15152"/>
                          </a:stretch>
                        </a:blipFill>
                        <a:ln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5339" name="Line 43">
                    <a:extLst>
                      <a:ext uri="{FF2B5EF4-FFF2-40B4-BE49-F238E27FC236}">
                        <a16:creationId xmlns:a16="http://schemas.microsoft.com/office/drawing/2014/main" id="{18C24C4B-5800-4D2F-89BC-ABDEC941A6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92" y="10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FF99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ea typeface="+mj-ea"/>
                    </a:endParaRPr>
                  </a:p>
                </p:txBody>
              </p: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354" name="Rectangle 58">
                <a:extLst>
                  <a:ext uri="{FF2B5EF4-FFF2-40B4-BE49-F238E27FC236}">
                    <a16:creationId xmlns:a16="http://schemas.microsoft.com/office/drawing/2014/main" id="{44EE315E-F83E-40A1-A20D-4DA31F101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3407" y="1092494"/>
                <a:ext cx="606461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ea typeface="+mj-ea"/>
                  </a:rPr>
                  <a:t>函数</a:t>
                </a:r>
                <a:r>
                  <a:rPr lang="en-US" altLang="zh-CN" sz="2800" b="1" i="1" dirty="0">
                    <a:ea typeface="+mj-ea"/>
                  </a:rPr>
                  <a:t>y=f(x)</a:t>
                </a:r>
                <a:r>
                  <a:rPr lang="zh-CN" altLang="en-US" sz="2800" b="1" dirty="0">
                    <a:ea typeface="+mj-ea"/>
                  </a:rPr>
                  <a:t>在点</a:t>
                </a:r>
                <a:r>
                  <a:rPr lang="en-US" altLang="zh-CN" sz="2800" b="1" i="1" dirty="0">
                    <a:ea typeface="+mj-ea"/>
                  </a:rPr>
                  <a:t>x</a:t>
                </a:r>
                <a:r>
                  <a:rPr lang="en-US" altLang="zh-CN" sz="2800" b="1" i="1" baseline="-25000" dirty="0">
                    <a:ea typeface="+mj-ea"/>
                  </a:rPr>
                  <a:t>0 </a:t>
                </a:r>
                <a:r>
                  <a:rPr lang="zh-CN" altLang="en-US" sz="2800" b="1" dirty="0">
                    <a:ea typeface="+mj-ea"/>
                  </a:rPr>
                  <a:t>处的微分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𝜟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55354" name="Rectangle 58">
                <a:extLst>
                  <a:ext uri="{FF2B5EF4-FFF2-40B4-BE49-F238E27FC236}">
                    <a16:creationId xmlns:a16="http://schemas.microsoft.com/office/drawing/2014/main" id="{44EE315E-F83E-40A1-A20D-4DA31F101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3407" y="1092494"/>
                <a:ext cx="6064618" cy="523220"/>
              </a:xfrm>
              <a:prstGeom prst="rect">
                <a:avLst/>
              </a:prstGeom>
              <a:blipFill>
                <a:blip r:embed="rId9"/>
                <a:stretch>
                  <a:fillRect l="-2111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300"/>
                                        <p:tgtEl>
                                          <p:spTgt spid="5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  <p:bldP spid="55327" grpId="0" autoUpdateAnimBg="0"/>
      <p:bldP spid="5535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2765</Words>
  <Application>Microsoft Office PowerPoint</Application>
  <PresentationFormat>宽屏</PresentationFormat>
  <Paragraphs>315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Arial</vt:lpstr>
      <vt:lpstr>Cambria Math</vt:lpstr>
      <vt:lpstr>Times New Roman</vt:lpstr>
      <vt:lpstr>默认设计模板</vt:lpstr>
      <vt:lpstr>PowerPoint 演示文稿</vt:lpstr>
      <vt:lpstr>PowerPoint 演示文稿</vt:lpstr>
      <vt:lpstr>PowerPoint 演示文稿</vt:lpstr>
      <vt:lpstr>2. 微分的定义</vt:lpstr>
      <vt:lpstr>PowerPoint 演示文稿</vt:lpstr>
      <vt:lpstr>PowerPoint 演示文稿</vt:lpstr>
      <vt:lpstr>PowerPoint 演示文稿</vt:lpstr>
      <vt:lpstr>PowerPoint 演示文稿</vt:lpstr>
      <vt:lpstr>4. 微分的几何意义</vt:lpstr>
      <vt:lpstr>二. 微分的运算法则</vt:lpstr>
      <vt:lpstr>PowerPoint 演示文稿</vt:lpstr>
      <vt:lpstr>2.微分运算法则</vt:lpstr>
      <vt:lpstr>3. 例题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aa</cp:lastModifiedBy>
  <cp:revision>169</cp:revision>
  <dcterms:created xsi:type="dcterms:W3CDTF">2020-02-21T07:30:31Z</dcterms:created>
  <dcterms:modified xsi:type="dcterms:W3CDTF">2020-10-19T03:57:45Z</dcterms:modified>
</cp:coreProperties>
</file>