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6" r:id="rId3"/>
    <p:sldId id="288" r:id="rId4"/>
    <p:sldId id="284" r:id="rId5"/>
    <p:sldId id="295" r:id="rId6"/>
    <p:sldId id="296" r:id="rId7"/>
    <p:sldId id="257" r:id="rId8"/>
    <p:sldId id="286" r:id="rId9"/>
    <p:sldId id="287" r:id="rId10"/>
    <p:sldId id="289" r:id="rId11"/>
    <p:sldId id="290" r:id="rId12"/>
    <p:sldId id="291" r:id="rId13"/>
    <p:sldId id="292" r:id="rId14"/>
    <p:sldId id="297" r:id="rId15"/>
    <p:sldId id="260" r:id="rId16"/>
    <p:sldId id="281" r:id="rId17"/>
    <p:sldId id="299" r:id="rId18"/>
    <p:sldId id="268" r:id="rId19"/>
    <p:sldId id="298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6BA42-9CF7-4CA6-8051-74939D9F6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24EEC-6F24-4ECB-B3CA-C606B98DF9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31B50-F84E-4219-ABFC-267363B40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24DD9-89C0-427E-95DB-6FDAEB7DA0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62ACA-69AF-4F95-B320-F4A2959702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E041-8DFA-4144-AEEF-6FF73B6CDB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4AAF6-5628-47B1-B495-528FD97BBC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C7970-7A62-4208-93F8-9A19FF4669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A427F-975D-48D0-97DB-229900A779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D355-5EF6-4FEB-B1DE-3EA4D3F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958C4-D470-4BA9-B47C-082F1B7847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82BA3-E172-49F2-9903-5B7E0BD2B0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6373E-DC2A-4720-A656-6340AECFBF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76E8915-C7C2-43B0-9297-E0D3767DE4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57108" y="194435"/>
            <a:ext cx="76871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u="sng" dirty="0" smtClean="0"/>
              <a:t>高等</a:t>
            </a:r>
            <a:r>
              <a:rPr lang="zh-CN" altLang="zh-CN" b="1" u="sng" dirty="0"/>
              <a:t>数学</a:t>
            </a:r>
            <a:r>
              <a:rPr lang="en-US" altLang="zh-CN" b="1" u="sng" dirty="0"/>
              <a:t>(1</a:t>
            </a:r>
            <a:r>
              <a:rPr lang="en-US" altLang="zh-CN" b="1" u="sng" dirty="0" smtClean="0"/>
              <a:t>)</a:t>
            </a:r>
            <a:r>
              <a:rPr lang="zh-CN" altLang="zh-CN" b="1" dirty="0" smtClean="0"/>
              <a:t> 试卷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dirty="0"/>
              <a:t>一、填空</a:t>
            </a:r>
            <a:r>
              <a:rPr lang="zh-CN" altLang="zh-CN" dirty="0" smtClean="0"/>
              <a:t>题</a:t>
            </a:r>
            <a:endParaRPr lang="zh-CN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8273" y="4770998"/>
          <a:ext cx="6143350" cy="101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" r:id="rId1" imgW="2120900" imgH="381000" progId="Equation.DSMT4">
                  <p:embed/>
                </p:oleObj>
              </mc:Choice>
              <mc:Fallback>
                <p:oleObj name="" r:id="rId1" imgW="2120900" imgH="38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73" y="4770998"/>
                        <a:ext cx="6143350" cy="101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27656" y="1500475"/>
                <a:ext cx="6000411" cy="755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=_____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________.</m:t>
                    </m:r>
                  </m:oMath>
                </a14:m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56" y="1500475"/>
                <a:ext cx="6000411" cy="755976"/>
              </a:xfrm>
              <a:prstGeom prst="rect">
                <a:avLst/>
              </a:prstGeom>
              <a:blipFill rotWithShape="1">
                <a:blip r:embed="rId3"/>
                <a:stretch>
                  <a:fillRect l="-9" t="-80" r="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27657" y="2895237"/>
                <a:ext cx="6413966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sz="28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=__</m:t>
                    </m:r>
                    <m:f>
                      <m:f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_____________.</m:t>
                    </m:r>
                  </m:oMath>
                </a14:m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57" y="2895237"/>
                <a:ext cx="6413966" cy="703013"/>
              </a:xfrm>
              <a:prstGeom prst="rect">
                <a:avLst/>
              </a:prstGeom>
              <a:blipFill rotWithShape="1">
                <a:blip r:embed="rId4"/>
                <a:stretch>
                  <a:fillRect l="-8" t="-39" r="6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32067" y="3962400"/>
                <a:ext cx="95575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800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2800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zh-CN" sz="2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的带佩亚诺余项</a:t>
                </a:r>
                <a:r>
                  <a:rPr lang="zh-CN" altLang="zh-CN" sz="2800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i="1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阶麦克劳林公式</a:t>
                </a:r>
                <a:r>
                  <a:rPr lang="zh-CN" altLang="en-US" sz="28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__</a:t>
                </a:r>
                <a:endParaRPr lang="en-US" altLang="zh-CN" sz="2800" dirty="0">
                  <a:latin typeface="Arial" panose="020B0604020202020204" pitchFamily="34" charset="0"/>
                </a:endParaRPr>
              </a:p>
              <a:p>
                <a:pPr lvl="0" algn="just">
                  <a:spcAft>
                    <a:spcPts val="0"/>
                  </a:spcAft>
                </a:pPr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67" y="3962400"/>
                <a:ext cx="9557556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2" r="4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77208" y="308344"/>
                <a:ext cx="10561675" cy="961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由曲线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轴围成的区域绕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轴旋转形成的旋转体的体积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8" y="308344"/>
                <a:ext cx="10561675" cy="961930"/>
              </a:xfrm>
              <a:prstGeom prst="rect">
                <a:avLst/>
              </a:prstGeom>
              <a:blipFill rotWithShape="1">
                <a:blip r:embed="rId1"/>
                <a:stretch>
                  <a:fillRect t="-38" r="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8"/>
          <p:cNvGrpSpPr/>
          <p:nvPr/>
        </p:nvGrpSpPr>
        <p:grpSpPr bwMode="auto">
          <a:xfrm>
            <a:off x="7618217" y="1383047"/>
            <a:ext cx="3693703" cy="2854325"/>
            <a:chOff x="4176" y="1994"/>
            <a:chExt cx="1578" cy="1798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4176" y="3024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4320" y="2160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" name="Arc 12"/>
            <p:cNvSpPr/>
            <p:nvPr/>
          </p:nvSpPr>
          <p:spPr bwMode="auto">
            <a:xfrm flipH="1">
              <a:off x="4320" y="2477"/>
              <a:ext cx="862" cy="5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4758" y="2491"/>
              <a:ext cx="406" cy="5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4358" y="1994"/>
              <a:ext cx="2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y</a:t>
              </a:r>
              <a:endParaRPr lang="en-US" altLang="zh-CN" sz="2800" b="1"/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5376" y="2736"/>
              <a:ext cx="2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x</a:t>
              </a:r>
              <a:endParaRPr lang="en-US" altLang="zh-CN" sz="2800" b="1"/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4673" y="3095"/>
              <a:ext cx="1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/>
                <a:t>2</a:t>
              </a:r>
              <a:endParaRPr lang="en-US" altLang="zh-CN" sz="2800" b="1" dirty="0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270" y="2208"/>
              <a:ext cx="4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/>
                <a:t>(4,2)</a:t>
              </a:r>
              <a:endParaRPr lang="en-US" altLang="zh-CN" sz="28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66800" y="2172335"/>
                <a:ext cx="6096000" cy="1106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28600" indent="266700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解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>
                  <a:spcAft>
                    <a:spcPts val="0"/>
                  </a:spcAft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𝒙𝒅𝒙</m:t>
                        </m:r>
                      </m:e>
                    </m:nary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sz="2800" b="1" i="1" kern="10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72335"/>
                <a:ext cx="6096000" cy="1106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522095" y="3655060"/>
                <a:ext cx="6096000" cy="8648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28600" indent="666750">
                  <a:spcAft>
                    <a:spcPts val="0"/>
                  </a:spcAft>
                </a:pPr>
                <a:r>
                  <a:rPr lang="en-US" altLang="zh-CN" sz="32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zh-CN" altLang="zh-CN" sz="32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Sup>
                      <m:sSubSupPr>
                        <m:ctrlPr>
                          <a:rPr lang="zh-CN" altLang="zh-CN" sz="32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bSup>
                    <m:r>
                      <a:rPr lang="en-US" altLang="zh-CN" sz="32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32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zh-CN" altLang="zh-CN" sz="32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zh-CN" altLang="zh-CN" sz="32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32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endParaRPr lang="en-US" altLang="zh-CN" sz="3200" b="1" i="1" kern="10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5" y="3655060"/>
                <a:ext cx="6096000" cy="8648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366520" y="5809615"/>
                <a:ext cx="6096000" cy="703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28600" indent="266700">
                  <a:spcAft>
                    <a:spcPts val="0"/>
                  </a:spcAft>
                </a:pPr>
                <a:r>
                  <a:rPr lang="en-US" altLang="zh-CN" sz="2800" b="1" kern="100" dirty="0" smtClean="0">
                    <a:latin typeface="+mj-ea"/>
                    <a:ea typeface="+mj-ea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𝝅</m:t>
                    </m:r>
                  </m:oMath>
                </a14:m>
                <a:endParaRPr lang="en-US" altLang="zh-CN" sz="2800" b="1" i="1" kern="100">
                  <a:latin typeface="Cambria Math" panose="020405030504060302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20" y="5809615"/>
                <a:ext cx="6096000" cy="7035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365760" y="212161"/>
                <a:ext cx="9692640" cy="109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zh-CN" altLang="zh-CN" sz="2800" b="1" kern="100" dirty="0">
                    <a:ea typeface="+mj-ea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zh-CN" sz="2800" b="1" kern="100" dirty="0">
                    <a:ea typeface="+mj-ea"/>
                    <a:cs typeface="Times New Roman" panose="02020603050405020304" pitchFamily="18" charset="0"/>
                  </a:rPr>
                  <a:t>为常数，讨论函数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𝒍𝒏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𝒆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zh-CN" sz="2800" b="1" kern="100" dirty="0">
                    <a:ea typeface="+mj-ea"/>
                    <a:cs typeface="Times New Roman" panose="02020603050405020304" pitchFamily="18" charset="0"/>
                  </a:rPr>
                  <a:t>的渐近线，单调性，极值，零点，凹凸性</a:t>
                </a:r>
                <a:r>
                  <a:rPr lang="en-US" altLang="zh-CN" sz="2800" b="1" kern="100" dirty="0">
                    <a:ea typeface="+mj-ea"/>
                    <a:cs typeface="Times New Roman" panose="02020603050405020304" pitchFamily="18" charset="0"/>
                  </a:rPr>
                  <a:t>. </a:t>
                </a:r>
                <a:endParaRPr lang="zh-CN" altLang="zh-CN" sz="2800" b="1" kern="1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12161"/>
                <a:ext cx="9692640" cy="1097801"/>
              </a:xfrm>
              <a:prstGeom prst="rect">
                <a:avLst/>
              </a:prstGeom>
              <a:blipFill rotWithShape="1">
                <a:blip r:embed="rId1"/>
                <a:stretch>
                  <a:fillRect t="-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4619007" y="3239683"/>
            <a:ext cx="4498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是铅直渐近线，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94847" y="3325584"/>
                <a:ext cx="3892945" cy="653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zh-CN" altLang="en-US" sz="28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∞.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47" y="3325584"/>
                <a:ext cx="3892945" cy="653640"/>
              </a:xfrm>
              <a:prstGeom prst="rect">
                <a:avLst/>
              </a:prstGeom>
              <a:blipFill rotWithShape="1">
                <a:blip r:embed="rId2"/>
                <a:stretch>
                  <a:fillRect l="-11" t="-14" r="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24287" y="1309962"/>
                <a:ext cx="81163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+mj-ea"/>
                    <a:cs typeface="Times New Roman" panose="02020603050405020304" pitchFamily="18" charset="0"/>
                  </a:rPr>
                  <a:t>解</a:t>
                </a:r>
                <a:r>
                  <a:rPr lang="zh-CN" altLang="zh-CN" sz="2800" b="1" kern="100" dirty="0">
                    <a:ea typeface="+mj-ea"/>
                    <a:cs typeface="Times New Roman" panose="02020603050405020304" pitchFamily="18" charset="0"/>
                  </a:rPr>
                  <a:t>：此函数的定义域为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en-US" altLang="zh-CN" sz="2800" b="1" kern="100" dirty="0">
                    <a:ea typeface="+mj-ea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" y="1309962"/>
                <a:ext cx="811638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" t="-113" r="3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55149" y="4265568"/>
                <a:ext cx="10399390" cy="897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00025" algn="just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</m:den>
                    </m:f>
                  </m:oMath>
                </a14:m>
                <a:r>
                  <a:rPr lang="en-US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不存在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49" y="4265568"/>
                <a:ext cx="10399390" cy="897553"/>
              </a:xfrm>
              <a:prstGeom prst="rect">
                <a:avLst/>
              </a:prstGeom>
              <a:blipFill rotWithShape="1">
                <a:blip r:embed="rId4"/>
                <a:stretch>
                  <a:fillRect l="-1" t="-30" r="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35048" y="5598442"/>
            <a:ext cx="6509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00025" algn="just">
              <a:spcAft>
                <a:spcPts val="0"/>
              </a:spcAft>
            </a:pPr>
            <a:r>
              <a:rPr lang="zh-CN" altLang="zh-CN" sz="28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lang="zh-CN" altLang="zh-CN" sz="28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28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无斜渐近线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4619007" y="2286322"/>
            <a:ext cx="4498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无水平渐近线，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19135" y="2248981"/>
                <a:ext cx="3892945" cy="653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zh-CN" altLang="en-US" sz="28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→+</m:t>
                            </m:r>
                            <m:r>
                              <m:rPr>
                                <m:nor/>
                              </m:rPr>
                              <a:rPr lang="en-US" altLang="zh-CN" sz="2800" kern="1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∞.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35" y="2248981"/>
                <a:ext cx="3892945" cy="653640"/>
              </a:xfrm>
              <a:prstGeom prst="rect">
                <a:avLst/>
              </a:prstGeom>
              <a:blipFill rotWithShape="1">
                <a:blip r:embed="rId5"/>
                <a:stretch>
                  <a:fillRect l="-6" t="-68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4" grpId="0"/>
      <p:bldP spid="6" grpId="0"/>
      <p:bldP spid="7" grpId="0"/>
      <p:bldP spid="2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09099" y="348011"/>
                <a:ext cx="7485669" cy="912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′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99" y="348011"/>
                <a:ext cx="7485669" cy="912942"/>
              </a:xfrm>
              <a:prstGeom prst="rect">
                <a:avLst/>
              </a:prstGeom>
              <a:blipFill rotWithShape="1">
                <a:blip r:embed="rId1"/>
                <a:stretch>
                  <a:fillRect l="-6" t="-3" r="2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419239" y="602313"/>
                <a:ext cx="49596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/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是凸的</a:t>
                </a:r>
                <a:r>
                  <a:rPr lang="en-US" altLang="zh-CN" sz="2800" b="1" i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i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39" y="602313"/>
                <a:ext cx="495966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64" r="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/>
              <p:cNvSpPr/>
              <p:nvPr/>
            </p:nvSpPr>
            <p:spPr>
              <a:xfrm>
                <a:off x="681672" y="1256079"/>
                <a:ext cx="10015920" cy="1680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800" b="1" dirty="0" smtClean="0"/>
                  <a:t>而当</a:t>
                </a:r>
                <a:r>
                  <a:rPr lang="en-US" altLang="zh-CN" sz="2800" b="1" dirty="0" smtClean="0"/>
                  <a:t>x=e</a:t>
                </a:r>
                <a:r>
                  <a:rPr lang="zh-CN" altLang="en-US" sz="2800" b="1" dirty="0" smtClean="0"/>
                  <a:t> </a:t>
                </a:r>
                <a:r>
                  <a:rPr lang="zh-CN" altLang="en-US" sz="2800" b="1" dirty="0"/>
                  <a:t>时，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′</m:t>
                    </m:r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 当 </a:t>
                </a:r>
                <a:r>
                  <a:rPr lang="en-US" altLang="zh-CN" sz="2800" b="1" dirty="0"/>
                  <a:t>x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b="1" dirty="0" smtClean="0"/>
                  <a:t>(0,e)</a:t>
                </a:r>
                <a:r>
                  <a:rPr lang="zh-CN" altLang="en-US" sz="2800" b="1" dirty="0" smtClean="0"/>
                  <a:t>时</a:t>
                </a:r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′</m:t>
                    </m:r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 , </a:t>
                </a:r>
                <a:r>
                  <a:rPr lang="zh-CN" altLang="en-US" sz="2800" b="1" dirty="0"/>
                  <a:t>严格单调增；当</a:t>
                </a:r>
                <a:r>
                  <a:rPr lang="en-US" altLang="zh-CN" sz="2800" b="1" dirty="0"/>
                  <a:t>x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b="1" dirty="0" smtClean="0"/>
                  <a:t>(e,</a:t>
                </a:r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+∞</m:t>
                    </m:r>
                  </m:oMath>
                </a14:m>
                <a:r>
                  <a:rPr lang="en-US" altLang="zh-CN" sz="2800" b="1" dirty="0"/>
                  <a:t>)</a:t>
                </a:r>
                <a:r>
                  <a:rPr lang="zh-CN" altLang="en-US" sz="2800" b="1" dirty="0"/>
                  <a:t> 时</a:t>
                </a:r>
                <a:r>
                  <a:rPr lang="en-US" altLang="zh-CN" sz="2800" b="1" dirty="0"/>
                  <a:t>,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′</m:t>
                    </m:r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 </a:t>
                </a:r>
                <a:r>
                  <a:rPr lang="zh-CN" altLang="en-US" sz="2800" b="1" dirty="0"/>
                  <a:t>，严格单调减</a:t>
                </a:r>
                <a:r>
                  <a:rPr lang="en-US" altLang="zh-CN" sz="2800" b="1" dirty="0"/>
                  <a:t>. </a:t>
                </a:r>
                <a:r>
                  <a:rPr lang="zh-CN" altLang="en-US" sz="2800" b="1" dirty="0"/>
                  <a:t>极大值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altLang="zh-CN" sz="2800" b="1" dirty="0" smtClean="0"/>
                  <a:t>=k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/>
                  <a:t>.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72" y="1256079"/>
                <a:ext cx="10015920" cy="1680204"/>
              </a:xfrm>
              <a:prstGeom prst="rect">
                <a:avLst/>
              </a:prstGeom>
              <a:blipFill rotWithShape="1">
                <a:blip r:embed="rId3"/>
                <a:stretch>
                  <a:fillRect l="-3" t="-3" r="4" b="-4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/>
              <p:cNvSpPr/>
              <p:nvPr/>
            </p:nvSpPr>
            <p:spPr>
              <a:xfrm>
                <a:off x="214496" y="3691694"/>
                <a:ext cx="11977503" cy="666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𝒍𝒏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𝒆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en-US" sz="2800" b="1" kern="100" dirty="0" smtClean="0">
                    <a:ea typeface="+mj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en-US" sz="2800" b="1" kern="100" dirty="0" smtClean="0">
                    <a:ea typeface="+mj-ea"/>
                    <a:cs typeface="Times New Roman" panose="02020603050405020304" pitchFamily="18" charset="0"/>
                  </a:rPr>
                  <a:t>连续</a:t>
                </a:r>
                <a:r>
                  <a:rPr lang="zh-CN" altLang="zh-CN" sz="2800" b="1" kern="100" dirty="0" smtClean="0"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1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∞</a:t>
                </a:r>
                <a:r>
                  <a:rPr lang="zh-CN" altLang="en-US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→+</m:t>
                            </m:r>
                            <m:r>
                              <m:rPr>
                                <m:nor/>
                              </m:rPr>
                              <a:rPr lang="en-US" altLang="zh-CN" sz="2800" b="1" kern="100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∞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6" y="3691694"/>
                <a:ext cx="11977503" cy="666914"/>
              </a:xfrm>
              <a:prstGeom prst="rect">
                <a:avLst/>
              </a:prstGeom>
              <a:blipFill rotWithShape="1">
                <a:blip r:embed="rId4"/>
                <a:stretch>
                  <a:fillRect l="-4" t="-66" r="5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837414" y="4696305"/>
                <a:ext cx="83687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/>
                  <a:t>因此</a:t>
                </a:r>
                <a:r>
                  <a:rPr lang="zh-CN" altLang="en-US" sz="2800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800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sz="2800" b="1" dirty="0" smtClean="0"/>
                  <a:t>0</a:t>
                </a:r>
                <a:r>
                  <a:rPr lang="zh-CN" altLang="en-US" sz="2800" b="1" dirty="0" smtClean="0"/>
                  <a:t> 时</a:t>
                </a:r>
                <a:r>
                  <a:rPr lang="en-US" altLang="zh-CN" sz="2800" b="1" dirty="0" smtClean="0"/>
                  <a:t>,</a:t>
                </a:r>
                <a:r>
                  <a:rPr lang="en-US" altLang="zh-CN" sz="2800" b="1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kern="100" dirty="0" smtClean="0"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zh-CN" sz="2800" b="1" dirty="0"/>
                  <a:t>内有两个零点</a:t>
                </a:r>
                <a:endParaRPr lang="zh-CN" altLang="zh-CN" sz="2800" b="1" kern="1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4" y="4696305"/>
                <a:ext cx="836873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6" t="-92" r="7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 128"/>
              <p:cNvSpPr/>
              <p:nvPr/>
            </p:nvSpPr>
            <p:spPr>
              <a:xfrm>
                <a:off x="837414" y="5502444"/>
                <a:ext cx="83687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/>
                  <a:t>因此</a:t>
                </a:r>
                <a:r>
                  <a:rPr lang="zh-CN" altLang="en-US" sz="2800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800" b="1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b="1" dirty="0" smtClean="0"/>
                  <a:t>0</a:t>
                </a:r>
                <a:r>
                  <a:rPr lang="zh-CN" altLang="en-US" sz="2800" b="1" dirty="0" smtClean="0"/>
                  <a:t> 时</a:t>
                </a:r>
                <a:r>
                  <a:rPr lang="en-US" altLang="zh-CN" sz="2800" b="1" dirty="0" smtClean="0"/>
                  <a:t>,</a:t>
                </a:r>
                <a:r>
                  <a:rPr lang="en-US" altLang="zh-CN" sz="2800" b="1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kern="100" dirty="0" smtClean="0"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zh-CN" sz="2800" b="1" dirty="0"/>
                  <a:t>内</a:t>
                </a:r>
                <a:r>
                  <a:rPr lang="zh-CN" altLang="zh-CN" sz="2800" b="1" dirty="0" smtClean="0"/>
                  <a:t>有</a:t>
                </a:r>
                <a:r>
                  <a:rPr lang="zh-CN" altLang="en-US" sz="2800" b="1" dirty="0"/>
                  <a:t>一</a:t>
                </a:r>
                <a:r>
                  <a:rPr lang="zh-CN" altLang="zh-CN" sz="2800" b="1" dirty="0" smtClean="0"/>
                  <a:t>个</a:t>
                </a:r>
                <a:r>
                  <a:rPr lang="zh-CN" altLang="zh-CN" sz="2800" b="1" dirty="0"/>
                  <a:t>零</a:t>
                </a:r>
                <a:r>
                  <a:rPr lang="zh-CN" altLang="zh-CN" sz="2800" b="1" dirty="0" smtClean="0"/>
                  <a:t>点</a:t>
                </a:r>
                <a:r>
                  <a:rPr lang="en-US" altLang="zh-CN" sz="2800" b="1" dirty="0"/>
                  <a:t>x=e</a:t>
                </a:r>
                <a:r>
                  <a:rPr lang="zh-CN" altLang="en-US" sz="2800" b="1" dirty="0"/>
                  <a:t> </a:t>
                </a:r>
                <a:endParaRPr lang="zh-CN" altLang="zh-CN" sz="2800" b="1" kern="1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4" y="5502444"/>
                <a:ext cx="836873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" t="-32" r="7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/>
              <p:cNvSpPr/>
              <p:nvPr/>
            </p:nvSpPr>
            <p:spPr>
              <a:xfrm>
                <a:off x="837414" y="6266129"/>
                <a:ext cx="836873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/>
                  <a:t>因此</a:t>
                </a:r>
                <a:r>
                  <a:rPr lang="zh-CN" altLang="en-US" sz="2800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800" b="1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2800" b="1" dirty="0" smtClean="0"/>
                  <a:t>0</a:t>
                </a:r>
                <a:r>
                  <a:rPr lang="zh-CN" altLang="en-US" sz="2800" b="1" dirty="0" smtClean="0"/>
                  <a:t> 时</a:t>
                </a:r>
                <a:r>
                  <a:rPr lang="en-US" altLang="zh-CN" sz="2800" b="1" dirty="0" smtClean="0"/>
                  <a:t>,</a:t>
                </a:r>
                <a:r>
                  <a:rPr lang="en-US" altLang="zh-CN" sz="2800" b="1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kern="100" dirty="0" smtClean="0"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</m:oMath>
                </a14:m>
                <a:r>
                  <a:rPr lang="zh-CN" altLang="zh-CN" sz="2800" b="1" dirty="0" smtClean="0"/>
                  <a:t>内</a:t>
                </a:r>
                <a:r>
                  <a:rPr lang="zh-CN" altLang="en-US" sz="2800" b="1" dirty="0" smtClean="0"/>
                  <a:t>无</a:t>
                </a:r>
                <a:r>
                  <a:rPr lang="zh-CN" altLang="zh-CN" sz="2800" b="1" dirty="0" smtClean="0"/>
                  <a:t>零点</a:t>
                </a:r>
                <a:r>
                  <a:rPr lang="zh-CN" altLang="en-US" sz="2800" b="1" dirty="0" smtClean="0"/>
                  <a:t> </a:t>
                </a:r>
                <a:endParaRPr lang="zh-CN" altLang="zh-CN" sz="2800" b="1" kern="1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14" y="6266129"/>
                <a:ext cx="836873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6" t="-112" r="7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85" grpId="0"/>
      <p:bldP spid="86" grpId="0"/>
      <p:bldP spid="100" grpId="0"/>
      <p:bldP spid="129" grpId="0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12531" y="173487"/>
                <a:ext cx="61135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7. </a:t>
                </a: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微分方程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的通解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31" y="173487"/>
                <a:ext cx="6113586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6" t="-25" r="3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8245" y="871695"/>
                <a:ext cx="10846778" cy="96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考虑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齐次方程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，其特征方程为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。可解得特征根为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zh-CN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5" y="871695"/>
                <a:ext cx="10846778" cy="963854"/>
              </a:xfrm>
              <a:prstGeom prst="rect">
                <a:avLst/>
              </a:prstGeom>
              <a:blipFill rotWithShape="1">
                <a:blip r:embed="rId2"/>
                <a:stretch>
                  <a:fillRect l="-5" t="-49" r="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83576" y="2424479"/>
                <a:ext cx="89681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原方程有特解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𝑨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𝑩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6" y="2424479"/>
                <a:ext cx="896815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9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28245" y="1868404"/>
                <a:ext cx="7810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因而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齐次方程的通解为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5" y="1868404"/>
                <a:ext cx="78105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" t="-45" r="7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83576" y="3043027"/>
                <a:ext cx="105361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代入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方程得</a:t>
                </a:r>
                <a14:m>
                  <m:oMath xmlns:m="http://schemas.openxmlformats.org/officeDocument/2006/math">
                    <m:r>
                      <a:rPr lang="en-US" altLang="zh-CN" sz="2800" b="1" i="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𝐁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zh-CN" altLang="en-US" sz="2800" b="1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𝑨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6" y="3043027"/>
                <a:ext cx="1053611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" t="-20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38908" y="3828474"/>
                <a:ext cx="10536115" cy="11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/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比较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系数得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1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00050" algn="just">
                  <a:spcAft>
                    <a:spcPts val="0"/>
                  </a:spcAft>
                </a:pP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8" y="3828474"/>
                <a:ext cx="10536115" cy="1143518"/>
              </a:xfrm>
              <a:prstGeom prst="rect">
                <a:avLst/>
              </a:prstGeom>
              <a:blipFill rotWithShape="1">
                <a:blip r:embed="rId6"/>
                <a:stretch>
                  <a:fillRect l="-1" t="-5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28245" y="4773725"/>
                <a:ext cx="10536115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原方程的通解为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5" y="4773725"/>
                <a:ext cx="10536115" cy="712631"/>
              </a:xfrm>
              <a:prstGeom prst="rect">
                <a:avLst/>
              </a:prstGeom>
              <a:blipFill rotWithShape="1">
                <a:blip r:embed="rId7"/>
                <a:stretch>
                  <a:fillRect l="-6" t="-60" r="1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832318" y="185139"/>
            <a:ext cx="2574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/>
              <a:t>四、综合</a:t>
            </a:r>
            <a:r>
              <a:rPr lang="zh-CN" altLang="zh-CN" sz="2800" b="1" dirty="0" smtClean="0"/>
              <a:t>题</a:t>
            </a:r>
            <a:endParaRPr lang="zh-CN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7452" y="708359"/>
                <a:ext cx="11779217" cy="109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已知曲线任意一点处的切线和经过该切点与坐标原点的直线都成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的角，求此曲线方程</a:t>
                </a:r>
                <a:r>
                  <a:rPr lang="en-US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其中一种）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2" y="708359"/>
                <a:ext cx="11779217" cy="1093697"/>
              </a:xfrm>
              <a:prstGeom prst="rect">
                <a:avLst/>
              </a:prstGeom>
              <a:blipFill rotWithShape="1">
                <a:blip r:embed="rId1"/>
                <a:stretch>
                  <a:fillRect l="-2" t="-31" r="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899" y="3080177"/>
                <a:ext cx="11242062" cy="780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34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𝒕𝒂𝒏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𝒕𝒂𝒏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𝒕𝒂𝒏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±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∓</m:t>
                                </m:r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𝒕𝒂𝒏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∓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en-US" altLang="zh-CN" sz="2800" b="1" kern="1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" y="3080177"/>
                <a:ext cx="11242062" cy="780085"/>
              </a:xfrm>
              <a:prstGeom prst="rect">
                <a:avLst/>
              </a:prstGeom>
              <a:blipFill rotWithShape="1">
                <a:blip r:embed="rId2"/>
                <a:stretch>
                  <a:fillRect l="-5" t="-55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70155" y="1634597"/>
                <a:ext cx="11242062" cy="129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3400" indent="-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解一</a:t>
                </a:r>
                <a:r>
                  <a:rPr lang="en-US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曲线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zh-CN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zh-CN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过此点的切线的倾角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𝛂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的正切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𝒕𝒂𝒏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𝒅𝒙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，经过该切点与坐标原点的直线的倾角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的正切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𝒕𝒂𝒏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𝜽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800" b="1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5" y="1634597"/>
                <a:ext cx="11242062" cy="1295739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-208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26029" y="4010103"/>
                <a:ext cx="6407431" cy="775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34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得微分方程</a:t>
                </a:r>
                <a:r>
                  <a:rPr lang="en-US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9" y="4010103"/>
                <a:ext cx="6407431" cy="775020"/>
              </a:xfrm>
              <a:prstGeom prst="rect">
                <a:avLst/>
              </a:prstGeom>
              <a:blipFill rotWithShape="1">
                <a:blip r:embed="rId4"/>
                <a:stretch>
                  <a:fillRect l="-4" t="-10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7452" y="5076240"/>
                <a:ext cx="9948142" cy="675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3400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知得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𝑪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𝒂𝒓𝒄𝒕𝒂𝒏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𝐂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为任意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常数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2" y="5076240"/>
                <a:ext cx="9948142" cy="675057"/>
              </a:xfrm>
              <a:prstGeom prst="rect">
                <a:avLst/>
              </a:prstGeom>
              <a:blipFill rotWithShape="1">
                <a:blip r:embed="rId5"/>
                <a:stretch>
                  <a:fillRect l="-3" t="-7"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01841" y="381580"/>
                <a:ext cx="11674135" cy="486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解二令曲线由极坐标形式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表示， 则此曲线以极角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为参数的参数方程形式为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𝒄𝒐𝒔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d>
                                  <m:d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曲线上任意一点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过此点的切线的倾角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𝛂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的正切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𝒕𝒂𝒏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𝒅𝒙</m:t>
                            </m:r>
                          </m:den>
                        </m:f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𝒅𝒚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den>
                        </m:f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𝒔𝒊𝒏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</m:func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d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𝜽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𝒕𝒂𝒏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𝒕𝒂𝒏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𝒕𝒂𝒏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±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∓</m:t>
                                </m:r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𝒕𝒂𝒏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由此得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666750" algn="just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解此微分方程得所求曲线</a:t>
                </a:r>
                <a14:m>
                  <m:oMath xmlns:m="http://schemas.openxmlformats.org/officeDocument/2006/math">
                    <m:r>
                      <a:rPr lang="zh-CN" altLang="zh-CN" sz="2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𝑪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𝜽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800" b="1" i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为任意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常数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1" y="381580"/>
                <a:ext cx="11674135" cy="4862293"/>
              </a:xfrm>
              <a:prstGeom prst="rect">
                <a:avLst/>
              </a:prstGeom>
              <a:blipFill rotWithShape="1">
                <a:blip r:embed="rId1"/>
                <a:stretch>
                  <a:fillRect l="-2" t="-12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0" y="133166"/>
                <a:ext cx="11567604" cy="1233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．函数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上存在且连续，证明对任意的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], 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"(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i="1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166"/>
                <a:ext cx="11567604" cy="1233223"/>
              </a:xfrm>
              <a:prstGeom prst="rect">
                <a:avLst/>
              </a:prstGeom>
              <a:blipFill rotWithShape="1">
                <a:blip r:embed="rId1"/>
                <a:stretch>
                  <a:fillRect t="-37" r="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12200" y="1366389"/>
                <a:ext cx="65324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333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一首先对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结论显然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00" y="1366389"/>
                <a:ext cx="653248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" t="-9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699464" y="1366389"/>
                <a:ext cx="57823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66725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其次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时结论也成立</a:t>
                </a:r>
                <a:r>
                  <a:rPr lang="en-US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4" y="1366389"/>
                <a:ext cx="578232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" t="-96" r="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97764" y="2847562"/>
                <a:ext cx="107922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66725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Rolle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定理，存在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4" y="2847562"/>
                <a:ext cx="10792286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2" t="-23" r="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97764" y="2012719"/>
                <a:ext cx="11327907" cy="778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66725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𝐅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4" y="2012719"/>
                <a:ext cx="11327907" cy="778675"/>
              </a:xfrm>
              <a:prstGeom prst="rect">
                <a:avLst/>
              </a:prstGeom>
              <a:blipFill rotWithShape="1">
                <a:blip r:embed="rId5"/>
                <a:stretch>
                  <a:fillRect l="-2" t="-52" r="3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73476" y="3933999"/>
                <a:ext cx="11327907" cy="1225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66725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再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利用一次</a:t>
                </a:r>
                <a:r>
                  <a:rPr lang="en-US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Rolle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定理，知存在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𝝃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)⊆(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𝛏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 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6" y="3933999"/>
                <a:ext cx="11327907" cy="1225657"/>
              </a:xfrm>
              <a:prstGeom prst="rect">
                <a:avLst/>
              </a:prstGeom>
              <a:blipFill rotWithShape="1">
                <a:blip r:embed="rId6"/>
                <a:stretch>
                  <a:fillRect l="-4" t="-14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56334" y="5399353"/>
                <a:ext cx="5786510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所以有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𝝃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4" y="5399353"/>
                <a:ext cx="5786510" cy="712631"/>
              </a:xfrm>
              <a:prstGeom prst="rect">
                <a:avLst/>
              </a:prstGeom>
              <a:blipFill rotWithShape="1">
                <a:blip r:embed="rId7"/>
                <a:stretch>
                  <a:fillRect l="-1" t="-82" r="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92964" y="825624"/>
                <a:ext cx="8185212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6725" indent="-2667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𝝃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4" y="825624"/>
                <a:ext cx="8185212" cy="712631"/>
              </a:xfrm>
              <a:prstGeom prst="rect">
                <a:avLst/>
              </a:prstGeom>
              <a:blipFill rotWithShape="1">
                <a:blip r:embed="rId1"/>
                <a:stretch>
                  <a:fillRect l="-3" t="-17" r="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25768" y="1723749"/>
                <a:ext cx="11327907" cy="11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6725" indent="-26670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可得</a:t>
                </a:r>
                <a:r>
                  <a:rPr lang="en-US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”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</m:d>
                      </m:e>
                    </m:d>
                  </m:oMath>
                </a14:m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8" y="1723749"/>
                <a:ext cx="11327907" cy="1143518"/>
              </a:xfrm>
              <a:prstGeom prst="rect">
                <a:avLst/>
              </a:prstGeom>
              <a:blipFill rotWithShape="1">
                <a:blip r:embed="rId2"/>
                <a:stretch>
                  <a:fillRect t="-31" r="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86902" y="2613511"/>
                <a:ext cx="11327907" cy="1233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00025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                  ≤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2800" b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</m:fName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func>
                    <m:func>
                      <m:funcPr>
                        <m:ctrlPr>
                          <a:rPr lang="zh-CN" altLang="zh-CN" sz="28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2800" b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"(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00050" algn="just">
                  <a:spcAft>
                    <a:spcPts val="0"/>
                  </a:spcAft>
                </a:pP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02" y="2613511"/>
                <a:ext cx="11327907" cy="1233223"/>
              </a:xfrm>
              <a:prstGeom prst="rect">
                <a:avLst/>
              </a:prstGeom>
              <a:blipFill rotWithShape="1">
                <a:blip r:embed="rId3"/>
                <a:stretch>
                  <a:fillRect l="-1" t="-39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902999" y="3671433"/>
                <a:ext cx="5095783" cy="802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00025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"(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99" y="3671433"/>
                <a:ext cx="5095783" cy="802336"/>
              </a:xfrm>
              <a:prstGeom prst="rect">
                <a:avLst/>
              </a:prstGeom>
              <a:blipFill rotWithShape="1">
                <a:blip r:embed="rId4"/>
                <a:stretch>
                  <a:fillRect l="-8" t="-62" r="6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59780" y="4876767"/>
                <a:ext cx="8799251" cy="802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综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上对任意的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}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zh-CN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都有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"(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80" y="4876767"/>
                <a:ext cx="8799251" cy="802336"/>
              </a:xfrm>
              <a:prstGeom prst="rect">
                <a:avLst/>
              </a:prstGeom>
              <a:blipFill rotWithShape="1">
                <a:blip r:embed="rId5"/>
                <a:stretch>
                  <a:fillRect l="-4" t="-75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0618" y="279148"/>
            <a:ext cx="10786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spcAft>
                <a:spcPts val="0"/>
              </a:spcAft>
            </a:pPr>
            <a:r>
              <a:rPr lang="zh-CN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证二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首先对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x=0,1</a:t>
            </a:r>
            <a:r>
              <a:rPr lang="zh-CN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结论显然成立</a:t>
            </a:r>
            <a:r>
              <a:rPr lang="en-US" altLang="zh-CN" sz="28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503984" y="279148"/>
                <a:ext cx="61067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其次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证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时结论也成立</a:t>
                </a:r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84" y="279148"/>
                <a:ext cx="6106755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7" t="-73" r="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78541" y="718292"/>
            <a:ext cx="5948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00050" algn="just">
              <a:spcAft>
                <a:spcPts val="0"/>
              </a:spcAft>
            </a:pPr>
            <a:r>
              <a:rPr lang="zh-CN" altLang="zh-CN" sz="28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Taylor</a:t>
            </a:r>
            <a:r>
              <a:rPr lang="zh-CN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中值定理，</a:t>
            </a:r>
            <a:r>
              <a:rPr lang="zh-CN" altLang="zh-CN" sz="28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endParaRPr lang="zh-CN" altLang="zh-CN" sz="28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75846" y="1483695"/>
                <a:ext cx="12016154" cy="1332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00050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d>
                      <m:dPr>
                        <m:ctrlP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2800" b="1" i="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6" y="1483695"/>
                <a:ext cx="12016154" cy="1332929"/>
              </a:xfrm>
              <a:prstGeom prst="rect">
                <a:avLst/>
              </a:prstGeom>
              <a:blipFill rotWithShape="1">
                <a:blip r:embed="rId2"/>
                <a:stretch>
                  <a:fillRect l="-5" t="-2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-119849" y="3141635"/>
                <a:ext cx="11807301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zh-CN" altLang="en-US" sz="2800" b="1" i="1" kern="10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sSub>
                      <m:sSub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1" kern="100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849" y="3141635"/>
                <a:ext cx="11807301" cy="712631"/>
              </a:xfrm>
              <a:prstGeom prst="rect">
                <a:avLst/>
              </a:prstGeom>
              <a:blipFill rotWithShape="1">
                <a:blip r:embed="rId3"/>
                <a:stretch>
                  <a:fillRect l="4" t="-41" r="-197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63692" y="4030675"/>
                <a:ext cx="10786368" cy="1943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00050" algn="just">
                  <a:spcAft>
                    <a:spcPts val="0"/>
                  </a:spcAft>
                </a:pP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40005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”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𝒎𝒂𝒙</m:t>
                                </m:r>
                              </m:e>
                              <m:lim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</m:e>
                        </m:func>
                      </m:e>
                    </m:func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"(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2" y="4030675"/>
                <a:ext cx="10786368" cy="1943224"/>
              </a:xfrm>
              <a:prstGeom prst="rect">
                <a:avLst/>
              </a:prstGeom>
              <a:blipFill rotWithShape="1">
                <a:blip r:embed="rId4"/>
                <a:stretch>
                  <a:fillRect l="-1" t="-17" r="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04294" y="423978"/>
                <a:ext cx="986013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sz="2800" kern="100" dirty="0" smtClean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2800" kern="100" dirty="0" smtClean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对任意的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zh-CN" sz="28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(∆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28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2800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=_________.</m:t>
                    </m:r>
                  </m:oMath>
                </a14:m>
                <a:endParaRPr lang="en-US" altLang="zh-CN" sz="2800" kern="100" dirty="0" smtClean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4" y="423978"/>
                <a:ext cx="9860133" cy="954107"/>
              </a:xfrm>
              <a:prstGeom prst="rect">
                <a:avLst/>
              </a:prstGeom>
              <a:blipFill rotWithShape="1">
                <a:blip r:embed="rId1"/>
                <a:stretch>
                  <a:fillRect l="-1" t="-45" r="-72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12814" y="2755903"/>
                <a:ext cx="5686147" cy="1069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28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nary>
                        <m:naryPr>
                          <m:limLoc m:val="subSup"/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=____</m:t>
                          </m:r>
                        </m:e>
                      </m:nary>
                    </m:oMath>
                  </m:oMathPara>
                </a14:m>
                <a:endParaRPr lang="zh-CN" altLang="zh-CN" sz="2800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4" y="2755903"/>
                <a:ext cx="5686147" cy="1069460"/>
              </a:xfrm>
              <a:prstGeom prst="rect">
                <a:avLst/>
              </a:prstGeom>
              <a:blipFill rotWithShape="1">
                <a:blip r:embed="rId2"/>
                <a:stretch>
                  <a:fillRect l="-1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27717" y="1569276"/>
                <a:ext cx="51712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800" b="0" i="0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2800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zh-CN" sz="2800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17" y="1569276"/>
                <a:ext cx="517124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2" t="-37" r="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847426" y="3029023"/>
                <a:ext cx="2373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</m:oMath>
                  </m:oMathPara>
                </a14:m>
                <a:endParaRPr lang="zh-CN" altLang="zh-CN" sz="2800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26" y="3029023"/>
                <a:ext cx="237329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5" t="-14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0" y="3518316"/>
                <a:ext cx="11188739" cy="1825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高阶无穷小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B. 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低阶无穷小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C. 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同阶无穷小，但不等价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D. 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等价无穷小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18316"/>
                <a:ext cx="11188739" cy="1825628"/>
              </a:xfrm>
              <a:prstGeom prst="rect">
                <a:avLst/>
              </a:prstGeom>
              <a:blipFill rotWithShape="1">
                <a:blip r:embed="rId1"/>
                <a:stretch>
                  <a:fillRect t="-2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71890" y="65368"/>
                <a:ext cx="6281460" cy="156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二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选择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CACBA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g>
                          <m:e>
                            <m:sSup>
                              <m:s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func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—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1    B. 2    C. 3    D. 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0" y="65368"/>
                <a:ext cx="6281460" cy="1561646"/>
              </a:xfrm>
              <a:prstGeom prst="rect">
                <a:avLst/>
              </a:prstGeom>
              <a:blipFill rotWithShape="1">
                <a:blip r:embed="rId2"/>
                <a:stretch>
                  <a:fillRect l="-7" t="-38" r="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20085" y="1722055"/>
                <a:ext cx="6703824" cy="1796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zh-CN" altLang="zh-CN" sz="28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i="1" kern="1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rad>
                        </m:e>
                      </m:func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</a:pP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85" y="1722055"/>
                <a:ext cx="6703824" cy="1796261"/>
              </a:xfrm>
              <a:prstGeom prst="rect">
                <a:avLst/>
              </a:prstGeom>
              <a:blipFill rotWithShape="1">
                <a:blip r:embed="rId3"/>
                <a:stretch>
                  <a:fillRect l="-5" t="-32" r="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71891" y="5175003"/>
            <a:ext cx="5697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8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1470" y="2166753"/>
            <a:ext cx="1441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0016" y="3415645"/>
                <a:ext cx="11188739" cy="98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zh-CN" sz="2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’ 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0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_____</m:t>
                    </m:r>
                  </m:oMath>
                </a14:m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8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B.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8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D.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6" y="3415645"/>
                <a:ext cx="11188739" cy="983154"/>
              </a:xfrm>
              <a:prstGeom prst="rect">
                <a:avLst/>
              </a:prstGeom>
              <a:blipFill rotWithShape="1">
                <a:blip r:embed="rId1"/>
                <a:stretch>
                  <a:fillRect l="-3" t="-63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71889" y="65368"/>
                <a:ext cx="10884995" cy="1892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内有定义，且当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∈(−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m:rPr>
                        <m:nor/>
                      </m:rP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必是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．间断</a:t>
                </a:r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B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连续但不可导的</a:t>
                </a:r>
                <a:r>
                  <a:rPr lang="zh-CN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800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C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可导点且有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D.</a:t>
                </a:r>
                <a:r>
                  <a:rPr lang="zh-CN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可导点但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9" y="65368"/>
                <a:ext cx="10884995" cy="1892954"/>
              </a:xfrm>
              <a:prstGeom prst="rect">
                <a:avLst/>
              </a:prstGeom>
              <a:blipFill rotWithShape="1">
                <a:blip r:embed="rId2"/>
                <a:stretch>
                  <a:fillRect l="-4" t="-32" r="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35494" y="2209930"/>
                <a:ext cx="476866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</a:pPr>
                <a:endParaRPr lang="zh-CN" altLang="zh-CN" sz="2800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4" y="2209930"/>
                <a:ext cx="4768661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3" t="-14" r="1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75573" y="5071292"/>
            <a:ext cx="3365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两边求导，知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9617" y="2181357"/>
            <a:ext cx="1441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4155" y="5037361"/>
            <a:ext cx="2981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71889" y="65368"/>
                <a:ext cx="10884995" cy="1514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  <m:e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𝒅𝒕</m:t>
                    </m:r>
                  </m:oMath>
                </a14:m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8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zh-CN" sz="2800" b="1" kern="100" dirty="0" smtClean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上</a:t>
                </a:r>
                <a:r>
                  <a:rPr lang="en-US" altLang="zh-CN" sz="2800" b="1" kern="100" dirty="0" smtClean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endParaRPr lang="zh-CN" altLang="zh-CN" sz="2800" b="1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单调增</a:t>
                </a: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 smtClean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 B</a:t>
                </a: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单调增</a:t>
                </a: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zh-CN" sz="2800" b="1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C.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单调减</a:t>
                </a: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D.</a:t>
                </a:r>
                <a:r>
                  <a:rPr lang="zh-CN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单调减</a:t>
                </a:r>
                <a:r>
                  <a:rPr lang="en-US" altLang="zh-CN" sz="2800" b="1" kern="100" dirty="0"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"(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zh-CN" altLang="zh-CN" sz="2800" b="1" kern="100" dirty="0"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9" y="65368"/>
                <a:ext cx="10884995" cy="1514774"/>
              </a:xfrm>
              <a:prstGeom prst="rect">
                <a:avLst/>
              </a:prstGeom>
              <a:blipFill rotWithShape="1">
                <a:blip r:embed="rId1"/>
                <a:stretch>
                  <a:fillRect l="-4" t="-39" r="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45725" y="1845946"/>
                <a:ext cx="4768661" cy="597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′</m:t>
                      </m:r>
                      <m:r>
                        <a:rPr lang="en-US" altLang="zh-CN" sz="2800" b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2800" b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5" y="1845946"/>
                <a:ext cx="4768661" cy="597279"/>
              </a:xfrm>
              <a:prstGeom prst="rect">
                <a:avLst/>
              </a:prstGeom>
              <a:blipFill rotWithShape="1">
                <a:blip r:embed="rId2"/>
                <a:stretch>
                  <a:fillRect l="-11" r="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360673" y="3708316"/>
            <a:ext cx="1441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8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en-US" altLang="zh-CN" sz="28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8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340167" y="2770703"/>
                <a:ext cx="5859623" cy="597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"</m:t>
                      </m:r>
                      <m:r>
                        <a:rPr lang="en-US" altLang="zh-CN" sz="2800" b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2800" b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)&gt;</m:t>
                      </m:r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67" y="2770703"/>
                <a:ext cx="5859623" cy="597279"/>
              </a:xfrm>
              <a:prstGeom prst="rect">
                <a:avLst/>
              </a:prstGeom>
              <a:blipFill rotWithShape="1">
                <a:blip r:embed="rId3"/>
                <a:stretch>
                  <a:fillRect l="-5" t="-33" r="3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634609" y="3695460"/>
                <a:ext cx="5859623" cy="597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zh-CN" sz="28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1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b="1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09" y="3695460"/>
                <a:ext cx="5859623" cy="597279"/>
              </a:xfrm>
              <a:prstGeom prst="rect">
                <a:avLst/>
              </a:prstGeom>
              <a:blipFill rotWithShape="1">
                <a:blip r:embed="rId4"/>
                <a:stretch>
                  <a:fillRect l="-2" t="-66" r="10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106516" y="33907"/>
            <a:ext cx="4042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dirty="0"/>
              <a:t>三、计算</a:t>
            </a:r>
            <a:r>
              <a:rPr lang="zh-CN" altLang="zh-CN" b="1" dirty="0" smtClean="0"/>
              <a:t>题</a:t>
            </a:r>
            <a:endParaRPr lang="zh-CN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675334" y="495572"/>
                <a:ext cx="3892945" cy="772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sz="2800" b="1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4" y="495572"/>
                <a:ext cx="3892945" cy="772904"/>
              </a:xfrm>
              <a:prstGeom prst="rect">
                <a:avLst/>
              </a:prstGeom>
              <a:blipFill rotWithShape="1">
                <a:blip r:embed="rId1"/>
                <a:stretch>
                  <a:fillRect l="-8" t="-35" r="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3539" y="1895888"/>
            <a:ext cx="14564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333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333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354649" y="1292663"/>
          <a:ext cx="9496231" cy="129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" r:id="rId2" imgW="4191000" imgH="622300" progId="Equation.DSMT4">
                  <p:embed/>
                </p:oleObj>
              </mc:Choice>
              <mc:Fallback>
                <p:oleObj name="" r:id="rId2" imgW="4191000" imgH="622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649" y="1292663"/>
                        <a:ext cx="9496231" cy="1293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985554" y="35462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213197" y="2383811"/>
          <a:ext cx="8971572" cy="176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" r:id="rId4" imgW="3149600" imgH="647700" progId="Equation.3">
                  <p:embed/>
                </p:oleObj>
              </mc:Choice>
              <mc:Fallback>
                <p:oleObj name="" r:id="rId4" imgW="3149600" imgH="647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197" y="2383811"/>
                        <a:ext cx="8971572" cy="1765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43844" y="4418976"/>
                <a:ext cx="10657012" cy="2173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或用</a:t>
                </a:r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Taylor</a:t>
                </a: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展开</a:t>
                </a:r>
                <a:endParaRPr lang="zh-CN" altLang="zh-CN" sz="2800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333375" algn="just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2800" b="1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zh-CN" altLang="zh-CN" sz="2800" b="1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zh-CN" sz="2800" b="1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800" b="1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800" b="1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zh-CN" altLang="zh-CN" sz="2800" b="1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b="1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b="1" i="1" kern="100"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𝒐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800" b="1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zh-CN" sz="2800" b="1" i="1" kern="1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800" b="1" i="1" kern="10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800" b="1" i="1" kern="100"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𝒍𝒏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𝒐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800" b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8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zh-CN" altLang="zh-CN" sz="28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𝒐</m:t>
                            </m:r>
                            <m:d>
                              <m:dPr>
                                <m:ctrlPr>
                                  <a:rPr lang="zh-CN" altLang="zh-CN" sz="28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2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4" y="4418976"/>
                <a:ext cx="10657012" cy="2173737"/>
              </a:xfrm>
              <a:prstGeom prst="rect">
                <a:avLst/>
              </a:prstGeom>
              <a:blipFill rotWithShape="1">
                <a:blip r:embed="rId6"/>
                <a:stretch>
                  <a:fillRect l="-3" t="-1" r="-5356" b="-40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19" grpId="0"/>
      <p:bldP spid="20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>
            <a:spLocks noChangeArrowheads="1"/>
          </p:cNvSpPr>
          <p:nvPr/>
        </p:nvSpPr>
        <p:spPr bwMode="auto">
          <a:xfrm rot="10800000" flipV="1">
            <a:off x="409303" y="471530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求由参数方程 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57303" y="477452"/>
          <a:ext cx="2791097" cy="132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" r:id="rId1" imgW="1054100" imgH="558800" progId="Equation.3">
                  <p:embed/>
                </p:oleObj>
              </mc:Choice>
              <mc:Fallback>
                <p:oleObj name="" r:id="rId1" imgW="1054100" imgH="55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03" y="477452"/>
                        <a:ext cx="2791097" cy="1326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 rot="10800000" flipV="1">
            <a:off x="409303" y="1946888"/>
            <a:ext cx="8150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所确定的函数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y=y(x)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的一阶和二阶导数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09303" y="2869155"/>
                <a:ext cx="7607647" cy="144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zh-CN" sz="36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′(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′(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6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36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36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zh-CN" altLang="zh-CN" sz="36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36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36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36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36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altLang="zh-CN" sz="36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2800" b="1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" y="2869155"/>
                <a:ext cx="7607647" cy="1446743"/>
              </a:xfrm>
              <a:prstGeom prst="rect">
                <a:avLst/>
              </a:prstGeom>
              <a:blipFill rotWithShape="1">
                <a:blip r:embed="rId3"/>
                <a:stretch>
                  <a:fillRect l="-5" t="-16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454836" y="4488522"/>
                <a:ext cx="6096000" cy="19145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𝒅𝒚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𝒅𝒙</m:t>
                                  </m:r>
                                </m:den>
                              </m:f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𝒅𝒕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altLang="zh-CN" sz="2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36" y="4488522"/>
                <a:ext cx="6096000" cy="1914563"/>
              </a:xfrm>
              <a:prstGeom prst="rect">
                <a:avLst/>
              </a:prstGeom>
              <a:blipFill rotWithShape="1">
                <a:blip r:embed="rId4"/>
                <a:stretch>
                  <a:fillRect l="-1" t="-18" r="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87977" y="362605"/>
            <a:ext cx="1848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3.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计算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90553" y="227189"/>
          <a:ext cx="2817173" cy="129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1" imgW="825500" imgH="431800" progId="Equation.3">
                  <p:embed/>
                </p:oleObj>
              </mc:Choice>
              <mc:Fallback>
                <p:oleObj name="" r:id="rId1" imgW="825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553" y="227189"/>
                        <a:ext cx="2817173" cy="1290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860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70310" y="1501276"/>
                <a:ext cx="9718158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zh-CN" altLang="zh-CN" sz="2800" b="1" kern="100" dirty="0" smtClean="0">
                    <a:latin typeface="+mn-ea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800" b="1" kern="100" dirty="0" smtClean="0">
                    <a:latin typeface="+mn-ea"/>
                    <a:cs typeface="Times New Roman" panose="02020603050405020304" pitchFamily="18" charset="0"/>
                  </a:rPr>
                  <a:t>:</a:t>
                </a:r>
                <a:r>
                  <a:rPr lang="zh-CN" altLang="zh-CN" sz="2800" b="1" kern="100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1" kern="100" dirty="0">
                    <a:latin typeface="+mn-ea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2800" b="1" kern="100" dirty="0">
                    <a:latin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𝒙𝒅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CN" altLang="zh-CN" sz="2800" b="1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zh-CN" altLang="zh-CN" sz="2800" b="1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0" y="1501276"/>
                <a:ext cx="9718158" cy="737189"/>
              </a:xfrm>
              <a:prstGeom prst="rect">
                <a:avLst/>
              </a:prstGeom>
              <a:blipFill rotWithShape="1">
                <a:blip r:embed="rId3"/>
                <a:stretch>
                  <a:fillRect l="-1" t="-18" r="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275368" y="2712022"/>
                <a:ext cx="6698512" cy="802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en-US" altLang="zh-CN" sz="2800" b="1" kern="100" dirty="0" smtClean="0">
                    <a:latin typeface="+mn-ea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zh-CN" altLang="zh-CN" sz="2800" b="1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68" y="2712022"/>
                <a:ext cx="6698512" cy="802720"/>
              </a:xfrm>
              <a:prstGeom prst="rect">
                <a:avLst/>
              </a:prstGeom>
              <a:blipFill rotWithShape="1">
                <a:blip r:embed="rId4"/>
                <a:stretch>
                  <a:fillRect l="-2" t="-71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6278" y="1483418"/>
                <a:ext cx="5270609" cy="807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altLang="zh-CN" sz="2800" b="1" kern="100" dirty="0">
                    <a:latin typeface="+mn-ea"/>
                    <a:cs typeface="Times New Roman" panose="02020603050405020304" pitchFamily="18" charset="0"/>
                  </a:rPr>
                  <a:t>      </a:t>
                </a:r>
                <a:endParaRPr lang="zh-CN" altLang="zh-CN" sz="2800" b="1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78" y="1483418"/>
                <a:ext cx="5270609" cy="807785"/>
              </a:xfrm>
              <a:prstGeom prst="rect">
                <a:avLst/>
              </a:prstGeom>
              <a:blipFill rotWithShape="1">
                <a:blip r:embed="rId5"/>
                <a:stretch>
                  <a:fillRect l="-1" t="-7" r="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214085" y="3817876"/>
                <a:ext cx="8204386" cy="123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endParaRPr lang="zh-CN" altLang="zh-CN" sz="2800" b="1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228600" indent="266700">
                  <a:spcAft>
                    <a:spcPts val="0"/>
                  </a:spcAft>
                </a:pPr>
                <a:r>
                  <a:rPr lang="en-US" altLang="zh-CN" sz="2800" b="1" kern="100" dirty="0">
                    <a:latin typeface="+mn-ea"/>
                    <a:cs typeface="Times New Roman" panose="02020603050405020304" pitchFamily="18" charset="0"/>
                  </a:rPr>
                  <a:t>      =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den>
                        </m:f>
                        <m:func>
                          <m:func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</m:func>
                      </m:e>
                    </m:func>
                  </m:oMath>
                </a14:m>
                <a:endParaRPr lang="zh-CN" altLang="zh-CN" sz="2800" b="1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85" y="3817876"/>
                <a:ext cx="8204386" cy="1233607"/>
              </a:xfrm>
              <a:prstGeom prst="rect">
                <a:avLst/>
              </a:prstGeom>
              <a:blipFill rotWithShape="1">
                <a:blip r:embed="rId6"/>
                <a:stretch>
                  <a:fillRect l="-7" t="-21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82664" y="0"/>
                <a:ext cx="5286508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sup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subSup"/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zh-CN" altLang="zh-CN" sz="2800" b="1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𝒔𝒊𝒏</m:t>
                                        </m:r>
                                      </m:fName>
                                      <m:e>
                                        <m:r>
                                          <a:rPr lang="en-US" altLang="zh-CN" sz="2800" b="1" i="1" kern="100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𝒕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den>
                                </m:f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e>
                            </m:nary>
                          </m:e>
                        </m:d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US" altLang="zh-CN" sz="2800" b="1" kern="100" dirty="0" smtClean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4" y="0"/>
                <a:ext cx="5286508" cy="737189"/>
              </a:xfrm>
              <a:prstGeom prst="rect">
                <a:avLst/>
              </a:prstGeom>
              <a:blipFill rotWithShape="1">
                <a:blip r:embed="rId1"/>
                <a:stretch>
                  <a:fillRect l="-7" r="9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4200" y="737189"/>
                <a:ext cx="9305614" cy="1889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zh-CN" altLang="zh-CN" sz="2800" b="1" kern="100" dirty="0" smtClean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800" b="1" kern="100" dirty="0" smtClean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zh-CN" sz="2800" b="1" kern="100" dirty="0" smtClean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</a:t>
                </a:r>
                <a:r>
                  <a:rPr lang="zh-CN" altLang="zh-CN" sz="2800" b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分部积分，</a:t>
                </a:r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800" b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2800" b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nary>
                          <m:naryPr>
                            <m:limLoc m:val="subSup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den>
                            </m:f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𝒅𝒕</m:t>
                            </m:r>
                          </m:e>
                        </m:nary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8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sup>
                    </m:sSubSup>
                    <m:r>
                      <a:rPr lang="en-US" altLang="zh-CN" sz="2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sup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0" y="737189"/>
                <a:ext cx="9305614" cy="1889556"/>
              </a:xfrm>
              <a:prstGeom prst="rect">
                <a:avLst/>
              </a:prstGeom>
              <a:blipFill rotWithShape="1">
                <a:blip r:embed="rId2"/>
                <a:stretch>
                  <a:fillRect l="-1" t="-31" r="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86755" y="3020142"/>
                <a:ext cx="10730378" cy="71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sup>
                      <m:e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subSup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sup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  <m:f>
                              <m:f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zh-CN" altLang="zh-CN" sz="2800" b="1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𝒔𝒊𝒏</m:t>
                                    </m:r>
                                  </m:fName>
                                  <m:e>
                                    <m:r>
                                      <a:rPr lang="en-US" altLang="zh-CN" sz="2800" b="1" i="1" kern="10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den>
                            </m:f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𝒅𝒕</m:t>
                            </m:r>
                          </m:e>
                        </m:nary>
                      </m:e>
                    </m:nary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55" y="3020142"/>
                <a:ext cx="10730378" cy="715965"/>
              </a:xfrm>
              <a:prstGeom prst="rect">
                <a:avLst/>
              </a:prstGeom>
              <a:blipFill rotWithShape="1">
                <a:blip r:embed="rId3"/>
                <a:stretch>
                  <a:fillRect l="-3" t="-11" r="4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86755" y="4129505"/>
                <a:ext cx="9072407" cy="715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266700">
                  <a:spcAft>
                    <a:spcPts val="0"/>
                  </a:spcAft>
                </a:pPr>
                <a:r>
                  <a:rPr lang="en-US" altLang="zh-CN" sz="2800" b="1" kern="10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sz="28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</m:sup>
                      <m:e>
                        <m:d>
                          <m:d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f>
                          <m:fPr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zh-CN" altLang="zh-CN" sz="28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sup>
                          <m:e>
                            <m:func>
                              <m:funcPr>
                                <m:ctrlPr>
                                  <a:rPr lang="zh-CN" altLang="zh-CN" sz="28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𝒕𝒅𝒕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zh-CN" altLang="zh-CN" sz="2800" b="1" kern="100" dirty="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55" y="4129505"/>
                <a:ext cx="9072407" cy="715965"/>
              </a:xfrm>
              <a:prstGeom prst="rect">
                <a:avLst/>
              </a:prstGeom>
              <a:blipFill rotWithShape="1">
                <a:blip r:embed="rId4"/>
                <a:stretch>
                  <a:fillRect l="-3" t="-14" r="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ags/tag1.xml><?xml version="1.0" encoding="utf-8"?>
<p:tagLst xmlns:p="http://schemas.openxmlformats.org/presentationml/2006/main">
  <p:tag name="KSO_WPP_MARK_KEY" val="2379ab3e-2a41-4731-896a-245e0f6a8ee1"/>
  <p:tag name="COMMONDATA" val="eyJoZGlkIjoiMzQ5NWIwNzUwNTVhNzk3MmE2ZThiMDYxY2JmZTFjN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5244</Words>
  <Application>WPS 演示</Application>
  <PresentationFormat>宽屏</PresentationFormat>
  <Paragraphs>222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Cambria Math</vt:lpstr>
      <vt:lpstr>Calibri</vt:lpstr>
      <vt:lpstr>微软雅黑</vt:lpstr>
      <vt:lpstr>MS Mincho</vt:lpstr>
      <vt:lpstr>Yu Gothic UI</vt:lpstr>
      <vt:lpstr>Arial Unicode MS</vt:lpstr>
      <vt:lpstr>等线</vt:lpstr>
      <vt:lpstr>默认设计模板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不起名字了</cp:lastModifiedBy>
  <cp:revision>615</cp:revision>
  <dcterms:created xsi:type="dcterms:W3CDTF">2020-02-21T07:30:00Z</dcterms:created>
  <dcterms:modified xsi:type="dcterms:W3CDTF">2023-01-30T06:59:42Z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964B2929174849BEAB6545E36CA3C3FA</vt:lpwstr>
  </property>
  <property fmtid="{D5CDD505-2E9C-101B-9397-08002B2CF9AE}" pid="3" name="KSOProductBuildVer">
    <vt:lpwstr>2052-11.1.0.13703</vt:lpwstr>
  </property>
</Properties>
</file>