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6" r:id="rId2"/>
    <p:sldId id="288" r:id="rId3"/>
    <p:sldId id="289" r:id="rId4"/>
    <p:sldId id="290" r:id="rId5"/>
    <p:sldId id="257" r:id="rId6"/>
    <p:sldId id="280" r:id="rId7"/>
    <p:sldId id="279" r:id="rId8"/>
    <p:sldId id="258" r:id="rId9"/>
    <p:sldId id="267" r:id="rId10"/>
    <p:sldId id="259" r:id="rId11"/>
    <p:sldId id="260" r:id="rId12"/>
    <p:sldId id="281" r:id="rId13"/>
    <p:sldId id="268" r:id="rId14"/>
    <p:sldId id="29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5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8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BA42-9CF7-4CA6-8051-74939D9F66A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4EEC-6F24-4ECB-B3CA-C606B98DF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9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EBB7-87EE-4C64-8FCE-FDC9F330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125AE-F590-4BE8-94C8-3CAF14575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52915-DF69-45B6-A604-7E3FCE50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D8D0F-5F6E-40B8-AC28-C9E17CC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8067-4419-4218-B162-848D8DF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76489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2D64-3737-4344-8302-8C17A832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3A9EE-5EC3-4510-A796-35E89894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2B3B1-C04F-424E-BC0B-4149B40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B206-DF7C-421B-8BA6-34F34F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D203-CA91-40A0-92FF-5480881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3407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0459B-C1E7-4387-8968-41C77177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D9159-CB0F-4A08-9344-167846E0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6624E-B12B-4D42-BE21-2184B67B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8D73D-6B8A-44AC-91E4-ACA3407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C6E3-F594-4125-8407-2FD6ADC2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736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37C44-B2E6-45CC-84A0-BB5BAAC3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6980F-596E-4DD5-BE95-1F18037D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E3C77-4F20-4C47-92F0-14CB96E4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D6D36-5E52-49EE-9FF5-EA6866B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91496-E891-44E4-97F0-904273FA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7910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E883A-C06C-4EDD-A828-9C44C3E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7EBEF-797B-4BA9-B31E-12A9C1A7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EDAF-742F-4123-A78D-970C391F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2FF83-9E0B-44AC-8669-C628844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E27E3-7378-480F-A148-6F38CAD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03686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6C1B-D2D1-436D-9C92-50359A58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2256A-E9EB-42E3-B13D-1893B654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DB953-3E46-459B-AE59-D3E59A16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46ABA-565D-4C91-85D9-0BDA44EB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14106-EDA8-4BA6-BCA7-DD5F7046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2743B-D1B1-4204-BCD2-4F7BEA7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6749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07130-8BA5-457A-B7DB-53E57221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942FA-3898-4DFC-9C51-D19E76C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2A707-1C66-4790-8F69-F052949B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3DA32-696F-49ED-82F5-0444D41A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AB9AD-A485-4C9C-A128-77618BB2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3577-13EF-4B09-841D-CC65AD9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CA37-5C83-4F26-B442-3D984C0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EB0F5-A23E-4B93-9648-BDD8C733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71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D434-6CA4-4DDA-B7B7-31894A82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6CFB-4875-4267-9CF8-C3CA171E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4CCC0-0094-4A46-807E-10CF8C47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3605E7-FC11-40C7-8D4D-D9CDF55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6738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BFF28-C081-44B8-A30E-D9E56DF8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62BC-1554-402A-A0A0-3102C2F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57EE0-B03C-45C7-8C17-72DE9FB2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296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FD24-740C-4185-BAA9-9C18998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ADAE-B2C8-4145-9B24-7B09B73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FC980-0A0A-4F77-8CC8-CB4125C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3C5F2-49D3-46B9-B6AE-9FCE0D5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A5503-B127-4DAA-803A-D5D02D1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98ADC-A563-491A-A4AF-41D40E7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487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7AD5-F10E-4FDC-8BB6-637FBBA2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94730-16D3-47EA-A5E0-518E30AF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B31A4-525E-4272-8E50-F9AFB185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BA4F4-BA7D-45F5-A81D-A4B4A0E8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DFDB5-B347-4602-BF13-7C3A6F09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409C7-2DDB-469A-9CA5-CFEBDD2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173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9F872E-4568-43AA-9CAD-065DA5C6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1D5A7E-3985-4447-B12B-1F980D653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4F8B39-8E5F-4FA1-8856-65D3AC2DC8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DBA51D-39CE-4F16-980B-D32AA4B938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7A58EE-14DC-4ABF-964C-42B02843A3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>
            <a:extLst>
              <a:ext uri="{FF2B5EF4-FFF2-40B4-BE49-F238E27FC236}">
                <a16:creationId xmlns:a16="http://schemas.microsoft.com/office/drawing/2014/main" id="{7A9A4449-BA07-431D-AF20-186FA4D2A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108" y="194435"/>
            <a:ext cx="76871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 u="sng" dirty="0" smtClean="0"/>
              <a:t>高等</a:t>
            </a:r>
            <a:r>
              <a:rPr lang="zh-CN" altLang="zh-CN" b="1" u="sng" dirty="0"/>
              <a:t>数学</a:t>
            </a:r>
            <a:r>
              <a:rPr lang="en-US" altLang="zh-CN" b="1" u="sng" dirty="0"/>
              <a:t>(1</a:t>
            </a:r>
            <a:r>
              <a:rPr lang="en-US" altLang="zh-CN" b="1" u="sng" dirty="0" smtClean="0"/>
              <a:t>)</a:t>
            </a:r>
            <a:r>
              <a:rPr lang="zh-CN" altLang="zh-CN" b="1" dirty="0" smtClean="0"/>
              <a:t> 试卷</a:t>
            </a:r>
            <a:endParaRPr lang="zh-CN" altLang="zh-CN" b="1" dirty="0"/>
          </a:p>
          <a:p>
            <a:r>
              <a:rPr lang="en-US" altLang="zh-CN" b="1" dirty="0"/>
              <a:t> </a:t>
            </a:r>
            <a:endParaRPr lang="zh-CN" altLang="zh-CN" b="1" dirty="0"/>
          </a:p>
          <a:p>
            <a:r>
              <a:rPr lang="zh-CN" altLang="zh-CN" b="1" dirty="0"/>
              <a:t>一、填空</a:t>
            </a:r>
            <a:r>
              <a:rPr lang="zh-CN" altLang="zh-CN" b="1" dirty="0" smtClean="0"/>
              <a:t>题</a:t>
            </a:r>
            <a:endParaRPr lang="zh-CN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7108" y="1499750"/>
                <a:ext cx="10187580" cy="5179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/>
                  <a:t>1</a:t>
                </a:r>
                <a:r>
                  <a:rPr lang="en-US" altLang="zh-CN" sz="2800" b="1" dirty="0"/>
                  <a:t>.  </a:t>
                </a:r>
                <a:r>
                  <a:rPr lang="zh-CN" altLang="zh-CN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zh-CN" sz="2800" b="1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)=____________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2.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𝒍𝒊𝒎</m:t>
                                </m:r>
                              </m:e>
                              <m:li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=____________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altLang="zh-CN" sz="2800" b="1" dirty="0" smtClean="0"/>
                  <a:t> .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3.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𝒔𝒊𝒏𝒙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=________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pPr marL="514350" indent="-514350">
                  <a:lnSpc>
                    <a:spcPct val="150000"/>
                  </a:lnSpc>
                  <a:buAutoNum type="arabicPeriod" startAt="4"/>
                </a:pPr>
                <a:r>
                  <a:rPr lang="zh-CN" altLang="zh-CN" sz="2800" b="1" dirty="0" smtClean="0"/>
                  <a:t>函数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zh-CN" sz="2800" b="1" dirty="0"/>
                  <a:t>处的</a:t>
                </a:r>
                <a:r>
                  <a:rPr lang="en-US" altLang="zh-CN" sz="2800" b="1" dirty="0"/>
                  <a:t>3</a:t>
                </a:r>
                <a:r>
                  <a:rPr lang="zh-CN" altLang="zh-CN" sz="2800" b="1" dirty="0"/>
                  <a:t>阶导数是</a:t>
                </a:r>
                <a:r>
                  <a:rPr lang="en-US" altLang="zh-CN" sz="2800" b="1" dirty="0" smtClean="0"/>
                  <a:t>_______0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/>
                  <a:t>因为泰勒展式中无奇数次幂</a:t>
                </a:r>
                <a:endParaRPr lang="zh-CN" altLang="zh-CN" sz="2800" b="1" dirty="0"/>
              </a:p>
              <a:p>
                <a:pPr marL="457200" indent="-457200">
                  <a:lnSpc>
                    <a:spcPct val="150000"/>
                  </a:lnSpc>
                  <a:buAutoNum type="arabicPeriod" startAt="5"/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subSup"/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e>
                        </m:nary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=_________________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108" y="1499750"/>
                <a:ext cx="10187580" cy="5179816"/>
              </a:xfrm>
              <a:prstGeom prst="rect">
                <a:avLst/>
              </a:prstGeom>
              <a:blipFill>
                <a:blip r:embed="rId2"/>
                <a:stretch>
                  <a:fillRect l="-1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03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004" y="72083"/>
                <a:ext cx="85464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/>
                  <a:t>7.  </a:t>
                </a:r>
                <a:r>
                  <a:rPr lang="zh-CN" altLang="zh-CN" sz="2800" b="1" dirty="0"/>
                  <a:t>求微分方程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zh-CN" altLang="zh-CN" sz="2800" b="1" dirty="0"/>
                  <a:t>的通解</a:t>
                </a:r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</p:txBody>
          </p:sp>
        </mc:Choice>
        <mc:Fallback xmlns="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004" y="72083"/>
                <a:ext cx="8546421" cy="523220"/>
              </a:xfrm>
              <a:prstGeom prst="rect">
                <a:avLst/>
              </a:prstGeom>
              <a:blipFill>
                <a:blip r:embed="rId2"/>
                <a:stretch>
                  <a:fillRect l="-1498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004" y="795983"/>
                <a:ext cx="11173643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解  </a:t>
                </a:r>
                <a:r>
                  <a:rPr lang="zh-CN" altLang="zh-CN" sz="2800" b="1" dirty="0"/>
                  <a:t>对应的齐次线性方程的特征方程为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zh-CN" altLang="zh-CN" sz="2800" b="1" dirty="0"/>
              </a:p>
            </p:txBody>
          </p:sp>
        </mc:Choice>
        <mc:Fallback xmlns="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004" y="795983"/>
                <a:ext cx="11173643" cy="532966"/>
              </a:xfrm>
              <a:prstGeom prst="rect">
                <a:avLst/>
              </a:prstGeom>
              <a:blipFill>
                <a:blip r:embed="rId3"/>
                <a:stretch>
                  <a:fillRect l="-1146" t="-14943" b="-321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429" y="1529629"/>
                <a:ext cx="1117364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解</a:t>
                </a:r>
                <a:r>
                  <a:rPr lang="zh-CN" altLang="zh-CN" sz="2800" b="1" dirty="0"/>
                  <a:t>得特征根为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所以对应的齐次线性方程的通解为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en-US" altLang="zh-CN" sz="2800" b="1" dirty="0" smtClean="0"/>
              </a:p>
            </p:txBody>
          </p:sp>
        </mc:Choice>
        <mc:Fallback xmlns="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429" y="1529629"/>
                <a:ext cx="11173643" cy="523220"/>
              </a:xfrm>
              <a:prstGeom prst="rect">
                <a:avLst/>
              </a:prstGeom>
              <a:blipFill>
                <a:blip r:embed="rId4"/>
                <a:stretch>
                  <a:fillRect l="-1146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430" y="2329729"/>
                <a:ext cx="10821218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设</a:t>
                </a:r>
                <a:r>
                  <a:rPr lang="zh-CN" altLang="zh-CN" sz="2800" b="1" dirty="0"/>
                  <a:t>原方程的特解为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∗=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代入原方程可得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zh-CN" sz="2800" b="1" dirty="0" smtClean="0"/>
                  <a:t>,</a:t>
                </a:r>
                <a:endParaRPr lang="zh-CN" altLang="zh-CN" sz="2800" b="1" dirty="0"/>
              </a:p>
            </p:txBody>
          </p:sp>
        </mc:Choice>
        <mc:Fallback xmlns="">
          <p:sp>
            <p:nvSpPr>
              <p:cNvPr id="5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430" y="2329729"/>
                <a:ext cx="10821218" cy="714683"/>
              </a:xfrm>
              <a:prstGeom prst="rect">
                <a:avLst/>
              </a:prstGeom>
              <a:blipFill>
                <a:blip r:embed="rId5"/>
                <a:stretch>
                  <a:fillRect l="-1183" b="-9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2854" y="2963950"/>
                <a:ext cx="3917272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特解</a:t>
                </a:r>
                <a:r>
                  <a:rPr lang="zh-CN" altLang="zh-CN" sz="28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∗=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854" y="2963950"/>
                <a:ext cx="3917272" cy="714683"/>
              </a:xfrm>
              <a:prstGeom prst="rect">
                <a:avLst/>
              </a:prstGeom>
              <a:blipFill>
                <a:blip r:embed="rId6"/>
                <a:stretch>
                  <a:fillRect l="-3110" b="-59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228" y="4026142"/>
                <a:ext cx="11173643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所以</a:t>
                </a:r>
                <a:r>
                  <a:rPr lang="zh-CN" altLang="zh-CN" sz="2800" b="1" dirty="0"/>
                  <a:t>原方程的通解为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800" b="1" dirty="0"/>
                  <a:t>为任意常数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28" y="4026142"/>
                <a:ext cx="11173643" cy="714683"/>
              </a:xfrm>
              <a:prstGeom prst="rect">
                <a:avLst/>
              </a:prstGeom>
              <a:blipFill>
                <a:blip r:embed="rId7"/>
                <a:stretch>
                  <a:fillRect l="-1091" b="-50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5293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503" y="131688"/>
                <a:ext cx="11753897" cy="1129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/>
                  <a:t>四、综合</a:t>
                </a:r>
                <a:r>
                  <a:rPr lang="zh-CN" altLang="zh-CN" sz="2800" b="1" dirty="0" smtClean="0"/>
                  <a:t>题</a:t>
                </a:r>
                <a:endParaRPr lang="en-US" altLang="zh-CN" sz="2800" b="1" dirty="0" smtClean="0"/>
              </a:p>
              <a:p>
                <a:r>
                  <a:rPr lang="en-US" altLang="zh-CN" sz="2800" b="1" dirty="0" smtClean="0"/>
                  <a:t>1</a:t>
                </a:r>
                <a:r>
                  <a:rPr lang="en-US" altLang="zh-CN" sz="2800" b="1" dirty="0"/>
                  <a:t>.</a:t>
                </a:r>
                <a:r>
                  <a:rPr lang="zh-CN" altLang="en-US" sz="2800" b="1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zh-CN" sz="2800" b="1" dirty="0"/>
                  <a:t>的渐近线、单调</a:t>
                </a:r>
                <a:r>
                  <a:rPr lang="zh-CN" altLang="zh-CN" sz="2800" b="1" dirty="0" smtClean="0"/>
                  <a:t>区间、极值</a:t>
                </a:r>
                <a:r>
                  <a:rPr lang="zh-CN" altLang="zh-CN" sz="2800" b="1" dirty="0"/>
                  <a:t>、凹凸</a:t>
                </a:r>
                <a:r>
                  <a:rPr lang="zh-CN" altLang="zh-CN" sz="2800" b="1" dirty="0" smtClean="0"/>
                  <a:t>区间、拐点</a:t>
                </a:r>
                <a:r>
                  <a:rPr lang="en-US" altLang="zh-CN" sz="2800" b="1" dirty="0" smtClean="0"/>
                  <a:t>, </a:t>
                </a:r>
                <a:r>
                  <a:rPr lang="zh-CN" altLang="zh-CN" sz="2800" b="1" dirty="0" smtClean="0"/>
                  <a:t>并</a:t>
                </a:r>
                <a:r>
                  <a:rPr lang="zh-CN" altLang="zh-CN" sz="2800" b="1" dirty="0"/>
                  <a:t>作图</a:t>
                </a:r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</p:txBody>
          </p:sp>
        </mc:Choice>
        <mc:Fallback xmlns="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03" y="131688"/>
                <a:ext cx="11753897" cy="1129348"/>
              </a:xfrm>
              <a:prstGeom prst="rect">
                <a:avLst/>
              </a:prstGeom>
              <a:blipFill>
                <a:blip r:embed="rId2"/>
                <a:stretch>
                  <a:fillRect l="-1037" t="-7568" b="-145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503" y="1436891"/>
                <a:ext cx="5076872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2800" b="1" dirty="0" smtClean="0"/>
                  <a:t>解</a:t>
                </a:r>
                <a:r>
                  <a:rPr lang="zh-CN" altLang="en-US" sz="2800" b="1" dirty="0" smtClean="0"/>
                  <a:t>：</a:t>
                </a:r>
                <a:r>
                  <a:rPr lang="zh-CN" altLang="zh-CN" sz="2800" b="1" dirty="0" smtClean="0"/>
                  <a:t> </a:t>
                </a:r>
                <a:r>
                  <a:rPr lang="zh-CN" altLang="zh-CN" sz="2800" b="1" dirty="0"/>
                  <a:t>定义域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∞,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en-US" altLang="zh-CN" sz="2800" b="1" dirty="0"/>
                  <a:t>.</a:t>
                </a:r>
              </a:p>
            </p:txBody>
          </p:sp>
        </mc:Choice>
        <mc:Fallback xmlns="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03" y="1436891"/>
                <a:ext cx="5076872" cy="738664"/>
              </a:xfrm>
              <a:prstGeom prst="rect">
                <a:avLst/>
              </a:prstGeom>
              <a:blipFill>
                <a:blip r:embed="rId3"/>
                <a:stretch>
                  <a:fillRect l="-2401" r="-480" b="-123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478" y="2080305"/>
                <a:ext cx="11887247" cy="40940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zh-CN" sz="2800" b="1" dirty="0"/>
                  <a:t>时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en-US" altLang="zh-CN" sz="2800" b="1" dirty="0" smtClean="0"/>
              </a:p>
              <a:p>
                <a:r>
                  <a:rPr lang="zh-CN" altLang="zh-CN" sz="2800" b="1" dirty="0" smtClean="0"/>
                  <a:t>知</a:t>
                </a:r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8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zh-CN" sz="2800" b="1" dirty="0"/>
                  <a:t>时的渐近线</a:t>
                </a:r>
                <a:r>
                  <a:rPr lang="en-US" altLang="zh-CN" sz="2800" b="1" dirty="0"/>
                  <a:t>,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b="1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zh-CN" sz="2800" b="1" dirty="0"/>
                  <a:t>时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en-US" altLang="zh-CN" sz="2800" b="1" dirty="0" smtClean="0"/>
              </a:p>
              <a:p>
                <a:r>
                  <a:rPr lang="zh-CN" altLang="zh-CN" sz="2800" b="1" dirty="0" smtClean="0"/>
                  <a:t>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8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zh-CN" sz="2800" b="1" dirty="0"/>
                  <a:t>时的渐近线</a:t>
                </a:r>
                <a:r>
                  <a:rPr lang="en-US" altLang="zh-CN" sz="2800" b="1" dirty="0"/>
                  <a:t>,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b="1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zh-CN" sz="2800" b="1" dirty="0"/>
                  <a:t>时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zh-CN" sz="2800" b="1" dirty="0"/>
                  <a:t>时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en-US" altLang="zh-CN" sz="2800" b="1" dirty="0" smtClean="0"/>
              </a:p>
              <a:p>
                <a:r>
                  <a:rPr lang="zh-CN" altLang="zh-CN" sz="2800" b="1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zh-CN" sz="28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zh-CN" sz="2800" b="1" dirty="0"/>
                  <a:t>时的</a:t>
                </a:r>
                <a:r>
                  <a:rPr lang="zh-CN" altLang="zh-CN" sz="2800" b="1" dirty="0" smtClean="0"/>
                  <a:t>渐近线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478" y="2080305"/>
                <a:ext cx="11887247" cy="4094069"/>
              </a:xfrm>
              <a:prstGeom prst="rect">
                <a:avLst/>
              </a:prstGeom>
              <a:blipFill>
                <a:blip r:embed="rId4"/>
                <a:stretch>
                  <a:fillRect l="-1026" b="-28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5314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04622"/>
                <a:ext cx="11519037" cy="2118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zh-CN" altLang="zh-CN" sz="2800" b="1" dirty="0"/>
                  <a:t>知在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∞,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严格单调减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zh-CN" altLang="zh-CN" sz="2800" b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,+∞)</m:t>
                    </m:r>
                  </m:oMath>
                </a14:m>
                <a:r>
                  <a:rPr lang="zh-CN" altLang="zh-CN" sz="2800" b="1" dirty="0"/>
                  <a:t>严格单调增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点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是极小值</a:t>
                </a:r>
                <a:r>
                  <a:rPr lang="zh-CN" altLang="zh-CN" sz="2800" b="1" dirty="0" smtClean="0"/>
                  <a:t>点</a:t>
                </a:r>
                <a:endParaRPr lang="en-US" altLang="zh-CN" sz="2800" b="1" dirty="0" smtClean="0"/>
              </a:p>
            </p:txBody>
          </p:sp>
        </mc:Choice>
        <mc:Fallback xmlns="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04622"/>
                <a:ext cx="11519037" cy="2118722"/>
              </a:xfrm>
              <a:prstGeom prst="rect">
                <a:avLst/>
              </a:prstGeom>
              <a:blipFill>
                <a:blip r:embed="rId2"/>
                <a:stretch>
                  <a:fillRect l="-1058" b="-74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763" y="2933461"/>
                <a:ext cx="9948773" cy="2955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zh-CN" sz="2800" b="1" dirty="0"/>
                  <a:t>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而且在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∞,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zh-CN" sz="2800" b="1" dirty="0"/>
                  <a:t>和</a:t>
                </a:r>
                <a14:m>
                  <m:oMath xmlns:m="http://schemas.openxmlformats.org/officeDocument/2006/math">
                    <m:r>
                      <a:rPr lang="zh-CN" altLang="zh-CN" sz="28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,+∞</m:t>
                        </m:r>
                      </m:e>
                    </m:d>
                  </m:oMath>
                </a14:m>
                <a:r>
                  <a:rPr lang="zh-CN" altLang="zh-CN" sz="2800" b="1" dirty="0"/>
                  <a:t>上是凸的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zh-CN" sz="2800" b="1" dirty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2800" b="1" dirty="0"/>
                  <a:t>上是凹的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zh-CN" sz="2800" b="1" dirty="0"/>
                  <a:t>处是</a:t>
                </a:r>
                <a:r>
                  <a:rPr lang="zh-CN" altLang="zh-CN" sz="2800" b="1" dirty="0" smtClean="0"/>
                  <a:t>拐点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763" y="2933461"/>
                <a:ext cx="9948773" cy="2955040"/>
              </a:xfrm>
              <a:prstGeom prst="rect">
                <a:avLst/>
              </a:prstGeom>
              <a:blipFill>
                <a:blip r:embed="rId3"/>
                <a:stretch>
                  <a:fillRect l="-1287" b="-14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7A9A4449-BA07-431D-AF20-186FA4D2A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189" y="5888501"/>
            <a:ext cx="2517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/>
              <a:t>图（略）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94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7" y="1490666"/>
                <a:ext cx="11912703" cy="5047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证</a:t>
                </a:r>
                <a:r>
                  <a:rPr lang="zh-CN" altLang="en-US" sz="2800" b="1" dirty="0" smtClean="0"/>
                  <a:t>：</a:t>
                </a:r>
                <a:r>
                  <a:rPr lang="zh-CN" altLang="zh-CN" sz="2800" b="1" dirty="0" smtClean="0"/>
                  <a:t>  </a:t>
                </a:r>
                <a:r>
                  <a:rPr lang="zh-CN" altLang="zh-CN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在点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zh-CN" sz="2800" b="1" dirty="0"/>
                  <a:t>取最大值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𝟐𝟎𝟐𝟎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𝟐𝟎𝟐𝟎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. 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b="1" dirty="0"/>
                  <a:t>连续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可导</a:t>
                </a:r>
                <a:r>
                  <a:rPr lang="en-US" altLang="zh-CN" sz="2800" b="1" dirty="0"/>
                  <a:t>.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zh-CN" altLang="zh-CN" sz="2800" b="1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𝟐𝟎𝟐𝟎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en-US" altLang="zh-CN" sz="28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b="1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b="1" dirty="0"/>
                  <a:t>连续及零点存在定理知存在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r>
                  <a:rPr lang="zh-CN" altLang="zh-CN" sz="2800" b="1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b="1" dirty="0"/>
                  <a:t>连续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可导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zh-CN" sz="2800" b="1" dirty="0"/>
                  <a:t>及</a:t>
                </a:r>
                <a:r>
                  <a:rPr lang="en-US" altLang="zh-CN" sz="2800" b="1" dirty="0"/>
                  <a:t>Rolle</a:t>
                </a:r>
                <a:r>
                  <a:rPr lang="zh-CN" altLang="zh-CN" sz="2800" b="1" dirty="0"/>
                  <a:t>定理</a:t>
                </a:r>
                <a:r>
                  <a:rPr lang="zh-CN" altLang="zh-CN" sz="2800" b="1" dirty="0" smtClean="0"/>
                  <a:t>知</a:t>
                </a: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r>
                  <a:rPr lang="zh-CN" altLang="zh-CN" sz="2800" b="1" dirty="0" smtClean="0"/>
                  <a:t>存在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)⊆(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zh-CN" altLang="zh-CN" sz="2800" b="1" dirty="0"/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</m:oMath>
                </a14:m>
                <a:r>
                  <a:rPr lang="en-US" altLang="zh-CN" sz="2800" b="1" dirty="0"/>
                  <a:t>.         </a:t>
                </a:r>
                <a:endParaRPr lang="en-US" altLang="zh-CN" sz="2800" b="1" dirty="0" smtClean="0"/>
              </a:p>
              <a:p>
                <a:r>
                  <a:rPr lang="en-US" altLang="zh-CN" sz="2800" b="1" dirty="0"/>
                  <a:t> </a:t>
                </a:r>
                <a:endParaRPr lang="zh-CN" altLang="zh-CN" sz="2800" b="1" dirty="0"/>
              </a:p>
            </p:txBody>
          </p:sp>
        </mc:Choice>
        <mc:Fallback xmlns="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297" y="1490666"/>
                <a:ext cx="11912703" cy="5047536"/>
              </a:xfrm>
              <a:prstGeom prst="rect">
                <a:avLst/>
              </a:prstGeom>
              <a:blipFill>
                <a:blip r:embed="rId2"/>
                <a:stretch>
                  <a:fillRect l="-1075" t="-16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8" y="87902"/>
                <a:ext cx="11598377" cy="1303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2. </a:t>
                </a:r>
                <a:r>
                  <a:rPr lang="zh-CN" altLang="zh-CN" sz="2800" b="1" dirty="0"/>
                  <a:t>设函数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b="1" dirty="0"/>
                  <a:t>连续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可导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b="1" dirty="0"/>
                  <a:t>上的最大值是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𝟐𝟎𝟐𝟎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𝟐𝟎𝟏𝟖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证明存在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𝟐𝟎𝟏𝟗</m:t>
                    </m:r>
                  </m:oMath>
                </a14:m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</p:txBody>
          </p:sp>
        </mc:Choice>
        <mc:Fallback xmlns="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298" y="87902"/>
                <a:ext cx="11598377" cy="1303177"/>
              </a:xfrm>
              <a:prstGeom prst="rect">
                <a:avLst/>
              </a:prstGeom>
              <a:blipFill>
                <a:blip r:embed="rId3"/>
                <a:stretch>
                  <a:fillRect l="-1104" b="-126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189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817" y="0"/>
                <a:ext cx="11043006" cy="2869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b="1" dirty="0" smtClean="0"/>
                  <a:t>例</a:t>
                </a:r>
                <a:r>
                  <a:rPr lang="en-US" altLang="zh-CN" sz="2800" b="1" dirty="0" smtClean="0"/>
                  <a:t>1. </a:t>
                </a:r>
                <a:r>
                  <a:rPr lang="zh-CN" altLang="en-US" sz="2800" b="1" dirty="0" smtClean="0"/>
                  <a:t>求</a:t>
                </a:r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altLang="zh-CN" sz="2800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func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800" b="1" dirty="0"/>
              </a:p>
              <a:p>
                <a:r>
                  <a:rPr lang="zh-CN" altLang="en-US" sz="2800" b="1" dirty="0" smtClean="0"/>
                  <a:t>解：</a:t>
                </a:r>
                <a:r>
                  <a:rPr lang="zh-CN" altLang="zh-CN" sz="2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f>
                              <m:f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f>
                                  <m:fPr>
                                    <m:ctrlPr>
                                      <a:rPr lang="el-GR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zh-CN" sz="2800" b="1" i="1"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den>
                    </m:f>
                  </m:oMath>
                </a14:m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800" b="1" dirty="0" smtClean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817" y="0"/>
                <a:ext cx="11043006" cy="2869568"/>
              </a:xfrm>
              <a:prstGeom prst="rect">
                <a:avLst/>
              </a:prstGeom>
              <a:blipFill>
                <a:blip r:embed="rId2"/>
                <a:stretch>
                  <a:fillRect l="-11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4091" y="2994873"/>
                <a:ext cx="4964423" cy="720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el-GR" altLang="zh-CN" sz="2800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𝒙𝒅𝒙</m:t>
                        </m:r>
                      </m:e>
                    </m:nary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den>
                        </m:f>
                      </m:e>
                    </m:func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5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4091" y="2994873"/>
                <a:ext cx="4964423" cy="720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2719" y="3849282"/>
                <a:ext cx="7685852" cy="760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m:rPr>
                        <m:nor/>
                      </m:rPr>
                      <a:rPr lang="zh-CN" altLang="zh-CN" sz="2800" b="1" dirty="0"/>
                      <m:t> </m:t>
                    </m:r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den>
                        </m:f>
                      </m:e>
                    </m:func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2719" y="3849282"/>
                <a:ext cx="7685852" cy="760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9508" y="4968333"/>
                <a:ext cx="7581350" cy="1078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f>
                              <m:fPr>
                                <m:ctrlP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altLang="zh-CN" sz="2800" b="1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zh-CN" sz="2800" b="1" dirty="0"/>
                      <m:t> </m:t>
                    </m:r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l-GR" altLang="zh-CN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den>
                        </m:f>
                      </m:e>
                    </m:func>
                  </m:oMath>
                </a14:m>
                <a:endParaRPr lang="zh-CN" altLang="zh-CN" sz="2800" b="1" dirty="0"/>
              </a:p>
            </p:txBody>
          </p:sp>
        </mc:Choice>
        <mc:Fallback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508" y="4968333"/>
                <a:ext cx="7581350" cy="1078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1011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915" y="205022"/>
            <a:ext cx="4627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lang="zh-CN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选择题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83915" y="1203010"/>
                <a:ext cx="9620249" cy="656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b="1"/>
                          <m:t>1.  </m:t>
                        </m:r>
                        <m:r>
                          <m:rPr>
                            <m:nor/>
                          </m:rPr>
                          <a:rPr lang="zh-CN" altLang="en-US" sz="2800" b="1"/>
                          <m:t>设数列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sz="28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8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 smtClean="0"/>
                  <a:t>,</a:t>
                </a:r>
                <a:r>
                  <a:rPr lang="zh-CN" altLang="zh-CN" sz="2800" b="1" dirty="0"/>
                  <a:t> 则下列断言正确的</a:t>
                </a:r>
                <a:r>
                  <a:rPr lang="zh-CN" altLang="zh-CN" sz="2800" b="1" dirty="0" smtClean="0"/>
                  <a:t>是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5" y="1203010"/>
                <a:ext cx="9620249" cy="656077"/>
              </a:xfrm>
              <a:prstGeom prst="rect">
                <a:avLst/>
              </a:prstGeom>
              <a:blipFill>
                <a:blip r:embed="rId2"/>
                <a:stretch>
                  <a:fillRect t="-12037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38150" y="1940380"/>
                <a:ext cx="11234521" cy="1198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ea typeface="宋体" panose="02010600030101010101" pitchFamily="2" charset="-122"/>
                  </a:rPr>
                  <a:t>A. </a:t>
                </a:r>
                <a:r>
                  <a:rPr lang="zh-CN" altLang="zh-CN" sz="2800" b="1" kern="100" dirty="0"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</a:rPr>
                  <a:t>发散</a:t>
                </a:r>
                <a:r>
                  <a:rPr lang="en-US" altLang="zh-CN" sz="2800" b="1" kern="100" dirty="0"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</a:rPr>
                  <a:t>必发散</a:t>
                </a:r>
                <a:r>
                  <a:rPr lang="en-US" altLang="zh-CN" sz="2800" b="1" kern="100" dirty="0">
                    <a:ea typeface="宋体" panose="02010600030101010101" pitchFamily="2" charset="-122"/>
                  </a:rPr>
                  <a:t>.       B. </a:t>
                </a:r>
                <a:r>
                  <a:rPr lang="zh-CN" altLang="zh-CN" sz="2800" b="1" kern="100" dirty="0"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</a:rPr>
                  <a:t>无界</a:t>
                </a:r>
                <a:r>
                  <a:rPr lang="en-US" altLang="zh-CN" sz="2800" b="1" kern="100" dirty="0"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</a:rPr>
                  <a:t>必有界</a:t>
                </a:r>
                <a:r>
                  <a:rPr lang="en-US" altLang="zh-CN" sz="2800" b="1" kern="100" dirty="0"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ea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ea typeface="宋体" panose="02010600030101010101" pitchFamily="2" charset="-122"/>
                  </a:rPr>
                  <a:t>C.</a:t>
                </a:r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有界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必为无穷小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   D.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为无穷小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必为无穷小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940380"/>
                <a:ext cx="11234521" cy="1198598"/>
              </a:xfrm>
              <a:prstGeom prst="rect">
                <a:avLst/>
              </a:prstGeom>
              <a:blipFill>
                <a:blip r:embed="rId3"/>
                <a:stretch>
                  <a:fillRect t="-6599" b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054785" y="3220271"/>
            <a:ext cx="205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83915" y="3743491"/>
                <a:ext cx="111252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2. 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𝒐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则下述结论不一定成立的是</a:t>
                </a: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时是无穷小量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   </a:t>
                </a:r>
                <a:r>
                  <a:rPr lang="en-US" altLang="zh-CN" sz="2800" b="1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C.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的间断点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则一定是可去间断点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D.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连续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则在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可导</a:t>
                </a: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5" y="3743491"/>
                <a:ext cx="11125200" cy="1815882"/>
              </a:xfrm>
              <a:prstGeom prst="rect">
                <a:avLst/>
              </a:prstGeom>
              <a:blipFill>
                <a:blip r:embed="rId4"/>
                <a:stretch>
                  <a:fillRect l="-1151" t="-4362" b="-8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731935" y="5036153"/>
            <a:ext cx="205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2762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5275" y="228927"/>
            <a:ext cx="899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+5x-c=0 (c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是大于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的常数）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____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876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4300" y="937320"/>
            <a:ext cx="11639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800" b="1" kern="100" dirty="0">
                <a:ea typeface="宋体" panose="02010600030101010101" pitchFamily="2" charset="-122"/>
              </a:rPr>
              <a:t>A.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有两个正根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B.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无正根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C.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只有一个正根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D.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不能确定有几个正根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933450" y="1629908"/>
            <a:ext cx="3857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+5x-c)'=3x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+5&gt;0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79085" y="1629908"/>
            <a:ext cx="205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C. 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5275" y="2153128"/>
            <a:ext cx="10858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4</a:t>
            </a:r>
            <a:r>
              <a:rPr lang="en-US" altLang="zh-CN" sz="2800" b="1" dirty="0"/>
              <a:t>.  </a:t>
            </a:r>
            <a:r>
              <a:rPr lang="zh-CN" altLang="zh-CN" sz="2800" b="1" dirty="0"/>
              <a:t>下列点不可能是函数的极值点的是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A. </a:t>
            </a:r>
            <a:r>
              <a:rPr lang="zh-CN" altLang="zh-CN" sz="2800" b="1" dirty="0"/>
              <a:t>驻点</a:t>
            </a:r>
            <a:r>
              <a:rPr lang="en-US" altLang="zh-CN" sz="2800" b="1" dirty="0"/>
              <a:t>.                   B. </a:t>
            </a:r>
            <a:r>
              <a:rPr lang="zh-CN" altLang="zh-CN" sz="2800" b="1" dirty="0"/>
              <a:t>不可导的点</a:t>
            </a:r>
            <a:r>
              <a:rPr lang="en-US" altLang="zh-CN" sz="2800" b="1" dirty="0"/>
              <a:t>.   </a:t>
            </a:r>
            <a:endParaRPr lang="zh-CN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C. </a:t>
            </a:r>
            <a:r>
              <a:rPr lang="zh-CN" altLang="zh-CN" sz="2800" b="1" dirty="0"/>
              <a:t>可导但导数不为零的点</a:t>
            </a:r>
            <a:r>
              <a:rPr lang="en-US" altLang="zh-CN" sz="2800" b="1" dirty="0"/>
              <a:t>.   D. </a:t>
            </a:r>
            <a:r>
              <a:rPr lang="zh-CN" altLang="zh-CN" sz="2800" b="1" dirty="0"/>
              <a:t>一阶二阶导数都为零的点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9617760" y="3316036"/>
            <a:ext cx="205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C. 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90500" y="4439420"/>
                <a:ext cx="1106805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6700" indent="-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5.  </a:t>
                </a: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具有特解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zh-CN" altLang="en-US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zh-CN" altLang="en-US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zh-CN" altLang="en-US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的二阶常系数线性微分方程的通解为</a:t>
                </a: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 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zh-CN" altLang="en-US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𝟏</m:t>
                    </m:r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800" b="1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439420"/>
                <a:ext cx="11068050" cy="1815882"/>
              </a:xfrm>
              <a:prstGeom prst="rect">
                <a:avLst/>
              </a:prstGeom>
              <a:blipFill>
                <a:blip r:embed="rId2"/>
                <a:stretch>
                  <a:fillRect l="-1101" t="-4362" r="-1101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8770035" y="5694752"/>
            <a:ext cx="2050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选</a:t>
            </a:r>
            <a:r>
              <a:rPr lang="en-US" altLang="zh-CN" sz="2800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endParaRPr lang="zh-CN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031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812" y="268333"/>
                <a:ext cx="11627637" cy="5816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/>
                  <a:t>三、计算</a:t>
                </a:r>
                <a:r>
                  <a:rPr lang="zh-CN" altLang="zh-CN" sz="2800" b="1" dirty="0" smtClean="0"/>
                  <a:t>题</a:t>
                </a:r>
                <a:endParaRPr lang="en-US" altLang="zh-CN" sz="2800" b="1" dirty="0" smtClean="0"/>
              </a:p>
              <a:p>
                <a:r>
                  <a:rPr lang="en-US" altLang="zh-CN" sz="2800" b="1" dirty="0" smtClean="0"/>
                  <a:t>1</a:t>
                </a:r>
                <a:r>
                  <a:rPr lang="en-US" altLang="zh-CN" sz="2800" b="1" dirty="0"/>
                  <a:t>.  </a:t>
                </a:r>
                <a:r>
                  <a:rPr lang="zh-CN" altLang="zh-CN" sz="2800" b="1" dirty="0"/>
                  <a:t>求微分方程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𝒄𝒐𝒔𝒙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800" b="1" dirty="0"/>
                  <a:t>的特解</a:t>
                </a:r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b="1" dirty="0"/>
                  <a:t>    </a:t>
                </a:r>
                <a:r>
                  <a:rPr lang="zh-CN" altLang="zh-CN" sz="2800" b="1" dirty="0" smtClean="0"/>
                  <a:t>解</a:t>
                </a:r>
                <a:r>
                  <a:rPr lang="en-US" altLang="zh-CN" sz="2800" b="1" dirty="0" smtClean="0"/>
                  <a:t>:</a:t>
                </a:r>
                <a:r>
                  <a:rPr lang="zh-CN" altLang="zh-CN" sz="2800" b="1" dirty="0" smtClean="0"/>
                  <a:t> </a:t>
                </a:r>
                <a:r>
                  <a:rPr lang="zh-CN" altLang="zh-CN" sz="2800" b="1" dirty="0"/>
                  <a:t>利用公式或变异系数法都可以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下面是凑微分法</a:t>
                </a:r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    </a:t>
                </a:r>
                <a:r>
                  <a:rPr lang="zh-CN" altLang="zh-CN" sz="2800" b="1" dirty="0" smtClean="0"/>
                  <a:t>原</a:t>
                </a:r>
                <a:r>
                  <a:rPr lang="zh-CN" altLang="zh-CN" sz="2800" b="1" dirty="0"/>
                  <a:t>微分方程可写为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𝐝𝐲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𝒙𝒚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𝒄𝒐𝒔𝒙𝒅𝒙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b="1" dirty="0"/>
                  <a:t>        </a:t>
                </a:r>
                <a:r>
                  <a:rPr lang="zh-CN" altLang="zh-CN" sz="2800" b="1" dirty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𝒅𝒚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𝒚𝒅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𝒄𝒐𝒔𝒙𝒅𝒙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en-US" altLang="zh-CN" sz="2800" b="1" dirty="0" smtClean="0"/>
                  <a:t> </a:t>
                </a:r>
              </a:p>
              <a:p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     </a:t>
                </a:r>
                <a:r>
                  <a:rPr lang="zh-CN" altLang="zh-CN" sz="2800" b="1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𝒔𝒊𝒏𝒙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        </a:t>
                </a:r>
                <a:r>
                  <a:rPr lang="zh-CN" altLang="zh-CN" sz="2800" b="1" dirty="0"/>
                  <a:t>通解为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𝒔𝒊𝒏𝒙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𝒔𝒊𝒏𝒙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 </a:t>
                </a:r>
                <a:endParaRPr lang="en-US" altLang="zh-CN" sz="2800" b="1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        </a:t>
                </a:r>
                <a:r>
                  <a:rPr lang="zh-CN" altLang="zh-CN" sz="2800" b="1" dirty="0" smtClean="0"/>
                  <a:t>特解</a:t>
                </a:r>
                <a:r>
                  <a:rPr lang="zh-CN" altLang="zh-CN" sz="28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𝒔𝒊𝒏𝒙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 smtClean="0"/>
                  <a:t>)</a:t>
                </a:r>
                <a:endParaRPr lang="zh-CN" altLang="zh-CN" sz="2800" b="1" dirty="0"/>
              </a:p>
            </p:txBody>
          </p:sp>
        </mc:Choice>
        <mc:Fallback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812" y="268333"/>
                <a:ext cx="11627637" cy="5816977"/>
              </a:xfrm>
              <a:prstGeom prst="rect">
                <a:avLst/>
              </a:prstGeom>
              <a:blipFill>
                <a:blip r:embed="rId2"/>
                <a:stretch>
                  <a:fillRect l="-1048" t="-13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7249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362" y="287383"/>
                <a:ext cx="11627637" cy="1053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 smtClean="0"/>
                  <a:t>2</a:t>
                </a:r>
                <a:r>
                  <a:rPr lang="en-US" altLang="zh-CN" sz="2800" b="1" dirty="0"/>
                  <a:t>. </a:t>
                </a:r>
                <a:r>
                  <a:rPr lang="zh-CN" altLang="zh-CN" sz="2800" b="1" dirty="0"/>
                  <a:t>已知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𝒂𝒓𝒄𝒔𝒊𝒏𝒕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e>
                        </m:eqArr>
                      </m:e>
                    </m:d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求</a:t>
                </a:r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62" y="287383"/>
                <a:ext cx="11627637" cy="1053494"/>
              </a:xfrm>
              <a:prstGeom prst="rect">
                <a:avLst/>
              </a:prstGeom>
              <a:blipFill>
                <a:blip r:embed="rId2"/>
                <a:stretch>
                  <a:fillRect l="-1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363" y="1525632"/>
                <a:ext cx="7731911" cy="1763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600" b="1" dirty="0" smtClean="0"/>
                  <a:t> </a:t>
                </a:r>
                <a:r>
                  <a:rPr lang="zh-CN" altLang="zh-CN" sz="3600" b="1" dirty="0" smtClean="0"/>
                  <a:t>解 </a:t>
                </a:r>
                <a:r>
                  <a:rPr lang="zh-CN" altLang="en-US" sz="3600" b="1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4000" b="1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1" i="1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altLang="zh-CN" sz="4000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CN" altLang="zh-CN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zh-CN" altLang="zh-CN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</m:den>
                    </m:f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40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40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4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4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4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sz="4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num>
                      <m:den>
                        <m:f>
                          <m:fPr>
                            <m:ctrlPr>
                              <a:rPr lang="zh-CN" altLang="zh-CN" sz="4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40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4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4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4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p>
                                    <m:r>
                                      <a:rPr lang="en-US" altLang="zh-CN" sz="4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40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zh-CN" altLang="zh-CN" sz="4000" b="1" dirty="0"/>
              </a:p>
            </p:txBody>
          </p:sp>
        </mc:Choice>
        <mc:Fallback xmlns="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63" y="1525632"/>
                <a:ext cx="7731911" cy="1763944"/>
              </a:xfrm>
              <a:prstGeom prst="rect">
                <a:avLst/>
              </a:prstGeom>
              <a:blipFill>
                <a:blip r:embed="rId3"/>
                <a:stretch>
                  <a:fillRect l="-9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6913" y="3897358"/>
                <a:ext cx="6512712" cy="137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6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3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den>
                        </m:f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</m:den>
                    </m:f>
                    <m:r>
                      <a:rPr lang="en-US" altLang="zh-CN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600" b="1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zh-CN" altLang="zh-CN" sz="36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36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zh-CN" altLang="zh-CN" sz="3600" b="1" dirty="0"/>
              </a:p>
            </p:txBody>
          </p:sp>
        </mc:Choice>
        <mc:Fallback xmlns="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913" y="3897358"/>
                <a:ext cx="6512712" cy="1374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531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363" y="367836"/>
                <a:ext cx="10256037" cy="5371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 smtClean="0"/>
                  <a:t>3</a:t>
                </a:r>
                <a:r>
                  <a:rPr lang="en-US" altLang="zh-CN" sz="2800" b="1" dirty="0"/>
                  <a:t>.  </a:t>
                </a:r>
                <a:r>
                  <a:rPr lang="zh-CN" altLang="zh-CN" sz="2800" b="1" dirty="0"/>
                  <a:t>设函数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zh-CN" sz="2800" b="1" dirty="0"/>
                  <a:t>时有定义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经过点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zh-CN" altLang="zh-CN" sz="2800" b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且可导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其导函数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    </a:t>
                </a:r>
                <a:r>
                  <a:rPr lang="zh-CN" altLang="zh-CN" sz="2800" b="1" dirty="0" smtClean="0"/>
                  <a:t>解</a:t>
                </a:r>
                <a:r>
                  <a:rPr lang="zh-CN" altLang="en-US" sz="2800" b="1" dirty="0" smtClean="0"/>
                  <a:t>：</a:t>
                </a:r>
                <a:r>
                  <a:rPr lang="zh-CN" altLang="zh-CN" sz="2800" b="1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d>
                      <m:dPr>
                        <m:begChr m:val="{"/>
                        <m:endChr m:val="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𝒍𝒏𝒙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func>
                              <m:func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1" dirty="0" smtClean="0"/>
              </a:p>
              <a:p>
                <a:endParaRPr lang="zh-CN" altLang="zh-CN" sz="2800" b="1" dirty="0"/>
              </a:p>
              <a:p>
                <a:r>
                  <a:rPr lang="en-US" altLang="zh-CN" sz="2800" b="1" dirty="0"/>
                  <a:t>        </a:t>
                </a:r>
                <a:r>
                  <a:rPr lang="zh-CN" altLang="zh-CN" sz="2800" b="1" dirty="0"/>
                  <a:t>由两个函数值确定出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/>
                  <a:t>, 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b="1" dirty="0" smtClean="0"/>
                  <a:t>         </a:t>
                </a:r>
                <a:r>
                  <a:rPr lang="zh-CN" altLang="zh-CN" sz="2800" b="1" dirty="0" smtClean="0"/>
                  <a:t>因此</a:t>
                </a:r>
                <a:r>
                  <a:rPr lang="en-US" altLang="zh-CN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𝒍𝒏𝒙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func>
                              <m:func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63" y="367836"/>
                <a:ext cx="10256037" cy="5371407"/>
              </a:xfrm>
              <a:prstGeom prst="rect">
                <a:avLst/>
              </a:prstGeom>
              <a:blipFill>
                <a:blip r:embed="rId2"/>
                <a:stretch>
                  <a:fillRect l="-1249" t="-14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2812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363" y="367836"/>
                <a:ext cx="9171820" cy="5580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 smtClean="0"/>
                  <a:t>4</a:t>
                </a:r>
                <a:r>
                  <a:rPr lang="en-US" altLang="zh-CN" sz="2800" b="1" dirty="0"/>
                  <a:t>.  </a:t>
                </a:r>
                <a:r>
                  <a:rPr lang="zh-CN" altLang="zh-CN" sz="2800" b="1" dirty="0"/>
                  <a:t>计算不定积分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rad>
                          </m:sup>
                        </m:sSup>
                      </m:e>
                    </m:nary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r>
                  <a:rPr lang="en-US" altLang="zh-CN" sz="2800" b="1" dirty="0"/>
                  <a:t>.</a:t>
                </a:r>
                <a:endParaRPr lang="zh-CN" altLang="zh-CN" sz="28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b="1" dirty="0"/>
                  <a:t> </a:t>
                </a:r>
                <a:r>
                  <a:rPr lang="zh-CN" altLang="zh-CN" sz="2800" b="1" dirty="0" smtClean="0"/>
                  <a:t>解</a:t>
                </a:r>
                <a:r>
                  <a:rPr lang="zh-CN" altLang="en-US" sz="2800" b="1" dirty="0" smtClean="0"/>
                  <a:t>：</a:t>
                </a:r>
                <a:r>
                  <a:rPr lang="zh-CN" altLang="zh-CN" sz="2800" b="1" dirty="0" smtClean="0"/>
                  <a:t>  </a:t>
                </a:r>
                <a:r>
                  <a:rPr lang="zh-CN" altLang="zh-CN" sz="2800" b="1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zh-CN" sz="2800" b="1" dirty="0"/>
                  <a:t>, </a:t>
                </a:r>
                <a:r>
                  <a:rPr lang="en-US" altLang="zh-CN" sz="2800" b="1" dirty="0" smtClean="0"/>
                  <a:t> </a:t>
                </a:r>
                <a:r>
                  <a:rPr lang="zh-CN" altLang="zh-CN" sz="2800" b="1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𝒕𝒅𝒕</m:t>
                    </m:r>
                  </m:oMath>
                </a14:m>
                <a:r>
                  <a:rPr lang="en-US" altLang="zh-CN" sz="2800" b="1" dirty="0"/>
                  <a:t>,</a:t>
                </a:r>
                <a:endParaRPr lang="zh-CN" altLang="zh-CN" sz="2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ad>
                                <m:radPr>
                                  <m:degHide m:val="on"/>
                                  <m:ctrlPr>
                                    <a:rPr lang="zh-CN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rad>
                            </m:sup>
                          </m:sSup>
                        </m:e>
                      </m:nary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𝒕𝒅</m:t>
                          </m:r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𝒕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𝒕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</m:oMath>
                  </m:oMathPara>
                </a14:m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:endParaRPr lang="en-US" altLang="zh-CN" sz="28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rad>
                        </m:sup>
                      </m:sSup>
                      <m:d>
                        <m:d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rad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63" y="367836"/>
                <a:ext cx="9171820" cy="5580310"/>
              </a:xfrm>
              <a:prstGeom prst="rect">
                <a:avLst/>
              </a:prstGeom>
              <a:blipFill>
                <a:blip r:embed="rId2"/>
                <a:stretch>
                  <a:fillRect l="-13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0663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777" y="327210"/>
                <a:ext cx="11030173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/>
                  <a:t>5.  </a:t>
                </a:r>
                <a:r>
                  <a:rPr lang="zh-CN" altLang="zh-CN" sz="2800" b="1" dirty="0"/>
                  <a:t>求圆盘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800" b="1" dirty="0"/>
                  <a:t>绕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zh-CN" sz="2800" b="1" dirty="0"/>
                  <a:t>轴旋转而成的旋转体的体积</a:t>
                </a:r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</p:txBody>
          </p:sp>
        </mc:Choice>
        <mc:Fallback xmlns="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777" y="327210"/>
                <a:ext cx="11030173" cy="532966"/>
              </a:xfrm>
              <a:prstGeom prst="rect">
                <a:avLst/>
              </a:prstGeom>
              <a:blipFill>
                <a:blip r:embed="rId2"/>
                <a:stretch>
                  <a:fillRect l="-1105" t="-14943" b="-321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849" y="1353563"/>
                <a:ext cx="11030173" cy="1264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解</a:t>
                </a:r>
                <a:r>
                  <a:rPr lang="en-US" altLang="zh-CN" sz="2800" b="1" dirty="0" smtClean="0"/>
                  <a:t>:</a:t>
                </a:r>
                <a:r>
                  <a:rPr lang="zh-CN" altLang="zh-CN" sz="2800" b="1" dirty="0" smtClean="0"/>
                  <a:t>  </a:t>
                </a:r>
                <a:r>
                  <a:rPr lang="zh-CN" altLang="zh-CN" sz="2800" b="1" dirty="0"/>
                  <a:t>所求体积为</a:t>
                </a:r>
              </a:p>
              <a:p>
                <a:r>
                  <a:rPr lang="en-US" altLang="zh-CN" sz="2800" b="1" dirty="0"/>
                  <a:t>      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𝒅𝒚</m:t>
                    </m:r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849" y="1353563"/>
                <a:ext cx="11030173" cy="1264192"/>
              </a:xfrm>
              <a:prstGeom prst="rect">
                <a:avLst/>
              </a:prstGeom>
              <a:blipFill>
                <a:blip r:embed="rId3"/>
                <a:stretch>
                  <a:fillRect l="-1105" t="-62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437" y="3194235"/>
                <a:ext cx="5143498" cy="1069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𝝅</m:t>
                      </m:r>
                      <m:nary>
                        <m:naryPr>
                          <m:limLoc m:val="subSup"/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437" y="3194235"/>
                <a:ext cx="5143498" cy="1069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6770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376" y="184335"/>
                <a:ext cx="11373073" cy="103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/>
                  <a:t>6.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zh-CN" sz="2800" b="1" dirty="0"/>
                  <a:t>是某正整数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已知当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zh-CN" sz="2800" b="1" dirty="0"/>
                  <a:t>时</a:t>
                </a:r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𝐬𝐢𝐧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zh-CN" sz="2800" b="1" dirty="0"/>
                  <a:t>是比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𝒄𝒐𝒔𝒙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b="1" dirty="0"/>
                  <a:t>低阶而比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800" b="1" dirty="0"/>
                  <a:t>高阶的无穷小量</a:t>
                </a:r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b="1" dirty="0" smtClean="0"/>
                  <a:t>.</a:t>
                </a:r>
                <a:endParaRPr lang="zh-CN" altLang="zh-CN" sz="2800" b="1" dirty="0"/>
              </a:p>
            </p:txBody>
          </p:sp>
        </mc:Choice>
        <mc:Fallback xmlns="">
          <p:sp>
            <p:nvSpPr>
              <p:cNvPr id="2051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376" y="184335"/>
                <a:ext cx="11373073" cy="1037913"/>
              </a:xfrm>
              <a:prstGeom prst="rect">
                <a:avLst/>
              </a:prstGeom>
              <a:blipFill>
                <a:blip r:embed="rId2"/>
                <a:stretch>
                  <a:fillRect l="-1072" t="-7018" b="-152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376" y="1384485"/>
                <a:ext cx="11058748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b="1" dirty="0" smtClean="0"/>
                  <a:t>解</a:t>
                </a:r>
                <a:r>
                  <a:rPr lang="en-US" altLang="zh-CN" sz="2800" b="1" dirty="0" smtClean="0"/>
                  <a:t>:</a:t>
                </a:r>
                <a:r>
                  <a:rPr lang="zh-CN" altLang="zh-CN" sz="2800" b="1" dirty="0" smtClean="0"/>
                  <a:t>  </a:t>
                </a:r>
                <a:r>
                  <a:rPr lang="zh-CN" altLang="zh-CN" sz="2800" b="1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𝐬𝐢𝐧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</a:t>
                </a:r>
                <a:endParaRPr lang="zh-CN" altLang="zh-CN" sz="2800" b="1" dirty="0"/>
              </a:p>
            </p:txBody>
          </p:sp>
        </mc:Choice>
        <mc:Fallback xmlns="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376" y="1384485"/>
                <a:ext cx="11058748" cy="532966"/>
              </a:xfrm>
              <a:prstGeom prst="rect">
                <a:avLst/>
              </a:prstGeom>
              <a:blipFill>
                <a:blip r:embed="rId3"/>
                <a:stretch>
                  <a:fillRect l="-1102" t="-13636" b="-306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8451" y="2222685"/>
                <a:ext cx="11058748" cy="854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𝒄𝒐𝒔𝒙</m:t>
                        </m:r>
                      </m:e>
                    </m:d>
                    <m:func>
                      <m:func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𝒐</m:t>
                        </m:r>
                        <m:d>
                          <m:d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𝒐</m:t>
                        </m:r>
                        <m:d>
                          <m:d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b="1" dirty="0"/>
                  <a:t>, </a:t>
                </a:r>
                <a:endParaRPr lang="zh-CN" altLang="zh-CN" sz="2800" b="1" dirty="0"/>
              </a:p>
            </p:txBody>
          </p:sp>
        </mc:Choice>
        <mc:Fallback xmlns="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451" y="2222685"/>
                <a:ext cx="11058748" cy="854273"/>
              </a:xfrm>
              <a:prstGeom prst="rect">
                <a:avLst/>
              </a:prstGeom>
              <a:blipFill>
                <a:blip r:embed="rId4"/>
                <a:stretch>
                  <a:fillRect r="-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850" y="3451554"/>
                <a:ext cx="4186235" cy="631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𝒐</m:t>
                      </m:r>
                      <m:d>
                        <m:dPr>
                          <m:ctrlPr>
                            <a:rPr lang="zh-CN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5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3451554"/>
                <a:ext cx="4186235" cy="631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4201" y="4457991"/>
                <a:ext cx="7953599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b="1" dirty="0"/>
                  <a:t>由</a:t>
                </a:r>
                <a:r>
                  <a:rPr lang="zh-CN" altLang="zh-CN" sz="2800" b="1" dirty="0" smtClean="0"/>
                  <a:t>已知</a:t>
                </a:r>
                <a:r>
                  <a:rPr lang="zh-CN" altLang="zh-CN" sz="2800" b="1" dirty="0"/>
                  <a:t>条件得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即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800" b="1" dirty="0"/>
                  <a:t>, </a:t>
                </a:r>
                <a:r>
                  <a:rPr lang="zh-CN" altLang="zh-CN" sz="28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7A9A4449-BA07-431D-AF20-186FA4D2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4201" y="4457991"/>
                <a:ext cx="7953599" cy="1169551"/>
              </a:xfrm>
              <a:prstGeom prst="rect">
                <a:avLst/>
              </a:prstGeom>
              <a:blipFill>
                <a:blip r:embed="rId6"/>
                <a:stretch>
                  <a:fillRect l="-1609" t="-6771" b="-7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6412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8127</TotalTime>
  <Words>2953</Words>
  <Application>Microsoft Office PowerPoint</Application>
  <PresentationFormat>宽屏</PresentationFormat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Cambria Math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602</cp:revision>
  <dcterms:created xsi:type="dcterms:W3CDTF">2020-02-21T07:30:31Z</dcterms:created>
  <dcterms:modified xsi:type="dcterms:W3CDTF">2022-12-22T04:01:08Z</dcterms:modified>
</cp:coreProperties>
</file>