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0" r:id="rId3"/>
    <p:sldId id="271" r:id="rId4"/>
    <p:sldId id="275" r:id="rId5"/>
    <p:sldId id="257" r:id="rId6"/>
    <p:sldId id="276" r:id="rId7"/>
    <p:sldId id="258" r:id="rId8"/>
    <p:sldId id="259" r:id="rId9"/>
    <p:sldId id="277" r:id="rId10"/>
    <p:sldId id="260" r:id="rId11"/>
    <p:sldId id="278" r:id="rId12"/>
    <p:sldId id="261" r:id="rId13"/>
    <p:sldId id="279" r:id="rId14"/>
    <p:sldId id="282" r:id="rId15"/>
    <p:sldId id="283" r:id="rId16"/>
    <p:sldId id="262" r:id="rId17"/>
    <p:sldId id="280" r:id="rId18"/>
    <p:sldId id="263" r:id="rId19"/>
    <p:sldId id="281" r:id="rId20"/>
    <p:sldId id="264" r:id="rId21"/>
    <p:sldId id="265" r:id="rId22"/>
    <p:sldId id="266" r:id="rId23"/>
    <p:sldId id="287" r:id="rId24"/>
    <p:sldId id="272" r:id="rId25"/>
    <p:sldId id="274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948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BA42-9CF7-4CA6-8051-74939D9F66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EEC-6F24-4ECB-B3CA-C606B98DF9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png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9.png"/><Relationship Id="rId1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566989" y="3068639"/>
            <a:ext cx="770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第一节  微分方程的基本概念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351088" y="4365626"/>
            <a:ext cx="7993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latin typeface="宋体" panose="02010600030101010101" pitchFamily="2" charset="-122"/>
              </a:rPr>
              <a:t>第二节  几种常见的一阶微分方程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48076" y="1125538"/>
            <a:ext cx="48244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latin typeface="宋体" panose="02010600030101010101" pitchFamily="2" charset="-122"/>
              </a:rPr>
              <a:t>常微分方程</a:t>
            </a:r>
            <a:endParaRPr lang="zh-CN" altLang="en-US" sz="66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89" grpId="0" autoUpdateAnimBg="0"/>
      <p:bldP spid="1639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Object 4"/>
              <p:cNvSpPr txBox="1"/>
              <p:nvPr/>
            </p:nvSpPr>
            <p:spPr bwMode="auto">
              <a:xfrm>
                <a:off x="2577817" y="169069"/>
                <a:ext cx="5060207" cy="1223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60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7817" y="169069"/>
                <a:ext cx="5060207" cy="1223963"/>
              </a:xfrm>
              <a:prstGeom prst="rect">
                <a:avLst/>
              </a:prstGeom>
              <a:blipFill rotWithShape="1">
                <a:blip r:embed="rId1"/>
                <a:stretch>
                  <a:fillRect l="-7" t="-13" r="5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5" name="Object 5"/>
              <p:cNvSpPr txBox="1"/>
              <p:nvPr/>
            </p:nvSpPr>
            <p:spPr bwMode="auto">
              <a:xfrm>
                <a:off x="3309939" y="1317946"/>
                <a:ext cx="4047823" cy="1127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60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939" y="1317946"/>
                <a:ext cx="4047823" cy="1127125"/>
              </a:xfrm>
              <a:prstGeom prst="rect">
                <a:avLst/>
              </a:prstGeom>
              <a:blipFill rotWithShape="1">
                <a:blip r:embed="rId2"/>
                <a:stretch>
                  <a:fillRect l="-8" t="-28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6" name="Object 6"/>
              <p:cNvSpPr txBox="1"/>
              <p:nvPr/>
            </p:nvSpPr>
            <p:spPr bwMode="auto">
              <a:xfrm>
                <a:off x="3223310" y="2549129"/>
                <a:ext cx="5574179" cy="12834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60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3310" y="2549129"/>
                <a:ext cx="5574179" cy="1283494"/>
              </a:xfrm>
              <a:prstGeom prst="rect">
                <a:avLst/>
              </a:prstGeom>
              <a:blipFill rotWithShape="1">
                <a:blip r:embed="rId3"/>
                <a:stretch>
                  <a:fillRect l="-1" t="-19" r="4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7" name="Object 7"/>
              <p:cNvSpPr txBox="1"/>
              <p:nvPr/>
            </p:nvSpPr>
            <p:spPr bwMode="auto">
              <a:xfrm>
                <a:off x="3063988" y="3795715"/>
                <a:ext cx="4826844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60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3988" y="3795715"/>
                <a:ext cx="4826844" cy="576262"/>
              </a:xfrm>
              <a:prstGeom prst="rect">
                <a:avLst/>
              </a:prstGeom>
              <a:blipFill rotWithShape="1">
                <a:blip r:embed="rId4"/>
                <a:stretch>
                  <a:fillRect l="-2" t="-56" r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8" name="Object 8"/>
              <p:cNvSpPr txBox="1"/>
              <p:nvPr/>
            </p:nvSpPr>
            <p:spPr bwMode="auto">
              <a:xfrm>
                <a:off x="2733676" y="4724401"/>
                <a:ext cx="5487468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60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3676" y="4724401"/>
                <a:ext cx="5487468" cy="576263"/>
              </a:xfrm>
              <a:prstGeom prst="rect">
                <a:avLst/>
              </a:prstGeom>
              <a:blipFill rotWithShape="1">
                <a:blip r:embed="rId5"/>
                <a:stretch>
                  <a:fillRect r="8" b="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881314" y="5429251"/>
            <a:ext cx="305774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定解条件代入得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881689" y="5429251"/>
            <a:ext cx="100380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C</a:t>
            </a:r>
            <a:r>
              <a:rPr lang="en-US" altLang="zh-CN" sz="2800" b="1"/>
              <a:t>=2</a:t>
            </a:r>
            <a:endParaRPr lang="en-US" altLang="zh-CN" sz="2800" b="1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809874" y="6072189"/>
            <a:ext cx="193039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故特解为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12" name="Object 12"/>
              <p:cNvSpPr txBox="1"/>
              <p:nvPr/>
            </p:nvSpPr>
            <p:spPr bwMode="auto">
              <a:xfrm>
                <a:off x="4955099" y="6036345"/>
                <a:ext cx="3860789" cy="719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6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5099" y="6036345"/>
                <a:ext cx="3860789" cy="719137"/>
              </a:xfrm>
              <a:prstGeom prst="rect">
                <a:avLst/>
              </a:prstGeom>
              <a:blipFill rotWithShape="1">
                <a:blip r:embed="rId6"/>
                <a:stretch>
                  <a:fillRect l="-5" t="-5" r="5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6" grpId="0"/>
      <p:bldP spid="25607" grpId="0"/>
      <p:bldP spid="25608" grpId="0"/>
      <p:bldP spid="25609" grpId="0" autoUpdateAnimBg="0"/>
      <p:bldP spid="25610" grpId="0" autoUpdateAnimBg="0"/>
      <p:bldP spid="25611" grpId="0" autoUpdateAnimBg="0"/>
      <p:bldP spid="256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19288" y="260350"/>
            <a:ext cx="3376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二</a:t>
            </a:r>
            <a:r>
              <a:rPr lang="en-US" altLang="zh-CN" sz="3200" b="1"/>
              <a:t>.  </a:t>
            </a:r>
            <a:r>
              <a:rPr lang="zh-CN" altLang="en-US" sz="3200" b="1"/>
              <a:t>齐次微分方程</a:t>
            </a:r>
            <a:endParaRPr lang="zh-CN" altLang="en-US" sz="3200" b="1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80473" y="1079500"/>
            <a:ext cx="448540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如果方程</a:t>
            </a:r>
            <a:r>
              <a:rPr lang="en-US" altLang="zh-CN" sz="2800" b="1" dirty="0"/>
              <a:t>(1)</a:t>
            </a:r>
            <a:r>
              <a:rPr lang="zh-CN" altLang="en-US" sz="2800" b="1" dirty="0"/>
              <a:t>可化成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Object 4"/>
              <p:cNvSpPr txBox="1"/>
              <p:nvPr/>
            </p:nvSpPr>
            <p:spPr bwMode="auto">
              <a:xfrm>
                <a:off x="5623053" y="844550"/>
                <a:ext cx="2292226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3053" y="844550"/>
                <a:ext cx="2292226" cy="1008062"/>
              </a:xfrm>
              <a:prstGeom prst="rect">
                <a:avLst/>
              </a:prstGeom>
              <a:blipFill rotWithShape="1">
                <a:blip r:embed="rId1"/>
                <a:stretch>
                  <a:fillRect l="-6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8242432" y="846271"/>
            <a:ext cx="2842037" cy="647700"/>
          </a:xfrm>
          <a:prstGeom prst="wedgeRoundRectCallout">
            <a:avLst>
              <a:gd name="adj1" fmla="val -66287"/>
              <a:gd name="adj2" fmla="val 5098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齐次微分方程</a:t>
            </a:r>
            <a:endParaRPr lang="zh-CN" altLang="en-US" sz="2800" b="1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030931" y="2093913"/>
            <a:ext cx="13067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解法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55" name="Text Box 7"/>
              <p:cNvSpPr txBox="1">
                <a:spLocks noChangeArrowheads="1"/>
              </p:cNvSpPr>
              <p:nvPr/>
            </p:nvSpPr>
            <p:spPr bwMode="auto">
              <a:xfrm>
                <a:off x="3224780" y="2111386"/>
                <a:ext cx="5428332" cy="666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令 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+mn-lt"/>
                  </a:rPr>
                  <a:t>   </a:t>
                </a:r>
                <a:r>
                  <a:rPr lang="zh-CN" altLang="en-US" sz="2800" b="1" dirty="0"/>
                  <a:t>化成可分离变量方程</a:t>
                </a:r>
                <a:r>
                  <a:rPr lang="en-US" altLang="zh-CN" sz="2800" b="1" dirty="0"/>
                  <a:t>.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025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4780" y="2111386"/>
                <a:ext cx="5428332" cy="666474"/>
              </a:xfrm>
              <a:prstGeom prst="rect">
                <a:avLst/>
              </a:prstGeom>
              <a:blipFill rotWithShape="1">
                <a:blip r:embed="rId2"/>
                <a:stretch>
                  <a:fillRect l="-5" t="-2" r="11" b="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7" name="Object 9"/>
              <p:cNvSpPr txBox="1"/>
              <p:nvPr/>
            </p:nvSpPr>
            <p:spPr bwMode="auto">
              <a:xfrm>
                <a:off x="3056983" y="3210580"/>
                <a:ext cx="2177008" cy="5914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𝒙𝒖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7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983" y="3210580"/>
                <a:ext cx="2177008" cy="591484"/>
              </a:xfrm>
              <a:prstGeom prst="rect">
                <a:avLst/>
              </a:prstGeom>
              <a:blipFill rotWithShape="1">
                <a:blip r:embed="rId3"/>
                <a:stretch>
                  <a:fillRect l="-4" t="-3" r="15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Object 10"/>
              <p:cNvSpPr txBox="1"/>
              <p:nvPr/>
            </p:nvSpPr>
            <p:spPr bwMode="auto">
              <a:xfrm>
                <a:off x="4858928" y="3005138"/>
                <a:ext cx="2842037" cy="10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7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8928" y="3005138"/>
                <a:ext cx="2842037" cy="1008063"/>
              </a:xfrm>
              <a:prstGeom prst="rect">
                <a:avLst/>
              </a:prstGeom>
              <a:blipFill rotWithShape="1">
                <a:blip r:embed="rId4"/>
                <a:stretch>
                  <a:fillRect l="-19" t="-32" r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9" name="Object 11"/>
              <p:cNvSpPr txBox="1"/>
              <p:nvPr/>
            </p:nvSpPr>
            <p:spPr bwMode="auto">
              <a:xfrm>
                <a:off x="2331339" y="4229100"/>
                <a:ext cx="3486851" cy="1065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1339" y="4229100"/>
                <a:ext cx="3486851" cy="1065212"/>
              </a:xfrm>
              <a:prstGeom prst="rect">
                <a:avLst/>
              </a:prstGeom>
              <a:blipFill rotWithShape="1">
                <a:blip r:embed="rId5"/>
                <a:stretch>
                  <a:fillRect l="-7" r="9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610949" y="4794250"/>
            <a:ext cx="12835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81" name="Object 13"/>
              <p:cNvSpPr txBox="1"/>
              <p:nvPr/>
            </p:nvSpPr>
            <p:spPr bwMode="auto">
              <a:xfrm>
                <a:off x="7469740" y="4225924"/>
                <a:ext cx="3426210" cy="1071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9740" y="4225924"/>
                <a:ext cx="3426210" cy="1071563"/>
              </a:xfrm>
              <a:prstGeom prst="rect">
                <a:avLst/>
              </a:prstGeom>
              <a:blipFill rotWithShape="1">
                <a:blip r:embed="rId6"/>
                <a:stretch>
                  <a:fillRect l="-7" t="-59" r="18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4323022" y="5651500"/>
            <a:ext cx="3756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</a:t>
            </a:r>
            <a:r>
              <a:rPr lang="zh-CN" altLang="en-US" sz="2800" b="1"/>
              <a:t>可分离变量方程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3" grpId="0" animBg="1" autoUpdateAnimBg="0"/>
      <p:bldP spid="7174" grpId="0" autoUpdateAnimBg="0"/>
      <p:bldP spid="10255" grpId="0"/>
      <p:bldP spid="7177" grpId="0"/>
      <p:bldP spid="7178" grpId="0"/>
      <p:bldP spid="7179" grpId="0"/>
      <p:bldP spid="7181" grpId="0"/>
      <p:bldP spid="71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09814" y="669926"/>
            <a:ext cx="845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例</a:t>
            </a:r>
            <a:r>
              <a:rPr lang="en-US" altLang="zh-CN" sz="2800" b="1">
                <a:solidFill>
                  <a:srgbClr val="0000CC"/>
                </a:solidFill>
              </a:rPr>
              <a:t>2: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9" name="Object 5"/>
              <p:cNvSpPr txBox="1"/>
              <p:nvPr/>
            </p:nvSpPr>
            <p:spPr bwMode="auto">
              <a:xfrm>
                <a:off x="3389314" y="285750"/>
                <a:ext cx="2447925" cy="1258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9314" y="285750"/>
                <a:ext cx="2447925" cy="1258888"/>
              </a:xfrm>
              <a:prstGeom prst="rect">
                <a:avLst/>
              </a:prstGeom>
              <a:blipFill rotWithShape="1">
                <a:blip r:embed="rId1"/>
                <a:stretch>
                  <a:fillRect l="-13" r="13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30" name="Object 6"/>
              <p:cNvSpPr txBox="1"/>
              <p:nvPr/>
            </p:nvSpPr>
            <p:spPr bwMode="auto">
              <a:xfrm>
                <a:off x="3041650" y="1858963"/>
                <a:ext cx="2160588" cy="200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1650" y="1858963"/>
                <a:ext cx="2160588" cy="2006600"/>
              </a:xfrm>
              <a:prstGeom prst="rect">
                <a:avLst/>
              </a:prstGeom>
              <a:blipFill rotWithShape="1">
                <a:blip r:embed="rId2"/>
                <a:stretch>
                  <a:fillRect t="-16" r="15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31" name="Object 7"/>
              <p:cNvSpPr txBox="1"/>
              <p:nvPr/>
            </p:nvSpPr>
            <p:spPr bwMode="auto">
              <a:xfrm>
                <a:off x="7145339" y="2074863"/>
                <a:ext cx="2808287" cy="1155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5339" y="2074863"/>
                <a:ext cx="2808287" cy="1155700"/>
              </a:xfrm>
              <a:prstGeom prst="rect">
                <a:avLst/>
              </a:prstGeom>
              <a:blipFill rotWithShape="1">
                <a:blip r:embed="rId3"/>
                <a:stretch>
                  <a:fillRect l="-11" t="-28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32" name="Object 8"/>
              <p:cNvSpPr txBox="1"/>
              <p:nvPr/>
            </p:nvSpPr>
            <p:spPr bwMode="auto">
              <a:xfrm>
                <a:off x="2667000" y="3929064"/>
                <a:ext cx="3816350" cy="1182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3929064"/>
                <a:ext cx="3816350" cy="1182687"/>
              </a:xfrm>
              <a:prstGeom prst="rect">
                <a:avLst/>
              </a:prstGeom>
              <a:blipFill rotWithShape="1">
                <a:blip r:embed="rId4"/>
                <a:stretch>
                  <a:fillRect t="-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33" name="Object 9"/>
              <p:cNvSpPr txBox="1"/>
              <p:nvPr/>
            </p:nvSpPr>
            <p:spPr bwMode="auto">
              <a:xfrm>
                <a:off x="2809876" y="5589588"/>
                <a:ext cx="3402013" cy="690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9876" y="5589588"/>
                <a:ext cx="3402013" cy="690562"/>
              </a:xfrm>
              <a:prstGeom prst="rect">
                <a:avLst/>
              </a:prstGeom>
              <a:blipFill rotWithShape="1">
                <a:blip r:embed="rId5"/>
                <a:stretch>
                  <a:fillRect t="-46" r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0"/>
          <p:cNvGrpSpPr/>
          <p:nvPr/>
        </p:nvGrpSpPr>
        <p:grpSpPr bwMode="auto">
          <a:xfrm>
            <a:off x="5554662" y="1935562"/>
            <a:ext cx="1368425" cy="1104503"/>
            <a:chOff x="1680" y="2854"/>
            <a:chExt cx="768" cy="460"/>
          </a:xfrm>
        </p:grpSpPr>
        <p:sp>
          <p:nvSpPr>
            <p:cNvPr id="11278" name="Line 11"/>
            <p:cNvSpPr>
              <a:spLocks noChangeShapeType="1"/>
            </p:cNvSpPr>
            <p:nvPr/>
          </p:nvSpPr>
          <p:spPr bwMode="auto">
            <a:xfrm>
              <a:off x="1680" y="3264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3" name="Object 12"/>
                <p:cNvSpPr txBox="1"/>
                <p:nvPr/>
              </p:nvSpPr>
              <p:spPr bwMode="auto">
                <a:xfrm>
                  <a:off x="1728" y="2854"/>
                  <a:ext cx="67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3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2854"/>
                  <a:ext cx="672" cy="46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3"/>
          <p:cNvGrpSpPr/>
          <p:nvPr/>
        </p:nvGrpSpPr>
        <p:grpSpPr bwMode="auto">
          <a:xfrm>
            <a:off x="6238875" y="4941888"/>
            <a:ext cx="1511300" cy="1058862"/>
            <a:chOff x="1657" y="2784"/>
            <a:chExt cx="768" cy="471"/>
          </a:xfrm>
        </p:grpSpPr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1657" y="3255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2" name="Object 15"/>
                <p:cNvSpPr txBox="1"/>
                <p:nvPr/>
              </p:nvSpPr>
              <p:spPr bwMode="auto">
                <a:xfrm>
                  <a:off x="1776" y="2784"/>
                  <a:ext cx="570" cy="3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2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6" y="2784"/>
                  <a:ext cx="570" cy="333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640" name="Object 16"/>
              <p:cNvSpPr txBox="1"/>
              <p:nvPr/>
            </p:nvSpPr>
            <p:spPr bwMode="auto">
              <a:xfrm>
                <a:off x="7953376" y="5357814"/>
                <a:ext cx="1643063" cy="985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40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3376" y="5357814"/>
                <a:ext cx="1643063" cy="985837"/>
              </a:xfrm>
              <a:prstGeom prst="rect">
                <a:avLst/>
              </a:prstGeom>
              <a:blipFill rotWithShape="1">
                <a:blip r:embed="rId8"/>
                <a:stretch>
                  <a:fillRect t="-32" r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29" grpId="0"/>
      <p:bldP spid="26630" grpId="0"/>
      <p:bldP spid="26631" grpId="0"/>
      <p:bldP spid="26632" grpId="0"/>
      <p:bldP spid="26633" grpId="0"/>
      <p:bldP spid="266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3" name="Rectangle 5"/>
          <p:cNvSpPr>
            <a:spLocks noChangeArrowheads="1"/>
          </p:cNvSpPr>
          <p:nvPr/>
        </p:nvSpPr>
        <p:spPr bwMode="auto">
          <a:xfrm>
            <a:off x="1616870" y="256533"/>
            <a:ext cx="624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3300"/>
                </a:solidFill>
                <a:cs typeface="Times New Roman" panose="02020603050405020304" pitchFamily="18" charset="0"/>
              </a:rPr>
              <a:t>*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三</a:t>
            </a:r>
            <a: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可化为齐次方程的方程</a:t>
            </a:r>
            <a:r>
              <a:rPr lang="zh-CN" altLang="en-US" sz="3200" b="1" dirty="0">
                <a:cs typeface="Times New Roman" panose="02020603050405020304" pitchFamily="18" charset="0"/>
              </a:rPr>
              <a:t>  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9252" name="Object 2"/>
              <p:cNvSpPr txBox="1"/>
              <p:nvPr/>
            </p:nvSpPr>
            <p:spPr bwMode="auto">
              <a:xfrm>
                <a:off x="3167063" y="1285875"/>
                <a:ext cx="5405510" cy="1143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4925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7063" y="1285875"/>
                <a:ext cx="5405510" cy="1143000"/>
              </a:xfrm>
              <a:prstGeom prst="rect">
                <a:avLst/>
              </a:prstGeom>
              <a:blipFill rotWithShape="1">
                <a:blip r:embed="rId1"/>
                <a:stretch>
                  <a:fillRect l="-6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9255" name="Rectangle 7"/>
              <p:cNvSpPr>
                <a:spLocks noChangeArrowheads="1"/>
              </p:cNvSpPr>
              <p:nvPr/>
            </p:nvSpPr>
            <p:spPr bwMode="auto">
              <a:xfrm>
                <a:off x="1732548" y="2599703"/>
                <a:ext cx="4076114" cy="890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cs typeface="Times New Roman" panose="02020603050405020304" pitchFamily="18" charset="0"/>
                  </a:rPr>
                  <a:t>解法：若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4925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2548" y="2599703"/>
                <a:ext cx="4076114" cy="890244"/>
              </a:xfrm>
              <a:prstGeom prst="rect">
                <a:avLst/>
              </a:prstGeom>
              <a:blipFill rotWithShape="1">
                <a:blip r:embed="rId2"/>
                <a:stretch>
                  <a:fillRect l="-7" t="-1" r="8" b="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9258" name="Rectangle 10"/>
          <p:cNvSpPr>
            <a:spLocks noChangeArrowheads="1"/>
          </p:cNvSpPr>
          <p:nvPr/>
        </p:nvSpPr>
        <p:spPr bwMode="auto">
          <a:xfrm>
            <a:off x="5533617" y="2752243"/>
            <a:ext cx="186307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则先令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9257" name="Object 4"/>
              <p:cNvSpPr txBox="1"/>
              <p:nvPr/>
            </p:nvSpPr>
            <p:spPr bwMode="auto">
              <a:xfrm>
                <a:off x="7310439" y="2488408"/>
                <a:ext cx="3956976" cy="990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4925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0439" y="2488408"/>
                <a:ext cx="3956976" cy="990600"/>
              </a:xfrm>
              <a:prstGeom prst="rect">
                <a:avLst/>
              </a:prstGeom>
              <a:blipFill rotWithShape="1">
                <a:blip r:embed="rId3"/>
                <a:stretch>
                  <a:fillRect l="-8" t="-48" r="15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9261" name="Rectangle 13"/>
              <p:cNvSpPr>
                <a:spLocks noChangeArrowheads="1"/>
              </p:cNvSpPr>
              <p:nvPr/>
            </p:nvSpPr>
            <p:spPr bwMode="auto">
              <a:xfrm>
                <a:off x="2187577" y="4046728"/>
                <a:ext cx="25304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cs typeface="Times New Roman" panose="02020603050405020304" pitchFamily="18" charset="0"/>
                  </a:rPr>
                  <a:t>求出解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4926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7577" y="4046728"/>
                <a:ext cx="2530475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97" b="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9264" name="Rectangle 16"/>
          <p:cNvSpPr>
            <a:spLocks noChangeArrowheads="1"/>
          </p:cNvSpPr>
          <p:nvPr/>
        </p:nvSpPr>
        <p:spPr bwMode="auto">
          <a:xfrm>
            <a:off x="4738689" y="4143376"/>
            <a:ext cx="345293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再作变量代换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9263" name="Object 6"/>
              <p:cNvSpPr txBox="1"/>
              <p:nvPr/>
            </p:nvSpPr>
            <p:spPr bwMode="auto">
              <a:xfrm>
                <a:off x="7310439" y="3857625"/>
                <a:ext cx="2670959" cy="990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4926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0439" y="3857625"/>
                <a:ext cx="2670959" cy="990600"/>
              </a:xfrm>
              <a:prstGeom prst="rect">
                <a:avLst/>
              </a:prstGeom>
              <a:blipFill rotWithShape="1">
                <a:blip r:embed="rId5"/>
                <a:stretch>
                  <a:fillRect l="-12" r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381249" y="5000626"/>
            <a:ext cx="64654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于是原方程化为齐次方程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7"/>
              <p:cNvSpPr txBox="1"/>
              <p:nvPr/>
            </p:nvSpPr>
            <p:spPr bwMode="auto">
              <a:xfrm>
                <a:off x="3524250" y="5572125"/>
                <a:ext cx="4183088" cy="10239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𝒅𝒀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𝒅𝑿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𝒂𝑿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𝒃𝒀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den>
                          </m:f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50" y="5572125"/>
                <a:ext cx="4183088" cy="1023938"/>
              </a:xfrm>
              <a:prstGeom prst="rect">
                <a:avLst/>
              </a:prstGeom>
              <a:blipFill rotWithShape="1">
                <a:blip r:embed="rId6"/>
                <a:stretch>
                  <a:fillRect r="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3" grpId="0"/>
      <p:bldP spid="949252" grpId="0"/>
      <p:bldP spid="949255" grpId="0"/>
      <p:bldP spid="949258" grpId="0"/>
      <p:bldP spid="949257" grpId="0"/>
      <p:bldP spid="949261" grpId="0"/>
      <p:bldP spid="949264" grpId="0"/>
      <p:bldP spid="949263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0278" name="Rectangle 6"/>
              <p:cNvSpPr>
                <a:spLocks noChangeArrowheads="1"/>
              </p:cNvSpPr>
              <p:nvPr/>
            </p:nvSpPr>
            <p:spPr bwMode="auto">
              <a:xfrm>
                <a:off x="2855913" y="908234"/>
                <a:ext cx="4112777" cy="890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cs typeface="Times New Roman" panose="02020603050405020304" pitchFamily="18" charset="0"/>
                  </a:rPr>
                  <a:t>若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时，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5027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913" y="908234"/>
                <a:ext cx="4112777" cy="890244"/>
              </a:xfrm>
              <a:prstGeom prst="rect">
                <a:avLst/>
              </a:prstGeom>
              <a:blipFill rotWithShape="1">
                <a:blip r:embed="rId1"/>
                <a:stretch>
                  <a:fillRect l="-8" t="-21" r="5" b="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0281" name="Rectangle 9"/>
          <p:cNvSpPr>
            <a:spLocks noChangeArrowheads="1"/>
          </p:cNvSpPr>
          <p:nvPr/>
        </p:nvSpPr>
        <p:spPr bwMode="auto">
          <a:xfrm>
            <a:off x="3452815" y="2033133"/>
            <a:ext cx="2643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作变量代换，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0280" name="Object 3"/>
              <p:cNvSpPr txBox="1"/>
              <p:nvPr/>
            </p:nvSpPr>
            <p:spPr bwMode="auto">
              <a:xfrm>
                <a:off x="3436938" y="2967259"/>
                <a:ext cx="2742930" cy="693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5028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6938" y="2967259"/>
                <a:ext cx="2742930" cy="693516"/>
              </a:xfrm>
              <a:prstGeom prst="rect">
                <a:avLst/>
              </a:prstGeom>
              <a:blipFill rotWithShape="1">
                <a:blip r:embed="rId2"/>
                <a:stretch>
                  <a:fillRect l="-12" t="-78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0284" name="Rectangle 12"/>
          <p:cNvSpPr>
            <a:spLocks noChangeArrowheads="1"/>
          </p:cNvSpPr>
          <p:nvPr/>
        </p:nvSpPr>
        <p:spPr bwMode="auto">
          <a:xfrm>
            <a:off x="2952751" y="4014333"/>
            <a:ext cx="57149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原方程化为可分离变量的方程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9" name="Object 5"/>
              <p:cNvSpPr txBox="1"/>
              <p:nvPr/>
            </p:nvSpPr>
            <p:spPr bwMode="auto">
              <a:xfrm>
                <a:off x="5868989" y="2714324"/>
                <a:ext cx="2957377" cy="100677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174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989" y="2714324"/>
                <a:ext cx="2957377" cy="1006776"/>
              </a:xfrm>
              <a:prstGeom prst="rect">
                <a:avLst/>
              </a:prstGeom>
              <a:blipFill rotWithShape="1">
                <a:blip r:embed="rId3"/>
                <a:stretch>
                  <a:fillRect l="-11" t="-33" r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9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8" grpId="0"/>
      <p:bldP spid="950281" grpId="0"/>
      <p:bldP spid="950280" grpId="0"/>
      <p:bldP spid="950284" grpId="0"/>
      <p:bldP spid="317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91237" y="440693"/>
            <a:ext cx="4344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三</a:t>
            </a:r>
            <a:r>
              <a:rPr lang="en-US" altLang="zh-CN" sz="3200" b="1" dirty="0"/>
              <a:t>. </a:t>
            </a:r>
            <a:r>
              <a:rPr lang="zh-CN" altLang="en-US" sz="3200" b="1" dirty="0"/>
              <a:t>一阶线性微分方程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Text Box 3"/>
              <p:cNvSpPr txBox="1">
                <a:spLocks noChangeArrowheads="1"/>
              </p:cNvSpPr>
              <p:nvPr/>
            </p:nvSpPr>
            <p:spPr bwMode="auto">
              <a:xfrm>
                <a:off x="1503345" y="1412876"/>
                <a:ext cx="4862532" cy="721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一般形式</a:t>
                </a:r>
                <a:r>
                  <a:rPr lang="en-US" altLang="zh-CN" sz="2800" b="1" dirty="0"/>
                  <a:t>: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819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3345" y="1412876"/>
                <a:ext cx="4862532" cy="721159"/>
              </a:xfrm>
              <a:prstGeom prst="rect">
                <a:avLst/>
              </a:prstGeom>
              <a:blipFill rotWithShape="1">
                <a:blip r:embed="rId1"/>
                <a:stretch>
                  <a:fillRect l="-6" b="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621313" y="1462532"/>
            <a:ext cx="67839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(2)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8" name="Object 6"/>
              <p:cNvSpPr txBox="1"/>
              <p:nvPr/>
            </p:nvSpPr>
            <p:spPr bwMode="auto">
              <a:xfrm>
                <a:off x="1624145" y="3176587"/>
                <a:ext cx="1791098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)≡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145" y="3176587"/>
                <a:ext cx="1791098" cy="504825"/>
              </a:xfrm>
              <a:prstGeom prst="rect">
                <a:avLst/>
              </a:prstGeom>
              <a:blipFill rotWithShape="1">
                <a:blip r:embed="rId2"/>
                <a:stretch>
                  <a:fillRect l="-25" t="-63" r="12" b="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9" name="Object 7"/>
              <p:cNvSpPr txBox="1"/>
              <p:nvPr/>
            </p:nvSpPr>
            <p:spPr bwMode="auto">
              <a:xfrm>
                <a:off x="3570018" y="2974043"/>
                <a:ext cx="2859231" cy="9121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0018" y="2974043"/>
                <a:ext cx="2859231" cy="912156"/>
              </a:xfrm>
              <a:prstGeom prst="rect">
                <a:avLst/>
              </a:prstGeom>
              <a:blipFill rotWithShape="1">
                <a:blip r:embed="rId3"/>
                <a:stretch>
                  <a:fillRect l="-2" t="-37" r="18" b="7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429250" y="3226407"/>
            <a:ext cx="67839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(3)</a:t>
            </a:r>
            <a:endParaRPr lang="en-US" altLang="zh-CN" sz="2800" b="1" dirty="0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7980787" y="3886200"/>
            <a:ext cx="3744913" cy="538163"/>
          </a:xfrm>
          <a:prstGeom prst="wedgeRoundRectCallout">
            <a:avLst>
              <a:gd name="adj1" fmla="val -57843"/>
              <a:gd name="adj2" fmla="val -4734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FF"/>
                </a:solidFill>
              </a:rPr>
              <a:t>一阶线性齐次微分方程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7104064" y="2329816"/>
            <a:ext cx="4033838" cy="609600"/>
          </a:xfrm>
          <a:prstGeom prst="wedgeRoundRectCallout">
            <a:avLst>
              <a:gd name="adj1" fmla="val -41931"/>
              <a:gd name="adj2" fmla="val -8906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FF"/>
                </a:solidFill>
              </a:rPr>
              <a:t>一阶线性非齐次微分方程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03" name="Object 11"/>
              <p:cNvSpPr txBox="1"/>
              <p:nvPr/>
            </p:nvSpPr>
            <p:spPr bwMode="auto">
              <a:xfrm>
                <a:off x="4265019" y="2214564"/>
                <a:ext cx="1627781" cy="503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20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5019" y="2214564"/>
                <a:ext cx="1627781" cy="503237"/>
              </a:xfrm>
              <a:prstGeom prst="rect">
                <a:avLst/>
              </a:prstGeom>
              <a:blipFill rotWithShape="1">
                <a:blip r:embed="rId4"/>
                <a:stretch>
                  <a:fillRect l="-22" t="-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7104064" y="620713"/>
            <a:ext cx="1366837" cy="576262"/>
          </a:xfrm>
          <a:prstGeom prst="wedgeRoundRectCallout">
            <a:avLst>
              <a:gd name="adj1" fmla="val -102148"/>
              <a:gd name="adj2" fmla="val 8085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FF"/>
                </a:solidFill>
              </a:rPr>
              <a:t>自由项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357935" y="4149725"/>
            <a:ext cx="4862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方程</a:t>
            </a:r>
            <a:r>
              <a:rPr lang="en-US" altLang="zh-CN" sz="2800" b="1" dirty="0"/>
              <a:t>(3)</a:t>
            </a:r>
            <a:r>
              <a:rPr lang="zh-CN" altLang="en-US" sz="2800" b="1" dirty="0"/>
              <a:t>是可分离变量方程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06" name="Text Box 14"/>
              <p:cNvSpPr txBox="1">
                <a:spLocks noChangeArrowheads="1"/>
              </p:cNvSpPr>
              <p:nvPr/>
            </p:nvSpPr>
            <p:spPr bwMode="auto">
              <a:xfrm>
                <a:off x="2155209" y="4929188"/>
                <a:ext cx="5612378" cy="591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其通解为</a:t>
                </a:r>
                <a:r>
                  <a:rPr lang="en-US" altLang="zh-CN" sz="2800" b="1" dirty="0"/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nary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20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209" y="4929188"/>
                <a:ext cx="5612378" cy="591380"/>
              </a:xfrm>
              <a:prstGeom prst="rect">
                <a:avLst/>
              </a:prstGeom>
              <a:blipFill rotWithShape="1">
                <a:blip r:embed="rId5"/>
                <a:stretch>
                  <a:fillRect t="-54" r="5" b="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208213" y="5711826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常数变易法求方程</a:t>
            </a:r>
            <a:r>
              <a:rPr lang="en-US" altLang="zh-CN" sz="2800" b="1"/>
              <a:t>(2)</a:t>
            </a:r>
            <a:r>
              <a:rPr lang="zh-CN" altLang="en-US" sz="2800" b="1"/>
              <a:t>的通解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7" grpId="0" autoUpdateAnimBg="0"/>
      <p:bldP spid="8198" grpId="0"/>
      <p:bldP spid="8199" grpId="0"/>
      <p:bldP spid="8200" grpId="0" autoUpdateAnimBg="0"/>
      <p:bldP spid="8201" grpId="0" animBg="1" autoUpdateAnimBg="0"/>
      <p:bldP spid="8202" grpId="0" animBg="1" autoUpdateAnimBg="0"/>
      <p:bldP spid="8203" grpId="0"/>
      <p:bldP spid="8204" grpId="0" animBg="1" autoUpdateAnimBg="0"/>
      <p:bldP spid="8205" grpId="0" autoUpdateAnimBg="0"/>
      <p:bldP spid="8206" grpId="0" autoUpdateAnimBg="0"/>
      <p:bldP spid="82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054869" y="313080"/>
            <a:ext cx="489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常数变易法求方程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的通解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255714" y="1087743"/>
            <a:ext cx="3111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设</a:t>
            </a:r>
            <a:r>
              <a:rPr lang="en-US" altLang="zh-CN" sz="2800" b="1"/>
              <a:t>(2)</a:t>
            </a:r>
            <a:r>
              <a:rPr lang="zh-CN" altLang="en-US" sz="2800" b="1"/>
              <a:t>的通解为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5" name="Object 7"/>
              <p:cNvSpPr txBox="1"/>
              <p:nvPr/>
            </p:nvSpPr>
            <p:spPr bwMode="auto">
              <a:xfrm>
                <a:off x="3919539" y="926638"/>
                <a:ext cx="3671887" cy="8021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65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9539" y="926638"/>
                <a:ext cx="3671887" cy="802151"/>
              </a:xfrm>
              <a:prstGeom prst="rect">
                <a:avLst/>
              </a:prstGeom>
              <a:blipFill rotWithShape="1">
                <a:blip r:embed="rId1"/>
                <a:stretch>
                  <a:fillRect l="-9" t="-22" b="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500189" y="2819707"/>
            <a:ext cx="30546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代入方程</a:t>
            </a:r>
            <a:r>
              <a:rPr lang="en-US" altLang="zh-CN" sz="2800" b="1"/>
              <a:t>(2)</a:t>
            </a:r>
            <a:r>
              <a:rPr lang="zh-CN" altLang="en-US" sz="2800" b="1"/>
              <a:t>得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7" name="Object 9"/>
              <p:cNvSpPr txBox="1"/>
              <p:nvPr/>
            </p:nvSpPr>
            <p:spPr bwMode="auto">
              <a:xfrm>
                <a:off x="1500188" y="1809294"/>
                <a:ext cx="7191826" cy="7084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65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188" y="1809294"/>
                <a:ext cx="7191826" cy="708481"/>
              </a:xfrm>
              <a:prstGeom prst="rect">
                <a:avLst/>
              </a:prstGeom>
              <a:blipFill rotWithShape="1">
                <a:blip r:embed="rId2"/>
                <a:stretch>
                  <a:fillRect l="-4" t="-25" r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8" name="Object 10"/>
              <p:cNvSpPr txBox="1"/>
              <p:nvPr/>
            </p:nvSpPr>
            <p:spPr bwMode="auto">
              <a:xfrm>
                <a:off x="4157000" y="2699741"/>
                <a:ext cx="4134752" cy="7135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65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7000" y="2699741"/>
                <a:ext cx="4134752" cy="713591"/>
              </a:xfrm>
              <a:prstGeom prst="rect">
                <a:avLst/>
              </a:prstGeom>
              <a:blipFill rotWithShape="1">
                <a:blip r:embed="rId3"/>
                <a:stretch>
                  <a:fillRect l="-7" t="-50" r="13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9" name="Object 11"/>
              <p:cNvSpPr txBox="1"/>
              <p:nvPr/>
            </p:nvSpPr>
            <p:spPr bwMode="auto">
              <a:xfrm>
                <a:off x="1687514" y="3590463"/>
                <a:ext cx="5903912" cy="918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65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7514" y="3590463"/>
                <a:ext cx="5903912" cy="918935"/>
              </a:xfrm>
              <a:prstGeom prst="rect">
                <a:avLst/>
              </a:prstGeom>
              <a:blipFill rotWithShape="1">
                <a:blip r:embed="rId4"/>
                <a:stretch>
                  <a:fillRect l="-5" t="-19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428751" y="4515157"/>
            <a:ext cx="3879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</a:t>
            </a:r>
            <a:r>
              <a:rPr lang="zh-CN" altLang="en-US" sz="2800" b="1">
                <a:solidFill>
                  <a:srgbClr val="0000CC"/>
                </a:solidFill>
              </a:rPr>
              <a:t>方程</a:t>
            </a:r>
            <a:r>
              <a:rPr lang="en-US" altLang="zh-CN" sz="2800" b="1">
                <a:solidFill>
                  <a:srgbClr val="0000CC"/>
                </a:solidFill>
              </a:rPr>
              <a:t>(2)</a:t>
            </a:r>
            <a:r>
              <a:rPr lang="zh-CN" altLang="en-US" sz="2800" b="1">
                <a:solidFill>
                  <a:srgbClr val="0000CC"/>
                </a:solidFill>
              </a:rPr>
              <a:t>的通解为</a:t>
            </a:r>
            <a:r>
              <a:rPr lang="en-US" altLang="zh-CN" sz="2800" b="1">
                <a:solidFill>
                  <a:srgbClr val="0000CC"/>
                </a:solidFill>
              </a:rPr>
              <a:t>: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61" name="Object 13"/>
              <p:cNvSpPr txBox="1"/>
              <p:nvPr/>
            </p:nvSpPr>
            <p:spPr bwMode="auto">
              <a:xfrm>
                <a:off x="1255714" y="5332109"/>
                <a:ext cx="6852121" cy="10814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66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5714" y="5332109"/>
                <a:ext cx="6852121" cy="1081455"/>
              </a:xfrm>
              <a:prstGeom prst="rect">
                <a:avLst/>
              </a:prstGeom>
              <a:blipFill rotWithShape="1">
                <a:blip r:embed="rId5"/>
                <a:stretch>
                  <a:fillRect l="-5" t="-1" r="2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591426" y="5500993"/>
            <a:ext cx="68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</a:rPr>
              <a:t>(4)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27654" grpId="0" autoUpdateAnimBg="0"/>
      <p:bldP spid="27655" grpId="0"/>
      <p:bldP spid="27656" grpId="0" autoUpdateAnimBg="0"/>
      <p:bldP spid="27657" grpId="0"/>
      <p:bldP spid="27658" grpId="0"/>
      <p:bldP spid="27659" grpId="0"/>
      <p:bldP spid="27660" grpId="0" autoUpdateAnimBg="0"/>
      <p:bldP spid="27661" grpId="0"/>
      <p:bldP spid="276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1263650" y="210116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方程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的通解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6" name="Object 3"/>
              <p:cNvSpPr txBox="1"/>
              <p:nvPr/>
            </p:nvSpPr>
            <p:spPr bwMode="auto">
              <a:xfrm>
                <a:off x="2152650" y="856228"/>
                <a:ext cx="6391276" cy="11059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8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650" y="856228"/>
                <a:ext cx="6391276" cy="1105921"/>
              </a:xfrm>
              <a:prstGeom prst="rect">
                <a:avLst/>
              </a:prstGeom>
              <a:blipFill rotWithShape="1">
                <a:blip r:embed="rId1"/>
                <a:stretch>
                  <a:fillRect t="-22" b="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350659" y="912914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(4)</a:t>
            </a:r>
            <a:endParaRPr lang="en-US" altLang="zh-CN" sz="2800" b="1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0350" y="1709849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注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13133" y="2474666"/>
            <a:ext cx="10664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2800" b="1" dirty="0"/>
              <a:t>一阶线性非齐次方程的通解可用常数变易法或公式</a:t>
            </a:r>
            <a:r>
              <a:rPr lang="en-US" altLang="zh-CN" sz="2800" b="1" dirty="0"/>
              <a:t>(4) </a:t>
            </a:r>
            <a:r>
              <a:rPr lang="zh-CN" altLang="en-US" sz="2800" b="1" dirty="0"/>
              <a:t>计算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皆可</a:t>
            </a:r>
            <a:r>
              <a:rPr lang="en-US" altLang="zh-CN" sz="2800" b="1" dirty="0"/>
              <a:t>;</a:t>
            </a:r>
            <a:endParaRPr lang="en-US" altLang="zh-CN" sz="2800" b="1" dirty="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65203" y="3279853"/>
            <a:ext cx="6943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2.  </a:t>
            </a:r>
            <a:r>
              <a:rPr lang="zh-CN" altLang="en-US" sz="2800" b="1" dirty="0"/>
              <a:t>公式</a:t>
            </a:r>
            <a:r>
              <a:rPr lang="en-US" altLang="zh-CN" sz="2800" b="1" dirty="0"/>
              <a:t>(4)</a:t>
            </a:r>
            <a:r>
              <a:rPr lang="zh-CN" altLang="en-US" sz="2800" b="1" dirty="0"/>
              <a:t>中不定积分只求一个原函数即可</a:t>
            </a:r>
            <a:r>
              <a:rPr lang="en-US" altLang="zh-CN" sz="2800" b="1" dirty="0"/>
              <a:t>;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26" name="Object 10"/>
              <p:cNvSpPr txBox="1"/>
              <p:nvPr/>
            </p:nvSpPr>
            <p:spPr bwMode="auto">
              <a:xfrm>
                <a:off x="1065203" y="3940096"/>
                <a:ext cx="8393122" cy="1070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2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5203" y="3940096"/>
                <a:ext cx="8393122" cy="1070867"/>
              </a:xfrm>
              <a:prstGeom prst="rect">
                <a:avLst/>
              </a:prstGeom>
              <a:blipFill rotWithShape="1">
                <a:blip r:embed="rId2"/>
                <a:stretch>
                  <a:fillRect l="-4" t="-52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5448301" y="5781675"/>
            <a:ext cx="3095625" cy="647700"/>
          </a:xfrm>
          <a:prstGeom prst="wedgeRectCallout">
            <a:avLst>
              <a:gd name="adj1" fmla="val -14870"/>
              <a:gd name="adj2" fmla="val -17420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非齐次方程的特解</a:t>
            </a:r>
            <a:endParaRPr lang="zh-CN" altLang="en-US" sz="2800" b="1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1345917" y="5367338"/>
            <a:ext cx="2663825" cy="720725"/>
          </a:xfrm>
          <a:prstGeom prst="wedgeRectCallout">
            <a:avLst>
              <a:gd name="adj1" fmla="val 12338"/>
              <a:gd name="adj2" fmla="val -12643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齐次方程的通解</a:t>
            </a:r>
            <a:endParaRPr lang="zh-CN" altLang="en-US" sz="2800" b="1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9590361" y="3986880"/>
            <a:ext cx="2087562" cy="1512887"/>
          </a:xfrm>
          <a:prstGeom prst="wedgeEllipseCallout">
            <a:avLst>
              <a:gd name="adj1" fmla="val -64370"/>
              <a:gd name="adj2" fmla="val -5088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非齐次方程</a:t>
            </a:r>
            <a:endParaRPr lang="zh-CN" altLang="en-US" sz="2800" b="1" dirty="0"/>
          </a:p>
          <a:p>
            <a:pPr algn="ctr" eaLnBrk="1" hangingPunct="1"/>
            <a:r>
              <a:rPr lang="zh-CN" altLang="en-US" sz="2800" b="1" dirty="0"/>
              <a:t>解的结构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  <p:bldP spid="9223" grpId="0" autoUpdateAnimBg="0"/>
      <p:bldP spid="9224" grpId="0" autoUpdateAnimBg="0"/>
      <p:bldP spid="9226" grpId="0"/>
      <p:bldP spid="9227" grpId="0" animBg="1" autoUpdateAnimBg="0"/>
      <p:bldP spid="9228" grpId="0" animBg="1" autoUpdateAnimBg="0"/>
      <p:bldP spid="922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84239" y="608014"/>
            <a:ext cx="845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</a:rPr>
              <a:t>3: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7" name="Object 5"/>
              <p:cNvSpPr txBox="1"/>
              <p:nvPr/>
            </p:nvSpPr>
            <p:spPr bwMode="auto">
              <a:xfrm>
                <a:off x="2036762" y="473543"/>
                <a:ext cx="3734585" cy="12377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867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6762" y="473543"/>
                <a:ext cx="3734585" cy="1237783"/>
              </a:xfrm>
              <a:prstGeom prst="rect">
                <a:avLst/>
              </a:prstGeom>
              <a:blipFill rotWithShape="1">
                <a:blip r:embed="rId1"/>
                <a:stretch>
                  <a:fillRect l="-8" t="-38" r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78" name="Object 6"/>
              <p:cNvSpPr txBox="1"/>
              <p:nvPr/>
            </p:nvSpPr>
            <p:spPr bwMode="auto">
              <a:xfrm>
                <a:off x="1914526" y="1727201"/>
                <a:ext cx="6879155" cy="1127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𝒙𝒅𝒙</m:t>
                              </m:r>
                            </m:e>
                          </m:nary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𝒙𝒅𝒙</m:t>
                                  </m:r>
                                </m:e>
                              </m:nary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867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4526" y="1727201"/>
                <a:ext cx="6879155" cy="1127125"/>
              </a:xfrm>
              <a:prstGeom prst="rect">
                <a:avLst/>
              </a:prstGeom>
              <a:blipFill rotWithShape="1">
                <a:blip r:embed="rId2"/>
                <a:stretch>
                  <a:fillRect r="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79" name="Object 7"/>
              <p:cNvSpPr txBox="1"/>
              <p:nvPr/>
            </p:nvSpPr>
            <p:spPr bwMode="auto">
              <a:xfrm>
                <a:off x="2271713" y="2870202"/>
                <a:ext cx="3923146" cy="973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867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1713" y="2870202"/>
                <a:ext cx="3923146" cy="973138"/>
              </a:xfrm>
              <a:prstGeom prst="rect">
                <a:avLst/>
              </a:prstGeom>
              <a:blipFill rotWithShape="1">
                <a:blip r:embed="rId3"/>
                <a:stretch>
                  <a:fillRect l="-8" r="11" b="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80" name="Object 8"/>
              <p:cNvSpPr txBox="1"/>
              <p:nvPr/>
            </p:nvSpPr>
            <p:spPr bwMode="auto">
              <a:xfrm>
                <a:off x="2343149" y="4083017"/>
                <a:ext cx="3851709" cy="8969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868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149" y="4083017"/>
                <a:ext cx="3851709" cy="896971"/>
              </a:xfrm>
              <a:prstGeom prst="rect">
                <a:avLst/>
              </a:prstGeom>
              <a:blipFill rotWithShape="1">
                <a:blip r:embed="rId4"/>
                <a:stretch>
                  <a:fillRect l="-16" t="-67" r="11" b="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/>
      <p:bldP spid="28678" grpId="0"/>
      <p:bldP spid="28679" grpId="0"/>
      <p:bldP spid="286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 bwMode="auto">
          <a:xfrm>
            <a:off x="1075575" y="293209"/>
            <a:ext cx="8784004" cy="1175874"/>
            <a:chOff x="385" y="403"/>
            <a:chExt cx="4854" cy="613"/>
          </a:xfrm>
        </p:grpSpPr>
        <p:sp>
          <p:nvSpPr>
            <p:cNvPr id="18448" name="Text Box 2"/>
            <p:cNvSpPr txBox="1">
              <a:spLocks noChangeArrowheads="1"/>
            </p:cNvSpPr>
            <p:nvPr/>
          </p:nvSpPr>
          <p:spPr bwMode="auto">
            <a:xfrm>
              <a:off x="385" y="455"/>
              <a:ext cx="4854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4:</a:t>
              </a:r>
              <a:r>
                <a:rPr lang="en-US" altLang="zh-CN" sz="2800" b="1" dirty="0"/>
                <a:t>  </a:t>
              </a:r>
              <a:r>
                <a:rPr lang="zh-CN" altLang="en-US" sz="2800" b="1" dirty="0"/>
                <a:t>求方程                          满足初始条件        </a:t>
              </a:r>
              <a:endParaRPr lang="zh-CN" altLang="en-US" sz="2800" b="1" dirty="0"/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/>
                <a:t>         的特解</a:t>
              </a:r>
              <a:r>
                <a:rPr lang="en-US" altLang="zh-CN" sz="2800" b="1" dirty="0"/>
                <a:t>.</a:t>
              </a:r>
              <a:endParaRPr lang="en-US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41" name="Object 3"/>
                <p:cNvSpPr txBox="1"/>
                <p:nvPr/>
              </p:nvSpPr>
              <p:spPr bwMode="auto">
                <a:xfrm>
                  <a:off x="1519" y="403"/>
                  <a:ext cx="129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41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9" y="403"/>
                  <a:ext cx="1295" cy="499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42" name="Object 4"/>
                <p:cNvSpPr txBox="1"/>
                <p:nvPr/>
              </p:nvSpPr>
              <p:spPr bwMode="auto">
                <a:xfrm>
                  <a:off x="4014" y="482"/>
                  <a:ext cx="992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8442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4" y="482"/>
                  <a:ext cx="992" cy="328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06617" y="1813520"/>
            <a:ext cx="8521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解</a:t>
            </a:r>
            <a:r>
              <a:rPr lang="en-US" altLang="zh-CN" sz="2800" b="1" dirty="0">
                <a:solidFill>
                  <a:srgbClr val="0000CC"/>
                </a:solidFill>
              </a:rPr>
              <a:t>: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将 </a:t>
            </a:r>
            <a:r>
              <a:rPr lang="en-US" altLang="zh-CN" sz="2800" b="1" i="1" dirty="0"/>
              <a:t>y </a:t>
            </a:r>
            <a:r>
              <a:rPr lang="zh-CN" altLang="en-US" sz="2800" b="1" dirty="0"/>
              <a:t>视为自变量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可以变成关于 </a:t>
            </a:r>
            <a:r>
              <a:rPr lang="en-US" altLang="zh-CN" sz="2800" b="1" i="1" dirty="0"/>
              <a:t>x </a:t>
            </a:r>
            <a:r>
              <a:rPr lang="zh-CN" altLang="en-US" sz="2800" b="1" dirty="0"/>
              <a:t>的线性方程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6" name="Object 6"/>
              <p:cNvSpPr txBox="1"/>
              <p:nvPr/>
            </p:nvSpPr>
            <p:spPr bwMode="auto">
              <a:xfrm>
                <a:off x="2325302" y="2521864"/>
                <a:ext cx="2255019" cy="10490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4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5302" y="2521864"/>
                <a:ext cx="2255019" cy="1049056"/>
              </a:xfrm>
              <a:prstGeom prst="rect">
                <a:avLst/>
              </a:prstGeom>
              <a:blipFill rotWithShape="1">
                <a:blip r:embed="rId3"/>
                <a:stretch>
                  <a:fillRect l="-25" t="-27" r="3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7" name="Object 7"/>
              <p:cNvSpPr txBox="1"/>
              <p:nvPr/>
            </p:nvSpPr>
            <p:spPr bwMode="auto">
              <a:xfrm>
                <a:off x="5097462" y="2464797"/>
                <a:ext cx="4470050" cy="11261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4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7462" y="2464797"/>
                <a:ext cx="4470050" cy="1126130"/>
              </a:xfrm>
              <a:prstGeom prst="rect">
                <a:avLst/>
              </a:prstGeom>
              <a:blipFill rotWithShape="1">
                <a:blip r:embed="rId4"/>
                <a:stretch>
                  <a:fillRect l="-7" t="-32" r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8" name="Object 8"/>
              <p:cNvSpPr txBox="1"/>
              <p:nvPr/>
            </p:nvSpPr>
            <p:spPr bwMode="auto">
              <a:xfrm>
                <a:off x="2506747" y="3675624"/>
                <a:ext cx="6047454" cy="10468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e>
                          </m:nary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𝒅𝒚</m:t>
                                  </m:r>
                                </m:e>
                              </m:nary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4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6747" y="3675624"/>
                <a:ext cx="6047454" cy="1046877"/>
              </a:xfrm>
              <a:prstGeom prst="rect">
                <a:avLst/>
              </a:prstGeom>
              <a:blipFill rotWithShape="1">
                <a:blip r:embed="rId5"/>
                <a:stretch>
                  <a:fillRect l="-7" t="-23" r="2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9" name="Object 9"/>
              <p:cNvSpPr txBox="1"/>
              <p:nvPr/>
            </p:nvSpPr>
            <p:spPr bwMode="auto">
              <a:xfrm>
                <a:off x="8246193" y="3918074"/>
                <a:ext cx="2048265" cy="561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4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6193" y="3918074"/>
                <a:ext cx="2048265" cy="561975"/>
              </a:xfrm>
              <a:prstGeom prst="rect">
                <a:avLst/>
              </a:prstGeom>
              <a:blipFill rotWithShape="1">
                <a:blip r:embed="rId6"/>
                <a:stretch>
                  <a:fillRect l="-4" t="-22" r="23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7" name="Text Box 10"/>
              <p:cNvSpPr txBox="1">
                <a:spLocks noChangeArrowheads="1"/>
              </p:cNvSpPr>
              <p:nvPr/>
            </p:nvSpPr>
            <p:spPr bwMode="auto">
              <a:xfrm>
                <a:off x="2325302" y="5112168"/>
                <a:ext cx="351704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由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b="1" dirty="0"/>
                  <a:t>得</a:t>
                </a:r>
                <a:r>
                  <a:rPr lang="en-US" altLang="zh-CN" sz="2800" b="1" dirty="0"/>
                  <a:t>: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18447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5302" y="5112168"/>
                <a:ext cx="3517045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6" t="-80" r="10" b="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2" name="Object 12"/>
              <p:cNvSpPr txBox="1"/>
              <p:nvPr/>
            </p:nvSpPr>
            <p:spPr bwMode="auto">
              <a:xfrm>
                <a:off x="5502982" y="5180566"/>
                <a:ext cx="1638201" cy="542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5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2982" y="5180566"/>
                <a:ext cx="1638201" cy="542925"/>
              </a:xfrm>
              <a:prstGeom prst="rect">
                <a:avLst/>
              </a:prstGeom>
              <a:blipFill rotWithShape="1">
                <a:blip r:embed="rId8"/>
                <a:stretch>
                  <a:fillRect l="-4" t="-43" r="37" b="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325302" y="5908200"/>
            <a:ext cx="25962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故所求特解为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56" name="Object 16"/>
              <p:cNvSpPr txBox="1"/>
              <p:nvPr/>
            </p:nvSpPr>
            <p:spPr bwMode="auto">
              <a:xfrm>
                <a:off x="5710989" y="5888495"/>
                <a:ext cx="2271956" cy="542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5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0989" y="5888495"/>
                <a:ext cx="2271956" cy="542925"/>
              </a:xfrm>
              <a:prstGeom prst="rect">
                <a:avLst/>
              </a:prstGeom>
              <a:blipFill rotWithShape="1">
                <a:blip r:embed="rId9"/>
                <a:stretch>
                  <a:fillRect l="-19" t="-26" r="16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6" grpId="0"/>
      <p:bldP spid="10247" grpId="0"/>
      <p:bldP spid="10248" grpId="0"/>
      <p:bldP spid="10249" grpId="0"/>
      <p:bldP spid="18447" grpId="0"/>
      <p:bldP spid="10252" grpId="0"/>
      <p:bldP spid="10255" grpId="0" autoUpdateAnimBg="0"/>
      <p:bldP spid="102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359151" y="404813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第一节 微分方程的基本概念</a:t>
            </a:r>
            <a:endParaRPr lang="zh-CN" altLang="en-US" sz="3600" b="1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19288" y="1312864"/>
            <a:ext cx="1670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一</a:t>
            </a:r>
            <a:r>
              <a:rPr lang="en-US" altLang="zh-CN" sz="3200" b="1"/>
              <a:t>.</a:t>
            </a:r>
            <a:r>
              <a:rPr lang="zh-CN" altLang="en-US" sz="3200" b="1"/>
              <a:t>实例</a:t>
            </a:r>
            <a:endParaRPr lang="zh-CN" altLang="en-US" sz="3200" b="1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992313" y="2174875"/>
            <a:ext cx="8280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0000FF"/>
                </a:solidFill>
              </a:rPr>
              <a:t>例</a:t>
            </a:r>
            <a:r>
              <a:rPr lang="en-US" altLang="zh-CN" sz="3200" b="1">
                <a:solidFill>
                  <a:srgbClr val="0000FF"/>
                </a:solidFill>
              </a:rPr>
              <a:t>1.</a:t>
            </a:r>
            <a:r>
              <a:rPr lang="en-US" altLang="zh-CN" sz="2800" b="1"/>
              <a:t>  </a:t>
            </a:r>
            <a:r>
              <a:rPr lang="zh-CN" altLang="en-US" sz="2800" b="1"/>
              <a:t>曲线过</a:t>
            </a:r>
            <a:r>
              <a:rPr lang="en-US" altLang="zh-CN" sz="2800" b="1"/>
              <a:t>(0,1), </a:t>
            </a:r>
            <a:r>
              <a:rPr lang="zh-CN" altLang="en-US" sz="2800" b="1"/>
              <a:t>且曲线上每个点处的切线斜率等于该点的横坐标</a:t>
            </a:r>
            <a:r>
              <a:rPr lang="en-US" altLang="zh-CN" sz="2800" b="1"/>
              <a:t>,  </a:t>
            </a:r>
            <a:r>
              <a:rPr lang="zh-CN" altLang="en-US" sz="2800" b="1"/>
              <a:t>求此曲线方程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063750" y="3614739"/>
            <a:ext cx="424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解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 b="1"/>
              <a:t>设曲线方程为 </a:t>
            </a:r>
            <a:r>
              <a:rPr lang="en-US" altLang="zh-CN" sz="2800" b="1" i="1"/>
              <a:t>y = y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),</a:t>
            </a:r>
            <a:endParaRPr lang="en-US" altLang="zh-CN" sz="2800" b="1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240463" y="368776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6" name="Object 8"/>
              <p:cNvSpPr txBox="1"/>
              <p:nvPr/>
            </p:nvSpPr>
            <p:spPr bwMode="auto">
              <a:xfrm>
                <a:off x="6888163" y="3646487"/>
                <a:ext cx="3675334" cy="6159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5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163" y="3646487"/>
                <a:ext cx="3675334" cy="615951"/>
              </a:xfrm>
              <a:prstGeom prst="rect">
                <a:avLst/>
              </a:prstGeom>
              <a:blipFill rotWithShape="1">
                <a:blip r:embed="rId1"/>
                <a:stretch>
                  <a:fillRect l="-9" t="-51" r="7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7" name="Object 9"/>
              <p:cNvSpPr txBox="1"/>
              <p:nvPr/>
            </p:nvSpPr>
            <p:spPr bwMode="auto">
              <a:xfrm>
                <a:off x="2640014" y="4879975"/>
                <a:ext cx="3240087" cy="977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5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14" y="4879975"/>
                <a:ext cx="3240087" cy="977900"/>
              </a:xfrm>
              <a:prstGeom prst="rect">
                <a:avLst/>
              </a:prstGeom>
              <a:blipFill rotWithShape="1">
                <a:blip r:embed="rId2"/>
                <a:stretch>
                  <a:fillRect l="-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" name="Line 10"/>
          <p:cNvSpPr>
            <a:spLocks noChangeShapeType="1"/>
          </p:cNvSpPr>
          <p:nvPr/>
        </p:nvSpPr>
        <p:spPr bwMode="auto">
          <a:xfrm flipH="1">
            <a:off x="6513134" y="4279107"/>
            <a:ext cx="3000375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9" name="Object 11"/>
              <p:cNvSpPr txBox="1"/>
              <p:nvPr/>
            </p:nvSpPr>
            <p:spPr bwMode="auto">
              <a:xfrm>
                <a:off x="5880101" y="5106334"/>
                <a:ext cx="1400265" cy="5086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5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0101" y="5106334"/>
                <a:ext cx="1400265" cy="508656"/>
              </a:xfrm>
              <a:prstGeom prst="rect">
                <a:avLst/>
              </a:prstGeom>
              <a:blipFill rotWithShape="1">
                <a:blip r:embed="rId3"/>
                <a:stretch>
                  <a:fillRect t="-59" r="6" b="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0" name="Object 12"/>
              <p:cNvSpPr txBox="1"/>
              <p:nvPr/>
            </p:nvSpPr>
            <p:spPr bwMode="auto">
              <a:xfrm>
                <a:off x="7280366" y="4767263"/>
                <a:ext cx="3000375" cy="10906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6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0366" y="4767263"/>
                <a:ext cx="3000375" cy="1090612"/>
              </a:xfrm>
              <a:prstGeom prst="rect">
                <a:avLst/>
              </a:prstGeom>
              <a:blipFill rotWithShape="1">
                <a:blip r:embed="rId4"/>
                <a:stretch>
                  <a:fillRect l="-3" t="-29" r="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2" grpId="0" autoUpdateAnimBg="0"/>
      <p:bldP spid="2053" grpId="0" autoUpdateAnimBg="0"/>
      <p:bldP spid="2054" grpId="0" autoUpdateAnimBg="0"/>
      <p:bldP spid="2055" grpId="0" autoUpdateAnimBg="0"/>
      <p:bldP spid="2056" grpId="0"/>
      <p:bldP spid="2057" grpId="0"/>
      <p:bldP spid="2058" grpId="0" animBg="1"/>
      <p:bldP spid="2059" grpId="0"/>
      <p:bldP spid="20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65326" y="247650"/>
            <a:ext cx="3554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四</a:t>
            </a:r>
            <a:r>
              <a:rPr lang="en-US" altLang="zh-CN" sz="2800" b="1"/>
              <a:t>. </a:t>
            </a:r>
            <a:r>
              <a:rPr lang="zh-CN" altLang="en-US" sz="2800" b="1"/>
              <a:t>贝努利方程</a:t>
            </a:r>
            <a:endParaRPr lang="zh-CN" altLang="en-US" sz="2800" b="1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67000" y="928688"/>
            <a:ext cx="1747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一般形式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Object 4"/>
              <p:cNvSpPr txBox="1"/>
              <p:nvPr/>
            </p:nvSpPr>
            <p:spPr bwMode="auto">
              <a:xfrm>
                <a:off x="4953001" y="606392"/>
                <a:ext cx="4970645" cy="10207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1" y="606392"/>
                <a:ext cx="4970645" cy="1020797"/>
              </a:xfrm>
              <a:prstGeom prst="rect">
                <a:avLst/>
              </a:prstGeom>
              <a:blipFill rotWithShape="1">
                <a:blip r:embed="rId1"/>
                <a:stretch>
                  <a:fillRect t="-59" r="10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063751" y="1700213"/>
            <a:ext cx="5040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当 </a:t>
            </a:r>
            <a:r>
              <a:rPr lang="en-US" altLang="zh-CN" sz="2800" b="1" i="1" dirty="0"/>
              <a:t>n </a:t>
            </a:r>
            <a:r>
              <a:rPr lang="en-US" altLang="zh-CN" sz="2800" b="1" dirty="0"/>
              <a:t>= 0 </a:t>
            </a:r>
            <a:r>
              <a:rPr lang="zh-CN" altLang="en-US" sz="2800" b="1" dirty="0"/>
              <a:t>或 </a:t>
            </a:r>
            <a:r>
              <a:rPr lang="en-US" altLang="zh-CN" sz="2800" b="1" dirty="0"/>
              <a:t>1 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这是线性方程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095501" y="2311401"/>
            <a:ext cx="5319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当 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≠</a:t>
            </a:r>
            <a:r>
              <a:rPr lang="en-US" altLang="zh-CN" sz="2800" b="1" dirty="0">
                <a:cs typeface="Times New Roman" panose="02020603050405020304" pitchFamily="18" charset="0"/>
              </a:rPr>
              <a:t>0, 1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可以化成线性方程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2135188" y="2924176"/>
            <a:ext cx="2736850" cy="588963"/>
            <a:chOff x="816" y="1776"/>
            <a:chExt cx="1372" cy="302"/>
          </a:xfrm>
        </p:grpSpPr>
        <p:sp>
          <p:nvSpPr>
            <p:cNvPr id="19474" name="Text Box 8"/>
            <p:cNvSpPr txBox="1">
              <a:spLocks noChangeArrowheads="1"/>
            </p:cNvSpPr>
            <p:nvPr/>
          </p:nvSpPr>
          <p:spPr bwMode="auto">
            <a:xfrm>
              <a:off x="816" y="1776"/>
              <a:ext cx="107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</a:t>
              </a:r>
              <a:r>
                <a:rPr lang="zh-CN" altLang="en-US" sz="2800" b="1"/>
                <a:t>两端同除以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63" name="Object 9"/>
                <p:cNvSpPr txBox="1"/>
                <p:nvPr/>
              </p:nvSpPr>
              <p:spPr bwMode="auto">
                <a:xfrm>
                  <a:off x="1872" y="1776"/>
                  <a:ext cx="316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9463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1776"/>
                  <a:ext cx="316" cy="302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74" name="Object 10"/>
              <p:cNvSpPr txBox="1"/>
              <p:nvPr/>
            </p:nvSpPr>
            <p:spPr bwMode="auto">
              <a:xfrm>
                <a:off x="5159376" y="2770187"/>
                <a:ext cx="4392612" cy="8477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7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376" y="2770187"/>
                <a:ext cx="4392612" cy="847726"/>
              </a:xfrm>
              <a:prstGeom prst="rect">
                <a:avLst/>
              </a:prstGeom>
              <a:blipFill rotWithShape="1">
                <a:blip r:embed="rId3"/>
                <a:stretch>
                  <a:fillRect t="-37" r="7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75" name="Object 11"/>
              <p:cNvSpPr txBox="1"/>
              <p:nvPr/>
            </p:nvSpPr>
            <p:spPr bwMode="auto">
              <a:xfrm>
                <a:off x="3071812" y="3573463"/>
                <a:ext cx="6480175" cy="101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7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812" y="3573463"/>
                <a:ext cx="6480175" cy="1016000"/>
              </a:xfrm>
              <a:prstGeom prst="rect">
                <a:avLst/>
              </a:prstGeom>
              <a:blipFill rotWithShape="1">
                <a:blip r:embed="rId4"/>
                <a:stretch>
                  <a:fillRect l="-5" t="-31" r="5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1"/>
          <p:cNvGrpSpPr/>
          <p:nvPr/>
        </p:nvGrpSpPr>
        <p:grpSpPr bwMode="auto">
          <a:xfrm>
            <a:off x="2381250" y="4643438"/>
            <a:ext cx="2491631" cy="698500"/>
            <a:chOff x="113" y="2990"/>
            <a:chExt cx="1461" cy="440"/>
          </a:xfrm>
        </p:grpSpPr>
        <p:sp>
          <p:nvSpPr>
            <p:cNvPr id="19473" name="Text Box 12"/>
            <p:cNvSpPr txBox="1">
              <a:spLocks noChangeArrowheads="1"/>
            </p:cNvSpPr>
            <p:nvPr/>
          </p:nvSpPr>
          <p:spPr bwMode="auto">
            <a:xfrm>
              <a:off x="113" y="3022"/>
              <a:ext cx="3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令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62" name="Object 13"/>
                <p:cNvSpPr txBox="1"/>
                <p:nvPr/>
              </p:nvSpPr>
              <p:spPr bwMode="auto">
                <a:xfrm>
                  <a:off x="496" y="2990"/>
                  <a:ext cx="1078" cy="4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9462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6" y="2990"/>
                  <a:ext cx="1078" cy="440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810125" y="478631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79" name="Object 15"/>
              <p:cNvSpPr txBox="1"/>
              <p:nvPr/>
            </p:nvSpPr>
            <p:spPr bwMode="auto">
              <a:xfrm>
                <a:off x="5469304" y="4521168"/>
                <a:ext cx="5551621" cy="1020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79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9304" y="4521168"/>
                <a:ext cx="5551621" cy="1020796"/>
              </a:xfrm>
              <a:prstGeom prst="rect">
                <a:avLst/>
              </a:prstGeom>
              <a:blipFill rotWithShape="1">
                <a:blip r:embed="rId6"/>
                <a:stretch>
                  <a:fillRect l="-1" t="-59" r="9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1420813" y="5736811"/>
            <a:ext cx="4643437" cy="609600"/>
          </a:xfrm>
          <a:prstGeom prst="wedgeRoundRectCallout">
            <a:avLst>
              <a:gd name="adj1" fmla="val 19579"/>
              <a:gd name="adj2" fmla="val -5051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关于</a:t>
            </a:r>
            <a:r>
              <a:rPr lang="en-US" altLang="zh-CN" sz="2800" b="1" i="1">
                <a:solidFill>
                  <a:srgbClr val="0000CC"/>
                </a:solidFill>
              </a:rPr>
              <a:t>z </a:t>
            </a:r>
            <a:r>
              <a:rPr lang="zh-CN" altLang="en-US" sz="2800" b="1">
                <a:solidFill>
                  <a:srgbClr val="0000CC"/>
                </a:solidFill>
              </a:rPr>
              <a:t>的一阶线性微分方程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6701038" y="5822339"/>
            <a:ext cx="4608512" cy="576262"/>
          </a:xfrm>
          <a:prstGeom prst="wedgeRoundRectCallout">
            <a:avLst>
              <a:gd name="adj1" fmla="val -19653"/>
              <a:gd name="adj2" fmla="val -508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求出通解后再还原回 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即可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/>
      <p:bldP spid="11269" grpId="0" autoUpdateAnimBg="0"/>
      <p:bldP spid="11270" grpId="0"/>
      <p:bldP spid="11274" grpId="0"/>
      <p:bldP spid="11275" grpId="0"/>
      <p:bldP spid="11278" grpId="0" autoUpdateAnimBg="0"/>
      <p:bldP spid="11279" grpId="0"/>
      <p:bldP spid="11280" grpId="0" animBg="1" autoUpdateAnimBg="0"/>
      <p:bldP spid="1128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965326" y="323850"/>
            <a:ext cx="845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例</a:t>
            </a:r>
            <a:r>
              <a:rPr lang="en-US" altLang="zh-CN" sz="2800" b="1">
                <a:solidFill>
                  <a:srgbClr val="0000CC"/>
                </a:solidFill>
              </a:rPr>
              <a:t>5: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Object 3"/>
              <p:cNvSpPr txBox="1"/>
              <p:nvPr/>
            </p:nvSpPr>
            <p:spPr bwMode="auto">
              <a:xfrm>
                <a:off x="3309938" y="285750"/>
                <a:ext cx="2519362" cy="725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29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938" y="285750"/>
                <a:ext cx="2519362" cy="725488"/>
              </a:xfrm>
              <a:prstGeom prst="rect">
                <a:avLst/>
              </a:prstGeom>
              <a:blipFill rotWithShape="1">
                <a:blip r:embed="rId1"/>
                <a:stretch>
                  <a:fillRect l="-13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2" name="Object 4"/>
              <p:cNvSpPr txBox="1"/>
              <p:nvPr/>
            </p:nvSpPr>
            <p:spPr bwMode="auto">
              <a:xfrm>
                <a:off x="3381375" y="1000126"/>
                <a:ext cx="2846388" cy="995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2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1375" y="1000126"/>
                <a:ext cx="2846388" cy="995363"/>
              </a:xfrm>
              <a:prstGeom prst="rect">
                <a:avLst/>
              </a:prstGeom>
              <a:blipFill rotWithShape="1">
                <a:blip r:embed="rId2"/>
                <a:stretch>
                  <a:fillRect r="11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3"/>
          <p:cNvGrpSpPr/>
          <p:nvPr/>
        </p:nvGrpSpPr>
        <p:grpSpPr bwMode="auto">
          <a:xfrm>
            <a:off x="2411413" y="2071689"/>
            <a:ext cx="2622550" cy="642937"/>
            <a:chOff x="2304" y="793"/>
            <a:chExt cx="1269" cy="302"/>
          </a:xfrm>
        </p:grpSpPr>
        <p:sp>
          <p:nvSpPr>
            <p:cNvPr id="20499" name="Text Box 5"/>
            <p:cNvSpPr txBox="1">
              <a:spLocks noChangeArrowheads="1"/>
            </p:cNvSpPr>
            <p:nvPr/>
          </p:nvSpPr>
          <p:spPr bwMode="auto">
            <a:xfrm>
              <a:off x="2304" y="820"/>
              <a:ext cx="10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两端同除以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91" name="Object 6"/>
                <p:cNvSpPr txBox="1"/>
                <p:nvPr/>
              </p:nvSpPr>
              <p:spPr bwMode="auto">
                <a:xfrm>
                  <a:off x="3257" y="793"/>
                  <a:ext cx="316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0491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57" y="793"/>
                  <a:ext cx="316" cy="302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95" name="Object 7"/>
              <p:cNvSpPr txBox="1"/>
              <p:nvPr/>
            </p:nvSpPr>
            <p:spPr bwMode="auto">
              <a:xfrm>
                <a:off x="5453064" y="1857376"/>
                <a:ext cx="3330575" cy="1014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29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3064" y="1857376"/>
                <a:ext cx="3330575" cy="1014413"/>
              </a:xfrm>
              <a:prstGeom prst="rect">
                <a:avLst/>
              </a:prstGeom>
              <a:blipFill rotWithShape="1">
                <a:blip r:embed="rId4"/>
                <a:stretch>
                  <a:fillRect l="-10" r="10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1"/>
          <p:cNvGrpSpPr/>
          <p:nvPr/>
        </p:nvGrpSpPr>
        <p:grpSpPr bwMode="auto">
          <a:xfrm>
            <a:off x="2524125" y="3079750"/>
            <a:ext cx="2231252" cy="635000"/>
            <a:chOff x="2474" y="1379"/>
            <a:chExt cx="1201" cy="261"/>
          </a:xfrm>
        </p:grpSpPr>
        <p:sp>
          <p:nvSpPr>
            <p:cNvPr id="20498" name="Text Box 9"/>
            <p:cNvSpPr txBox="1">
              <a:spLocks noChangeArrowheads="1"/>
            </p:cNvSpPr>
            <p:nvPr/>
          </p:nvSpPr>
          <p:spPr bwMode="auto">
            <a:xfrm>
              <a:off x="2474" y="1405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令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90" name="Object 10"/>
                <p:cNvSpPr txBox="1"/>
                <p:nvPr/>
              </p:nvSpPr>
              <p:spPr bwMode="auto">
                <a:xfrm>
                  <a:off x="2767" y="1379"/>
                  <a:ext cx="908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0490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7" y="1379"/>
                  <a:ext cx="908" cy="261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00" name="Object 12"/>
              <p:cNvSpPr txBox="1"/>
              <p:nvPr/>
            </p:nvSpPr>
            <p:spPr bwMode="auto">
              <a:xfrm>
                <a:off x="4953000" y="2846389"/>
                <a:ext cx="2336800" cy="1011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30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2846389"/>
                <a:ext cx="2336800" cy="1011237"/>
              </a:xfrm>
              <a:prstGeom prst="rect">
                <a:avLst/>
              </a:prstGeom>
              <a:blipFill rotWithShape="1">
                <a:blip r:embed="rId6"/>
                <a:stretch>
                  <a:fillRect t="-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02" name="Object 14"/>
              <p:cNvSpPr txBox="1"/>
              <p:nvPr/>
            </p:nvSpPr>
            <p:spPr bwMode="auto">
              <a:xfrm>
                <a:off x="2524125" y="4135755"/>
                <a:ext cx="6912610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30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5" y="4135755"/>
                <a:ext cx="6912610" cy="1222375"/>
              </a:xfrm>
              <a:prstGeom prst="rect">
                <a:avLst/>
              </a:prstGeom>
              <a:blipFill rotWithShape="1">
                <a:blip r:embed="rId7"/>
                <a:stretch>
                  <a:fillRect t="-218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03" name="Object 15"/>
              <p:cNvSpPr txBox="1"/>
              <p:nvPr/>
            </p:nvSpPr>
            <p:spPr bwMode="auto">
              <a:xfrm>
                <a:off x="7596189" y="4020821"/>
                <a:ext cx="1993900" cy="1014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30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189" y="4020821"/>
                <a:ext cx="1993900" cy="1014413"/>
              </a:xfrm>
              <a:prstGeom prst="rect">
                <a:avLst/>
              </a:prstGeom>
              <a:blipFill rotWithShape="1">
                <a:blip r:embed="rId8"/>
                <a:stretch>
                  <a:fillRect l="-16" r="16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2"/>
          <p:cNvGrpSpPr/>
          <p:nvPr/>
        </p:nvGrpSpPr>
        <p:grpSpPr bwMode="auto">
          <a:xfrm>
            <a:off x="2760663" y="5578476"/>
            <a:ext cx="2717800" cy="719137"/>
            <a:chOff x="204" y="3580"/>
            <a:chExt cx="1712" cy="453"/>
          </a:xfrm>
        </p:grpSpPr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204" y="3612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代入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89" name="Object 18"/>
                <p:cNvSpPr txBox="1"/>
                <p:nvPr/>
              </p:nvSpPr>
              <p:spPr bwMode="auto">
                <a:xfrm>
                  <a:off x="810" y="3580"/>
                  <a:ext cx="1106" cy="4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0489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0" y="3580"/>
                  <a:ext cx="1106" cy="453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568950" y="568166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得通解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09" name="Object 21"/>
              <p:cNvSpPr txBox="1"/>
              <p:nvPr/>
            </p:nvSpPr>
            <p:spPr bwMode="auto">
              <a:xfrm>
                <a:off x="7153275" y="5445126"/>
                <a:ext cx="1993900" cy="1198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309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3275" y="5445126"/>
                <a:ext cx="1993900" cy="1198563"/>
              </a:xfrm>
              <a:prstGeom prst="rect">
                <a:avLst/>
              </a:prstGeom>
              <a:blipFill rotWithShape="1">
                <a:blip r:embed="rId10"/>
                <a:stretch>
                  <a:fillRect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/>
      <p:bldP spid="12292" grpId="0"/>
      <p:bldP spid="12295" grpId="0"/>
      <p:bldP spid="12300" grpId="0"/>
      <p:bldP spid="12302" grpId="0" bldLvl="0" animBg="1"/>
      <p:bldP spid="12303" grpId="0" bldLvl="0" animBg="1"/>
      <p:bldP spid="12308" grpId="0" autoUpdateAnimBg="0"/>
      <p:bldP spid="123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855002" y="444625"/>
            <a:ext cx="8280400" cy="731838"/>
          </a:xfrm>
          <a:prstGeom prst="wedgeRectCallout">
            <a:avLst>
              <a:gd name="adj1" fmla="val -27819"/>
              <a:gd name="adj2" fmla="val 10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注意</a:t>
            </a:r>
            <a:r>
              <a:rPr lang="en-US" altLang="zh-CN" sz="32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微分方程要整理成方便求解的类型，然后求解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56205" y="1343152"/>
            <a:ext cx="8997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6: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2" name="Object 4"/>
              <p:cNvSpPr txBox="1"/>
              <p:nvPr/>
            </p:nvSpPr>
            <p:spPr bwMode="auto">
              <a:xfrm>
                <a:off x="3030211" y="1129407"/>
                <a:ext cx="3065789" cy="11708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211" y="1129407"/>
                <a:ext cx="3065789" cy="1170868"/>
              </a:xfrm>
              <a:prstGeom prst="rect">
                <a:avLst/>
              </a:prstGeom>
              <a:blipFill rotWithShape="1">
                <a:blip r:embed="rId1"/>
                <a:stretch>
                  <a:fillRect l="-20" t="-32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043164" y="2281890"/>
            <a:ext cx="6439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</a:rPr>
              <a:t>: 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视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为 </a:t>
            </a:r>
            <a:r>
              <a:rPr lang="en-US" altLang="zh-CN" sz="2800" b="1" i="1" dirty="0"/>
              <a:t>y </a:t>
            </a:r>
            <a:r>
              <a:rPr lang="zh-CN" altLang="en-US" sz="2800" b="1" dirty="0"/>
              <a:t>函数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可化成线性方程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4" name="Object 6"/>
              <p:cNvSpPr txBox="1"/>
              <p:nvPr/>
            </p:nvSpPr>
            <p:spPr bwMode="auto">
              <a:xfrm>
                <a:off x="3935413" y="2977403"/>
                <a:ext cx="3420704" cy="11929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5413" y="2977403"/>
                <a:ext cx="3420704" cy="1192960"/>
              </a:xfrm>
              <a:prstGeom prst="rect">
                <a:avLst/>
              </a:prstGeom>
              <a:blipFill rotWithShape="1">
                <a:blip r:embed="rId2"/>
                <a:stretch>
                  <a:fillRect l="-9" t="-44" r="8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855912" y="3993811"/>
            <a:ext cx="15819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通解为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6" name="Object 8"/>
              <p:cNvSpPr txBox="1"/>
              <p:nvPr/>
            </p:nvSpPr>
            <p:spPr bwMode="auto">
              <a:xfrm>
                <a:off x="4079876" y="4350619"/>
                <a:ext cx="6439172" cy="10659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e>
                          </m:nary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func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𝒅𝒚</m:t>
                                  </m:r>
                                </m:e>
                              </m:nary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876" y="4350619"/>
                <a:ext cx="6439172" cy="1065931"/>
              </a:xfrm>
              <a:prstGeom prst="rect">
                <a:avLst/>
              </a:prstGeom>
              <a:blipFill rotWithShape="1">
                <a:blip r:embed="rId3"/>
                <a:stretch>
                  <a:fillRect t="-22" r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8" name="Object 10"/>
              <p:cNvSpPr txBox="1"/>
              <p:nvPr/>
            </p:nvSpPr>
            <p:spPr bwMode="auto">
              <a:xfrm>
                <a:off x="4224337" y="5400212"/>
                <a:ext cx="4062931" cy="845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4337" y="5400212"/>
                <a:ext cx="4062931" cy="845013"/>
              </a:xfrm>
              <a:prstGeom prst="rect">
                <a:avLst/>
              </a:prstGeom>
              <a:blipFill rotWithShape="1">
                <a:blip r:embed="rId4"/>
                <a:stretch>
                  <a:fillRect l="-8" t="-20" r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  <p:bldP spid="17413" grpId="0"/>
      <p:bldP spid="17414" grpId="0"/>
      <p:bldP spid="17415" grpId="0"/>
      <p:bldP spid="17416" grpId="0"/>
      <p:bldP spid="174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3922713" y="92742"/>
            <a:ext cx="1439863" cy="647700"/>
          </a:xfrm>
          <a:prstGeom prst="wedgeRectCallout">
            <a:avLst>
              <a:gd name="adj1" fmla="val -50773"/>
              <a:gd name="adj2" fmla="val -35782"/>
            </a:avLst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</a:rPr>
              <a:t>思考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6" name="Object 4"/>
              <p:cNvSpPr txBox="1"/>
              <p:nvPr/>
            </p:nvSpPr>
            <p:spPr bwMode="auto">
              <a:xfrm>
                <a:off x="539015" y="657299"/>
                <a:ext cx="6929438" cy="5905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内有连续导数且满足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015" y="657299"/>
                <a:ext cx="6929438" cy="590551"/>
              </a:xfrm>
              <a:prstGeom prst="rect">
                <a:avLst/>
              </a:prstGeom>
              <a:blipFill rotWithShape="1">
                <a:blip r:embed="rId1"/>
                <a:stretch>
                  <a:fillRect l="-8" t="-13" r="3" b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Object 5"/>
              <p:cNvSpPr txBox="1"/>
              <p:nvPr/>
            </p:nvSpPr>
            <p:spPr bwMode="auto">
              <a:xfrm>
                <a:off x="539015" y="2366979"/>
                <a:ext cx="4985436" cy="71437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等式两端同时关于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求导得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015" y="2366979"/>
                <a:ext cx="4985436" cy="714374"/>
              </a:xfrm>
              <a:prstGeom prst="rect">
                <a:avLst/>
              </a:prstGeom>
              <a:blipFill rotWithShape="1">
                <a:blip r:embed="rId2"/>
                <a:stretch>
                  <a:fillRect l="-11" t="-47" r="12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Object 7"/>
              <p:cNvSpPr txBox="1"/>
              <p:nvPr/>
            </p:nvSpPr>
            <p:spPr bwMode="auto">
              <a:xfrm>
                <a:off x="5362575" y="2196465"/>
                <a:ext cx="8260715" cy="105600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3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2575" y="2196465"/>
                <a:ext cx="8260715" cy="1056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0" name="Object 8"/>
              <p:cNvSpPr txBox="1"/>
              <p:nvPr/>
            </p:nvSpPr>
            <p:spPr bwMode="auto">
              <a:xfrm>
                <a:off x="1650199" y="1247850"/>
                <a:ext cx="7722401" cy="9876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0199" y="1247850"/>
                <a:ext cx="7722401" cy="987623"/>
              </a:xfrm>
              <a:prstGeom prst="rect">
                <a:avLst/>
              </a:prstGeom>
              <a:blipFill rotWithShape="1">
                <a:blip r:embed="rId4"/>
                <a:stretch>
                  <a:fillRect l="-6" t="-8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1" name="Object 9"/>
              <p:cNvSpPr txBox="1"/>
              <p:nvPr/>
            </p:nvSpPr>
            <p:spPr bwMode="auto">
              <a:xfrm>
                <a:off x="983683" y="3065492"/>
                <a:ext cx="7177087" cy="97835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整理得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683" y="3065492"/>
                <a:ext cx="7177087" cy="978359"/>
              </a:xfrm>
              <a:prstGeom prst="rect">
                <a:avLst/>
              </a:prstGeom>
              <a:blipFill rotWithShape="1">
                <a:blip r:embed="rId5"/>
                <a:stretch>
                  <a:fillRect l="-1" t="-35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2" name="Object 10"/>
              <p:cNvSpPr txBox="1"/>
              <p:nvPr/>
            </p:nvSpPr>
            <p:spPr bwMode="auto">
              <a:xfrm>
                <a:off x="974132" y="4196688"/>
                <a:ext cx="8195494" cy="5712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再求导并整理得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132" y="4196688"/>
                <a:ext cx="8195494" cy="571240"/>
              </a:xfrm>
              <a:prstGeom prst="rect">
                <a:avLst/>
              </a:prstGeom>
              <a:blipFill rotWithShape="1">
                <a:blip r:embed="rId6"/>
                <a:stretch>
                  <a:fillRect l="-1" t="-106" r="3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3" name="Object 11"/>
              <p:cNvSpPr txBox="1"/>
              <p:nvPr/>
            </p:nvSpPr>
            <p:spPr bwMode="auto">
              <a:xfrm>
                <a:off x="987277" y="4678102"/>
                <a:ext cx="5767388" cy="8032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分离变量并求解得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277" y="4678102"/>
                <a:ext cx="5767388" cy="803275"/>
              </a:xfrm>
              <a:prstGeom prst="rect">
                <a:avLst/>
              </a:prstGeom>
              <a:blipFill rotWithShape="1">
                <a:blip r:embed="rId7"/>
                <a:stretch>
                  <a:fillRect l="-8" t="-7" r="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4" name="Object 12"/>
              <p:cNvSpPr txBox="1"/>
              <p:nvPr/>
            </p:nvSpPr>
            <p:spPr bwMode="auto">
              <a:xfrm>
                <a:off x="1071169" y="5676407"/>
                <a:ext cx="4549775" cy="5048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把初始条件代入得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169" y="5676407"/>
                <a:ext cx="4549775" cy="504825"/>
              </a:xfrm>
              <a:prstGeom prst="rect">
                <a:avLst/>
              </a:prstGeom>
              <a:blipFill rotWithShape="1">
                <a:blip r:embed="rId8"/>
                <a:stretch>
                  <a:fillRect l="-12" t="-28" r="12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5" name="Object 13"/>
              <p:cNvSpPr txBox="1"/>
              <p:nvPr/>
            </p:nvSpPr>
            <p:spPr bwMode="auto">
              <a:xfrm>
                <a:off x="5732056" y="5561153"/>
                <a:ext cx="3864331" cy="8032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44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2056" y="5561153"/>
                <a:ext cx="3864331" cy="803275"/>
              </a:xfrm>
              <a:prstGeom prst="rect">
                <a:avLst/>
              </a:prstGeom>
              <a:blipFill rotWithShape="1">
                <a:blip r:embed="rId9"/>
                <a:stretch>
                  <a:fillRect l="-14" t="-57" r="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  <p:bldP spid="18439" grpId="0"/>
      <p:bldP spid="18440" grpId="0"/>
      <p:bldP spid="18441" grpId="0"/>
      <p:bldP spid="18442" grpId="0"/>
      <p:bldP spid="18443" grpId="0"/>
      <p:bldP spid="18444" grpId="0"/>
      <p:bldP spid="184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Object 2"/>
              <p:cNvSpPr txBox="1"/>
              <p:nvPr/>
            </p:nvSpPr>
            <p:spPr bwMode="auto">
              <a:xfrm>
                <a:off x="1992746" y="1484314"/>
                <a:ext cx="5890661" cy="106679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：把原式整理得：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746" y="1484314"/>
                <a:ext cx="5890661" cy="1066799"/>
              </a:xfrm>
              <a:prstGeom prst="rect">
                <a:avLst/>
              </a:prstGeom>
              <a:blipFill rotWithShape="1">
                <a:blip r:embed="rId1"/>
                <a:stretch>
                  <a:fillRect l="-2" t="-30" r="9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4" name="Object 4"/>
              <p:cNvSpPr txBox="1"/>
              <p:nvPr/>
            </p:nvSpPr>
            <p:spPr bwMode="auto">
              <a:xfrm>
                <a:off x="1963854" y="307981"/>
                <a:ext cx="4132146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>
                          <a:solidFill>
                            <a:srgbClr val="000000"/>
                          </a:solidFill>
                          <a:latin typeface="+mj-lt"/>
                        </a:rPr>
                        <m:t>2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+mj-lt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  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3854" y="307981"/>
                <a:ext cx="4132146" cy="1008062"/>
              </a:xfrm>
              <a:prstGeom prst="rect">
                <a:avLst/>
              </a:prstGeom>
              <a:blipFill rotWithShape="1">
                <a:blip r:embed="rId2"/>
                <a:stretch>
                  <a:fillRect l="-11" t="-1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Object 5"/>
              <p:cNvSpPr txBox="1"/>
              <p:nvPr/>
            </p:nvSpPr>
            <p:spPr bwMode="auto">
              <a:xfrm>
                <a:off x="2336801" y="2374904"/>
                <a:ext cx="5565540" cy="106679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，得：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6801" y="2374904"/>
                <a:ext cx="5565540" cy="1066798"/>
              </a:xfrm>
              <a:prstGeom prst="rect">
                <a:avLst/>
              </a:prstGeom>
              <a:blipFill rotWithShape="1">
                <a:blip r:embed="rId3"/>
                <a:stretch>
                  <a:fillRect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6" name="Object 6"/>
              <p:cNvSpPr txBox="1"/>
              <p:nvPr/>
            </p:nvSpPr>
            <p:spPr bwMode="auto">
              <a:xfrm>
                <a:off x="2309814" y="3357563"/>
                <a:ext cx="4344987" cy="10096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分离变量得：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9814" y="3357563"/>
                <a:ext cx="4344987" cy="1009650"/>
              </a:xfrm>
              <a:prstGeom prst="rect">
                <a:avLst/>
              </a:prstGeom>
              <a:blipFill rotWithShape="1">
                <a:blip r:embed="rId4"/>
                <a:stretch>
                  <a:fillRect l="-7" t="-3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7" name="Object 7"/>
              <p:cNvSpPr txBox="1"/>
              <p:nvPr/>
            </p:nvSpPr>
            <p:spPr bwMode="auto">
              <a:xfrm>
                <a:off x="2238375" y="4500563"/>
                <a:ext cx="7753350" cy="5508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等式两端同时积分得：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8375" y="4500563"/>
                <a:ext cx="7753350" cy="550862"/>
              </a:xfrm>
              <a:prstGeom prst="rect">
                <a:avLst/>
              </a:prstGeom>
              <a:blipFill rotWithShape="1">
                <a:blip r:embed="rId5"/>
                <a:stretch>
                  <a:fillRect t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9" name="Object 9"/>
              <p:cNvSpPr txBox="1"/>
              <p:nvPr/>
            </p:nvSpPr>
            <p:spPr bwMode="auto">
              <a:xfrm>
                <a:off x="2238375" y="5172076"/>
                <a:ext cx="4383088" cy="542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故该微分方程的通解为：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8375" y="5172076"/>
                <a:ext cx="4383088" cy="542925"/>
              </a:xfrm>
              <a:prstGeom prst="rect">
                <a:avLst/>
              </a:prstGeom>
              <a:blipFill rotWithShape="1">
                <a:blip r:embed="rId6"/>
                <a:stretch>
                  <a:fillRect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90" name="Object 10"/>
              <p:cNvSpPr txBox="1"/>
              <p:nvPr/>
            </p:nvSpPr>
            <p:spPr bwMode="auto">
              <a:xfrm>
                <a:off x="3024189" y="5857875"/>
                <a:ext cx="6398944" cy="609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9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89" y="5857875"/>
                <a:ext cx="6398944" cy="609600"/>
              </a:xfrm>
              <a:prstGeom prst="rect">
                <a:avLst/>
              </a:prstGeom>
              <a:blipFill rotWithShape="1">
                <a:blip r:embed="rId7"/>
                <a:stretch>
                  <a:fillRect l="-5"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  <p:bldP spid="20485" grpId="0"/>
      <p:bldP spid="20486" grpId="0"/>
      <p:bldP spid="20487" grpId="0"/>
      <p:bldP spid="20489" grpId="0"/>
      <p:bldP spid="204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703388" y="104775"/>
            <a:ext cx="7993062" cy="119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0000FF"/>
                </a:solidFill>
              </a:rPr>
              <a:t>例</a:t>
            </a:r>
            <a:r>
              <a:rPr lang="en-US" altLang="zh-CN" sz="3200" b="1">
                <a:solidFill>
                  <a:srgbClr val="0000FF"/>
                </a:solidFill>
              </a:rPr>
              <a:t>2.</a:t>
            </a:r>
            <a:r>
              <a:rPr lang="en-US" altLang="zh-CN" sz="2800" b="1"/>
              <a:t>  </a:t>
            </a:r>
            <a:r>
              <a:rPr lang="zh-CN" altLang="en-US" sz="2800" b="1"/>
              <a:t>质量为</a:t>
            </a:r>
            <a:r>
              <a:rPr lang="en-US" altLang="zh-CN" sz="2800" b="1" i="1"/>
              <a:t>m</a:t>
            </a:r>
            <a:r>
              <a:rPr lang="zh-CN" altLang="en-US" sz="2800" b="1"/>
              <a:t>的物体自由落下</a:t>
            </a:r>
            <a:r>
              <a:rPr lang="en-US" altLang="zh-CN" sz="2800" b="1"/>
              <a:t>, </a:t>
            </a:r>
            <a:r>
              <a:rPr lang="en-US" altLang="zh-CN" sz="2800" b="1" i="1"/>
              <a:t>t </a:t>
            </a:r>
            <a:r>
              <a:rPr lang="en-US" altLang="zh-CN" sz="2800" b="1"/>
              <a:t>=0</a:t>
            </a:r>
            <a:r>
              <a:rPr lang="en-US" altLang="zh-CN" sz="2800" b="1" i="1"/>
              <a:t> </a:t>
            </a:r>
            <a:r>
              <a:rPr lang="zh-CN" altLang="en-US" sz="2800" b="1"/>
              <a:t>时</a:t>
            </a:r>
            <a:r>
              <a:rPr lang="en-US" altLang="zh-CN" sz="2800" b="1"/>
              <a:t>,</a:t>
            </a:r>
            <a:r>
              <a:rPr lang="zh-CN" altLang="en-US" sz="2800" b="1"/>
              <a:t>初始位移和初速度分别为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 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0 . </a:t>
            </a:r>
            <a:r>
              <a:rPr lang="zh-CN" altLang="en-US" sz="2800" b="1"/>
              <a:t>求物体的运动规律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833564" y="1339462"/>
            <a:ext cx="4856391" cy="53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解</a:t>
            </a:r>
            <a:r>
              <a:rPr lang="en-US" altLang="zh-CN" sz="2800" b="1">
                <a:solidFill>
                  <a:srgbClr val="0000FF"/>
                </a:solidFill>
              </a:rPr>
              <a:t>:  </a:t>
            </a:r>
            <a:r>
              <a:rPr lang="zh-CN" altLang="en-US" sz="2800" b="1"/>
              <a:t>设运动方程为</a:t>
            </a:r>
            <a:r>
              <a:rPr lang="en-US" altLang="zh-CN" sz="2800" b="1" i="1"/>
              <a:t>S=S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en-US" altLang="zh-CN" sz="2800" b="1" i="1"/>
              <a:t>,</a:t>
            </a:r>
            <a:endParaRPr lang="en-US" altLang="zh-CN" sz="2800" b="1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0" y="1414074"/>
            <a:ext cx="654782" cy="53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5" name="Object 11"/>
              <p:cNvSpPr txBox="1"/>
              <p:nvPr/>
            </p:nvSpPr>
            <p:spPr bwMode="auto">
              <a:xfrm>
                <a:off x="6810376" y="1458417"/>
                <a:ext cx="1988043" cy="5418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1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0376" y="1458417"/>
                <a:ext cx="1988043" cy="541833"/>
              </a:xfrm>
              <a:prstGeom prst="rect">
                <a:avLst/>
              </a:prstGeom>
              <a:blipFill rotWithShape="1">
                <a:blip r:embed="rId1"/>
                <a:stretch>
                  <a:fillRect t="-84" r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16" name="Object 12"/>
              <p:cNvSpPr txBox="1"/>
              <p:nvPr/>
            </p:nvSpPr>
            <p:spPr bwMode="auto">
              <a:xfrm>
                <a:off x="4167187" y="2198400"/>
                <a:ext cx="3688267" cy="592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16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7187" y="2198400"/>
                <a:ext cx="3688267" cy="592425"/>
              </a:xfrm>
              <a:prstGeom prst="rect">
                <a:avLst/>
              </a:prstGeom>
              <a:blipFill rotWithShape="1">
                <a:blip r:embed="rId2"/>
                <a:stretch>
                  <a:fillRect l="-9" t="-5" r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595564" y="3128574"/>
            <a:ext cx="2531359" cy="53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两次积分得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8" name="Object 14"/>
              <p:cNvSpPr txBox="1"/>
              <p:nvPr/>
            </p:nvSpPr>
            <p:spPr bwMode="auto">
              <a:xfrm>
                <a:off x="5310189" y="3056006"/>
                <a:ext cx="2853403" cy="5793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18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0189" y="3056006"/>
                <a:ext cx="2853403" cy="579369"/>
              </a:xfrm>
              <a:prstGeom prst="rect">
                <a:avLst/>
              </a:prstGeom>
              <a:blipFill rotWithShape="1">
                <a:blip r:embed="rId3"/>
                <a:stretch>
                  <a:fillRect l="-11" t="-67" r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19" name="Object 15"/>
              <p:cNvSpPr txBox="1"/>
              <p:nvPr/>
            </p:nvSpPr>
            <p:spPr bwMode="auto">
              <a:xfrm>
                <a:off x="5310189" y="3686477"/>
                <a:ext cx="4151445" cy="1036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19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0189" y="3686477"/>
                <a:ext cx="4151445" cy="1036338"/>
              </a:xfrm>
              <a:prstGeom prst="rect">
                <a:avLst/>
              </a:prstGeom>
              <a:blipFill rotWithShape="1">
                <a:blip r:embed="rId4"/>
                <a:stretch>
                  <a:fillRect l="-8" t="-29" r="3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666999" y="4782866"/>
            <a:ext cx="2594177" cy="53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代入条件得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21" name="Object 17"/>
              <p:cNvSpPr txBox="1"/>
              <p:nvPr/>
            </p:nvSpPr>
            <p:spPr bwMode="auto">
              <a:xfrm>
                <a:off x="5167314" y="4768146"/>
                <a:ext cx="3371857" cy="665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2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314" y="4768146"/>
                <a:ext cx="3371857" cy="665867"/>
              </a:xfrm>
              <a:prstGeom prst="rect">
                <a:avLst/>
              </a:prstGeom>
              <a:blipFill rotWithShape="1">
                <a:blip r:embed="rId5"/>
                <a:stretch>
                  <a:fillRect l="-9" t="-85" r="10" b="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22" name="Object 18"/>
              <p:cNvSpPr txBox="1"/>
              <p:nvPr/>
            </p:nvSpPr>
            <p:spPr bwMode="auto">
              <a:xfrm>
                <a:off x="4859338" y="5416852"/>
                <a:ext cx="4572688" cy="1036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22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9338" y="5416852"/>
                <a:ext cx="4572688" cy="1036338"/>
              </a:xfrm>
              <a:prstGeom prst="rect">
                <a:avLst/>
              </a:prstGeom>
              <a:blipFill rotWithShape="1">
                <a:blip r:embed="rId6"/>
                <a:stretch>
                  <a:fillRect l="-7" t="-29" r="8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3" grpId="0" autoUpdateAnimBg="0"/>
      <p:bldP spid="21514" grpId="0" autoUpdateAnimBg="0"/>
      <p:bldP spid="21515" grpId="0"/>
      <p:bldP spid="21516" grpId="0"/>
      <p:bldP spid="21517" grpId="0" autoUpdateAnimBg="0"/>
      <p:bldP spid="21518" grpId="0"/>
      <p:bldP spid="21520" grpId="0" autoUpdateAnimBg="0"/>
      <p:bldP spid="21521" grpId="0"/>
      <p:bldP spid="215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951038" y="142875"/>
            <a:ext cx="593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二</a:t>
            </a:r>
            <a:r>
              <a:rPr lang="en-US" altLang="zh-CN" sz="3200" b="1"/>
              <a:t>. </a:t>
            </a:r>
            <a:r>
              <a:rPr lang="zh-CN" altLang="en-US" sz="3200" b="1"/>
              <a:t>微分方程的基本概念</a:t>
            </a:r>
            <a:endParaRPr lang="zh-CN" altLang="en-US" sz="3200" b="1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09750" y="857250"/>
            <a:ext cx="2357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</a:rPr>
              <a:t>1. </a:t>
            </a:r>
            <a:r>
              <a:rPr lang="zh-CN" altLang="en-US" sz="3200" b="1">
                <a:solidFill>
                  <a:srgbClr val="0000FF"/>
                </a:solidFill>
              </a:rPr>
              <a:t>微分方程</a:t>
            </a:r>
            <a:r>
              <a:rPr lang="en-US" altLang="zh-CN" sz="3200" b="1">
                <a:solidFill>
                  <a:srgbClr val="0000FF"/>
                </a:solidFill>
              </a:rPr>
              <a:t>:</a:t>
            </a:r>
            <a:endParaRPr lang="en-US" altLang="zh-CN" sz="3200" b="1">
              <a:solidFill>
                <a:srgbClr val="0000FF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440238" y="908051"/>
            <a:ext cx="560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含有未知函数的导数或微分的方程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03389" y="1628776"/>
            <a:ext cx="8713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未知函数为一元函数的微分方程称为</a:t>
            </a:r>
            <a:r>
              <a:rPr lang="zh-CN" altLang="en-US" sz="2800" b="1">
                <a:solidFill>
                  <a:srgbClr val="0000FF"/>
                </a:solidFill>
              </a:rPr>
              <a:t>常微分方程</a:t>
            </a:r>
            <a:r>
              <a:rPr lang="en-US" altLang="zh-CN" sz="2800" b="1"/>
              <a:t>.(</a:t>
            </a:r>
            <a:r>
              <a:rPr lang="zh-CN" altLang="en-US" sz="2800" b="1"/>
              <a:t>前例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703388" y="2420939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未知函数为多元函数的微分方程称为</a:t>
            </a:r>
            <a:r>
              <a:rPr lang="zh-CN" altLang="en-US" sz="2800" b="1">
                <a:solidFill>
                  <a:srgbClr val="0000FF"/>
                </a:solidFill>
              </a:rPr>
              <a:t>偏微分方程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9551988" y="2276475"/>
            <a:ext cx="863600" cy="865188"/>
          </a:xfrm>
          <a:prstGeom prst="wedgeRoundRectCallout">
            <a:avLst>
              <a:gd name="adj1" fmla="val -110292"/>
              <a:gd name="adj2" fmla="val -6027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本章</a:t>
            </a:r>
            <a:endParaRPr lang="zh-CN" altLang="en-US" sz="2800" b="1" dirty="0"/>
          </a:p>
          <a:p>
            <a:pPr algn="ctr" eaLnBrk="1" hangingPunct="1"/>
            <a:r>
              <a:rPr lang="zh-CN" altLang="en-US" sz="2800" b="1" dirty="0"/>
              <a:t>内容</a:t>
            </a:r>
            <a:endParaRPr lang="zh-CN" altLang="en-US" sz="2800" b="1" dirty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919288" y="3381375"/>
            <a:ext cx="3173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</a:rPr>
              <a:t>2. </a:t>
            </a:r>
            <a:r>
              <a:rPr lang="zh-CN" altLang="en-US" sz="3200" b="1">
                <a:solidFill>
                  <a:srgbClr val="0000FF"/>
                </a:solidFill>
              </a:rPr>
              <a:t>微分方程的阶</a:t>
            </a:r>
            <a:r>
              <a:rPr lang="en-US" altLang="zh-CN" sz="3200" b="1">
                <a:solidFill>
                  <a:srgbClr val="0000FF"/>
                </a:solidFill>
              </a:rPr>
              <a:t>:</a:t>
            </a:r>
            <a:endParaRPr lang="en-US" altLang="zh-CN" sz="3200" b="1">
              <a:solidFill>
                <a:srgbClr val="0000FF"/>
              </a:solidFill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381251" y="4071939"/>
            <a:ext cx="7127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微分方程中未知函数的导数或微分的最阶数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238376" y="4762500"/>
            <a:ext cx="703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例</a:t>
            </a:r>
            <a:r>
              <a:rPr lang="en-US" altLang="zh-CN" sz="3200" b="1"/>
              <a:t>1 </a:t>
            </a:r>
            <a:r>
              <a:rPr lang="zh-CN" altLang="en-US" sz="2800" b="1"/>
              <a:t>是一阶微分方程</a:t>
            </a:r>
            <a:r>
              <a:rPr lang="en-US" altLang="zh-CN" sz="2800" b="1"/>
              <a:t>,  </a:t>
            </a:r>
            <a:r>
              <a:rPr lang="zh-CN" altLang="en-US" sz="3200" b="1"/>
              <a:t>例</a:t>
            </a:r>
            <a:r>
              <a:rPr lang="en-US" altLang="zh-CN" sz="3200" b="1"/>
              <a:t>2 </a:t>
            </a:r>
            <a:r>
              <a:rPr lang="zh-CN" altLang="en-US" sz="2800" b="1"/>
              <a:t>是二阶微分方程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238375" y="5429251"/>
            <a:ext cx="321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FF"/>
                </a:solidFill>
              </a:rPr>
              <a:t>n </a:t>
            </a:r>
            <a:r>
              <a:rPr lang="zh-CN" altLang="en-US" sz="2800" b="1">
                <a:solidFill>
                  <a:srgbClr val="0000FF"/>
                </a:solidFill>
              </a:rPr>
              <a:t>阶方程一般形式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84" name="Object 12"/>
              <p:cNvSpPr txBox="1"/>
              <p:nvPr/>
            </p:nvSpPr>
            <p:spPr bwMode="auto">
              <a:xfrm>
                <a:off x="5627688" y="5501481"/>
                <a:ext cx="4176712" cy="55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,⋅⋅⋅,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08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688" y="5501481"/>
                <a:ext cx="4176712" cy="558800"/>
              </a:xfrm>
              <a:prstGeom prst="rect">
                <a:avLst/>
              </a:prstGeom>
              <a:blipFill rotWithShape="1">
                <a:blip r:embed="rId1"/>
                <a:stretch>
                  <a:fillRect l="-8" t="-85" b="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7607300" y="6252367"/>
            <a:ext cx="1944688" cy="557212"/>
          </a:xfrm>
          <a:prstGeom prst="wedgeRoundRectCallout">
            <a:avLst>
              <a:gd name="adj1" fmla="val -5126"/>
              <a:gd name="adj2" fmla="val -1011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必须出现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utoUpdateAnimBg="0"/>
      <p:bldP spid="3078" grpId="0" autoUpdateAnimBg="0"/>
      <p:bldP spid="3079" grpId="0" animBg="1" autoUpdateAnimBg="0"/>
      <p:bldP spid="3080" grpId="0" autoUpdateAnimBg="0"/>
      <p:bldP spid="3081" grpId="0" autoUpdateAnimBg="0"/>
      <p:bldP spid="3082" grpId="0" autoUpdateAnimBg="0"/>
      <p:bldP spid="3083" grpId="0" autoUpdateAnimBg="0"/>
      <p:bldP spid="3084" grpId="0"/>
      <p:bldP spid="308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47851" y="404814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</a:rPr>
              <a:t>3. </a:t>
            </a:r>
            <a:r>
              <a:rPr lang="zh-CN" altLang="en-US" sz="3200" b="1">
                <a:solidFill>
                  <a:srgbClr val="0000FF"/>
                </a:solidFill>
              </a:rPr>
              <a:t>解</a:t>
            </a:r>
            <a:r>
              <a:rPr lang="en-US" altLang="zh-CN" sz="3200" b="1">
                <a:solidFill>
                  <a:srgbClr val="0000FF"/>
                </a:solidFill>
              </a:rPr>
              <a:t>:</a:t>
            </a:r>
            <a:endParaRPr lang="en-US" altLang="zh-CN" sz="3200" b="1">
              <a:solidFill>
                <a:srgbClr val="0000FF"/>
              </a:solidFill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927351" y="404813"/>
            <a:ext cx="7273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如果将函数 </a:t>
            </a:r>
            <a:r>
              <a:rPr lang="en-US" altLang="zh-CN" sz="2800" b="1" i="1"/>
              <a:t>y= y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 i="1"/>
              <a:t> </a:t>
            </a:r>
            <a:r>
              <a:rPr lang="zh-CN" altLang="en-US" sz="2800" b="1"/>
              <a:t>代入微分方程后恒等</a:t>
            </a:r>
            <a:r>
              <a:rPr lang="en-US" altLang="zh-CN" sz="2800" b="1"/>
              <a:t>, </a:t>
            </a:r>
            <a:r>
              <a:rPr lang="zh-CN" altLang="en-US" sz="2800" b="1"/>
              <a:t>则称其为微分方程的解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184526" y="1484313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如果解中含有任意常数</a:t>
            </a:r>
            <a:r>
              <a:rPr lang="en-US" altLang="zh-CN" sz="2800" b="1"/>
              <a:t>, </a:t>
            </a:r>
            <a:r>
              <a:rPr lang="zh-CN" altLang="en-US" sz="2800" b="1"/>
              <a:t>且个数与阶数相同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213100" y="2266951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不含任意常数的解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7464425" y="2181225"/>
            <a:ext cx="1728788" cy="604838"/>
          </a:xfrm>
          <a:prstGeom prst="wedgeRoundRectCallout">
            <a:avLst>
              <a:gd name="adj1" fmla="val -104454"/>
              <a:gd name="adj2" fmla="val -8175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必须独立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249489" y="3122613"/>
            <a:ext cx="3716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FF"/>
                </a:solidFill>
              </a:rPr>
              <a:t>n</a:t>
            </a:r>
            <a:r>
              <a:rPr lang="zh-CN" altLang="en-US" sz="2800" b="1">
                <a:solidFill>
                  <a:srgbClr val="0000FF"/>
                </a:solidFill>
              </a:rPr>
              <a:t>阶方程通解一般形式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40" name="Object 12"/>
              <p:cNvSpPr txBox="1"/>
              <p:nvPr/>
            </p:nvSpPr>
            <p:spPr bwMode="auto">
              <a:xfrm>
                <a:off x="6096000" y="3130550"/>
                <a:ext cx="4864100" cy="720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,⋅⋅⋅,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4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130550"/>
                <a:ext cx="4864100" cy="7207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2063751" y="1484314"/>
            <a:ext cx="11448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</a:rPr>
              <a:t>通解</a:t>
            </a:r>
            <a:r>
              <a:rPr lang="en-US" altLang="zh-CN" sz="3200" b="1">
                <a:solidFill>
                  <a:srgbClr val="0000FF"/>
                </a:solidFill>
              </a:rPr>
              <a:t>:</a:t>
            </a:r>
            <a:endParaRPr lang="en-US" altLang="zh-CN" sz="3200" b="1">
              <a:solidFill>
                <a:srgbClr val="0000FF"/>
              </a:solidFill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2133601" y="2290764"/>
            <a:ext cx="1135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</a:rPr>
              <a:t>特解</a:t>
            </a:r>
            <a:r>
              <a:rPr lang="en-US" altLang="zh-CN" sz="3200" b="1">
                <a:solidFill>
                  <a:srgbClr val="0000FF"/>
                </a:solidFill>
              </a:rPr>
              <a:t>:</a:t>
            </a:r>
            <a:endParaRPr lang="en-US" altLang="zh-CN" sz="3200" b="1">
              <a:solidFill>
                <a:srgbClr val="0000FF"/>
              </a:solidFill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844675" y="4160839"/>
            <a:ext cx="2357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</a:rPr>
              <a:t>4. </a:t>
            </a:r>
            <a:r>
              <a:rPr lang="zh-CN" altLang="en-US" sz="3200" b="1">
                <a:solidFill>
                  <a:srgbClr val="0000FF"/>
                </a:solidFill>
              </a:rPr>
              <a:t>定解条件</a:t>
            </a:r>
            <a:r>
              <a:rPr lang="en-US" altLang="zh-CN" sz="3200" b="1">
                <a:solidFill>
                  <a:srgbClr val="0000FF"/>
                </a:solidFill>
              </a:rPr>
              <a:t>:</a:t>
            </a:r>
            <a:endParaRPr lang="en-US" altLang="zh-CN" sz="3200" b="1">
              <a:solidFill>
                <a:srgbClr val="0000FF"/>
              </a:solidFill>
            </a:endParaRP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4343400" y="4195763"/>
            <a:ext cx="4963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确定通解中任意常数值的条件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2174875" y="4962526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定解条件的个数要和阶数相同</a:t>
            </a:r>
            <a:r>
              <a:rPr lang="en-US" altLang="zh-CN" sz="2800" b="1"/>
              <a:t>, </a:t>
            </a:r>
            <a:r>
              <a:rPr lang="zh-CN" altLang="en-US" sz="2800" b="1"/>
              <a:t>才能确定唯一特解</a:t>
            </a:r>
            <a:r>
              <a:rPr lang="en-US" altLang="zh-CN" sz="2800" b="1"/>
              <a:t>;</a:t>
            </a:r>
            <a:endParaRPr lang="en-US" altLang="zh-CN" sz="2800" b="1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174875" y="5707063"/>
            <a:ext cx="7778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定解条件中自变量取相同值时</a:t>
            </a:r>
            <a:r>
              <a:rPr lang="en-US" altLang="zh-CN" sz="2800" b="1"/>
              <a:t>, </a:t>
            </a:r>
            <a:r>
              <a:rPr lang="zh-CN" altLang="en-US" sz="2800" b="1"/>
              <a:t>叫做</a:t>
            </a:r>
            <a:r>
              <a:rPr lang="zh-CN" altLang="en-US" sz="3200" b="1">
                <a:solidFill>
                  <a:srgbClr val="0000FF"/>
                </a:solidFill>
              </a:rPr>
              <a:t>初始条件</a:t>
            </a:r>
            <a:r>
              <a:rPr lang="en-US" altLang="zh-CN" sz="3600" b="1">
                <a:solidFill>
                  <a:srgbClr val="0000FF"/>
                </a:solidFill>
              </a:rPr>
              <a:t>.</a:t>
            </a:r>
            <a:endParaRPr lang="en-US" altLang="zh-CN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  <p:bldP spid="22534" grpId="0" autoUpdateAnimBg="0"/>
      <p:bldP spid="22536" grpId="0" autoUpdateAnimBg="0"/>
      <p:bldP spid="22538" grpId="0" animBg="1" autoUpdateAnimBg="0"/>
      <p:bldP spid="22539" grpId="0" autoUpdateAnimBg="0"/>
      <p:bldP spid="22540" grpId="0" bldLvl="0" animBg="1"/>
      <p:bldP spid="22542" grpId="0"/>
      <p:bldP spid="22544" grpId="0"/>
      <p:bldP spid="22545" grpId="0" autoUpdateAnimBg="0"/>
      <p:bldP spid="22546" grpId="0" autoUpdateAnimBg="0"/>
      <p:bldP spid="22547" grpId="0" autoUpdateAnimBg="0"/>
      <p:bldP spid="2254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919289" y="428625"/>
            <a:ext cx="32031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</a:rPr>
              <a:t>5. </a:t>
            </a:r>
            <a:r>
              <a:rPr lang="zh-CN" altLang="en-US" sz="3200" b="1" dirty="0">
                <a:solidFill>
                  <a:srgbClr val="0000FF"/>
                </a:solidFill>
              </a:rPr>
              <a:t>解的几何意义</a:t>
            </a:r>
            <a:r>
              <a:rPr lang="en-US" altLang="zh-CN" sz="3200" b="1" dirty="0">
                <a:solidFill>
                  <a:srgbClr val="0000FF"/>
                </a:solidFill>
              </a:rPr>
              <a:t>: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024187" y="1744877"/>
            <a:ext cx="11858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通解</a:t>
            </a:r>
            <a:r>
              <a:rPr lang="en-US" altLang="zh-CN" sz="2800" b="1"/>
              <a:t>:  </a:t>
            </a:r>
            <a:endParaRPr lang="en-US" altLang="zh-CN" sz="2800" b="1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024187" y="1153288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特解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39" name="Text Box 11"/>
              <p:cNvSpPr txBox="1">
                <a:spLocks noChangeArrowheads="1"/>
              </p:cNvSpPr>
              <p:nvPr/>
            </p:nvSpPr>
            <p:spPr bwMode="auto">
              <a:xfrm>
                <a:off x="2095500" y="2404835"/>
                <a:ext cx="7437818" cy="720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rgbClr val="0000CC"/>
                    </a:solidFill>
                  </a:rPr>
                  <a:t>3:</a:t>
                </a:r>
                <a:r>
                  <a:rPr lang="en-US" altLang="zh-CN" sz="2800" b="1" dirty="0"/>
                  <a:t>   </a:t>
                </a:r>
                <a:r>
                  <a:rPr lang="zh-CN" altLang="en-US" sz="2800" b="1" dirty="0"/>
                  <a:t>验证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800" b="1" dirty="0"/>
                  <a:t> 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zh-CN" altLang="en-US" sz="2800" b="1" dirty="0"/>
                  <a:t>  的通解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513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0" y="2404835"/>
                <a:ext cx="7437818" cy="720775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30"/>
          <p:cNvGrpSpPr/>
          <p:nvPr/>
        </p:nvGrpSpPr>
        <p:grpSpPr bwMode="auto">
          <a:xfrm>
            <a:off x="2095500" y="3336469"/>
            <a:ext cx="6799544" cy="720721"/>
            <a:chOff x="476" y="2069"/>
            <a:chExt cx="3899" cy="4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76" y="2069"/>
                  <a:ext cx="3899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b="1" dirty="0"/>
                    <a:t>对                     用隐函数求导法得</a:t>
                  </a:r>
                  <a:r>
                    <a:rPr lang="en-US" altLang="zh-CN" sz="2800" b="1" dirty="0"/>
                    <a:t>:</a:t>
                  </a:r>
                  <a:r>
                    <a:rPr lang="zh-CN" altLang="en-US" sz="2800" b="1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51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6" y="2069"/>
                  <a:ext cx="3899" cy="408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4" name="Object 15"/>
                <p:cNvSpPr txBox="1"/>
                <p:nvPr/>
              </p:nvSpPr>
              <p:spPr bwMode="auto">
                <a:xfrm>
                  <a:off x="810" y="2070"/>
                  <a:ext cx="1065" cy="3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5124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0" y="2070"/>
                  <a:ext cx="1065" cy="342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37" name="Text Box 17"/>
              <p:cNvSpPr txBox="1">
                <a:spLocks noChangeArrowheads="1"/>
              </p:cNvSpPr>
              <p:nvPr/>
            </p:nvSpPr>
            <p:spPr bwMode="auto">
              <a:xfrm>
                <a:off x="2279369" y="4088469"/>
                <a:ext cx="4459169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800" b="1" dirty="0"/>
                  <a:t> 是方程的解</a:t>
                </a:r>
                <a:r>
                  <a:rPr lang="en-US" altLang="zh-CN" sz="2800" b="1" dirty="0"/>
                  <a:t>,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5137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369" y="4088469"/>
                <a:ext cx="4459169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8" t="-64" r="12" b="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6893644" y="4098215"/>
            <a:ext cx="386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且含有一个任意常数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4440239" y="5072775"/>
            <a:ext cx="1266086" cy="839075"/>
          </a:xfrm>
          <a:prstGeom prst="wedgeEllipseCallout">
            <a:avLst>
              <a:gd name="adj1" fmla="val -87329"/>
              <a:gd name="adj2" fmla="val -108736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通解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294189" y="1727413"/>
            <a:ext cx="24711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积分曲线族</a:t>
            </a:r>
            <a:endParaRPr lang="zh-CN" altLang="en-US" sz="2800" b="1" dirty="0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4310064" y="114300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积分曲线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autoUpdateAnimBg="0"/>
      <p:bldP spid="4105" grpId="0" autoUpdateAnimBg="0"/>
      <p:bldP spid="5139" grpId="0"/>
      <p:bldP spid="5137" grpId="0"/>
      <p:bldP spid="4115" grpId="0" autoUpdateAnimBg="0"/>
      <p:bldP spid="4119" grpId="0" animBg="1" autoUpdateAnimBg="0"/>
      <p:bldP spid="4121" grpId="0"/>
      <p:bldP spid="4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351088" y="333375"/>
            <a:ext cx="7053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/>
              <a:t>第二节  几种常见的一阶微分方程</a:t>
            </a:r>
            <a:endParaRPr lang="zh-CN" altLang="en-US" sz="3600" b="1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393950" y="1196976"/>
            <a:ext cx="7488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本节介绍一阶微分方程的基本类型和常见类型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09750" y="2786063"/>
            <a:ext cx="4421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一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可分离变量的微分方程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5" name="Text Box 5"/>
              <p:cNvSpPr txBox="1">
                <a:spLocks noChangeArrowheads="1"/>
              </p:cNvSpPr>
              <p:nvPr/>
            </p:nvSpPr>
            <p:spPr bwMode="auto">
              <a:xfrm>
                <a:off x="2451100" y="2000250"/>
                <a:ext cx="65388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一阶微分方程一般形式</a:t>
                </a:r>
                <a:r>
                  <a:rPr lang="en-US" altLang="zh-CN" sz="2800" b="1" dirty="0"/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1100" y="2000250"/>
                <a:ext cx="6538896" cy="523220"/>
              </a:xfrm>
              <a:prstGeom prst="rect">
                <a:avLst/>
              </a:prstGeom>
              <a:blipFill rotWithShape="1">
                <a:blip r:embed="rId1"/>
                <a:stretch>
                  <a:fillRect r="5" b="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7" name="Text Box 7"/>
              <p:cNvSpPr txBox="1">
                <a:spLocks noChangeArrowheads="1"/>
              </p:cNvSpPr>
              <p:nvPr/>
            </p:nvSpPr>
            <p:spPr bwMode="auto">
              <a:xfrm>
                <a:off x="2387601" y="3789364"/>
                <a:ext cx="7637463" cy="721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研究一阶微分方程的基本形式</a:t>
                </a:r>
                <a:r>
                  <a:rPr lang="en-US" altLang="zh-CN" sz="2800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12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7601" y="3789364"/>
                <a:ext cx="7637463" cy="721159"/>
              </a:xfrm>
              <a:prstGeom prst="rect">
                <a:avLst/>
              </a:prstGeom>
              <a:blipFill rotWithShape="1">
                <a:blip r:embed="rId2"/>
                <a:stretch>
                  <a:fillRect t="-44" r="4" b="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0025064" y="3714751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(1)</a:t>
            </a:r>
            <a:endParaRPr lang="en-US" altLang="zh-CN" sz="2800" b="1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2381250" y="4929188"/>
            <a:ext cx="2528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如果</a:t>
            </a:r>
            <a:r>
              <a:rPr lang="en-US" altLang="zh-CN" sz="2800" b="1"/>
              <a:t>(1)</a:t>
            </a:r>
            <a:r>
              <a:rPr lang="zh-CN" altLang="en-US" sz="2800" b="1"/>
              <a:t>可化成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43" name="Object 23"/>
              <p:cNvSpPr txBox="1"/>
              <p:nvPr/>
            </p:nvSpPr>
            <p:spPr bwMode="auto">
              <a:xfrm>
                <a:off x="5099050" y="4683126"/>
                <a:ext cx="3072798" cy="1031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4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050" y="4683126"/>
                <a:ext cx="3072798" cy="1031875"/>
              </a:xfrm>
              <a:prstGeom prst="rect">
                <a:avLst/>
              </a:prstGeom>
              <a:blipFill rotWithShape="1">
                <a:blip r:embed="rId3"/>
                <a:stretch>
                  <a:fillRect r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2452689" y="5910263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</a:t>
            </a:r>
            <a:r>
              <a:rPr lang="en-US" altLang="zh-CN" sz="2800" b="1"/>
              <a:t>(1)</a:t>
            </a:r>
            <a:r>
              <a:rPr lang="zh-CN" altLang="en-US" sz="2800" b="1"/>
              <a:t>称为</a:t>
            </a:r>
            <a:r>
              <a:rPr lang="zh-CN" altLang="en-US" sz="2800" b="1">
                <a:solidFill>
                  <a:srgbClr val="0000CC"/>
                </a:solidFill>
              </a:rPr>
              <a:t>可分离变量的微分方程</a:t>
            </a:r>
            <a:r>
              <a:rPr lang="en-US" altLang="zh-CN" sz="2800" b="1">
                <a:solidFill>
                  <a:srgbClr val="0000CC"/>
                </a:solidFill>
              </a:rPr>
              <a:t>.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5" grpId="0" autoUpdateAnimBg="0"/>
      <p:bldP spid="5127" grpId="0" autoUpdateAnimBg="0"/>
      <p:bldP spid="5132" grpId="0" autoUpdateAnimBg="0"/>
      <p:bldP spid="5142" grpId="0" autoUpdateAnimBg="0"/>
      <p:bldP spid="5143" grpId="0"/>
      <p:bldP spid="51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381250" y="571501"/>
            <a:ext cx="5976938" cy="58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/>
              <a:t>可分离变量的方程的解题步骤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566989" y="1733550"/>
            <a:ext cx="24067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1.</a:t>
            </a:r>
            <a:r>
              <a:rPr lang="zh-CN" altLang="en-US" sz="2800" b="1">
                <a:solidFill>
                  <a:srgbClr val="0000CC"/>
                </a:solidFill>
              </a:rPr>
              <a:t>分离变量</a:t>
            </a:r>
            <a:r>
              <a:rPr lang="en-US" altLang="zh-CN" sz="2800" b="1">
                <a:solidFill>
                  <a:srgbClr val="0000CC"/>
                </a:solidFill>
              </a:rPr>
              <a:t>: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5" name="Object 9"/>
              <p:cNvSpPr txBox="1"/>
              <p:nvPr/>
            </p:nvSpPr>
            <p:spPr bwMode="auto">
              <a:xfrm>
                <a:off x="4772025" y="1500189"/>
                <a:ext cx="3676972" cy="1101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58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2025" y="1500189"/>
                <a:ext cx="3676972" cy="1101725"/>
              </a:xfrm>
              <a:prstGeom prst="rect">
                <a:avLst/>
              </a:prstGeom>
              <a:blipFill rotWithShape="1">
                <a:blip r:embed="rId1"/>
                <a:stretch>
                  <a:fillRect t="-29" r="9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566989" y="2924175"/>
            <a:ext cx="24067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2.</a:t>
            </a:r>
            <a:r>
              <a:rPr lang="zh-CN" altLang="en-US" sz="2800" b="1">
                <a:solidFill>
                  <a:srgbClr val="0000CC"/>
                </a:solidFill>
              </a:rPr>
              <a:t>两边积分</a:t>
            </a:r>
            <a:r>
              <a:rPr lang="en-US" altLang="zh-CN" sz="2800" b="1">
                <a:solidFill>
                  <a:srgbClr val="0000CC"/>
                </a:solidFill>
              </a:rPr>
              <a:t>: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7" name="Object 11"/>
              <p:cNvSpPr txBox="1"/>
              <p:nvPr/>
            </p:nvSpPr>
            <p:spPr bwMode="auto">
              <a:xfrm>
                <a:off x="4678364" y="2744788"/>
                <a:ext cx="4071000" cy="1079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58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8364" y="2744788"/>
                <a:ext cx="4071000" cy="1079500"/>
              </a:xfrm>
              <a:prstGeom prst="rect">
                <a:avLst/>
              </a:prstGeom>
              <a:blipFill rotWithShape="1">
                <a:blip r:embed="rId2"/>
                <a:stretch>
                  <a:fillRect l="-8" t="-29" r="8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566989" y="4029075"/>
            <a:ext cx="24067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3.</a:t>
            </a:r>
            <a:r>
              <a:rPr lang="zh-CN" altLang="en-US" sz="2800" b="1">
                <a:solidFill>
                  <a:srgbClr val="0000CC"/>
                </a:solidFill>
              </a:rPr>
              <a:t>得出通解</a:t>
            </a:r>
            <a:r>
              <a:rPr lang="en-US" altLang="zh-CN" sz="2800" b="1">
                <a:solidFill>
                  <a:srgbClr val="0000CC"/>
                </a:solidFill>
              </a:rPr>
              <a:t>: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9" name="Object 13"/>
              <p:cNvSpPr txBox="1"/>
              <p:nvPr/>
            </p:nvSpPr>
            <p:spPr bwMode="auto">
              <a:xfrm>
                <a:off x="4943475" y="4102101"/>
                <a:ext cx="3523528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5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3475" y="4102101"/>
                <a:ext cx="3523528" cy="576263"/>
              </a:xfrm>
              <a:prstGeom prst="rect">
                <a:avLst/>
              </a:prstGeom>
              <a:blipFill rotWithShape="1">
                <a:blip r:embed="rId3"/>
                <a:stretch>
                  <a:fillRect r="16" b="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6142039" y="5253039"/>
            <a:ext cx="3311525" cy="604837"/>
          </a:xfrm>
          <a:prstGeom prst="wedgeRoundRectCallout">
            <a:avLst>
              <a:gd name="adj1" fmla="val 958"/>
              <a:gd name="adj2" fmla="val -13687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只写一个任意常数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84" grpId="0" autoUpdateAnimBg="0"/>
      <p:bldP spid="24585" grpId="0"/>
      <p:bldP spid="24586" grpId="0" autoUpdateAnimBg="0"/>
      <p:bldP spid="24587" grpId="0"/>
      <p:bldP spid="24588" grpId="0" autoUpdateAnimBg="0"/>
      <p:bldP spid="24589" grpId="0"/>
      <p:bldP spid="2459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92314" y="404813"/>
            <a:ext cx="97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例</a:t>
            </a:r>
            <a:r>
              <a:rPr lang="en-US" altLang="zh-CN" sz="2800" b="1">
                <a:solidFill>
                  <a:srgbClr val="0000CC"/>
                </a:solidFill>
              </a:rPr>
              <a:t>1: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3"/>
              <p:cNvSpPr txBox="1"/>
              <p:nvPr/>
            </p:nvSpPr>
            <p:spPr bwMode="auto">
              <a:xfrm>
                <a:off x="3238501" y="142875"/>
                <a:ext cx="3080320" cy="1131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1" y="142875"/>
                <a:ext cx="3080320" cy="1131888"/>
              </a:xfrm>
              <a:prstGeom prst="rect">
                <a:avLst/>
              </a:prstGeom>
              <a:blipFill rotWithShape="1">
                <a:blip r:embed="rId1"/>
                <a:stretch>
                  <a:fillRect r="19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8" name="Object 4"/>
              <p:cNvSpPr txBox="1"/>
              <p:nvPr/>
            </p:nvSpPr>
            <p:spPr bwMode="auto">
              <a:xfrm>
                <a:off x="3238499" y="1571625"/>
                <a:ext cx="2260785" cy="1214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499" y="1571625"/>
                <a:ext cx="2260785" cy="1214438"/>
              </a:xfrm>
              <a:prstGeom prst="rect">
                <a:avLst/>
              </a:prstGeom>
              <a:blipFill rotWithShape="1">
                <a:blip r:embed="rId2"/>
                <a:stretch>
                  <a:fillRect l="-28" r="8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51" name="Object 7"/>
              <p:cNvSpPr txBox="1"/>
              <p:nvPr/>
            </p:nvSpPr>
            <p:spPr bwMode="auto">
              <a:xfrm>
                <a:off x="5946254" y="1560514"/>
                <a:ext cx="3860582" cy="10800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6254" y="1560514"/>
                <a:ext cx="3860582" cy="1080068"/>
              </a:xfrm>
              <a:prstGeom prst="rect">
                <a:avLst/>
              </a:prstGeom>
              <a:blipFill rotWithShape="1">
                <a:blip r:embed="rId3"/>
                <a:stretch>
                  <a:fillRect l="-3" t="-30" r="14" b="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52" name="Object 8"/>
              <p:cNvSpPr txBox="1"/>
              <p:nvPr/>
            </p:nvSpPr>
            <p:spPr bwMode="auto">
              <a:xfrm>
                <a:off x="3134127" y="2878138"/>
                <a:ext cx="3929998" cy="752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5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4127" y="2878138"/>
                <a:ext cx="3929998" cy="752475"/>
              </a:xfrm>
              <a:prstGeom prst="rect">
                <a:avLst/>
              </a:prstGeom>
              <a:blipFill rotWithShape="1">
                <a:blip r:embed="rId4"/>
                <a:stretch>
                  <a:fillRect l="-10" t="-42" r="10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53" name="Object 9"/>
              <p:cNvSpPr txBox="1"/>
              <p:nvPr/>
            </p:nvSpPr>
            <p:spPr bwMode="auto">
              <a:xfrm>
                <a:off x="3173935" y="4048919"/>
                <a:ext cx="5844130" cy="927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5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3935" y="4048919"/>
                <a:ext cx="5844130" cy="927100"/>
              </a:xfrm>
              <a:prstGeom prst="rect">
                <a:avLst/>
              </a:prstGeom>
              <a:blipFill rotWithShape="1">
                <a:blip r:embed="rId5"/>
                <a:stretch>
                  <a:fillRect l="-4" t="-17" r="7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7242960" y="5328452"/>
            <a:ext cx="3247995" cy="604838"/>
          </a:xfrm>
          <a:prstGeom prst="wedgeRoundRectCallout">
            <a:avLst>
              <a:gd name="adj1" fmla="val -61023"/>
              <a:gd name="adj2" fmla="val -158398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任意常数</a:t>
            </a:r>
            <a:r>
              <a:rPr lang="en-US" altLang="zh-CN" sz="2800" b="1">
                <a:solidFill>
                  <a:srgbClr val="0000CC"/>
                </a:solidFill>
              </a:rPr>
              <a:t>,</a:t>
            </a:r>
            <a:r>
              <a:rPr lang="zh-CN" altLang="en-US" sz="2800" b="1">
                <a:solidFill>
                  <a:srgbClr val="0000CC"/>
                </a:solidFill>
              </a:rPr>
              <a:t>记为</a:t>
            </a:r>
            <a:r>
              <a:rPr lang="en-US" altLang="zh-CN" sz="2800" b="1" i="1">
                <a:solidFill>
                  <a:srgbClr val="0000CC"/>
                </a:solidFill>
              </a:rPr>
              <a:t>C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55" name="Object 11"/>
              <p:cNvSpPr txBox="1"/>
              <p:nvPr/>
            </p:nvSpPr>
            <p:spPr bwMode="auto">
              <a:xfrm>
                <a:off x="4469418" y="5245117"/>
                <a:ext cx="2639467" cy="820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5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9418" y="5245117"/>
                <a:ext cx="2639467" cy="820738"/>
              </a:xfrm>
              <a:prstGeom prst="rect">
                <a:avLst/>
              </a:prstGeom>
              <a:blipFill rotWithShape="1">
                <a:blip r:embed="rId6"/>
                <a:stretch>
                  <a:fillRect l="-11" t="-2" r="2" b="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728357" y="5343525"/>
            <a:ext cx="3504217" cy="533400"/>
          </a:xfrm>
          <a:prstGeom prst="wedgeRoundRectCallout">
            <a:avLst>
              <a:gd name="adj1" fmla="val 44077"/>
              <a:gd name="adj2" fmla="val -406366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绝对值号可省略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/>
      <p:bldP spid="6148" grpId="0"/>
      <p:bldP spid="6151" grpId="0"/>
      <p:bldP spid="6152" grpId="0"/>
      <p:bldP spid="6153" grpId="0"/>
      <p:bldP spid="6154" grpId="0" animBg="1"/>
      <p:bldP spid="6155" grpId="0"/>
      <p:bldP spid="6156" grpId="0" animBg="1" autoUpdateAnimBg="0"/>
    </p:bldLst>
  </p:timing>
</p:sld>
</file>

<file path=ppt/tags/tag1.xml><?xml version="1.0" encoding="utf-8"?>
<p:tagLst xmlns:p="http://schemas.openxmlformats.org/presentationml/2006/main">
  <p:tag name="KSO_WPP_MARK_KEY" val="96069322-6bcc-4c0c-af4b-86d09d26b7a9"/>
  <p:tag name="COMMONDATA" val="eyJoZGlkIjoiMzQ5NWIwNzUwNTVhNzk3MmE2ZThiMDYxY2JmZTFjN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5174</Words>
  <Application>WPS 演示</Application>
  <PresentationFormat>宽屏</PresentationFormat>
  <Paragraphs>471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Cambria Math</vt:lpstr>
      <vt:lpstr>微软雅黑</vt:lpstr>
      <vt:lpstr>Arial Unicode MS</vt:lpstr>
      <vt:lpstr>等线</vt:lpstr>
      <vt:lpstr>Calibri</vt:lpstr>
      <vt:lpstr>MS Mincho</vt:lpstr>
      <vt:lpstr>Segoe Print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不起名字了</cp:lastModifiedBy>
  <cp:revision>504</cp:revision>
  <dcterms:created xsi:type="dcterms:W3CDTF">2020-02-21T07:30:00Z</dcterms:created>
  <dcterms:modified xsi:type="dcterms:W3CDTF">2023-01-19T00:14:35Z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8DED47FB2253474DB8604919F1549230</vt:lpwstr>
  </property>
  <property fmtid="{D5CDD505-2E9C-101B-9397-08002B2CF9AE}" pid="3" name="KSOProductBuildVer">
    <vt:lpwstr>2052-11.1.0.13703</vt:lpwstr>
  </property>
</Properties>
</file>