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0" r:id="rId3"/>
    <p:sldId id="259" r:id="rId4"/>
    <p:sldId id="281" r:id="rId5"/>
    <p:sldId id="275" r:id="rId6"/>
    <p:sldId id="260" r:id="rId7"/>
    <p:sldId id="276" r:id="rId8"/>
    <p:sldId id="261" r:id="rId9"/>
    <p:sldId id="262" r:id="rId10"/>
    <p:sldId id="277" r:id="rId11"/>
    <p:sldId id="263" r:id="rId12"/>
    <p:sldId id="272" r:id="rId13"/>
    <p:sldId id="273" r:id="rId14"/>
    <p:sldId id="271" r:id="rId15"/>
    <p:sldId id="264" r:id="rId16"/>
    <p:sldId id="265" r:id="rId17"/>
    <p:sldId id="282" r:id="rId18"/>
    <p:sldId id="278" r:id="rId19"/>
    <p:sldId id="283" r:id="rId20"/>
    <p:sldId id="279" r:id="rId21"/>
    <p:sldId id="284" r:id="rId22"/>
    <p:sldId id="280" r:id="rId23"/>
    <p:sldId id="274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BA42-9CF7-4CA6-8051-74939D9F66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4EEC-6F24-4ECB-B3CA-C606B98DF9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5.png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279650" y="2133601"/>
            <a:ext cx="741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latin typeface="宋体" panose="02010600030101010101" pitchFamily="2" charset="-122"/>
              </a:rPr>
              <a:t>第三节  可降阶的高阶微分方程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279650" y="3284539"/>
            <a:ext cx="8545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latin typeface="宋体" panose="02010600030101010101" pitchFamily="2" charset="-122"/>
              </a:rPr>
              <a:t>第四节  高阶线性微分方程解的结构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 autoUpdateAnimBg="0"/>
      <p:bldP spid="164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/>
        </p:nvGrpSpPr>
        <p:grpSpPr bwMode="auto">
          <a:xfrm>
            <a:off x="1595439" y="409576"/>
            <a:ext cx="3286125" cy="733425"/>
            <a:chOff x="149" y="1728"/>
            <a:chExt cx="1657" cy="336"/>
          </a:xfrm>
        </p:grpSpPr>
        <p:sp>
          <p:nvSpPr>
            <p:cNvPr id="8208" name="Text Box 50"/>
            <p:cNvSpPr txBox="1">
              <a:spLocks noChangeArrowheads="1"/>
            </p:cNvSpPr>
            <p:nvPr/>
          </p:nvSpPr>
          <p:spPr bwMode="auto">
            <a:xfrm>
              <a:off x="149" y="1763"/>
              <a:ext cx="59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</a:rPr>
                <a:t>例</a:t>
              </a:r>
              <a:r>
                <a:rPr lang="en-US" altLang="zh-CN" sz="2800" b="1">
                  <a:solidFill>
                    <a:srgbClr val="0000CC"/>
                  </a:solidFill>
                </a:rPr>
                <a:t>5:</a:t>
              </a:r>
              <a:endParaRPr lang="en-US" altLang="zh-CN" sz="2800" b="1">
                <a:solidFill>
                  <a:srgbClr val="0000CC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00" name="Object 51"/>
                <p:cNvSpPr txBox="1"/>
                <p:nvPr/>
              </p:nvSpPr>
              <p:spPr bwMode="auto">
                <a:xfrm>
                  <a:off x="672" y="1728"/>
                  <a:ext cx="113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8200" name="Object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" y="1728"/>
                  <a:ext cx="1134" cy="336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74" name="Object 58"/>
              <p:cNvSpPr txBox="1"/>
              <p:nvPr/>
            </p:nvSpPr>
            <p:spPr bwMode="auto">
              <a:xfrm>
                <a:off x="4440730" y="2336349"/>
                <a:ext cx="2691589" cy="1042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74" name="Object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730" y="2336349"/>
                <a:ext cx="2691589" cy="1042987"/>
              </a:xfrm>
              <a:prstGeom prst="rect">
                <a:avLst/>
              </a:prstGeom>
              <a:blipFill rotWithShape="1">
                <a:blip r:embed="rId2"/>
                <a:stretch>
                  <a:fillRect l="-7" t="-18" r="24" b="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2351088" y="2492376"/>
            <a:ext cx="1731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方程变为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2495550" y="3552826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即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77" name="Object 61"/>
              <p:cNvSpPr txBox="1"/>
              <p:nvPr/>
            </p:nvSpPr>
            <p:spPr bwMode="auto">
              <a:xfrm>
                <a:off x="3332181" y="3375819"/>
                <a:ext cx="1900220" cy="979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77" name="Object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2181" y="3375819"/>
                <a:ext cx="1900220" cy="979487"/>
              </a:xfrm>
              <a:prstGeom prst="rect">
                <a:avLst/>
              </a:prstGeom>
              <a:blipFill rotWithShape="1">
                <a:blip r:embed="rId3"/>
                <a:stretch>
                  <a:fillRect l="-18" t="-16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2" name="AutoShape 66"/>
          <p:cNvSpPr>
            <a:spLocks noChangeArrowheads="1"/>
          </p:cNvSpPr>
          <p:nvPr/>
        </p:nvSpPr>
        <p:spPr bwMode="auto">
          <a:xfrm>
            <a:off x="6134100" y="188913"/>
            <a:ext cx="4248150" cy="1008062"/>
          </a:xfrm>
          <a:prstGeom prst="wedgeRoundRectCallout">
            <a:avLst>
              <a:gd name="adj1" fmla="val -72051"/>
              <a:gd name="adj2" fmla="val 1236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看作不含</a:t>
            </a:r>
            <a:r>
              <a:rPr lang="en-US" altLang="zh-CN" sz="3200" b="1" i="1"/>
              <a:t>y</a:t>
            </a:r>
            <a:r>
              <a:rPr lang="zh-CN" altLang="en-US" sz="2800" b="1"/>
              <a:t>和不含</a:t>
            </a:r>
            <a:r>
              <a:rPr lang="en-US" altLang="zh-CN" sz="3200" b="1" i="1"/>
              <a:t>x</a:t>
            </a:r>
            <a:r>
              <a:rPr lang="zh-CN" altLang="en-US" sz="2800" b="1"/>
              <a:t>皆可</a:t>
            </a:r>
            <a:r>
              <a:rPr lang="en-US" altLang="zh-CN" sz="2800" b="1"/>
              <a:t>,</a:t>
            </a:r>
            <a:endParaRPr lang="en-US" altLang="zh-CN" sz="2800" b="1"/>
          </a:p>
          <a:p>
            <a:pPr eaLnBrk="1" hangingPunct="1"/>
            <a:r>
              <a:rPr lang="zh-CN" altLang="en-US" sz="2800" b="1"/>
              <a:t>经过尝试用前者简单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84" name="Object 68"/>
              <p:cNvSpPr txBox="1"/>
              <p:nvPr/>
            </p:nvSpPr>
            <p:spPr bwMode="auto">
              <a:xfrm>
                <a:off x="5232401" y="3571876"/>
                <a:ext cx="3095625" cy="587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84" name="Object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2401" y="3571876"/>
                <a:ext cx="3095625" cy="587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85" name="Object 69"/>
              <p:cNvSpPr txBox="1"/>
              <p:nvPr/>
            </p:nvSpPr>
            <p:spPr bwMode="auto">
              <a:xfrm>
                <a:off x="2738439" y="4572001"/>
                <a:ext cx="3311525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85" name="Object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8439" y="4572001"/>
                <a:ext cx="3311525" cy="606425"/>
              </a:xfrm>
              <a:prstGeom prst="rect">
                <a:avLst/>
              </a:prstGeom>
              <a:blipFill rotWithShape="1">
                <a:blip r:embed="rId5"/>
                <a:stretch>
                  <a:fillRect l="-10" r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86" name="Object 70"/>
              <p:cNvSpPr txBox="1"/>
              <p:nvPr/>
            </p:nvSpPr>
            <p:spPr bwMode="auto">
              <a:xfrm>
                <a:off x="2881312" y="5429251"/>
                <a:ext cx="4674520" cy="8367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)|+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86" name="Object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312" y="5429251"/>
                <a:ext cx="4674520" cy="836795"/>
              </a:xfrm>
              <a:prstGeom prst="rect">
                <a:avLst/>
              </a:prstGeom>
              <a:blipFill rotWithShape="1">
                <a:blip r:embed="rId6"/>
                <a:stretch>
                  <a:fillRect l="-7" r="13" b="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7" name="Text Box 71"/>
          <p:cNvSpPr txBox="1">
            <a:spLocks noChangeArrowheads="1"/>
          </p:cNvSpPr>
          <p:nvPr/>
        </p:nvSpPr>
        <p:spPr bwMode="auto">
          <a:xfrm>
            <a:off x="2279650" y="1341439"/>
            <a:ext cx="1741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令 </a:t>
            </a:r>
            <a:r>
              <a:rPr lang="en-US" altLang="zh-CN" sz="2800" b="1" i="1"/>
              <a:t>y </a:t>
            </a:r>
            <a:r>
              <a:rPr lang="he-IL" altLang="zh-CN" sz="2800" b="1" i="1" baseline="30000">
                <a:ea typeface="楷体_GB2312" pitchFamily="49" charset="-122"/>
                <a:cs typeface="Times New Roman" panose="02020603050405020304" pitchFamily="18" charset="0"/>
              </a:rPr>
              <a:t>׳</a:t>
            </a:r>
            <a:r>
              <a:rPr lang="en-US" altLang="zh-CN" sz="2800" b="1" i="1" baseline="3000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= </a:t>
            </a:r>
            <a:r>
              <a:rPr lang="en-US" altLang="zh-CN" sz="2800" b="1" i="1">
                <a:cs typeface="Times New Roman" panose="02020603050405020304" pitchFamily="18" charset="0"/>
              </a:rPr>
              <a:t>p</a:t>
            </a:r>
            <a:r>
              <a:rPr lang="en-US" altLang="zh-CN" sz="2800" b="1"/>
              <a:t>  ,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41"/>
              <p:cNvSpPr txBox="1">
                <a:spLocks noChangeArrowheads="1"/>
              </p:cNvSpPr>
              <p:nvPr/>
            </p:nvSpPr>
            <p:spPr bwMode="auto">
              <a:xfrm>
                <a:off x="4079843" y="1247392"/>
                <a:ext cx="2691590" cy="910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>
                          <a:latin typeface="Cambria Math" panose="02040503050406030204" pitchFamily="18" charset="0"/>
                        </a:rPr>
                        <m:t>则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he-IL" altLang="zh-CN" sz="2800" b="1" i="1" baseline="30000" dirty="0">
                          <a:latin typeface="Cambria Math" panose="020405030504060302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m:t>׳׳</m:t>
                      </m:r>
                      <m:r>
                        <m:rPr>
                          <m:nor/>
                        </m:rPr>
                        <a:rPr lang="en-US" altLang="zh-CN" sz="2800" b="1" i="1" baseline="30000" dirty="0">
                          <a:latin typeface="Cambria Math" panose="020405030504060302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843" y="1247392"/>
                <a:ext cx="2691590" cy="910762"/>
              </a:xfrm>
              <a:prstGeom prst="rect">
                <a:avLst/>
              </a:prstGeom>
              <a:blipFill rotWithShape="1">
                <a:blip r:embed="rId7"/>
                <a:stretch>
                  <a:fillRect l="-22" t="-4769" r="16" b="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4" grpId="0"/>
      <p:bldP spid="9275" grpId="0" autoUpdateAnimBg="0"/>
      <p:bldP spid="9276" grpId="0" autoUpdateAnimBg="0"/>
      <p:bldP spid="9277" grpId="0"/>
      <p:bldP spid="9282" grpId="0" animBg="1" autoUpdateAnimBg="0"/>
      <p:bldP spid="9284" grpId="0"/>
      <p:bldP spid="9285" grpId="0"/>
      <p:bldP spid="9286" grpId="0"/>
      <p:bldP spid="9287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4083051" y="22226"/>
            <a:ext cx="1655763" cy="620713"/>
          </a:xfrm>
          <a:prstGeom prst="wedgeRectCallout">
            <a:avLst>
              <a:gd name="adj1" fmla="val -7144"/>
              <a:gd name="adj2" fmla="val 48722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CC"/>
                </a:solidFill>
              </a:rPr>
              <a:t>练习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Object 3"/>
              <p:cNvSpPr txBox="1"/>
              <p:nvPr/>
            </p:nvSpPr>
            <p:spPr bwMode="auto">
              <a:xfrm>
                <a:off x="1725613" y="765175"/>
                <a:ext cx="8701696" cy="520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满足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的特解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3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5613" y="765175"/>
                <a:ext cx="8701696" cy="520700"/>
              </a:xfrm>
              <a:prstGeom prst="rect">
                <a:avLst/>
              </a:prstGeom>
              <a:blipFill rotWithShape="1">
                <a:blip r:embed="rId1"/>
                <a:stretch>
                  <a:fillRect l="-4" r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6" name="Object 4"/>
              <p:cNvSpPr txBox="1"/>
              <p:nvPr/>
            </p:nvSpPr>
            <p:spPr bwMode="auto">
              <a:xfrm>
                <a:off x="1809750" y="1285875"/>
                <a:ext cx="9317054" cy="91598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原方程可化为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𝒚𝒑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3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9750" y="1285875"/>
                <a:ext cx="9317054" cy="915988"/>
              </a:xfrm>
              <a:prstGeom prst="rect">
                <a:avLst/>
              </a:prstGeom>
              <a:blipFill rotWithShape="1">
                <a:blip r:embed="rId2"/>
                <a:stretch>
                  <a:fillRect r="4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8" name="Object 6"/>
              <p:cNvSpPr txBox="1"/>
              <p:nvPr/>
            </p:nvSpPr>
            <p:spPr bwMode="auto">
              <a:xfrm>
                <a:off x="1992314" y="1989138"/>
                <a:ext cx="7632470" cy="823912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(∵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否则与已知条件矛盾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3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4" y="1989138"/>
                <a:ext cx="7632470" cy="823912"/>
              </a:xfrm>
              <a:prstGeom prst="rect">
                <a:avLst/>
              </a:prstGeom>
              <a:blipFill rotWithShape="1">
                <a:blip r:embed="rId3"/>
                <a:stretch>
                  <a:fillRect l="-4" t="-1888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Object 7"/>
              <p:cNvSpPr txBox="1"/>
              <p:nvPr/>
            </p:nvSpPr>
            <p:spPr bwMode="auto">
              <a:xfrm>
                <a:off x="1881188" y="2708275"/>
                <a:ext cx="4086516" cy="84613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分离变量得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3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188" y="2708275"/>
                <a:ext cx="4086516" cy="846138"/>
              </a:xfrm>
              <a:prstGeom prst="rect">
                <a:avLst/>
              </a:prstGeom>
              <a:blipFill rotWithShape="1">
                <a:blip r:embed="rId4"/>
                <a:stretch>
                  <a:fillRect l="-8" t="-1651" r="15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0" name="Object 8"/>
              <p:cNvSpPr txBox="1"/>
              <p:nvPr/>
            </p:nvSpPr>
            <p:spPr bwMode="auto">
              <a:xfrm>
                <a:off x="1881187" y="3500439"/>
                <a:ext cx="7445483" cy="4667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两端积分并化简得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187" y="3500439"/>
                <a:ext cx="7445483" cy="466725"/>
              </a:xfrm>
              <a:prstGeom prst="rect">
                <a:avLst/>
              </a:prstGeom>
              <a:blipFill rotWithShape="1">
                <a:blip r:embed="rId5"/>
                <a:stretch>
                  <a:fillRect l="-4" t="-68" r="6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1" name="Object 9"/>
              <p:cNvSpPr txBox="1"/>
              <p:nvPr/>
            </p:nvSpPr>
            <p:spPr bwMode="auto">
              <a:xfrm>
                <a:off x="1881188" y="4005263"/>
                <a:ext cx="7681766" cy="4953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把初始条件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代入上式得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188" y="4005263"/>
                <a:ext cx="7681766" cy="495300"/>
              </a:xfrm>
              <a:prstGeom prst="rect">
                <a:avLst/>
              </a:prstGeom>
              <a:blipFill rotWithShape="1">
                <a:blip r:embed="rId6"/>
                <a:stretch>
                  <a:fillRect l="-4" t="-64" r="6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2" name="Object 10"/>
              <p:cNvSpPr txBox="1"/>
              <p:nvPr/>
            </p:nvSpPr>
            <p:spPr bwMode="auto">
              <a:xfrm>
                <a:off x="1847849" y="4437064"/>
                <a:ext cx="7275495" cy="85407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则方程化为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分离变量得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849" y="4437064"/>
                <a:ext cx="7275495" cy="854075"/>
              </a:xfrm>
              <a:prstGeom prst="rect">
                <a:avLst/>
              </a:prstGeom>
              <a:blipFill rotWithShape="1">
                <a:blip r:embed="rId7"/>
                <a:stretch>
                  <a:fillRect l="-9" t="-2045" r="4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3" name="Object 11"/>
              <p:cNvSpPr txBox="1"/>
              <p:nvPr/>
            </p:nvSpPr>
            <p:spPr bwMode="auto">
              <a:xfrm>
                <a:off x="1895474" y="5229226"/>
                <a:ext cx="9029199" cy="8286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积分得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Upp>
                        <m:limUp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  <m:li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lim>
                      </m:limUpp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5474" y="5229226"/>
                <a:ext cx="9029199" cy="828675"/>
              </a:xfrm>
              <a:prstGeom prst="rect">
                <a:avLst/>
              </a:prstGeom>
              <a:blipFill rotWithShape="1">
                <a:blip r:embed="rId8"/>
                <a:stretch>
                  <a:fillRect l="-7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4" name="Object 12"/>
              <p:cNvSpPr txBox="1"/>
              <p:nvPr/>
            </p:nvSpPr>
            <p:spPr bwMode="auto">
              <a:xfrm>
                <a:off x="1952625" y="5905501"/>
                <a:ext cx="6400056" cy="8810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故微分方程的特解为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2625" y="5905501"/>
                <a:ext cx="6400056" cy="881063"/>
              </a:xfrm>
              <a:prstGeom prst="rect">
                <a:avLst/>
              </a:prstGeom>
              <a:blipFill rotWithShape="1">
                <a:blip r:embed="rId9"/>
                <a:stretch>
                  <a:fillRect r="8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/>
      <p:bldP spid="18436" grpId="0"/>
      <p:bldP spid="18438" grpId="0"/>
      <p:bldP spid="18439" grpId="0"/>
      <p:bldP spid="18440" grpId="0"/>
      <p:bldP spid="18441" grpId="0"/>
      <p:bldP spid="18442" grpId="0"/>
      <p:bldP spid="18443" grpId="0"/>
      <p:bldP spid="184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458" name="Object 2"/>
              <p:cNvSpPr txBox="1"/>
              <p:nvPr/>
            </p:nvSpPr>
            <p:spPr bwMode="auto">
              <a:xfrm>
                <a:off x="2314576" y="268356"/>
                <a:ext cx="6273958" cy="5873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的通解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5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4576" y="268356"/>
                <a:ext cx="6273958" cy="587308"/>
              </a:xfrm>
              <a:prstGeom prst="rect">
                <a:avLst/>
              </a:prstGeom>
              <a:blipFill rotWithShape="1">
                <a:blip r:embed="rId1"/>
                <a:stretch>
                  <a:fillRect t="-66" r="3" b="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Object 3"/>
              <p:cNvSpPr txBox="1"/>
              <p:nvPr/>
            </p:nvSpPr>
            <p:spPr bwMode="auto">
              <a:xfrm>
                <a:off x="2351089" y="849614"/>
                <a:ext cx="5726642" cy="9537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5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089" y="849614"/>
                <a:ext cx="5726642" cy="953787"/>
              </a:xfrm>
              <a:prstGeom prst="rect">
                <a:avLst/>
              </a:prstGeom>
              <a:blipFill rotWithShape="1">
                <a:blip r:embed="rId2"/>
                <a:stretch>
                  <a:fillRect l="-6" t="-65" r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61" name="Object 5"/>
              <p:cNvSpPr txBox="1"/>
              <p:nvPr/>
            </p:nvSpPr>
            <p:spPr bwMode="auto">
              <a:xfrm>
                <a:off x="2566988" y="1713235"/>
                <a:ext cx="6688764" cy="95535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原方程可化为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𝒙𝒑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6988" y="1713235"/>
                <a:ext cx="6688764" cy="955354"/>
              </a:xfrm>
              <a:prstGeom prst="rect">
                <a:avLst/>
              </a:prstGeom>
              <a:blipFill rotWithShape="1">
                <a:blip r:embed="rId3"/>
                <a:stretch>
                  <a:fillRect l="-5" t="-1" r="9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62" name="Object 6"/>
              <p:cNvSpPr txBox="1"/>
              <p:nvPr/>
            </p:nvSpPr>
            <p:spPr bwMode="auto">
              <a:xfrm>
                <a:off x="2495551" y="2506207"/>
                <a:ext cx="6272037" cy="101486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分离变量得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6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551" y="2506207"/>
                <a:ext cx="6272037" cy="1014868"/>
              </a:xfrm>
              <a:prstGeom prst="rect">
                <a:avLst/>
              </a:prstGeom>
              <a:blipFill rotWithShape="1">
                <a:blip r:embed="rId4"/>
                <a:stretch>
                  <a:fillRect t="-49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63" name="Object 7"/>
              <p:cNvSpPr txBox="1"/>
              <p:nvPr/>
            </p:nvSpPr>
            <p:spPr bwMode="auto">
              <a:xfrm>
                <a:off x="2495550" y="3436684"/>
                <a:ext cx="6170256" cy="56381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等式两端同时积分并化简得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6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550" y="3436684"/>
                <a:ext cx="6170256" cy="563815"/>
              </a:xfrm>
              <a:prstGeom prst="rect">
                <a:avLst/>
              </a:prstGeom>
              <a:blipFill rotWithShape="1">
                <a:blip r:embed="rId5"/>
                <a:stretch>
                  <a:fillRect t="-11" r="10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64" name="Object 8"/>
              <p:cNvSpPr txBox="1"/>
              <p:nvPr/>
            </p:nvSpPr>
            <p:spPr bwMode="auto">
              <a:xfrm>
                <a:off x="2279651" y="4158113"/>
                <a:ext cx="7316736" cy="61549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6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1" y="4158113"/>
                <a:ext cx="7316736" cy="615499"/>
              </a:xfrm>
              <a:prstGeom prst="rect">
                <a:avLst/>
              </a:prstGeom>
              <a:blipFill rotWithShape="1">
                <a:blip r:embed="rId6"/>
                <a:stretch>
                  <a:fillRect t="-22" r="4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65" name="Object 9"/>
              <p:cNvSpPr txBox="1"/>
              <p:nvPr/>
            </p:nvSpPr>
            <p:spPr bwMode="auto">
              <a:xfrm>
                <a:off x="2595563" y="4936319"/>
                <a:ext cx="5052580" cy="52309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积分得微分方程通解为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6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5563" y="4936319"/>
                <a:ext cx="5052580" cy="523095"/>
              </a:xfrm>
              <a:prstGeom prst="rect">
                <a:avLst/>
              </a:prstGeom>
              <a:blipFill rotWithShape="1">
                <a:blip r:embed="rId7"/>
                <a:stretch>
                  <a:fillRect l="-6" t="-89" r="4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66" name="Object 10"/>
              <p:cNvSpPr txBox="1"/>
              <p:nvPr/>
            </p:nvSpPr>
            <p:spPr bwMode="auto">
              <a:xfrm>
                <a:off x="2784307" y="5491913"/>
                <a:ext cx="5100591" cy="104775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6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4307" y="5491913"/>
                <a:ext cx="5100591" cy="1047757"/>
              </a:xfrm>
              <a:prstGeom prst="rect">
                <a:avLst/>
              </a:prstGeom>
              <a:blipFill rotWithShape="1">
                <a:blip r:embed="rId8"/>
                <a:stretch>
                  <a:fillRect l="-9" t="-41" r="2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1" grpId="0"/>
      <p:bldP spid="19462" grpId="0"/>
      <p:bldP spid="19463" grpId="0"/>
      <p:bldP spid="19464" grpId="0"/>
      <p:bldP spid="19465" grpId="0"/>
      <p:bldP spid="19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024063" y="285750"/>
            <a:ext cx="7294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第四节  高阶线性微分方程解的结构</a:t>
            </a:r>
            <a:endParaRPr lang="zh-CN" altLang="en-US" sz="320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057401" y="1168401"/>
            <a:ext cx="173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一般形式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2" name="Object 4"/>
              <p:cNvSpPr txBox="1"/>
              <p:nvPr/>
            </p:nvSpPr>
            <p:spPr bwMode="auto">
              <a:xfrm>
                <a:off x="1903374" y="1928815"/>
                <a:ext cx="8448715" cy="5302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+⋅⋅⋅+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3374" y="1928815"/>
                <a:ext cx="8448715" cy="530224"/>
              </a:xfrm>
              <a:prstGeom prst="rect">
                <a:avLst/>
              </a:prstGeom>
              <a:blipFill rotWithShape="1">
                <a:blip r:embed="rId1"/>
                <a:stretch>
                  <a:fillRect l="-3" t="-60" r="4" b="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78" name="Text Box 6"/>
              <p:cNvSpPr txBox="1">
                <a:spLocks noChangeArrowheads="1"/>
              </p:cNvSpPr>
              <p:nvPr/>
            </p:nvSpPr>
            <p:spPr bwMode="auto">
              <a:xfrm>
                <a:off x="1903374" y="2627038"/>
                <a:ext cx="243762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当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 时</a:t>
                </a:r>
                <a:r>
                  <a:rPr lang="en-US" altLang="zh-CN" sz="2800" b="1" dirty="0"/>
                  <a:t>,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127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3374" y="2627038"/>
                <a:ext cx="243762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1" t="-8" r="5" b="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77" name="Text Box 9"/>
              <p:cNvSpPr txBox="1">
                <a:spLocks noChangeArrowheads="1"/>
              </p:cNvSpPr>
              <p:nvPr/>
            </p:nvSpPr>
            <p:spPr bwMode="auto">
              <a:xfrm>
                <a:off x="2024063" y="3211239"/>
                <a:ext cx="254874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当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)≡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 时</a:t>
                </a:r>
                <a:r>
                  <a:rPr lang="en-US" altLang="zh-CN" sz="2800" b="1" dirty="0"/>
                  <a:t>,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127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4063" y="3211239"/>
                <a:ext cx="254874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2" t="-8" r="7" b="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4800599" y="2704696"/>
            <a:ext cx="3862705" cy="503642"/>
          </a:xfrm>
          <a:prstGeom prst="wedgeRoundRectCallout">
            <a:avLst>
              <a:gd name="adj1" fmla="val -2444"/>
              <a:gd name="adj2" fmla="val -650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/>
              <a:t>n </a:t>
            </a:r>
            <a:r>
              <a:rPr lang="zh-CN" altLang="en-US" sz="2800" b="1"/>
              <a:t>阶线性非齐次方程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20" name="Object 12"/>
              <p:cNvSpPr txBox="1"/>
              <p:nvPr/>
            </p:nvSpPr>
            <p:spPr bwMode="auto">
              <a:xfrm>
                <a:off x="1774826" y="3861984"/>
                <a:ext cx="9217025" cy="5036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+⋅⋅⋅+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2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826" y="3861984"/>
                <a:ext cx="9217025" cy="503642"/>
              </a:xfrm>
              <a:prstGeom prst="rect">
                <a:avLst/>
              </a:prstGeom>
              <a:blipFill rotWithShape="1">
                <a:blip r:embed="rId4"/>
                <a:stretch>
                  <a:fillRect t="-1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3287714" y="4653905"/>
            <a:ext cx="3523695" cy="537219"/>
          </a:xfrm>
          <a:prstGeom prst="wedgeRoundRectCallout">
            <a:avLst>
              <a:gd name="adj1" fmla="val 27917"/>
              <a:gd name="adj2" fmla="val -5182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/>
              <a:t>n</a:t>
            </a:r>
            <a:r>
              <a:rPr lang="en-US" altLang="zh-CN" sz="2800" b="1"/>
              <a:t> </a:t>
            </a:r>
            <a:r>
              <a:rPr lang="zh-CN" altLang="en-US" sz="2800" b="1"/>
              <a:t>阶线性齐次方程</a:t>
            </a:r>
            <a:endParaRPr lang="zh-CN" altLang="en-US" sz="2800" b="1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774826" y="5445126"/>
            <a:ext cx="87495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下面以二阶方程为例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讨论高阶线性微分方程解的结构</a:t>
            </a:r>
            <a:r>
              <a:rPr lang="en-US" altLang="zh-CN" sz="2800" b="1" dirty="0"/>
              <a:t>.</a:t>
            </a:r>
            <a:endParaRPr lang="en-US" altLang="zh-CN" sz="32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  <p:bldP spid="17412" grpId="0"/>
      <p:bldP spid="11278" grpId="0"/>
      <p:bldP spid="11277" grpId="0"/>
      <p:bldP spid="17419" grpId="0" animBg="1" autoUpdateAnimBg="0"/>
      <p:bldP spid="17420" grpId="0"/>
      <p:bldP spid="17421" grpId="0" animBg="1" autoUpdateAnimBg="0"/>
      <p:bldP spid="1742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919289" y="142875"/>
            <a:ext cx="61928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一</a:t>
            </a:r>
            <a:r>
              <a:rPr lang="en-US" altLang="zh-CN" sz="3200" b="1"/>
              <a:t>. </a:t>
            </a:r>
            <a:r>
              <a:rPr lang="zh-CN" altLang="en-US" sz="3200" b="1"/>
              <a:t>二阶线性齐次方程解的结构</a:t>
            </a:r>
            <a:endParaRPr lang="zh-CN" altLang="en-US" sz="3200" b="1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286001" y="885826"/>
            <a:ext cx="173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一般形式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60" name="Object 20"/>
              <p:cNvSpPr txBox="1"/>
              <p:nvPr/>
            </p:nvSpPr>
            <p:spPr bwMode="auto">
              <a:xfrm>
                <a:off x="4151314" y="842963"/>
                <a:ext cx="5400675" cy="544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6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1314" y="842963"/>
                <a:ext cx="5400675" cy="544512"/>
              </a:xfrm>
              <a:prstGeom prst="rect">
                <a:avLst/>
              </a:prstGeom>
              <a:blipFill rotWithShape="1">
                <a:blip r:embed="rId1"/>
                <a:stretch>
                  <a:fillRect l="-6" t="-58" r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2286000" y="1524000"/>
            <a:ext cx="3335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显然</a:t>
            </a:r>
            <a:r>
              <a:rPr lang="en-US" altLang="zh-CN" sz="2800" b="1"/>
              <a:t>, </a:t>
            </a:r>
            <a:r>
              <a:rPr lang="en-US" altLang="zh-CN" sz="3200" b="1" i="1"/>
              <a:t>y</a:t>
            </a:r>
            <a:r>
              <a:rPr lang="en-US" altLang="zh-CN" sz="2800" b="1" i="1"/>
              <a:t> </a:t>
            </a:r>
            <a:r>
              <a:rPr lang="en-US" altLang="zh-CN" sz="2800" b="1"/>
              <a:t>=0</a:t>
            </a:r>
            <a:r>
              <a:rPr lang="zh-CN" altLang="en-US" sz="2800" b="1"/>
              <a:t>是</a:t>
            </a:r>
            <a:r>
              <a:rPr lang="en-US" altLang="zh-CN" sz="2800" b="1"/>
              <a:t>(2)</a:t>
            </a:r>
            <a:r>
              <a:rPr lang="zh-CN" altLang="en-US" sz="2800" b="1"/>
              <a:t>的解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10263" name="AutoShape 23"/>
          <p:cNvSpPr>
            <a:spLocks noChangeArrowheads="1"/>
          </p:cNvSpPr>
          <p:nvPr/>
        </p:nvSpPr>
        <p:spPr bwMode="auto">
          <a:xfrm>
            <a:off x="6311901" y="1846264"/>
            <a:ext cx="1439863" cy="649287"/>
          </a:xfrm>
          <a:prstGeom prst="wedgeRoundRectCallout">
            <a:avLst>
              <a:gd name="adj1" fmla="val -87157"/>
              <a:gd name="adj2" fmla="val -4290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平凡解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424114" y="2206626"/>
            <a:ext cx="2446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讨论非平凡解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1774827" y="2643189"/>
            <a:ext cx="764347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0000CC"/>
                </a:solidFill>
              </a:rPr>
              <a:t>定理</a:t>
            </a:r>
            <a:r>
              <a:rPr lang="en-US" altLang="zh-CN" sz="3200" b="1" dirty="0">
                <a:solidFill>
                  <a:srgbClr val="0000CC"/>
                </a:solidFill>
              </a:rPr>
              <a:t>1.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如果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1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),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2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的两个解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则      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1" dirty="0"/>
              <a:t>                y</a:t>
            </a:r>
            <a:r>
              <a:rPr lang="en-US" altLang="zh-CN" sz="2800" b="1" dirty="0"/>
              <a:t>=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1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1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)+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2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2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也是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的解</a:t>
            </a:r>
            <a:r>
              <a:rPr lang="en-US" altLang="zh-CN" sz="2800" b="1" dirty="0"/>
              <a:t>,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              其中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2</a:t>
            </a:r>
            <a:r>
              <a:rPr lang="zh-CN" altLang="en-US" sz="2800" b="1" dirty="0"/>
              <a:t>为任意常数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919289" y="4813300"/>
            <a:ext cx="1119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CC"/>
                </a:solidFill>
              </a:rPr>
              <a:t>证明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3095625" y="4849814"/>
            <a:ext cx="48766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由于</a:t>
            </a:r>
            <a:r>
              <a:rPr lang="en-US" altLang="zh-CN" sz="3200" b="1" i="1"/>
              <a:t>y</a:t>
            </a:r>
            <a:r>
              <a:rPr lang="en-US" altLang="zh-CN" sz="32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), </a:t>
            </a:r>
            <a:r>
              <a:rPr lang="en-US" altLang="zh-CN" sz="3200" b="1" i="1"/>
              <a:t>y</a:t>
            </a:r>
            <a:r>
              <a:rPr lang="en-US" altLang="zh-CN" sz="32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是</a:t>
            </a:r>
            <a:r>
              <a:rPr lang="en-US" altLang="zh-CN" sz="2800" b="1"/>
              <a:t>(2)</a:t>
            </a:r>
            <a:r>
              <a:rPr lang="zh-CN" altLang="en-US" sz="2800" b="1"/>
              <a:t>的两个解</a:t>
            </a:r>
            <a:r>
              <a:rPr lang="en-US" altLang="zh-CN" sz="2800" b="1"/>
              <a:t>,</a:t>
            </a:r>
            <a:endParaRPr lang="en-US" altLang="zh-CN" sz="2800" b="1"/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3095626" y="571500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所以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76" name="Object 36"/>
              <p:cNvSpPr txBox="1"/>
              <p:nvPr/>
            </p:nvSpPr>
            <p:spPr bwMode="auto">
              <a:xfrm>
                <a:off x="4595813" y="5556250"/>
                <a:ext cx="4822491" cy="515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76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5813" y="5556250"/>
                <a:ext cx="4822491" cy="515938"/>
              </a:xfrm>
              <a:prstGeom prst="rect">
                <a:avLst/>
              </a:prstGeom>
              <a:blipFill rotWithShape="1">
                <a:blip r:embed="rId2"/>
                <a:stretch>
                  <a:fillRect l="-7" r="13" b="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77" name="Object 37"/>
              <p:cNvSpPr txBox="1"/>
              <p:nvPr/>
            </p:nvSpPr>
            <p:spPr bwMode="auto">
              <a:xfrm>
                <a:off x="4597400" y="6162675"/>
                <a:ext cx="4729479" cy="552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77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7400" y="6162675"/>
                <a:ext cx="4729479" cy="552450"/>
              </a:xfrm>
              <a:prstGeom prst="rect">
                <a:avLst/>
              </a:prstGeom>
              <a:blipFill rotWithShape="1">
                <a:blip r:embed="rId3"/>
                <a:stretch>
                  <a:fillRect r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 autoUpdateAnimBg="0"/>
      <p:bldP spid="10259" grpId="0" autoUpdateAnimBg="0"/>
      <p:bldP spid="10260" grpId="0"/>
      <p:bldP spid="10262" grpId="0" autoUpdateAnimBg="0"/>
      <p:bldP spid="10263" grpId="0" animBg="1" autoUpdateAnimBg="0"/>
      <p:bldP spid="10264" grpId="0" autoUpdateAnimBg="0"/>
      <p:bldP spid="10265" grpId="0"/>
      <p:bldP spid="10272" grpId="0" autoUpdateAnimBg="0"/>
      <p:bldP spid="10273" grpId="0"/>
      <p:bldP spid="10275" grpId="0" autoUpdateAnimBg="0"/>
      <p:bldP spid="10276" grpId="0"/>
      <p:bldP spid="102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284" name="Object 20"/>
              <p:cNvSpPr txBox="1"/>
              <p:nvPr/>
            </p:nvSpPr>
            <p:spPr bwMode="auto">
              <a:xfrm>
                <a:off x="2063749" y="1167527"/>
                <a:ext cx="8468978" cy="579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84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49" y="1167527"/>
                <a:ext cx="8468978" cy="579438"/>
              </a:xfrm>
              <a:prstGeom prst="rect">
                <a:avLst/>
              </a:prstGeom>
              <a:blipFill rotWithShape="1">
                <a:blip r:embed="rId1"/>
                <a:stretch>
                  <a:fillRect l="-7" t="-69" r="7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3"/>
          <p:cNvGrpSpPr/>
          <p:nvPr/>
        </p:nvGrpSpPr>
        <p:grpSpPr bwMode="auto">
          <a:xfrm>
            <a:off x="2063749" y="1818402"/>
            <a:ext cx="8366282" cy="618723"/>
            <a:chOff x="480" y="576"/>
            <a:chExt cx="4354" cy="2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6" name="Object 21"/>
                <p:cNvSpPr txBox="1"/>
                <p:nvPr/>
              </p:nvSpPr>
              <p:spPr bwMode="auto">
                <a:xfrm>
                  <a:off x="480" y="576"/>
                  <a:ext cx="2500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3316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576"/>
                  <a:ext cx="2500" cy="269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7" name="Object 22"/>
                <p:cNvSpPr txBox="1"/>
                <p:nvPr/>
              </p:nvSpPr>
              <p:spPr bwMode="auto">
                <a:xfrm>
                  <a:off x="2976" y="576"/>
                  <a:ext cx="185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3317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76" y="576"/>
                  <a:ext cx="1858" cy="269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288" name="Object 24"/>
              <p:cNvSpPr txBox="1"/>
              <p:nvPr/>
            </p:nvSpPr>
            <p:spPr bwMode="auto">
              <a:xfrm>
                <a:off x="2063749" y="2555229"/>
                <a:ext cx="2883635" cy="5165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88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49" y="2555229"/>
                <a:ext cx="2883635" cy="516585"/>
              </a:xfrm>
              <a:prstGeom prst="rect">
                <a:avLst/>
              </a:prstGeom>
              <a:blipFill rotWithShape="1">
                <a:blip r:embed="rId4"/>
                <a:stretch>
                  <a:fillRect l="-22" t="-121" r="3" b="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1931303" y="3241792"/>
            <a:ext cx="6480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  </a:t>
            </a:r>
            <a:r>
              <a:rPr lang="en-US" altLang="zh-CN" sz="3200" b="1" i="1" dirty="0"/>
              <a:t>y</a:t>
            </a:r>
            <a:r>
              <a:rPr lang="en-US" altLang="zh-CN" sz="2800" b="1" dirty="0"/>
              <a:t>=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1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1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)+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2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2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也是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的解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1738313" y="4143375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CC"/>
                </a:solidFill>
              </a:rPr>
              <a:t>注意</a:t>
            </a:r>
            <a:r>
              <a:rPr lang="en-US" altLang="zh-CN" sz="3200" b="1">
                <a:solidFill>
                  <a:srgbClr val="0000CC"/>
                </a:solidFill>
              </a:rPr>
              <a:t>:</a:t>
            </a:r>
            <a:r>
              <a:rPr lang="en-US" altLang="zh-CN" sz="3200" b="1"/>
              <a:t>  </a:t>
            </a:r>
            <a:r>
              <a:rPr lang="en-US" altLang="zh-CN" sz="2800" b="1" i="1"/>
              <a:t>y</a:t>
            </a:r>
            <a:r>
              <a:rPr lang="en-US" altLang="zh-CN" sz="2800" b="1"/>
              <a:t>=</a:t>
            </a:r>
            <a:r>
              <a:rPr lang="en-US" altLang="zh-CN" sz="3200" b="1" i="1"/>
              <a:t>c</a:t>
            </a:r>
            <a:r>
              <a:rPr lang="en-US" altLang="zh-CN" sz="3200" b="1" baseline="-25000"/>
              <a:t>1 </a:t>
            </a:r>
            <a:r>
              <a:rPr lang="en-US" altLang="zh-CN" sz="3200" b="1" i="1"/>
              <a:t>y</a:t>
            </a:r>
            <a:r>
              <a:rPr lang="en-US" altLang="zh-CN" sz="32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)+</a:t>
            </a:r>
            <a:r>
              <a:rPr lang="en-US" altLang="zh-CN" sz="3200" b="1" i="1"/>
              <a:t>c</a:t>
            </a:r>
            <a:r>
              <a:rPr lang="en-US" altLang="zh-CN" sz="3200" b="1" baseline="-25000"/>
              <a:t>2 </a:t>
            </a:r>
            <a:r>
              <a:rPr lang="en-US" altLang="zh-CN" sz="3200" b="1" i="1"/>
              <a:t>y</a:t>
            </a:r>
            <a:r>
              <a:rPr lang="en-US" altLang="zh-CN" sz="32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r>
              <a:rPr lang="zh-CN" altLang="en-US" sz="2800" b="1"/>
              <a:t>不一定是通解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2809876" y="4929189"/>
            <a:ext cx="6335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例如</a:t>
            </a:r>
            <a:r>
              <a:rPr lang="en-US" altLang="zh-CN" sz="2800" b="1" dirty="0"/>
              <a:t>: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1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的解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则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2</a:t>
            </a:r>
            <a:r>
              <a:rPr lang="en-US" altLang="zh-CN" sz="2800" b="1" dirty="0"/>
              <a:t>=2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1</a:t>
            </a:r>
            <a:r>
              <a:rPr lang="zh-CN" altLang="en-US" sz="2800" b="1" dirty="0"/>
              <a:t>也是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的解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2809875" y="5715000"/>
            <a:ext cx="571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此时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=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1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2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2</a:t>
            </a:r>
            <a:r>
              <a:rPr lang="en-US" altLang="zh-CN" sz="2800" b="1" dirty="0"/>
              <a:t> =(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1</a:t>
            </a:r>
            <a:r>
              <a:rPr lang="en-US" altLang="zh-CN" sz="2800" b="1" dirty="0"/>
              <a:t>+2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2</a:t>
            </a:r>
            <a:r>
              <a:rPr lang="en-US" altLang="zh-CN" b="1" dirty="0"/>
              <a:t>)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1</a:t>
            </a:r>
            <a:r>
              <a:rPr lang="en-US" altLang="zh-CN" sz="2800" b="1" dirty="0"/>
              <a:t>=</a:t>
            </a:r>
            <a:r>
              <a:rPr lang="en-US" altLang="zh-CN" sz="3200" b="1" i="1" dirty="0"/>
              <a:t>cy</a:t>
            </a:r>
            <a:r>
              <a:rPr lang="en-US" altLang="zh-CN" sz="3200" b="1" baseline="-25000" dirty="0"/>
              <a:t>1</a:t>
            </a:r>
            <a:endParaRPr lang="en-US" altLang="zh-CN" sz="3200" b="1" baseline="-25000" dirty="0"/>
          </a:p>
        </p:txBody>
      </p:sp>
      <p:sp>
        <p:nvSpPr>
          <p:cNvPr id="11310" name="AutoShape 46"/>
          <p:cNvSpPr>
            <a:spLocks noChangeArrowheads="1"/>
          </p:cNvSpPr>
          <p:nvPr/>
        </p:nvSpPr>
        <p:spPr bwMode="auto">
          <a:xfrm>
            <a:off x="8869364" y="6037264"/>
            <a:ext cx="1584325" cy="606425"/>
          </a:xfrm>
          <a:prstGeom prst="wedgeRoundRectCallout">
            <a:avLst>
              <a:gd name="adj1" fmla="val -65231"/>
              <a:gd name="adj2" fmla="val -1754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不是通解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1738313" y="305594"/>
            <a:ext cx="5903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将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=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1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1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)+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2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2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代入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的左端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" grpId="0"/>
      <p:bldP spid="11288" grpId="0"/>
      <p:bldP spid="11290" grpId="0"/>
      <p:bldP spid="11295" grpId="0"/>
      <p:bldP spid="11304" grpId="0"/>
      <p:bldP spid="11309" grpId="0" autoUpdateAnimBg="0"/>
      <p:bldP spid="11310" grpId="0" animBg="1" autoUpdateAnimBg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 bwMode="auto">
          <a:xfrm>
            <a:off x="1238501" y="285751"/>
            <a:ext cx="5554413" cy="519113"/>
            <a:chOff x="240" y="2717"/>
            <a:chExt cx="2400" cy="327"/>
          </a:xfrm>
        </p:grpSpPr>
        <p:sp>
          <p:nvSpPr>
            <p:cNvPr id="14361" name="Text Box 47"/>
            <p:cNvSpPr txBox="1">
              <a:spLocks noChangeArrowheads="1"/>
            </p:cNvSpPr>
            <p:nvPr/>
          </p:nvSpPr>
          <p:spPr bwMode="auto">
            <a:xfrm>
              <a:off x="240" y="2717"/>
              <a:ext cx="22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函数的线性相关和线性无关</a:t>
              </a:r>
              <a:r>
                <a:rPr lang="en-US" altLang="zh-CN" sz="2800" b="1"/>
                <a:t>:</a:t>
              </a:r>
              <a:endParaRPr lang="en-US" altLang="zh-CN" sz="2800" b="1"/>
            </a:p>
          </p:txBody>
        </p:sp>
        <p:sp>
          <p:nvSpPr>
            <p:cNvPr id="14362" name="Rectangle 48"/>
            <p:cNvSpPr>
              <a:spLocks noChangeArrowheads="1"/>
            </p:cNvSpPr>
            <p:nvPr/>
          </p:nvSpPr>
          <p:spPr bwMode="auto">
            <a:xfrm>
              <a:off x="240" y="2736"/>
              <a:ext cx="24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</p:grp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989879" y="931864"/>
            <a:ext cx="7085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设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,…, </a:t>
            </a:r>
            <a:r>
              <a:rPr lang="en-US" altLang="zh-CN" sz="2800" b="1" i="1"/>
              <a:t>y</a:t>
            </a:r>
            <a:r>
              <a:rPr lang="en-US" altLang="zh-CN" sz="2800" b="1" i="1" baseline="-25000"/>
              <a:t>n</a:t>
            </a:r>
            <a:r>
              <a:rPr lang="en-US" altLang="zh-CN" sz="2800" b="1"/>
              <a:t> </a:t>
            </a:r>
            <a:r>
              <a:rPr lang="zh-CN" altLang="en-US" sz="2800" b="1"/>
              <a:t>为定义在 </a:t>
            </a:r>
            <a:r>
              <a:rPr lang="en-US" altLang="zh-CN" sz="2800" b="1" i="1"/>
              <a:t>I</a:t>
            </a:r>
            <a:r>
              <a:rPr lang="en-US" altLang="zh-CN" sz="2800" b="1"/>
              <a:t> </a:t>
            </a:r>
            <a:r>
              <a:rPr lang="zh-CN" altLang="en-US" sz="2800" b="1"/>
              <a:t>上的 </a:t>
            </a:r>
            <a:r>
              <a:rPr lang="en-US" altLang="zh-CN" sz="2800" b="1" i="1"/>
              <a:t>n</a:t>
            </a:r>
            <a:r>
              <a:rPr lang="en-US" altLang="zh-CN" sz="2800" b="1"/>
              <a:t> </a:t>
            </a:r>
            <a:r>
              <a:rPr lang="zh-CN" altLang="en-US" sz="2800" b="1"/>
              <a:t>个函数</a:t>
            </a:r>
            <a:r>
              <a:rPr lang="en-US" altLang="zh-CN" sz="2800" b="1"/>
              <a:t>,</a:t>
            </a:r>
            <a:endParaRPr lang="en-US" altLang="zh-CN" sz="2800" b="1"/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792335" y="1508125"/>
            <a:ext cx="87929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如果存在</a:t>
            </a:r>
            <a:r>
              <a:rPr lang="en-US" altLang="zh-CN" sz="2800" b="1" i="1"/>
              <a:t>n</a:t>
            </a:r>
            <a:r>
              <a:rPr lang="zh-CN" altLang="en-US" sz="2800" b="1"/>
              <a:t>个不全为零的常数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…, </a:t>
            </a:r>
            <a:r>
              <a:rPr lang="en-US" altLang="zh-CN" sz="2800" b="1" i="1"/>
              <a:t>k</a:t>
            </a:r>
            <a:r>
              <a:rPr lang="en-US" altLang="zh-CN" sz="2800" b="1" i="1" baseline="-25000"/>
              <a:t>n</a:t>
            </a:r>
            <a:r>
              <a:rPr lang="en-US" altLang="zh-CN" sz="2800" b="1"/>
              <a:t> , </a:t>
            </a:r>
            <a:r>
              <a:rPr lang="zh-CN" altLang="en-US" sz="2800" b="1"/>
              <a:t>使得</a:t>
            </a:r>
            <a:endParaRPr lang="zh-CN" altLang="en-US" sz="2800" b="1"/>
          </a:p>
        </p:txBody>
      </p:sp>
      <p:sp>
        <p:nvSpPr>
          <p:cNvPr id="11320" name="AutoShape 56"/>
          <p:cNvSpPr>
            <a:spLocks noChangeArrowheads="1"/>
          </p:cNvSpPr>
          <p:nvPr/>
        </p:nvSpPr>
        <p:spPr bwMode="auto">
          <a:xfrm>
            <a:off x="8490948" y="571500"/>
            <a:ext cx="1994491" cy="533400"/>
          </a:xfrm>
          <a:prstGeom prst="wedgeRoundRectCallout">
            <a:avLst>
              <a:gd name="adj1" fmla="val -80875"/>
              <a:gd name="adj2" fmla="val 5238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线性相关</a:t>
            </a:r>
            <a:endParaRPr lang="zh-CN" altLang="en-US" sz="2800" b="1"/>
          </a:p>
        </p:txBody>
      </p:sp>
      <p:sp>
        <p:nvSpPr>
          <p:cNvPr id="11321" name="AutoShape 57"/>
          <p:cNvSpPr>
            <a:spLocks noChangeArrowheads="1"/>
          </p:cNvSpPr>
          <p:nvPr/>
        </p:nvSpPr>
        <p:spPr bwMode="auto">
          <a:xfrm>
            <a:off x="6869631" y="2155825"/>
            <a:ext cx="2931595" cy="533400"/>
          </a:xfrm>
          <a:prstGeom prst="wedgeRoundRectCallout">
            <a:avLst>
              <a:gd name="adj1" fmla="val -75718"/>
              <a:gd name="adj2" fmla="val -5148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否则</a:t>
            </a:r>
            <a:r>
              <a:rPr lang="en-US" altLang="zh-CN" sz="2800" b="1"/>
              <a:t>,</a:t>
            </a:r>
            <a:r>
              <a:rPr lang="zh-CN" altLang="en-US" sz="2800" b="1"/>
              <a:t>线性无关</a:t>
            </a:r>
            <a:endParaRPr lang="zh-CN" altLang="en-US" sz="2800" b="1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1773977" y="2084389"/>
            <a:ext cx="4040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k</a:t>
            </a:r>
            <a:r>
              <a:rPr lang="en-US" altLang="zh-CN" sz="2800" b="1" baseline="-25000" dirty="0"/>
              <a:t>1 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k</a:t>
            </a:r>
            <a:r>
              <a:rPr lang="en-US" altLang="zh-CN" sz="2800" b="1" baseline="-25000" dirty="0"/>
              <a:t>2 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+…+</a:t>
            </a:r>
            <a:r>
              <a:rPr lang="en-US" altLang="zh-CN" sz="2800" b="1" i="1" dirty="0" err="1"/>
              <a:t>k</a:t>
            </a:r>
            <a:r>
              <a:rPr lang="en-US" altLang="zh-CN" sz="2800" b="1" i="1" baseline="-25000" dirty="0" err="1"/>
              <a:t>n</a:t>
            </a:r>
            <a:r>
              <a:rPr lang="en-US" altLang="zh-CN" sz="2800" b="1" i="1" baseline="-25000" dirty="0"/>
              <a:t> </a:t>
            </a:r>
            <a:r>
              <a:rPr lang="en-US" altLang="zh-CN" sz="2800" b="1" i="1" dirty="0" err="1"/>
              <a:t>y</a:t>
            </a:r>
            <a:r>
              <a:rPr lang="en-US" altLang="zh-CN" sz="2800" b="1" i="1" baseline="-25000" dirty="0" err="1"/>
              <a:t>n</a:t>
            </a:r>
            <a:r>
              <a:rPr lang="en-US" altLang="zh-CN" sz="2800" b="1" dirty="0"/>
              <a:t> =0</a:t>
            </a:r>
            <a:endParaRPr lang="en-US" altLang="zh-CN" sz="2800" b="1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517375" y="2847504"/>
            <a:ext cx="1150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例如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9614375" y="3430632"/>
            <a:ext cx="1954995" cy="576263"/>
          </a:xfrm>
          <a:prstGeom prst="wedgeRoundRectCallout">
            <a:avLst>
              <a:gd name="adj1" fmla="val -132723"/>
              <a:gd name="adj2" fmla="val -637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线性相关</a:t>
            </a:r>
            <a:endParaRPr lang="zh-CN" altLang="en-US" sz="2800" b="1" dirty="0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2643073" y="2837681"/>
            <a:ext cx="292261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在任意区间</a:t>
            </a:r>
            <a:r>
              <a:rPr lang="en-US" altLang="zh-CN" sz="2800" b="1" i="1" dirty="0"/>
              <a:t>I</a:t>
            </a:r>
            <a:r>
              <a:rPr lang="zh-CN" altLang="en-US" sz="2800" b="1" dirty="0"/>
              <a:t>上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26"/>
              <p:cNvSpPr txBox="1"/>
              <p:nvPr/>
            </p:nvSpPr>
            <p:spPr bwMode="auto">
              <a:xfrm>
                <a:off x="5375114" y="2857500"/>
                <a:ext cx="2525876" cy="55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5114" y="2857500"/>
                <a:ext cx="2525876" cy="558800"/>
              </a:xfrm>
              <a:prstGeom prst="rect">
                <a:avLst/>
              </a:prstGeom>
              <a:blipFill rotWithShape="1">
                <a:blip r:embed="rId1"/>
                <a:stretch>
                  <a:fillRect l="-19" r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36"/>
          <p:cNvGrpSpPr/>
          <p:nvPr/>
        </p:nvGrpSpPr>
        <p:grpSpPr bwMode="auto">
          <a:xfrm>
            <a:off x="1749506" y="3704350"/>
            <a:ext cx="3926148" cy="525865"/>
            <a:chOff x="773" y="1008"/>
            <a:chExt cx="1819" cy="294"/>
          </a:xfrm>
        </p:grpSpPr>
        <p:sp>
          <p:nvSpPr>
            <p:cNvPr id="14360" name="Text Box 27"/>
            <p:cNvSpPr txBox="1">
              <a:spLocks noChangeArrowheads="1"/>
            </p:cNvSpPr>
            <p:nvPr/>
          </p:nvSpPr>
          <p:spPr bwMode="auto">
            <a:xfrm>
              <a:off x="773" y="1009"/>
              <a:ext cx="28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取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43" name="Object 28"/>
                <p:cNvSpPr txBox="1"/>
                <p:nvPr/>
              </p:nvSpPr>
              <p:spPr bwMode="auto">
                <a:xfrm>
                  <a:off x="1104" y="1008"/>
                  <a:ext cx="148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43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1008"/>
                  <a:ext cx="1488" cy="291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29"/>
              <p:cNvSpPr txBox="1"/>
              <p:nvPr/>
            </p:nvSpPr>
            <p:spPr bwMode="auto">
              <a:xfrm>
                <a:off x="5675654" y="3718764"/>
                <a:ext cx="3439643" cy="473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5654" y="3718764"/>
                <a:ext cx="3439643" cy="473075"/>
              </a:xfrm>
              <a:prstGeom prst="rect">
                <a:avLst/>
              </a:prstGeom>
              <a:blipFill rotWithShape="1">
                <a:blip r:embed="rId3"/>
                <a:stretch>
                  <a:fillRect l="-1" t="-43" r="15" b="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30"/>
              <p:cNvSpPr txBox="1"/>
              <p:nvPr/>
            </p:nvSpPr>
            <p:spPr bwMode="auto">
              <a:xfrm>
                <a:off x="3009900" y="4314301"/>
                <a:ext cx="2035779" cy="596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900" y="4314301"/>
                <a:ext cx="2035779" cy="596900"/>
              </a:xfrm>
              <a:prstGeom prst="rect">
                <a:avLst/>
              </a:prstGeom>
              <a:blipFill rotWithShape="1">
                <a:blip r:embed="rId4"/>
                <a:stretch>
                  <a:fillRect t="-19" r="30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6299648" y="4325413"/>
            <a:ext cx="2035780" cy="574675"/>
          </a:xfrm>
          <a:prstGeom prst="wedgeRoundRectCallout">
            <a:avLst>
              <a:gd name="adj1" fmla="val -126102"/>
              <a:gd name="adj2" fmla="val 994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线性无关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59" name="Text Box 32"/>
              <p:cNvSpPr txBox="1">
                <a:spLocks noChangeArrowheads="1"/>
              </p:cNvSpPr>
              <p:nvPr/>
            </p:nvSpPr>
            <p:spPr bwMode="auto">
              <a:xfrm>
                <a:off x="1252705" y="5171524"/>
                <a:ext cx="8625974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要使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必须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4359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2705" y="5171524"/>
                <a:ext cx="8625974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" t="-16" r="7" b="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1952626" y="5716369"/>
            <a:ext cx="276643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对于两个函数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952626" y="6338888"/>
            <a:ext cx="7713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如果它们之比为常数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则线性相关</a:t>
            </a:r>
            <a:r>
              <a:rPr lang="en-US" altLang="zh-CN" sz="2800" b="1" dirty="0"/>
              <a:t>;</a:t>
            </a:r>
            <a:r>
              <a:rPr lang="zh-CN" altLang="en-US" sz="2800" b="1" dirty="0"/>
              <a:t>否则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线性无关</a:t>
            </a: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4" grpId="0"/>
      <p:bldP spid="11319" grpId="0"/>
      <p:bldP spid="11320" grpId="0" animBg="1" autoUpdateAnimBg="0"/>
      <p:bldP spid="11321" grpId="0" animBg="1" autoUpdateAnimBg="0"/>
      <p:bldP spid="11326" grpId="0"/>
      <p:bldP spid="20" grpId="0" autoUpdateAnimBg="0"/>
      <p:bldP spid="22" grpId="0" animBg="1" autoUpdateAnimBg="0"/>
      <p:bldP spid="23" grpId="0" autoUpdateAnimBg="0"/>
      <p:bldP spid="24" grpId="0"/>
      <p:bldP spid="28" grpId="0"/>
      <p:bldP spid="29" grpId="0"/>
      <p:bldP spid="30" grpId="0" animBg="1" autoUpdateAnimBg="0"/>
      <p:bldP spid="14359" grpId="0"/>
      <p:bldP spid="35" grpId="0" autoUpdateAnimBg="0"/>
      <p:bldP spid="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703389" y="620714"/>
            <a:ext cx="867568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0000CC"/>
                </a:solidFill>
              </a:rPr>
              <a:t>定理</a:t>
            </a:r>
            <a:r>
              <a:rPr lang="en-US" altLang="zh-CN" sz="3200" b="1">
                <a:solidFill>
                  <a:srgbClr val="0000CC"/>
                </a:solidFill>
              </a:rPr>
              <a:t>2.</a:t>
            </a:r>
            <a:r>
              <a:rPr lang="en-US" altLang="zh-CN" sz="2800" b="1"/>
              <a:t> </a:t>
            </a:r>
            <a:r>
              <a:rPr lang="zh-CN" altLang="en-US" sz="2800" b="1"/>
              <a:t>如果</a:t>
            </a:r>
            <a:r>
              <a:rPr lang="en-US" altLang="zh-CN" sz="3200" b="1" i="1"/>
              <a:t>y</a:t>
            </a:r>
            <a:r>
              <a:rPr lang="en-US" altLang="zh-CN" sz="32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), </a:t>
            </a:r>
            <a:r>
              <a:rPr lang="en-US" altLang="zh-CN" sz="3200" b="1" i="1"/>
              <a:t>y</a:t>
            </a:r>
            <a:r>
              <a:rPr lang="en-US" altLang="zh-CN" sz="32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是</a:t>
            </a:r>
            <a:r>
              <a:rPr lang="en-US" altLang="zh-CN" sz="2800" b="1"/>
              <a:t>(2)</a:t>
            </a:r>
            <a:r>
              <a:rPr lang="zh-CN" altLang="en-US" sz="2800" b="1"/>
              <a:t>的两个线性无关的特解</a:t>
            </a:r>
            <a:r>
              <a:rPr lang="en-US" altLang="zh-CN" sz="2800" b="1"/>
              <a:t>,</a:t>
            </a:r>
            <a:r>
              <a:rPr lang="zh-CN" altLang="en-US" sz="2800" b="1"/>
              <a:t>则 </a:t>
            </a:r>
            <a:r>
              <a:rPr lang="en-US" altLang="zh-CN" sz="3600" b="1" i="1">
                <a:solidFill>
                  <a:srgbClr val="0000CC"/>
                </a:solidFill>
              </a:rPr>
              <a:t>y</a:t>
            </a:r>
            <a:r>
              <a:rPr lang="en-US" altLang="zh-CN" sz="2800" b="1">
                <a:solidFill>
                  <a:srgbClr val="0000CC"/>
                </a:solidFill>
              </a:rPr>
              <a:t>=</a:t>
            </a:r>
            <a:r>
              <a:rPr lang="en-US" altLang="zh-CN" sz="4000" b="1" i="1">
                <a:solidFill>
                  <a:srgbClr val="0000CC"/>
                </a:solidFill>
              </a:rPr>
              <a:t>c</a:t>
            </a:r>
            <a:r>
              <a:rPr lang="en-US" altLang="zh-CN" sz="4000" b="1" baseline="-25000">
                <a:solidFill>
                  <a:srgbClr val="0000CC"/>
                </a:solidFill>
              </a:rPr>
              <a:t>1 </a:t>
            </a:r>
            <a:r>
              <a:rPr lang="en-US" altLang="zh-CN" sz="4000" b="1" i="1">
                <a:solidFill>
                  <a:srgbClr val="0000CC"/>
                </a:solidFill>
              </a:rPr>
              <a:t>y</a:t>
            </a:r>
            <a:r>
              <a:rPr lang="en-US" altLang="zh-CN" sz="4000" b="1" baseline="-25000">
                <a:solidFill>
                  <a:srgbClr val="0000CC"/>
                </a:solidFill>
              </a:rPr>
              <a:t>1</a:t>
            </a:r>
            <a:r>
              <a:rPr lang="en-US" altLang="zh-CN" sz="3200" b="1">
                <a:solidFill>
                  <a:srgbClr val="0000CC"/>
                </a:solidFill>
              </a:rPr>
              <a:t>(</a:t>
            </a:r>
            <a:r>
              <a:rPr lang="en-US" altLang="zh-CN" sz="3600" b="1" i="1">
                <a:solidFill>
                  <a:srgbClr val="0000CC"/>
                </a:solidFill>
              </a:rPr>
              <a:t>x</a:t>
            </a:r>
            <a:r>
              <a:rPr lang="en-US" altLang="zh-CN" sz="3200" b="1">
                <a:solidFill>
                  <a:srgbClr val="0000CC"/>
                </a:solidFill>
              </a:rPr>
              <a:t>)</a:t>
            </a:r>
            <a:r>
              <a:rPr lang="en-US" altLang="zh-CN" sz="3600" b="1">
                <a:solidFill>
                  <a:srgbClr val="0000CC"/>
                </a:solidFill>
              </a:rPr>
              <a:t>+</a:t>
            </a:r>
            <a:r>
              <a:rPr lang="en-US" altLang="zh-CN" sz="4000" b="1" i="1">
                <a:solidFill>
                  <a:srgbClr val="0000CC"/>
                </a:solidFill>
              </a:rPr>
              <a:t>c</a:t>
            </a:r>
            <a:r>
              <a:rPr lang="en-US" altLang="zh-CN" sz="4000" b="1" baseline="-25000">
                <a:solidFill>
                  <a:srgbClr val="0000CC"/>
                </a:solidFill>
              </a:rPr>
              <a:t>2 </a:t>
            </a:r>
            <a:r>
              <a:rPr lang="en-US" altLang="zh-CN" sz="4000" b="1" i="1">
                <a:solidFill>
                  <a:srgbClr val="0000CC"/>
                </a:solidFill>
              </a:rPr>
              <a:t>y</a:t>
            </a:r>
            <a:r>
              <a:rPr lang="en-US" altLang="zh-CN" sz="4000" b="1" baseline="-25000">
                <a:solidFill>
                  <a:srgbClr val="0000CC"/>
                </a:solidFill>
              </a:rPr>
              <a:t>2</a:t>
            </a:r>
            <a:r>
              <a:rPr lang="en-US" altLang="zh-CN" sz="3200" b="1">
                <a:solidFill>
                  <a:srgbClr val="0000CC"/>
                </a:solidFill>
              </a:rPr>
              <a:t>(</a:t>
            </a:r>
            <a:r>
              <a:rPr lang="en-US" altLang="zh-CN" sz="3600" b="1" i="1">
                <a:solidFill>
                  <a:srgbClr val="0000CC"/>
                </a:solidFill>
              </a:rPr>
              <a:t>x</a:t>
            </a:r>
            <a:r>
              <a:rPr lang="en-US" altLang="zh-CN" sz="3200" b="1">
                <a:solidFill>
                  <a:srgbClr val="0000CC"/>
                </a:solidFill>
              </a:rPr>
              <a:t>)</a:t>
            </a:r>
            <a:endParaRPr lang="en-US" altLang="zh-CN" sz="3200" b="1">
              <a:solidFill>
                <a:srgbClr val="0000CC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           </a:t>
            </a:r>
            <a:r>
              <a:rPr lang="zh-CN" altLang="en-US" sz="2800" b="1"/>
              <a:t>是</a:t>
            </a:r>
            <a:r>
              <a:rPr lang="en-US" altLang="zh-CN" sz="2800" b="1"/>
              <a:t>(2)</a:t>
            </a:r>
            <a:r>
              <a:rPr lang="zh-CN" altLang="en-US" sz="2800" b="1"/>
              <a:t>的通解</a:t>
            </a:r>
            <a:r>
              <a:rPr lang="en-US" altLang="zh-CN" sz="2800" b="1"/>
              <a:t>,   </a:t>
            </a:r>
            <a:r>
              <a:rPr lang="zh-CN" altLang="en-US" sz="2800" b="1"/>
              <a:t>其中</a:t>
            </a:r>
            <a:r>
              <a:rPr lang="en-US" altLang="zh-CN" sz="3600" b="1" i="1">
                <a:solidFill>
                  <a:srgbClr val="0000CC"/>
                </a:solidFill>
              </a:rPr>
              <a:t>c</a:t>
            </a:r>
            <a:r>
              <a:rPr lang="en-US" altLang="zh-CN" sz="3600" b="1" baseline="-25000">
                <a:solidFill>
                  <a:srgbClr val="0000CC"/>
                </a:solidFill>
              </a:rPr>
              <a:t>1</a:t>
            </a:r>
            <a:r>
              <a:rPr lang="en-US" altLang="zh-CN" sz="3200" b="1">
                <a:solidFill>
                  <a:srgbClr val="0000CC"/>
                </a:solidFill>
              </a:rPr>
              <a:t>, </a:t>
            </a:r>
            <a:r>
              <a:rPr lang="en-US" altLang="zh-CN" sz="3600" b="1" i="1">
                <a:solidFill>
                  <a:srgbClr val="0000CC"/>
                </a:solidFill>
              </a:rPr>
              <a:t>c</a:t>
            </a:r>
            <a:r>
              <a:rPr lang="en-US" altLang="zh-CN" sz="3600" b="1" baseline="-25000">
                <a:solidFill>
                  <a:srgbClr val="0000CC"/>
                </a:solidFill>
              </a:rPr>
              <a:t>2</a:t>
            </a:r>
            <a:r>
              <a:rPr lang="zh-CN" altLang="en-US" sz="2800" b="1"/>
              <a:t>为任意常数</a:t>
            </a:r>
            <a:r>
              <a:rPr lang="en-US" altLang="zh-CN" sz="2800" b="1"/>
              <a:t>.                                           </a:t>
            </a:r>
            <a:endParaRPr lang="en-US" altLang="zh-CN" sz="2800" b="1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855914" y="2852738"/>
            <a:ext cx="1026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例如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8" name="Object 12"/>
              <p:cNvSpPr txBox="1"/>
              <p:nvPr/>
            </p:nvSpPr>
            <p:spPr bwMode="auto">
              <a:xfrm>
                <a:off x="4008438" y="2781300"/>
                <a:ext cx="2315360" cy="6111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5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8438" y="2781300"/>
                <a:ext cx="2315360" cy="611188"/>
              </a:xfrm>
              <a:prstGeom prst="rect">
                <a:avLst/>
              </a:prstGeom>
              <a:blipFill rotWithShape="1">
                <a:blip r:embed="rId1"/>
                <a:stretch>
                  <a:fillRect l="-14" r="20" b="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9"/>
          <p:cNvGrpSpPr/>
          <p:nvPr/>
        </p:nvGrpSpPr>
        <p:grpSpPr bwMode="auto">
          <a:xfrm>
            <a:off x="2846700" y="3563248"/>
            <a:ext cx="6460815" cy="714375"/>
            <a:chOff x="748" y="1741"/>
            <a:chExt cx="3202" cy="4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64" name="Object 14"/>
                <p:cNvSpPr txBox="1"/>
                <p:nvPr/>
              </p:nvSpPr>
              <p:spPr bwMode="auto">
                <a:xfrm>
                  <a:off x="748" y="1741"/>
                  <a:ext cx="1905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5364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8" y="1741"/>
                  <a:ext cx="1905" cy="414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70" name="Text Box 15"/>
            <p:cNvSpPr txBox="1">
              <a:spLocks noChangeArrowheads="1"/>
            </p:cNvSpPr>
            <p:nvPr/>
          </p:nvSpPr>
          <p:spPr bwMode="auto">
            <a:xfrm>
              <a:off x="2653" y="1797"/>
              <a:ext cx="129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是它的特解</a:t>
              </a:r>
              <a:r>
                <a:rPr lang="en-US" altLang="zh-CN" sz="2800" b="1"/>
                <a:t>,</a:t>
              </a:r>
              <a:endParaRPr lang="en-US" altLang="zh-CN" sz="2800" b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592" name="Object 16"/>
              <p:cNvSpPr txBox="1"/>
              <p:nvPr/>
            </p:nvSpPr>
            <p:spPr bwMode="auto">
              <a:xfrm>
                <a:off x="2466976" y="4714876"/>
                <a:ext cx="4321175" cy="6588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59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6976" y="4714876"/>
                <a:ext cx="4321175" cy="658813"/>
              </a:xfrm>
              <a:prstGeom prst="rect">
                <a:avLst/>
              </a:prstGeom>
              <a:blipFill rotWithShape="1">
                <a:blip r:embed="rId3"/>
                <a:stretch>
                  <a:fillRect b="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93" name="AutoShape 17"/>
          <p:cNvSpPr>
            <a:spLocks noChangeArrowheads="1"/>
          </p:cNvSpPr>
          <p:nvPr/>
        </p:nvSpPr>
        <p:spPr bwMode="auto">
          <a:xfrm>
            <a:off x="8123306" y="4439444"/>
            <a:ext cx="1800225" cy="604838"/>
          </a:xfrm>
          <a:prstGeom prst="wedgeRoundRectCallout">
            <a:avLst>
              <a:gd name="adj1" fmla="val -142240"/>
              <a:gd name="adj2" fmla="val -743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线性无关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8348913" y="5631310"/>
            <a:ext cx="1657350" cy="606425"/>
          </a:xfrm>
          <a:prstGeom prst="wedgeRoundRectCallout">
            <a:avLst>
              <a:gd name="adj1" fmla="val -162281"/>
              <a:gd name="adj2" fmla="val -11333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通解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7" grpId="0" autoUpdateAnimBg="0"/>
      <p:bldP spid="24588" grpId="0"/>
      <p:bldP spid="24592" grpId="0"/>
      <p:bldP spid="24593" grpId="0" animBg="1" autoUpdateAnimBg="0"/>
      <p:bldP spid="2459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1472550" y="253675"/>
            <a:ext cx="6567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二</a:t>
            </a:r>
            <a:r>
              <a:rPr lang="en-US" altLang="zh-CN" sz="3200" b="1" dirty="0"/>
              <a:t>.   </a:t>
            </a:r>
            <a:r>
              <a:rPr lang="zh-CN" altLang="en-US" sz="3200" b="1" dirty="0"/>
              <a:t>二阶线性非齐次方程解的结构</a:t>
            </a:r>
            <a:endParaRPr lang="zh-CN" altLang="en-US" sz="3200" b="1" dirty="0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2362201" y="939801"/>
            <a:ext cx="173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一般形式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42" name="Object 30"/>
              <p:cNvSpPr txBox="1"/>
              <p:nvPr/>
            </p:nvSpPr>
            <p:spPr bwMode="auto">
              <a:xfrm>
                <a:off x="4367214" y="994073"/>
                <a:ext cx="5642768" cy="683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42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7214" y="994073"/>
                <a:ext cx="5642768" cy="683588"/>
              </a:xfrm>
              <a:prstGeom prst="rect">
                <a:avLst/>
              </a:prstGeom>
              <a:blipFill rotWithShape="1">
                <a:blip r:embed="rId1"/>
                <a:stretch>
                  <a:fillRect l="-6" t="-44" r="8" b="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04" name="Text Box 32"/>
              <p:cNvSpPr txBox="1">
                <a:spLocks noChangeArrowheads="1"/>
              </p:cNvSpPr>
              <p:nvPr/>
            </p:nvSpPr>
            <p:spPr bwMode="auto">
              <a:xfrm>
                <a:off x="1223169" y="1540919"/>
                <a:ext cx="8786813" cy="1152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rgbClr val="0000CC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CC"/>
                    </a:solidFill>
                  </a:rPr>
                  <a:t>3. </a:t>
                </a:r>
                <a:r>
                  <a:rPr lang="zh-CN" altLang="en-US" sz="2800" b="1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 是</a:t>
                </a:r>
                <a:r>
                  <a:rPr lang="en-US" altLang="zh-CN" sz="2800" b="1" dirty="0"/>
                  <a:t>(3)</a:t>
                </a:r>
                <a:r>
                  <a:rPr lang="zh-CN" altLang="en-US" sz="2800" b="1" dirty="0"/>
                  <a:t>的一个特解</a:t>
                </a:r>
                <a:r>
                  <a:rPr lang="en-US" altLang="zh-CN" sz="2800" b="1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    </a:t>
                </a:r>
                <a:endParaRPr lang="en-US" altLang="zh-CN" sz="2800" b="1" dirty="0"/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2800" b="1" dirty="0"/>
                  <a:t>            是齐 次方程</a:t>
                </a:r>
                <a:r>
                  <a:rPr lang="en-US" altLang="zh-CN" sz="2800" b="1" dirty="0"/>
                  <a:t>(2)</a:t>
                </a:r>
                <a:r>
                  <a:rPr lang="zh-CN" altLang="en-US" sz="2800" b="1" dirty="0"/>
                  <a:t>的通解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则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 是</a:t>
                </a:r>
                <a:r>
                  <a:rPr lang="en-US" altLang="zh-CN" sz="2800" b="1" dirty="0"/>
                  <a:t>(3)</a:t>
                </a:r>
                <a:r>
                  <a:rPr lang="zh-CN" altLang="en-US" sz="2800" b="1" dirty="0"/>
                  <a:t>的通解</a:t>
                </a:r>
                <a:r>
                  <a:rPr lang="en-US" altLang="zh-CN" sz="2800" b="1" dirty="0"/>
                  <a:t>.                 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6404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3169" y="1540919"/>
                <a:ext cx="8786813" cy="1152190"/>
              </a:xfrm>
              <a:prstGeom prst="rect">
                <a:avLst/>
              </a:prstGeom>
              <a:blipFill rotWithShape="1">
                <a:blip r:embed="rId2"/>
                <a:stretch>
                  <a:fillRect l="-2" t="-35" r="5" b="-1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55"/>
          <p:cNvGrpSpPr/>
          <p:nvPr/>
        </p:nvGrpSpPr>
        <p:grpSpPr bwMode="auto">
          <a:xfrm>
            <a:off x="2711450" y="4365625"/>
            <a:ext cx="3633788" cy="628650"/>
            <a:chOff x="960" y="3840"/>
            <a:chExt cx="2289" cy="336"/>
          </a:xfrm>
        </p:grpSpPr>
        <p:sp>
          <p:nvSpPr>
            <p:cNvPr id="16403" name="Text Box 40"/>
            <p:cNvSpPr txBox="1">
              <a:spLocks noChangeArrowheads="1"/>
            </p:cNvSpPr>
            <p:nvPr/>
          </p:nvSpPr>
          <p:spPr bwMode="auto">
            <a:xfrm>
              <a:off x="960" y="3859"/>
              <a:ext cx="2289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而      是</a:t>
              </a:r>
              <a:r>
                <a:rPr lang="en-US" altLang="zh-CN" sz="2800" b="1" dirty="0"/>
                <a:t>(3)</a:t>
              </a:r>
              <a:r>
                <a:rPr lang="zh-CN" altLang="en-US" sz="2800" b="1" dirty="0"/>
                <a:t>的一个特解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90" name="Object 41"/>
                <p:cNvSpPr txBox="1"/>
                <p:nvPr/>
              </p:nvSpPr>
              <p:spPr bwMode="auto">
                <a:xfrm>
                  <a:off x="1248" y="3840"/>
                  <a:ext cx="26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6390" name="Object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3840"/>
                  <a:ext cx="260" cy="336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1613771" y="2943113"/>
            <a:ext cx="1026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证明</a:t>
            </a:r>
            <a:r>
              <a:rPr lang="en-US" altLang="zh-CN" sz="2800" b="1" dirty="0">
                <a:solidFill>
                  <a:srgbClr val="0000CC"/>
                </a:solidFill>
              </a:rPr>
              <a:t>: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2952751" y="2960686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由于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的的通解</a:t>
            </a:r>
            <a:r>
              <a:rPr lang="en-US" altLang="zh-CN" sz="2800" b="1" dirty="0"/>
              <a:t>,</a:t>
            </a:r>
            <a:endParaRPr lang="en-US" altLang="zh-CN" sz="2800" b="1" dirty="0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2698751" y="37163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所以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62" name="Object 50"/>
              <p:cNvSpPr txBox="1"/>
              <p:nvPr/>
            </p:nvSpPr>
            <p:spPr bwMode="auto">
              <a:xfrm>
                <a:off x="3779839" y="3716339"/>
                <a:ext cx="3673475" cy="523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62" name="Object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839" y="3716339"/>
                <a:ext cx="3673475" cy="523875"/>
              </a:xfrm>
              <a:prstGeom prst="rect">
                <a:avLst/>
              </a:prstGeom>
              <a:blipFill rotWithShape="1">
                <a:blip r:embed="rId4"/>
                <a:stretch>
                  <a:fillRect l="-9" t="-61" r="9" b="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63" name="Object 51"/>
              <p:cNvSpPr txBox="1"/>
              <p:nvPr/>
            </p:nvSpPr>
            <p:spPr bwMode="auto">
              <a:xfrm>
                <a:off x="2640014" y="5084763"/>
                <a:ext cx="4670425" cy="620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63" name="Object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14" y="5084763"/>
                <a:ext cx="4670425" cy="620712"/>
              </a:xfrm>
              <a:prstGeom prst="rect">
                <a:avLst/>
              </a:prstGeom>
              <a:blipFill rotWithShape="1">
                <a:blip r:embed="rId5"/>
                <a:stretch>
                  <a:fillRect l="-7" t="-51" r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02" name="Text Box 78"/>
              <p:cNvSpPr txBox="1">
                <a:spLocks noChangeArrowheads="1"/>
              </p:cNvSpPr>
              <p:nvPr/>
            </p:nvSpPr>
            <p:spPr bwMode="auto">
              <a:xfrm>
                <a:off x="2453528" y="5863927"/>
                <a:ext cx="467192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将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 代入</a:t>
                </a:r>
                <a:r>
                  <a:rPr lang="en-US" altLang="zh-CN" sz="2800" b="1" dirty="0"/>
                  <a:t>(3)</a:t>
                </a:r>
                <a:r>
                  <a:rPr lang="zh-CN" altLang="en-US" sz="2800" b="1" dirty="0"/>
                  <a:t>的左端</a:t>
                </a:r>
                <a:r>
                  <a:rPr lang="en-US" altLang="zh-CN" sz="2800" b="1" dirty="0"/>
                  <a:t>: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6402" name="Text 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3528" y="5863927"/>
                <a:ext cx="4671920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11" t="-64" r="2" b="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utoUpdateAnimBg="0"/>
      <p:bldP spid="13341" grpId="0" autoUpdateAnimBg="0"/>
      <p:bldP spid="13342" grpId="0"/>
      <p:bldP spid="16404" grpId="0"/>
      <p:bldP spid="13357" grpId="0" autoUpdateAnimBg="0"/>
      <p:bldP spid="13360" grpId="0" autoUpdateAnimBg="0"/>
      <p:bldP spid="13361" grpId="0" autoUpdateAnimBg="0"/>
      <p:bldP spid="13362" grpId="0"/>
      <p:bldP spid="13363" grpId="0"/>
      <p:bldP spid="164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9" name="Text Box 6"/>
              <p:cNvSpPr txBox="1">
                <a:spLocks noChangeArrowheads="1"/>
              </p:cNvSpPr>
              <p:nvPr/>
            </p:nvSpPr>
            <p:spPr bwMode="auto">
              <a:xfrm>
                <a:off x="2202648" y="3882189"/>
                <a:ext cx="438943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则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 是</a:t>
                </a:r>
                <a:r>
                  <a:rPr lang="en-US" altLang="zh-CN" sz="2800" b="1" dirty="0"/>
                  <a:t>(2)</a:t>
                </a:r>
                <a:r>
                  <a:rPr lang="zh-CN" altLang="en-US" sz="2800" b="1" dirty="0"/>
                  <a:t>的通解</a:t>
                </a:r>
                <a:r>
                  <a:rPr lang="en-US" altLang="zh-CN" sz="2800" b="1" dirty="0"/>
                  <a:t>.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741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2648" y="3882189"/>
                <a:ext cx="4389438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1" t="-83" r="3" b="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07" name="Object 7"/>
              <p:cNvSpPr txBox="1"/>
              <p:nvPr/>
            </p:nvSpPr>
            <p:spPr bwMode="auto">
              <a:xfrm>
                <a:off x="2279650" y="1357314"/>
                <a:ext cx="6408738" cy="644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60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0" y="1357314"/>
                <a:ext cx="6408738" cy="644525"/>
              </a:xfrm>
              <a:prstGeom prst="rect">
                <a:avLst/>
              </a:prstGeom>
              <a:blipFill rotWithShape="1">
                <a:blip r:embed="rId2"/>
                <a:stretch>
                  <a:fillRect t="-49" r="5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08" name="Object 8"/>
              <p:cNvSpPr txBox="1"/>
              <p:nvPr/>
            </p:nvSpPr>
            <p:spPr bwMode="auto">
              <a:xfrm>
                <a:off x="2135187" y="2997201"/>
                <a:ext cx="3235709" cy="644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60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7" y="2997201"/>
                <a:ext cx="3235709" cy="644525"/>
              </a:xfrm>
              <a:prstGeom prst="rect">
                <a:avLst/>
              </a:prstGeom>
              <a:blipFill rotWithShape="1">
                <a:blip r:embed="rId3"/>
                <a:stretch>
                  <a:fillRect l="-10" r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8" name="Text Box 10"/>
              <p:cNvSpPr txBox="1">
                <a:spLocks noChangeArrowheads="1"/>
              </p:cNvSpPr>
              <p:nvPr/>
            </p:nvSpPr>
            <p:spPr bwMode="auto">
              <a:xfrm>
                <a:off x="2063750" y="455010"/>
                <a:ext cx="484312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将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代入</a:t>
                </a:r>
                <a:r>
                  <a:rPr lang="en-US" altLang="zh-CN" sz="2800" b="1" dirty="0"/>
                  <a:t>(3)</a:t>
                </a:r>
                <a:r>
                  <a:rPr lang="zh-CN" altLang="en-US" sz="2800" b="1" dirty="0"/>
                  <a:t>的左端</a:t>
                </a:r>
                <a:r>
                  <a:rPr lang="en-US" altLang="zh-CN" sz="2800" b="1" dirty="0"/>
                  <a:t>: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741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0" y="455010"/>
                <a:ext cx="4843127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67" r="13" b="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13" name="Object 13"/>
              <p:cNvSpPr txBox="1"/>
              <p:nvPr/>
            </p:nvSpPr>
            <p:spPr bwMode="auto">
              <a:xfrm>
                <a:off x="2063750" y="2133601"/>
                <a:ext cx="8485538" cy="652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]+[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6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0" y="2133601"/>
                <a:ext cx="8485538" cy="652463"/>
              </a:xfrm>
              <a:prstGeom prst="rect">
                <a:avLst/>
              </a:prstGeom>
              <a:blipFill rotWithShape="1">
                <a:blip r:embed="rId5"/>
                <a:stretch>
                  <a:fillRect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2667001" y="5143500"/>
            <a:ext cx="7072313" cy="1009650"/>
          </a:xfrm>
          <a:prstGeom prst="wedgeRectCallout">
            <a:avLst>
              <a:gd name="adj1" fmla="val -32139"/>
              <a:gd name="adj2" fmla="val -111162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注意</a:t>
            </a:r>
            <a:r>
              <a:rPr lang="en-US" altLang="zh-CN" sz="2800" b="1">
                <a:solidFill>
                  <a:srgbClr val="0000CC"/>
                </a:solidFill>
              </a:rPr>
              <a:t>: </a:t>
            </a:r>
            <a:r>
              <a:rPr lang="en-US" altLang="zh-CN" sz="2800" b="1" i="1">
                <a:solidFill>
                  <a:srgbClr val="0000CC"/>
                </a:solidFill>
              </a:rPr>
              <a:t>Y </a:t>
            </a:r>
            <a:r>
              <a:rPr lang="zh-CN" altLang="en-US" sz="2800" b="1">
                <a:solidFill>
                  <a:srgbClr val="0000CC"/>
                </a:solidFill>
              </a:rPr>
              <a:t>中含有两个任常数</a:t>
            </a:r>
            <a:r>
              <a:rPr lang="en-US" altLang="zh-CN" sz="2800" b="1">
                <a:solidFill>
                  <a:srgbClr val="0000CC"/>
                </a:solidFill>
              </a:rPr>
              <a:t>,  </a:t>
            </a:r>
            <a:r>
              <a:rPr lang="zh-CN" altLang="en-US" sz="2800" b="1">
                <a:solidFill>
                  <a:srgbClr val="0000CC"/>
                </a:solidFill>
              </a:rPr>
              <a:t>因此 </a:t>
            </a:r>
            <a:r>
              <a:rPr lang="en-US" altLang="zh-CN" sz="3600" b="1" i="1">
                <a:solidFill>
                  <a:srgbClr val="0000CC"/>
                </a:solidFill>
              </a:rPr>
              <a:t>y</a:t>
            </a:r>
            <a:r>
              <a:rPr lang="en-US" altLang="zh-CN" sz="2800" b="1" i="1">
                <a:solidFill>
                  <a:srgbClr val="0000CC"/>
                </a:solidFill>
              </a:rPr>
              <a:t> </a:t>
            </a:r>
            <a:r>
              <a:rPr lang="zh-CN" altLang="en-US" sz="2800" b="1">
                <a:solidFill>
                  <a:srgbClr val="0000CC"/>
                </a:solidFill>
              </a:rPr>
              <a:t>是通解</a:t>
            </a:r>
            <a:r>
              <a:rPr lang="en-US" altLang="zh-CN" sz="2800" b="1">
                <a:solidFill>
                  <a:srgbClr val="0000CC"/>
                </a:solidFill>
              </a:rPr>
              <a:t>.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  <p:bldP spid="25607" grpId="0"/>
      <p:bldP spid="25608" grpId="0"/>
      <p:bldP spid="25613" grpId="0"/>
      <p:bldP spid="2561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70783" y="266351"/>
            <a:ext cx="104342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/>
              <a:t>第三节  可降阶的</a:t>
            </a:r>
            <a:r>
              <a:rPr lang="zh-CN" altLang="en-US" sz="3600" b="1" dirty="0" smtClean="0"/>
              <a:t>高阶微分方程 </a:t>
            </a:r>
            <a:r>
              <a:rPr lang="en-US" altLang="zh-CN" sz="2800" b="1" dirty="0" smtClean="0"/>
              <a:t>p217 1(1,3,4) 2(2,4)</a:t>
            </a:r>
            <a:endParaRPr lang="zh-CN" altLang="en-US" dirty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43459" y="4427493"/>
            <a:ext cx="7561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本节介绍可降阶的高阶微分方程及其降阶法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1081496" y="1627142"/>
            <a:ext cx="7748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</a:rPr>
              <a:t>高阶微分方程</a:t>
            </a:r>
            <a:r>
              <a:rPr lang="en-US" altLang="zh-CN" sz="3200" b="1">
                <a:solidFill>
                  <a:srgbClr val="0000FF"/>
                </a:solidFill>
              </a:rPr>
              <a:t>:</a:t>
            </a:r>
            <a:r>
              <a:rPr lang="en-US" altLang="zh-CN" sz="2800" b="1"/>
              <a:t>  </a:t>
            </a:r>
            <a:r>
              <a:rPr lang="zh-CN" altLang="en-US" sz="2800" b="1"/>
              <a:t>二阶及二阶以上的微分方程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pSp>
        <p:nvGrpSpPr>
          <p:cNvPr id="2" name="Group 133"/>
          <p:cNvGrpSpPr/>
          <p:nvPr/>
        </p:nvGrpSpPr>
        <p:grpSpPr bwMode="auto">
          <a:xfrm>
            <a:off x="2114959" y="2765082"/>
            <a:ext cx="5774110" cy="1321487"/>
            <a:chOff x="521" y="956"/>
            <a:chExt cx="3279" cy="560"/>
          </a:xfrm>
        </p:grpSpPr>
        <p:sp>
          <p:nvSpPr>
            <p:cNvPr id="23558" name="Rectangle 39"/>
            <p:cNvSpPr>
              <a:spLocks noChangeArrowheads="1"/>
            </p:cNvSpPr>
            <p:nvPr/>
          </p:nvSpPr>
          <p:spPr bwMode="auto">
            <a:xfrm>
              <a:off x="3727" y="1298"/>
              <a:ext cx="73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000000"/>
                  </a:solidFill>
                </a:rPr>
                <a:t>)</a:t>
              </a:r>
              <a:endParaRPr lang="en-US" altLang="zh-CN" b="1" dirty="0"/>
            </a:p>
          </p:txBody>
        </p:sp>
        <p:sp>
          <p:nvSpPr>
            <p:cNvPr id="23559" name="Rectangle 40"/>
            <p:cNvSpPr>
              <a:spLocks noChangeArrowheads="1"/>
            </p:cNvSpPr>
            <p:nvPr/>
          </p:nvSpPr>
          <p:spPr bwMode="auto">
            <a:xfrm>
              <a:off x="3214" y="1298"/>
              <a:ext cx="5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,</a:t>
              </a:r>
              <a:endParaRPr lang="en-US" altLang="zh-CN" b="1"/>
            </a:p>
          </p:txBody>
        </p:sp>
        <p:sp>
          <p:nvSpPr>
            <p:cNvPr id="23560" name="Rectangle 41"/>
            <p:cNvSpPr>
              <a:spLocks noChangeArrowheads="1"/>
            </p:cNvSpPr>
            <p:nvPr/>
          </p:nvSpPr>
          <p:spPr bwMode="auto">
            <a:xfrm>
              <a:off x="2937" y="1298"/>
              <a:ext cx="5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,</a:t>
              </a:r>
              <a:endParaRPr lang="en-US" altLang="zh-CN" b="1"/>
            </a:p>
          </p:txBody>
        </p:sp>
        <p:sp>
          <p:nvSpPr>
            <p:cNvPr id="23561" name="Rectangle 42"/>
            <p:cNvSpPr>
              <a:spLocks noChangeArrowheads="1"/>
            </p:cNvSpPr>
            <p:nvPr/>
          </p:nvSpPr>
          <p:spPr bwMode="auto">
            <a:xfrm>
              <a:off x="2693" y="1298"/>
              <a:ext cx="5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,</a:t>
              </a:r>
              <a:endParaRPr lang="en-US" altLang="zh-CN" b="1"/>
            </a:p>
          </p:txBody>
        </p:sp>
        <p:sp>
          <p:nvSpPr>
            <p:cNvPr id="23562" name="Rectangle 43"/>
            <p:cNvSpPr>
              <a:spLocks noChangeArrowheads="1"/>
            </p:cNvSpPr>
            <p:nvPr/>
          </p:nvSpPr>
          <p:spPr bwMode="auto">
            <a:xfrm>
              <a:off x="2495" y="1298"/>
              <a:ext cx="5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000000"/>
                  </a:solidFill>
                </a:rPr>
                <a:t>,</a:t>
              </a:r>
              <a:endParaRPr lang="en-US" altLang="zh-CN" b="1" dirty="0"/>
            </a:p>
          </p:txBody>
        </p:sp>
        <p:sp>
          <p:nvSpPr>
            <p:cNvPr id="23563" name="Rectangle 44"/>
            <p:cNvSpPr>
              <a:spLocks noChangeArrowheads="1"/>
            </p:cNvSpPr>
            <p:nvPr/>
          </p:nvSpPr>
          <p:spPr bwMode="auto">
            <a:xfrm>
              <a:off x="2313" y="1298"/>
              <a:ext cx="73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(</a:t>
              </a:r>
              <a:endParaRPr lang="en-US" altLang="zh-CN" b="1"/>
            </a:p>
          </p:txBody>
        </p:sp>
        <p:sp>
          <p:nvSpPr>
            <p:cNvPr id="23564" name="Rectangle 45"/>
            <p:cNvSpPr>
              <a:spLocks noChangeArrowheads="1"/>
            </p:cNvSpPr>
            <p:nvPr/>
          </p:nvSpPr>
          <p:spPr bwMode="auto">
            <a:xfrm>
              <a:off x="1378" y="1298"/>
              <a:ext cx="273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     </a:t>
              </a:r>
              <a:endParaRPr lang="en-US" altLang="zh-CN" b="1"/>
            </a:p>
          </p:txBody>
        </p:sp>
        <p:sp>
          <p:nvSpPr>
            <p:cNvPr id="23565" name="Rectangle 46"/>
            <p:cNvSpPr>
              <a:spLocks noChangeArrowheads="1"/>
            </p:cNvSpPr>
            <p:nvPr/>
          </p:nvSpPr>
          <p:spPr bwMode="auto">
            <a:xfrm>
              <a:off x="3382" y="983"/>
              <a:ext cx="10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0</a:t>
              </a:r>
              <a:endParaRPr lang="en-US" altLang="zh-CN" b="1"/>
            </a:p>
          </p:txBody>
        </p:sp>
        <p:sp>
          <p:nvSpPr>
            <p:cNvPr id="23566" name="Rectangle 47"/>
            <p:cNvSpPr>
              <a:spLocks noChangeArrowheads="1"/>
            </p:cNvSpPr>
            <p:nvPr/>
          </p:nvSpPr>
          <p:spPr bwMode="auto">
            <a:xfrm>
              <a:off x="3102" y="983"/>
              <a:ext cx="73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)</a:t>
              </a:r>
              <a:endParaRPr lang="en-US" altLang="zh-CN" b="1"/>
            </a:p>
          </p:txBody>
        </p:sp>
        <p:sp>
          <p:nvSpPr>
            <p:cNvPr id="23567" name="Rectangle 48"/>
            <p:cNvSpPr>
              <a:spLocks noChangeArrowheads="1"/>
            </p:cNvSpPr>
            <p:nvPr/>
          </p:nvSpPr>
          <p:spPr bwMode="auto">
            <a:xfrm>
              <a:off x="2707" y="983"/>
              <a:ext cx="5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,</a:t>
              </a:r>
              <a:endParaRPr lang="en-US" altLang="zh-CN" b="1"/>
            </a:p>
          </p:txBody>
        </p:sp>
        <p:sp>
          <p:nvSpPr>
            <p:cNvPr id="23568" name="Rectangle 49"/>
            <p:cNvSpPr>
              <a:spLocks noChangeArrowheads="1"/>
            </p:cNvSpPr>
            <p:nvPr/>
          </p:nvSpPr>
          <p:spPr bwMode="auto">
            <a:xfrm>
              <a:off x="2430" y="983"/>
              <a:ext cx="5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000000"/>
                  </a:solidFill>
                </a:rPr>
                <a:t>,</a:t>
              </a:r>
              <a:endParaRPr lang="en-US" altLang="zh-CN" b="1" dirty="0"/>
            </a:p>
          </p:txBody>
        </p:sp>
        <p:sp>
          <p:nvSpPr>
            <p:cNvPr id="23569" name="Rectangle 50"/>
            <p:cNvSpPr>
              <a:spLocks noChangeArrowheads="1"/>
            </p:cNvSpPr>
            <p:nvPr/>
          </p:nvSpPr>
          <p:spPr bwMode="auto">
            <a:xfrm>
              <a:off x="2186" y="983"/>
              <a:ext cx="5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000000"/>
                  </a:solidFill>
                </a:rPr>
                <a:t>,</a:t>
              </a:r>
              <a:endParaRPr lang="en-US" altLang="zh-CN" b="1" dirty="0"/>
            </a:p>
          </p:txBody>
        </p:sp>
        <p:sp>
          <p:nvSpPr>
            <p:cNvPr id="23570" name="Rectangle 51"/>
            <p:cNvSpPr>
              <a:spLocks noChangeArrowheads="1"/>
            </p:cNvSpPr>
            <p:nvPr/>
          </p:nvSpPr>
          <p:spPr bwMode="auto">
            <a:xfrm>
              <a:off x="1988" y="983"/>
              <a:ext cx="5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000000"/>
                  </a:solidFill>
                </a:rPr>
                <a:t>,</a:t>
              </a:r>
              <a:endParaRPr lang="en-US" altLang="zh-CN" b="1" dirty="0"/>
            </a:p>
          </p:txBody>
        </p:sp>
        <p:sp>
          <p:nvSpPr>
            <p:cNvPr id="23571" name="Rectangle 52"/>
            <p:cNvSpPr>
              <a:spLocks noChangeArrowheads="1"/>
            </p:cNvSpPr>
            <p:nvPr/>
          </p:nvSpPr>
          <p:spPr bwMode="auto">
            <a:xfrm>
              <a:off x="1806" y="983"/>
              <a:ext cx="73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(</a:t>
              </a:r>
              <a:endParaRPr lang="en-US" altLang="zh-CN" b="1"/>
            </a:p>
          </p:txBody>
        </p:sp>
        <p:sp>
          <p:nvSpPr>
            <p:cNvPr id="23572" name="Rectangle 53"/>
            <p:cNvSpPr>
              <a:spLocks noChangeArrowheads="1"/>
            </p:cNvSpPr>
            <p:nvPr/>
          </p:nvSpPr>
          <p:spPr bwMode="auto">
            <a:xfrm>
              <a:off x="1493" y="983"/>
              <a:ext cx="16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   </a:t>
              </a:r>
              <a:endParaRPr lang="en-US" altLang="zh-CN" b="1"/>
            </a:p>
          </p:txBody>
        </p:sp>
        <p:sp>
          <p:nvSpPr>
            <p:cNvPr id="23573" name="Rectangle 54"/>
            <p:cNvSpPr>
              <a:spLocks noChangeArrowheads="1"/>
            </p:cNvSpPr>
            <p:nvPr/>
          </p:nvSpPr>
          <p:spPr bwMode="auto">
            <a:xfrm>
              <a:off x="965" y="983"/>
              <a:ext cx="54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          </a:t>
              </a:r>
              <a:endParaRPr lang="en-US" altLang="zh-CN" b="1"/>
            </a:p>
          </p:txBody>
        </p:sp>
        <p:sp>
          <p:nvSpPr>
            <p:cNvPr id="23574" name="Rectangle 55"/>
            <p:cNvSpPr>
              <a:spLocks noChangeArrowheads="1"/>
            </p:cNvSpPr>
            <p:nvPr/>
          </p:nvSpPr>
          <p:spPr bwMode="auto">
            <a:xfrm>
              <a:off x="3661" y="1278"/>
              <a:ext cx="4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)</a:t>
              </a:r>
              <a:endParaRPr lang="en-US" altLang="zh-CN" b="1"/>
            </a:p>
          </p:txBody>
        </p:sp>
        <p:sp>
          <p:nvSpPr>
            <p:cNvPr id="23575" name="Rectangle 56"/>
            <p:cNvSpPr>
              <a:spLocks noChangeArrowheads="1"/>
            </p:cNvSpPr>
            <p:nvPr/>
          </p:nvSpPr>
          <p:spPr bwMode="auto">
            <a:xfrm>
              <a:off x="3603" y="1278"/>
              <a:ext cx="6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1</a:t>
              </a:r>
              <a:endParaRPr lang="en-US" altLang="zh-CN" b="1"/>
            </a:p>
          </p:txBody>
        </p:sp>
        <p:sp>
          <p:nvSpPr>
            <p:cNvPr id="23576" name="Rectangle 57"/>
            <p:cNvSpPr>
              <a:spLocks noChangeArrowheads="1"/>
            </p:cNvSpPr>
            <p:nvPr/>
          </p:nvSpPr>
          <p:spPr bwMode="auto">
            <a:xfrm>
              <a:off x="3421" y="1278"/>
              <a:ext cx="4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(</a:t>
              </a:r>
              <a:endParaRPr lang="en-US" altLang="zh-CN" b="1"/>
            </a:p>
          </p:txBody>
        </p:sp>
        <p:sp>
          <p:nvSpPr>
            <p:cNvPr id="23577" name="Rectangle 58"/>
            <p:cNvSpPr>
              <a:spLocks noChangeArrowheads="1"/>
            </p:cNvSpPr>
            <p:nvPr/>
          </p:nvSpPr>
          <p:spPr bwMode="auto">
            <a:xfrm>
              <a:off x="1888" y="1278"/>
              <a:ext cx="4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)</a:t>
              </a:r>
              <a:endParaRPr lang="en-US" altLang="zh-CN" b="1"/>
            </a:p>
          </p:txBody>
        </p:sp>
        <p:sp>
          <p:nvSpPr>
            <p:cNvPr id="23578" name="Rectangle 59"/>
            <p:cNvSpPr>
              <a:spLocks noChangeArrowheads="1"/>
            </p:cNvSpPr>
            <p:nvPr/>
          </p:nvSpPr>
          <p:spPr bwMode="auto">
            <a:xfrm>
              <a:off x="1766" y="1278"/>
              <a:ext cx="4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(</a:t>
              </a:r>
              <a:endParaRPr lang="en-US" altLang="zh-CN" b="1"/>
            </a:p>
          </p:txBody>
        </p:sp>
        <p:sp>
          <p:nvSpPr>
            <p:cNvPr id="23579" name="Rectangle 60"/>
            <p:cNvSpPr>
              <a:spLocks noChangeArrowheads="1"/>
            </p:cNvSpPr>
            <p:nvPr/>
          </p:nvSpPr>
          <p:spPr bwMode="auto">
            <a:xfrm>
              <a:off x="3036" y="963"/>
              <a:ext cx="4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)</a:t>
              </a:r>
              <a:endParaRPr lang="en-US" altLang="zh-CN" b="1"/>
            </a:p>
          </p:txBody>
        </p:sp>
        <p:sp>
          <p:nvSpPr>
            <p:cNvPr id="23580" name="Rectangle 61"/>
            <p:cNvSpPr>
              <a:spLocks noChangeArrowheads="1"/>
            </p:cNvSpPr>
            <p:nvPr/>
          </p:nvSpPr>
          <p:spPr bwMode="auto">
            <a:xfrm>
              <a:off x="2914" y="963"/>
              <a:ext cx="4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(</a:t>
              </a:r>
              <a:endParaRPr lang="en-US" altLang="zh-CN" b="1"/>
            </a:p>
          </p:txBody>
        </p:sp>
        <p:sp>
          <p:nvSpPr>
            <p:cNvPr id="23581" name="Rectangle 62"/>
            <p:cNvSpPr>
              <a:spLocks noChangeArrowheads="1"/>
            </p:cNvSpPr>
            <p:nvPr/>
          </p:nvSpPr>
          <p:spPr bwMode="auto">
            <a:xfrm>
              <a:off x="3542" y="1264"/>
              <a:ext cx="68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b="1"/>
            </a:p>
          </p:txBody>
        </p:sp>
        <p:sp>
          <p:nvSpPr>
            <p:cNvPr id="23582" name="Rectangle 63"/>
            <p:cNvSpPr>
              <a:spLocks noChangeArrowheads="1"/>
            </p:cNvSpPr>
            <p:nvPr/>
          </p:nvSpPr>
          <p:spPr bwMode="auto">
            <a:xfrm>
              <a:off x="2911" y="1293"/>
              <a:ext cx="5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¢</a:t>
              </a:r>
              <a:endParaRPr lang="en-US" altLang="zh-CN" b="1" dirty="0"/>
            </a:p>
          </p:txBody>
        </p:sp>
        <p:sp>
          <p:nvSpPr>
            <p:cNvPr id="23583" name="Rectangle 64"/>
            <p:cNvSpPr>
              <a:spLocks noChangeArrowheads="1"/>
            </p:cNvSpPr>
            <p:nvPr/>
          </p:nvSpPr>
          <p:spPr bwMode="auto">
            <a:xfrm>
              <a:off x="2000" y="1271"/>
              <a:ext cx="1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b="1"/>
            </a:p>
          </p:txBody>
        </p:sp>
        <p:sp>
          <p:nvSpPr>
            <p:cNvPr id="23584" name="Rectangle 65"/>
            <p:cNvSpPr>
              <a:spLocks noChangeArrowheads="1"/>
            </p:cNvSpPr>
            <p:nvPr/>
          </p:nvSpPr>
          <p:spPr bwMode="auto">
            <a:xfrm>
              <a:off x="3221" y="956"/>
              <a:ext cx="1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b="1"/>
            </a:p>
          </p:txBody>
        </p:sp>
        <p:sp>
          <p:nvSpPr>
            <p:cNvPr id="23585" name="Rectangle 66"/>
            <p:cNvSpPr>
              <a:spLocks noChangeArrowheads="1"/>
            </p:cNvSpPr>
            <p:nvPr/>
          </p:nvSpPr>
          <p:spPr bwMode="auto">
            <a:xfrm>
              <a:off x="2409" y="966"/>
              <a:ext cx="5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¢</a:t>
              </a:r>
              <a:endParaRPr lang="en-US" altLang="zh-CN" b="1" dirty="0"/>
            </a:p>
          </p:txBody>
        </p:sp>
        <p:sp>
          <p:nvSpPr>
            <p:cNvPr id="23586" name="Rectangle 67"/>
            <p:cNvSpPr>
              <a:spLocks noChangeArrowheads="1"/>
            </p:cNvSpPr>
            <p:nvPr/>
          </p:nvSpPr>
          <p:spPr bwMode="auto">
            <a:xfrm>
              <a:off x="3472" y="1279"/>
              <a:ext cx="69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</a:rPr>
                <a:t>n</a:t>
              </a:r>
              <a:endParaRPr lang="en-US" altLang="zh-CN" b="1"/>
            </a:p>
          </p:txBody>
        </p:sp>
        <p:sp>
          <p:nvSpPr>
            <p:cNvPr id="23587" name="Rectangle 68"/>
            <p:cNvSpPr>
              <a:spLocks noChangeArrowheads="1"/>
            </p:cNvSpPr>
            <p:nvPr/>
          </p:nvSpPr>
          <p:spPr bwMode="auto">
            <a:xfrm>
              <a:off x="1817" y="1279"/>
              <a:ext cx="69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</a:rPr>
                <a:t>n</a:t>
              </a:r>
              <a:endParaRPr lang="en-US" altLang="zh-CN" b="1"/>
            </a:p>
          </p:txBody>
        </p:sp>
        <p:sp>
          <p:nvSpPr>
            <p:cNvPr id="23588" name="Rectangle 69"/>
            <p:cNvSpPr>
              <a:spLocks noChangeArrowheads="1"/>
            </p:cNvSpPr>
            <p:nvPr/>
          </p:nvSpPr>
          <p:spPr bwMode="auto">
            <a:xfrm>
              <a:off x="2965" y="964"/>
              <a:ext cx="69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</a:rPr>
                <a:t>n</a:t>
              </a:r>
              <a:endParaRPr lang="en-US" altLang="zh-CN" b="1"/>
            </a:p>
          </p:txBody>
        </p:sp>
        <p:sp>
          <p:nvSpPr>
            <p:cNvPr id="23589" name="Rectangle 70"/>
            <p:cNvSpPr>
              <a:spLocks noChangeArrowheads="1"/>
            </p:cNvSpPr>
            <p:nvPr/>
          </p:nvSpPr>
          <p:spPr bwMode="auto">
            <a:xfrm>
              <a:off x="3313" y="1298"/>
              <a:ext cx="9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</a:rPr>
                <a:t>y</a:t>
              </a:r>
              <a:endParaRPr lang="en-US" altLang="zh-CN" b="1"/>
            </a:p>
          </p:txBody>
        </p:sp>
        <p:sp>
          <p:nvSpPr>
            <p:cNvPr id="23590" name="Rectangle 71"/>
            <p:cNvSpPr>
              <a:spLocks noChangeArrowheads="1"/>
            </p:cNvSpPr>
            <p:nvPr/>
          </p:nvSpPr>
          <p:spPr bwMode="auto">
            <a:xfrm>
              <a:off x="2792" y="1298"/>
              <a:ext cx="9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 dirty="0">
                  <a:solidFill>
                    <a:srgbClr val="000000"/>
                  </a:solidFill>
                </a:rPr>
                <a:t>y</a:t>
              </a:r>
              <a:endParaRPr lang="en-US" altLang="zh-CN" b="1" dirty="0"/>
            </a:p>
          </p:txBody>
        </p:sp>
        <p:sp>
          <p:nvSpPr>
            <p:cNvPr id="23591" name="Rectangle 72"/>
            <p:cNvSpPr>
              <a:spLocks noChangeArrowheads="1"/>
            </p:cNvSpPr>
            <p:nvPr/>
          </p:nvSpPr>
          <p:spPr bwMode="auto">
            <a:xfrm>
              <a:off x="2594" y="1298"/>
              <a:ext cx="9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 dirty="0">
                  <a:solidFill>
                    <a:srgbClr val="000000"/>
                  </a:solidFill>
                </a:rPr>
                <a:t>y</a:t>
              </a:r>
              <a:endParaRPr lang="en-US" altLang="zh-CN" b="1" dirty="0"/>
            </a:p>
          </p:txBody>
        </p:sp>
        <p:sp>
          <p:nvSpPr>
            <p:cNvPr id="23592" name="Rectangle 73"/>
            <p:cNvSpPr>
              <a:spLocks noChangeArrowheads="1"/>
            </p:cNvSpPr>
            <p:nvPr/>
          </p:nvSpPr>
          <p:spPr bwMode="auto">
            <a:xfrm>
              <a:off x="2399" y="1298"/>
              <a:ext cx="10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</a:rPr>
                <a:t>x</a:t>
              </a:r>
              <a:endParaRPr lang="en-US" altLang="zh-CN" b="1"/>
            </a:p>
          </p:txBody>
        </p:sp>
        <p:sp>
          <p:nvSpPr>
            <p:cNvPr id="23593" name="Rectangle 74"/>
            <p:cNvSpPr>
              <a:spLocks noChangeArrowheads="1"/>
            </p:cNvSpPr>
            <p:nvPr/>
          </p:nvSpPr>
          <p:spPr bwMode="auto">
            <a:xfrm>
              <a:off x="2204" y="1298"/>
              <a:ext cx="73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</a:rPr>
                <a:t>f</a:t>
              </a:r>
              <a:endParaRPr lang="en-US" altLang="zh-CN" b="1"/>
            </a:p>
          </p:txBody>
        </p:sp>
        <p:sp>
          <p:nvSpPr>
            <p:cNvPr id="23594" name="Rectangle 75"/>
            <p:cNvSpPr>
              <a:spLocks noChangeArrowheads="1"/>
            </p:cNvSpPr>
            <p:nvPr/>
          </p:nvSpPr>
          <p:spPr bwMode="auto">
            <a:xfrm>
              <a:off x="1658" y="1298"/>
              <a:ext cx="9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</a:rPr>
                <a:t>y</a:t>
              </a:r>
              <a:endParaRPr lang="en-US" altLang="zh-CN" b="1"/>
            </a:p>
          </p:txBody>
        </p:sp>
        <p:sp>
          <p:nvSpPr>
            <p:cNvPr id="23595" name="Rectangle 76"/>
            <p:cNvSpPr>
              <a:spLocks noChangeArrowheads="1"/>
            </p:cNvSpPr>
            <p:nvPr/>
          </p:nvSpPr>
          <p:spPr bwMode="auto">
            <a:xfrm>
              <a:off x="2806" y="983"/>
              <a:ext cx="9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</a:rPr>
                <a:t>y</a:t>
              </a:r>
              <a:endParaRPr lang="en-US" altLang="zh-CN" b="1"/>
            </a:p>
          </p:txBody>
        </p:sp>
        <p:sp>
          <p:nvSpPr>
            <p:cNvPr id="23596" name="Rectangle 77"/>
            <p:cNvSpPr>
              <a:spLocks noChangeArrowheads="1"/>
            </p:cNvSpPr>
            <p:nvPr/>
          </p:nvSpPr>
          <p:spPr bwMode="auto">
            <a:xfrm>
              <a:off x="2285" y="983"/>
              <a:ext cx="9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 dirty="0">
                  <a:solidFill>
                    <a:srgbClr val="000000"/>
                  </a:solidFill>
                </a:rPr>
                <a:t>y</a:t>
              </a:r>
              <a:endParaRPr lang="en-US" altLang="zh-CN" b="1" dirty="0"/>
            </a:p>
          </p:txBody>
        </p:sp>
        <p:sp>
          <p:nvSpPr>
            <p:cNvPr id="23597" name="Rectangle 78"/>
            <p:cNvSpPr>
              <a:spLocks noChangeArrowheads="1"/>
            </p:cNvSpPr>
            <p:nvPr/>
          </p:nvSpPr>
          <p:spPr bwMode="auto">
            <a:xfrm>
              <a:off x="2087" y="983"/>
              <a:ext cx="9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 dirty="0">
                  <a:solidFill>
                    <a:srgbClr val="000000"/>
                  </a:solidFill>
                </a:rPr>
                <a:t>y</a:t>
              </a:r>
              <a:endParaRPr lang="en-US" altLang="zh-CN" b="1" dirty="0"/>
            </a:p>
          </p:txBody>
        </p:sp>
        <p:sp>
          <p:nvSpPr>
            <p:cNvPr id="23598" name="Rectangle 79"/>
            <p:cNvSpPr>
              <a:spLocks noChangeArrowheads="1"/>
            </p:cNvSpPr>
            <p:nvPr/>
          </p:nvSpPr>
          <p:spPr bwMode="auto">
            <a:xfrm>
              <a:off x="1892" y="983"/>
              <a:ext cx="10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 dirty="0">
                  <a:solidFill>
                    <a:srgbClr val="000000"/>
                  </a:solidFill>
                </a:rPr>
                <a:t>x</a:t>
              </a:r>
              <a:endParaRPr lang="en-US" altLang="zh-CN" b="1" dirty="0"/>
            </a:p>
          </p:txBody>
        </p:sp>
        <p:sp>
          <p:nvSpPr>
            <p:cNvPr id="23599" name="Rectangle 80"/>
            <p:cNvSpPr>
              <a:spLocks noChangeArrowheads="1"/>
            </p:cNvSpPr>
            <p:nvPr/>
          </p:nvSpPr>
          <p:spPr bwMode="auto">
            <a:xfrm>
              <a:off x="1655" y="983"/>
              <a:ext cx="14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 dirty="0">
                  <a:solidFill>
                    <a:srgbClr val="000000"/>
                  </a:solidFill>
                </a:rPr>
                <a:t>F</a:t>
              </a:r>
              <a:endParaRPr lang="en-US" altLang="zh-CN" b="1" dirty="0"/>
            </a:p>
          </p:txBody>
        </p:sp>
        <p:sp>
          <p:nvSpPr>
            <p:cNvPr id="23600" name="Rectangle 81"/>
            <p:cNvSpPr>
              <a:spLocks noChangeArrowheads="1"/>
            </p:cNvSpPr>
            <p:nvPr/>
          </p:nvSpPr>
          <p:spPr bwMode="auto">
            <a:xfrm>
              <a:off x="2996" y="1320"/>
              <a:ext cx="21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 b="1"/>
            </a:p>
          </p:txBody>
        </p:sp>
        <p:sp>
          <p:nvSpPr>
            <p:cNvPr id="23601" name="Rectangle 82"/>
            <p:cNvSpPr>
              <a:spLocks noChangeArrowheads="1"/>
            </p:cNvSpPr>
            <p:nvPr/>
          </p:nvSpPr>
          <p:spPr bwMode="auto">
            <a:xfrm>
              <a:off x="2489" y="1005"/>
              <a:ext cx="21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 b="1" dirty="0"/>
            </a:p>
          </p:txBody>
        </p:sp>
        <p:sp>
          <p:nvSpPr>
            <p:cNvPr id="23602" name="Rectangle 83"/>
            <p:cNvSpPr>
              <a:spLocks noChangeArrowheads="1"/>
            </p:cNvSpPr>
            <p:nvPr/>
          </p:nvSpPr>
          <p:spPr bwMode="auto">
            <a:xfrm>
              <a:off x="826" y="1286"/>
              <a:ext cx="43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 b="1" dirty="0">
                  <a:solidFill>
                    <a:srgbClr val="00000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或者</a:t>
              </a:r>
              <a:endParaRPr lang="zh-CN" altLang="en-US" b="1" dirty="0"/>
            </a:p>
          </p:txBody>
        </p:sp>
        <p:sp>
          <p:nvSpPr>
            <p:cNvPr id="23603" name="Rectangle 132"/>
            <p:cNvSpPr>
              <a:spLocks noChangeArrowheads="1"/>
            </p:cNvSpPr>
            <p:nvPr/>
          </p:nvSpPr>
          <p:spPr bwMode="auto">
            <a:xfrm>
              <a:off x="521" y="981"/>
              <a:ext cx="99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一般形式</a:t>
              </a:r>
              <a:r>
                <a:rPr lang="en-US" altLang="zh-CN" sz="2800" b="1"/>
                <a:t>:</a:t>
              </a:r>
              <a:endParaRPr lang="en-US" altLang="zh-CN" sz="2800" b="1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1581117" y="277018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注</a:t>
            </a:r>
            <a:r>
              <a:rPr lang="en-US" altLang="zh-CN" sz="2800" b="1" dirty="0">
                <a:solidFill>
                  <a:srgbClr val="0000CC"/>
                </a:solidFill>
              </a:rPr>
              <a:t>:</a:t>
            </a:r>
            <a:r>
              <a:rPr lang="zh-CN" altLang="en-US" sz="2800" b="1" dirty="0">
                <a:solidFill>
                  <a:srgbClr val="0000CC"/>
                </a:solidFill>
              </a:rPr>
              <a:t>当</a:t>
            </a:r>
            <a:r>
              <a:rPr lang="en-US" altLang="zh-CN" sz="2800" b="1" dirty="0">
                <a:solidFill>
                  <a:srgbClr val="0000CC"/>
                </a:solidFill>
              </a:rPr>
              <a:t>(3)</a:t>
            </a:r>
            <a:r>
              <a:rPr lang="zh-CN" altLang="en-US" sz="2800" b="1" dirty="0">
                <a:solidFill>
                  <a:srgbClr val="0000CC"/>
                </a:solidFill>
              </a:rPr>
              <a:t>式的自由项为几项之和时</a:t>
            </a:r>
            <a:r>
              <a:rPr lang="en-US" altLang="zh-CN" sz="2800" b="1" dirty="0">
                <a:solidFill>
                  <a:srgbClr val="0000CC"/>
                </a:solidFill>
              </a:rPr>
              <a:t>,</a:t>
            </a:r>
            <a:r>
              <a:rPr lang="zh-CN" altLang="en-US" sz="2800" b="1" dirty="0">
                <a:solidFill>
                  <a:srgbClr val="0000CC"/>
                </a:solidFill>
              </a:rPr>
              <a:t>特解如何求出</a:t>
            </a:r>
            <a:r>
              <a:rPr lang="en-US" altLang="zh-CN" sz="2800" b="1" dirty="0">
                <a:solidFill>
                  <a:srgbClr val="0000CC"/>
                </a:solidFill>
              </a:rPr>
              <a:t>?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grpSp>
        <p:nvGrpSpPr>
          <p:cNvPr id="2" name="Group 65"/>
          <p:cNvGrpSpPr/>
          <p:nvPr/>
        </p:nvGrpSpPr>
        <p:grpSpPr bwMode="auto">
          <a:xfrm>
            <a:off x="1881188" y="1143000"/>
            <a:ext cx="6362700" cy="2463800"/>
            <a:chOff x="204" y="754"/>
            <a:chExt cx="4008" cy="1552"/>
          </a:xfrm>
        </p:grpSpPr>
        <p:sp>
          <p:nvSpPr>
            <p:cNvPr id="18442" name="Text Box 34"/>
            <p:cNvSpPr txBox="1">
              <a:spLocks noChangeArrowheads="1"/>
            </p:cNvSpPr>
            <p:nvPr/>
          </p:nvSpPr>
          <p:spPr bwMode="auto">
            <a:xfrm>
              <a:off x="204" y="754"/>
              <a:ext cx="35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CC"/>
                  </a:solidFill>
                </a:rPr>
                <a:t>定理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4.</a:t>
              </a:r>
              <a:r>
                <a:rPr lang="en-US" altLang="zh-CN" sz="2800" b="1" dirty="0"/>
                <a:t>   </a:t>
              </a:r>
              <a:r>
                <a:rPr lang="zh-CN" altLang="en-US" sz="2800" b="1" dirty="0"/>
                <a:t>如果 </a:t>
              </a:r>
              <a:r>
                <a:rPr lang="en-US" altLang="zh-CN" sz="2800" b="1" i="1" dirty="0"/>
                <a:t>y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x</a:t>
              </a:r>
              <a:r>
                <a:rPr lang="en-US" altLang="zh-CN" sz="2800" b="1" dirty="0"/>
                <a:t>), </a:t>
              </a:r>
              <a:r>
                <a:rPr lang="en-US" altLang="zh-CN" sz="2800" b="1" i="1" dirty="0"/>
                <a:t>y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x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分别是                                        </a:t>
              </a:r>
              <a:endParaRPr lang="zh-CN" altLang="en-US" sz="2800" b="1" dirty="0"/>
            </a:p>
          </p:txBody>
        </p:sp>
        <p:sp>
          <p:nvSpPr>
            <p:cNvPr id="18443" name="Text Box 40"/>
            <p:cNvSpPr txBox="1">
              <a:spLocks noChangeArrowheads="1"/>
            </p:cNvSpPr>
            <p:nvPr/>
          </p:nvSpPr>
          <p:spPr bwMode="auto">
            <a:xfrm>
              <a:off x="975" y="1979"/>
              <a:ext cx="30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的特解</a:t>
              </a:r>
              <a:r>
                <a:rPr lang="en-US" altLang="zh-CN" sz="2800" b="1"/>
                <a:t>, </a:t>
              </a:r>
              <a:endParaRPr lang="en-US" altLang="zh-CN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35" name="Object 41"/>
                <p:cNvSpPr txBox="1"/>
                <p:nvPr/>
              </p:nvSpPr>
              <p:spPr bwMode="auto">
                <a:xfrm>
                  <a:off x="1011" y="1564"/>
                  <a:ext cx="3108" cy="3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8435" name="Object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1" y="1564"/>
                  <a:ext cx="3108" cy="352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36" name="Object 42"/>
                <p:cNvSpPr txBox="1"/>
                <p:nvPr/>
              </p:nvSpPr>
              <p:spPr bwMode="auto">
                <a:xfrm>
                  <a:off x="1059" y="1204"/>
                  <a:ext cx="3153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8436" name="Object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9" y="1204"/>
                  <a:ext cx="3153" cy="359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66"/>
          <p:cNvGrpSpPr/>
          <p:nvPr/>
        </p:nvGrpSpPr>
        <p:grpSpPr bwMode="auto">
          <a:xfrm>
            <a:off x="2711451" y="3789363"/>
            <a:ext cx="6505575" cy="2159000"/>
            <a:chOff x="748" y="2614"/>
            <a:chExt cx="4098" cy="13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34" name="Object 43"/>
                <p:cNvSpPr txBox="1"/>
                <p:nvPr/>
              </p:nvSpPr>
              <p:spPr bwMode="auto">
                <a:xfrm>
                  <a:off x="900" y="3152"/>
                  <a:ext cx="3946" cy="3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</m: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8434" name="Object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0" y="3152"/>
                  <a:ext cx="3946" cy="307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0" name="Text Box 44"/>
            <p:cNvSpPr txBox="1">
              <a:spLocks noChangeArrowheads="1"/>
            </p:cNvSpPr>
            <p:nvPr/>
          </p:nvSpPr>
          <p:spPr bwMode="auto">
            <a:xfrm>
              <a:off x="810" y="3647"/>
              <a:ext cx="8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的特解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sp>
          <p:nvSpPr>
            <p:cNvPr id="18441" name="Text Box 64"/>
            <p:cNvSpPr txBox="1">
              <a:spLocks noChangeArrowheads="1"/>
            </p:cNvSpPr>
            <p:nvPr/>
          </p:nvSpPr>
          <p:spPr bwMode="auto">
            <a:xfrm>
              <a:off x="748" y="2614"/>
              <a:ext cx="308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</a:rPr>
                <a:t>则</a:t>
              </a:r>
              <a:r>
                <a:rPr lang="zh-CN" altLang="en-US" sz="2800" b="1"/>
                <a:t>  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)+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)</a:t>
              </a:r>
              <a:r>
                <a:rPr lang="zh-CN" altLang="en-US" sz="2800" b="1"/>
                <a:t>是方程</a:t>
              </a:r>
              <a:endParaRPr lang="zh-CN" altLang="en-US" sz="2800" b="1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491457" y="871816"/>
            <a:ext cx="1144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证明</a:t>
            </a:r>
            <a:r>
              <a:rPr lang="en-US" altLang="zh-CN" sz="3200" b="1" dirty="0"/>
              <a:t>:</a:t>
            </a:r>
            <a:endParaRPr lang="en-US" altLang="zh-CN" sz="3200" b="1" dirty="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975562" y="871816"/>
            <a:ext cx="481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将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1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)+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2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代入</a:t>
            </a:r>
            <a:r>
              <a:rPr lang="en-US" altLang="zh-CN" sz="2800" b="1" dirty="0"/>
              <a:t>(4)</a:t>
            </a:r>
            <a:r>
              <a:rPr lang="zh-CN" altLang="en-US" sz="2800" b="1" dirty="0"/>
              <a:t>的左端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32" name="Object 8"/>
              <p:cNvSpPr txBox="1"/>
              <p:nvPr/>
            </p:nvSpPr>
            <p:spPr bwMode="auto">
              <a:xfrm>
                <a:off x="2205873" y="1859241"/>
                <a:ext cx="7923129" cy="600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3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5873" y="1859241"/>
                <a:ext cx="7923129" cy="600075"/>
              </a:xfrm>
              <a:prstGeom prst="rect">
                <a:avLst/>
              </a:prstGeom>
              <a:blipFill rotWithShape="1">
                <a:blip r:embed="rId1"/>
                <a:stretch>
                  <a:fillRect l="-7" t="-99" r="1" b="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9"/>
          <p:cNvGrpSpPr/>
          <p:nvPr/>
        </p:nvGrpSpPr>
        <p:grpSpPr bwMode="auto">
          <a:xfrm>
            <a:off x="2135188" y="2636838"/>
            <a:ext cx="8327752" cy="576262"/>
            <a:chOff x="864" y="3216"/>
            <a:chExt cx="3970" cy="2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60" name="Object 10"/>
                <p:cNvSpPr txBox="1"/>
                <p:nvPr/>
              </p:nvSpPr>
              <p:spPr bwMode="auto">
                <a:xfrm>
                  <a:off x="864" y="3216"/>
                  <a:ext cx="2089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9460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3216"/>
                  <a:ext cx="2089" cy="269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61" name="Object 11"/>
                <p:cNvSpPr txBox="1"/>
                <p:nvPr/>
              </p:nvSpPr>
              <p:spPr bwMode="auto">
                <a:xfrm>
                  <a:off x="2976" y="3216"/>
                  <a:ext cx="185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9461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76" y="3216"/>
                  <a:ext cx="1858" cy="269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636" name="Object 12"/>
              <p:cNvSpPr txBox="1"/>
              <p:nvPr/>
            </p:nvSpPr>
            <p:spPr bwMode="auto">
              <a:xfrm>
                <a:off x="2205873" y="3390622"/>
                <a:ext cx="2720066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36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5873" y="3390622"/>
                <a:ext cx="2720066" cy="576262"/>
              </a:xfrm>
              <a:prstGeom prst="rect">
                <a:avLst/>
              </a:prstGeom>
              <a:blipFill rotWithShape="1">
                <a:blip r:embed="rId4"/>
                <a:stretch>
                  <a:fillRect l="-19" t="-62" r="9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2310080" y="4360863"/>
            <a:ext cx="4032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 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1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)+</a:t>
            </a:r>
            <a:r>
              <a:rPr lang="en-US" altLang="zh-CN" sz="3200" b="1" i="1" dirty="0"/>
              <a:t>y</a:t>
            </a:r>
            <a:r>
              <a:rPr lang="en-US" altLang="zh-CN" sz="3200" b="1" baseline="-25000" dirty="0"/>
              <a:t>2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(4)</a:t>
            </a:r>
            <a:r>
              <a:rPr lang="zh-CN" altLang="en-US" sz="2800" b="1" dirty="0"/>
              <a:t>的解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30" grpId="0"/>
      <p:bldP spid="26632" grpId="0"/>
      <p:bldP spid="26636" grpId="0"/>
      <p:bldP spid="266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Object 2"/>
              <p:cNvSpPr txBox="1"/>
              <p:nvPr/>
            </p:nvSpPr>
            <p:spPr bwMode="auto">
              <a:xfrm>
                <a:off x="1703705" y="571500"/>
                <a:ext cx="15447010" cy="19405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设线性无关函数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都是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二阶非齐次线性方程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)的解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是任意常数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3705" y="571500"/>
                <a:ext cx="15447010" cy="19405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4"/>
              <p:cNvSpPr txBox="1"/>
              <p:nvPr/>
            </p:nvSpPr>
            <p:spPr bwMode="auto">
              <a:xfrm>
                <a:off x="2379745" y="2786064"/>
                <a:ext cx="6566273" cy="267146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则该非齐次方程的通解是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9745" y="2786064"/>
                <a:ext cx="6566273" cy="2671460"/>
              </a:xfrm>
              <a:prstGeom prst="rect">
                <a:avLst/>
              </a:prstGeom>
              <a:blipFill rotWithShape="1">
                <a:blip r:embed="rId2"/>
                <a:stretch>
                  <a:fillRect l="-6" t="-12" r="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/>
              <p:cNvSpPr txBox="1"/>
              <p:nvPr/>
            </p:nvSpPr>
            <p:spPr bwMode="auto">
              <a:xfrm>
                <a:off x="2379745" y="5731394"/>
                <a:ext cx="8092541" cy="71026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通解是</m:t>
                      </m:r>
                      <m:d>
                        <m:d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9745" y="5731394"/>
                <a:ext cx="8092541" cy="710264"/>
              </a:xfrm>
              <a:prstGeom prst="rect">
                <a:avLst/>
              </a:prstGeom>
              <a:blipFill rotWithShape="1">
                <a:blip r:embed="rId3"/>
                <a:stretch>
                  <a:fillRect l="-5" t="-73" r="6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1914663" y="1474063"/>
            <a:ext cx="3405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/>
              <a:t>y</a:t>
            </a:r>
            <a:r>
              <a:rPr lang="en-US" altLang="zh-CN" sz="3600" b="1" baseline="30000">
                <a:ea typeface="楷体_GB2312" pitchFamily="49" charset="-122"/>
              </a:rPr>
              <a:t>(</a:t>
            </a:r>
            <a:r>
              <a:rPr lang="en-US" altLang="zh-CN" sz="3600" b="1" i="1" baseline="30000">
                <a:ea typeface="楷体_GB2312" pitchFamily="49" charset="-122"/>
              </a:rPr>
              <a:t>n</a:t>
            </a:r>
            <a:r>
              <a:rPr lang="en-US" altLang="zh-CN" sz="3600" b="1" baseline="30000">
                <a:ea typeface="楷体_GB2312" pitchFamily="49" charset="-122"/>
              </a:rPr>
              <a:t>)</a:t>
            </a:r>
            <a:r>
              <a:rPr lang="en-US" altLang="zh-CN" sz="3200" b="1"/>
              <a:t>= </a:t>
            </a:r>
            <a:r>
              <a:rPr lang="en-US" altLang="zh-CN" sz="3200" b="1" i="1"/>
              <a:t>f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</a:t>
            </a:r>
            <a:r>
              <a:rPr lang="en-US" altLang="zh-CN" sz="2800" b="1"/>
              <a:t>  </a:t>
            </a:r>
            <a:r>
              <a:rPr lang="zh-CN" altLang="en-US" sz="2800" b="1"/>
              <a:t>两边积分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1557474" y="4545875"/>
            <a:ext cx="692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连续积分</a:t>
            </a:r>
            <a:r>
              <a:rPr lang="en-US" altLang="zh-CN" sz="2800" b="1" i="1"/>
              <a:t>n</a:t>
            </a:r>
            <a:r>
              <a:rPr lang="zh-CN" altLang="en-US" sz="2800" b="1"/>
              <a:t>次得出含有</a:t>
            </a:r>
            <a:r>
              <a:rPr lang="en-US" altLang="zh-CN" sz="2800" b="1" i="1"/>
              <a:t>n</a:t>
            </a:r>
            <a:r>
              <a:rPr lang="zh-CN" altLang="en-US" sz="2800" b="1"/>
              <a:t>个任意常数的通解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28850" y="402499"/>
            <a:ext cx="4214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</a:rPr>
              <a:t>一</a:t>
            </a:r>
            <a:r>
              <a:rPr lang="en-US" altLang="zh-CN" sz="2800" b="1">
                <a:solidFill>
                  <a:srgbClr val="0000FF"/>
                </a:solidFill>
              </a:rPr>
              <a:t>.  </a:t>
            </a:r>
            <a:r>
              <a:rPr lang="en-US" altLang="zh-CN" sz="3200" b="1" i="1">
                <a:solidFill>
                  <a:srgbClr val="0000FF"/>
                </a:solidFill>
              </a:rPr>
              <a:t>y</a:t>
            </a:r>
            <a:r>
              <a:rPr lang="en-US" altLang="zh-CN" sz="3600" b="1" baseline="3000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en-US" altLang="zh-CN" sz="3600" b="1" i="1" baseline="3000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3600" b="1" baseline="3000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en-US" altLang="zh-CN" sz="3200" b="1">
                <a:solidFill>
                  <a:srgbClr val="0000FF"/>
                </a:solidFill>
              </a:rPr>
              <a:t>= </a:t>
            </a:r>
            <a:r>
              <a:rPr lang="en-US" altLang="zh-CN" sz="3200" b="1" i="1">
                <a:solidFill>
                  <a:srgbClr val="0000FF"/>
                </a:solidFill>
              </a:rPr>
              <a:t>f</a:t>
            </a:r>
            <a:r>
              <a:rPr lang="en-US" altLang="zh-CN" sz="2800" b="1">
                <a:solidFill>
                  <a:srgbClr val="0000FF"/>
                </a:solidFill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</a:rPr>
              <a:t>x</a:t>
            </a:r>
            <a:r>
              <a:rPr lang="en-US" altLang="zh-CN" sz="2800" b="1">
                <a:solidFill>
                  <a:srgbClr val="0000FF"/>
                </a:solidFill>
              </a:rPr>
              <a:t>)</a:t>
            </a:r>
            <a:r>
              <a:rPr lang="en-US" altLang="zh-CN" sz="2800" b="1"/>
              <a:t> </a:t>
            </a:r>
            <a:r>
              <a:rPr lang="zh-CN" altLang="en-US" sz="2800" b="1"/>
              <a:t>型方程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45" name="Object 2"/>
              <p:cNvSpPr txBox="1"/>
              <p:nvPr/>
            </p:nvSpPr>
            <p:spPr bwMode="auto">
              <a:xfrm>
                <a:off x="1973399" y="2265026"/>
                <a:ext cx="3861616" cy="9235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4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3399" y="2265026"/>
                <a:ext cx="3861616" cy="923537"/>
              </a:xfrm>
              <a:prstGeom prst="rect">
                <a:avLst/>
              </a:prstGeom>
              <a:blipFill rotWithShape="1">
                <a:blip r:embed="rId1"/>
                <a:stretch>
                  <a:fillRect l="-12" t="-67" b="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5511872" y="2475365"/>
            <a:ext cx="16902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再积分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47" name="Object 3"/>
              <p:cNvSpPr txBox="1"/>
              <p:nvPr/>
            </p:nvSpPr>
            <p:spPr bwMode="auto">
              <a:xfrm>
                <a:off x="1838008" y="3331827"/>
                <a:ext cx="6447291" cy="12041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nary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4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8008" y="3331827"/>
                <a:ext cx="6447291" cy="1204144"/>
              </a:xfrm>
              <a:prstGeom prst="rect">
                <a:avLst/>
              </a:prstGeom>
              <a:blipFill rotWithShape="1">
                <a:blip r:embed="rId2"/>
                <a:stretch>
                  <a:fillRect l="-5" t="-51" r="7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7" grpId="0" autoUpdateAnimBg="0"/>
      <p:bldP spid="5139" grpId="0" autoUpdateAnimBg="0"/>
      <p:bldP spid="5124" grpId="0"/>
      <p:bldP spid="5145" grpId="0"/>
      <p:bldP spid="5146" grpId="0" autoUpdateAnimBg="0"/>
      <p:bldP spid="5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252674" y="636771"/>
            <a:ext cx="3519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例</a:t>
            </a:r>
            <a:r>
              <a:rPr lang="en-US" altLang="zh-CN" sz="3200" b="1" dirty="0"/>
              <a:t>1:  </a:t>
            </a:r>
            <a:r>
              <a:rPr lang="en-US" altLang="zh-CN" sz="3200" b="1" i="1" dirty="0"/>
              <a:t>y</a:t>
            </a:r>
            <a:r>
              <a:rPr lang="en-US" altLang="zh-CN" sz="3600" b="1" baseline="30000" dirty="0">
                <a:ea typeface="楷体_GB2312" pitchFamily="49" charset="-122"/>
              </a:rPr>
              <a:t>(3)</a:t>
            </a:r>
            <a:r>
              <a:rPr lang="en-US" altLang="zh-CN" sz="3200" b="1" dirty="0"/>
              <a:t>= </a:t>
            </a:r>
            <a:r>
              <a:rPr lang="en-US" altLang="zh-CN" sz="3200" b="1" dirty="0" err="1"/>
              <a:t>sin</a:t>
            </a:r>
            <a:r>
              <a:rPr lang="en-US" altLang="zh-CN" sz="3200" b="1" i="1" dirty="0" err="1"/>
              <a:t>x</a:t>
            </a:r>
            <a:r>
              <a:rPr lang="en-US" altLang="zh-CN" sz="3200" b="1" i="1" dirty="0"/>
              <a:t> + x</a:t>
            </a:r>
            <a:r>
              <a:rPr lang="en-US" altLang="zh-CN" sz="2800" b="1" dirty="0"/>
              <a:t>  </a:t>
            </a:r>
            <a:endParaRPr lang="en-US" altLang="zh-CN" sz="2800" b="1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538550" y="1603265"/>
            <a:ext cx="27178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逐次积分得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2" name="Object 8"/>
              <p:cNvSpPr txBox="1"/>
              <p:nvPr/>
            </p:nvSpPr>
            <p:spPr bwMode="auto">
              <a:xfrm>
                <a:off x="2124213" y="2263765"/>
                <a:ext cx="4457356" cy="10193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1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213" y="2263765"/>
                <a:ext cx="4457356" cy="1019368"/>
              </a:xfrm>
              <a:prstGeom prst="rect">
                <a:avLst/>
              </a:prstGeom>
              <a:blipFill rotWithShape="1">
                <a:blip r:embed="rId1"/>
                <a:stretch>
                  <a:fillRect l="-3" t="-61" r="10" b="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13" name="Object 9"/>
              <p:cNvSpPr txBox="1"/>
              <p:nvPr/>
            </p:nvSpPr>
            <p:spPr bwMode="auto">
              <a:xfrm>
                <a:off x="2182948" y="3402000"/>
                <a:ext cx="5290297" cy="10193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1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2948" y="3402000"/>
                <a:ext cx="5290297" cy="1019369"/>
              </a:xfrm>
              <a:prstGeom prst="rect">
                <a:avLst/>
              </a:prstGeom>
              <a:blipFill rotWithShape="1">
                <a:blip r:embed="rId2"/>
                <a:stretch>
                  <a:fillRect l="-9" t="-30" r="11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14" name="Object 10"/>
              <p:cNvSpPr txBox="1"/>
              <p:nvPr/>
            </p:nvSpPr>
            <p:spPr bwMode="auto">
              <a:xfrm>
                <a:off x="2216288" y="4627460"/>
                <a:ext cx="6493659" cy="10178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1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6288" y="4627460"/>
                <a:ext cx="6493659" cy="1017872"/>
              </a:xfrm>
              <a:prstGeom prst="rect">
                <a:avLst/>
              </a:prstGeom>
              <a:blipFill rotWithShape="1">
                <a:blip r:embed="rId3"/>
                <a:stretch>
                  <a:fillRect l="-2" t="-21" r="4" b="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1" grpId="0" autoUpdateAnimBg="0"/>
      <p:bldP spid="21512" grpId="0"/>
      <p:bldP spid="21513" grpId="0"/>
      <p:bldP spid="215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667105" y="1085971"/>
            <a:ext cx="2938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方程不显含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,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74" name="Object 30"/>
              <p:cNvSpPr txBox="1"/>
              <p:nvPr/>
            </p:nvSpPr>
            <p:spPr bwMode="auto">
              <a:xfrm>
                <a:off x="3858745" y="2805838"/>
                <a:ext cx="2366519" cy="6826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74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8745" y="2805838"/>
                <a:ext cx="2366519" cy="682626"/>
              </a:xfrm>
              <a:prstGeom prst="rect">
                <a:avLst/>
              </a:prstGeom>
              <a:blipFill rotWithShape="1">
                <a:blip r:embed="rId1"/>
                <a:stretch>
                  <a:fillRect l="-20" t="-60" r="15" b="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8"/>
          <p:cNvGrpSpPr/>
          <p:nvPr/>
        </p:nvGrpSpPr>
        <p:grpSpPr bwMode="auto">
          <a:xfrm>
            <a:off x="1182218" y="286477"/>
            <a:ext cx="4815821" cy="581025"/>
            <a:chOff x="336" y="256"/>
            <a:chExt cx="1913" cy="286"/>
          </a:xfrm>
        </p:grpSpPr>
        <p:sp>
          <p:nvSpPr>
            <p:cNvPr id="3087" name="Text Box 36"/>
            <p:cNvSpPr txBox="1">
              <a:spLocks noChangeArrowheads="1"/>
            </p:cNvSpPr>
            <p:nvPr/>
          </p:nvSpPr>
          <p:spPr bwMode="auto">
            <a:xfrm>
              <a:off x="336" y="256"/>
              <a:ext cx="191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二</a:t>
              </a:r>
              <a:r>
                <a:rPr lang="en-US" altLang="zh-CN" sz="2800" b="1"/>
                <a:t>.                            </a:t>
              </a:r>
              <a:r>
                <a:rPr lang="zh-CN" altLang="en-US" sz="2800" b="1"/>
                <a:t>型方程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9" name="Object 37"/>
                <p:cNvSpPr txBox="1"/>
                <p:nvPr/>
              </p:nvSpPr>
              <p:spPr bwMode="auto">
                <a:xfrm>
                  <a:off x="672" y="288"/>
                  <a:ext cx="1024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079" name="Object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" y="288"/>
                  <a:ext cx="1024" cy="254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63"/>
          <p:cNvGrpSpPr/>
          <p:nvPr/>
        </p:nvGrpSpPr>
        <p:grpSpPr bwMode="auto">
          <a:xfrm>
            <a:off x="1542583" y="1870801"/>
            <a:ext cx="3183552" cy="539750"/>
            <a:chOff x="385" y="1207"/>
            <a:chExt cx="1745" cy="340"/>
          </a:xfrm>
        </p:grpSpPr>
        <p:sp>
          <p:nvSpPr>
            <p:cNvPr id="3086" name="Text Box 28"/>
            <p:cNvSpPr txBox="1">
              <a:spLocks noChangeArrowheads="1"/>
            </p:cNvSpPr>
            <p:nvPr/>
          </p:nvSpPr>
          <p:spPr bwMode="auto">
            <a:xfrm>
              <a:off x="385" y="1207"/>
              <a:ext cx="17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令                </a:t>
              </a:r>
              <a:r>
                <a:rPr lang="en-US" altLang="zh-CN" sz="2800" b="1" dirty="0"/>
                <a:t>,  </a:t>
              </a:r>
              <a:r>
                <a:rPr lang="zh-CN" altLang="en-US" sz="2800" b="1" dirty="0"/>
                <a:t>则</a:t>
              </a:r>
              <a:r>
                <a:rPr lang="en-US" altLang="zh-CN" sz="2800" b="1" dirty="0"/>
                <a:t>:</a:t>
              </a:r>
              <a:endParaRPr lang="en-US" altLang="zh-CN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8" name="Object 29"/>
                <p:cNvSpPr txBox="1"/>
                <p:nvPr/>
              </p:nvSpPr>
              <p:spPr bwMode="auto">
                <a:xfrm>
                  <a:off x="703" y="1207"/>
                  <a:ext cx="816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078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" y="1207"/>
                  <a:ext cx="816" cy="34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83" name="Object 39"/>
              <p:cNvSpPr txBox="1"/>
              <p:nvPr/>
            </p:nvSpPr>
            <p:spPr bwMode="auto">
              <a:xfrm>
                <a:off x="4704883" y="1583465"/>
                <a:ext cx="2782234" cy="1138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83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4883" y="1583465"/>
                <a:ext cx="2782234" cy="1138237"/>
              </a:xfrm>
              <a:prstGeom prst="rect">
                <a:avLst/>
              </a:prstGeom>
              <a:blipFill rotWithShape="1">
                <a:blip r:embed="rId4"/>
                <a:stretch>
                  <a:fillRect l="-6" t="-36" r="17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1501307" y="2883627"/>
            <a:ext cx="196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方程变为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1572745" y="3883751"/>
            <a:ext cx="4843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解出这个一阶方程的通解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88" name="Object 44"/>
              <p:cNvSpPr txBox="1"/>
              <p:nvPr/>
            </p:nvSpPr>
            <p:spPr bwMode="auto">
              <a:xfrm>
                <a:off x="6225264" y="3890249"/>
                <a:ext cx="2856019" cy="566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88" name="Object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5264" y="3890249"/>
                <a:ext cx="2856019" cy="566738"/>
              </a:xfrm>
              <a:prstGeom prst="rect">
                <a:avLst/>
              </a:prstGeom>
              <a:blipFill rotWithShape="1">
                <a:blip r:embed="rId5"/>
                <a:stretch>
                  <a:fillRect l="-13" t="-42" r="5" b="9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1567983" y="5039451"/>
            <a:ext cx="36166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则原方程的通解为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90" name="Object 46"/>
              <p:cNvSpPr txBox="1"/>
              <p:nvPr/>
            </p:nvSpPr>
            <p:spPr bwMode="auto">
              <a:xfrm>
                <a:off x="4930307" y="4955315"/>
                <a:ext cx="3836820" cy="708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90" name="Object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0307" y="4955315"/>
                <a:ext cx="3836820" cy="708025"/>
              </a:xfrm>
              <a:prstGeom prst="rect">
                <a:avLst/>
              </a:prstGeom>
              <a:blipFill rotWithShape="1">
                <a:blip r:embed="rId6"/>
                <a:stretch>
                  <a:fillRect l="-4" t="-58" r="8" b="-208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 autoUpdateAnimBg="0"/>
      <p:bldP spid="6174" grpId="0"/>
      <p:bldP spid="6183" grpId="0"/>
      <p:bldP spid="6186" grpId="0" autoUpdateAnimBg="0"/>
      <p:bldP spid="6187" grpId="0" autoUpdateAnimBg="0"/>
      <p:bldP spid="6188" grpId="0"/>
      <p:bldP spid="6189" grpId="0" autoUpdateAnimBg="0"/>
      <p:bldP spid="61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79332" y="515848"/>
            <a:ext cx="1578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例</a:t>
            </a:r>
            <a:r>
              <a:rPr lang="en-US" altLang="zh-CN" sz="2800" b="1"/>
              <a:t>2: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Object 5"/>
              <p:cNvSpPr txBox="1"/>
              <p:nvPr/>
            </p:nvSpPr>
            <p:spPr bwMode="auto">
              <a:xfrm>
                <a:off x="2179457" y="515847"/>
                <a:ext cx="4370064" cy="550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3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9457" y="515847"/>
                <a:ext cx="4370064" cy="550862"/>
              </a:xfrm>
              <a:prstGeom prst="rect">
                <a:avLst/>
              </a:prstGeom>
              <a:blipFill rotWithShape="1">
                <a:blip r:embed="rId1"/>
                <a:stretch>
                  <a:fillRect l="-3" t="-41" r="3" b="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0" name="Text Box 7"/>
              <p:cNvSpPr txBox="1">
                <a:spLocks noChangeArrowheads="1"/>
              </p:cNvSpPr>
              <p:nvPr/>
            </p:nvSpPr>
            <p:spPr bwMode="auto">
              <a:xfrm>
                <a:off x="1366891" y="1269910"/>
                <a:ext cx="5026575" cy="910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>
                          <a:latin typeface="Cambria Math" panose="02040503050406030204" pitchFamily="18" charset="0"/>
                        </a:rPr>
                        <m:t>令 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 ,   </m:t>
                      </m:r>
                      <m:r>
                        <m:rPr>
                          <m:nor/>
                        </m:rPr>
                        <a:rPr lang="zh-CN" altLang="en-US" sz="2800" b="1" dirty="0">
                          <a:latin typeface="Cambria Math" panose="02040503050406030204" pitchFamily="18" charset="0"/>
                        </a:rPr>
                        <m:t>则</m:t>
                      </m:r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1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6891" y="1269910"/>
                <a:ext cx="5026575" cy="910762"/>
              </a:xfrm>
              <a:prstGeom prst="rect">
                <a:avLst/>
              </a:prstGeom>
              <a:blipFill rotWithShape="1">
                <a:blip r:embed="rId2"/>
                <a:stretch>
                  <a:fillRect l="-7" t="-60" r="6" b="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8" name="Object 10"/>
              <p:cNvSpPr txBox="1"/>
              <p:nvPr/>
            </p:nvSpPr>
            <p:spPr bwMode="auto">
              <a:xfrm>
                <a:off x="3423556" y="2188278"/>
                <a:ext cx="3323711" cy="989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3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3556" y="2188278"/>
                <a:ext cx="3323711" cy="989013"/>
              </a:xfrm>
              <a:prstGeom prst="rect">
                <a:avLst/>
              </a:prstGeom>
              <a:blipFill rotWithShape="1">
                <a:blip r:embed="rId3"/>
                <a:stretch>
                  <a:fillRect l="-8" t="-7" r="12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366891" y="2319247"/>
            <a:ext cx="318990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方程变为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40" name="Object 12"/>
              <p:cNvSpPr txBox="1"/>
              <p:nvPr/>
            </p:nvSpPr>
            <p:spPr bwMode="auto">
              <a:xfrm>
                <a:off x="3423556" y="3308260"/>
                <a:ext cx="2406875" cy="949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4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3556" y="3308260"/>
                <a:ext cx="2406875" cy="949325"/>
              </a:xfrm>
              <a:prstGeom prst="rect">
                <a:avLst/>
              </a:prstGeom>
              <a:blipFill rotWithShape="1">
                <a:blip r:embed="rId4"/>
                <a:stretch>
                  <a:fillRect l="-11" t="-57" r="21" b="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665361" y="4456815"/>
            <a:ext cx="194284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解得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42" name="Object 14"/>
              <p:cNvSpPr txBox="1"/>
              <p:nvPr/>
            </p:nvSpPr>
            <p:spPr bwMode="auto">
              <a:xfrm>
                <a:off x="3338700" y="4460007"/>
                <a:ext cx="2092240" cy="5881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42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8700" y="4460007"/>
                <a:ext cx="2092240" cy="588151"/>
              </a:xfrm>
              <a:prstGeom prst="rect">
                <a:avLst/>
              </a:prstGeom>
              <a:blipFill rotWithShape="1">
                <a:blip r:embed="rId5"/>
                <a:stretch>
                  <a:fillRect l="-24" t="-68" r="20" b="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43" name="Object 15"/>
              <p:cNvSpPr txBox="1"/>
              <p:nvPr/>
            </p:nvSpPr>
            <p:spPr bwMode="auto">
              <a:xfrm>
                <a:off x="5167270" y="4456815"/>
                <a:ext cx="2452391" cy="7987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43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270" y="4456815"/>
                <a:ext cx="2452391" cy="798744"/>
              </a:xfrm>
              <a:prstGeom prst="rect">
                <a:avLst/>
              </a:prstGeom>
              <a:blipFill rotWithShape="1">
                <a:blip r:embed="rId6"/>
                <a:stretch>
                  <a:fillRect l="-11" t="-48" r="12" b="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44" name="Object 16"/>
              <p:cNvSpPr txBox="1"/>
              <p:nvPr/>
            </p:nvSpPr>
            <p:spPr bwMode="auto">
              <a:xfrm>
                <a:off x="2248504" y="5283425"/>
                <a:ext cx="3581927" cy="1162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22544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8504" y="5283425"/>
                <a:ext cx="3581927" cy="1162050"/>
              </a:xfrm>
              <a:prstGeom prst="rect">
                <a:avLst/>
              </a:prstGeom>
              <a:blipFill rotWithShape="1">
                <a:blip r:embed="rId7"/>
                <a:stretch>
                  <a:fillRect l="-17" t="-19" r="14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/>
      <p:bldP spid="4110" grpId="0"/>
      <p:bldP spid="22538" grpId="0"/>
      <p:bldP spid="22539" grpId="0" autoUpdateAnimBg="0"/>
      <p:bldP spid="22540" grpId="0"/>
      <p:bldP spid="22541" grpId="0" autoUpdateAnimBg="0"/>
      <p:bldP spid="22542" grpId="0"/>
      <p:bldP spid="22543" grpId="0"/>
      <p:bldP spid="225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84204" y="355418"/>
            <a:ext cx="1390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例</a:t>
            </a:r>
            <a:r>
              <a:rPr lang="en-US" altLang="zh-CN" sz="2800" b="1"/>
              <a:t>3: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97" name="Object 29"/>
              <p:cNvSpPr txBox="1"/>
              <p:nvPr/>
            </p:nvSpPr>
            <p:spPr bwMode="auto">
              <a:xfrm>
                <a:off x="1891257" y="338748"/>
                <a:ext cx="7566252" cy="668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197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1257" y="338748"/>
                <a:ext cx="7566252" cy="668338"/>
              </a:xfrm>
              <a:prstGeom prst="rect">
                <a:avLst/>
              </a:prstGeom>
              <a:blipFill rotWithShape="1">
                <a:blip r:embed="rId1"/>
                <a:stretch>
                  <a:fillRect l="-3" t="-44" r="6" b="9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2" name="Object 34"/>
              <p:cNvSpPr txBox="1"/>
              <p:nvPr/>
            </p:nvSpPr>
            <p:spPr bwMode="auto">
              <a:xfrm>
                <a:off x="1770018" y="1855607"/>
                <a:ext cx="3572049" cy="949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02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0018" y="1855607"/>
                <a:ext cx="3572049" cy="949325"/>
              </a:xfrm>
              <a:prstGeom prst="rect">
                <a:avLst/>
              </a:prstGeom>
              <a:blipFill rotWithShape="1">
                <a:blip r:embed="rId2"/>
                <a:stretch>
                  <a:fillRect l="-8" t="-14" r="13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3" name="Object 35"/>
              <p:cNvSpPr txBox="1"/>
              <p:nvPr/>
            </p:nvSpPr>
            <p:spPr bwMode="auto">
              <a:xfrm>
                <a:off x="5504470" y="1861162"/>
                <a:ext cx="2921590" cy="981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0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4470" y="1861162"/>
                <a:ext cx="2921590" cy="981075"/>
              </a:xfrm>
              <a:prstGeom prst="rect">
                <a:avLst/>
              </a:prstGeom>
              <a:blipFill rotWithShape="1">
                <a:blip r:embed="rId3"/>
                <a:stretch>
                  <a:fillRect l="-10" t="-62" r="8" b="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4" name="Object 36"/>
              <p:cNvSpPr txBox="1"/>
              <p:nvPr/>
            </p:nvSpPr>
            <p:spPr bwMode="auto">
              <a:xfrm>
                <a:off x="1565743" y="2858742"/>
                <a:ext cx="4261929" cy="547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04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5743" y="2858742"/>
                <a:ext cx="4261929" cy="547688"/>
              </a:xfrm>
              <a:prstGeom prst="rect">
                <a:avLst/>
              </a:prstGeom>
              <a:blipFill rotWithShape="1">
                <a:blip r:embed="rId4"/>
                <a:stretch>
                  <a:fillRect l="-11" t="-111" r="6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49"/>
          <p:cNvGrpSpPr/>
          <p:nvPr/>
        </p:nvGrpSpPr>
        <p:grpSpPr bwMode="auto">
          <a:xfrm>
            <a:off x="1627142" y="3590508"/>
            <a:ext cx="2785069" cy="578216"/>
            <a:chOff x="672" y="2068"/>
            <a:chExt cx="1092" cy="2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32" name="Object 37"/>
                <p:cNvSpPr txBox="1"/>
                <p:nvPr/>
              </p:nvSpPr>
              <p:spPr bwMode="auto">
                <a:xfrm>
                  <a:off x="988" y="2072"/>
                  <a:ext cx="776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5132" name="Object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8" y="2072"/>
                  <a:ext cx="776" cy="292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42" name="Text Box 38"/>
            <p:cNvSpPr txBox="1">
              <a:spLocks noChangeArrowheads="1"/>
            </p:cNvSpPr>
            <p:nvPr/>
          </p:nvSpPr>
          <p:spPr bwMode="auto">
            <a:xfrm>
              <a:off x="672" y="2068"/>
              <a:ext cx="5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因为</a:t>
              </a:r>
              <a:endParaRPr lang="zh-CN" altLang="en-US" sz="2800" b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08" name="Object 40"/>
              <p:cNvSpPr txBox="1"/>
              <p:nvPr/>
            </p:nvSpPr>
            <p:spPr bwMode="auto">
              <a:xfrm>
                <a:off x="4732255" y="3639910"/>
                <a:ext cx="1887863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08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2255" y="3639910"/>
                <a:ext cx="1887863" cy="549275"/>
              </a:xfrm>
              <a:prstGeom prst="rect">
                <a:avLst/>
              </a:prstGeom>
              <a:blipFill rotWithShape="1">
                <a:blip r:embed="rId6"/>
                <a:stretch>
                  <a:fillRect l="-12" t="-16" r="13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09" name="Object 41"/>
              <p:cNvSpPr txBox="1"/>
              <p:nvPr/>
            </p:nvSpPr>
            <p:spPr bwMode="auto">
              <a:xfrm>
                <a:off x="6931621" y="3646048"/>
                <a:ext cx="3613660" cy="635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09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1621" y="3646048"/>
                <a:ext cx="3613660" cy="635000"/>
              </a:xfrm>
              <a:prstGeom prst="rect">
                <a:avLst/>
              </a:prstGeom>
              <a:blipFill rotWithShape="1">
                <a:blip r:embed="rId7"/>
                <a:stretch>
                  <a:fillRect l="-16" t="-81" r="13" b="8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1584280" y="4508319"/>
            <a:ext cx="143889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所以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11" name="Object 43"/>
              <p:cNvSpPr txBox="1"/>
              <p:nvPr/>
            </p:nvSpPr>
            <p:spPr bwMode="auto">
              <a:xfrm>
                <a:off x="3013029" y="4459107"/>
                <a:ext cx="3607089" cy="568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11" name="Object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3029" y="4459107"/>
                <a:ext cx="3607089" cy="568325"/>
              </a:xfrm>
              <a:prstGeom prst="rect">
                <a:avLst/>
              </a:prstGeom>
              <a:blipFill rotWithShape="1">
                <a:blip r:embed="rId8"/>
                <a:stretch>
                  <a:fillRect l="-16" t="-24" r="7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8"/>
          <p:cNvGrpSpPr/>
          <p:nvPr/>
        </p:nvGrpSpPr>
        <p:grpSpPr bwMode="auto">
          <a:xfrm>
            <a:off x="1627142" y="5244918"/>
            <a:ext cx="3346468" cy="571500"/>
            <a:chOff x="720" y="3271"/>
            <a:chExt cx="1292" cy="2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31" name="Object 45"/>
                <p:cNvSpPr txBox="1"/>
                <p:nvPr/>
              </p:nvSpPr>
              <p:spPr bwMode="auto">
                <a:xfrm>
                  <a:off x="1301" y="3271"/>
                  <a:ext cx="71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5131" name="Object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1" y="3271"/>
                  <a:ext cx="711" cy="292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41" name="Text Box 46"/>
            <p:cNvSpPr txBox="1">
              <a:spLocks noChangeArrowheads="1"/>
            </p:cNvSpPr>
            <p:nvPr/>
          </p:nvSpPr>
          <p:spPr bwMode="auto">
            <a:xfrm>
              <a:off x="720" y="3288"/>
              <a:ext cx="52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因为</a:t>
              </a:r>
              <a:endParaRPr lang="zh-CN" altLang="en-US" sz="2800" b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15" name="Object 47"/>
              <p:cNvSpPr txBox="1"/>
              <p:nvPr/>
            </p:nvSpPr>
            <p:spPr bwMode="auto">
              <a:xfrm>
                <a:off x="5424426" y="5270943"/>
                <a:ext cx="1695135" cy="493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15" name="Object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4426" y="5270943"/>
                <a:ext cx="1695135" cy="493712"/>
              </a:xfrm>
              <a:prstGeom prst="rect">
                <a:avLst/>
              </a:prstGeom>
              <a:blipFill rotWithShape="1">
                <a:blip r:embed="rId10"/>
                <a:stretch>
                  <a:fillRect l="-15" t="-90" r="34" b="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1627143" y="6194243"/>
            <a:ext cx="2908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所求特解为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19" name="Object 51"/>
              <p:cNvSpPr txBox="1"/>
              <p:nvPr/>
            </p:nvSpPr>
            <p:spPr bwMode="auto">
              <a:xfrm>
                <a:off x="4056016" y="6070419"/>
                <a:ext cx="4038539" cy="708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19" name="Object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6016" y="6070419"/>
                <a:ext cx="4038539" cy="708025"/>
              </a:xfrm>
              <a:prstGeom prst="rect">
                <a:avLst/>
              </a:prstGeom>
              <a:blipFill rotWithShape="1">
                <a:blip r:embed="rId11"/>
                <a:stretch>
                  <a:fillRect l="-7" t="-64" r="5" b="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 Box 7"/>
              <p:cNvSpPr txBox="1">
                <a:spLocks noChangeArrowheads="1"/>
              </p:cNvSpPr>
              <p:nvPr/>
            </p:nvSpPr>
            <p:spPr bwMode="auto">
              <a:xfrm>
                <a:off x="1132115" y="1006000"/>
                <a:ext cx="5575312" cy="910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>
                          <a:latin typeface="Cambria Math" panose="02040503050406030204" pitchFamily="18" charset="0"/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CN" sz="2800" b="1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zh-CN" altLang="en-US" sz="2800" b="1" dirty="0">
                          <a:latin typeface="Cambria Math" panose="02040503050406030204" pitchFamily="18" charset="0"/>
                        </a:rPr>
                        <m:t>令 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 ,   </m:t>
                      </m:r>
                      <m:r>
                        <m:rPr>
                          <m:nor/>
                        </m:rPr>
                        <a:rPr lang="zh-CN" altLang="en-US" sz="2800" b="1" dirty="0">
                          <a:latin typeface="Cambria Math" panose="02040503050406030204" pitchFamily="18" charset="0"/>
                        </a:rPr>
                        <m:t>则</m:t>
                      </m:r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2115" y="1006000"/>
                <a:ext cx="5575312" cy="910762"/>
              </a:xfrm>
              <a:prstGeom prst="rect">
                <a:avLst/>
              </a:prstGeom>
              <a:blipFill rotWithShape="1">
                <a:blip r:embed="rId12"/>
                <a:stretch>
                  <a:fillRect l="-10" t="-18" r="10" b="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utoUpdateAnimBg="0"/>
      <p:bldP spid="7197" grpId="0"/>
      <p:bldP spid="7202" grpId="0"/>
      <p:bldP spid="7203" grpId="0"/>
      <p:bldP spid="7204" grpId="0"/>
      <p:bldP spid="7208" grpId="0"/>
      <p:bldP spid="7209" grpId="0"/>
      <p:bldP spid="7210" grpId="0" autoUpdateAnimBg="0"/>
      <p:bldP spid="7211" grpId="0"/>
      <p:bldP spid="7215" grpId="0"/>
      <p:bldP spid="7218" grpId="0" autoUpdateAnimBg="0"/>
      <p:bldP spid="721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2329294" y="1154155"/>
            <a:ext cx="2325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方程不显含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17" name="Object 25"/>
              <p:cNvSpPr txBox="1"/>
              <p:nvPr/>
            </p:nvSpPr>
            <p:spPr bwMode="auto">
              <a:xfrm>
                <a:off x="3742962" y="2700044"/>
                <a:ext cx="2581275" cy="1079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217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2962" y="2700044"/>
                <a:ext cx="2581275" cy="1079500"/>
              </a:xfrm>
              <a:prstGeom prst="rect">
                <a:avLst/>
              </a:prstGeom>
              <a:blipFill rotWithShape="1">
                <a:blip r:embed="rId1"/>
                <a:stretch>
                  <a:fillRect l="-11" t="-2" r="11"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1156925" y="368663"/>
            <a:ext cx="4811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en-US" altLang="zh-CN" sz="2800" b="1" dirty="0"/>
              <a:t>.     </a:t>
            </a:r>
            <a:r>
              <a:rPr lang="en-US" altLang="zh-CN" sz="3600" b="1" i="1" dirty="0"/>
              <a:t>y </a:t>
            </a:r>
            <a:r>
              <a:rPr lang="he-IL" altLang="zh-CN" sz="3600" b="1" i="1" baseline="30000" dirty="0">
                <a:ea typeface="楷体_GB2312" pitchFamily="49" charset="-122"/>
                <a:cs typeface="Times New Roman" panose="02020603050405020304" pitchFamily="18" charset="0"/>
              </a:rPr>
              <a:t>׳׳</a:t>
            </a:r>
            <a:r>
              <a:rPr lang="en-US" altLang="zh-CN" sz="3600" b="1" i="1" baseline="300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cs typeface="Times New Roman" panose="02020603050405020304" pitchFamily="18" charset="0"/>
              </a:rPr>
              <a:t>= </a:t>
            </a:r>
            <a:r>
              <a:rPr lang="en-US" altLang="zh-CN" sz="3600" b="1" i="1" dirty="0">
                <a:cs typeface="Times New Roman" panose="02020603050405020304" pitchFamily="18" charset="0"/>
              </a:rPr>
              <a:t>f </a:t>
            </a:r>
            <a:r>
              <a:rPr lang="en-US" altLang="zh-CN" sz="3600" b="1" dirty="0">
                <a:cs typeface="Times New Roman" panose="02020603050405020304" pitchFamily="18" charset="0"/>
              </a:rPr>
              <a:t>( </a:t>
            </a:r>
            <a:r>
              <a:rPr lang="en-US" altLang="zh-CN" sz="3600" b="1" i="1" dirty="0">
                <a:cs typeface="Times New Roman" panose="02020603050405020304" pitchFamily="18" charset="0"/>
              </a:rPr>
              <a:t>y</a:t>
            </a:r>
            <a:r>
              <a:rPr lang="en-US" altLang="zh-CN" sz="3600" b="1" dirty="0">
                <a:cs typeface="Times New Roman" panose="02020603050405020304" pitchFamily="18" charset="0"/>
              </a:rPr>
              <a:t>, </a:t>
            </a:r>
            <a:r>
              <a:rPr lang="en-US" altLang="zh-CN" sz="3600" b="1" i="1" dirty="0"/>
              <a:t>y</a:t>
            </a:r>
            <a:r>
              <a:rPr lang="he-IL" altLang="zh-CN" sz="3600" b="1" i="1" baseline="30000" dirty="0">
                <a:cs typeface="Times New Roman" panose="02020603050405020304" pitchFamily="18" charset="0"/>
              </a:rPr>
              <a:t>׳</a:t>
            </a:r>
            <a:r>
              <a:rPr lang="en-US" altLang="zh-CN" sz="3600" b="1" dirty="0">
                <a:cs typeface="Times New Roman" panose="02020603050405020304" pitchFamily="18" charset="0"/>
              </a:rPr>
              <a:t>) </a:t>
            </a:r>
            <a:r>
              <a:rPr lang="zh-CN" altLang="en-US" sz="2800" b="1" dirty="0"/>
              <a:t>型方程</a:t>
            </a:r>
            <a:endParaRPr lang="zh-CN" altLang="en-US" sz="2800" b="1" dirty="0"/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1545301" y="1873475"/>
            <a:ext cx="1830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令  </a:t>
            </a:r>
            <a:r>
              <a:rPr lang="en-US" altLang="zh-CN" sz="2800" b="1" i="1" dirty="0"/>
              <a:t>y </a:t>
            </a:r>
            <a:r>
              <a:rPr lang="he-IL" altLang="zh-CN" sz="2800" b="1" i="1" baseline="30000" dirty="0">
                <a:ea typeface="楷体_GB2312" pitchFamily="49" charset="-122"/>
                <a:cs typeface="Times New Roman" panose="02020603050405020304" pitchFamily="18" charset="0"/>
              </a:rPr>
              <a:t>׳</a:t>
            </a:r>
            <a:r>
              <a:rPr lang="en-US" altLang="zh-CN" sz="2800" b="1" i="1" baseline="300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p</a:t>
            </a:r>
            <a:r>
              <a:rPr lang="en-US" altLang="zh-CN" sz="2800" b="1" dirty="0"/>
              <a:t>  ,</a:t>
            </a:r>
            <a:endParaRPr lang="en-US" altLang="zh-CN" sz="2800" b="1" dirty="0"/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1594794" y="2944520"/>
            <a:ext cx="173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方程变为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1433151" y="4051663"/>
            <a:ext cx="67746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解出这个以 </a:t>
            </a:r>
            <a:r>
              <a:rPr lang="en-US" altLang="zh-CN" sz="2800" b="1" i="1" dirty="0"/>
              <a:t>y </a:t>
            </a:r>
            <a:r>
              <a:rPr lang="zh-CN" altLang="en-US" sz="2800" b="1" dirty="0"/>
              <a:t>为自变量的一阶方程的通解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27" name="Object 35"/>
              <p:cNvSpPr txBox="1"/>
              <p:nvPr/>
            </p:nvSpPr>
            <p:spPr bwMode="auto">
              <a:xfrm>
                <a:off x="3376251" y="4732701"/>
                <a:ext cx="3240087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22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6251" y="4732701"/>
                <a:ext cx="3240087" cy="647700"/>
              </a:xfrm>
              <a:prstGeom prst="rect">
                <a:avLst/>
              </a:prstGeom>
              <a:blipFill rotWithShape="1">
                <a:blip r:embed="rId2"/>
                <a:stretch>
                  <a:fillRect l="-18" t="-7" r="8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1433150" y="5682026"/>
            <a:ext cx="3160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则原方程的通解为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29" name="Object 37"/>
              <p:cNvSpPr txBox="1"/>
              <p:nvPr/>
            </p:nvSpPr>
            <p:spPr bwMode="auto">
              <a:xfrm>
                <a:off x="5033599" y="5386752"/>
                <a:ext cx="3233849" cy="10874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229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3599" y="5386752"/>
                <a:ext cx="3233849" cy="1087437"/>
              </a:xfrm>
              <a:prstGeom prst="rect">
                <a:avLst/>
              </a:prstGeom>
              <a:blipFill rotWithShape="1">
                <a:blip r:embed="rId3"/>
                <a:stretch>
                  <a:fillRect l="-18" t="-4" r="12" b="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57" name="Text Box 41"/>
              <p:cNvSpPr txBox="1">
                <a:spLocks noChangeArrowheads="1"/>
              </p:cNvSpPr>
              <p:nvPr/>
            </p:nvSpPr>
            <p:spPr bwMode="auto">
              <a:xfrm>
                <a:off x="3013506" y="1717765"/>
                <a:ext cx="5253943" cy="984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>
                          <a:latin typeface="Cambria Math" panose="02040503050406030204" pitchFamily="18" charset="0"/>
                        </a:rPr>
                        <m:t>则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he-IL" altLang="zh-CN" sz="2800" b="1" i="1" baseline="30000" dirty="0">
                          <a:latin typeface="Cambria Math" panose="020405030504060302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m:t>׳׳</m:t>
                      </m:r>
                      <m:r>
                        <m:rPr>
                          <m:nor/>
                        </m:rPr>
                        <a:rPr lang="en-US" altLang="zh-CN" sz="2800" b="1" i="1" baseline="30000" dirty="0">
                          <a:latin typeface="Cambria Math" panose="020405030504060302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3506" y="1717765"/>
                <a:ext cx="5253943" cy="984565"/>
              </a:xfrm>
              <a:prstGeom prst="rect">
                <a:avLst/>
              </a:prstGeom>
              <a:blipFill rotWithShape="1">
                <a:blip r:embed="rId4"/>
                <a:stretch>
                  <a:fillRect l="-8" t="-4395" r="7" b="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6" grpId="0" autoUpdateAnimBg="0"/>
      <p:bldP spid="8217" grpId="0"/>
      <p:bldP spid="8219" grpId="0"/>
      <p:bldP spid="8222" grpId="0"/>
      <p:bldP spid="8225" grpId="0" autoUpdateAnimBg="0"/>
      <p:bldP spid="8226" grpId="0" autoUpdateAnimBg="0"/>
      <p:bldP spid="8227" grpId="0"/>
      <p:bldP spid="8228" grpId="0" autoUpdateAnimBg="0"/>
      <p:bldP spid="8229" grpId="0"/>
      <p:bldP spid="61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1881189" y="136222"/>
            <a:ext cx="4744206" cy="724203"/>
            <a:chOff x="340" y="164"/>
            <a:chExt cx="1970" cy="407"/>
          </a:xfrm>
        </p:grpSpPr>
        <p:sp>
          <p:nvSpPr>
            <p:cNvPr id="7193" name="Text Box 5"/>
            <p:cNvSpPr txBox="1">
              <a:spLocks noChangeArrowheads="1"/>
            </p:cNvSpPr>
            <p:nvPr/>
          </p:nvSpPr>
          <p:spPr bwMode="auto">
            <a:xfrm>
              <a:off x="340" y="210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例</a:t>
              </a:r>
              <a:r>
                <a:rPr lang="en-US" altLang="zh-CN" sz="2800" b="1"/>
                <a:t>4:</a:t>
              </a:r>
              <a:endParaRPr lang="en-US" altLang="zh-CN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9" name="Object 6"/>
                <p:cNvSpPr txBox="1"/>
                <p:nvPr/>
              </p:nvSpPr>
              <p:spPr bwMode="auto">
                <a:xfrm>
                  <a:off x="930" y="164"/>
                  <a:ext cx="1380" cy="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7179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0" y="164"/>
                  <a:ext cx="1380" cy="407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565" name="Object 13"/>
              <p:cNvSpPr txBox="1"/>
              <p:nvPr/>
            </p:nvSpPr>
            <p:spPr bwMode="auto">
              <a:xfrm>
                <a:off x="4099357" y="1688923"/>
                <a:ext cx="3069312" cy="10454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𝒚𝒑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356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9357" y="1688923"/>
                <a:ext cx="3069312" cy="1045476"/>
              </a:xfrm>
              <a:prstGeom prst="rect">
                <a:avLst/>
              </a:prstGeom>
              <a:blipFill rotWithShape="1">
                <a:blip r:embed="rId2"/>
                <a:stretch>
                  <a:fillRect l="-14" t="-44" r="5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2135188" y="1926397"/>
            <a:ext cx="217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方程变为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309814" y="3005400"/>
            <a:ext cx="833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即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68" name="Object 16"/>
              <p:cNvSpPr txBox="1"/>
              <p:nvPr/>
            </p:nvSpPr>
            <p:spPr bwMode="auto">
              <a:xfrm>
                <a:off x="3223369" y="2771077"/>
                <a:ext cx="2345250" cy="11815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356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3369" y="2771077"/>
                <a:ext cx="2345250" cy="1181501"/>
              </a:xfrm>
              <a:prstGeom prst="rect">
                <a:avLst/>
              </a:prstGeom>
              <a:blipFill rotWithShape="1">
                <a:blip r:embed="rId3"/>
                <a:stretch>
                  <a:fillRect l="-5" t="-48" r="13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5634013" y="2979017"/>
            <a:ext cx="2255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或者 </a:t>
            </a:r>
            <a:r>
              <a:rPr lang="en-US" altLang="zh-CN" sz="2800" b="1" i="1" dirty="0"/>
              <a:t>p = </a:t>
            </a:r>
            <a:r>
              <a:rPr lang="en-US" altLang="zh-CN" sz="2800" b="1" dirty="0"/>
              <a:t>0</a:t>
            </a:r>
            <a:endParaRPr lang="en-US" altLang="zh-CN" sz="2800" b="1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020389" y="955662"/>
            <a:ext cx="2707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解：令 </a:t>
            </a:r>
            <a:r>
              <a:rPr lang="en-US" altLang="zh-CN" sz="2800" b="1" i="1" dirty="0"/>
              <a:t>y </a:t>
            </a:r>
            <a:r>
              <a:rPr lang="he-IL" altLang="zh-CN" sz="2800" b="1" i="1" baseline="30000" dirty="0">
                <a:ea typeface="楷体_GB2312" pitchFamily="49" charset="-122"/>
                <a:cs typeface="Times New Roman" panose="02020603050405020304" pitchFamily="18" charset="0"/>
              </a:rPr>
              <a:t>׳</a:t>
            </a:r>
            <a:r>
              <a:rPr lang="en-US" altLang="zh-CN" sz="2800" b="1" i="1" baseline="300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cs typeface="Times New Roman" panose="02020603050405020304" pitchFamily="18" charset="0"/>
              </a:rPr>
              <a:t>p</a:t>
            </a:r>
            <a:r>
              <a:rPr lang="en-US" altLang="zh-CN" sz="2800" b="1" dirty="0"/>
              <a:t>  ,</a:t>
            </a:r>
            <a:endParaRPr lang="en-US" altLang="zh-CN" sz="2800" b="1" dirty="0"/>
          </a:p>
        </p:txBody>
      </p:sp>
      <p:grpSp>
        <p:nvGrpSpPr>
          <p:cNvPr id="4" name="Group 22"/>
          <p:cNvGrpSpPr/>
          <p:nvPr/>
        </p:nvGrpSpPr>
        <p:grpSpPr bwMode="auto">
          <a:xfrm>
            <a:off x="2159377" y="3802377"/>
            <a:ext cx="4129921" cy="1129900"/>
            <a:chOff x="682" y="240"/>
            <a:chExt cx="1980" cy="5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7" name="Object 23"/>
                <p:cNvSpPr txBox="1"/>
                <p:nvPr/>
              </p:nvSpPr>
              <p:spPr bwMode="auto">
                <a:xfrm>
                  <a:off x="682" y="240"/>
                  <a:ext cx="1096" cy="5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𝒅𝒑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7177" name="Object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2" y="240"/>
                  <a:ext cx="1096" cy="515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91" name="Text Box 24"/>
            <p:cNvSpPr txBox="1">
              <a:spLocks noChangeArrowheads="1"/>
            </p:cNvSpPr>
            <p:nvPr/>
          </p:nvSpPr>
          <p:spPr bwMode="auto">
            <a:xfrm>
              <a:off x="1824" y="317"/>
              <a:ext cx="83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的通解为</a:t>
              </a:r>
              <a:r>
                <a:rPr lang="en-US" altLang="zh-CN" sz="2800" b="1" dirty="0"/>
                <a:t>:</a:t>
              </a:r>
              <a:endParaRPr lang="en-US" altLang="zh-CN" sz="28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577" name="Object 25"/>
              <p:cNvSpPr txBox="1"/>
              <p:nvPr/>
            </p:nvSpPr>
            <p:spPr bwMode="auto">
              <a:xfrm>
                <a:off x="6187006" y="3919445"/>
                <a:ext cx="1963326" cy="7242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3577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7006" y="3919445"/>
                <a:ext cx="1963326" cy="724203"/>
              </a:xfrm>
              <a:prstGeom prst="rect">
                <a:avLst/>
              </a:prstGeom>
              <a:blipFill rotWithShape="1">
                <a:blip r:embed="rId5"/>
                <a:stretch>
                  <a:fillRect l="-10" t="-31" r="5" b="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78" name="Object 26"/>
              <p:cNvSpPr txBox="1"/>
              <p:nvPr/>
            </p:nvSpPr>
            <p:spPr bwMode="auto">
              <a:xfrm>
                <a:off x="2095501" y="4942717"/>
                <a:ext cx="2255736" cy="6548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3578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01" y="4942717"/>
                <a:ext cx="2255736" cy="654808"/>
              </a:xfrm>
              <a:prstGeom prst="rect">
                <a:avLst/>
              </a:prstGeom>
              <a:blipFill rotWithShape="1">
                <a:blip r:embed="rId6"/>
                <a:stretch>
                  <a:fillRect t="-78" r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4224338" y="5009322"/>
            <a:ext cx="217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其通解为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80" name="Object 28"/>
              <p:cNvSpPr txBox="1"/>
              <p:nvPr/>
            </p:nvSpPr>
            <p:spPr bwMode="auto">
              <a:xfrm>
                <a:off x="5926846" y="4988341"/>
                <a:ext cx="2076709" cy="7099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3580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6846" y="4988341"/>
                <a:ext cx="2076709" cy="709968"/>
              </a:xfrm>
              <a:prstGeom prst="rect">
                <a:avLst/>
              </a:prstGeom>
              <a:blipFill rotWithShape="1">
                <a:blip r:embed="rId7"/>
                <a:stretch>
                  <a:fillRect l="-19" t="-59" r="1" b="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2135187" y="5670812"/>
            <a:ext cx="34293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p = </a:t>
            </a:r>
            <a:r>
              <a:rPr lang="en-US" altLang="zh-CN" sz="2800" b="1" dirty="0"/>
              <a:t>0 </a:t>
            </a:r>
            <a:r>
              <a:rPr lang="zh-CN" altLang="en-US" sz="2800" b="1" dirty="0"/>
              <a:t>即 </a:t>
            </a:r>
            <a:r>
              <a:rPr lang="en-US" altLang="zh-CN" sz="2800" b="1" i="1" dirty="0"/>
              <a:t>y </a:t>
            </a:r>
            <a:r>
              <a:rPr lang="he-IL" altLang="zh-CN" sz="2800" b="1" i="1" baseline="30000" dirty="0">
                <a:ea typeface="楷体_GB2312" pitchFamily="49" charset="-122"/>
                <a:cs typeface="Times New Roman" panose="02020603050405020304" pitchFamily="18" charset="0"/>
              </a:rPr>
              <a:t>׳</a:t>
            </a:r>
            <a:r>
              <a:rPr lang="en-US" altLang="zh-CN" sz="2800" b="1" i="1" baseline="300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= 0</a:t>
            </a:r>
            <a:r>
              <a:rPr lang="en-US" altLang="zh-CN" sz="2800" b="1" dirty="0"/>
              <a:t>  </a:t>
            </a:r>
            <a:endParaRPr lang="en-US" altLang="zh-CN" sz="2800" b="1" dirty="0"/>
          </a:p>
        </p:txBody>
      </p:sp>
      <p:grpSp>
        <p:nvGrpSpPr>
          <p:cNvPr id="5" name="Group 33"/>
          <p:cNvGrpSpPr/>
          <p:nvPr/>
        </p:nvGrpSpPr>
        <p:grpSpPr bwMode="auto">
          <a:xfrm>
            <a:off x="4727576" y="5661333"/>
            <a:ext cx="3337853" cy="674381"/>
            <a:chOff x="1968" y="1168"/>
            <a:chExt cx="1474" cy="320"/>
          </a:xfrm>
        </p:grpSpPr>
        <p:sp>
          <p:nvSpPr>
            <p:cNvPr id="7190" name="Text Box 34"/>
            <p:cNvSpPr txBox="1">
              <a:spLocks noChangeArrowheads="1"/>
            </p:cNvSpPr>
            <p:nvPr/>
          </p:nvSpPr>
          <p:spPr bwMode="auto">
            <a:xfrm>
              <a:off x="1968" y="1168"/>
              <a:ext cx="77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其通解为</a:t>
              </a:r>
              <a:r>
                <a:rPr lang="en-US" altLang="zh-CN" sz="2800" b="1"/>
                <a:t>:</a:t>
              </a:r>
              <a:endParaRPr lang="en-US" altLang="zh-CN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6" name="Object 35"/>
                <p:cNvSpPr txBox="1"/>
                <p:nvPr/>
              </p:nvSpPr>
              <p:spPr bwMode="auto">
                <a:xfrm>
                  <a:off x="2880" y="1200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7176" name="Object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0" y="1200"/>
                  <a:ext cx="562" cy="288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588" name="Object 36"/>
              <p:cNvSpPr txBox="1"/>
              <p:nvPr/>
            </p:nvSpPr>
            <p:spPr bwMode="auto">
              <a:xfrm>
                <a:off x="7787652" y="5148077"/>
                <a:ext cx="2888297" cy="10454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plc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3588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7652" y="5148077"/>
                <a:ext cx="2888297" cy="1045470"/>
              </a:xfrm>
              <a:prstGeom prst="rect">
                <a:avLst/>
              </a:prstGeom>
              <a:blipFill rotWithShape="1">
                <a:blip r:embed="rId9"/>
                <a:stretch>
                  <a:fillRect t="-13" r="11" b="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1"/>
              <p:cNvSpPr txBox="1">
                <a:spLocks noChangeArrowheads="1"/>
              </p:cNvSpPr>
              <p:nvPr/>
            </p:nvSpPr>
            <p:spPr bwMode="auto">
              <a:xfrm>
                <a:off x="4321139" y="709224"/>
                <a:ext cx="5232164" cy="984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>
                          <a:latin typeface="Cambria Math" panose="02040503050406030204" pitchFamily="18" charset="0"/>
                        </a:rPr>
                        <m:t>则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6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1139" y="709224"/>
                <a:ext cx="5232164" cy="984565"/>
              </a:xfrm>
              <a:prstGeom prst="rect">
                <a:avLst/>
              </a:prstGeom>
              <a:blipFill rotWithShape="1">
                <a:blip r:embed="rId10"/>
                <a:stretch>
                  <a:fillRect l="-11" t="-57" r="7" b="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/>
      <p:bldP spid="23566" grpId="0" autoUpdateAnimBg="0"/>
      <p:bldP spid="23567" grpId="0" autoUpdateAnimBg="0"/>
      <p:bldP spid="23568" grpId="0"/>
      <p:bldP spid="23570" grpId="0"/>
      <p:bldP spid="23573" grpId="0"/>
      <p:bldP spid="23577" grpId="0"/>
      <p:bldP spid="23578" grpId="0"/>
      <p:bldP spid="23579" grpId="0" autoUpdateAnimBg="0"/>
      <p:bldP spid="23580" grpId="0"/>
      <p:bldP spid="23583" grpId="0"/>
      <p:bldP spid="23588" grpId="0"/>
      <p:bldP spid="46" grpId="0"/>
    </p:bldLst>
  </p:timing>
</p:sld>
</file>

<file path=ppt/tags/tag1.xml><?xml version="1.0" encoding="utf-8"?>
<p:tagLst xmlns:p="http://schemas.openxmlformats.org/presentationml/2006/main">
  <p:tag name="KSO_WPP_MARK_KEY" val="7ea908de-fcb0-4b90-964d-b6f274f885d7"/>
  <p:tag name="COMMONDATA" val="eyJoZGlkIjoiMzQ5NWIwNzUwNTVhNzk3MmE2ZThiMDYxY2JmZTFjN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5779</Words>
  <Application>WPS 演示</Application>
  <PresentationFormat>宽屏</PresentationFormat>
  <Paragraphs>511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Symbol</vt:lpstr>
      <vt:lpstr>MT Extra</vt:lpstr>
      <vt:lpstr>华文宋体</vt:lpstr>
      <vt:lpstr>楷体_GB2312</vt:lpstr>
      <vt:lpstr>新宋体</vt:lpstr>
      <vt:lpstr>Cambria Math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不起名字了</cp:lastModifiedBy>
  <cp:revision>508</cp:revision>
  <dcterms:created xsi:type="dcterms:W3CDTF">2020-02-21T07:30:00Z</dcterms:created>
  <dcterms:modified xsi:type="dcterms:W3CDTF">2023-01-19T05:53:53Z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CDE711B678E64E90A7D60618FC3E5277</vt:lpwstr>
  </property>
  <property fmtid="{D5CDD505-2E9C-101B-9397-08002B2CF9AE}" pid="3" name="KSOProductBuildVer">
    <vt:lpwstr>2052-11.1.0.13703</vt:lpwstr>
  </property>
</Properties>
</file>