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4" r:id="rId2"/>
    <p:sldId id="265" r:id="rId3"/>
    <p:sldId id="300" r:id="rId4"/>
    <p:sldId id="266" r:id="rId5"/>
    <p:sldId id="297" r:id="rId6"/>
    <p:sldId id="261" r:id="rId7"/>
    <p:sldId id="263" r:id="rId8"/>
    <p:sldId id="299" r:id="rId9"/>
    <p:sldId id="270" r:id="rId10"/>
    <p:sldId id="279" r:id="rId11"/>
    <p:sldId id="280" r:id="rId12"/>
    <p:sldId id="281" r:id="rId13"/>
    <p:sldId id="282" r:id="rId14"/>
    <p:sldId id="285" r:id="rId15"/>
    <p:sldId id="286" r:id="rId16"/>
    <p:sldId id="287" r:id="rId17"/>
    <p:sldId id="288" r:id="rId18"/>
    <p:sldId id="283" r:id="rId19"/>
    <p:sldId id="284" r:id="rId20"/>
    <p:sldId id="289" r:id="rId21"/>
    <p:sldId id="290" r:id="rId22"/>
    <p:sldId id="291" r:id="rId23"/>
    <p:sldId id="292" r:id="rId24"/>
    <p:sldId id="293" r:id="rId25"/>
    <p:sldId id="295" r:id="rId26"/>
    <p:sldId id="260" r:id="rId27"/>
    <p:sldId id="298" r:id="rId28"/>
    <p:sldId id="262" r:id="rId29"/>
    <p:sldId id="273" r:id="rId30"/>
    <p:sldId id="275" r:id="rId31"/>
    <p:sldId id="27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7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BA42-9CF7-4CA6-8051-74939D9F66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EEC-6F24-4ECB-B3CA-C606B98DF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9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6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61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6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19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46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40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360.png"/><Relationship Id="rId4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82.png"/><Relationship Id="rId10" Type="http://schemas.openxmlformats.org/officeDocument/2006/relationships/image" Target="../media/image17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10" Type="http://schemas.openxmlformats.org/officeDocument/2006/relationships/image" Target="../media/image168.png"/><Relationship Id="rId4" Type="http://schemas.openxmlformats.org/officeDocument/2006/relationships/image" Target="../media/image164.png"/><Relationship Id="rId9" Type="http://schemas.openxmlformats.org/officeDocument/2006/relationships/image" Target="../media/image17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8" name="Text Box 18">
            <a:extLst>
              <a:ext uri="{FF2B5EF4-FFF2-40B4-BE49-F238E27FC236}">
                <a16:creationId xmlns:a16="http://schemas.microsoft.com/office/drawing/2014/main" id="{C310ED4A-0654-4EAF-943C-A9EAF9F0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939800"/>
            <a:ext cx="6283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一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二阶常系数齐次线性微分方程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6DC81C79-74A6-4E16-A4F7-955385BAC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49400"/>
            <a:ext cx="1747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一般形式</a:t>
            </a:r>
            <a:r>
              <a:rPr lang="en-US" altLang="zh-CN" sz="2800" b="1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0" name="Object 20">
                <a:extLst>
                  <a:ext uri="{FF2B5EF4-FFF2-40B4-BE49-F238E27FC236}">
                    <a16:creationId xmlns:a16="http://schemas.microsoft.com/office/drawing/2014/main" id="{6ED9A88E-84E5-4650-A259-ED12F9217B75}"/>
                  </a:ext>
                </a:extLst>
              </p:cNvPr>
              <p:cNvSpPr txBox="1"/>
              <p:nvPr/>
            </p:nvSpPr>
            <p:spPr bwMode="auto">
              <a:xfrm>
                <a:off x="4151313" y="1484313"/>
                <a:ext cx="4032250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60" name="Object 20">
                <a:extLst>
                  <a:ext uri="{FF2B5EF4-FFF2-40B4-BE49-F238E27FC236}">
                    <a16:creationId xmlns:a16="http://schemas.microsoft.com/office/drawing/2014/main" id="{6ED9A88E-84E5-4650-A259-ED12F9217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1313" y="1484313"/>
                <a:ext cx="4032250" cy="576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3" name="AutoShape 23">
            <a:extLst>
              <a:ext uri="{FF2B5EF4-FFF2-40B4-BE49-F238E27FC236}">
                <a16:creationId xmlns:a16="http://schemas.microsoft.com/office/drawing/2014/main" id="{865F1686-84E2-46A9-ABF2-7048C6B5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908050"/>
            <a:ext cx="1871663" cy="649288"/>
          </a:xfrm>
          <a:prstGeom prst="wedgeRoundRectCallout">
            <a:avLst>
              <a:gd name="adj1" fmla="val -70611"/>
              <a:gd name="adj2" fmla="val 2017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</a:rPr>
              <a:t>p,q</a:t>
            </a:r>
            <a:r>
              <a:rPr lang="zh-CN" altLang="en-US" sz="2800" b="1">
                <a:solidFill>
                  <a:srgbClr val="0000CC"/>
                </a:solidFill>
              </a:rPr>
              <a:t>为常数</a:t>
            </a:r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0AE66A81-B54C-4D9A-9348-F66B76F83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88913"/>
            <a:ext cx="7080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第五节  高阶常系数线性微分方程</a:t>
            </a:r>
            <a:endParaRPr lang="zh-CN" altLang="en-US" sz="3200" b="1"/>
          </a:p>
        </p:txBody>
      </p:sp>
      <p:sp>
        <p:nvSpPr>
          <p:cNvPr id="10281" name="AutoShape 41">
            <a:extLst>
              <a:ext uri="{FF2B5EF4-FFF2-40B4-BE49-F238E27FC236}">
                <a16:creationId xmlns:a16="http://schemas.microsoft.com/office/drawing/2014/main" id="{84F3E947-5F35-4845-A646-0E87AE69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2133600"/>
            <a:ext cx="1296988" cy="533400"/>
          </a:xfrm>
          <a:prstGeom prst="wedgeRectCallout">
            <a:avLst>
              <a:gd name="adj1" fmla="val -11810"/>
              <a:gd name="adj2" fmla="val 520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分析</a:t>
            </a:r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F380E6FA-EB0C-4DF2-A1F2-E7893B38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2133601"/>
            <a:ext cx="348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由方程特点可看出</a:t>
            </a:r>
            <a:r>
              <a:rPr lang="en-US" altLang="zh-CN" sz="2800" b="1" dirty="0"/>
              <a:t>: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40669B16-BF1E-4BF8-B0F3-D525E3C44B88}"/>
              </a:ext>
            </a:extLst>
          </p:cNvPr>
          <p:cNvGrpSpPr>
            <a:grpSpLocks/>
          </p:cNvGrpSpPr>
          <p:nvPr/>
        </p:nvGrpSpPr>
        <p:grpSpPr bwMode="auto">
          <a:xfrm>
            <a:off x="6167438" y="2079850"/>
            <a:ext cx="3941763" cy="523876"/>
            <a:chOff x="2880" y="1312"/>
            <a:chExt cx="2483" cy="330"/>
          </a:xfrm>
        </p:grpSpPr>
        <p:sp>
          <p:nvSpPr>
            <p:cNvPr id="1052" name="Text Box 43">
              <a:extLst>
                <a:ext uri="{FF2B5EF4-FFF2-40B4-BE49-F238E27FC236}">
                  <a16:creationId xmlns:a16="http://schemas.microsoft.com/office/drawing/2014/main" id="{E4BD77EB-F9B1-4D9F-B70D-A6864189D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312"/>
              <a:ext cx="17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为同一类型函数</a:t>
              </a:r>
              <a:r>
                <a:rPr lang="en-US" altLang="zh-CN" sz="2800" b="1" dirty="0"/>
                <a:t>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Object 44">
                  <a:extLst>
                    <a:ext uri="{FF2B5EF4-FFF2-40B4-BE49-F238E27FC236}">
                      <a16:creationId xmlns:a16="http://schemas.microsoft.com/office/drawing/2014/main" id="{5E1DDE1C-CC17-43EE-AB28-1C39D2FE06C8}"/>
                    </a:ext>
                  </a:extLst>
                </p:cNvPr>
                <p:cNvSpPr txBox="1"/>
                <p:nvPr/>
              </p:nvSpPr>
              <p:spPr bwMode="auto">
                <a:xfrm>
                  <a:off x="2880" y="1344"/>
                  <a:ext cx="736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33" name="Object 44">
                  <a:extLst>
                    <a:ext uri="{FF2B5EF4-FFF2-40B4-BE49-F238E27FC236}">
                      <a16:creationId xmlns:a16="http://schemas.microsoft.com/office/drawing/2014/main" id="{5E1DDE1C-CC17-43EE-AB28-1C39D2FE0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1344"/>
                  <a:ext cx="736" cy="292"/>
                </a:xfrm>
                <a:prstGeom prst="rect">
                  <a:avLst/>
                </a:prstGeom>
                <a:blipFill>
                  <a:blip r:embed="rId3"/>
                  <a:stretch>
                    <a:fillRect l="-2094" b="-1184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85" name="Text Box 45">
            <a:extLst>
              <a:ext uri="{FF2B5EF4-FFF2-40B4-BE49-F238E27FC236}">
                <a16:creationId xmlns:a16="http://schemas.microsoft.com/office/drawing/2014/main" id="{BD2BD584-419B-40D6-8340-E7CA30B85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562" y="2682896"/>
            <a:ext cx="3159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之间相差常数因子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06717773-1EFF-4510-AB59-1BFBDF53D351}"/>
              </a:ext>
            </a:extLst>
          </p:cNvPr>
          <p:cNvGrpSpPr>
            <a:grpSpLocks/>
          </p:cNvGrpSpPr>
          <p:nvPr/>
        </p:nvGrpSpPr>
        <p:grpSpPr bwMode="auto">
          <a:xfrm>
            <a:off x="6274140" y="2693989"/>
            <a:ext cx="3097213" cy="686457"/>
            <a:chOff x="2928" y="1680"/>
            <a:chExt cx="1488" cy="322"/>
          </a:xfrm>
        </p:grpSpPr>
        <p:sp>
          <p:nvSpPr>
            <p:cNvPr id="1050" name="Text Box 46">
              <a:extLst>
                <a:ext uri="{FF2B5EF4-FFF2-40B4-BE49-F238E27FC236}">
                  <a16:creationId xmlns:a16="http://schemas.microsoft.com/office/drawing/2014/main" id="{36A08F05-8E3D-4D82-9B68-472F74E2D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695"/>
              <a:ext cx="8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因此假设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Object 47">
                  <a:extLst>
                    <a:ext uri="{FF2B5EF4-FFF2-40B4-BE49-F238E27FC236}">
                      <a16:creationId xmlns:a16="http://schemas.microsoft.com/office/drawing/2014/main" id="{90F0C521-BD08-4126-9299-8118E39B39F1}"/>
                    </a:ext>
                  </a:extLst>
                </p:cNvPr>
                <p:cNvSpPr txBox="1"/>
                <p:nvPr/>
              </p:nvSpPr>
              <p:spPr bwMode="auto">
                <a:xfrm>
                  <a:off x="3696" y="1680"/>
                  <a:ext cx="720" cy="3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32" name="Object 47">
                  <a:extLst>
                    <a:ext uri="{FF2B5EF4-FFF2-40B4-BE49-F238E27FC236}">
                      <a16:creationId xmlns:a16="http://schemas.microsoft.com/office/drawing/2014/main" id="{90F0C521-BD08-4126-9299-8118E39B3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6" y="1680"/>
                  <a:ext cx="720" cy="3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1" name="Line 49">
              <a:extLst>
                <a:ext uri="{FF2B5EF4-FFF2-40B4-BE49-F238E27FC236}">
                  <a16:creationId xmlns:a16="http://schemas.microsoft.com/office/drawing/2014/main" id="{FDDF630F-CC19-4F67-A180-711314570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Text Box 52">
                <a:extLst>
                  <a:ext uri="{FF2B5EF4-FFF2-40B4-BE49-F238E27FC236}">
                    <a16:creationId xmlns:a16="http://schemas.microsoft.com/office/drawing/2014/main" id="{1C84DCAC-5348-4A62-89FE-4DF085118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263" y="3425925"/>
                <a:ext cx="383837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将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𝒓𝒙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  代入</a:t>
                </a:r>
                <a:r>
                  <a:rPr lang="en-US" altLang="zh-CN" sz="2800" b="1" dirty="0"/>
                  <a:t>(1)</a:t>
                </a:r>
                <a:r>
                  <a:rPr lang="zh-CN" altLang="en-US" sz="2800" b="1" dirty="0"/>
                  <a:t>得</a:t>
                </a:r>
                <a:r>
                  <a:rPr lang="en-US" altLang="zh-CN" sz="2800" b="1" dirty="0"/>
                  <a:t>:</a:t>
                </a:r>
              </a:p>
            </p:txBody>
          </p:sp>
        </mc:Choice>
        <mc:Fallback xmlns="">
          <p:sp>
            <p:nvSpPr>
              <p:cNvPr id="1049" name="Text Box 52">
                <a:extLst>
                  <a:ext uri="{FF2B5EF4-FFF2-40B4-BE49-F238E27FC236}">
                    <a16:creationId xmlns:a16="http://schemas.microsoft.com/office/drawing/2014/main" id="{1C84DCAC-5348-4A62-89FE-4DF085118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0263" y="3425925"/>
                <a:ext cx="3838371" cy="523220"/>
              </a:xfrm>
              <a:prstGeom prst="rect">
                <a:avLst/>
              </a:prstGeom>
              <a:blipFill>
                <a:blip r:embed="rId5"/>
                <a:stretch>
                  <a:fillRect l="-3333" t="-16279" r="-47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4" name="Object 54">
                <a:extLst>
                  <a:ext uri="{FF2B5EF4-FFF2-40B4-BE49-F238E27FC236}">
                    <a16:creationId xmlns:a16="http://schemas.microsoft.com/office/drawing/2014/main" id="{DE1E4D8E-0D16-4DD0-A527-891ECC93C296}"/>
                  </a:ext>
                </a:extLst>
              </p:cNvPr>
              <p:cNvSpPr txBox="1"/>
              <p:nvPr/>
            </p:nvSpPr>
            <p:spPr bwMode="auto">
              <a:xfrm>
                <a:off x="6137351" y="3481389"/>
                <a:ext cx="3806825" cy="59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94" name="Object 54">
                <a:extLst>
                  <a:ext uri="{FF2B5EF4-FFF2-40B4-BE49-F238E27FC236}">
                    <a16:creationId xmlns:a16="http://schemas.microsoft.com/office/drawing/2014/main" id="{DE1E4D8E-0D16-4DD0-A527-891ECC93C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7351" y="3481389"/>
                <a:ext cx="3806825" cy="596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5" name="Object 55">
                <a:extLst>
                  <a:ext uri="{FF2B5EF4-FFF2-40B4-BE49-F238E27FC236}">
                    <a16:creationId xmlns:a16="http://schemas.microsoft.com/office/drawing/2014/main" id="{687E8AE0-8FFC-45D5-90AD-EFCA3695B978}"/>
                  </a:ext>
                </a:extLst>
              </p:cNvPr>
              <p:cNvSpPr txBox="1"/>
              <p:nvPr/>
            </p:nvSpPr>
            <p:spPr bwMode="auto">
              <a:xfrm>
                <a:off x="4735176" y="4119563"/>
                <a:ext cx="4103688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95" name="Object 55">
                <a:extLst>
                  <a:ext uri="{FF2B5EF4-FFF2-40B4-BE49-F238E27FC236}">
                    <a16:creationId xmlns:a16="http://schemas.microsoft.com/office/drawing/2014/main" id="{687E8AE0-8FFC-45D5-90AD-EFCA3695B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5176" y="4119563"/>
                <a:ext cx="4103688" cy="606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Text Box 56">
                <a:extLst>
                  <a:ext uri="{FF2B5EF4-FFF2-40B4-BE49-F238E27FC236}">
                    <a16:creationId xmlns:a16="http://schemas.microsoft.com/office/drawing/2014/main" id="{50F26DD0-C5A1-43E0-8398-7BBB584B5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250" y="4797426"/>
                <a:ext cx="5991063" cy="5230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当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800" b="1" dirty="0"/>
                  <a:t>  满足</a:t>
                </a:r>
                <a:r>
                  <a:rPr lang="en-US" altLang="zh-CN" sz="2800" b="1" dirty="0"/>
                  <a:t>(2)</a:t>
                </a:r>
                <a:r>
                  <a:rPr lang="zh-CN" altLang="en-US" sz="2800" b="1" dirty="0"/>
                  <a:t>时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𝒓𝒙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是</a:t>
                </a:r>
                <a:r>
                  <a:rPr lang="en-US" altLang="zh-CN" sz="2800" b="1" dirty="0"/>
                  <a:t>(1)</a:t>
                </a:r>
                <a:r>
                  <a:rPr lang="zh-CN" altLang="en-US" sz="2800" b="1" dirty="0"/>
                  <a:t>的一个特解</a:t>
                </a:r>
                <a:r>
                  <a:rPr lang="en-US" altLang="zh-CN" sz="2800" b="1" dirty="0"/>
                  <a:t>.</a:t>
                </a:r>
              </a:p>
            </p:txBody>
          </p:sp>
        </mc:Choice>
        <mc:Fallback xmlns="">
          <p:sp>
            <p:nvSpPr>
              <p:cNvPr id="1048" name="Text Box 56">
                <a:extLst>
                  <a:ext uri="{FF2B5EF4-FFF2-40B4-BE49-F238E27FC236}">
                    <a16:creationId xmlns:a16="http://schemas.microsoft.com/office/drawing/2014/main" id="{50F26DD0-C5A1-43E0-8398-7BBB584B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0" y="4797426"/>
                <a:ext cx="5991063" cy="523096"/>
              </a:xfrm>
              <a:prstGeom prst="rect">
                <a:avLst/>
              </a:prstGeom>
              <a:blipFill>
                <a:blip r:embed="rId8"/>
                <a:stretch>
                  <a:fillRect l="-2138" t="-16279" r="-713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1" name="AutoShape 61">
            <a:extLst>
              <a:ext uri="{FF2B5EF4-FFF2-40B4-BE49-F238E27FC236}">
                <a16:creationId xmlns:a16="http://schemas.microsoft.com/office/drawing/2014/main" id="{1EEA469B-3B48-43EC-87C6-0FE8EF4C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076700"/>
            <a:ext cx="1871663" cy="533400"/>
          </a:xfrm>
          <a:prstGeom prst="wedgeRoundRectCallout">
            <a:avLst>
              <a:gd name="adj1" fmla="val 84181"/>
              <a:gd name="adj2" fmla="val 1369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特征方程</a:t>
            </a:r>
          </a:p>
        </p:txBody>
      </p:sp>
      <p:sp>
        <p:nvSpPr>
          <p:cNvPr id="10302" name="AutoShape 62">
            <a:extLst>
              <a:ext uri="{FF2B5EF4-FFF2-40B4-BE49-F238E27FC236}">
                <a16:creationId xmlns:a16="http://schemas.microsoft.com/office/drawing/2014/main" id="{794F0BE1-1CE1-40FB-BFCE-25BF20E2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173" y="5358845"/>
            <a:ext cx="1665288" cy="533400"/>
          </a:xfrm>
          <a:prstGeom prst="wedgeRoundRectCallout">
            <a:avLst>
              <a:gd name="adj1" fmla="val 89497"/>
              <a:gd name="adj2" fmla="val -7066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特征根</a:t>
            </a:r>
          </a:p>
        </p:txBody>
      </p:sp>
      <p:sp>
        <p:nvSpPr>
          <p:cNvPr id="10303" name="AutoShape 63">
            <a:extLst>
              <a:ext uri="{FF2B5EF4-FFF2-40B4-BE49-F238E27FC236}">
                <a16:creationId xmlns:a16="http://schemas.microsoft.com/office/drawing/2014/main" id="{5FA5F27C-4DF3-4F43-AED0-43807EAB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905" y="5784850"/>
            <a:ext cx="8760225" cy="884237"/>
          </a:xfrm>
          <a:prstGeom prst="wedgeRectCallout">
            <a:avLst>
              <a:gd name="adj1" fmla="val -50394"/>
              <a:gd name="adj2" fmla="val 198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根据特征根的三种不同情形</a:t>
            </a:r>
            <a:r>
              <a:rPr lang="en-US" altLang="zh-CN" sz="2800" b="1" dirty="0">
                <a:solidFill>
                  <a:srgbClr val="0000CC"/>
                </a:solidFill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</a:rPr>
              <a:t>方程</a:t>
            </a:r>
            <a:r>
              <a:rPr lang="en-US" altLang="zh-CN" sz="2800" b="1" dirty="0">
                <a:solidFill>
                  <a:srgbClr val="0000CC"/>
                </a:solidFill>
              </a:rPr>
              <a:t>(1)</a:t>
            </a:r>
            <a:r>
              <a:rPr lang="zh-CN" altLang="en-US" sz="2800" b="1" dirty="0">
                <a:solidFill>
                  <a:srgbClr val="0000CC"/>
                </a:solidFill>
              </a:rPr>
              <a:t>的通解有三种情形</a:t>
            </a:r>
            <a:r>
              <a:rPr lang="en-US" altLang="zh-CN" sz="2800" b="1" dirty="0">
                <a:solidFill>
                  <a:srgbClr val="0000C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autoUpdateAnimBg="0"/>
      <p:bldP spid="10259" grpId="0" autoUpdateAnimBg="0"/>
      <p:bldP spid="10260" grpId="0"/>
      <p:bldP spid="10263" grpId="0" animBg="1" autoUpdateAnimBg="0"/>
      <p:bldP spid="10280" grpId="0" autoUpdateAnimBg="0"/>
      <p:bldP spid="10281" grpId="0" animBg="1" autoUpdateAnimBg="0"/>
      <p:bldP spid="10282" grpId="0" autoUpdateAnimBg="0"/>
      <p:bldP spid="10285" grpId="0" autoUpdateAnimBg="0"/>
      <p:bldP spid="1049" grpId="0"/>
      <p:bldP spid="10294" grpId="0"/>
      <p:bldP spid="10295" grpId="0"/>
      <p:bldP spid="1048" grpId="0"/>
      <p:bldP spid="10301" grpId="0" animBg="1" autoUpdateAnimBg="0"/>
      <p:bldP spid="10302" grpId="0" animBg="1" autoUpdateAnimBg="0"/>
      <p:bldP spid="1030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Object 2">
                <a:extLst>
                  <a:ext uri="{FF2B5EF4-FFF2-40B4-BE49-F238E27FC236}">
                    <a16:creationId xmlns:a16="http://schemas.microsoft.com/office/drawing/2014/main" id="{8B5755D7-E968-49A8-81E6-C046497D5E73}"/>
                  </a:ext>
                </a:extLst>
              </p:cNvPr>
              <p:cNvSpPr txBox="1"/>
              <p:nvPr/>
            </p:nvSpPr>
            <p:spPr bwMode="auto">
              <a:xfrm>
                <a:off x="3503614" y="2965451"/>
                <a:ext cx="2160587" cy="5953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674" name="Object 2">
                <a:extLst>
                  <a:ext uri="{FF2B5EF4-FFF2-40B4-BE49-F238E27FC236}">
                    <a16:creationId xmlns:a16="http://schemas.microsoft.com/office/drawing/2014/main" id="{8B5755D7-E968-49A8-81E6-C046497D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3614" y="2965451"/>
                <a:ext cx="2160587" cy="595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">
            <a:extLst>
              <a:ext uri="{FF2B5EF4-FFF2-40B4-BE49-F238E27FC236}">
                <a16:creationId xmlns:a16="http://schemas.microsoft.com/office/drawing/2014/main" id="{0F6923D4-2016-4716-9B21-08BC698D9B41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1455514"/>
            <a:ext cx="8135937" cy="1377950"/>
            <a:chOff x="431" y="709"/>
            <a:chExt cx="5125" cy="868"/>
          </a:xfrm>
        </p:grpSpPr>
        <p:sp>
          <p:nvSpPr>
            <p:cNvPr id="8207" name="Rectangle 4">
              <a:extLst>
                <a:ext uri="{FF2B5EF4-FFF2-40B4-BE49-F238E27FC236}">
                  <a16:creationId xmlns:a16="http://schemas.microsoft.com/office/drawing/2014/main" id="{636E47D7-EC38-4294-8EE2-7AD531A32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981"/>
              <a:ext cx="503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                                                                         </a:t>
              </a:r>
              <a:r>
                <a:rPr lang="zh-CN" altLang="en-US" sz="2800" b="1" dirty="0"/>
                <a:t>是非齐次方程</a:t>
              </a:r>
              <a:r>
                <a:rPr lang="en-US" altLang="zh-CN" sz="2800" b="1" dirty="0"/>
                <a:t>(4)</a:t>
              </a:r>
              <a:r>
                <a:rPr lang="zh-CN" altLang="en-US" sz="2800" b="1" dirty="0"/>
                <a:t>的特解，</a:t>
              </a:r>
              <a:r>
                <a:rPr lang="en-US" altLang="zh-CN" sz="2800" b="1" i="1" dirty="0"/>
                <a:t>Q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x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为待定多项式，将</a:t>
              </a:r>
            </a:p>
          </p:txBody>
        </p:sp>
        <p:sp>
          <p:nvSpPr>
            <p:cNvPr id="8208" name="Rectangle 5">
              <a:extLst>
                <a:ext uri="{FF2B5EF4-FFF2-40B4-BE49-F238E27FC236}">
                  <a16:creationId xmlns:a16="http://schemas.microsoft.com/office/drawing/2014/main" id="{BF1E5E11-8EB8-4338-A6C7-5CF3A0265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709"/>
              <a:ext cx="512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 </a:t>
              </a:r>
              <a:r>
                <a:rPr lang="zh-CN" altLang="en-US" sz="2800" b="1" dirty="0"/>
                <a:t>因为多项式与指数函数乘积的导数仍然是多项式与指数函数的乘积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不妨设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0" name="Object 6">
                  <a:extLst>
                    <a:ext uri="{FF2B5EF4-FFF2-40B4-BE49-F238E27FC236}">
                      <a16:creationId xmlns:a16="http://schemas.microsoft.com/office/drawing/2014/main" id="{8269BAD4-EF65-4EE5-BBE7-4A0B27AE5E4B}"/>
                    </a:ext>
                  </a:extLst>
                </p:cNvPr>
                <p:cNvSpPr txBox="1"/>
                <p:nvPr/>
              </p:nvSpPr>
              <p:spPr bwMode="auto">
                <a:xfrm>
                  <a:off x="3153" y="970"/>
                  <a:ext cx="1451" cy="37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8200" name="Object 6">
                  <a:extLst>
                    <a:ext uri="{FF2B5EF4-FFF2-40B4-BE49-F238E27FC236}">
                      <a16:creationId xmlns:a16="http://schemas.microsoft.com/office/drawing/2014/main" id="{8269BAD4-EF65-4EE5-BBE7-4A0B27AE5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3" y="970"/>
                  <a:ext cx="1451" cy="3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Object 7">
                <a:extLst>
                  <a:ext uri="{FF2B5EF4-FFF2-40B4-BE49-F238E27FC236}">
                    <a16:creationId xmlns:a16="http://schemas.microsoft.com/office/drawing/2014/main" id="{7AFE4AF8-A287-40EC-AECA-225ACD8A2B47}"/>
                  </a:ext>
                </a:extLst>
              </p:cNvPr>
              <p:cNvSpPr txBox="1"/>
              <p:nvPr/>
            </p:nvSpPr>
            <p:spPr bwMode="auto">
              <a:xfrm>
                <a:off x="3502025" y="3430589"/>
                <a:ext cx="4033838" cy="7762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679" name="Object 7">
                <a:extLst>
                  <a:ext uri="{FF2B5EF4-FFF2-40B4-BE49-F238E27FC236}">
                    <a16:creationId xmlns:a16="http://schemas.microsoft.com/office/drawing/2014/main" id="{7AFE4AF8-A287-40EC-AECA-225ACD8A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025" y="3430589"/>
                <a:ext cx="4033838" cy="776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0" name="Object 8">
                <a:extLst>
                  <a:ext uri="{FF2B5EF4-FFF2-40B4-BE49-F238E27FC236}">
                    <a16:creationId xmlns:a16="http://schemas.microsoft.com/office/drawing/2014/main" id="{39B2489D-D6D2-4796-8CAA-B6D63A6D89AB}"/>
                  </a:ext>
                </a:extLst>
              </p:cNvPr>
              <p:cNvSpPr txBox="1"/>
              <p:nvPr/>
            </p:nvSpPr>
            <p:spPr bwMode="auto">
              <a:xfrm>
                <a:off x="3432175" y="4076701"/>
                <a:ext cx="5905500" cy="7905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680" name="Object 8">
                <a:extLst>
                  <a:ext uri="{FF2B5EF4-FFF2-40B4-BE49-F238E27FC236}">
                    <a16:creationId xmlns:a16="http://schemas.microsoft.com/office/drawing/2014/main" id="{39B2489D-D6D2-4796-8CAA-B6D63A6D8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2175" y="4076701"/>
                <a:ext cx="5905500" cy="79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2" name="Rectangle 10">
            <a:extLst>
              <a:ext uri="{FF2B5EF4-FFF2-40B4-BE49-F238E27FC236}">
                <a16:creationId xmlns:a16="http://schemas.microsoft.com/office/drawing/2014/main" id="{F005DA9C-BA54-43E2-8E06-3D48D6737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912053"/>
            <a:ext cx="5466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代入</a:t>
            </a:r>
            <a:r>
              <a:rPr lang="en-US" altLang="zh-CN" sz="2800" b="1" dirty="0"/>
              <a:t>(4)</a:t>
            </a:r>
            <a:r>
              <a:rPr lang="zh-CN" altLang="en-US" sz="2800" b="1" dirty="0"/>
              <a:t>式，并消去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el-GR" altLang="zh-CN" sz="2800" b="1" i="1" baseline="30000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800" b="1" i="1" baseline="30000" dirty="0">
                <a:solidFill>
                  <a:srgbClr val="0000FF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solidFill>
                  <a:schemeClr val="hlink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整理后，得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4" name="Object 12">
                <a:extLst>
                  <a:ext uri="{FF2B5EF4-FFF2-40B4-BE49-F238E27FC236}">
                    <a16:creationId xmlns:a16="http://schemas.microsoft.com/office/drawing/2014/main" id="{655D618E-74E2-4766-B978-591023913228}"/>
                  </a:ext>
                </a:extLst>
              </p:cNvPr>
              <p:cNvSpPr txBox="1"/>
              <p:nvPr/>
            </p:nvSpPr>
            <p:spPr bwMode="auto">
              <a:xfrm>
                <a:off x="2208214" y="5462589"/>
                <a:ext cx="7920037" cy="63023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684" name="Object 12">
                <a:extLst>
                  <a:ext uri="{FF2B5EF4-FFF2-40B4-BE49-F238E27FC236}">
                    <a16:creationId xmlns:a16="http://schemas.microsoft.com/office/drawing/2014/main" id="{655D618E-74E2-4766-B978-59102391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4" y="5462589"/>
                <a:ext cx="7920037" cy="630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5" name="Rectangle 13">
            <a:extLst>
              <a:ext uri="{FF2B5EF4-FFF2-40B4-BE49-F238E27FC236}">
                <a16:creationId xmlns:a16="http://schemas.microsoft.com/office/drawing/2014/main" id="{0208329B-53A4-4A15-9FB8-62093283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1" y="5375277"/>
            <a:ext cx="68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(5) </a:t>
            </a:r>
          </a:p>
        </p:txBody>
      </p:sp>
      <p:grpSp>
        <p:nvGrpSpPr>
          <p:cNvPr id="8204" name="Group 14">
            <a:extLst>
              <a:ext uri="{FF2B5EF4-FFF2-40B4-BE49-F238E27FC236}">
                <a16:creationId xmlns:a16="http://schemas.microsoft.com/office/drawing/2014/main" id="{B4E2FF43-ED89-4B6C-B117-E85B27531F32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357189"/>
            <a:ext cx="8064500" cy="1011238"/>
            <a:chOff x="431" y="164"/>
            <a:chExt cx="5080" cy="637"/>
          </a:xfrm>
        </p:grpSpPr>
        <p:grpSp>
          <p:nvGrpSpPr>
            <p:cNvPr id="8205" name="Group 15">
              <a:extLst>
                <a:ext uri="{FF2B5EF4-FFF2-40B4-BE49-F238E27FC236}">
                  <a16:creationId xmlns:a16="http://schemas.microsoft.com/office/drawing/2014/main" id="{BD6261D2-8AC8-4B59-8848-8A5B297B2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64"/>
              <a:ext cx="5080" cy="637"/>
              <a:chOff x="295" y="82"/>
              <a:chExt cx="5080" cy="637"/>
            </a:xfrm>
          </p:grpSpPr>
          <p:sp>
            <p:nvSpPr>
              <p:cNvPr id="8206" name="Rectangle 16">
                <a:extLst>
                  <a:ext uri="{FF2B5EF4-FFF2-40B4-BE49-F238E27FC236}">
                    <a16:creationId xmlns:a16="http://schemas.microsoft.com/office/drawing/2014/main" id="{C783BD82-8DC9-43DB-80BC-530250083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118"/>
                <a:ext cx="5080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1.                              </a:t>
                </a:r>
                <a:r>
                  <a:rPr lang="zh-CN" altLang="en-US" sz="2800" b="1" dirty="0"/>
                  <a:t>，其中</a:t>
                </a:r>
                <a:r>
                  <a:rPr lang="en-US" altLang="zh-CN" sz="2800" b="1" dirty="0">
                    <a:ea typeface="隶书" panose="02010509060101010101" pitchFamily="49" charset="-122"/>
                  </a:rPr>
                  <a:t>λ</a:t>
                </a:r>
                <a:r>
                  <a:rPr lang="zh-CN" altLang="en-US" sz="2800" b="1" dirty="0"/>
                  <a:t>是常数，           是</a:t>
                </a:r>
                <a:r>
                  <a:rPr lang="en-US" altLang="zh-CN" sz="2800" b="1" i="1" dirty="0"/>
                  <a:t>x</a:t>
                </a:r>
                <a:r>
                  <a:rPr lang="zh-CN" altLang="en-US" sz="2800" b="1" dirty="0"/>
                  <a:t>的</a:t>
                </a:r>
                <a:endParaRPr lang="en-US" altLang="zh-CN" sz="2800" b="1" dirty="0"/>
              </a:p>
              <a:p>
                <a:pPr eaLnBrk="1" hangingPunct="1"/>
                <a:r>
                  <a:rPr lang="zh-CN" altLang="en-US" sz="2800" b="1" dirty="0"/>
                  <a:t>     一个</a:t>
                </a:r>
                <a:r>
                  <a:rPr lang="en-US" altLang="zh-CN" sz="2800" b="1" i="1" dirty="0"/>
                  <a:t>m</a:t>
                </a:r>
                <a:r>
                  <a:rPr lang="zh-CN" altLang="en-US" sz="2800" b="1" dirty="0"/>
                  <a:t>次多项式； 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99" name="Object 17">
                    <a:extLst>
                      <a:ext uri="{FF2B5EF4-FFF2-40B4-BE49-F238E27FC236}">
                        <a16:creationId xmlns:a16="http://schemas.microsoft.com/office/drawing/2014/main" id="{A3C82494-D3EE-41D7-8856-E441A787C8C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12" y="82"/>
                    <a:ext cx="1724" cy="400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8199" name="Object 17">
                    <a:extLst>
                      <a:ext uri="{FF2B5EF4-FFF2-40B4-BE49-F238E27FC236}">
                        <a16:creationId xmlns:a16="http://schemas.microsoft.com/office/drawing/2014/main" id="{A3C82494-D3EE-41D7-8856-E441A787C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12" y="82"/>
                    <a:ext cx="1724" cy="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8" name="Object 18">
                  <a:extLst>
                    <a:ext uri="{FF2B5EF4-FFF2-40B4-BE49-F238E27FC236}">
                      <a16:creationId xmlns:a16="http://schemas.microsoft.com/office/drawing/2014/main" id="{B56DD4AC-61CA-4218-8405-03511C86655E}"/>
                    </a:ext>
                  </a:extLst>
                </p:cNvPr>
                <p:cNvSpPr txBox="1"/>
                <p:nvPr/>
              </p:nvSpPr>
              <p:spPr bwMode="auto">
                <a:xfrm>
                  <a:off x="3941" y="209"/>
                  <a:ext cx="681" cy="39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8198" name="Object 18">
                  <a:extLst>
                    <a:ext uri="{FF2B5EF4-FFF2-40B4-BE49-F238E27FC236}">
                      <a16:creationId xmlns:a16="http://schemas.microsoft.com/office/drawing/2014/main" id="{B56DD4AC-61CA-4218-8405-03511C866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1" y="209"/>
                  <a:ext cx="681" cy="3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9" grpId="0"/>
      <p:bldP spid="28680" grpId="0"/>
      <p:bldP spid="28682" grpId="0"/>
      <p:bldP spid="28684" grpId="0"/>
      <p:bldP spid="286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66FBBDF6-5821-4ADD-9D37-A22EC123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3767139"/>
            <a:ext cx="83534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宋体" panose="02010600040101010101" pitchFamily="2" charset="-122"/>
                <a:ea typeface="华文宋体" panose="02010600040101010101" pitchFamily="2" charset="-122"/>
              </a:rPr>
              <a:t>代入 </a:t>
            </a:r>
            <a:r>
              <a:rPr lang="en-US" altLang="zh-CN" sz="2800" b="1">
                <a:ea typeface="华文宋体" panose="02010600040101010101" pitchFamily="2" charset="-122"/>
              </a:rPr>
              <a:t>(5) </a:t>
            </a:r>
            <a:r>
              <a:rPr lang="zh-CN" altLang="en-US" sz="2800" b="1">
                <a:latin typeface="华文宋体" panose="02010600040101010101" pitchFamily="2" charset="-122"/>
                <a:ea typeface="华文宋体" panose="02010600040101010101" pitchFamily="2" charset="-122"/>
              </a:rPr>
              <a:t>式，比较等式两端  </a:t>
            </a:r>
            <a:r>
              <a:rPr lang="en-US" altLang="zh-CN" sz="4000" b="1" i="1"/>
              <a:t>x </a:t>
            </a:r>
            <a:r>
              <a:rPr lang="zh-CN" altLang="en-US" sz="2800" b="1">
                <a:latin typeface="华文宋体" panose="02010600040101010101" pitchFamily="2" charset="-122"/>
                <a:ea typeface="华文宋体" panose="02010600040101010101" pitchFamily="2" charset="-122"/>
              </a:rPr>
              <a:t>同次幂的系数， </a:t>
            </a:r>
          </a:p>
          <a:p>
            <a:pPr eaLnBrk="1" hangingPunct="1"/>
            <a:r>
              <a:rPr lang="zh-CN" altLang="en-US" sz="2800" b="1">
                <a:latin typeface="华文宋体" panose="02010600040101010101" pitchFamily="2" charset="-122"/>
                <a:ea typeface="华文宋体" panose="02010600040101010101" pitchFamily="2" charset="-122"/>
              </a:rPr>
              <a:t>  就可确定 </a:t>
            </a:r>
            <a:r>
              <a:rPr lang="en-US" altLang="zh-CN" sz="3200" b="1" i="1">
                <a:solidFill>
                  <a:srgbClr val="0000FF"/>
                </a:solidFill>
              </a:rPr>
              <a:t>b</a:t>
            </a:r>
            <a:r>
              <a:rPr lang="en-US" altLang="zh-CN" sz="3200" b="1" baseline="-25000">
                <a:solidFill>
                  <a:srgbClr val="0000FF"/>
                </a:solidFill>
              </a:rPr>
              <a:t>0</a:t>
            </a:r>
            <a:r>
              <a:rPr lang="en-US" altLang="zh-CN" sz="3200" b="1">
                <a:solidFill>
                  <a:srgbClr val="0000FF"/>
                </a:solidFill>
              </a:rPr>
              <a:t>,</a:t>
            </a:r>
            <a:r>
              <a:rPr lang="en-US" altLang="zh-CN" sz="3200" b="1" i="1">
                <a:solidFill>
                  <a:srgbClr val="0000FF"/>
                </a:solidFill>
              </a:rPr>
              <a:t> b</a:t>
            </a:r>
            <a:r>
              <a:rPr lang="en-US" altLang="zh-CN" sz="3200" b="1" baseline="-25000">
                <a:solidFill>
                  <a:srgbClr val="0000FF"/>
                </a:solidFill>
              </a:rPr>
              <a:t>1</a:t>
            </a:r>
            <a:r>
              <a:rPr lang="en-US" altLang="zh-CN" sz="3200" b="1">
                <a:solidFill>
                  <a:srgbClr val="0000FF"/>
                </a:solidFill>
              </a:rPr>
              <a:t>,</a:t>
            </a:r>
            <a:r>
              <a:rPr lang="en-US" altLang="zh-CN" sz="3200" b="1" i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…</a:t>
            </a:r>
            <a:r>
              <a:rPr lang="en-US" altLang="zh-CN" sz="3200" b="1">
                <a:solidFill>
                  <a:srgbClr val="0000FF"/>
                </a:solidFill>
              </a:rPr>
              <a:t>,</a:t>
            </a:r>
            <a:r>
              <a:rPr lang="en-US" altLang="zh-CN" sz="3200" b="1" i="1">
                <a:solidFill>
                  <a:srgbClr val="0000FF"/>
                </a:solidFill>
              </a:rPr>
              <a:t> b</a:t>
            </a:r>
            <a:r>
              <a:rPr lang="en-US" altLang="zh-CN" sz="3200" b="1" i="1" baseline="-25000">
                <a:solidFill>
                  <a:srgbClr val="0000FF"/>
                </a:solidFill>
              </a:rPr>
              <a:t>m</a:t>
            </a:r>
            <a:r>
              <a:rPr lang="en-US" altLang="zh-CN" sz="3200" b="1" i="1" baseline="-25000">
                <a:solidFill>
                  <a:schemeClr val="hlink"/>
                </a:solidFill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值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1D36241B-5F24-4B9E-A1E3-6143145AC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6" y="686854"/>
            <a:ext cx="8353425" cy="185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①</a:t>
            </a:r>
            <a:r>
              <a:rPr lang="zh-CN" altLang="en-US" sz="2800" b="1">
                <a:latin typeface="宋体" panose="02010600030101010101" pitchFamily="2" charset="-122"/>
              </a:rPr>
              <a:t>如果</a:t>
            </a:r>
            <a:r>
              <a:rPr lang="en-US" altLang="zh-CN" sz="3200" b="1">
                <a:ea typeface="隶书" panose="02010509060101010101" pitchFamily="49" charset="-122"/>
              </a:rPr>
              <a:t>λ</a:t>
            </a:r>
            <a:r>
              <a:rPr lang="zh-CN" altLang="en-US" sz="2800" b="1">
                <a:latin typeface="宋体" panose="02010600030101010101" pitchFamily="2" charset="-122"/>
              </a:rPr>
              <a:t>不是特征方程 </a:t>
            </a:r>
            <a:r>
              <a:rPr lang="en-US" altLang="zh-CN" sz="3600" b="1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ea typeface="楷体_GB2312" pitchFamily="49" charset="-122"/>
              </a:rPr>
              <a:t>pr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ea typeface="楷体_GB2312" pitchFamily="49" charset="-122"/>
              </a:rPr>
              <a:t>q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sz="32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的根，</a:t>
            </a:r>
          </a:p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   即      </a:t>
            </a:r>
            <a:r>
              <a:rPr lang="en-US" altLang="zh-CN" sz="3200" b="1">
                <a:solidFill>
                  <a:srgbClr val="0000FF"/>
                </a:solidFill>
                <a:ea typeface="隶书" panose="02010509060101010101" pitchFamily="49" charset="-122"/>
              </a:rPr>
              <a:t>λ</a:t>
            </a:r>
            <a:r>
              <a:rPr lang="en-US" altLang="zh-CN" sz="3600" b="1" baseline="30000">
                <a:solidFill>
                  <a:srgbClr val="0000FF"/>
                </a:solidFill>
              </a:rPr>
              <a:t>2</a:t>
            </a:r>
            <a:r>
              <a:rPr lang="en-US" altLang="zh-CN" sz="3200" b="1">
                <a:solidFill>
                  <a:srgbClr val="0000FF"/>
                </a:solidFill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</a:rPr>
              <a:t>p</a:t>
            </a:r>
            <a:r>
              <a:rPr lang="en-US" altLang="zh-CN" sz="3200" b="1">
                <a:solidFill>
                  <a:srgbClr val="0000FF"/>
                </a:solidFill>
                <a:ea typeface="隶书" panose="02010509060101010101" pitchFamily="49" charset="-122"/>
              </a:rPr>
              <a:t>λ</a:t>
            </a:r>
            <a:r>
              <a:rPr lang="en-US" altLang="zh-CN" sz="3200" b="1">
                <a:solidFill>
                  <a:srgbClr val="0000FF"/>
                </a:solidFill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</a:rPr>
              <a:t>q</a:t>
            </a:r>
            <a:r>
              <a:rPr lang="en-US" altLang="zh-CN" sz="2800" b="1">
                <a:solidFill>
                  <a:srgbClr val="0000FF"/>
                </a:solidFill>
              </a:rPr>
              <a:t> ≠</a:t>
            </a:r>
            <a:r>
              <a:rPr lang="en-US" altLang="zh-CN" sz="3200" b="1">
                <a:solidFill>
                  <a:srgbClr val="0000FF"/>
                </a:solidFill>
              </a:rPr>
              <a:t>0</a:t>
            </a:r>
            <a:r>
              <a:rPr lang="zh-CN" altLang="en-US" sz="2800" b="1">
                <a:solidFill>
                  <a:srgbClr val="0000FF"/>
                </a:solidFill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那么由</a:t>
            </a:r>
            <a:r>
              <a:rPr lang="en-US" altLang="zh-CN" sz="2800" b="1"/>
              <a:t>(5)</a:t>
            </a:r>
            <a:r>
              <a:rPr lang="zh-CN" altLang="en-US" sz="2800" b="1">
                <a:latin typeface="宋体" panose="02010600030101010101" pitchFamily="2" charset="-122"/>
              </a:rPr>
              <a:t>式可以看出</a:t>
            </a:r>
            <a:r>
              <a:rPr lang="en-US" altLang="zh-CN" sz="3200" b="1" i="1">
                <a:solidFill>
                  <a:srgbClr val="0000FF"/>
                </a:solidFill>
              </a:rPr>
              <a:t>Q</a:t>
            </a:r>
            <a:r>
              <a:rPr lang="en-US" altLang="zh-CN" sz="3200" b="1">
                <a:solidFill>
                  <a:srgbClr val="0000FF"/>
                </a:solidFill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</a:rPr>
              <a:t>x</a:t>
            </a:r>
            <a:r>
              <a:rPr lang="en-US" altLang="zh-CN" sz="3200" b="1">
                <a:solidFill>
                  <a:srgbClr val="0000FF"/>
                </a:solidFill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必须是</a:t>
            </a:r>
            <a:r>
              <a:rPr lang="en-US" altLang="zh-CN" sz="3200" b="1" i="1">
                <a:solidFill>
                  <a:srgbClr val="0000FF"/>
                </a:solidFill>
              </a:rPr>
              <a:t>m</a:t>
            </a:r>
            <a:r>
              <a:rPr lang="zh-CN" altLang="en-US" sz="2800" b="1">
                <a:latin typeface="宋体" panose="02010600030101010101" pitchFamily="2" charset="-122"/>
              </a:rPr>
              <a:t>次多项式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29709" name="Rectangle 13">
            <a:extLst>
              <a:ext uri="{FF2B5EF4-FFF2-40B4-BE49-F238E27FC236}">
                <a16:creationId xmlns:a16="http://schemas.microsoft.com/office/drawing/2014/main" id="{9EEBE8FB-E03F-4F88-8B8E-1D528323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924175"/>
            <a:ext cx="712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  令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3200" b="1" i="1" dirty="0" err="1">
                <a:solidFill>
                  <a:srgbClr val="0000FF"/>
                </a:solidFill>
                <a:ea typeface="隶书" panose="02010509060101010101" pitchFamily="49" charset="-122"/>
              </a:rPr>
              <a:t>Q</a:t>
            </a:r>
            <a:r>
              <a:rPr lang="en-US" altLang="zh-CN" sz="3600" b="1" i="1" baseline="-25000" dirty="0" err="1">
                <a:solidFill>
                  <a:srgbClr val="0000FF"/>
                </a:solidFill>
              </a:rPr>
              <a:t>m</a:t>
            </a:r>
            <a:r>
              <a:rPr lang="en-US" altLang="zh-CN" sz="3200" b="1" dirty="0">
                <a:solidFill>
                  <a:srgbClr val="0000FF"/>
                </a:solidFill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</a:rPr>
              <a:t>)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3200" b="1" i="1" dirty="0">
                <a:solidFill>
                  <a:srgbClr val="0000FF"/>
                </a:solidFill>
              </a:rPr>
              <a:t>b</a:t>
            </a:r>
            <a:r>
              <a:rPr lang="en-US" altLang="zh-CN" sz="3200" b="1" baseline="-25000" dirty="0">
                <a:solidFill>
                  <a:srgbClr val="0000FF"/>
                </a:solidFill>
              </a:rPr>
              <a:t>0</a:t>
            </a:r>
            <a:r>
              <a:rPr lang="en-US" altLang="zh-CN" sz="3600" b="1" i="1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4000" b="1" i="1" baseline="30000" dirty="0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en-US" altLang="zh-CN" sz="3200" b="1" i="1" dirty="0">
                <a:solidFill>
                  <a:srgbClr val="0000FF"/>
                </a:solidFill>
              </a:rPr>
              <a:t>+b</a:t>
            </a:r>
            <a:r>
              <a:rPr lang="en-US" altLang="zh-CN" sz="32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3600" b="1" i="1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4000" b="1" i="1" baseline="30000" dirty="0">
                <a:solidFill>
                  <a:srgbClr val="0000FF"/>
                </a:solidFill>
                <a:ea typeface="楷体_GB2312" pitchFamily="49" charset="-122"/>
              </a:rPr>
              <a:t>m-</a:t>
            </a:r>
            <a:r>
              <a:rPr lang="en-US" altLang="zh-CN" sz="3600" b="1" baseline="30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+…+</a:t>
            </a:r>
            <a:r>
              <a:rPr lang="en-US" altLang="zh-CN" sz="3200" b="1" i="1" dirty="0">
                <a:solidFill>
                  <a:srgbClr val="0000FF"/>
                </a:solidFill>
              </a:rPr>
              <a:t>b</a:t>
            </a:r>
            <a:r>
              <a:rPr lang="en-US" altLang="zh-CN" sz="3600" b="1" i="1" baseline="-25000" dirty="0">
                <a:solidFill>
                  <a:srgbClr val="0000FF"/>
                </a:solidFill>
              </a:rPr>
              <a:t>m-</a:t>
            </a:r>
            <a:r>
              <a:rPr lang="en-US" altLang="zh-CN" sz="32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3600" b="1" i="1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3200" b="1" i="1" dirty="0">
                <a:solidFill>
                  <a:srgbClr val="0000FF"/>
                </a:solidFill>
              </a:rPr>
              <a:t>+b</a:t>
            </a:r>
            <a:r>
              <a:rPr lang="en-US" altLang="zh-CN" sz="3200" b="1" i="1" baseline="-25000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98DBAA92-526F-48B4-A2F4-B62ED76A2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5229226"/>
            <a:ext cx="669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宋体" panose="02010600040101010101" pitchFamily="2" charset="-122"/>
                <a:ea typeface="华文宋体" panose="02010600040101010101" pitchFamily="2" charset="-122"/>
              </a:rPr>
              <a:t>从而所求特解为</a:t>
            </a:r>
            <a:r>
              <a:rPr lang="en-US" altLang="zh-CN" sz="2800" b="1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en-US" altLang="zh-CN" sz="4000" b="1" i="1">
                <a:solidFill>
                  <a:srgbClr val="0000FF"/>
                </a:solidFill>
              </a:rPr>
              <a:t>y</a:t>
            </a:r>
            <a:r>
              <a:rPr lang="en-US" altLang="zh-CN" sz="4400" b="1" i="1" baseline="30000">
                <a:solidFill>
                  <a:srgbClr val="0000FF"/>
                </a:solidFill>
                <a:ea typeface="楷体_GB2312" pitchFamily="49" charset="-122"/>
              </a:rPr>
              <a:t>*</a:t>
            </a:r>
            <a:r>
              <a:rPr lang="en-US" altLang="zh-CN" sz="3600" b="1" i="1">
                <a:solidFill>
                  <a:srgbClr val="0000FF"/>
                </a:solidFill>
              </a:rPr>
              <a:t>= Q</a:t>
            </a:r>
            <a:r>
              <a:rPr lang="en-US" altLang="zh-CN" sz="4000" b="1" i="1" baseline="-25000">
                <a:solidFill>
                  <a:srgbClr val="0000FF"/>
                </a:solidFill>
              </a:rPr>
              <a:t>m</a:t>
            </a:r>
            <a:r>
              <a:rPr lang="en-US" altLang="zh-CN" sz="3600" b="1">
                <a:solidFill>
                  <a:srgbClr val="0000FF"/>
                </a:solidFill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</a:rPr>
              <a:t>x</a:t>
            </a:r>
            <a:r>
              <a:rPr lang="en-US" altLang="zh-CN" sz="3600" b="1">
                <a:solidFill>
                  <a:srgbClr val="0000FF"/>
                </a:solidFill>
              </a:rPr>
              <a:t>)</a:t>
            </a:r>
            <a:r>
              <a:rPr lang="en-US" altLang="zh-CN" sz="4000" b="1" i="1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el-GR" altLang="zh-CN" sz="4000" b="1" baseline="30000">
                <a:solidFill>
                  <a:srgbClr val="0000FF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4400" b="1" i="1" baseline="30000">
                <a:solidFill>
                  <a:srgbClr val="0000FF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9" grpId="0"/>
      <p:bldP spid="297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3">
            <a:extLst>
              <a:ext uri="{FF2B5EF4-FFF2-40B4-BE49-F238E27FC236}">
                <a16:creationId xmlns:a16="http://schemas.microsoft.com/office/drawing/2014/main" id="{D6EB19F7-8D66-4DCC-BB26-D5E7D118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304004"/>
            <a:ext cx="6816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②</a:t>
            </a:r>
            <a:r>
              <a:rPr lang="zh-CN" altLang="en-US" sz="2800" b="1" dirty="0"/>
              <a:t>如果</a:t>
            </a:r>
            <a:r>
              <a:rPr lang="en-US" altLang="zh-CN" sz="2800" b="1" dirty="0">
                <a:ea typeface="隶书" panose="02010509060101010101" pitchFamily="49" charset="-122"/>
              </a:rPr>
              <a:t>λ</a:t>
            </a:r>
            <a:r>
              <a:rPr lang="zh-CN" altLang="en-US" sz="2800" b="1" dirty="0"/>
              <a:t>是特征方程</a:t>
            </a:r>
            <a:r>
              <a:rPr lang="en-US" altLang="zh-CN" sz="3600" b="1" i="1" dirty="0">
                <a:solidFill>
                  <a:srgbClr val="0000FF"/>
                </a:solidFill>
              </a:rPr>
              <a:t>r</a:t>
            </a:r>
            <a:r>
              <a:rPr lang="en-US" altLang="zh-CN" sz="3600" b="1" baseline="30000" dirty="0">
                <a:solidFill>
                  <a:srgbClr val="0000FF"/>
                </a:solidFill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</a:rPr>
              <a:t>+</a:t>
            </a:r>
            <a:r>
              <a:rPr lang="en-US" altLang="zh-CN" sz="3600" b="1" i="1" dirty="0">
                <a:solidFill>
                  <a:srgbClr val="0000FF"/>
                </a:solidFill>
              </a:rPr>
              <a:t>pr</a:t>
            </a:r>
            <a:r>
              <a:rPr lang="en-US" altLang="zh-CN" sz="3600" b="1" dirty="0">
                <a:solidFill>
                  <a:srgbClr val="0000FF"/>
                </a:solidFill>
              </a:rPr>
              <a:t>+</a:t>
            </a:r>
            <a:r>
              <a:rPr lang="en-US" altLang="zh-CN" sz="3600" b="1" i="1" dirty="0">
                <a:solidFill>
                  <a:srgbClr val="0000FF"/>
                </a:solidFill>
              </a:rPr>
              <a:t>q</a:t>
            </a:r>
            <a:r>
              <a:rPr lang="en-US" altLang="zh-CN" sz="3200" b="1" dirty="0">
                <a:solidFill>
                  <a:srgbClr val="0000FF"/>
                </a:solidFill>
              </a:rPr>
              <a:t>=0</a:t>
            </a:r>
            <a:r>
              <a:rPr lang="zh-CN" altLang="en-US" sz="2800" b="1" dirty="0"/>
              <a:t>单根，即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A019356-D59E-4027-AFA3-1877EE4FB521}"/>
              </a:ext>
            </a:extLst>
          </p:cNvPr>
          <p:cNvGrpSpPr>
            <a:grpSpLocks/>
          </p:cNvGrpSpPr>
          <p:nvPr/>
        </p:nvGrpSpPr>
        <p:grpSpPr bwMode="auto">
          <a:xfrm>
            <a:off x="2484124" y="1172532"/>
            <a:ext cx="5385155" cy="719138"/>
            <a:chOff x="1044" y="1162"/>
            <a:chExt cx="3061" cy="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2" name="Object 6">
                  <a:extLst>
                    <a:ext uri="{FF2B5EF4-FFF2-40B4-BE49-F238E27FC236}">
                      <a16:creationId xmlns:a16="http://schemas.microsoft.com/office/drawing/2014/main" id="{0B702833-2BE5-471F-AF56-CFFC0DD345FC}"/>
                    </a:ext>
                  </a:extLst>
                </p:cNvPr>
                <p:cNvSpPr txBox="1"/>
                <p:nvPr/>
              </p:nvSpPr>
              <p:spPr bwMode="auto">
                <a:xfrm>
                  <a:off x="1044" y="1162"/>
                  <a:ext cx="1721" cy="38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222" name="Object 6">
                  <a:extLst>
                    <a:ext uri="{FF2B5EF4-FFF2-40B4-BE49-F238E27FC236}">
                      <a16:creationId xmlns:a16="http://schemas.microsoft.com/office/drawing/2014/main" id="{0B702833-2BE5-471F-AF56-CFFC0DD34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4" y="1162"/>
                  <a:ext cx="1721" cy="3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3" name="Object 7">
                  <a:extLst>
                    <a:ext uri="{FF2B5EF4-FFF2-40B4-BE49-F238E27FC236}">
                      <a16:creationId xmlns:a16="http://schemas.microsoft.com/office/drawing/2014/main" id="{281DB38C-1A70-4295-899C-61081CC88430}"/>
                    </a:ext>
                  </a:extLst>
                </p:cNvPr>
                <p:cNvSpPr txBox="1"/>
                <p:nvPr/>
              </p:nvSpPr>
              <p:spPr bwMode="auto">
                <a:xfrm>
                  <a:off x="2835" y="1205"/>
                  <a:ext cx="1270" cy="36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3" name="Object 7">
                  <a:extLst>
                    <a:ext uri="{FF2B5EF4-FFF2-40B4-BE49-F238E27FC236}">
                      <a16:creationId xmlns:a16="http://schemas.microsoft.com/office/drawing/2014/main" id="{281DB38C-1A70-4295-899C-61081CC88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35" y="1205"/>
                  <a:ext cx="1270" cy="3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728" name="Rectangle 8">
            <a:extLst>
              <a:ext uri="{FF2B5EF4-FFF2-40B4-BE49-F238E27FC236}">
                <a16:creationId xmlns:a16="http://schemas.microsoft.com/office/drawing/2014/main" id="{3C75CB78-79A0-4EE4-97A4-22044687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57" y="2029282"/>
            <a:ext cx="10712918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由</a:t>
            </a:r>
            <a:r>
              <a:rPr lang="en-US" altLang="zh-CN" sz="2800" b="1" dirty="0"/>
              <a:t>(5)</a:t>
            </a:r>
            <a:r>
              <a:rPr lang="zh-CN" altLang="en-US" sz="2800" b="1" dirty="0"/>
              <a:t>式可以看出</a:t>
            </a:r>
            <a:r>
              <a:rPr lang="en-US" altLang="zh-CN" sz="2800" b="1" i="1" dirty="0"/>
              <a:t>Q′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必须是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次多项式，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+1</a:t>
            </a:r>
            <a:r>
              <a:rPr lang="zh-CN" altLang="en-US" sz="2800" b="1" dirty="0"/>
              <a:t>次多项式，令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36FA68D1-1968-46DE-B691-E397303F316E}"/>
              </a:ext>
            </a:extLst>
          </p:cNvPr>
          <p:cNvGrpSpPr>
            <a:grpSpLocks/>
          </p:cNvGrpSpPr>
          <p:nvPr/>
        </p:nvGrpSpPr>
        <p:grpSpPr bwMode="auto">
          <a:xfrm>
            <a:off x="1996690" y="4711475"/>
            <a:ext cx="6689176" cy="679450"/>
            <a:chOff x="295" y="2775"/>
            <a:chExt cx="3719" cy="428"/>
          </a:xfrm>
        </p:grpSpPr>
        <p:sp>
          <p:nvSpPr>
            <p:cNvPr id="9229" name="Rectangle 10">
              <a:extLst>
                <a:ext uri="{FF2B5EF4-FFF2-40B4-BE49-F238E27FC236}">
                  <a16:creationId xmlns:a16="http://schemas.microsoft.com/office/drawing/2014/main" id="{C1FC9023-B96E-4323-AC1C-4E812164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795"/>
              <a:ext cx="24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可用同样方法确定系数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1" name="Object 11">
                  <a:extLst>
                    <a:ext uri="{FF2B5EF4-FFF2-40B4-BE49-F238E27FC236}">
                      <a16:creationId xmlns:a16="http://schemas.microsoft.com/office/drawing/2014/main" id="{7238A0C8-B5D7-442D-B51F-8181620441AC}"/>
                    </a:ext>
                  </a:extLst>
                </p:cNvPr>
                <p:cNvSpPr txBox="1"/>
                <p:nvPr/>
              </p:nvSpPr>
              <p:spPr bwMode="auto">
                <a:xfrm>
                  <a:off x="2608" y="2775"/>
                  <a:ext cx="1406" cy="42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221" name="Object 11">
                  <a:extLst>
                    <a:ext uri="{FF2B5EF4-FFF2-40B4-BE49-F238E27FC236}">
                      <a16:creationId xmlns:a16="http://schemas.microsoft.com/office/drawing/2014/main" id="{7238A0C8-B5D7-442D-B51F-818162044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08" y="2775"/>
                  <a:ext cx="1406" cy="4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732" name="Rectangle 12">
            <a:extLst>
              <a:ext uri="{FF2B5EF4-FFF2-40B4-BE49-F238E27FC236}">
                <a16:creationId xmlns:a16="http://schemas.microsoft.com/office/drawing/2014/main" id="{51CBF3C6-0CE6-497C-B33A-CC553EEB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7" y="5553076"/>
            <a:ext cx="304151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从而所求特解为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33" name="Object 13">
                <a:extLst>
                  <a:ext uri="{FF2B5EF4-FFF2-40B4-BE49-F238E27FC236}">
                    <a16:creationId xmlns:a16="http://schemas.microsoft.com/office/drawing/2014/main" id="{F60B6E82-1696-4DDA-A8C5-A95FABEF3B3E}"/>
                  </a:ext>
                </a:extLst>
              </p:cNvPr>
              <p:cNvSpPr txBox="1"/>
              <p:nvPr/>
            </p:nvSpPr>
            <p:spPr bwMode="auto">
              <a:xfrm>
                <a:off x="5176702" y="5444975"/>
                <a:ext cx="3509164" cy="746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733" name="Object 13">
                <a:extLst>
                  <a:ext uri="{FF2B5EF4-FFF2-40B4-BE49-F238E27FC236}">
                    <a16:creationId xmlns:a16="http://schemas.microsoft.com/office/drawing/2014/main" id="{F60B6E82-1696-4DDA-A8C5-A95FABEF3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6702" y="5444975"/>
                <a:ext cx="3509164" cy="746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4" name="Object 14">
                <a:extLst>
                  <a:ext uri="{FF2B5EF4-FFF2-40B4-BE49-F238E27FC236}">
                    <a16:creationId xmlns:a16="http://schemas.microsoft.com/office/drawing/2014/main" id="{C4FDCEAB-A8A6-40EE-BCB2-8B987063E3F6}"/>
                  </a:ext>
                </a:extLst>
              </p:cNvPr>
              <p:cNvSpPr txBox="1"/>
              <p:nvPr/>
            </p:nvSpPr>
            <p:spPr bwMode="auto">
              <a:xfrm>
                <a:off x="1819324" y="2938584"/>
                <a:ext cx="3128061" cy="6438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734" name="Object 14">
                <a:extLst>
                  <a:ext uri="{FF2B5EF4-FFF2-40B4-BE49-F238E27FC236}">
                    <a16:creationId xmlns:a16="http://schemas.microsoft.com/office/drawing/2014/main" id="{C4FDCEAB-A8A6-40EE-BCB2-8B987063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9324" y="2938584"/>
                <a:ext cx="3128061" cy="643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5" name="Object 15">
                <a:extLst>
                  <a:ext uri="{FF2B5EF4-FFF2-40B4-BE49-F238E27FC236}">
                    <a16:creationId xmlns:a16="http://schemas.microsoft.com/office/drawing/2014/main" id="{9598A085-6DE9-48B7-B170-87280A458041}"/>
                  </a:ext>
                </a:extLst>
              </p:cNvPr>
              <p:cNvSpPr txBox="1"/>
              <p:nvPr/>
            </p:nvSpPr>
            <p:spPr bwMode="auto">
              <a:xfrm>
                <a:off x="2755930" y="3811738"/>
                <a:ext cx="7471172" cy="812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735" name="Object 15">
                <a:extLst>
                  <a:ext uri="{FF2B5EF4-FFF2-40B4-BE49-F238E27FC236}">
                    <a16:creationId xmlns:a16="http://schemas.microsoft.com/office/drawing/2014/main" id="{9598A085-6DE9-48B7-B170-87280A45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5930" y="3811738"/>
                <a:ext cx="7471172" cy="812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30728" grpId="0" autoUpdateAnimBg="0"/>
      <p:bldP spid="30732" grpId="0" autoUpdateAnimBg="0"/>
      <p:bldP spid="30733" grpId="0"/>
      <p:bldP spid="30734" grpId="0"/>
      <p:bldP spid="307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>
            <a:extLst>
              <a:ext uri="{FF2B5EF4-FFF2-40B4-BE49-F238E27FC236}">
                <a16:creationId xmlns:a16="http://schemas.microsoft.com/office/drawing/2014/main" id="{4C0FF759-C490-4275-961A-E7B8A1F9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4" y="285751"/>
            <a:ext cx="491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③</a:t>
            </a:r>
            <a:r>
              <a:rPr lang="zh-CN" altLang="en-US" sz="2800" b="1"/>
              <a:t>如果</a:t>
            </a:r>
            <a:r>
              <a:rPr lang="en-US" altLang="zh-CN" sz="2800" b="1">
                <a:ea typeface="隶书" panose="02010509060101010101" pitchFamily="49" charset="-122"/>
              </a:rPr>
              <a:t>λ</a:t>
            </a:r>
            <a:r>
              <a:rPr lang="zh-CN" altLang="en-US" sz="2800" b="1"/>
              <a:t>是特征方程重根，即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2666B69-1AAF-40AB-B4D4-DD917C7A425E}"/>
              </a:ext>
            </a:extLst>
          </p:cNvPr>
          <p:cNvGrpSpPr>
            <a:grpSpLocks/>
          </p:cNvGrpSpPr>
          <p:nvPr/>
        </p:nvGrpSpPr>
        <p:grpSpPr bwMode="auto">
          <a:xfrm>
            <a:off x="3381375" y="857250"/>
            <a:ext cx="4249738" cy="573088"/>
            <a:chOff x="1383" y="438"/>
            <a:chExt cx="2677" cy="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4" name="Object 6">
                  <a:extLst>
                    <a:ext uri="{FF2B5EF4-FFF2-40B4-BE49-F238E27FC236}">
                      <a16:creationId xmlns:a16="http://schemas.microsoft.com/office/drawing/2014/main" id="{6020E4F5-C0D4-4A00-92DC-007CD8128E3A}"/>
                    </a:ext>
                  </a:extLst>
                </p:cNvPr>
                <p:cNvSpPr txBox="1"/>
                <p:nvPr/>
              </p:nvSpPr>
              <p:spPr bwMode="auto">
                <a:xfrm>
                  <a:off x="1383" y="438"/>
                  <a:ext cx="1556" cy="351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244" name="Object 6">
                  <a:extLst>
                    <a:ext uri="{FF2B5EF4-FFF2-40B4-BE49-F238E27FC236}">
                      <a16:creationId xmlns:a16="http://schemas.microsoft.com/office/drawing/2014/main" id="{6020E4F5-C0D4-4A00-92DC-007CD8128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3" y="438"/>
                  <a:ext cx="1556" cy="351"/>
                </a:xfrm>
                <a:prstGeom prst="rect">
                  <a:avLst/>
                </a:prstGeom>
                <a:blipFill>
                  <a:blip r:embed="rId3"/>
                  <a:stretch>
                    <a:fillRect l="-741" b="-10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5" name="Object 7">
                  <a:extLst>
                    <a:ext uri="{FF2B5EF4-FFF2-40B4-BE49-F238E27FC236}">
                      <a16:creationId xmlns:a16="http://schemas.microsoft.com/office/drawing/2014/main" id="{F2F2448F-ED64-4E2A-A116-011E27E97554}"/>
                    </a:ext>
                  </a:extLst>
                </p:cNvPr>
                <p:cNvSpPr txBox="1"/>
                <p:nvPr/>
              </p:nvSpPr>
              <p:spPr bwMode="auto">
                <a:xfrm>
                  <a:off x="2971" y="486"/>
                  <a:ext cx="1089" cy="313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0245" name="Object 7">
                  <a:extLst>
                    <a:ext uri="{FF2B5EF4-FFF2-40B4-BE49-F238E27FC236}">
                      <a16:creationId xmlns:a16="http://schemas.microsoft.com/office/drawing/2014/main" id="{F2F2448F-ED64-4E2A-A116-011E27E97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1" y="486"/>
                  <a:ext cx="1089" cy="313"/>
                </a:xfrm>
                <a:prstGeom prst="rect">
                  <a:avLst/>
                </a:prstGeom>
                <a:blipFill>
                  <a:blip r:embed="rId4"/>
                  <a:stretch>
                    <a:fillRect l="-1056" b="-36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1F944700-6857-4DC9-954E-F4075DF52CE4}"/>
              </a:ext>
            </a:extLst>
          </p:cNvPr>
          <p:cNvGrpSpPr>
            <a:grpSpLocks/>
          </p:cNvGrpSpPr>
          <p:nvPr/>
        </p:nvGrpSpPr>
        <p:grpSpPr bwMode="auto">
          <a:xfrm>
            <a:off x="1204121" y="1414463"/>
            <a:ext cx="10272711" cy="1420811"/>
            <a:chOff x="249" y="611"/>
            <a:chExt cx="5325" cy="895"/>
          </a:xfrm>
        </p:grpSpPr>
        <p:sp>
          <p:nvSpPr>
            <p:cNvPr id="10253" name="Rectangle 10">
              <a:extLst>
                <a:ext uri="{FF2B5EF4-FFF2-40B4-BE49-F238E27FC236}">
                  <a16:creationId xmlns:a16="http://schemas.microsoft.com/office/drawing/2014/main" id="{56335949-E270-49ED-9011-45688F20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611"/>
              <a:ext cx="5325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b="1" dirty="0"/>
                <a:t>分析</a:t>
              </a:r>
              <a:r>
                <a:rPr lang="en-US" altLang="zh-CN" sz="2800" b="1" dirty="0"/>
                <a:t>(5)</a:t>
              </a:r>
              <a:r>
                <a:rPr lang="zh-CN" altLang="en-US" sz="2800" b="1" dirty="0"/>
                <a:t>式两边可知，</a:t>
              </a:r>
              <a:r>
                <a:rPr lang="en-US" altLang="zh-CN" sz="2800" b="1" i="1" dirty="0"/>
                <a:t>Q″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x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应是</a:t>
              </a:r>
              <a:r>
                <a:rPr lang="en-US" altLang="zh-CN" sz="2800" b="1" i="1" dirty="0"/>
                <a:t>m</a:t>
              </a:r>
              <a:r>
                <a:rPr lang="zh-CN" altLang="en-US" sz="2800" b="1" dirty="0"/>
                <a:t>次多项式，</a:t>
              </a:r>
              <a:r>
                <a:rPr lang="en-US" altLang="zh-CN" sz="2800" b="1" i="1" dirty="0"/>
                <a:t>Q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x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是</a:t>
              </a:r>
              <a:r>
                <a:rPr lang="en-US" altLang="zh-CN" sz="2800" b="1" i="1" dirty="0"/>
                <a:t>m</a:t>
              </a:r>
              <a:r>
                <a:rPr lang="en-US" altLang="zh-CN" sz="2800" b="1" dirty="0"/>
                <a:t>+2</a:t>
              </a:r>
              <a:r>
                <a:rPr lang="zh-CN" altLang="en-US" sz="2800" b="1" dirty="0"/>
                <a:t>次多项式，即可设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43" name="Object 11">
                  <a:extLst>
                    <a:ext uri="{FF2B5EF4-FFF2-40B4-BE49-F238E27FC236}">
                      <a16:creationId xmlns:a16="http://schemas.microsoft.com/office/drawing/2014/main" id="{C4CB42D3-9575-4325-9858-9BF12305CBFD}"/>
                    </a:ext>
                  </a:extLst>
                </p:cNvPr>
                <p:cNvSpPr txBox="1"/>
                <p:nvPr/>
              </p:nvSpPr>
              <p:spPr bwMode="auto">
                <a:xfrm>
                  <a:off x="1182" y="1070"/>
                  <a:ext cx="1950" cy="43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243" name="Object 11">
                  <a:extLst>
                    <a:ext uri="{FF2B5EF4-FFF2-40B4-BE49-F238E27FC236}">
                      <a16:creationId xmlns:a16="http://schemas.microsoft.com/office/drawing/2014/main" id="{C4CB42D3-9575-4325-9858-9BF12305C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82" y="1070"/>
                  <a:ext cx="1950" cy="4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3CBF0F01-8ADC-4873-8EC7-67049662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4" y="2928938"/>
            <a:ext cx="530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综上所述，我们将结果列于下表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9271" name="Object 55">
            <a:extLst>
              <a:ext uri="{FF2B5EF4-FFF2-40B4-BE49-F238E27FC236}">
                <a16:creationId xmlns:a16="http://schemas.microsoft.com/office/drawing/2014/main" id="{77D2AF11-336A-4C8B-943D-FEFE30F76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90386"/>
              </p:ext>
            </p:extLst>
          </p:nvPr>
        </p:nvGraphicFramePr>
        <p:xfrm>
          <a:off x="1704676" y="3541711"/>
          <a:ext cx="86010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6" imgW="8600568" imgH="3373630" progId="Word.Document.8">
                  <p:embed/>
                </p:oleObj>
              </mc:Choice>
              <mc:Fallback>
                <p:oleObj name="Document" r:id="rId6" imgW="8600568" imgH="3373630" progId="Word.Document.8">
                  <p:embed/>
                  <p:pic>
                    <p:nvPicPr>
                      <p:cNvPr id="9271" name="Object 55">
                        <a:extLst>
                          <a:ext uri="{FF2B5EF4-FFF2-40B4-BE49-F238E27FC236}">
                            <a16:creationId xmlns:a16="http://schemas.microsoft.com/office/drawing/2014/main" id="{77D2AF11-336A-4C8B-943D-FEFE30F76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676" y="3541711"/>
                        <a:ext cx="860107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0" name="Group 2">
            <a:extLst>
              <a:ext uri="{FF2B5EF4-FFF2-40B4-BE49-F238E27FC236}">
                <a16:creationId xmlns:a16="http://schemas.microsoft.com/office/drawing/2014/main" id="{CE4AE2A3-F919-4D35-9873-933AE8970086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620714"/>
            <a:ext cx="5976937" cy="617538"/>
            <a:chOff x="249" y="436"/>
            <a:chExt cx="4037" cy="389"/>
          </a:xfrm>
        </p:grpSpPr>
        <p:sp>
          <p:nvSpPr>
            <p:cNvPr id="13330" name="Rectangle 3">
              <a:extLst>
                <a:ext uri="{FF2B5EF4-FFF2-40B4-BE49-F238E27FC236}">
                  <a16:creationId xmlns:a16="http://schemas.microsoft.com/office/drawing/2014/main" id="{6158FE4E-5864-481B-B2BF-F2F27AF2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442"/>
              <a:ext cx="11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例</a:t>
              </a:r>
              <a:r>
                <a:rPr lang="en-US" altLang="zh-CN" sz="2800" b="1" dirty="0"/>
                <a:t>6    </a:t>
              </a:r>
              <a:r>
                <a:rPr lang="zh-CN" altLang="en-US" sz="2800" b="1" dirty="0"/>
                <a:t>求</a:t>
              </a:r>
              <a:r>
                <a:rPr lang="en-US" altLang="zh-CN" sz="2800" b="1" dirty="0"/>
                <a:t>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9" name="Object 4">
                  <a:extLst>
                    <a:ext uri="{FF2B5EF4-FFF2-40B4-BE49-F238E27FC236}">
                      <a16:creationId xmlns:a16="http://schemas.microsoft.com/office/drawing/2014/main" id="{5FA41A4E-83F4-4F95-9A69-6947F9CCB125}"/>
                    </a:ext>
                  </a:extLst>
                </p:cNvPr>
                <p:cNvSpPr txBox="1"/>
                <p:nvPr/>
              </p:nvSpPr>
              <p:spPr bwMode="auto">
                <a:xfrm>
                  <a:off x="1474" y="436"/>
                  <a:ext cx="1950" cy="389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3319" name="Object 4">
                  <a:extLst>
                    <a:ext uri="{FF2B5EF4-FFF2-40B4-BE49-F238E27FC236}">
                      <a16:creationId xmlns:a16="http://schemas.microsoft.com/office/drawing/2014/main" id="{5FA41A4E-83F4-4F95-9A69-6947F9CCB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74" y="436"/>
                  <a:ext cx="1950" cy="389"/>
                </a:xfrm>
                <a:prstGeom prst="rect">
                  <a:avLst/>
                </a:prstGeom>
                <a:blipFill>
                  <a:blip r:embed="rId2"/>
                  <a:stretch>
                    <a:fillRect l="-4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1" name="Rectangle 5">
              <a:extLst>
                <a:ext uri="{FF2B5EF4-FFF2-40B4-BE49-F238E27FC236}">
                  <a16:creationId xmlns:a16="http://schemas.microsoft.com/office/drawing/2014/main" id="{0473D55B-9772-416F-9166-70CA1F765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436"/>
              <a:ext cx="9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的通解 </a:t>
              </a:r>
              <a:r>
                <a:rPr lang="en-US" altLang="zh-CN" sz="2800" b="1"/>
                <a:t>. </a:t>
              </a:r>
            </a:p>
          </p:txBody>
        </p:sp>
      </p:grp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A0E8317-893C-4B49-8775-EAF762E8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268413"/>
            <a:ext cx="702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解</a:t>
            </a:r>
            <a:r>
              <a:rPr lang="en-US" altLang="zh-CN" sz="2800" b="1"/>
              <a:t>: </a:t>
            </a:r>
            <a:r>
              <a:rPr lang="zh-CN" altLang="en-US" sz="2800" b="1"/>
              <a:t>方程对应的齐次线性方程的特征方程为</a:t>
            </a:r>
            <a:r>
              <a:rPr lang="en-US" altLang="zh-CN" sz="2800" b="1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3" name="Object 7">
                <a:extLst>
                  <a:ext uri="{FF2B5EF4-FFF2-40B4-BE49-F238E27FC236}">
                    <a16:creationId xmlns:a16="http://schemas.microsoft.com/office/drawing/2014/main" id="{6CCB6616-D576-48A3-BCA5-0DF8413D3410}"/>
                  </a:ext>
                </a:extLst>
              </p:cNvPr>
              <p:cNvSpPr txBox="1"/>
              <p:nvPr/>
            </p:nvSpPr>
            <p:spPr bwMode="auto">
              <a:xfrm>
                <a:off x="4224339" y="1740858"/>
                <a:ext cx="2520950" cy="55086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4823" name="Object 7">
                <a:extLst>
                  <a:ext uri="{FF2B5EF4-FFF2-40B4-BE49-F238E27FC236}">
                    <a16:creationId xmlns:a16="http://schemas.microsoft.com/office/drawing/2014/main" id="{6CCB6616-D576-48A3-BCA5-0DF8413D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4339" y="1740858"/>
                <a:ext cx="2520950" cy="550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8">
            <a:extLst>
              <a:ext uri="{FF2B5EF4-FFF2-40B4-BE49-F238E27FC236}">
                <a16:creationId xmlns:a16="http://schemas.microsoft.com/office/drawing/2014/main" id="{CA33D0AD-AA21-43DE-96D6-0F9C6354463F}"/>
              </a:ext>
            </a:extLst>
          </p:cNvPr>
          <p:cNvGrpSpPr>
            <a:grpSpLocks/>
          </p:cNvGrpSpPr>
          <p:nvPr/>
        </p:nvGrpSpPr>
        <p:grpSpPr bwMode="auto">
          <a:xfrm>
            <a:off x="2493964" y="2205039"/>
            <a:ext cx="4465637" cy="574675"/>
            <a:chOff x="657" y="1480"/>
            <a:chExt cx="2813" cy="362"/>
          </a:xfrm>
        </p:grpSpPr>
        <p:sp>
          <p:nvSpPr>
            <p:cNvPr id="13329" name="Rectangle 9">
              <a:extLst>
                <a:ext uri="{FF2B5EF4-FFF2-40B4-BE49-F238E27FC236}">
                  <a16:creationId xmlns:a16="http://schemas.microsoft.com/office/drawing/2014/main" id="{AAA3A3D1-A061-4679-AA36-FAACF73EF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48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8" name="Object 10">
                  <a:extLst>
                    <a:ext uri="{FF2B5EF4-FFF2-40B4-BE49-F238E27FC236}">
                      <a16:creationId xmlns:a16="http://schemas.microsoft.com/office/drawing/2014/main" id="{815FECCC-342A-43FE-87CA-BFEA6847DB42}"/>
                    </a:ext>
                  </a:extLst>
                </p:cNvPr>
                <p:cNvSpPr txBox="1"/>
                <p:nvPr/>
              </p:nvSpPr>
              <p:spPr bwMode="auto">
                <a:xfrm>
                  <a:off x="1338" y="1527"/>
                  <a:ext cx="2132" cy="315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3318" name="Object 10">
                  <a:extLst>
                    <a:ext uri="{FF2B5EF4-FFF2-40B4-BE49-F238E27FC236}">
                      <a16:creationId xmlns:a16="http://schemas.microsoft.com/office/drawing/2014/main" id="{815FECCC-342A-43FE-87CA-BFEA6847D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8" y="1527"/>
                  <a:ext cx="2132" cy="3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FF0D57D6-C9F6-4262-AC0F-B1ABFA02CE01}"/>
              </a:ext>
            </a:extLst>
          </p:cNvPr>
          <p:cNvGrpSpPr>
            <a:grpSpLocks/>
          </p:cNvGrpSpPr>
          <p:nvPr/>
        </p:nvGrpSpPr>
        <p:grpSpPr bwMode="auto">
          <a:xfrm>
            <a:off x="2493964" y="2755107"/>
            <a:ext cx="4647903" cy="792163"/>
            <a:chOff x="638" y="1894"/>
            <a:chExt cx="2615" cy="499"/>
          </a:xfrm>
        </p:grpSpPr>
        <p:sp>
          <p:nvSpPr>
            <p:cNvPr id="13328" name="Rectangle 12">
              <a:extLst>
                <a:ext uri="{FF2B5EF4-FFF2-40B4-BE49-F238E27FC236}">
                  <a16:creationId xmlns:a16="http://schemas.microsoft.com/office/drawing/2014/main" id="{C7E08B7E-E3A5-48BD-8C87-0F6FCE659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969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特征根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7" name="Object 13">
                  <a:extLst>
                    <a:ext uri="{FF2B5EF4-FFF2-40B4-BE49-F238E27FC236}">
                      <a16:creationId xmlns:a16="http://schemas.microsoft.com/office/drawing/2014/main" id="{D9B8DBAC-7DE1-4206-A9E9-50E7E4DA7CE8}"/>
                    </a:ext>
                  </a:extLst>
                </p:cNvPr>
                <p:cNvSpPr txBox="1"/>
                <p:nvPr/>
              </p:nvSpPr>
              <p:spPr bwMode="auto">
                <a:xfrm>
                  <a:off x="1593" y="1894"/>
                  <a:ext cx="1660" cy="499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3317" name="Object 13">
                  <a:extLst>
                    <a:ext uri="{FF2B5EF4-FFF2-40B4-BE49-F238E27FC236}">
                      <a16:creationId xmlns:a16="http://schemas.microsoft.com/office/drawing/2014/main" id="{D9B8DBAC-7DE1-4206-A9E9-50E7E4DA7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3" y="1894"/>
                  <a:ext cx="1660" cy="4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6F197104-D8F6-4970-9D55-A0083FDE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702051"/>
            <a:ext cx="4589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所以对应齐次方程的通解为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31" name="Object 15">
                <a:extLst>
                  <a:ext uri="{FF2B5EF4-FFF2-40B4-BE49-F238E27FC236}">
                    <a16:creationId xmlns:a16="http://schemas.microsoft.com/office/drawing/2014/main" id="{2192E186-8703-4EC3-92AA-7D9D9D2BC59F}"/>
                  </a:ext>
                </a:extLst>
              </p:cNvPr>
              <p:cNvSpPr txBox="1"/>
              <p:nvPr/>
            </p:nvSpPr>
            <p:spPr bwMode="auto">
              <a:xfrm>
                <a:off x="3806445" y="4315619"/>
                <a:ext cx="3508755" cy="6683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4831" name="Object 15">
                <a:extLst>
                  <a:ext uri="{FF2B5EF4-FFF2-40B4-BE49-F238E27FC236}">
                    <a16:creationId xmlns:a16="http://schemas.microsoft.com/office/drawing/2014/main" id="{2192E186-8703-4EC3-92AA-7D9D9D2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6445" y="4315619"/>
                <a:ext cx="3508755" cy="668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6">
            <a:extLst>
              <a:ext uri="{FF2B5EF4-FFF2-40B4-BE49-F238E27FC236}">
                <a16:creationId xmlns:a16="http://schemas.microsoft.com/office/drawing/2014/main" id="{29F0B904-9B6D-4293-BE54-09FE1A91F71A}"/>
              </a:ext>
            </a:extLst>
          </p:cNvPr>
          <p:cNvGrpSpPr>
            <a:grpSpLocks/>
          </p:cNvGrpSpPr>
          <p:nvPr/>
        </p:nvGrpSpPr>
        <p:grpSpPr bwMode="auto">
          <a:xfrm>
            <a:off x="2300288" y="4941890"/>
            <a:ext cx="6102567" cy="1154113"/>
            <a:chOff x="567" y="3113"/>
            <a:chExt cx="3367" cy="727"/>
          </a:xfrm>
        </p:grpSpPr>
        <p:sp>
          <p:nvSpPr>
            <p:cNvPr id="13326" name="Rectangle 17">
              <a:extLst>
                <a:ext uri="{FF2B5EF4-FFF2-40B4-BE49-F238E27FC236}">
                  <a16:creationId xmlns:a16="http://schemas.microsoft.com/office/drawing/2014/main" id="{FA55CF07-5E0A-489D-BD9E-3D8B28942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314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自由项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6" name="Object 18">
                  <a:extLst>
                    <a:ext uri="{FF2B5EF4-FFF2-40B4-BE49-F238E27FC236}">
                      <a16:creationId xmlns:a16="http://schemas.microsoft.com/office/drawing/2014/main" id="{AC80AF3B-CF9B-4851-B368-6A5943D5818C}"/>
                    </a:ext>
                  </a:extLst>
                </p:cNvPr>
                <p:cNvSpPr txBox="1"/>
                <p:nvPr/>
              </p:nvSpPr>
              <p:spPr bwMode="auto">
                <a:xfrm>
                  <a:off x="1405" y="3113"/>
                  <a:ext cx="2177" cy="38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3316" name="Object 18">
                  <a:extLst>
                    <a:ext uri="{FF2B5EF4-FFF2-40B4-BE49-F238E27FC236}">
                      <a16:creationId xmlns:a16="http://schemas.microsoft.com/office/drawing/2014/main" id="{AC80AF3B-CF9B-4851-B368-6A5943D58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5" y="3113"/>
                  <a:ext cx="2177" cy="3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27" name="Rectangle 19">
              <a:extLst>
                <a:ext uri="{FF2B5EF4-FFF2-40B4-BE49-F238E27FC236}">
                  <a16:creationId xmlns:a16="http://schemas.microsoft.com/office/drawing/2014/main" id="{09576BFC-6601-447B-8ECF-560E1D578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510"/>
              <a:ext cx="33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是零次多项式 ，</a:t>
              </a:r>
              <a:r>
                <a:rPr lang="en-US" altLang="zh-CN" sz="2800" b="1">
                  <a:ea typeface="隶书" panose="02010509060101010101" pitchFamily="49" charset="-122"/>
                </a:rPr>
                <a:t>λ</a:t>
              </a:r>
              <a:r>
                <a:rPr lang="en-US" altLang="zh-CN" sz="2800" b="1"/>
                <a:t>=1</a:t>
              </a:r>
              <a:r>
                <a:rPr lang="zh-CN" altLang="en-US" sz="2800" b="1"/>
                <a:t>不是特征方程根 </a:t>
              </a:r>
              <a:r>
                <a:rPr lang="en-US" altLang="zh-CN" sz="2800" b="1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348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  <p:bldP spid="34823" grpId="0"/>
      <p:bldP spid="34830" grpId="0" autoUpdateAnimBg="0"/>
      <p:bldP spid="348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id="{A478BDF9-84CB-4C72-8757-12566E724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53092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6BFAE770-2566-450F-BEB4-B20D1E6F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755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2AE3DA66-7934-4C05-8646-9A6171B3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755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429C0558-3636-49E1-BCCE-40D780B1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818" y="1248760"/>
            <a:ext cx="453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   </a:t>
            </a:r>
            <a:r>
              <a:rPr lang="en-US" altLang="zh-CN" sz="2800" b="1" i="1" dirty="0"/>
              <a:t>y</a:t>
            </a:r>
            <a:r>
              <a:rPr lang="en-US" altLang="zh-CN" sz="2800" b="1" i="1" baseline="30000" dirty="0">
                <a:ea typeface="楷体_GB2312" pitchFamily="49" charset="-122"/>
              </a:rPr>
              <a:t>*′</a:t>
            </a:r>
            <a:r>
              <a:rPr lang="en-US" altLang="zh-CN" sz="2800" b="1" dirty="0">
                <a:ea typeface="楷体_GB2312" pitchFamily="49" charset="-122"/>
              </a:rPr>
              <a:t>=</a:t>
            </a:r>
            <a:r>
              <a:rPr lang="en-US" altLang="zh-CN" sz="2800" b="1" i="1" dirty="0" err="1"/>
              <a:t>Ae</a:t>
            </a:r>
            <a:r>
              <a:rPr lang="en-US" altLang="zh-CN" sz="2800" b="1" i="1" baseline="30000" dirty="0" err="1"/>
              <a:t>x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y</a:t>
            </a:r>
            <a:r>
              <a:rPr lang="en-US" altLang="zh-CN" sz="2800" b="1" i="1" baseline="30000" dirty="0">
                <a:ea typeface="楷体_GB2312" pitchFamily="49" charset="-122"/>
              </a:rPr>
              <a:t>*</a:t>
            </a:r>
            <a:r>
              <a:rPr lang="en-US" altLang="zh-CN" sz="2800" b="1" i="1" dirty="0"/>
              <a:t>〞</a:t>
            </a:r>
            <a:r>
              <a:rPr lang="en-US" altLang="zh-CN" sz="2800" b="1" dirty="0">
                <a:ea typeface="楷体_GB2312" pitchFamily="49" charset="-122"/>
              </a:rPr>
              <a:t>=</a:t>
            </a:r>
            <a:r>
              <a:rPr lang="en-US" altLang="zh-CN" sz="2800" b="1" i="1" dirty="0" err="1"/>
              <a:t>Ae</a:t>
            </a:r>
            <a:r>
              <a:rPr lang="en-US" altLang="zh-CN" sz="2800" b="1" i="1" baseline="30000" dirty="0" err="1"/>
              <a:t>x</a:t>
            </a:r>
            <a:endParaRPr lang="en-US" altLang="zh-CN" sz="2800" b="1" dirty="0"/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4EFF86C7-EB52-46F8-867C-FF661BE7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6738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AE2E0548-0228-4236-9D46-A581BA78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2060576"/>
            <a:ext cx="280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代入原方程，得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2" name="Object 12">
                <a:extLst>
                  <a:ext uri="{FF2B5EF4-FFF2-40B4-BE49-F238E27FC236}">
                    <a16:creationId xmlns:a16="http://schemas.microsoft.com/office/drawing/2014/main" id="{E8B316D6-AA7C-4D38-B32F-BBA92066EC38}"/>
                  </a:ext>
                </a:extLst>
              </p:cNvPr>
              <p:cNvSpPr txBox="1"/>
              <p:nvPr/>
            </p:nvSpPr>
            <p:spPr bwMode="auto">
              <a:xfrm>
                <a:off x="5355942" y="2003425"/>
                <a:ext cx="4537075" cy="590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52" name="Object 12">
                <a:extLst>
                  <a:ext uri="{FF2B5EF4-FFF2-40B4-BE49-F238E27FC236}">
                    <a16:creationId xmlns:a16="http://schemas.microsoft.com/office/drawing/2014/main" id="{E8B316D6-AA7C-4D38-B32F-BBA92066E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5942" y="2003425"/>
                <a:ext cx="4537075" cy="590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Rectangle 15">
            <a:extLst>
              <a:ext uri="{FF2B5EF4-FFF2-40B4-BE49-F238E27FC236}">
                <a16:creationId xmlns:a16="http://schemas.microsoft.com/office/drawing/2014/main" id="{9C4CFC52-9022-4EA1-816E-EC63F21C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849" y="2868285"/>
            <a:ext cx="1944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即  </a:t>
            </a:r>
            <a:r>
              <a:rPr lang="en-US" altLang="zh-CN" sz="2800" b="1" dirty="0"/>
              <a:t>2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=2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8F01D720-A150-4D06-B921-8D8A085819C5}"/>
              </a:ext>
            </a:extLst>
          </p:cNvPr>
          <p:cNvGrpSpPr>
            <a:grpSpLocks/>
          </p:cNvGrpSpPr>
          <p:nvPr/>
        </p:nvGrpSpPr>
        <p:grpSpPr bwMode="auto">
          <a:xfrm>
            <a:off x="2442370" y="3576312"/>
            <a:ext cx="5354638" cy="579438"/>
            <a:chOff x="612" y="2024"/>
            <a:chExt cx="3373" cy="365"/>
          </a:xfrm>
        </p:grpSpPr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04D8490C-7579-46E0-B043-AFAB05088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059"/>
              <a:ext cx="26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比较两端</a:t>
              </a:r>
              <a:r>
                <a:rPr lang="en-US" altLang="zh-CN" sz="2800" b="1" i="1" dirty="0"/>
                <a:t>x</a:t>
              </a:r>
              <a:r>
                <a:rPr lang="zh-CN" altLang="en-US" sz="2800" b="1" dirty="0"/>
                <a:t>同类项系数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得</a:t>
              </a:r>
              <a:r>
                <a:rPr lang="en-US" altLang="zh-CN" sz="2800" b="1" dirty="0"/>
                <a:t>:</a:t>
              </a:r>
            </a:p>
          </p:txBody>
        </p:sp>
        <p:sp>
          <p:nvSpPr>
            <p:cNvPr id="14354" name="Rectangle 18">
              <a:extLst>
                <a:ext uri="{FF2B5EF4-FFF2-40B4-BE49-F238E27FC236}">
                  <a16:creationId xmlns:a16="http://schemas.microsoft.com/office/drawing/2014/main" id="{9E09C993-3A55-471E-AE76-27403870F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024"/>
              <a:ext cx="5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A</a:t>
              </a:r>
              <a:r>
                <a:rPr lang="en-US" altLang="zh-CN" sz="2800" b="1"/>
                <a:t>=1,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A134CDE6-B95D-4A77-9009-668F61995C0A}"/>
              </a:ext>
            </a:extLst>
          </p:cNvPr>
          <p:cNvGrpSpPr>
            <a:grpSpLocks/>
          </p:cNvGrpSpPr>
          <p:nvPr/>
        </p:nvGrpSpPr>
        <p:grpSpPr bwMode="auto">
          <a:xfrm>
            <a:off x="2442370" y="4293860"/>
            <a:ext cx="3844123" cy="731837"/>
            <a:chOff x="612" y="2478"/>
            <a:chExt cx="2377" cy="461"/>
          </a:xfrm>
        </p:grpSpPr>
        <p:sp>
          <p:nvSpPr>
            <p:cNvPr id="14352" name="Rectangle 20">
              <a:extLst>
                <a:ext uri="{FF2B5EF4-FFF2-40B4-BE49-F238E27FC236}">
                  <a16:creationId xmlns:a16="http://schemas.microsoft.com/office/drawing/2014/main" id="{99C0D4ED-13BA-4108-9E49-20ABA9AD8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478"/>
              <a:ext cx="1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所以特解为</a:t>
              </a:r>
              <a:r>
                <a:rPr lang="en-US" altLang="zh-CN" sz="2800" b="1"/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0" name="Object 21">
                  <a:extLst>
                    <a:ext uri="{FF2B5EF4-FFF2-40B4-BE49-F238E27FC236}">
                      <a16:creationId xmlns:a16="http://schemas.microsoft.com/office/drawing/2014/main" id="{E189E165-CF79-4FF8-B567-89777BEC179E}"/>
                    </a:ext>
                  </a:extLst>
                </p:cNvPr>
                <p:cNvSpPr txBox="1"/>
                <p:nvPr/>
              </p:nvSpPr>
              <p:spPr bwMode="auto">
                <a:xfrm>
                  <a:off x="1991" y="2478"/>
                  <a:ext cx="998" cy="46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4340" name="Object 21">
                  <a:extLst>
                    <a:ext uri="{FF2B5EF4-FFF2-40B4-BE49-F238E27FC236}">
                      <a16:creationId xmlns:a16="http://schemas.microsoft.com/office/drawing/2014/main" id="{E189E165-CF79-4FF8-B567-89777BEC1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1" y="2478"/>
                  <a:ext cx="998" cy="4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3B3B3744-96D8-4A02-AA49-1710B8911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818" y="507252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所求通解为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63" name="Object 23">
                <a:extLst>
                  <a:ext uri="{FF2B5EF4-FFF2-40B4-BE49-F238E27FC236}">
                    <a16:creationId xmlns:a16="http://schemas.microsoft.com/office/drawing/2014/main" id="{9FD2A2E4-6D16-4736-96A1-1CAA7117DDDF}"/>
                  </a:ext>
                </a:extLst>
              </p:cNvPr>
              <p:cNvSpPr txBox="1"/>
              <p:nvPr/>
            </p:nvSpPr>
            <p:spPr bwMode="auto">
              <a:xfrm>
                <a:off x="5227639" y="5079865"/>
                <a:ext cx="4612198" cy="657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63" name="Object 23">
                <a:extLst>
                  <a:ext uri="{FF2B5EF4-FFF2-40B4-BE49-F238E27FC236}">
                    <a16:creationId xmlns:a16="http://schemas.microsoft.com/office/drawing/2014/main" id="{9FD2A2E4-6D16-4736-96A1-1CAA7117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7639" y="5079865"/>
                <a:ext cx="4612198" cy="657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67" name="Rectangle 27">
            <a:extLst>
              <a:ext uri="{FF2B5EF4-FFF2-40B4-BE49-F238E27FC236}">
                <a16:creationId xmlns:a16="http://schemas.microsoft.com/office/drawing/2014/main" id="{08C8AAF2-92CA-4E90-A71E-4B8DF29C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112" y="448002"/>
            <a:ext cx="6264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在 </a:t>
            </a:r>
            <a:r>
              <a:rPr lang="en-US" altLang="zh-CN" sz="4000" b="1" i="1" dirty="0" err="1"/>
              <a:t>x</a:t>
            </a:r>
            <a:r>
              <a:rPr lang="en-US" altLang="zh-CN" sz="3600" b="1" i="1" baseline="30000" dirty="0" err="1"/>
              <a:t>k</a:t>
            </a:r>
            <a:r>
              <a:rPr lang="zh-CN" altLang="en-US" sz="2800" b="1" dirty="0"/>
              <a:t>中取 </a:t>
            </a:r>
            <a:r>
              <a:rPr lang="en-US" altLang="zh-CN" sz="3200" b="1" i="1" dirty="0"/>
              <a:t>k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，于是设特解 </a:t>
            </a:r>
            <a:r>
              <a:rPr lang="en-US" altLang="zh-CN" sz="3600" b="1" i="1" dirty="0"/>
              <a:t>y</a:t>
            </a:r>
            <a:r>
              <a:rPr lang="en-US" altLang="zh-CN" sz="3600" b="1" i="1" baseline="30000" dirty="0"/>
              <a:t>*</a:t>
            </a:r>
            <a:r>
              <a:rPr lang="en-US" altLang="zh-CN" sz="2800" b="1" dirty="0"/>
              <a:t>=</a:t>
            </a:r>
            <a:r>
              <a:rPr lang="en-US" altLang="zh-CN" sz="3200" b="1" i="1" dirty="0" err="1"/>
              <a:t>A</a:t>
            </a:r>
            <a:r>
              <a:rPr lang="en-US" altLang="zh-CN" sz="3600" b="1" i="1" dirty="0" err="1"/>
              <a:t>e</a:t>
            </a:r>
            <a:r>
              <a:rPr lang="en-US" altLang="zh-CN" sz="3600" b="1" i="1" baseline="30000" dirty="0" err="1"/>
              <a:t>x</a:t>
            </a:r>
            <a:r>
              <a:rPr lang="en-US" altLang="zh-CN" sz="3600" b="1" i="1" baseline="3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738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51" grpId="0" autoUpdateAnimBg="0"/>
      <p:bldP spid="35852" grpId="0"/>
      <p:bldP spid="35855" grpId="0"/>
      <p:bldP spid="35862" grpId="0" autoUpdateAnimBg="0"/>
      <p:bldP spid="35863" grpId="0"/>
      <p:bldP spid="358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8" name="Group 2">
            <a:extLst>
              <a:ext uri="{FF2B5EF4-FFF2-40B4-BE49-F238E27FC236}">
                <a16:creationId xmlns:a16="http://schemas.microsoft.com/office/drawing/2014/main" id="{71D41157-8783-4A5C-8BA3-504AFDE9AC13}"/>
              </a:ext>
            </a:extLst>
          </p:cNvPr>
          <p:cNvGrpSpPr>
            <a:grpSpLocks/>
          </p:cNvGrpSpPr>
          <p:nvPr/>
        </p:nvGrpSpPr>
        <p:grpSpPr bwMode="auto">
          <a:xfrm>
            <a:off x="1883569" y="525791"/>
            <a:ext cx="8145462" cy="531812"/>
            <a:chOff x="295" y="392"/>
            <a:chExt cx="5131" cy="335"/>
          </a:xfrm>
        </p:grpSpPr>
        <p:sp>
          <p:nvSpPr>
            <p:cNvPr id="15374" name="Rectangle 3">
              <a:extLst>
                <a:ext uri="{FF2B5EF4-FFF2-40B4-BE49-F238E27FC236}">
                  <a16:creationId xmlns:a16="http://schemas.microsoft.com/office/drawing/2014/main" id="{2CFD9ACB-2128-4448-B78B-37A6B49A6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97"/>
              <a:ext cx="18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例</a:t>
              </a:r>
              <a:r>
                <a:rPr lang="en-US" altLang="zh-CN" sz="2800" b="1" dirty="0"/>
                <a:t>7   </a:t>
              </a:r>
              <a:r>
                <a:rPr lang="zh-CN" altLang="en-US" sz="2800" b="1" dirty="0"/>
                <a:t>求微分方程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7" name="Object 4">
                  <a:extLst>
                    <a:ext uri="{FF2B5EF4-FFF2-40B4-BE49-F238E27FC236}">
                      <a16:creationId xmlns:a16="http://schemas.microsoft.com/office/drawing/2014/main" id="{C619DCEB-5BF0-48F1-88C0-CBD410116E64}"/>
                    </a:ext>
                  </a:extLst>
                </p:cNvPr>
                <p:cNvSpPr txBox="1"/>
                <p:nvPr/>
              </p:nvSpPr>
              <p:spPr bwMode="auto">
                <a:xfrm>
                  <a:off x="2166" y="392"/>
                  <a:ext cx="2380" cy="332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5367" name="Object 4">
                  <a:extLst>
                    <a:ext uri="{FF2B5EF4-FFF2-40B4-BE49-F238E27FC236}">
                      <a16:creationId xmlns:a16="http://schemas.microsoft.com/office/drawing/2014/main" id="{C619DCEB-5BF0-48F1-88C0-CBD410116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6" y="392"/>
                  <a:ext cx="2380" cy="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75" name="Rectangle 5">
              <a:extLst>
                <a:ext uri="{FF2B5EF4-FFF2-40B4-BE49-F238E27FC236}">
                  <a16:creationId xmlns:a16="http://schemas.microsoft.com/office/drawing/2014/main" id="{B998306B-BEAB-494B-AA49-B46B5219D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99"/>
              <a:ext cx="9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的通解 </a:t>
              </a:r>
              <a:r>
                <a:rPr lang="en-US" altLang="zh-CN" sz="2800" b="1" dirty="0"/>
                <a:t>. </a:t>
              </a:r>
            </a:p>
          </p:txBody>
        </p:sp>
      </p:grpSp>
      <p:sp>
        <p:nvSpPr>
          <p:cNvPr id="36870" name="Rectangle 6">
            <a:extLst>
              <a:ext uri="{FF2B5EF4-FFF2-40B4-BE49-F238E27FC236}">
                <a16:creationId xmlns:a16="http://schemas.microsoft.com/office/drawing/2014/main" id="{BA0CE73B-F08D-47CD-BF84-BD1B86067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206034"/>
            <a:ext cx="49327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方程所对应的齐次方程为</a:t>
            </a:r>
            <a:r>
              <a:rPr lang="en-US" altLang="zh-CN" sz="2800" b="1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1" name="Object 7">
                <a:extLst>
                  <a:ext uri="{FF2B5EF4-FFF2-40B4-BE49-F238E27FC236}">
                    <a16:creationId xmlns:a16="http://schemas.microsoft.com/office/drawing/2014/main" id="{6529FA5F-3977-4604-BA6A-06C991D4B3AD}"/>
                  </a:ext>
                </a:extLst>
              </p:cNvPr>
              <p:cNvSpPr txBox="1"/>
              <p:nvPr/>
            </p:nvSpPr>
            <p:spPr bwMode="auto">
              <a:xfrm>
                <a:off x="4438651" y="1697039"/>
                <a:ext cx="2881313" cy="5349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6871" name="Object 7">
                <a:extLst>
                  <a:ext uri="{FF2B5EF4-FFF2-40B4-BE49-F238E27FC236}">
                    <a16:creationId xmlns:a16="http://schemas.microsoft.com/office/drawing/2014/main" id="{6529FA5F-3977-4604-BA6A-06C991D4B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8651" y="1697039"/>
                <a:ext cx="2881313" cy="534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2" name="Rectangle 8">
            <a:extLst>
              <a:ext uri="{FF2B5EF4-FFF2-40B4-BE49-F238E27FC236}">
                <a16:creationId xmlns:a16="http://schemas.microsoft.com/office/drawing/2014/main" id="{7B1A87AC-746D-41C8-8BBF-4A536ADD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2276476"/>
            <a:ext cx="3024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它的特征方程为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3" name="Object 9">
                <a:extLst>
                  <a:ext uri="{FF2B5EF4-FFF2-40B4-BE49-F238E27FC236}">
                    <a16:creationId xmlns:a16="http://schemas.microsoft.com/office/drawing/2014/main" id="{4D521B98-C7EA-4DE3-BD14-241D9310F2E9}"/>
                  </a:ext>
                </a:extLst>
              </p:cNvPr>
              <p:cNvSpPr txBox="1"/>
              <p:nvPr/>
            </p:nvSpPr>
            <p:spPr bwMode="auto">
              <a:xfrm>
                <a:off x="5375276" y="2276476"/>
                <a:ext cx="2449513" cy="5318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6873" name="Object 9">
                <a:extLst>
                  <a:ext uri="{FF2B5EF4-FFF2-40B4-BE49-F238E27FC236}">
                    <a16:creationId xmlns:a16="http://schemas.microsoft.com/office/drawing/2014/main" id="{4D521B98-C7EA-4DE3-BD14-241D9310F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5276" y="2276476"/>
                <a:ext cx="2449513" cy="531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4" name="Rectangle 10">
            <a:extLst>
              <a:ext uri="{FF2B5EF4-FFF2-40B4-BE49-F238E27FC236}">
                <a16:creationId xmlns:a16="http://schemas.microsoft.com/office/drawing/2014/main" id="{4FDCF4DB-0C1E-41B7-BCBF-5973CFCF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2924176"/>
            <a:ext cx="1081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解得</a:t>
            </a:r>
            <a:r>
              <a:rPr lang="en-US" altLang="zh-CN" sz="2800" b="1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5" name="Object 11">
                <a:extLst>
                  <a:ext uri="{FF2B5EF4-FFF2-40B4-BE49-F238E27FC236}">
                    <a16:creationId xmlns:a16="http://schemas.microsoft.com/office/drawing/2014/main" id="{63B51F76-4DA3-494A-A998-D2D01A2B1C6E}"/>
                  </a:ext>
                </a:extLst>
              </p:cNvPr>
              <p:cNvSpPr txBox="1"/>
              <p:nvPr/>
            </p:nvSpPr>
            <p:spPr bwMode="auto">
              <a:xfrm>
                <a:off x="5160964" y="2924175"/>
                <a:ext cx="2447925" cy="59213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6875" name="Object 11">
                <a:extLst>
                  <a:ext uri="{FF2B5EF4-FFF2-40B4-BE49-F238E27FC236}">
                    <a16:creationId xmlns:a16="http://schemas.microsoft.com/office/drawing/2014/main" id="{63B51F76-4DA3-494A-A998-D2D01A2B1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0964" y="2924175"/>
                <a:ext cx="2447925" cy="592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6" name="Rectangle 12">
            <a:extLst>
              <a:ext uri="{FF2B5EF4-FFF2-40B4-BE49-F238E27FC236}">
                <a16:creationId xmlns:a16="http://schemas.microsoft.com/office/drawing/2014/main" id="{AD59D712-A2C9-4B5C-8FA5-ECC9DBD8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573463"/>
            <a:ext cx="418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对应齐次方程的通解为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7" name="Object 13">
                <a:extLst>
                  <a:ext uri="{FF2B5EF4-FFF2-40B4-BE49-F238E27FC236}">
                    <a16:creationId xmlns:a16="http://schemas.microsoft.com/office/drawing/2014/main" id="{877E63B8-2D27-4AE5-BD92-699E3C8B67C0}"/>
                  </a:ext>
                </a:extLst>
              </p:cNvPr>
              <p:cNvSpPr txBox="1"/>
              <p:nvPr/>
            </p:nvSpPr>
            <p:spPr bwMode="auto">
              <a:xfrm>
                <a:off x="4438651" y="4108913"/>
                <a:ext cx="3168650" cy="639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6877" name="Object 13">
                <a:extLst>
                  <a:ext uri="{FF2B5EF4-FFF2-40B4-BE49-F238E27FC236}">
                    <a16:creationId xmlns:a16="http://schemas.microsoft.com/office/drawing/2014/main" id="{877E63B8-2D27-4AE5-BD92-699E3C8B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8651" y="4108913"/>
                <a:ext cx="3168650" cy="639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8" name="Rectangle 14">
            <a:extLst>
              <a:ext uri="{FF2B5EF4-FFF2-40B4-BE49-F238E27FC236}">
                <a16:creationId xmlns:a16="http://schemas.microsoft.com/office/drawing/2014/main" id="{A3DC8677-683F-41D6-BABD-B2449452C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4792197"/>
            <a:ext cx="7056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由于</a:t>
            </a:r>
            <a:r>
              <a:rPr lang="en-US" altLang="zh-CN" sz="2800" b="1" dirty="0">
                <a:ea typeface="隶书" panose="02010509060101010101" pitchFamily="49" charset="-122"/>
              </a:rPr>
              <a:t>λ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不是特征方程根，所以设特解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3">
                <a:extLst>
                  <a:ext uri="{FF2B5EF4-FFF2-40B4-BE49-F238E27FC236}">
                    <a16:creationId xmlns:a16="http://schemas.microsoft.com/office/drawing/2014/main" id="{0B86AA03-59ED-41A1-817C-8D56917AEB13}"/>
                  </a:ext>
                </a:extLst>
              </p:cNvPr>
              <p:cNvSpPr txBox="1"/>
              <p:nvPr/>
            </p:nvSpPr>
            <p:spPr bwMode="auto">
              <a:xfrm>
                <a:off x="4294982" y="5531033"/>
                <a:ext cx="3168650" cy="639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6" name="Object 13">
                <a:extLst>
                  <a:ext uri="{FF2B5EF4-FFF2-40B4-BE49-F238E27FC236}">
                    <a16:creationId xmlns:a16="http://schemas.microsoft.com/office/drawing/2014/main" id="{0B86AA03-59ED-41A1-817C-8D56917A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4982" y="5531033"/>
                <a:ext cx="3168650" cy="639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61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1" grpId="0"/>
      <p:bldP spid="36872" grpId="0" autoUpdateAnimBg="0"/>
      <p:bldP spid="36873" grpId="0"/>
      <p:bldP spid="36874" grpId="0" autoUpdateAnimBg="0"/>
      <p:bldP spid="36875" grpId="0"/>
      <p:bldP spid="36876" grpId="0" autoUpdateAnimBg="0"/>
      <p:bldP spid="36877" grpId="0"/>
      <p:bldP spid="36878" grpId="0" autoUpdateAnimBg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3D3CA4-272E-4A12-AD58-C257E17A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57201"/>
            <a:ext cx="302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代入方程，得</a:t>
            </a:r>
            <a:r>
              <a:rPr lang="en-US" altLang="zh-CN" sz="2800" b="1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Object 3">
                <a:extLst>
                  <a:ext uri="{FF2B5EF4-FFF2-40B4-BE49-F238E27FC236}">
                    <a16:creationId xmlns:a16="http://schemas.microsoft.com/office/drawing/2014/main" id="{6A4584BC-3A03-46A3-BEB1-761031BB46B8}"/>
                  </a:ext>
                </a:extLst>
              </p:cNvPr>
              <p:cNvSpPr txBox="1"/>
              <p:nvPr/>
            </p:nvSpPr>
            <p:spPr bwMode="auto">
              <a:xfrm>
                <a:off x="3575050" y="1104901"/>
                <a:ext cx="4248150" cy="5953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7891" name="Object 3">
                <a:extLst>
                  <a:ext uri="{FF2B5EF4-FFF2-40B4-BE49-F238E27FC236}">
                    <a16:creationId xmlns:a16="http://schemas.microsoft.com/office/drawing/2014/main" id="{6A4584BC-3A03-46A3-BEB1-761031BB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050" y="1104901"/>
                <a:ext cx="4248150" cy="595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Rectangle 4">
            <a:extLst>
              <a:ext uri="{FF2B5EF4-FFF2-40B4-BE49-F238E27FC236}">
                <a16:creationId xmlns:a16="http://schemas.microsoft.com/office/drawing/2014/main" id="{8DC4F569-6014-4BB6-954B-3BB2FFEA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773238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比较两端</a:t>
            </a:r>
            <a:r>
              <a:rPr lang="en-US" altLang="zh-CN" sz="2800" b="1" i="1"/>
              <a:t>x</a:t>
            </a:r>
            <a:r>
              <a:rPr lang="zh-CN" altLang="en-US" sz="2800" b="1"/>
              <a:t>同次幂系数，得</a:t>
            </a:r>
            <a:r>
              <a:rPr lang="en-US" altLang="zh-CN" sz="2800" b="1"/>
              <a:t>: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DA2E942-12A4-4D5E-BC70-27E88E54031A}"/>
              </a:ext>
            </a:extLst>
          </p:cNvPr>
          <p:cNvGrpSpPr>
            <a:grpSpLocks/>
          </p:cNvGrpSpPr>
          <p:nvPr/>
        </p:nvGrpSpPr>
        <p:grpSpPr bwMode="auto">
          <a:xfrm>
            <a:off x="3576639" y="2420938"/>
            <a:ext cx="4446587" cy="679450"/>
            <a:chOff x="1304" y="2160"/>
            <a:chExt cx="2801" cy="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90" name="Object 6">
                  <a:extLst>
                    <a:ext uri="{FF2B5EF4-FFF2-40B4-BE49-F238E27FC236}">
                      <a16:creationId xmlns:a16="http://schemas.microsoft.com/office/drawing/2014/main" id="{D39566FB-5088-497F-8793-C3C88A088FBA}"/>
                    </a:ext>
                  </a:extLst>
                </p:cNvPr>
                <p:cNvSpPr txBox="1"/>
                <p:nvPr/>
              </p:nvSpPr>
              <p:spPr bwMode="auto">
                <a:xfrm>
                  <a:off x="1304" y="2160"/>
                  <a:ext cx="1065" cy="415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6390" name="Object 6">
                  <a:extLst>
                    <a:ext uri="{FF2B5EF4-FFF2-40B4-BE49-F238E27FC236}">
                      <a16:creationId xmlns:a16="http://schemas.microsoft.com/office/drawing/2014/main" id="{D39566FB-5088-497F-8793-C3C88A088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4" y="2160"/>
                  <a:ext cx="1065" cy="4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91" name="Object 7">
                  <a:extLst>
                    <a:ext uri="{FF2B5EF4-FFF2-40B4-BE49-F238E27FC236}">
                      <a16:creationId xmlns:a16="http://schemas.microsoft.com/office/drawing/2014/main" id="{5EB124BC-CFA5-4D03-B1AE-B1A60C5C390F}"/>
                    </a:ext>
                  </a:extLst>
                </p:cNvPr>
                <p:cNvSpPr txBox="1"/>
                <p:nvPr/>
              </p:nvSpPr>
              <p:spPr bwMode="auto">
                <a:xfrm>
                  <a:off x="2472" y="2160"/>
                  <a:ext cx="1633" cy="428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6391" name="Object 7">
                  <a:extLst>
                    <a:ext uri="{FF2B5EF4-FFF2-40B4-BE49-F238E27FC236}">
                      <a16:creationId xmlns:a16="http://schemas.microsoft.com/office/drawing/2014/main" id="{5EB124BC-CFA5-4D03-B1AE-B1A60C5C3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2" y="2160"/>
                  <a:ext cx="1633" cy="4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897" name="Rectangle 9">
            <a:extLst>
              <a:ext uri="{FF2B5EF4-FFF2-40B4-BE49-F238E27FC236}">
                <a16:creationId xmlns:a16="http://schemas.microsoft.com/office/drawing/2014/main" id="{55D31DEE-9ABE-4D67-BE90-9C1115E2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4" y="3148013"/>
            <a:ext cx="193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由此求得 </a:t>
            </a:r>
            <a:r>
              <a:rPr lang="en-US" altLang="zh-CN" sz="2800" b="1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8" name="Object 10">
                <a:extLst>
                  <a:ext uri="{FF2B5EF4-FFF2-40B4-BE49-F238E27FC236}">
                    <a16:creationId xmlns:a16="http://schemas.microsoft.com/office/drawing/2014/main" id="{6B982119-44D2-4B4C-AB9B-BC716780E3B5}"/>
                  </a:ext>
                </a:extLst>
              </p:cNvPr>
              <p:cNvSpPr txBox="1"/>
              <p:nvPr/>
            </p:nvSpPr>
            <p:spPr bwMode="auto">
              <a:xfrm>
                <a:off x="4440236" y="2940518"/>
                <a:ext cx="2759459" cy="1003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7898" name="Object 10">
                <a:extLst>
                  <a:ext uri="{FF2B5EF4-FFF2-40B4-BE49-F238E27FC236}">
                    <a16:creationId xmlns:a16="http://schemas.microsoft.com/office/drawing/2014/main" id="{6B982119-44D2-4B4C-AB9B-BC716780E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6" y="2940518"/>
                <a:ext cx="2759459" cy="100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9" name="Rectangle 11">
            <a:extLst>
              <a:ext uri="{FF2B5EF4-FFF2-40B4-BE49-F238E27FC236}">
                <a16:creationId xmlns:a16="http://schemas.microsoft.com/office/drawing/2014/main" id="{C33F9179-CA39-45B1-BA52-7EA99B368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076701"/>
            <a:ext cx="3249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因而得一个特解为</a:t>
            </a:r>
            <a:r>
              <a:rPr lang="en-US" altLang="zh-CN" sz="2800" b="1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00" name="Object 12">
                <a:extLst>
                  <a:ext uri="{FF2B5EF4-FFF2-40B4-BE49-F238E27FC236}">
                    <a16:creationId xmlns:a16="http://schemas.microsoft.com/office/drawing/2014/main" id="{86CA9F3D-FC11-48BC-976F-2554BC5AD4EA}"/>
                  </a:ext>
                </a:extLst>
              </p:cNvPr>
              <p:cNvSpPr txBox="1"/>
              <p:nvPr/>
            </p:nvSpPr>
            <p:spPr bwMode="auto">
              <a:xfrm>
                <a:off x="5819966" y="3927475"/>
                <a:ext cx="2233612" cy="1130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7900" name="Object 12">
                <a:extLst>
                  <a:ext uri="{FF2B5EF4-FFF2-40B4-BE49-F238E27FC236}">
                    <a16:creationId xmlns:a16="http://schemas.microsoft.com/office/drawing/2014/main" id="{86CA9F3D-FC11-48BC-976F-2554BC5A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9966" y="3927475"/>
                <a:ext cx="2233612" cy="1130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01" name="Rectangle 13">
            <a:extLst>
              <a:ext uri="{FF2B5EF4-FFF2-40B4-BE49-F238E27FC236}">
                <a16:creationId xmlns:a16="http://schemas.microsoft.com/office/drawing/2014/main" id="{CBFD4BD7-6134-4438-AB83-326CBFF7D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5333207"/>
            <a:ext cx="2659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故所求通解为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02" name="Object 14">
                <a:extLst>
                  <a:ext uri="{FF2B5EF4-FFF2-40B4-BE49-F238E27FC236}">
                    <a16:creationId xmlns:a16="http://schemas.microsoft.com/office/drawing/2014/main" id="{A98C80F7-2FD2-46C3-BB1F-5C4EBAC5C7FB}"/>
                  </a:ext>
                </a:extLst>
              </p:cNvPr>
              <p:cNvSpPr txBox="1"/>
              <p:nvPr/>
            </p:nvSpPr>
            <p:spPr bwMode="auto">
              <a:xfrm>
                <a:off x="4967670" y="5057775"/>
                <a:ext cx="4464050" cy="10874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7902" name="Object 14">
                <a:extLst>
                  <a:ext uri="{FF2B5EF4-FFF2-40B4-BE49-F238E27FC236}">
                    <a16:creationId xmlns:a16="http://schemas.microsoft.com/office/drawing/2014/main" id="{A98C80F7-2FD2-46C3-BB1F-5C4EBAC5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7670" y="5057775"/>
                <a:ext cx="4464050" cy="10874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684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2" grpId="0"/>
      <p:bldP spid="37897" grpId="0"/>
      <p:bldP spid="37898" grpId="0"/>
      <p:bldP spid="37899" grpId="0"/>
      <p:bldP spid="37900" grpId="0"/>
      <p:bldP spid="37901" grpId="0"/>
      <p:bldP spid="379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B3700978-AE5F-4A79-BE40-6C104BCF81A9}"/>
              </a:ext>
            </a:extLst>
          </p:cNvPr>
          <p:cNvGrpSpPr>
            <a:grpSpLocks/>
          </p:cNvGrpSpPr>
          <p:nvPr/>
        </p:nvGrpSpPr>
        <p:grpSpPr bwMode="auto">
          <a:xfrm>
            <a:off x="2024064" y="642938"/>
            <a:ext cx="7413625" cy="706437"/>
            <a:chOff x="385" y="164"/>
            <a:chExt cx="4264" cy="399"/>
          </a:xfrm>
        </p:grpSpPr>
        <p:sp>
          <p:nvSpPr>
            <p:cNvPr id="11275" name="Rectangle 4">
              <a:extLst>
                <a:ext uri="{FF2B5EF4-FFF2-40B4-BE49-F238E27FC236}">
                  <a16:creationId xmlns:a16="http://schemas.microsoft.com/office/drawing/2014/main" id="{BD4F5B6D-F271-4412-9CA9-1A22AA19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9"/>
              <a:ext cx="39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(2)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7" name="Object 5">
                  <a:extLst>
                    <a:ext uri="{FF2B5EF4-FFF2-40B4-BE49-F238E27FC236}">
                      <a16:creationId xmlns:a16="http://schemas.microsoft.com/office/drawing/2014/main" id="{128B58BE-9034-46AA-A0F2-0FC254131B1E}"/>
                    </a:ext>
                  </a:extLst>
                </p:cNvPr>
                <p:cNvSpPr txBox="1"/>
                <p:nvPr/>
              </p:nvSpPr>
              <p:spPr bwMode="auto">
                <a:xfrm>
                  <a:off x="703" y="164"/>
                  <a:ext cx="3946" cy="39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1267" name="Object 5">
                  <a:extLst>
                    <a:ext uri="{FF2B5EF4-FFF2-40B4-BE49-F238E27FC236}">
                      <a16:creationId xmlns:a16="http://schemas.microsoft.com/office/drawing/2014/main" id="{128B58BE-9034-46AA-A0F2-0FC254131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" y="164"/>
                  <a:ext cx="3946" cy="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AEBCCFC3-2D65-44B6-B4DE-609049E8946E}"/>
              </a:ext>
            </a:extLst>
          </p:cNvPr>
          <p:cNvGrpSpPr>
            <a:grpSpLocks/>
          </p:cNvGrpSpPr>
          <p:nvPr/>
        </p:nvGrpSpPr>
        <p:grpSpPr bwMode="auto">
          <a:xfrm>
            <a:off x="2405736" y="1597091"/>
            <a:ext cx="7381875" cy="584122"/>
            <a:chOff x="257" y="615"/>
            <a:chExt cx="4605" cy="367"/>
          </a:xfrm>
        </p:grpSpPr>
        <p:sp>
          <p:nvSpPr>
            <p:cNvPr id="11274" name="Rectangle 20">
              <a:extLst>
                <a:ext uri="{FF2B5EF4-FFF2-40B4-BE49-F238E27FC236}">
                  <a16:creationId xmlns:a16="http://schemas.microsoft.com/office/drawing/2014/main" id="{09BB9053-3293-41F2-8F1C-E7D89B16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634"/>
              <a:ext cx="460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其中                          分别是</a:t>
              </a:r>
              <a:r>
                <a:rPr lang="en-US" altLang="zh-CN" sz="2800" b="1" i="1" dirty="0"/>
                <a:t>x</a:t>
              </a:r>
              <a:r>
                <a:rPr lang="zh-CN" altLang="en-US" sz="2800" b="1" dirty="0"/>
                <a:t>的</a:t>
              </a:r>
              <a:r>
                <a:rPr lang="en-US" altLang="zh-CN" sz="2800" b="1" i="1" dirty="0"/>
                <a:t>l</a:t>
              </a:r>
              <a:r>
                <a:rPr lang="zh-CN" altLang="en-US" sz="2800" b="1" dirty="0"/>
                <a:t>次、</a:t>
              </a:r>
              <a:r>
                <a:rPr lang="en-US" altLang="zh-CN" sz="2800" b="1" i="1" dirty="0"/>
                <a:t>n</a:t>
              </a:r>
              <a:r>
                <a:rPr lang="zh-CN" altLang="en-US" sz="2800" b="1" dirty="0"/>
                <a:t>次多项式</a:t>
              </a:r>
              <a:r>
                <a:rPr lang="en-US" altLang="zh-CN" sz="28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6" name="Object 21">
                  <a:extLst>
                    <a:ext uri="{FF2B5EF4-FFF2-40B4-BE49-F238E27FC236}">
                      <a16:creationId xmlns:a16="http://schemas.microsoft.com/office/drawing/2014/main" id="{8D9461C7-5314-4712-9C26-7ED652709FCC}"/>
                    </a:ext>
                  </a:extLst>
                </p:cNvPr>
                <p:cNvSpPr txBox="1"/>
                <p:nvPr/>
              </p:nvSpPr>
              <p:spPr bwMode="auto">
                <a:xfrm>
                  <a:off x="866" y="615"/>
                  <a:ext cx="1180" cy="367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266" name="Object 21">
                  <a:extLst>
                    <a:ext uri="{FF2B5EF4-FFF2-40B4-BE49-F238E27FC236}">
                      <a16:creationId xmlns:a16="http://schemas.microsoft.com/office/drawing/2014/main" id="{8D9461C7-5314-4712-9C26-7ED652709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6" y="615"/>
                  <a:ext cx="1180" cy="367"/>
                </a:xfrm>
                <a:prstGeom prst="rect">
                  <a:avLst/>
                </a:prstGeom>
                <a:blipFill>
                  <a:blip r:embed="rId3"/>
                  <a:stretch>
                    <a:fillRect r="-45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A42C8EB-32B2-4A20-B650-271D289F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1" y="2286000"/>
            <a:ext cx="3000375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令</a:t>
            </a:r>
            <a:r>
              <a:rPr lang="en-US" altLang="zh-CN" sz="2800" b="1" i="1"/>
              <a:t>m</a:t>
            </a:r>
            <a:r>
              <a:rPr lang="en-US" altLang="zh-CN" sz="2800" b="1"/>
              <a:t>=max(</a:t>
            </a:r>
            <a:r>
              <a:rPr lang="en-US" altLang="zh-CN" sz="2800" b="1" i="1"/>
              <a:t>l</a:t>
            </a:r>
            <a:r>
              <a:rPr lang="en-US" altLang="zh-CN" sz="2800" b="1"/>
              <a:t>, </a:t>
            </a:r>
            <a:r>
              <a:rPr lang="en-US" altLang="zh-CN" sz="2800" b="1" i="1"/>
              <a:t>n</a:t>
            </a:r>
            <a:r>
              <a:rPr lang="en-US" altLang="zh-CN" sz="2800" b="1"/>
              <a:t>),</a:t>
            </a:r>
            <a:endParaRPr lang="zh-CN" altLang="en-US" b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722C94-0F82-4E89-81F9-07358B61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006" y="3979139"/>
            <a:ext cx="6621380" cy="14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i="1" dirty="0"/>
              <a:t>R</a:t>
            </a:r>
            <a:r>
              <a:rPr lang="en-US" altLang="zh-CN" sz="3200" b="1" i="1" baseline="-25000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en-US" altLang="zh-CN" sz="3200" b="1" i="1" dirty="0">
                <a:ea typeface="楷体_GB2312" pitchFamily="49" charset="-122"/>
              </a:rPr>
              <a:t>e</a:t>
            </a:r>
            <a:r>
              <a:rPr lang="el-GR" altLang="zh-CN" sz="3200" b="1" baseline="30000" dirty="0">
                <a:ea typeface="隶书" panose="02010509060101010101" pitchFamily="49" charset="-122"/>
                <a:cs typeface="Times New Roman" panose="02020603050405020304" pitchFamily="18" charset="0"/>
              </a:rPr>
              <a:t> λ</a:t>
            </a:r>
            <a:r>
              <a:rPr lang="en-US" altLang="zh-CN" sz="3600" b="1" i="1" baseline="30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 err="1"/>
              <a:t>cos</a:t>
            </a:r>
            <a:r>
              <a:rPr lang="el-GR" altLang="zh-CN" sz="2800" b="1" i="1" dirty="0"/>
              <a:t>β</a:t>
            </a:r>
            <a:r>
              <a:rPr lang="en-US" altLang="zh-CN" sz="2800" b="1" i="1" dirty="0"/>
              <a:t>x, R</a:t>
            </a:r>
            <a:r>
              <a:rPr lang="en-US" altLang="zh-CN" sz="3200" b="1" i="1" baseline="-25000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en-US" altLang="zh-CN" sz="3200" b="1" i="1" dirty="0">
                <a:ea typeface="楷体_GB2312" pitchFamily="49" charset="-122"/>
              </a:rPr>
              <a:t>e</a:t>
            </a:r>
            <a:r>
              <a:rPr lang="el-GR" altLang="zh-CN" sz="3200" b="1" baseline="30000" dirty="0">
                <a:ea typeface="隶书" panose="02010509060101010101" pitchFamily="49" charset="-122"/>
              </a:rPr>
              <a:t> λ</a:t>
            </a:r>
            <a:r>
              <a:rPr lang="en-US" altLang="zh-CN" sz="3600" b="1" i="1" baseline="30000" dirty="0" err="1">
                <a:ea typeface="隶书" panose="02010509060101010101" pitchFamily="49" charset="-122"/>
              </a:rPr>
              <a:t>x</a:t>
            </a:r>
            <a:r>
              <a:rPr lang="en-US" altLang="zh-CN" sz="2800" b="1" i="1" dirty="0" err="1"/>
              <a:t>sin</a:t>
            </a:r>
            <a:r>
              <a:rPr lang="el-GR" altLang="zh-CN" sz="2800" b="1" i="1" dirty="0"/>
              <a:t>β</a:t>
            </a:r>
            <a:r>
              <a:rPr lang="en-US" altLang="zh-CN" sz="2800" b="1" i="1" dirty="0"/>
              <a:t>x </a:t>
            </a:r>
            <a:r>
              <a:rPr lang="zh-CN" altLang="en-US" sz="2800" b="1" dirty="0"/>
              <a:t>分别为 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1" dirty="0"/>
              <a:t> R</a:t>
            </a:r>
            <a:r>
              <a:rPr lang="en-US" altLang="zh-CN" sz="3200" b="1" i="1" baseline="-25000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en-US" altLang="zh-CN" sz="3200" b="1" i="1" dirty="0">
                <a:ea typeface="楷体_GB2312" pitchFamily="49" charset="-122"/>
              </a:rPr>
              <a:t>e</a:t>
            </a:r>
            <a:r>
              <a:rPr lang="el-GR" altLang="zh-CN" sz="3200" b="1" baseline="30000" dirty="0">
                <a:ea typeface="隶书" panose="02010509060101010101" pitchFamily="49" charset="-122"/>
              </a:rPr>
              <a:t> </a:t>
            </a:r>
            <a:r>
              <a:rPr lang="en-US" altLang="zh-CN" sz="3200" b="1" baseline="30000" dirty="0">
                <a:ea typeface="隶书" panose="02010509060101010101" pitchFamily="49" charset="-122"/>
              </a:rPr>
              <a:t>(</a:t>
            </a:r>
            <a:r>
              <a:rPr lang="el-GR" altLang="zh-CN" sz="3200" b="1" baseline="30000" dirty="0">
                <a:ea typeface="隶书" panose="02010509060101010101" pitchFamily="49" charset="-122"/>
              </a:rPr>
              <a:t>λ</a:t>
            </a:r>
            <a:r>
              <a:rPr lang="en-US" altLang="zh-CN" sz="3200" b="1" baseline="30000" dirty="0">
                <a:ea typeface="隶书" panose="02010509060101010101" pitchFamily="49" charset="-122"/>
              </a:rPr>
              <a:t>+</a:t>
            </a:r>
            <a:r>
              <a:rPr lang="en-US" altLang="zh-CN" sz="3200" b="1" i="1" baseline="30000" dirty="0" err="1">
                <a:ea typeface="隶书" panose="02010509060101010101" pitchFamily="49" charset="-122"/>
              </a:rPr>
              <a:t>i</a:t>
            </a:r>
            <a:r>
              <a:rPr lang="el-GR" altLang="zh-CN" sz="3200" b="1" i="1" baseline="30000" dirty="0">
                <a:ea typeface="隶书" panose="02010509060101010101" pitchFamily="49" charset="-122"/>
              </a:rPr>
              <a:t>β</a:t>
            </a:r>
            <a:r>
              <a:rPr lang="en-US" altLang="zh-CN" sz="3200" b="1" baseline="30000" dirty="0">
                <a:ea typeface="隶书" panose="02010509060101010101" pitchFamily="49" charset="-122"/>
              </a:rPr>
              <a:t>)</a:t>
            </a:r>
            <a:r>
              <a:rPr lang="en-US" altLang="zh-CN" sz="3600" b="1" i="1" baseline="30000" dirty="0">
                <a:ea typeface="隶书" panose="02010509060101010101" pitchFamily="49" charset="-122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</a:rPr>
              <a:t>的实部与虚部</a:t>
            </a:r>
            <a:endParaRPr lang="en-US" altLang="zh-CN" sz="4000" b="1" i="1" baseline="30000" dirty="0">
              <a:ea typeface="隶书" panose="020105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050427-F7F8-40A5-9446-C1498ABA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6" y="5429251"/>
            <a:ext cx="45434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其中</a:t>
            </a:r>
            <a:r>
              <a:rPr lang="en-US" altLang="zh-CN" sz="2800" b="1" i="1"/>
              <a:t>R</a:t>
            </a:r>
            <a:r>
              <a:rPr lang="en-US" altLang="zh-CN" sz="4000" b="1" i="1" baseline="-25000"/>
              <a:t>m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为</a:t>
            </a:r>
            <a:r>
              <a:rPr lang="en-US" altLang="zh-CN" sz="2800" b="1" i="1"/>
              <a:t>x</a:t>
            </a:r>
            <a:r>
              <a:rPr lang="zh-CN" altLang="en-US" sz="2800" b="1"/>
              <a:t>的</a:t>
            </a:r>
            <a:r>
              <a:rPr lang="en-US" altLang="zh-CN" sz="2800" b="1" i="1"/>
              <a:t>m</a:t>
            </a:r>
            <a:r>
              <a:rPr lang="zh-CN" altLang="en-US" sz="2800" b="1"/>
              <a:t>次多项式</a:t>
            </a:r>
            <a:r>
              <a:rPr lang="en-US" altLang="zh-CN" sz="2800" b="1"/>
              <a:t>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311943-B7FE-42A1-8104-8F54A2A72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9" y="3143250"/>
            <a:ext cx="5578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由欧拉公式 </a:t>
            </a:r>
            <a:r>
              <a:rPr lang="en-US" altLang="zh-CN" sz="2800" b="1"/>
              <a:t>(</a:t>
            </a:r>
            <a:r>
              <a:rPr lang="en-US" altLang="zh-CN" sz="3200" b="1" i="1">
                <a:solidFill>
                  <a:srgbClr val="0000FF"/>
                </a:solidFill>
              </a:rPr>
              <a:t>e</a:t>
            </a:r>
            <a:r>
              <a:rPr lang="en-US" altLang="zh-CN" sz="3200" b="1" i="1" baseline="30000">
                <a:solidFill>
                  <a:srgbClr val="0000FF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ix</a:t>
            </a:r>
            <a:r>
              <a:rPr lang="en-US" altLang="zh-CN" sz="3200" b="1" i="1">
                <a:solidFill>
                  <a:srgbClr val="0000FF"/>
                </a:solidFill>
              </a:rPr>
              <a:t>= cosx+isinx</a:t>
            </a:r>
            <a:r>
              <a:rPr lang="en-US" altLang="zh-CN" sz="2800" b="1"/>
              <a:t>)</a:t>
            </a:r>
            <a:r>
              <a:rPr lang="zh-CN" altLang="en-US" sz="2800" b="1"/>
              <a:t>易知</a:t>
            </a:r>
            <a:endParaRPr lang="zh-CN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D49AB8A5-95FE-4C1D-9CB6-DF8D8CD833CD}"/>
              </a:ext>
            </a:extLst>
          </p:cNvPr>
          <p:cNvGrpSpPr>
            <a:grpSpLocks/>
          </p:cNvGrpSpPr>
          <p:nvPr/>
        </p:nvGrpSpPr>
        <p:grpSpPr bwMode="auto">
          <a:xfrm>
            <a:off x="2095501" y="4134374"/>
            <a:ext cx="8215313" cy="1950212"/>
            <a:chOff x="550" y="1017"/>
            <a:chExt cx="5021" cy="1078"/>
          </a:xfrm>
        </p:grpSpPr>
        <p:sp>
          <p:nvSpPr>
            <p:cNvPr id="12301" name="Rectangle 4">
              <a:extLst>
                <a:ext uri="{FF2B5EF4-FFF2-40B4-BE49-F238E27FC236}">
                  <a16:creationId xmlns:a16="http://schemas.microsoft.com/office/drawing/2014/main" id="{EA261061-75FC-49F3-8E24-8AEF87C0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017"/>
              <a:ext cx="5021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b="1" dirty="0"/>
                <a:t>其中</a:t>
              </a:r>
              <a:r>
                <a:rPr lang="en-US" altLang="zh-CN" sz="2800" b="1" dirty="0"/>
                <a:t>:                           </a:t>
              </a:r>
              <a:r>
                <a:rPr lang="zh-CN" altLang="en-US" sz="2800" b="1" dirty="0"/>
                <a:t>是</a:t>
              </a:r>
              <a:r>
                <a:rPr lang="en-US" altLang="zh-CN" sz="2800" b="1" i="1" dirty="0"/>
                <a:t>m</a:t>
              </a:r>
              <a:r>
                <a:rPr lang="zh-CN" altLang="en-US" sz="2800" b="1" dirty="0"/>
                <a:t>次多项式，</a:t>
              </a:r>
              <a:r>
                <a:rPr lang="en-US" altLang="zh-CN" sz="2800" b="1" i="1" dirty="0"/>
                <a:t>m</a:t>
              </a:r>
              <a:r>
                <a:rPr lang="en-US" altLang="zh-CN" sz="2800" b="1" dirty="0"/>
                <a:t>=max{</a:t>
              </a:r>
              <a:r>
                <a:rPr lang="en-US" altLang="zh-CN" sz="2800" b="1" i="1" dirty="0"/>
                <a:t>l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n</a:t>
              </a:r>
              <a:r>
                <a:rPr lang="en-US" altLang="zh-CN" sz="2800" b="1" dirty="0"/>
                <a:t>},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b="1" dirty="0"/>
                <a:t>而 </a:t>
              </a:r>
              <a:r>
                <a:rPr lang="en-US" altLang="zh-CN" sz="2800" b="1" i="1" dirty="0"/>
                <a:t>k</a:t>
              </a:r>
              <a:r>
                <a:rPr lang="zh-CN" altLang="en-US" sz="2800" b="1" dirty="0"/>
                <a:t>按                </a:t>
              </a:r>
              <a:r>
                <a:rPr lang="en-US" altLang="zh-CN" sz="2800" b="1" dirty="0"/>
                <a:t>( </a:t>
              </a:r>
              <a:r>
                <a:rPr lang="zh-CN" altLang="en-US" sz="2800" b="1" dirty="0"/>
                <a:t>或                 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不是特征方程的根或是特征方程的单根分别取为</a:t>
              </a:r>
              <a:r>
                <a:rPr lang="en-US" altLang="zh-CN" sz="2800" b="1" dirty="0"/>
                <a:t>0</a:t>
              </a:r>
              <a:r>
                <a:rPr lang="zh-CN" altLang="en-US" sz="2800" b="1" dirty="0"/>
                <a:t>或</a:t>
              </a:r>
              <a:r>
                <a:rPr lang="en-US" altLang="zh-CN" sz="2800" b="1" dirty="0"/>
                <a:t>1 .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2" name="Object 5">
                  <a:extLst>
                    <a:ext uri="{FF2B5EF4-FFF2-40B4-BE49-F238E27FC236}">
                      <a16:creationId xmlns:a16="http://schemas.microsoft.com/office/drawing/2014/main" id="{7689F779-F921-4495-8084-9731344AC86F}"/>
                    </a:ext>
                  </a:extLst>
                </p:cNvPr>
                <p:cNvSpPr txBox="1"/>
                <p:nvPr/>
              </p:nvSpPr>
              <p:spPr bwMode="auto">
                <a:xfrm>
                  <a:off x="1266" y="1444"/>
                  <a:ext cx="681" cy="319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292" name="Object 5">
                  <a:extLst>
                    <a:ext uri="{FF2B5EF4-FFF2-40B4-BE49-F238E27FC236}">
                      <a16:creationId xmlns:a16="http://schemas.microsoft.com/office/drawing/2014/main" id="{7689F779-F921-4495-8084-9731344A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6" y="1444"/>
                  <a:ext cx="681" cy="3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3" name="Object 6">
                  <a:extLst>
                    <a:ext uri="{FF2B5EF4-FFF2-40B4-BE49-F238E27FC236}">
                      <a16:creationId xmlns:a16="http://schemas.microsoft.com/office/drawing/2014/main" id="{AAFFCBD8-4945-4C98-B978-0F63DE44A659}"/>
                    </a:ext>
                  </a:extLst>
                </p:cNvPr>
                <p:cNvSpPr txBox="1"/>
                <p:nvPr/>
              </p:nvSpPr>
              <p:spPr bwMode="auto">
                <a:xfrm>
                  <a:off x="2401" y="1465"/>
                  <a:ext cx="659" cy="308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2293" name="Object 6">
                  <a:extLst>
                    <a:ext uri="{FF2B5EF4-FFF2-40B4-BE49-F238E27FC236}">
                      <a16:creationId xmlns:a16="http://schemas.microsoft.com/office/drawing/2014/main" id="{AAFFCBD8-4945-4C98-B978-0F63DE44A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1" y="1465"/>
                  <a:ext cx="659" cy="308"/>
                </a:xfrm>
                <a:prstGeom prst="rect">
                  <a:avLst/>
                </a:prstGeom>
                <a:blipFill>
                  <a:blip r:embed="rId3"/>
                  <a:stretch>
                    <a:fillRect l="-1705" r="-1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4" name="Object 7">
                  <a:extLst>
                    <a:ext uri="{FF2B5EF4-FFF2-40B4-BE49-F238E27FC236}">
                      <a16:creationId xmlns:a16="http://schemas.microsoft.com/office/drawing/2014/main" id="{3A8B1F76-2FA7-42B0-8054-DB2E4FF69CEE}"/>
                    </a:ext>
                  </a:extLst>
                </p:cNvPr>
                <p:cNvSpPr txBox="1"/>
                <p:nvPr/>
              </p:nvSpPr>
              <p:spPr bwMode="auto">
                <a:xfrm>
                  <a:off x="1085" y="1036"/>
                  <a:ext cx="1358" cy="34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2294" name="Object 7">
                  <a:extLst>
                    <a:ext uri="{FF2B5EF4-FFF2-40B4-BE49-F238E27FC236}">
                      <a16:creationId xmlns:a16="http://schemas.microsoft.com/office/drawing/2014/main" id="{3A8B1F76-2FA7-42B0-8054-DB2E4FF69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5" y="1036"/>
                  <a:ext cx="1358" cy="3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FDC5A9FA-D41F-4DE3-A638-2E7911393F3A}"/>
              </a:ext>
            </a:extLst>
          </p:cNvPr>
          <p:cNvGrpSpPr>
            <a:grpSpLocks/>
          </p:cNvGrpSpPr>
          <p:nvPr/>
        </p:nvGrpSpPr>
        <p:grpSpPr bwMode="auto">
          <a:xfrm>
            <a:off x="2024064" y="479189"/>
            <a:ext cx="7858125" cy="1306750"/>
            <a:chOff x="359" y="1779"/>
            <a:chExt cx="4789" cy="939"/>
          </a:xfrm>
        </p:grpSpPr>
        <p:sp>
          <p:nvSpPr>
            <p:cNvPr id="12300" name="Rectangle 10">
              <a:extLst>
                <a:ext uri="{FF2B5EF4-FFF2-40B4-BE49-F238E27FC236}">
                  <a16:creationId xmlns:a16="http://schemas.microsoft.com/office/drawing/2014/main" id="{E27693A7-528F-4391-966A-F7AB4EA17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1779"/>
              <a:ext cx="4723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类似于情形</a:t>
              </a:r>
              <a:r>
                <a:rPr lang="en-US" altLang="zh-CN" sz="2800" b="1" dirty="0"/>
                <a:t>(1)</a:t>
              </a:r>
              <a:r>
                <a:rPr lang="zh-CN" altLang="en-US" sz="2800" b="1" dirty="0"/>
                <a:t>中的讨论</a:t>
              </a:r>
              <a:r>
                <a:rPr lang="en-US" altLang="zh-CN" sz="2800" b="1" dirty="0"/>
                <a:t>. </a:t>
              </a:r>
              <a:r>
                <a:rPr lang="zh-CN" altLang="en-US" sz="2800" b="1" dirty="0"/>
                <a:t>可推得如下结论</a:t>
              </a:r>
              <a:r>
                <a:rPr lang="en-US" altLang="zh-CN" sz="2800" b="1" dirty="0"/>
                <a:t>: </a:t>
              </a:r>
              <a:r>
                <a:rPr lang="zh-CN" altLang="en-US" sz="2800" b="1" dirty="0"/>
                <a:t>方程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1" name="Object 11">
                  <a:extLst>
                    <a:ext uri="{FF2B5EF4-FFF2-40B4-BE49-F238E27FC236}">
                      <a16:creationId xmlns:a16="http://schemas.microsoft.com/office/drawing/2014/main" id="{1EB408EC-00A6-408D-BA6E-821BBD8B595C}"/>
                    </a:ext>
                  </a:extLst>
                </p:cNvPr>
                <p:cNvSpPr txBox="1"/>
                <p:nvPr/>
              </p:nvSpPr>
              <p:spPr bwMode="auto">
                <a:xfrm>
                  <a:off x="476" y="2318"/>
                  <a:ext cx="4672" cy="40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2291" name="Object 11">
                  <a:extLst>
                    <a:ext uri="{FF2B5EF4-FFF2-40B4-BE49-F238E27FC236}">
                      <a16:creationId xmlns:a16="http://schemas.microsoft.com/office/drawing/2014/main" id="{1EB408EC-00A6-408D-BA6E-821BBD8B5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6" y="2318"/>
                  <a:ext cx="4672" cy="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7D09F5D2-16B2-4EC4-B833-01FD283E2279}"/>
              </a:ext>
            </a:extLst>
          </p:cNvPr>
          <p:cNvGrpSpPr>
            <a:grpSpLocks/>
          </p:cNvGrpSpPr>
          <p:nvPr/>
        </p:nvGrpSpPr>
        <p:grpSpPr bwMode="auto">
          <a:xfrm>
            <a:off x="2244726" y="2124075"/>
            <a:ext cx="8099425" cy="1290638"/>
            <a:chOff x="385" y="2747"/>
            <a:chExt cx="4695" cy="774"/>
          </a:xfrm>
        </p:grpSpPr>
        <p:sp>
          <p:nvSpPr>
            <p:cNvPr id="12299" name="Rectangle 13">
              <a:extLst>
                <a:ext uri="{FF2B5EF4-FFF2-40B4-BE49-F238E27FC236}">
                  <a16:creationId xmlns:a16="http://schemas.microsoft.com/office/drawing/2014/main" id="{EB645FED-DE03-4E1A-8AF0-F834D152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47"/>
              <a:ext cx="101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具有形如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0" name="Object 14">
                  <a:extLst>
                    <a:ext uri="{FF2B5EF4-FFF2-40B4-BE49-F238E27FC236}">
                      <a16:creationId xmlns:a16="http://schemas.microsoft.com/office/drawing/2014/main" id="{BE6D74B1-4D31-418F-AC30-B7D9E283EFB3}"/>
                    </a:ext>
                  </a:extLst>
                </p:cNvPr>
                <p:cNvSpPr txBox="1"/>
                <p:nvPr/>
              </p:nvSpPr>
              <p:spPr bwMode="auto">
                <a:xfrm>
                  <a:off x="476" y="3094"/>
                  <a:ext cx="4604" cy="42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2290" name="Object 14">
                  <a:extLst>
                    <a:ext uri="{FF2B5EF4-FFF2-40B4-BE49-F238E27FC236}">
                      <a16:creationId xmlns:a16="http://schemas.microsoft.com/office/drawing/2014/main" id="{BE6D74B1-4D31-418F-AC30-B7D9E283E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6" y="3094"/>
                  <a:ext cx="4604" cy="4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A5BB28F7-58B8-4F77-B47D-5128FC28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9" y="3341689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的特解，</a:t>
            </a:r>
            <a:endParaRPr lang="en-US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315" name="Object 51">
                <a:extLst>
                  <a:ext uri="{FF2B5EF4-FFF2-40B4-BE49-F238E27FC236}">
                    <a16:creationId xmlns:a16="http://schemas.microsoft.com/office/drawing/2014/main" id="{B56204BB-7120-4E1F-931C-22290255BF38}"/>
                  </a:ext>
                </a:extLst>
              </p:cNvPr>
              <p:cNvSpPr txBox="1"/>
              <p:nvPr/>
            </p:nvSpPr>
            <p:spPr bwMode="auto">
              <a:xfrm>
                <a:off x="2221909" y="5028271"/>
                <a:ext cx="7816127" cy="5696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315" name="Object 51">
                <a:extLst>
                  <a:ext uri="{FF2B5EF4-FFF2-40B4-BE49-F238E27FC236}">
                    <a16:creationId xmlns:a16="http://schemas.microsoft.com/office/drawing/2014/main" id="{B56204BB-7120-4E1F-931C-22290255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1909" y="5028271"/>
                <a:ext cx="7816127" cy="569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17" name="Object 53">
                <a:extLst>
                  <a:ext uri="{FF2B5EF4-FFF2-40B4-BE49-F238E27FC236}">
                    <a16:creationId xmlns:a16="http://schemas.microsoft.com/office/drawing/2014/main" id="{487DFA6E-B28C-4878-A8DA-3F8342E6B122}"/>
                  </a:ext>
                </a:extLst>
              </p:cNvPr>
              <p:cNvSpPr txBox="1"/>
              <p:nvPr/>
            </p:nvSpPr>
            <p:spPr bwMode="auto">
              <a:xfrm>
                <a:off x="2272568" y="4268808"/>
                <a:ext cx="6782893" cy="7638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800" b="1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317" name="Object 53">
                <a:extLst>
                  <a:ext uri="{FF2B5EF4-FFF2-40B4-BE49-F238E27FC236}">
                    <a16:creationId xmlns:a16="http://schemas.microsoft.com/office/drawing/2014/main" id="{487DFA6E-B28C-4878-A8DA-3F8342E6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2568" y="4268808"/>
                <a:ext cx="6782893" cy="763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8" name="Text Box 58">
                <a:extLst>
                  <a:ext uri="{FF2B5EF4-FFF2-40B4-BE49-F238E27FC236}">
                    <a16:creationId xmlns:a16="http://schemas.microsoft.com/office/drawing/2014/main" id="{6366FFAE-9024-4262-AC73-E6B986547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3758" y="177700"/>
                <a:ext cx="5244949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1. </a:t>
                </a:r>
                <a:r>
                  <a:rPr lang="zh-CN" altLang="en-US" sz="2800" b="1" dirty="0"/>
                  <a:t>特征根为相异实根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  </a:t>
                </a:r>
                <a:r>
                  <a:rPr lang="en-US" altLang="zh-CN" sz="2800" b="1" dirty="0"/>
                  <a:t>:</a:t>
                </a:r>
              </a:p>
            </p:txBody>
          </p:sp>
        </mc:Choice>
        <mc:Fallback xmlns="">
          <p:sp>
            <p:nvSpPr>
              <p:cNvPr id="2078" name="Text Box 58">
                <a:extLst>
                  <a:ext uri="{FF2B5EF4-FFF2-40B4-BE49-F238E27FC236}">
                    <a16:creationId xmlns:a16="http://schemas.microsoft.com/office/drawing/2014/main" id="{6366FFAE-9024-4262-AC73-E6B98654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3758" y="177700"/>
                <a:ext cx="5244949" cy="519113"/>
              </a:xfrm>
              <a:prstGeom prst="rect">
                <a:avLst/>
              </a:prstGeom>
              <a:blipFill>
                <a:blip r:embed="rId4"/>
                <a:stretch>
                  <a:fillRect l="-2442" t="-15294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62">
            <a:extLst>
              <a:ext uri="{FF2B5EF4-FFF2-40B4-BE49-F238E27FC236}">
                <a16:creationId xmlns:a16="http://schemas.microsoft.com/office/drawing/2014/main" id="{15666C5E-8E1A-4691-A4B0-CB7D2C428C47}"/>
              </a:ext>
            </a:extLst>
          </p:cNvPr>
          <p:cNvGrpSpPr>
            <a:grpSpLocks/>
          </p:cNvGrpSpPr>
          <p:nvPr/>
        </p:nvGrpSpPr>
        <p:grpSpPr bwMode="auto">
          <a:xfrm>
            <a:off x="1858692" y="765176"/>
            <a:ext cx="8149961" cy="646113"/>
            <a:chOff x="9" y="528"/>
            <a:chExt cx="4913" cy="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9" name="Object 34">
                  <a:extLst>
                    <a:ext uri="{FF2B5EF4-FFF2-40B4-BE49-F238E27FC236}">
                      <a16:creationId xmlns:a16="http://schemas.microsoft.com/office/drawing/2014/main" id="{7B8C6ED6-5F44-41CF-9802-A8BE1E2C52DF}"/>
                    </a:ext>
                  </a:extLst>
                </p:cNvPr>
                <p:cNvSpPr txBox="1"/>
                <p:nvPr/>
              </p:nvSpPr>
              <p:spPr bwMode="auto">
                <a:xfrm>
                  <a:off x="9" y="528"/>
                  <a:ext cx="2080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59" name="Object 34">
                  <a:extLst>
                    <a:ext uri="{FF2B5EF4-FFF2-40B4-BE49-F238E27FC236}">
                      <a16:creationId xmlns:a16="http://schemas.microsoft.com/office/drawing/2014/main" id="{7B8C6ED6-5F44-41CF-9802-A8BE1E2C5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" y="528"/>
                  <a:ext cx="2080" cy="3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7" name="Text Box 60">
              <a:extLst>
                <a:ext uri="{FF2B5EF4-FFF2-40B4-BE49-F238E27FC236}">
                  <a16:creationId xmlns:a16="http://schemas.microsoft.com/office/drawing/2014/main" id="{3A483A3F-D453-4CCB-96D3-1CF9CB421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544"/>
              <a:ext cx="281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是</a:t>
              </a:r>
              <a:r>
                <a:rPr lang="en-US" altLang="zh-CN" sz="2800" b="1" dirty="0"/>
                <a:t>(1)</a:t>
              </a:r>
              <a:r>
                <a:rPr lang="zh-CN" altLang="en-US" sz="2800" b="1" dirty="0"/>
                <a:t>的两个线性无关的特解</a:t>
              </a:r>
              <a:r>
                <a:rPr lang="en-US" altLang="zh-CN" sz="2800" b="1" dirty="0"/>
                <a:t>,</a:t>
              </a:r>
            </a:p>
          </p:txBody>
        </p:sp>
      </p:grpSp>
      <p:grpSp>
        <p:nvGrpSpPr>
          <p:cNvPr id="4" name="Group 66">
            <a:extLst>
              <a:ext uri="{FF2B5EF4-FFF2-40B4-BE49-F238E27FC236}">
                <a16:creationId xmlns:a16="http://schemas.microsoft.com/office/drawing/2014/main" id="{3E2325EF-9B86-43E2-BD30-EB66C766F216}"/>
              </a:ext>
            </a:extLst>
          </p:cNvPr>
          <p:cNvGrpSpPr>
            <a:grpSpLocks/>
          </p:cNvGrpSpPr>
          <p:nvPr/>
        </p:nvGrpSpPr>
        <p:grpSpPr bwMode="auto">
          <a:xfrm>
            <a:off x="1920752" y="1511375"/>
            <a:ext cx="6433646" cy="646328"/>
            <a:chOff x="229" y="948"/>
            <a:chExt cx="3450" cy="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8" name="Object 61">
                  <a:extLst>
                    <a:ext uri="{FF2B5EF4-FFF2-40B4-BE49-F238E27FC236}">
                      <a16:creationId xmlns:a16="http://schemas.microsoft.com/office/drawing/2014/main" id="{FB3862F3-DF8C-4955-B989-3522DC0BB965}"/>
                    </a:ext>
                  </a:extLst>
                </p:cNvPr>
                <p:cNvSpPr txBox="1"/>
                <p:nvPr/>
              </p:nvSpPr>
              <p:spPr bwMode="auto">
                <a:xfrm>
                  <a:off x="1614" y="967"/>
                  <a:ext cx="2065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58" name="Object 61">
                  <a:extLst>
                    <a:ext uri="{FF2B5EF4-FFF2-40B4-BE49-F238E27FC236}">
                      <a16:creationId xmlns:a16="http://schemas.microsoft.com/office/drawing/2014/main" id="{FB3862F3-DF8C-4955-B989-3522DC0BB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4" y="967"/>
                  <a:ext cx="2065" cy="3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6" name="Text Box 63">
              <a:extLst>
                <a:ext uri="{FF2B5EF4-FFF2-40B4-BE49-F238E27FC236}">
                  <a16:creationId xmlns:a16="http://schemas.microsoft.com/office/drawing/2014/main" id="{9121C42A-80D8-4133-8D7C-4A6F42F8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" y="948"/>
              <a:ext cx="12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则</a:t>
              </a:r>
              <a:r>
                <a:rPr lang="en-US" altLang="zh-CN" sz="2800" b="1" dirty="0"/>
                <a:t>(1)</a:t>
              </a:r>
              <a:r>
                <a:rPr lang="zh-CN" altLang="en-US" sz="2800" b="1" dirty="0"/>
                <a:t>的通解为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5" name="Text Box 69">
                <a:extLst>
                  <a:ext uri="{FF2B5EF4-FFF2-40B4-BE49-F238E27FC236}">
                    <a16:creationId xmlns:a16="http://schemas.microsoft.com/office/drawing/2014/main" id="{8902F397-103F-4300-83EE-4D85FBBE1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3758" y="2310308"/>
                <a:ext cx="5051425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2. </a:t>
                </a:r>
                <a:r>
                  <a:rPr lang="zh-CN" altLang="en-US" sz="2800" b="1" dirty="0"/>
                  <a:t>特征根为二重根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:</a:t>
                </a:r>
              </a:p>
            </p:txBody>
          </p:sp>
        </mc:Choice>
        <mc:Fallback xmlns="">
          <p:sp>
            <p:nvSpPr>
              <p:cNvPr id="2075" name="Text Box 69">
                <a:extLst>
                  <a:ext uri="{FF2B5EF4-FFF2-40B4-BE49-F238E27FC236}">
                    <a16:creationId xmlns:a16="http://schemas.microsoft.com/office/drawing/2014/main" id="{8902F397-103F-4300-83EE-4D85FBBE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3758" y="2310308"/>
                <a:ext cx="5051425" cy="519113"/>
              </a:xfrm>
              <a:prstGeom prst="rect">
                <a:avLst/>
              </a:prstGeom>
              <a:blipFill>
                <a:blip r:embed="rId7"/>
                <a:stretch>
                  <a:fillRect l="-2536" t="-16471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82">
            <a:extLst>
              <a:ext uri="{FF2B5EF4-FFF2-40B4-BE49-F238E27FC236}">
                <a16:creationId xmlns:a16="http://schemas.microsoft.com/office/drawing/2014/main" id="{D3455BAE-082C-42F8-A4F7-85C79654474C}"/>
              </a:ext>
            </a:extLst>
          </p:cNvPr>
          <p:cNvGrpSpPr>
            <a:grpSpLocks/>
          </p:cNvGrpSpPr>
          <p:nvPr/>
        </p:nvGrpSpPr>
        <p:grpSpPr bwMode="auto">
          <a:xfrm>
            <a:off x="1756920" y="2952247"/>
            <a:ext cx="4373053" cy="647700"/>
            <a:chOff x="686" y="1632"/>
            <a:chExt cx="2638" cy="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6" name="Object 72">
                  <a:extLst>
                    <a:ext uri="{FF2B5EF4-FFF2-40B4-BE49-F238E27FC236}">
                      <a16:creationId xmlns:a16="http://schemas.microsoft.com/office/drawing/2014/main" id="{DCF421BC-86DB-41DE-A642-47ED6E9B3C6F}"/>
                    </a:ext>
                  </a:extLst>
                </p:cNvPr>
                <p:cNvSpPr txBox="1"/>
                <p:nvPr/>
              </p:nvSpPr>
              <p:spPr bwMode="auto">
                <a:xfrm>
                  <a:off x="686" y="1632"/>
                  <a:ext cx="999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56" name="Object 72">
                  <a:extLst>
                    <a:ext uri="{FF2B5EF4-FFF2-40B4-BE49-F238E27FC236}">
                      <a16:creationId xmlns:a16="http://schemas.microsoft.com/office/drawing/2014/main" id="{DCF421BC-86DB-41DE-A642-47ED6E9B3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6" y="1632"/>
                  <a:ext cx="999" cy="3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4" name="Text Box 73">
              <a:extLst>
                <a:ext uri="{FF2B5EF4-FFF2-40B4-BE49-F238E27FC236}">
                  <a16:creationId xmlns:a16="http://schemas.microsoft.com/office/drawing/2014/main" id="{9FC08AB7-9D24-45B1-97DE-80B7E422A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1648"/>
              <a:ext cx="172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是</a:t>
              </a:r>
              <a:r>
                <a:rPr lang="en-US" altLang="zh-CN" sz="2800" b="1" dirty="0"/>
                <a:t>(1)</a:t>
              </a:r>
              <a:r>
                <a:rPr lang="zh-CN" altLang="en-US" sz="2800" b="1" dirty="0"/>
                <a:t>的一个特解</a:t>
              </a:r>
              <a:r>
                <a:rPr lang="en-US" altLang="zh-CN" sz="2800" b="1" dirty="0"/>
                <a:t>,</a:t>
              </a:r>
            </a:p>
          </p:txBody>
        </p:sp>
      </p:grpSp>
      <p:sp>
        <p:nvSpPr>
          <p:cNvPr id="11339" name="Text Box 75">
            <a:extLst>
              <a:ext uri="{FF2B5EF4-FFF2-40B4-BE49-F238E27FC236}">
                <a16:creationId xmlns:a16="http://schemas.microsoft.com/office/drawing/2014/main" id="{05FAFE44-5CC6-4695-9CB7-81789C0F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966" y="2988638"/>
            <a:ext cx="4241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求另一个线性无关的特解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7" name="Group 77">
            <a:extLst>
              <a:ext uri="{FF2B5EF4-FFF2-40B4-BE49-F238E27FC236}">
                <a16:creationId xmlns:a16="http://schemas.microsoft.com/office/drawing/2014/main" id="{33DC2355-9DBC-406A-8A9C-6FF7991F4EEA}"/>
              </a:ext>
            </a:extLst>
          </p:cNvPr>
          <p:cNvGrpSpPr>
            <a:grpSpLocks/>
          </p:cNvGrpSpPr>
          <p:nvPr/>
        </p:nvGrpSpPr>
        <p:grpSpPr bwMode="auto">
          <a:xfrm>
            <a:off x="1756920" y="3587183"/>
            <a:ext cx="7318878" cy="579377"/>
            <a:chOff x="200" y="2212"/>
            <a:chExt cx="4400" cy="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5" name="Object 64">
                  <a:extLst>
                    <a:ext uri="{FF2B5EF4-FFF2-40B4-BE49-F238E27FC236}">
                      <a16:creationId xmlns:a16="http://schemas.microsoft.com/office/drawing/2014/main" id="{0011DE9C-3C30-4504-9F0C-A24A904DCAF0}"/>
                    </a:ext>
                  </a:extLst>
                </p:cNvPr>
                <p:cNvSpPr txBox="1"/>
                <p:nvPr/>
              </p:nvSpPr>
              <p:spPr bwMode="auto">
                <a:xfrm>
                  <a:off x="510" y="2212"/>
                  <a:ext cx="1497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55" name="Object 64">
                  <a:extLst>
                    <a:ext uri="{FF2B5EF4-FFF2-40B4-BE49-F238E27FC236}">
                      <a16:creationId xmlns:a16="http://schemas.microsoft.com/office/drawing/2014/main" id="{0011DE9C-3C30-4504-9F0C-A24A904DC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" y="2212"/>
                  <a:ext cx="1497" cy="3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3" name="Text Box 76">
              <a:extLst>
                <a:ext uri="{FF2B5EF4-FFF2-40B4-BE49-F238E27FC236}">
                  <a16:creationId xmlns:a16="http://schemas.microsoft.com/office/drawing/2014/main" id="{2F99AD97-E192-4B97-85BB-DA61072AA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" y="2248"/>
              <a:ext cx="440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设                              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u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x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待定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， 代入方程</a:t>
              </a:r>
              <a:r>
                <a:rPr lang="en-US" altLang="zh-CN" sz="2800" b="1" dirty="0"/>
                <a:t>(1):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76">
                <a:extLst>
                  <a:ext uri="{FF2B5EF4-FFF2-40B4-BE49-F238E27FC236}">
                    <a16:creationId xmlns:a16="http://schemas.microsoft.com/office/drawing/2014/main" id="{CEDE310D-85B1-46AC-8DD8-B87CC7EAB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752" y="5792076"/>
                <a:ext cx="65296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代入方程</a:t>
                </a:r>
                <a:r>
                  <a:rPr lang="en-US" altLang="zh-CN" sz="2800" b="1" dirty="0"/>
                  <a:t>(1),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约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去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/>
                  <a:t>:</a:t>
                </a:r>
              </a:p>
            </p:txBody>
          </p:sp>
        </mc:Choice>
        <mc:Fallback>
          <p:sp>
            <p:nvSpPr>
              <p:cNvPr id="27" name="Text Box 76">
                <a:extLst>
                  <a:ext uri="{FF2B5EF4-FFF2-40B4-BE49-F238E27FC236}">
                    <a16:creationId xmlns:a16="http://schemas.microsoft.com/office/drawing/2014/main" id="{CEDE310D-85B1-46AC-8DD8-B87CC7EAB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0752" y="5792076"/>
                <a:ext cx="6529601" cy="523220"/>
              </a:xfrm>
              <a:prstGeom prst="rect">
                <a:avLst/>
              </a:prstGeom>
              <a:blipFill>
                <a:blip r:embed="rId10"/>
                <a:stretch>
                  <a:fillRect l="-1867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53">
                <a:extLst>
                  <a:ext uri="{FF2B5EF4-FFF2-40B4-BE49-F238E27FC236}">
                    <a16:creationId xmlns:a16="http://schemas.microsoft.com/office/drawing/2014/main" id="{98F5B678-0374-4CAF-B8D0-98720E56FDA6}"/>
                  </a:ext>
                </a:extLst>
              </p:cNvPr>
              <p:cNvSpPr txBox="1"/>
              <p:nvPr/>
            </p:nvSpPr>
            <p:spPr bwMode="auto">
              <a:xfrm>
                <a:off x="3911232" y="6221290"/>
                <a:ext cx="6782893" cy="6367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8" name="Object 53">
                <a:extLst>
                  <a:ext uri="{FF2B5EF4-FFF2-40B4-BE49-F238E27FC236}">
                    <a16:creationId xmlns:a16="http://schemas.microsoft.com/office/drawing/2014/main" id="{98F5B678-0374-4CAF-B8D0-98720E56F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1232" y="6221290"/>
                <a:ext cx="6782893" cy="6367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  <p:bldP spid="11317" grpId="0"/>
      <p:bldP spid="2078" grpId="0"/>
      <p:bldP spid="2075" grpId="0"/>
      <p:bldP spid="11339" grpId="0" autoUpdateAnimBg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2">
            <a:extLst>
              <a:ext uri="{FF2B5EF4-FFF2-40B4-BE49-F238E27FC236}">
                <a16:creationId xmlns:a16="http://schemas.microsoft.com/office/drawing/2014/main" id="{74E3EBF2-9B53-43E6-A36B-8CC9BD7744D7}"/>
              </a:ext>
            </a:extLst>
          </p:cNvPr>
          <p:cNvGrpSpPr>
            <a:grpSpLocks/>
          </p:cNvGrpSpPr>
          <p:nvPr/>
        </p:nvGrpSpPr>
        <p:grpSpPr bwMode="auto">
          <a:xfrm>
            <a:off x="713564" y="250606"/>
            <a:ext cx="6231295" cy="574675"/>
            <a:chOff x="85" y="433"/>
            <a:chExt cx="3950" cy="362"/>
          </a:xfrm>
        </p:grpSpPr>
        <p:sp>
          <p:nvSpPr>
            <p:cNvPr id="17427" name="Rectangle 3">
              <a:extLst>
                <a:ext uri="{FF2B5EF4-FFF2-40B4-BE49-F238E27FC236}">
                  <a16:creationId xmlns:a16="http://schemas.microsoft.com/office/drawing/2014/main" id="{490F8F03-0C80-4ECD-939E-CBBDCB699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465"/>
              <a:ext cx="11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例</a:t>
              </a:r>
              <a:r>
                <a:rPr lang="en-US" altLang="zh-CN" sz="2800" b="1" dirty="0"/>
                <a:t>8     </a:t>
              </a:r>
              <a:r>
                <a:rPr lang="zh-CN" altLang="en-US" sz="2800" b="1" dirty="0"/>
                <a:t>求</a:t>
              </a:r>
              <a:r>
                <a:rPr lang="en-US" altLang="zh-CN" sz="2800" b="1" dirty="0"/>
                <a:t>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6" name="Object 4">
                  <a:extLst>
                    <a:ext uri="{FF2B5EF4-FFF2-40B4-BE49-F238E27FC236}">
                      <a16:creationId xmlns:a16="http://schemas.microsoft.com/office/drawing/2014/main" id="{7EE055E4-267D-432F-8DC9-97E9A93465CE}"/>
                    </a:ext>
                  </a:extLst>
                </p:cNvPr>
                <p:cNvSpPr txBox="1"/>
                <p:nvPr/>
              </p:nvSpPr>
              <p:spPr bwMode="auto">
                <a:xfrm>
                  <a:off x="1226" y="441"/>
                  <a:ext cx="1814" cy="341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16" name="Object 4">
                  <a:extLst>
                    <a:ext uri="{FF2B5EF4-FFF2-40B4-BE49-F238E27FC236}">
                      <a16:creationId xmlns:a16="http://schemas.microsoft.com/office/drawing/2014/main" id="{7EE055E4-267D-432F-8DC9-97E9A9346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6" y="441"/>
                  <a:ext cx="1814" cy="3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8" name="Rectangle 5">
              <a:extLst>
                <a:ext uri="{FF2B5EF4-FFF2-40B4-BE49-F238E27FC236}">
                  <a16:creationId xmlns:a16="http://schemas.microsoft.com/office/drawing/2014/main" id="{56F8DF99-B6EF-4293-B630-10E741108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433"/>
              <a:ext cx="9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的通解</a:t>
              </a:r>
              <a:r>
                <a:rPr lang="en-US" altLang="zh-CN" sz="2800" b="1" dirty="0"/>
                <a:t>. 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4B541D51-7507-4EEC-8F2E-37121AB0ECCE}"/>
              </a:ext>
            </a:extLst>
          </p:cNvPr>
          <p:cNvGrpSpPr>
            <a:grpSpLocks/>
          </p:cNvGrpSpPr>
          <p:nvPr/>
        </p:nvGrpSpPr>
        <p:grpSpPr bwMode="auto">
          <a:xfrm>
            <a:off x="5189088" y="1750218"/>
            <a:ext cx="3152941" cy="547688"/>
            <a:chOff x="884" y="1378"/>
            <a:chExt cx="1715" cy="345"/>
          </a:xfrm>
        </p:grpSpPr>
        <p:sp>
          <p:nvSpPr>
            <p:cNvPr id="17425" name="Rectangle 7">
              <a:extLst>
                <a:ext uri="{FF2B5EF4-FFF2-40B4-BE49-F238E27FC236}">
                  <a16:creationId xmlns:a16="http://schemas.microsoft.com/office/drawing/2014/main" id="{ECD72448-BA88-4B46-8F95-DADE9202A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396"/>
              <a:ext cx="6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解得</a:t>
              </a:r>
              <a:r>
                <a:rPr lang="en-US" altLang="zh-CN" sz="2800" b="1" dirty="0"/>
                <a:t>: </a:t>
              </a:r>
            </a:p>
          </p:txBody>
        </p:sp>
        <p:sp>
          <p:nvSpPr>
            <p:cNvPr id="17426" name="Rectangle 8">
              <a:extLst>
                <a:ext uri="{FF2B5EF4-FFF2-40B4-BE49-F238E27FC236}">
                  <a16:creationId xmlns:a16="http://schemas.microsoft.com/office/drawing/2014/main" id="{2EC08CCA-7F33-4ABE-86DD-66939C953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378"/>
              <a:ext cx="100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/>
                <a:t>r</a:t>
              </a:r>
              <a:r>
                <a:rPr lang="en-US" altLang="zh-CN" sz="2800" b="1" dirty="0"/>
                <a:t>=±2i . </a:t>
              </a:r>
            </a:p>
          </p:txBody>
        </p:sp>
      </p:grpSp>
      <p:sp>
        <p:nvSpPr>
          <p:cNvPr id="38921" name="Rectangle 9">
            <a:extLst>
              <a:ext uri="{FF2B5EF4-FFF2-40B4-BE49-F238E27FC236}">
                <a16:creationId xmlns:a16="http://schemas.microsoft.com/office/drawing/2014/main" id="{9CC60EF0-D263-47A2-9BA0-50325F4B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23" y="2547142"/>
            <a:ext cx="285171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齐次方程通解为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2" name="Object 10">
                <a:extLst>
                  <a:ext uri="{FF2B5EF4-FFF2-40B4-BE49-F238E27FC236}">
                    <a16:creationId xmlns:a16="http://schemas.microsoft.com/office/drawing/2014/main" id="{664D03A0-C41B-40BA-830B-F3E365181168}"/>
                  </a:ext>
                </a:extLst>
              </p:cNvPr>
              <p:cNvSpPr txBox="1"/>
              <p:nvPr/>
            </p:nvSpPr>
            <p:spPr bwMode="auto">
              <a:xfrm>
                <a:off x="4643800" y="2485784"/>
                <a:ext cx="4500774" cy="568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8922" name="Object 10">
                <a:extLst>
                  <a:ext uri="{FF2B5EF4-FFF2-40B4-BE49-F238E27FC236}">
                    <a16:creationId xmlns:a16="http://schemas.microsoft.com/office/drawing/2014/main" id="{664D03A0-C41B-40BA-830B-F3E365181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3800" y="2485784"/>
                <a:ext cx="4500774" cy="568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3" name="Object 11">
                <a:extLst>
                  <a:ext uri="{FF2B5EF4-FFF2-40B4-BE49-F238E27FC236}">
                    <a16:creationId xmlns:a16="http://schemas.microsoft.com/office/drawing/2014/main" id="{B0A82558-C924-4D19-9897-11D7A798BEE8}"/>
                  </a:ext>
                </a:extLst>
              </p:cNvPr>
              <p:cNvSpPr txBox="1"/>
              <p:nvPr/>
            </p:nvSpPr>
            <p:spPr bwMode="auto">
              <a:xfrm>
                <a:off x="2411777" y="3938586"/>
                <a:ext cx="6006310" cy="63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8923" name="Object 11">
                <a:extLst>
                  <a:ext uri="{FF2B5EF4-FFF2-40B4-BE49-F238E27FC236}">
                    <a16:creationId xmlns:a16="http://schemas.microsoft.com/office/drawing/2014/main" id="{B0A82558-C924-4D19-9897-11D7A798B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77" y="3938586"/>
                <a:ext cx="6006310" cy="630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24" name="Rectangle 12">
            <a:extLst>
              <a:ext uri="{FF2B5EF4-FFF2-40B4-BE49-F238E27FC236}">
                <a16:creationId xmlns:a16="http://schemas.microsoft.com/office/drawing/2014/main" id="{9B6DDE21-159E-44D4-A4FC-F744F2E9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851" y="4648199"/>
            <a:ext cx="548164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计算</a:t>
            </a:r>
            <a:r>
              <a:rPr lang="en-US" altLang="zh-CN" sz="2800" b="1" i="1" dirty="0"/>
              <a:t>y*′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y*″</a:t>
            </a:r>
            <a:r>
              <a:rPr lang="zh-CN" altLang="en-US" sz="2800" b="1" dirty="0"/>
              <a:t>代入原方程，得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68B96A79-BF16-4002-826D-F96854C9E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176" y="1020295"/>
            <a:ext cx="79576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对应的齐次方程为 </a:t>
            </a:r>
            <a:r>
              <a:rPr lang="en-US" altLang="zh-CN" sz="2800" b="1" i="1" dirty="0"/>
              <a:t>y″</a:t>
            </a:r>
            <a:r>
              <a:rPr lang="en-US" altLang="zh-CN" sz="2800" b="1" dirty="0"/>
              <a:t>+4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=0, </a:t>
            </a:r>
            <a:r>
              <a:rPr lang="zh-CN" altLang="en-US" sz="2800" b="1" dirty="0"/>
              <a:t>特征方程为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6" name="Object 14">
                <a:extLst>
                  <a:ext uri="{FF2B5EF4-FFF2-40B4-BE49-F238E27FC236}">
                    <a16:creationId xmlns:a16="http://schemas.microsoft.com/office/drawing/2014/main" id="{657F4E7E-A25B-4A61-851C-21263CE4B9E7}"/>
                  </a:ext>
                </a:extLst>
              </p:cNvPr>
              <p:cNvSpPr txBox="1"/>
              <p:nvPr/>
            </p:nvSpPr>
            <p:spPr bwMode="auto">
              <a:xfrm>
                <a:off x="2690797" y="1827841"/>
                <a:ext cx="1953003" cy="619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8926" name="Object 14">
                <a:extLst>
                  <a:ext uri="{FF2B5EF4-FFF2-40B4-BE49-F238E27FC236}">
                    <a16:creationId xmlns:a16="http://schemas.microsoft.com/office/drawing/2014/main" id="{657F4E7E-A25B-4A61-851C-21263CE4B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797" y="1827841"/>
                <a:ext cx="1953003" cy="619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24" name="Rectangle 16">
                <a:extLst>
                  <a:ext uri="{FF2B5EF4-FFF2-40B4-BE49-F238E27FC236}">
                    <a16:creationId xmlns:a16="http://schemas.microsoft.com/office/drawing/2014/main" id="{3DC9B9CC-7302-4455-BA29-C09591FCD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637" y="3228665"/>
                <a:ext cx="69890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 err="1">
                    <a:latin typeface="+mn-lt"/>
                    <a:ea typeface="隶书" panose="02010509060101010101" pitchFamily="49" charset="-122"/>
                  </a:rPr>
                  <a:t>λ+</a:t>
                </a:r>
                <a:r>
                  <a:rPr lang="en-US" altLang="zh-CN" sz="2800" b="1" i="1" dirty="0" err="1">
                    <a:latin typeface="+mn-lt"/>
                    <a:ea typeface="隶书" panose="02010509060101010101" pitchFamily="49" charset="-122"/>
                  </a:rPr>
                  <a:t>i</a:t>
                </a:r>
                <a:r>
                  <a:rPr lang="en-US" altLang="zh-CN" sz="2800" b="1" i="1" dirty="0">
                    <a:latin typeface="+mn-lt"/>
                    <a:ea typeface="楷体_GB2312" pitchFamily="49" charset="-122"/>
                  </a:rPr>
                  <a:t>β</a:t>
                </a:r>
                <a:r>
                  <a:rPr lang="en-US" altLang="zh-CN" sz="2800" b="1" dirty="0">
                    <a:latin typeface="+mn-lt"/>
                    <a:ea typeface="隶书" panose="02010509060101010101" pitchFamily="49" charset="-122"/>
                  </a:rPr>
                  <a:t>=+</a:t>
                </a:r>
                <a:r>
                  <a:rPr lang="en-US" altLang="zh-CN" sz="2800" b="1" i="1" dirty="0">
                    <a:latin typeface="+mn-lt"/>
                    <a:ea typeface="隶书" panose="02010509060101010101" pitchFamily="49" charset="-122"/>
                  </a:rPr>
                  <a:t>i</a:t>
                </a:r>
                <a:r>
                  <a:rPr lang="zh-CN" altLang="en-US" sz="2800" b="1" dirty="0">
                    <a:latin typeface="+mn-lt"/>
                  </a:rPr>
                  <a:t>不是特征方程根，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>
                    <a:latin typeface="+mn-lt"/>
                  </a:rPr>
                  <a:t>  </a:t>
                </a:r>
                <a:r>
                  <a:rPr lang="en-US" altLang="zh-CN" sz="2800" b="1" dirty="0">
                    <a:latin typeface="+mn-lt"/>
                  </a:rPr>
                  <a:t>, </a:t>
                </a:r>
                <a:r>
                  <a:rPr lang="zh-CN" altLang="en-US" sz="2800" b="1" dirty="0">
                    <a:latin typeface="+mn-lt"/>
                  </a:rPr>
                  <a:t>故设</a:t>
                </a:r>
              </a:p>
            </p:txBody>
          </p:sp>
        </mc:Choice>
        <mc:Fallback xmlns="">
          <p:sp>
            <p:nvSpPr>
              <p:cNvPr id="17424" name="Rectangle 16">
                <a:extLst>
                  <a:ext uri="{FF2B5EF4-FFF2-40B4-BE49-F238E27FC236}">
                    <a16:creationId xmlns:a16="http://schemas.microsoft.com/office/drawing/2014/main" id="{3DC9B9CC-7302-4455-BA29-C09591FCD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0637" y="3228665"/>
                <a:ext cx="6989029" cy="523220"/>
              </a:xfrm>
              <a:prstGeom prst="rect">
                <a:avLst/>
              </a:prstGeom>
              <a:blipFill>
                <a:blip r:embed="rId6"/>
                <a:stretch>
                  <a:fillRect l="-1832" t="-15294" r="-960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8">
            <a:extLst>
              <a:ext uri="{FF2B5EF4-FFF2-40B4-BE49-F238E27FC236}">
                <a16:creationId xmlns:a16="http://schemas.microsoft.com/office/drawing/2014/main" id="{8249DD21-69F6-4585-873A-F6E117DF853F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5413375"/>
            <a:ext cx="9073546" cy="1176338"/>
            <a:chOff x="286" y="3063"/>
            <a:chExt cx="5538" cy="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3" name="Object 19">
                  <a:extLst>
                    <a:ext uri="{FF2B5EF4-FFF2-40B4-BE49-F238E27FC236}">
                      <a16:creationId xmlns:a16="http://schemas.microsoft.com/office/drawing/2014/main" id="{CB73C5C6-3C09-4DEF-92FB-0B2015D38A8E}"/>
                    </a:ext>
                  </a:extLst>
                </p:cNvPr>
                <p:cNvSpPr txBox="1"/>
                <p:nvPr/>
              </p:nvSpPr>
              <p:spPr bwMode="auto">
                <a:xfrm>
                  <a:off x="286" y="3063"/>
                  <a:ext cx="5538" cy="367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𝒄𝒙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13" name="Object 19">
                  <a:extLst>
                    <a:ext uri="{FF2B5EF4-FFF2-40B4-BE49-F238E27FC236}">
                      <a16:creationId xmlns:a16="http://schemas.microsoft.com/office/drawing/2014/main" id="{CB73C5C6-3C09-4DEF-92FB-0B2015D38A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" y="3063"/>
                  <a:ext cx="5538" cy="3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4" name="Object 20">
                  <a:extLst>
                    <a:ext uri="{FF2B5EF4-FFF2-40B4-BE49-F238E27FC236}">
                      <a16:creationId xmlns:a16="http://schemas.microsoft.com/office/drawing/2014/main" id="{CC85D7E0-F0AA-46A4-BB15-56A53B14B019}"/>
                    </a:ext>
                  </a:extLst>
                </p:cNvPr>
                <p:cNvSpPr txBox="1"/>
                <p:nvPr/>
              </p:nvSpPr>
              <p:spPr bwMode="auto">
                <a:xfrm>
                  <a:off x="1066" y="3441"/>
                  <a:ext cx="4512" cy="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14" name="Object 20">
                  <a:extLst>
                    <a:ext uri="{FF2B5EF4-FFF2-40B4-BE49-F238E27FC236}">
                      <a16:creationId xmlns:a16="http://schemas.microsoft.com/office/drawing/2014/main" id="{CC85D7E0-F0AA-46A4-BB15-56A53B14B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" y="3441"/>
                  <a:ext cx="4512" cy="3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utoUpdateAnimBg="0"/>
      <p:bldP spid="38922" grpId="0"/>
      <p:bldP spid="38923" grpId="0"/>
      <p:bldP spid="38924" grpId="0" autoUpdateAnimBg="0"/>
      <p:bldP spid="38925" grpId="0" autoUpdateAnimBg="0"/>
      <p:bldP spid="38926" grpId="0"/>
      <p:bldP spid="174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7A49E20C-26DF-4F52-AFDC-B14A118DD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43" y="660401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比较同类项系数得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Object 4">
                <a:extLst>
                  <a:ext uri="{FF2B5EF4-FFF2-40B4-BE49-F238E27FC236}">
                    <a16:creationId xmlns:a16="http://schemas.microsoft.com/office/drawing/2014/main" id="{3B6F9E62-74E6-496B-BAB3-5651B21F5597}"/>
                  </a:ext>
                </a:extLst>
              </p:cNvPr>
              <p:cNvSpPr txBox="1"/>
              <p:nvPr/>
            </p:nvSpPr>
            <p:spPr bwMode="auto">
              <a:xfrm>
                <a:off x="4031582" y="1112838"/>
                <a:ext cx="4465638" cy="1096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9940" name="Object 4">
                <a:extLst>
                  <a:ext uri="{FF2B5EF4-FFF2-40B4-BE49-F238E27FC236}">
                    <a16:creationId xmlns:a16="http://schemas.microsoft.com/office/drawing/2014/main" id="{3B6F9E62-74E6-496B-BAB3-5651B21F5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1582" y="1112838"/>
                <a:ext cx="4465638" cy="1096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">
            <a:extLst>
              <a:ext uri="{FF2B5EF4-FFF2-40B4-BE49-F238E27FC236}">
                <a16:creationId xmlns:a16="http://schemas.microsoft.com/office/drawing/2014/main" id="{6A408136-B89E-4C41-A759-19A28A2FFEBE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2324317"/>
            <a:ext cx="5091113" cy="1049338"/>
            <a:chOff x="353" y="1408"/>
            <a:chExt cx="3480" cy="661"/>
          </a:xfrm>
        </p:grpSpPr>
        <p:sp>
          <p:nvSpPr>
            <p:cNvPr id="18443" name="Rectangle 7">
              <a:extLst>
                <a:ext uri="{FF2B5EF4-FFF2-40B4-BE49-F238E27FC236}">
                  <a16:creationId xmlns:a16="http://schemas.microsoft.com/office/drawing/2014/main" id="{11CE4F40-CFC7-4BE6-AEAC-8613A5273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1561"/>
              <a:ext cx="6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所以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36" name="Object 8">
                  <a:extLst>
                    <a:ext uri="{FF2B5EF4-FFF2-40B4-BE49-F238E27FC236}">
                      <a16:creationId xmlns:a16="http://schemas.microsoft.com/office/drawing/2014/main" id="{3E1F13BA-AF56-4305-A860-81ACF4DCE0A3}"/>
                    </a:ext>
                  </a:extLst>
                </p:cNvPr>
                <p:cNvSpPr txBox="1"/>
                <p:nvPr/>
              </p:nvSpPr>
              <p:spPr bwMode="auto">
                <a:xfrm>
                  <a:off x="1429" y="1408"/>
                  <a:ext cx="2404" cy="661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8436" name="Object 8">
                  <a:extLst>
                    <a:ext uri="{FF2B5EF4-FFF2-40B4-BE49-F238E27FC236}">
                      <a16:creationId xmlns:a16="http://schemas.microsoft.com/office/drawing/2014/main" id="{3E1F13BA-AF56-4305-A860-81ACF4DCE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29" y="1408"/>
                  <a:ext cx="2404" cy="6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4E0EC5D4-2EBE-44C4-AB12-91C007C7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3390901"/>
            <a:ext cx="2519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所求通解为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7" name="Object 11">
                <a:extLst>
                  <a:ext uri="{FF2B5EF4-FFF2-40B4-BE49-F238E27FC236}">
                    <a16:creationId xmlns:a16="http://schemas.microsoft.com/office/drawing/2014/main" id="{31FE13B9-EFDF-4409-A5ED-C2C797C33A82}"/>
                  </a:ext>
                </a:extLst>
              </p:cNvPr>
              <p:cNvSpPr txBox="1"/>
              <p:nvPr/>
            </p:nvSpPr>
            <p:spPr bwMode="auto">
              <a:xfrm>
                <a:off x="2711449" y="3957639"/>
                <a:ext cx="8222849" cy="10556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9947" name="Object 11">
                <a:extLst>
                  <a:ext uri="{FF2B5EF4-FFF2-40B4-BE49-F238E27FC236}">
                    <a16:creationId xmlns:a16="http://schemas.microsoft.com/office/drawing/2014/main" id="{31FE13B9-EFDF-4409-A5ED-C2C797C33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49" y="3957639"/>
                <a:ext cx="8222849" cy="1055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6" grpId="0"/>
      <p:bldP spid="399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3" name="Group 2">
            <a:extLst>
              <a:ext uri="{FF2B5EF4-FFF2-40B4-BE49-F238E27FC236}">
                <a16:creationId xmlns:a16="http://schemas.microsoft.com/office/drawing/2014/main" id="{DCD6E5A4-F98C-43EE-9E6C-8D297AD73A07}"/>
              </a:ext>
            </a:extLst>
          </p:cNvPr>
          <p:cNvGrpSpPr>
            <a:grpSpLocks/>
          </p:cNvGrpSpPr>
          <p:nvPr/>
        </p:nvGrpSpPr>
        <p:grpSpPr bwMode="auto">
          <a:xfrm>
            <a:off x="1809749" y="379414"/>
            <a:ext cx="6879346" cy="617538"/>
            <a:chOff x="340" y="439"/>
            <a:chExt cx="3808" cy="389"/>
          </a:xfrm>
        </p:grpSpPr>
        <p:sp>
          <p:nvSpPr>
            <p:cNvPr id="19471" name="Rectangle 3">
              <a:extLst>
                <a:ext uri="{FF2B5EF4-FFF2-40B4-BE49-F238E27FC236}">
                  <a16:creationId xmlns:a16="http://schemas.microsoft.com/office/drawing/2014/main" id="{310E41A7-255E-467F-B3E2-7B8EDCF44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443"/>
              <a:ext cx="8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例</a:t>
              </a:r>
              <a:r>
                <a:rPr lang="en-US" altLang="zh-CN" sz="2800" b="1" dirty="0"/>
                <a:t>9.  </a:t>
              </a:r>
              <a:r>
                <a:rPr lang="zh-CN" altLang="en-US" sz="2800" b="1" dirty="0"/>
                <a:t>求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2" name="Object 4">
                  <a:extLst>
                    <a:ext uri="{FF2B5EF4-FFF2-40B4-BE49-F238E27FC236}">
                      <a16:creationId xmlns:a16="http://schemas.microsoft.com/office/drawing/2014/main" id="{8B632A5C-998E-4B00-9319-9FA513057837}"/>
                    </a:ext>
                  </a:extLst>
                </p:cNvPr>
                <p:cNvSpPr txBox="1"/>
                <p:nvPr/>
              </p:nvSpPr>
              <p:spPr bwMode="auto">
                <a:xfrm>
                  <a:off x="1196" y="439"/>
                  <a:ext cx="2105" cy="38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9462" name="Object 4">
                  <a:extLst>
                    <a:ext uri="{FF2B5EF4-FFF2-40B4-BE49-F238E27FC236}">
                      <a16:creationId xmlns:a16="http://schemas.microsoft.com/office/drawing/2014/main" id="{8B632A5C-998E-4B00-9319-9FA513057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6" y="439"/>
                  <a:ext cx="2105" cy="3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72" name="Rectangle 5">
              <a:extLst>
                <a:ext uri="{FF2B5EF4-FFF2-40B4-BE49-F238E27FC236}">
                  <a16:creationId xmlns:a16="http://schemas.microsoft.com/office/drawing/2014/main" id="{D9B95FE7-03B2-4200-A87D-AD583652D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449"/>
              <a:ext cx="8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的通解</a:t>
              </a:r>
              <a:r>
                <a:rPr lang="en-US" altLang="zh-CN" sz="2800" b="1" dirty="0"/>
                <a:t>.</a:t>
              </a:r>
            </a:p>
          </p:txBody>
        </p:sp>
      </p:grp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1DF11F8-03F4-4AA4-BA07-3EF81F02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279059"/>
            <a:ext cx="6696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由例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知其对应齐次方程的通解为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7" name="Object 7">
                <a:extLst>
                  <a:ext uri="{FF2B5EF4-FFF2-40B4-BE49-F238E27FC236}">
                    <a16:creationId xmlns:a16="http://schemas.microsoft.com/office/drawing/2014/main" id="{1CC51A70-75E6-4BA7-A8BD-773890D2AC87}"/>
                  </a:ext>
                </a:extLst>
              </p:cNvPr>
              <p:cNvSpPr txBox="1"/>
              <p:nvPr/>
            </p:nvSpPr>
            <p:spPr bwMode="auto">
              <a:xfrm>
                <a:off x="3792538" y="2000251"/>
                <a:ext cx="4588640" cy="568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0967" name="Object 7">
                <a:extLst>
                  <a:ext uri="{FF2B5EF4-FFF2-40B4-BE49-F238E27FC236}">
                    <a16:creationId xmlns:a16="http://schemas.microsoft.com/office/drawing/2014/main" id="{1CC51A70-75E6-4BA7-A8BD-773890D2A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2538" y="2000251"/>
                <a:ext cx="4588640" cy="568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8" name="Rectangle 8">
            <a:extLst>
              <a:ext uri="{FF2B5EF4-FFF2-40B4-BE49-F238E27FC236}">
                <a16:creationId xmlns:a16="http://schemas.microsoft.com/office/drawing/2014/main" id="{0C4FE940-7160-4297-AF9A-95BC1282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714626"/>
            <a:ext cx="671314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下面分别求二个非齐次方程的特解：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C2F8D5AB-8E8F-4042-A8FE-AD843E325706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3405189"/>
            <a:ext cx="3358378" cy="623887"/>
            <a:chOff x="567" y="1842"/>
            <a:chExt cx="1859" cy="393"/>
          </a:xfrm>
        </p:grpSpPr>
        <p:sp>
          <p:nvSpPr>
            <p:cNvPr id="19470" name="Rectangle 10">
              <a:extLst>
                <a:ext uri="{FF2B5EF4-FFF2-40B4-BE49-F238E27FC236}">
                  <a16:creationId xmlns:a16="http://schemas.microsoft.com/office/drawing/2014/main" id="{A9B428AC-8CCB-4784-A6AB-8D3C3DFF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78"/>
              <a:ext cx="3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①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1" name="Object 11">
                  <a:extLst>
                    <a:ext uri="{FF2B5EF4-FFF2-40B4-BE49-F238E27FC236}">
                      <a16:creationId xmlns:a16="http://schemas.microsoft.com/office/drawing/2014/main" id="{AEFECD60-6BDA-4F0D-92D1-B08C29512FE3}"/>
                    </a:ext>
                  </a:extLst>
                </p:cNvPr>
                <p:cNvSpPr txBox="1"/>
                <p:nvPr/>
              </p:nvSpPr>
              <p:spPr bwMode="auto">
                <a:xfrm>
                  <a:off x="1066" y="1842"/>
                  <a:ext cx="1360" cy="39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9461" name="Object 11">
                  <a:extLst>
                    <a:ext uri="{FF2B5EF4-FFF2-40B4-BE49-F238E27FC236}">
                      <a16:creationId xmlns:a16="http://schemas.microsoft.com/office/drawing/2014/main" id="{AEFECD60-6BDA-4F0D-92D1-B08C29512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" y="1842"/>
                  <a:ext cx="1360" cy="3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8AA7BD2A-715B-4945-ACFC-68BF8182A8BA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4173539"/>
            <a:ext cx="4097258" cy="528637"/>
            <a:chOff x="567" y="2281"/>
            <a:chExt cx="2268" cy="333"/>
          </a:xfrm>
        </p:grpSpPr>
        <p:sp>
          <p:nvSpPr>
            <p:cNvPr id="19469" name="Rectangle 13">
              <a:extLst>
                <a:ext uri="{FF2B5EF4-FFF2-40B4-BE49-F238E27FC236}">
                  <a16:creationId xmlns:a16="http://schemas.microsoft.com/office/drawing/2014/main" id="{6FC6EDE0-2C2E-4D16-A9F7-6E76F13C4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287"/>
              <a:ext cx="3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②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0" name="Object 14">
                  <a:extLst>
                    <a:ext uri="{FF2B5EF4-FFF2-40B4-BE49-F238E27FC236}">
                      <a16:creationId xmlns:a16="http://schemas.microsoft.com/office/drawing/2014/main" id="{17170289-522F-46B0-81B8-0E5B2C04B724}"/>
                    </a:ext>
                  </a:extLst>
                </p:cNvPr>
                <p:cNvSpPr txBox="1"/>
                <p:nvPr/>
              </p:nvSpPr>
              <p:spPr bwMode="auto">
                <a:xfrm>
                  <a:off x="1066" y="2281"/>
                  <a:ext cx="1769" cy="33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9460" name="Object 14">
                  <a:extLst>
                    <a:ext uri="{FF2B5EF4-FFF2-40B4-BE49-F238E27FC236}">
                      <a16:creationId xmlns:a16="http://schemas.microsoft.com/office/drawing/2014/main" id="{17170289-522F-46B0-81B8-0E5B2C04B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" y="2281"/>
                  <a:ext cx="1769" cy="3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975" name="Rectangle 15">
            <a:extLst>
              <a:ext uri="{FF2B5EF4-FFF2-40B4-BE49-F238E27FC236}">
                <a16:creationId xmlns:a16="http://schemas.microsoft.com/office/drawing/2014/main" id="{E6478E0C-674B-4210-B4A1-141DA1E04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4903789"/>
            <a:ext cx="707158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对于①，因为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=1</a:t>
            </a:r>
            <a:r>
              <a:rPr lang="zh-CN" altLang="en-US" sz="2800" b="1" dirty="0"/>
              <a:t>不是特征根，所以设特解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6" name="Object 16">
                <a:extLst>
                  <a:ext uri="{FF2B5EF4-FFF2-40B4-BE49-F238E27FC236}">
                    <a16:creationId xmlns:a16="http://schemas.microsoft.com/office/drawing/2014/main" id="{F1B5A3A8-8D32-4F6D-9260-31D8D00B799B}"/>
                  </a:ext>
                </a:extLst>
              </p:cNvPr>
              <p:cNvSpPr txBox="1"/>
              <p:nvPr/>
            </p:nvSpPr>
            <p:spPr bwMode="auto">
              <a:xfrm>
                <a:off x="4583114" y="5556251"/>
                <a:ext cx="1967334" cy="6588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0976" name="Object 16">
                <a:extLst>
                  <a:ext uri="{FF2B5EF4-FFF2-40B4-BE49-F238E27FC236}">
                    <a16:creationId xmlns:a16="http://schemas.microsoft.com/office/drawing/2014/main" id="{F1B5A3A8-8D32-4F6D-9260-31D8D00B7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114" y="5556251"/>
                <a:ext cx="1967334" cy="6588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  <p:bldP spid="40967" grpId="0"/>
      <p:bldP spid="40968" grpId="0" autoUpdateAnimBg="0"/>
      <p:bldP spid="40975" grpId="0" autoUpdateAnimBg="0"/>
      <p:bldP spid="409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2">
                <a:extLst>
                  <a:ext uri="{FF2B5EF4-FFF2-40B4-BE49-F238E27FC236}">
                    <a16:creationId xmlns:a16="http://schemas.microsoft.com/office/drawing/2014/main" id="{D408307A-BE84-428A-A8BA-773461917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263" y="410216"/>
                <a:ext cx="5234187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由待定系数法知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986" name="Rectangle 2">
                <a:extLst>
                  <a:ext uri="{FF2B5EF4-FFF2-40B4-BE49-F238E27FC236}">
                    <a16:creationId xmlns:a16="http://schemas.microsoft.com/office/drawing/2014/main" id="{D408307A-BE84-428A-A8BA-77346191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263" y="410216"/>
                <a:ext cx="5234187" cy="714683"/>
              </a:xfrm>
              <a:prstGeom prst="rect">
                <a:avLst/>
              </a:prstGeom>
              <a:blipFill>
                <a:blip r:embed="rId2"/>
                <a:stretch>
                  <a:fillRect l="-2448" b="-59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>
            <a:extLst>
              <a:ext uri="{FF2B5EF4-FFF2-40B4-BE49-F238E27FC236}">
                <a16:creationId xmlns:a16="http://schemas.microsoft.com/office/drawing/2014/main" id="{B2BCCA00-ED0E-4A80-B3B9-47F5CF1EEDD6}"/>
              </a:ext>
            </a:extLst>
          </p:cNvPr>
          <p:cNvGrpSpPr>
            <a:grpSpLocks/>
          </p:cNvGrpSpPr>
          <p:nvPr/>
        </p:nvGrpSpPr>
        <p:grpSpPr bwMode="auto">
          <a:xfrm>
            <a:off x="6683009" y="279069"/>
            <a:ext cx="2218917" cy="976687"/>
            <a:chOff x="1198" y="1509"/>
            <a:chExt cx="1532" cy="639"/>
          </a:xfrm>
        </p:grpSpPr>
        <p:sp>
          <p:nvSpPr>
            <p:cNvPr id="20492" name="Rectangle 5">
              <a:extLst>
                <a:ext uri="{FF2B5EF4-FFF2-40B4-BE49-F238E27FC236}">
                  <a16:creationId xmlns:a16="http://schemas.microsoft.com/office/drawing/2014/main" id="{8E47D913-64B1-4FCF-9DDE-908F8862C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1670"/>
              <a:ext cx="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故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6" name="Object 6">
                  <a:extLst>
                    <a:ext uri="{FF2B5EF4-FFF2-40B4-BE49-F238E27FC236}">
                      <a16:creationId xmlns:a16="http://schemas.microsoft.com/office/drawing/2014/main" id="{F78491ED-4489-4C17-816C-376370C841BD}"/>
                    </a:ext>
                  </a:extLst>
                </p:cNvPr>
                <p:cNvSpPr txBox="1"/>
                <p:nvPr/>
              </p:nvSpPr>
              <p:spPr bwMode="auto">
                <a:xfrm>
                  <a:off x="1596" y="1509"/>
                  <a:ext cx="1134" cy="639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486" name="Object 6">
                  <a:extLst>
                    <a:ext uri="{FF2B5EF4-FFF2-40B4-BE49-F238E27FC236}">
                      <a16:creationId xmlns:a16="http://schemas.microsoft.com/office/drawing/2014/main" id="{F78491ED-4489-4C17-816C-376370C84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6" y="1509"/>
                  <a:ext cx="1134" cy="6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991" name="Rectangle 7">
            <a:extLst>
              <a:ext uri="{FF2B5EF4-FFF2-40B4-BE49-F238E27FC236}">
                <a16:creationId xmlns:a16="http://schemas.microsoft.com/office/drawing/2014/main" id="{A4FBEB1F-2957-41B2-80F8-595C5ADA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4" y="1618612"/>
            <a:ext cx="355913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对于②，由上例知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92" name="Object 8">
                <a:extLst>
                  <a:ext uri="{FF2B5EF4-FFF2-40B4-BE49-F238E27FC236}">
                    <a16:creationId xmlns:a16="http://schemas.microsoft.com/office/drawing/2014/main" id="{AAF81423-B755-4A93-BF57-5E704FFCE609}"/>
                  </a:ext>
                </a:extLst>
              </p:cNvPr>
              <p:cNvSpPr txBox="1"/>
              <p:nvPr/>
            </p:nvSpPr>
            <p:spPr bwMode="auto">
              <a:xfrm>
                <a:off x="5278924" y="1402441"/>
                <a:ext cx="4111051" cy="11096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992" name="Object 8">
                <a:extLst>
                  <a:ext uri="{FF2B5EF4-FFF2-40B4-BE49-F238E27FC236}">
                    <a16:creationId xmlns:a16="http://schemas.microsoft.com/office/drawing/2014/main" id="{AAF81423-B755-4A93-BF57-5E704FFC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8924" y="1402441"/>
                <a:ext cx="4111051" cy="1109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93" name="Rectangle 9">
            <a:extLst>
              <a:ext uri="{FF2B5EF4-FFF2-40B4-BE49-F238E27FC236}">
                <a16:creationId xmlns:a16="http://schemas.microsoft.com/office/drawing/2014/main" id="{D6978D03-8AAA-4514-83DE-33444976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2822177"/>
            <a:ext cx="363196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故原方程的特解为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94" name="Object 10">
                <a:extLst>
                  <a:ext uri="{FF2B5EF4-FFF2-40B4-BE49-F238E27FC236}">
                    <a16:creationId xmlns:a16="http://schemas.microsoft.com/office/drawing/2014/main" id="{641DC32F-E2BF-4CC2-9B9A-CDE9C0BC0B84}"/>
                  </a:ext>
                </a:extLst>
              </p:cNvPr>
              <p:cNvSpPr txBox="1"/>
              <p:nvPr/>
            </p:nvSpPr>
            <p:spPr bwMode="auto">
              <a:xfrm>
                <a:off x="3342376" y="3354013"/>
                <a:ext cx="6681266" cy="1050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994" name="Object 10">
                <a:extLst>
                  <a:ext uri="{FF2B5EF4-FFF2-40B4-BE49-F238E27FC236}">
                    <a16:creationId xmlns:a16="http://schemas.microsoft.com/office/drawing/2014/main" id="{641DC32F-E2BF-4CC2-9B9A-CDE9C0BC0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2376" y="3354013"/>
                <a:ext cx="6681266" cy="1050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95" name="Rectangle 11">
            <a:extLst>
              <a:ext uri="{FF2B5EF4-FFF2-40B4-BE49-F238E27FC236}">
                <a16:creationId xmlns:a16="http://schemas.microsoft.com/office/drawing/2014/main" id="{855CC024-6A9E-4DA1-BA00-5448EACBA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4" y="4404938"/>
            <a:ext cx="200858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所求通解为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96" name="Object 12">
                <a:extLst>
                  <a:ext uri="{FF2B5EF4-FFF2-40B4-BE49-F238E27FC236}">
                    <a16:creationId xmlns:a16="http://schemas.microsoft.com/office/drawing/2014/main" id="{DF52C5DF-D2CC-402A-B4DE-920F3F404BA1}"/>
                  </a:ext>
                </a:extLst>
              </p:cNvPr>
              <p:cNvSpPr txBox="1"/>
              <p:nvPr/>
            </p:nvSpPr>
            <p:spPr bwMode="auto">
              <a:xfrm>
                <a:off x="1955800" y="5016834"/>
                <a:ext cx="8625114" cy="10493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996" name="Object 12">
                <a:extLst>
                  <a:ext uri="{FF2B5EF4-FFF2-40B4-BE49-F238E27FC236}">
                    <a16:creationId xmlns:a16="http://schemas.microsoft.com/office/drawing/2014/main" id="{DF52C5DF-D2CC-402A-B4DE-920F3F404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5800" y="5016834"/>
                <a:ext cx="8625114" cy="1049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91" grpId="0"/>
      <p:bldP spid="41992" grpId="0"/>
      <p:bldP spid="41993" grpId="0"/>
      <p:bldP spid="41994" grpId="0"/>
      <p:bldP spid="41995" grpId="0"/>
      <p:bldP spid="419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793C123-6CFA-497F-8D9F-DE1176E7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0" y="166828"/>
            <a:ext cx="969519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10  </a:t>
            </a:r>
            <a:r>
              <a:rPr lang="zh-CN" altLang="en-US" sz="2800" b="1" dirty="0"/>
              <a:t>一质量为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的质点由静止开始沉入液体，当下沉时，液体的反作用力与下沉的速度成正比，求此质点运动的规律</a:t>
            </a:r>
            <a:r>
              <a:rPr lang="en-US" altLang="zh-CN" sz="2800" b="1" dirty="0"/>
              <a:t>.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267C4FC-728E-41D1-9A2A-26D718F4B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57" y="1285241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  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设当时刻为</a:t>
            </a:r>
            <a:r>
              <a:rPr lang="en-US" altLang="zh-CN" sz="2800" b="1" i="1" dirty="0"/>
              <a:t>t </a:t>
            </a:r>
            <a:r>
              <a:rPr lang="zh-CN" altLang="en-US" sz="2800" b="1" dirty="0"/>
              <a:t>时，物体在水面下</a:t>
            </a:r>
            <a:r>
              <a:rPr lang="en-US" altLang="zh-CN" sz="2800" b="1" i="1" dirty="0"/>
              <a:t>s </a:t>
            </a:r>
            <a:r>
              <a:rPr lang="zh-CN" altLang="en-US" sz="2800" b="1" dirty="0"/>
              <a:t>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如图</a:t>
            </a:r>
            <a:r>
              <a:rPr lang="en-US" altLang="zh-CN" sz="2800" b="1" dirty="0"/>
              <a:t>7.3.1),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Object 5">
                <a:extLst>
                  <a:ext uri="{FF2B5EF4-FFF2-40B4-BE49-F238E27FC236}">
                    <a16:creationId xmlns:a16="http://schemas.microsoft.com/office/drawing/2014/main" id="{D0E405F4-5842-419F-AA26-3D7EA7891498}"/>
                  </a:ext>
                </a:extLst>
              </p:cNvPr>
              <p:cNvSpPr txBox="1"/>
              <p:nvPr/>
            </p:nvSpPr>
            <p:spPr bwMode="auto">
              <a:xfrm>
                <a:off x="5495880" y="1724661"/>
                <a:ext cx="2520950" cy="1066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013" name="Object 5">
                <a:extLst>
                  <a:ext uri="{FF2B5EF4-FFF2-40B4-BE49-F238E27FC236}">
                    <a16:creationId xmlns:a16="http://schemas.microsoft.com/office/drawing/2014/main" id="{D0E405F4-5842-419F-AA26-3D7EA7891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5880" y="1724661"/>
                <a:ext cx="2520950" cy="1066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4" name="Picture 6" descr="7">
            <a:extLst>
              <a:ext uri="{FF2B5EF4-FFF2-40B4-BE49-F238E27FC236}">
                <a16:creationId xmlns:a16="http://schemas.microsoft.com/office/drawing/2014/main" id="{0FB1599F-F18B-46BB-AC82-82CA62EC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618" y="1076900"/>
            <a:ext cx="2677879" cy="293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Rectangle 7">
            <a:extLst>
              <a:ext uri="{FF2B5EF4-FFF2-40B4-BE49-F238E27FC236}">
                <a16:creationId xmlns:a16="http://schemas.microsoft.com/office/drawing/2014/main" id="{6BB8D005-8537-484C-AFC3-999A3870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557" y="3085466"/>
            <a:ext cx="1430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图</a:t>
            </a:r>
            <a:r>
              <a:rPr lang="en-US" altLang="zh-CN" sz="2800" b="1" dirty="0"/>
              <a:t>7.3.1. 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07EB1D8D-1377-484F-99FC-9DFFA415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85" y="2567855"/>
            <a:ext cx="72294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由牛顿第二定律，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ma</a:t>
            </a:r>
            <a:r>
              <a:rPr lang="zh-CN" altLang="en-US" sz="2800" b="1" dirty="0"/>
              <a:t>，得运动微分方程为：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7" name="Object 9">
                <a:extLst>
                  <a:ext uri="{FF2B5EF4-FFF2-40B4-BE49-F238E27FC236}">
                    <a16:creationId xmlns:a16="http://schemas.microsoft.com/office/drawing/2014/main" id="{50BF4290-B264-4C07-9ADA-574E6474E322}"/>
                  </a:ext>
                </a:extLst>
              </p:cNvPr>
              <p:cNvSpPr txBox="1"/>
              <p:nvPr/>
            </p:nvSpPr>
            <p:spPr bwMode="auto">
              <a:xfrm>
                <a:off x="2120851" y="3056274"/>
                <a:ext cx="3600450" cy="12001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017" name="Object 9">
                <a:extLst>
                  <a:ext uri="{FF2B5EF4-FFF2-40B4-BE49-F238E27FC236}">
                    <a16:creationId xmlns:a16="http://schemas.microsoft.com/office/drawing/2014/main" id="{50BF4290-B264-4C07-9ADA-574E6474E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0851" y="3056274"/>
                <a:ext cx="3600450" cy="1200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9" name="Rectangle 11">
            <a:extLst>
              <a:ext uri="{FF2B5EF4-FFF2-40B4-BE49-F238E27FC236}">
                <a16:creationId xmlns:a16="http://schemas.microsoft.com/office/drawing/2014/main" id="{D057D943-85DA-4726-839F-D0AE8BB18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086" y="1919788"/>
            <a:ext cx="384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故所受作用力合力为： 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05FB141C-7FC5-48A2-A6A3-B0453A94E363}"/>
              </a:ext>
            </a:extLst>
          </p:cNvPr>
          <p:cNvGrpSpPr>
            <a:grpSpLocks/>
          </p:cNvGrpSpPr>
          <p:nvPr/>
        </p:nvGrpSpPr>
        <p:grpSpPr bwMode="auto">
          <a:xfrm>
            <a:off x="602188" y="4124428"/>
            <a:ext cx="3820912" cy="1084263"/>
            <a:chOff x="703" y="371"/>
            <a:chExt cx="2019" cy="683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CA712B1D-01DA-4187-89AA-B272FD915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57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bject 4">
                  <a:extLst>
                    <a:ext uri="{FF2B5EF4-FFF2-40B4-BE49-F238E27FC236}">
                      <a16:creationId xmlns:a16="http://schemas.microsoft.com/office/drawing/2014/main" id="{0A2E2AEA-0365-4EE1-A2D7-077C771B9010}"/>
                    </a:ext>
                  </a:extLst>
                </p:cNvPr>
                <p:cNvSpPr txBox="1"/>
                <p:nvPr/>
              </p:nvSpPr>
              <p:spPr bwMode="auto">
                <a:xfrm>
                  <a:off x="1044" y="371"/>
                  <a:ext cx="1678" cy="68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𝒅𝒔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" name="Object 4">
                  <a:extLst>
                    <a:ext uri="{FF2B5EF4-FFF2-40B4-BE49-F238E27FC236}">
                      <a16:creationId xmlns:a16="http://schemas.microsoft.com/office/drawing/2014/main" id="{0A2E2AEA-0365-4EE1-A2D7-077C771B9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4" y="371"/>
                  <a:ext cx="1678" cy="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A68546D3-AC49-4602-9BFC-F7E9C4B681D5}"/>
              </a:ext>
            </a:extLst>
          </p:cNvPr>
          <p:cNvGrpSpPr>
            <a:grpSpLocks/>
          </p:cNvGrpSpPr>
          <p:nvPr/>
        </p:nvGrpSpPr>
        <p:grpSpPr bwMode="auto">
          <a:xfrm>
            <a:off x="3921076" y="4125950"/>
            <a:ext cx="6236018" cy="790574"/>
            <a:chOff x="612" y="1082"/>
            <a:chExt cx="3478" cy="498"/>
          </a:xfrm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055782B8-31A5-4A2E-B050-A8089BFDA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253"/>
              <a:ext cx="11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初值条件为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8">
                  <a:extLst>
                    <a:ext uri="{FF2B5EF4-FFF2-40B4-BE49-F238E27FC236}">
                      <a16:creationId xmlns:a16="http://schemas.microsoft.com/office/drawing/2014/main" id="{80CA8500-EA87-4F5D-B488-0F9DF059AE6C}"/>
                    </a:ext>
                  </a:extLst>
                </p:cNvPr>
                <p:cNvSpPr txBox="1"/>
                <p:nvPr/>
              </p:nvSpPr>
              <p:spPr bwMode="auto">
                <a:xfrm>
                  <a:off x="1825" y="1177"/>
                  <a:ext cx="1418" cy="35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" name="Object 8">
                  <a:extLst>
                    <a:ext uri="{FF2B5EF4-FFF2-40B4-BE49-F238E27FC236}">
                      <a16:creationId xmlns:a16="http://schemas.microsoft.com/office/drawing/2014/main" id="{80CA8500-EA87-4F5D-B488-0F9DF059A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5" y="1177"/>
                  <a:ext cx="1418" cy="3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9">
                  <a:extLst>
                    <a:ext uri="{FF2B5EF4-FFF2-40B4-BE49-F238E27FC236}">
                      <a16:creationId xmlns:a16="http://schemas.microsoft.com/office/drawing/2014/main" id="{934B3D88-ADCC-4540-BAE7-E16728EE7A31}"/>
                    </a:ext>
                  </a:extLst>
                </p:cNvPr>
                <p:cNvSpPr txBox="1"/>
                <p:nvPr/>
              </p:nvSpPr>
              <p:spPr bwMode="auto">
                <a:xfrm>
                  <a:off x="2854" y="1082"/>
                  <a:ext cx="1236" cy="498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𝒅𝒔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d>
                          <m:dPr>
                            <m:begChr m:val="|"/>
                            <m:endChr m:val="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1" name="Object 9">
                  <a:extLst>
                    <a:ext uri="{FF2B5EF4-FFF2-40B4-BE49-F238E27FC236}">
                      <a16:creationId xmlns:a16="http://schemas.microsoft.com/office/drawing/2014/main" id="{934B3D88-ADCC-4540-BAE7-E16728EE7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4" y="1082"/>
                  <a:ext cx="1236" cy="4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6B7FB7C2-715A-4AC7-BCC0-0F2153E2B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78" y="5229824"/>
            <a:ext cx="11584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此方程为二阶常系数非齐次方程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其对应的齐次微分方程的特征方程为：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3B90A13B-C372-4829-A882-C2B135FA8B87}"/>
                  </a:ext>
                </a:extLst>
              </p:cNvPr>
              <p:cNvSpPr txBox="1"/>
              <p:nvPr/>
            </p:nvSpPr>
            <p:spPr bwMode="auto">
              <a:xfrm>
                <a:off x="1247523" y="5774177"/>
                <a:ext cx="2087563" cy="10175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3B90A13B-C372-4829-A882-C2B135FA8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7523" y="5774177"/>
                <a:ext cx="2087563" cy="10175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12">
            <a:extLst>
              <a:ext uri="{FF2B5EF4-FFF2-40B4-BE49-F238E27FC236}">
                <a16:creationId xmlns:a16="http://schemas.microsoft.com/office/drawing/2014/main" id="{BE5DA6A6-C42C-4C43-88B3-68ED78364D40}"/>
              </a:ext>
            </a:extLst>
          </p:cNvPr>
          <p:cNvGrpSpPr>
            <a:grpSpLocks/>
          </p:cNvGrpSpPr>
          <p:nvPr/>
        </p:nvGrpSpPr>
        <p:grpSpPr bwMode="auto">
          <a:xfrm>
            <a:off x="4309964" y="5799883"/>
            <a:ext cx="3907563" cy="846743"/>
            <a:chOff x="1168" y="3150"/>
            <a:chExt cx="2179" cy="573"/>
          </a:xfrm>
        </p:grpSpPr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209A0EE7-416B-4F79-B73F-A4D7AE31D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3313"/>
              <a:ext cx="5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解得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bject 14">
                  <a:extLst>
                    <a:ext uri="{FF2B5EF4-FFF2-40B4-BE49-F238E27FC236}">
                      <a16:creationId xmlns:a16="http://schemas.microsoft.com/office/drawing/2014/main" id="{2D67F5E9-331F-49BA-81E5-C5E364305FE4}"/>
                    </a:ext>
                  </a:extLst>
                </p:cNvPr>
                <p:cNvSpPr txBox="1"/>
                <p:nvPr/>
              </p:nvSpPr>
              <p:spPr bwMode="auto">
                <a:xfrm>
                  <a:off x="1731" y="3150"/>
                  <a:ext cx="1616" cy="573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6" name="Object 14">
                  <a:extLst>
                    <a:ext uri="{FF2B5EF4-FFF2-40B4-BE49-F238E27FC236}">
                      <a16:creationId xmlns:a16="http://schemas.microsoft.com/office/drawing/2014/main" id="{2D67F5E9-331F-49BA-81E5-C5E364305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31" y="3150"/>
                  <a:ext cx="1616" cy="5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3" grpId="0"/>
      <p:bldP spid="43015" grpId="0"/>
      <p:bldP spid="43016" grpId="0" autoUpdateAnimBg="0"/>
      <p:bldP spid="43017" grpId="0"/>
      <p:bldP spid="43019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64" name="Rectangle 3">
                <a:extLst>
                  <a:ext uri="{FF2B5EF4-FFF2-40B4-BE49-F238E27FC236}">
                    <a16:creationId xmlns:a16="http://schemas.microsoft.com/office/drawing/2014/main" id="{470580B1-CAF0-4FE4-B64D-F43CB1E2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754" y="388003"/>
                <a:ext cx="1024374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2800" b="1" dirty="0"/>
                  <a:t>为零次多项式，但</a:t>
                </a:r>
                <a:r>
                  <a:rPr lang="en-US" altLang="zh-CN" sz="2800" b="1" dirty="0">
                    <a:ea typeface="隶书" panose="02010509060101010101" pitchFamily="49" charset="-122"/>
                  </a:rPr>
                  <a:t>λ</a:t>
                </a:r>
                <a:r>
                  <a:rPr lang="en-US" altLang="zh-CN" sz="2800" b="1" dirty="0"/>
                  <a:t>=0</a:t>
                </a:r>
                <a:r>
                  <a:rPr lang="zh-CN" altLang="en-US" sz="2800" b="1" dirty="0"/>
                  <a:t>是特征根</a:t>
                </a:r>
                <a:r>
                  <a:rPr lang="en-US" altLang="zh-CN" sz="2800" b="1" dirty="0"/>
                  <a:t>.</a:t>
                </a:r>
                <a:r>
                  <a:rPr lang="zh-CN" altLang="en-US" sz="2800" b="1" dirty="0"/>
                  <a:t>可设非齐次的特解 </a:t>
                </a:r>
                <a:r>
                  <a:rPr lang="en-US" altLang="zh-CN" sz="2800" b="1" i="1" dirty="0"/>
                  <a:t>S</a:t>
                </a:r>
                <a:r>
                  <a:rPr lang="en-US" altLang="zh-CN" sz="2800" b="1" dirty="0"/>
                  <a:t>*=</a:t>
                </a:r>
                <a:r>
                  <a:rPr lang="en-US" altLang="zh-CN" sz="2800" b="1" i="1" dirty="0"/>
                  <a:t>At </a:t>
                </a:r>
                <a:r>
                  <a:rPr lang="en-US" altLang="zh-CN" sz="2800" b="1" dirty="0"/>
                  <a:t>,</a:t>
                </a:r>
              </a:p>
            </p:txBody>
          </p:sp>
        </mc:Choice>
        <mc:Fallback xmlns="">
          <p:sp>
            <p:nvSpPr>
              <p:cNvPr id="23564" name="Rectangle 3">
                <a:extLst>
                  <a:ext uri="{FF2B5EF4-FFF2-40B4-BE49-F238E27FC236}">
                    <a16:creationId xmlns:a16="http://schemas.microsoft.com/office/drawing/2014/main" id="{470580B1-CAF0-4FE4-B64D-F43CB1E25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754" y="388003"/>
                <a:ext cx="10243747" cy="523220"/>
              </a:xfrm>
              <a:prstGeom prst="rect">
                <a:avLst/>
              </a:prstGeom>
              <a:blipFill>
                <a:blip r:embed="rId2"/>
                <a:stretch>
                  <a:fillRect t="-15294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1" name="Rectangle 5">
            <a:extLst>
              <a:ext uri="{FF2B5EF4-FFF2-40B4-BE49-F238E27FC236}">
                <a16:creationId xmlns:a16="http://schemas.microsoft.com/office/drawing/2014/main" id="{672E47DE-8E44-4D83-BD3D-5558A7B3D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53" y="1076978"/>
            <a:ext cx="9498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其中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为待定常数，将 </a:t>
            </a:r>
            <a:r>
              <a:rPr lang="en-US" altLang="zh-CN" sz="2800" b="1" i="1" dirty="0"/>
              <a:t>S*′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S*″</a:t>
            </a:r>
            <a:r>
              <a:rPr lang="en-US" altLang="zh-CN" sz="2800" b="1" dirty="0"/>
              <a:t>=0 </a:t>
            </a:r>
            <a:r>
              <a:rPr lang="zh-CN" altLang="en-US" sz="2800" b="1" dirty="0"/>
              <a:t>代入原方程，易求得：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2" name="Object 6">
                <a:extLst>
                  <a:ext uri="{FF2B5EF4-FFF2-40B4-BE49-F238E27FC236}">
                    <a16:creationId xmlns:a16="http://schemas.microsoft.com/office/drawing/2014/main" id="{F2B45267-BDD8-4A8B-A50E-6B67950E5C8B}"/>
                  </a:ext>
                </a:extLst>
              </p:cNvPr>
              <p:cNvSpPr txBox="1"/>
              <p:nvPr/>
            </p:nvSpPr>
            <p:spPr bwMode="auto">
              <a:xfrm>
                <a:off x="10042357" y="830588"/>
                <a:ext cx="1462088" cy="1016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5062" name="Object 6">
                <a:extLst>
                  <a:ext uri="{FF2B5EF4-FFF2-40B4-BE49-F238E27FC236}">
                    <a16:creationId xmlns:a16="http://schemas.microsoft.com/office/drawing/2014/main" id="{F2B45267-BDD8-4A8B-A50E-6B67950E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2357" y="830588"/>
                <a:ext cx="1462088" cy="101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7">
            <a:extLst>
              <a:ext uri="{FF2B5EF4-FFF2-40B4-BE49-F238E27FC236}">
                <a16:creationId xmlns:a16="http://schemas.microsoft.com/office/drawing/2014/main" id="{F8EA80EB-B5C8-4E7B-9D00-3C186677CC42}"/>
              </a:ext>
            </a:extLst>
          </p:cNvPr>
          <p:cNvGrpSpPr>
            <a:grpSpLocks/>
          </p:cNvGrpSpPr>
          <p:nvPr/>
        </p:nvGrpSpPr>
        <p:grpSpPr bwMode="auto">
          <a:xfrm>
            <a:off x="866974" y="1874001"/>
            <a:ext cx="4652680" cy="782638"/>
            <a:chOff x="676" y="2503"/>
            <a:chExt cx="2625" cy="493"/>
          </a:xfrm>
        </p:grpSpPr>
        <p:sp>
          <p:nvSpPr>
            <p:cNvPr id="23563" name="Rectangle 8">
              <a:extLst>
                <a:ext uri="{FF2B5EF4-FFF2-40B4-BE49-F238E27FC236}">
                  <a16:creationId xmlns:a16="http://schemas.microsoft.com/office/drawing/2014/main" id="{785AD331-E697-44EA-B463-D3767D15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586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所以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56" name="Object 9">
                  <a:extLst>
                    <a:ext uri="{FF2B5EF4-FFF2-40B4-BE49-F238E27FC236}">
                      <a16:creationId xmlns:a16="http://schemas.microsoft.com/office/drawing/2014/main" id="{E38F0B0B-8AE6-49F3-9210-7FB1C0D11668}"/>
                    </a:ext>
                  </a:extLst>
                </p:cNvPr>
                <p:cNvSpPr txBox="1"/>
                <p:nvPr/>
              </p:nvSpPr>
              <p:spPr bwMode="auto">
                <a:xfrm>
                  <a:off x="1215" y="2503"/>
                  <a:ext cx="997" cy="493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𝒎𝒈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556" name="Object 9">
                  <a:extLst>
                    <a:ext uri="{FF2B5EF4-FFF2-40B4-BE49-F238E27FC236}">
                      <a16:creationId xmlns:a16="http://schemas.microsoft.com/office/drawing/2014/main" id="{E38F0B0B-8AE6-49F3-9210-7FB1C0D11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5" y="2503"/>
                  <a:ext cx="997" cy="4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57" name="Object 10">
                  <a:extLst>
                    <a:ext uri="{FF2B5EF4-FFF2-40B4-BE49-F238E27FC236}">
                      <a16:creationId xmlns:a16="http://schemas.microsoft.com/office/drawing/2014/main" id="{2AD91A0A-9055-4A72-9567-87C32B889090}"/>
                    </a:ext>
                  </a:extLst>
                </p:cNvPr>
                <p:cNvSpPr txBox="1"/>
                <p:nvPr/>
              </p:nvSpPr>
              <p:spPr bwMode="auto">
                <a:xfrm>
                  <a:off x="2167" y="2503"/>
                  <a:ext cx="1134" cy="493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𝒎𝒈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557" name="Object 10">
                  <a:extLst>
                    <a:ext uri="{FF2B5EF4-FFF2-40B4-BE49-F238E27FC236}">
                      <a16:creationId xmlns:a16="http://schemas.microsoft.com/office/drawing/2014/main" id="{2AD91A0A-9055-4A72-9567-87C32B889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7" y="2503"/>
                  <a:ext cx="1134" cy="4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02BFBAC0-AEA5-46BD-AE95-BD38B4DDAF23}"/>
              </a:ext>
            </a:extLst>
          </p:cNvPr>
          <p:cNvGrpSpPr>
            <a:grpSpLocks/>
          </p:cNvGrpSpPr>
          <p:nvPr/>
        </p:nvGrpSpPr>
        <p:grpSpPr bwMode="auto">
          <a:xfrm>
            <a:off x="5432677" y="1874456"/>
            <a:ext cx="5924788" cy="861876"/>
            <a:chOff x="431" y="3109"/>
            <a:chExt cx="3759" cy="605"/>
          </a:xfrm>
        </p:grpSpPr>
        <p:sp>
          <p:nvSpPr>
            <p:cNvPr id="23562" name="Rectangle 12">
              <a:extLst>
                <a:ext uri="{FF2B5EF4-FFF2-40B4-BE49-F238E27FC236}">
                  <a16:creationId xmlns:a16="http://schemas.microsoft.com/office/drawing/2014/main" id="{BE76F06C-54B6-4115-93D0-8F437CB6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276"/>
              <a:ext cx="125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因此通解为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55" name="Object 13">
                  <a:extLst>
                    <a:ext uri="{FF2B5EF4-FFF2-40B4-BE49-F238E27FC236}">
                      <a16:creationId xmlns:a16="http://schemas.microsoft.com/office/drawing/2014/main" id="{3E6A924F-852B-43F5-9B66-1C1CBDD65602}"/>
                    </a:ext>
                  </a:extLst>
                </p:cNvPr>
                <p:cNvSpPr txBox="1"/>
                <p:nvPr/>
              </p:nvSpPr>
              <p:spPr bwMode="auto">
                <a:xfrm>
                  <a:off x="1669" y="3109"/>
                  <a:ext cx="2521" cy="605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𝒎𝒈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555" name="Object 13">
                  <a:extLst>
                    <a:ext uri="{FF2B5EF4-FFF2-40B4-BE49-F238E27FC236}">
                      <a16:creationId xmlns:a16="http://schemas.microsoft.com/office/drawing/2014/main" id="{3E6A924F-852B-43F5-9B66-1C1CBDD65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9" y="3109"/>
                  <a:ext cx="2521" cy="6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9">
            <a:extLst>
              <a:ext uri="{FF2B5EF4-FFF2-40B4-BE49-F238E27FC236}">
                <a16:creationId xmlns:a16="http://schemas.microsoft.com/office/drawing/2014/main" id="{773AC6E4-0084-460B-976D-DBB71F04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07" y="2970951"/>
            <a:ext cx="560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由初始条件  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(0)=0,  </a:t>
            </a:r>
            <a:r>
              <a:rPr lang="en-US" altLang="zh-CN" sz="2800" b="1" i="1" dirty="0"/>
              <a:t>S′</a:t>
            </a:r>
            <a:r>
              <a:rPr lang="en-US" altLang="zh-CN" sz="2800" b="1" dirty="0"/>
              <a:t>(0)=0, </a:t>
            </a:r>
            <a:r>
              <a:rPr lang="zh-CN" altLang="en-US" sz="2800" b="1" dirty="0"/>
              <a:t>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0">
                <a:extLst>
                  <a:ext uri="{FF2B5EF4-FFF2-40B4-BE49-F238E27FC236}">
                    <a16:creationId xmlns:a16="http://schemas.microsoft.com/office/drawing/2014/main" id="{936390B7-750B-431D-831B-8F738916A4A3}"/>
                  </a:ext>
                </a:extLst>
              </p:cNvPr>
              <p:cNvSpPr txBox="1"/>
              <p:nvPr/>
            </p:nvSpPr>
            <p:spPr bwMode="auto">
              <a:xfrm>
                <a:off x="6127950" y="2991863"/>
                <a:ext cx="2435225" cy="631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Object 10">
                <a:extLst>
                  <a:ext uri="{FF2B5EF4-FFF2-40B4-BE49-F238E27FC236}">
                    <a16:creationId xmlns:a16="http://schemas.microsoft.com/office/drawing/2014/main" id="{936390B7-750B-431D-831B-8F738916A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7950" y="2991863"/>
                <a:ext cx="2435225" cy="631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3">
                <a:extLst>
                  <a:ext uri="{FF2B5EF4-FFF2-40B4-BE49-F238E27FC236}">
                    <a16:creationId xmlns:a16="http://schemas.microsoft.com/office/drawing/2014/main" id="{5F3D012A-2BAA-4FD4-833C-252B635DCAF0}"/>
                  </a:ext>
                </a:extLst>
              </p:cNvPr>
              <p:cNvSpPr txBox="1"/>
              <p:nvPr/>
            </p:nvSpPr>
            <p:spPr bwMode="auto">
              <a:xfrm>
                <a:off x="8486173" y="2839407"/>
                <a:ext cx="3521075" cy="1060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𝒎𝒈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" name="Object 3">
                <a:extLst>
                  <a:ext uri="{FF2B5EF4-FFF2-40B4-BE49-F238E27FC236}">
                    <a16:creationId xmlns:a16="http://schemas.microsoft.com/office/drawing/2014/main" id="{5F3D012A-2BAA-4FD4-833C-252B635D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6173" y="2839407"/>
                <a:ext cx="3521075" cy="10604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">
            <a:extLst>
              <a:ext uri="{FF2B5EF4-FFF2-40B4-BE49-F238E27FC236}">
                <a16:creationId xmlns:a16="http://schemas.microsoft.com/office/drawing/2014/main" id="{F27E07CC-985D-4F90-A818-BE3A9ADE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78" y="4276630"/>
            <a:ext cx="1433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解得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11404E2B-F4F1-43CB-98D1-0A41B887131C}"/>
              </a:ext>
            </a:extLst>
          </p:cNvPr>
          <p:cNvGrpSpPr>
            <a:grpSpLocks/>
          </p:cNvGrpSpPr>
          <p:nvPr/>
        </p:nvGrpSpPr>
        <p:grpSpPr bwMode="auto">
          <a:xfrm>
            <a:off x="2887622" y="4027392"/>
            <a:ext cx="3960813" cy="973138"/>
            <a:chOff x="1161" y="2056"/>
            <a:chExt cx="2495" cy="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ct 5">
                  <a:extLst>
                    <a:ext uri="{FF2B5EF4-FFF2-40B4-BE49-F238E27FC236}">
                      <a16:creationId xmlns:a16="http://schemas.microsoft.com/office/drawing/2014/main" id="{FA5B6A0B-AEFA-4F0F-A488-12EF61ED90EF}"/>
                    </a:ext>
                  </a:extLst>
                </p:cNvPr>
                <p:cNvSpPr txBox="1"/>
                <p:nvPr/>
              </p:nvSpPr>
              <p:spPr bwMode="auto">
                <a:xfrm>
                  <a:off x="1161" y="2084"/>
                  <a:ext cx="1179" cy="585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7" name="Object 5">
                  <a:extLst>
                    <a:ext uri="{FF2B5EF4-FFF2-40B4-BE49-F238E27FC236}">
                      <a16:creationId xmlns:a16="http://schemas.microsoft.com/office/drawing/2014/main" id="{FA5B6A0B-AEFA-4F0F-A488-12EF61ED9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61" y="2084"/>
                  <a:ext cx="1179" cy="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6">
                  <a:extLst>
                    <a:ext uri="{FF2B5EF4-FFF2-40B4-BE49-F238E27FC236}">
                      <a16:creationId xmlns:a16="http://schemas.microsoft.com/office/drawing/2014/main" id="{1C69BB8F-843C-4248-A0D2-2310DB34CB53}"/>
                    </a:ext>
                  </a:extLst>
                </p:cNvPr>
                <p:cNvSpPr txBox="1"/>
                <p:nvPr/>
              </p:nvSpPr>
              <p:spPr bwMode="auto">
                <a:xfrm>
                  <a:off x="2340" y="2056"/>
                  <a:ext cx="1316" cy="613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8" name="Object 6">
                  <a:extLst>
                    <a:ext uri="{FF2B5EF4-FFF2-40B4-BE49-F238E27FC236}">
                      <a16:creationId xmlns:a16="http://schemas.microsoft.com/office/drawing/2014/main" id="{1C69BB8F-843C-4248-A0D2-2310DB34C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40" y="2056"/>
                  <a:ext cx="1316" cy="6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7">
            <a:extLst>
              <a:ext uri="{FF2B5EF4-FFF2-40B4-BE49-F238E27FC236}">
                <a16:creationId xmlns:a16="http://schemas.microsoft.com/office/drawing/2014/main" id="{F11C6932-DCBC-4098-9C44-109EB315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54" y="5479820"/>
            <a:ext cx="3686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故质点运动规律为：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8">
                <a:extLst>
                  <a:ext uri="{FF2B5EF4-FFF2-40B4-BE49-F238E27FC236}">
                    <a16:creationId xmlns:a16="http://schemas.microsoft.com/office/drawing/2014/main" id="{6636656A-CD12-4BC1-ACA5-01CC75A9983F}"/>
                  </a:ext>
                </a:extLst>
              </p:cNvPr>
              <p:cNvSpPr txBox="1"/>
              <p:nvPr/>
            </p:nvSpPr>
            <p:spPr bwMode="auto">
              <a:xfrm>
                <a:off x="4659641" y="5252807"/>
                <a:ext cx="4951512" cy="973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𝒎𝒈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Object 8">
                <a:extLst>
                  <a:ext uri="{FF2B5EF4-FFF2-40B4-BE49-F238E27FC236}">
                    <a16:creationId xmlns:a16="http://schemas.microsoft.com/office/drawing/2014/main" id="{6636656A-CD12-4BC1-ACA5-01CC75A99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9641" y="5252807"/>
                <a:ext cx="4951512" cy="9731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  <p:bldP spid="45061" grpId="0" autoUpdateAnimBg="0"/>
      <p:bldP spid="45062" grpId="0"/>
      <p:bldP spid="22" grpId="0"/>
      <p:bldP spid="23" grpId="0"/>
      <p:bldP spid="24" grpId="0"/>
      <p:bldP spid="25" grpId="0" autoUpdateAnimBg="0"/>
      <p:bldP spid="29" grpId="0" autoUpdateAnimBg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20" name="Text Box 63">
                <a:extLst>
                  <a:ext uri="{FF2B5EF4-FFF2-40B4-BE49-F238E27FC236}">
                    <a16:creationId xmlns:a16="http://schemas.microsoft.com/office/drawing/2014/main" id="{4EC7D26A-4EB8-46C5-912D-EC0B1C7F3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6112" y="291453"/>
                <a:ext cx="8943751" cy="523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11: </a:t>
                </a:r>
                <a:r>
                  <a:rPr lang="zh-CN" altLang="en-US" sz="2800" b="1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sz="2800" b="1" dirty="0"/>
                  <a:t>   的一个特解</a:t>
                </a:r>
                <a:r>
                  <a:rPr lang="en-US" altLang="zh-CN" sz="2800" b="1" dirty="0"/>
                  <a:t>. </a:t>
                </a:r>
              </a:p>
            </p:txBody>
          </p:sp>
        </mc:Choice>
        <mc:Fallback xmlns="">
          <p:sp>
            <p:nvSpPr>
              <p:cNvPr id="25620" name="Text Box 63">
                <a:extLst>
                  <a:ext uri="{FF2B5EF4-FFF2-40B4-BE49-F238E27FC236}">
                    <a16:creationId xmlns:a16="http://schemas.microsoft.com/office/drawing/2014/main" id="{4EC7D26A-4EB8-46C5-912D-EC0B1C7F3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112" y="291453"/>
                <a:ext cx="8943751" cy="523876"/>
              </a:xfrm>
              <a:prstGeom prst="rect">
                <a:avLst/>
              </a:prstGeom>
              <a:blipFill>
                <a:blip r:embed="rId2"/>
                <a:stretch>
                  <a:fillRect l="-1431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9" name="Text Box 71">
                <a:extLst>
                  <a:ext uri="{FF2B5EF4-FFF2-40B4-BE49-F238E27FC236}">
                    <a16:creationId xmlns:a16="http://schemas.microsoft.com/office/drawing/2014/main" id="{D840676A-5165-4E85-A7C7-88B7CA23D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1" y="1749426"/>
                <a:ext cx="66237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由于 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800" b="1" dirty="0"/>
                  <a:t>   是特征根</a:t>
                </a:r>
                <a:r>
                  <a:rPr lang="en-US" altLang="zh-CN" sz="2800" b="1" dirty="0"/>
                  <a:t>,</a:t>
                </a:r>
              </a:p>
            </p:txBody>
          </p:sp>
        </mc:Choice>
        <mc:Fallback xmlns="">
          <p:sp>
            <p:nvSpPr>
              <p:cNvPr id="25619" name="Text Box 71">
                <a:extLst>
                  <a:ext uri="{FF2B5EF4-FFF2-40B4-BE49-F238E27FC236}">
                    <a16:creationId xmlns:a16="http://schemas.microsoft.com/office/drawing/2014/main" id="{D840676A-5165-4E85-A7C7-88B7CA2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1" y="1749426"/>
                <a:ext cx="6623742" cy="523220"/>
              </a:xfrm>
              <a:prstGeom prst="rect">
                <a:avLst/>
              </a:prstGeom>
              <a:blipFill>
                <a:blip r:embed="rId3"/>
                <a:stretch>
                  <a:fillRect l="-1934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89">
            <a:extLst>
              <a:ext uri="{FF2B5EF4-FFF2-40B4-BE49-F238E27FC236}">
                <a16:creationId xmlns:a16="http://schemas.microsoft.com/office/drawing/2014/main" id="{A8D47B08-913E-4D0D-86FF-CA8F440DC4E8}"/>
              </a:ext>
            </a:extLst>
          </p:cNvPr>
          <p:cNvGrpSpPr>
            <a:grpSpLocks/>
          </p:cNvGrpSpPr>
          <p:nvPr/>
        </p:nvGrpSpPr>
        <p:grpSpPr bwMode="auto">
          <a:xfrm>
            <a:off x="2125018" y="2551494"/>
            <a:ext cx="6793308" cy="571500"/>
            <a:chOff x="432" y="1266"/>
            <a:chExt cx="3099" cy="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8" name="Object 74">
                  <a:extLst>
                    <a:ext uri="{FF2B5EF4-FFF2-40B4-BE49-F238E27FC236}">
                      <a16:creationId xmlns:a16="http://schemas.microsoft.com/office/drawing/2014/main" id="{FC6153E2-B9A0-436C-B1BD-651CD873C268}"/>
                    </a:ext>
                  </a:extLst>
                </p:cNvPr>
                <p:cNvSpPr txBox="1"/>
                <p:nvPr/>
              </p:nvSpPr>
              <p:spPr bwMode="auto">
                <a:xfrm>
                  <a:off x="960" y="1266"/>
                  <a:ext cx="2571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5608" name="Object 74">
                  <a:extLst>
                    <a:ext uri="{FF2B5EF4-FFF2-40B4-BE49-F238E27FC236}">
                      <a16:creationId xmlns:a16="http://schemas.microsoft.com/office/drawing/2014/main" id="{FC6153E2-B9A0-436C-B1BD-651CD873C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1266"/>
                  <a:ext cx="2571" cy="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18" name="Text Box 75">
              <a:extLst>
                <a:ext uri="{FF2B5EF4-FFF2-40B4-BE49-F238E27FC236}">
                  <a16:creationId xmlns:a16="http://schemas.microsoft.com/office/drawing/2014/main" id="{76DFEDCC-00B1-4128-8F2F-2C48FD369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70"/>
              <a:ext cx="52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则设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17" name="Text Box 77">
                <a:extLst>
                  <a:ext uri="{FF2B5EF4-FFF2-40B4-BE49-F238E27FC236}">
                    <a16:creationId xmlns:a16="http://schemas.microsoft.com/office/drawing/2014/main" id="{8F5CDE23-6D0D-46E8-B800-947C62771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3374" y="3298175"/>
                <a:ext cx="309456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 代入方程得</a:t>
                </a:r>
                <a:r>
                  <a:rPr lang="en-US" altLang="zh-CN" sz="2800" b="1" dirty="0"/>
                  <a:t>:</a:t>
                </a:r>
              </a:p>
            </p:txBody>
          </p:sp>
        </mc:Choice>
        <mc:Fallback xmlns="">
          <p:sp>
            <p:nvSpPr>
              <p:cNvPr id="25617" name="Text Box 77">
                <a:extLst>
                  <a:ext uri="{FF2B5EF4-FFF2-40B4-BE49-F238E27FC236}">
                    <a16:creationId xmlns:a16="http://schemas.microsoft.com/office/drawing/2014/main" id="{8F5CDE23-6D0D-46E8-B800-947C62771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3374" y="3298175"/>
                <a:ext cx="3094565" cy="523220"/>
              </a:xfrm>
              <a:prstGeom prst="rect">
                <a:avLst/>
              </a:prstGeom>
              <a:blipFill>
                <a:blip r:embed="rId5"/>
                <a:stretch>
                  <a:fillRect l="-4134" t="-15116" r="-3150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3" name="Object 79">
                <a:extLst>
                  <a:ext uri="{FF2B5EF4-FFF2-40B4-BE49-F238E27FC236}">
                    <a16:creationId xmlns:a16="http://schemas.microsoft.com/office/drawing/2014/main" id="{AE7CEE45-A5E0-4590-8EEB-F752871933F3}"/>
                  </a:ext>
                </a:extLst>
              </p:cNvPr>
              <p:cNvSpPr txBox="1"/>
              <p:nvPr/>
            </p:nvSpPr>
            <p:spPr bwMode="auto">
              <a:xfrm>
                <a:off x="5321572" y="3238163"/>
                <a:ext cx="5393206" cy="541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23" name="Object 79">
                <a:extLst>
                  <a:ext uri="{FF2B5EF4-FFF2-40B4-BE49-F238E27FC236}">
                    <a16:creationId xmlns:a16="http://schemas.microsoft.com/office/drawing/2014/main" id="{AE7CEE45-A5E0-4590-8EEB-F75287193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1572" y="3238163"/>
                <a:ext cx="5393206" cy="541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4" name="Object 80">
                <a:extLst>
                  <a:ext uri="{FF2B5EF4-FFF2-40B4-BE49-F238E27FC236}">
                    <a16:creationId xmlns:a16="http://schemas.microsoft.com/office/drawing/2014/main" id="{81C2F4BA-01D4-452E-8239-DC6536001652}"/>
                  </a:ext>
                </a:extLst>
              </p:cNvPr>
              <p:cNvSpPr txBox="1"/>
              <p:nvPr/>
            </p:nvSpPr>
            <p:spPr bwMode="auto">
              <a:xfrm>
                <a:off x="3972768" y="3870497"/>
                <a:ext cx="2697608" cy="969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24" name="Object 80">
                <a:extLst>
                  <a:ext uri="{FF2B5EF4-FFF2-40B4-BE49-F238E27FC236}">
                    <a16:creationId xmlns:a16="http://schemas.microsoft.com/office/drawing/2014/main" id="{81C2F4BA-01D4-452E-8239-DC653600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2768" y="3870497"/>
                <a:ext cx="2697608" cy="96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90">
            <a:extLst>
              <a:ext uri="{FF2B5EF4-FFF2-40B4-BE49-F238E27FC236}">
                <a16:creationId xmlns:a16="http://schemas.microsoft.com/office/drawing/2014/main" id="{A574646C-68DA-41D2-98AF-7398F7D6CE0A}"/>
              </a:ext>
            </a:extLst>
          </p:cNvPr>
          <p:cNvGrpSpPr>
            <a:grpSpLocks/>
          </p:cNvGrpSpPr>
          <p:nvPr/>
        </p:nvGrpSpPr>
        <p:grpSpPr bwMode="auto">
          <a:xfrm>
            <a:off x="2525152" y="4889561"/>
            <a:ext cx="5936137" cy="966788"/>
            <a:chOff x="480" y="2383"/>
            <a:chExt cx="2408" cy="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6" name="Object 83">
                  <a:extLst>
                    <a:ext uri="{FF2B5EF4-FFF2-40B4-BE49-F238E27FC236}">
                      <a16:creationId xmlns:a16="http://schemas.microsoft.com/office/drawing/2014/main" id="{D55D2134-6A1A-4C22-B546-6AAD9461E124}"/>
                    </a:ext>
                  </a:extLst>
                </p:cNvPr>
                <p:cNvSpPr txBox="1"/>
                <p:nvPr/>
              </p:nvSpPr>
              <p:spPr bwMode="auto">
                <a:xfrm>
                  <a:off x="1696" y="2383"/>
                  <a:ext cx="1192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5606" name="Object 83">
                  <a:extLst>
                    <a:ext uri="{FF2B5EF4-FFF2-40B4-BE49-F238E27FC236}">
                      <a16:creationId xmlns:a16="http://schemas.microsoft.com/office/drawing/2014/main" id="{D55D2134-6A1A-4C22-B546-6AAD9461E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6" y="2383"/>
                  <a:ext cx="1192" cy="5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16" name="Text Box 84">
              <a:extLst>
                <a:ext uri="{FF2B5EF4-FFF2-40B4-BE49-F238E27FC236}">
                  <a16:creationId xmlns:a16="http://schemas.microsoft.com/office/drawing/2014/main" id="{C4F1D54A-E9EE-4C4D-B420-F75BCF0BB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63"/>
              <a:ext cx="120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则一个特解为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30" name="Object 86">
                <a:extLst>
                  <a:ext uri="{FF2B5EF4-FFF2-40B4-BE49-F238E27FC236}">
                    <a16:creationId xmlns:a16="http://schemas.microsoft.com/office/drawing/2014/main" id="{FCB89853-10B2-4D77-9CFC-152080AE2659}"/>
                  </a:ext>
                </a:extLst>
              </p:cNvPr>
              <p:cNvSpPr txBox="1"/>
              <p:nvPr/>
            </p:nvSpPr>
            <p:spPr bwMode="auto">
              <a:xfrm>
                <a:off x="2208214" y="1008063"/>
                <a:ext cx="3285007" cy="595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30" name="Object 86">
                <a:extLst>
                  <a:ext uri="{FF2B5EF4-FFF2-40B4-BE49-F238E27FC236}">
                    <a16:creationId xmlns:a16="http://schemas.microsoft.com/office/drawing/2014/main" id="{FCB89853-10B2-4D77-9CFC-152080AE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4" y="1008063"/>
                <a:ext cx="3285007" cy="5953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31" name="Object 87">
                <a:extLst>
                  <a:ext uri="{FF2B5EF4-FFF2-40B4-BE49-F238E27FC236}">
                    <a16:creationId xmlns:a16="http://schemas.microsoft.com/office/drawing/2014/main" id="{E92A9020-C80F-44D9-8FB3-4E67C59244AF}"/>
                  </a:ext>
                </a:extLst>
              </p:cNvPr>
              <p:cNvSpPr txBox="1"/>
              <p:nvPr/>
            </p:nvSpPr>
            <p:spPr bwMode="auto">
              <a:xfrm>
                <a:off x="5087939" y="1030903"/>
                <a:ext cx="2371724" cy="666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31" name="Object 87">
                <a:extLst>
                  <a:ext uri="{FF2B5EF4-FFF2-40B4-BE49-F238E27FC236}">
                    <a16:creationId xmlns:a16="http://schemas.microsoft.com/office/drawing/2014/main" id="{E92A9020-C80F-44D9-8FB3-4E67C5924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939" y="1030903"/>
                <a:ext cx="2371724" cy="6667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" grpId="0"/>
      <p:bldP spid="25619" grpId="0"/>
      <p:bldP spid="25617" grpId="0"/>
      <p:bldP spid="6223" grpId="0"/>
      <p:bldP spid="6224" grpId="0"/>
      <p:bldP spid="6230" grpId="0"/>
      <p:bldP spid="62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>
            <a:extLst>
              <a:ext uri="{FF2B5EF4-FFF2-40B4-BE49-F238E27FC236}">
                <a16:creationId xmlns:a16="http://schemas.microsoft.com/office/drawing/2014/main" id="{60A2401F-D533-4832-B477-A99A88C448E9}"/>
              </a:ext>
            </a:extLst>
          </p:cNvPr>
          <p:cNvGrpSpPr>
            <a:grpSpLocks/>
          </p:cNvGrpSpPr>
          <p:nvPr/>
        </p:nvGrpSpPr>
        <p:grpSpPr bwMode="auto">
          <a:xfrm>
            <a:off x="1095002" y="436123"/>
            <a:ext cx="8571040" cy="538162"/>
            <a:chOff x="240" y="2976"/>
            <a:chExt cx="3312" cy="271"/>
          </a:xfrm>
        </p:grpSpPr>
        <p:sp>
          <p:nvSpPr>
            <p:cNvPr id="26642" name="Text Box 92">
              <a:extLst>
                <a:ext uri="{FF2B5EF4-FFF2-40B4-BE49-F238E27FC236}">
                  <a16:creationId xmlns:a16="http://schemas.microsoft.com/office/drawing/2014/main" id="{6AEF9D55-F89B-4220-ADC2-9F0118DCC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976"/>
              <a:ext cx="331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例</a:t>
              </a:r>
              <a:r>
                <a:rPr lang="en-US" altLang="zh-CN" sz="2800" b="1" dirty="0"/>
                <a:t>12: </a:t>
              </a:r>
              <a:r>
                <a:rPr lang="zh-CN" altLang="en-US" sz="2800" b="1" dirty="0"/>
                <a:t>求                                     的通解</a:t>
              </a:r>
              <a:r>
                <a:rPr lang="en-US" altLang="zh-CN" sz="2800" b="1" dirty="0"/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29" name="Object 93">
                  <a:extLst>
                    <a:ext uri="{FF2B5EF4-FFF2-40B4-BE49-F238E27FC236}">
                      <a16:creationId xmlns:a16="http://schemas.microsoft.com/office/drawing/2014/main" id="{D4BE7AEB-8E3F-4D02-A1AA-92C52BA06DEB}"/>
                    </a:ext>
                  </a:extLst>
                </p:cNvPr>
                <p:cNvSpPr txBox="1"/>
                <p:nvPr/>
              </p:nvSpPr>
              <p:spPr bwMode="auto">
                <a:xfrm>
                  <a:off x="816" y="2976"/>
                  <a:ext cx="1458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6629" name="Object 93">
                  <a:extLst>
                    <a:ext uri="{FF2B5EF4-FFF2-40B4-BE49-F238E27FC236}">
                      <a16:creationId xmlns:a16="http://schemas.microsoft.com/office/drawing/2014/main" id="{D4BE7AEB-8E3F-4D02-A1AA-92C52BA06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2976"/>
                  <a:ext cx="1458" cy="27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38" name="Object 94">
                <a:extLst>
                  <a:ext uri="{FF2B5EF4-FFF2-40B4-BE49-F238E27FC236}">
                    <a16:creationId xmlns:a16="http://schemas.microsoft.com/office/drawing/2014/main" id="{5F1EFBD0-3840-4E62-A18B-4B91EF83AAFD}"/>
                  </a:ext>
                </a:extLst>
              </p:cNvPr>
              <p:cNvSpPr txBox="1"/>
              <p:nvPr/>
            </p:nvSpPr>
            <p:spPr bwMode="auto">
              <a:xfrm>
                <a:off x="2724680" y="1136815"/>
                <a:ext cx="2397666" cy="5381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38" name="Object 94">
                <a:extLst>
                  <a:ext uri="{FF2B5EF4-FFF2-40B4-BE49-F238E27FC236}">
                    <a16:creationId xmlns:a16="http://schemas.microsoft.com/office/drawing/2014/main" id="{5F1EFBD0-3840-4E62-A18B-4B91EF83A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4680" y="1136815"/>
                <a:ext cx="2397666" cy="538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0" name="Text Box 96">
            <a:extLst>
              <a:ext uri="{FF2B5EF4-FFF2-40B4-BE49-F238E27FC236}">
                <a16:creationId xmlns:a16="http://schemas.microsoft.com/office/drawing/2014/main" id="{F69652CF-4CFE-497F-84C9-B7767AAD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32" y="1798813"/>
            <a:ext cx="526758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则对应的齐次方程的通解为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1" name="Object 97">
                <a:extLst>
                  <a:ext uri="{FF2B5EF4-FFF2-40B4-BE49-F238E27FC236}">
                    <a16:creationId xmlns:a16="http://schemas.microsoft.com/office/drawing/2014/main" id="{4FB17765-0BFA-4EBC-A2E8-0576B63C5D84}"/>
                  </a:ext>
                </a:extLst>
              </p:cNvPr>
              <p:cNvSpPr txBox="1"/>
              <p:nvPr/>
            </p:nvSpPr>
            <p:spPr bwMode="auto">
              <a:xfrm>
                <a:off x="3432175" y="2500314"/>
                <a:ext cx="4317320" cy="515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6241" name="Object 97">
                <a:extLst>
                  <a:ext uri="{FF2B5EF4-FFF2-40B4-BE49-F238E27FC236}">
                    <a16:creationId xmlns:a16="http://schemas.microsoft.com/office/drawing/2014/main" id="{4FB17765-0BFA-4EBC-A2E8-0576B63C5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2175" y="2500314"/>
                <a:ext cx="4317320" cy="515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3" name="Object 99">
                <a:extLst>
                  <a:ext uri="{FF2B5EF4-FFF2-40B4-BE49-F238E27FC236}">
                    <a16:creationId xmlns:a16="http://schemas.microsoft.com/office/drawing/2014/main" id="{2AB4E498-C3ED-49FD-842A-72995C110EC3}"/>
                  </a:ext>
                </a:extLst>
              </p:cNvPr>
              <p:cNvSpPr txBox="1"/>
              <p:nvPr/>
            </p:nvSpPr>
            <p:spPr bwMode="auto">
              <a:xfrm>
                <a:off x="5293984" y="1033812"/>
                <a:ext cx="2397666" cy="582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3" name="Object 99">
                <a:extLst>
                  <a:ext uri="{FF2B5EF4-FFF2-40B4-BE49-F238E27FC236}">
                    <a16:creationId xmlns:a16="http://schemas.microsoft.com/office/drawing/2014/main" id="{2AB4E498-C3ED-49FD-842A-72995C110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3984" y="1033812"/>
                <a:ext cx="2397666" cy="582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72">
            <a:extLst>
              <a:ext uri="{FF2B5EF4-FFF2-40B4-BE49-F238E27FC236}">
                <a16:creationId xmlns:a16="http://schemas.microsoft.com/office/drawing/2014/main" id="{CD6F5FA5-9A08-456D-860D-B2858E467935}"/>
              </a:ext>
            </a:extLst>
          </p:cNvPr>
          <p:cNvGrpSpPr>
            <a:grpSpLocks/>
          </p:cNvGrpSpPr>
          <p:nvPr/>
        </p:nvGrpSpPr>
        <p:grpSpPr bwMode="auto">
          <a:xfrm>
            <a:off x="2535227" y="3234897"/>
            <a:ext cx="6111216" cy="571500"/>
            <a:chOff x="384" y="160"/>
            <a:chExt cx="2804" cy="374"/>
          </a:xfrm>
        </p:grpSpPr>
        <p:sp>
          <p:nvSpPr>
            <p:cNvPr id="26641" name="Text Box 59">
              <a:extLst>
                <a:ext uri="{FF2B5EF4-FFF2-40B4-BE49-F238E27FC236}">
                  <a16:creationId xmlns:a16="http://schemas.microsoft.com/office/drawing/2014/main" id="{281C71B1-8680-4ECB-AD94-65169C61B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0"/>
              <a:ext cx="280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由于                             是特征根</a:t>
              </a:r>
              <a:r>
                <a:rPr lang="en-US" altLang="zh-CN" sz="2800" b="1" dirty="0"/>
                <a:t>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30" name="Object 60">
                  <a:extLst>
                    <a:ext uri="{FF2B5EF4-FFF2-40B4-BE49-F238E27FC236}">
                      <a16:creationId xmlns:a16="http://schemas.microsoft.com/office/drawing/2014/main" id="{C106BEC9-7638-4CC1-A52F-4CEF396A362F}"/>
                    </a:ext>
                  </a:extLst>
                </p:cNvPr>
                <p:cNvSpPr txBox="1"/>
                <p:nvPr/>
              </p:nvSpPr>
              <p:spPr bwMode="auto">
                <a:xfrm>
                  <a:off x="825" y="192"/>
                  <a:ext cx="1098" cy="3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=±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6630" name="Object 60">
                  <a:extLst>
                    <a:ext uri="{FF2B5EF4-FFF2-40B4-BE49-F238E27FC236}">
                      <a16:creationId xmlns:a16="http://schemas.microsoft.com/office/drawing/2014/main" id="{C106BEC9-7638-4CC1-A52F-4CEF396A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5" y="192"/>
                  <a:ext cx="1098" cy="3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73">
            <a:extLst>
              <a:ext uri="{FF2B5EF4-FFF2-40B4-BE49-F238E27FC236}">
                <a16:creationId xmlns:a16="http://schemas.microsoft.com/office/drawing/2014/main" id="{E1498C5C-AC50-41FB-B053-616AF2E25643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4105276"/>
            <a:ext cx="7807840" cy="568325"/>
            <a:chOff x="384" y="488"/>
            <a:chExt cx="3602" cy="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31" name="Object 62">
                  <a:extLst>
                    <a:ext uri="{FF2B5EF4-FFF2-40B4-BE49-F238E27FC236}">
                      <a16:creationId xmlns:a16="http://schemas.microsoft.com/office/drawing/2014/main" id="{1DB96D12-ADA7-4260-BAB3-C50A7F8216E5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488"/>
                  <a:ext cx="3122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6631" name="Object 62">
                  <a:extLst>
                    <a:ext uri="{FF2B5EF4-FFF2-40B4-BE49-F238E27FC236}">
                      <a16:creationId xmlns:a16="http://schemas.microsoft.com/office/drawing/2014/main" id="{1DB96D12-ADA7-4260-BAB3-C50A7F821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488"/>
                  <a:ext cx="3122" cy="30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40" name="Text Box 63">
              <a:extLst>
                <a:ext uri="{FF2B5EF4-FFF2-40B4-BE49-F238E27FC236}">
                  <a16:creationId xmlns:a16="http://schemas.microsoft.com/office/drawing/2014/main" id="{9779A0E1-22EE-4A0C-A624-E6E90FEB6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02"/>
              <a:ext cx="49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则设</a:t>
              </a:r>
            </a:p>
          </p:txBody>
        </p:sp>
      </p:grpSp>
      <p:grpSp>
        <p:nvGrpSpPr>
          <p:cNvPr id="5" name="Group 64">
            <a:extLst>
              <a:ext uri="{FF2B5EF4-FFF2-40B4-BE49-F238E27FC236}">
                <a16:creationId xmlns:a16="http://schemas.microsoft.com/office/drawing/2014/main" id="{C72E8707-7B29-4649-975F-64662E93E760}"/>
              </a:ext>
            </a:extLst>
          </p:cNvPr>
          <p:cNvGrpSpPr>
            <a:grpSpLocks/>
          </p:cNvGrpSpPr>
          <p:nvPr/>
        </p:nvGrpSpPr>
        <p:grpSpPr bwMode="auto">
          <a:xfrm>
            <a:off x="2208212" y="5053013"/>
            <a:ext cx="3905791" cy="519112"/>
            <a:chOff x="432" y="1264"/>
            <a:chExt cx="1815" cy="344"/>
          </a:xfrm>
        </p:grpSpPr>
        <p:sp>
          <p:nvSpPr>
            <p:cNvPr id="26639" name="Text Box 65">
              <a:extLst>
                <a:ext uri="{FF2B5EF4-FFF2-40B4-BE49-F238E27FC236}">
                  <a16:creationId xmlns:a16="http://schemas.microsoft.com/office/drawing/2014/main" id="{FDC92512-D143-459D-BAC0-3A41CF8BA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64"/>
              <a:ext cx="1815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将     代入方程得</a:t>
              </a:r>
              <a:r>
                <a:rPr lang="en-US" altLang="zh-CN" sz="2800" b="1" dirty="0"/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32" name="Object 66">
                  <a:extLst>
                    <a:ext uri="{FF2B5EF4-FFF2-40B4-BE49-F238E27FC236}">
                      <a16:creationId xmlns:a16="http://schemas.microsoft.com/office/drawing/2014/main" id="{231A5421-A8E0-49DE-B650-00FC01C1C725}"/>
                    </a:ext>
                  </a:extLst>
                </p:cNvPr>
                <p:cNvSpPr txBox="1"/>
                <p:nvPr/>
              </p:nvSpPr>
              <p:spPr bwMode="auto">
                <a:xfrm>
                  <a:off x="672" y="1296"/>
                  <a:ext cx="23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26632" name="Object 66">
                  <a:extLst>
                    <a:ext uri="{FF2B5EF4-FFF2-40B4-BE49-F238E27FC236}">
                      <a16:creationId xmlns:a16="http://schemas.microsoft.com/office/drawing/2014/main" id="{231A5421-A8E0-49DE-B650-00FC01C1C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1296"/>
                  <a:ext cx="234" cy="303"/>
                </a:xfrm>
                <a:prstGeom prst="rect">
                  <a:avLst/>
                </a:prstGeom>
                <a:blipFill>
                  <a:blip r:embed="rId8"/>
                  <a:stretch>
                    <a:fillRect l="-4819" b="-1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67">
                <a:extLst>
                  <a:ext uri="{FF2B5EF4-FFF2-40B4-BE49-F238E27FC236}">
                    <a16:creationId xmlns:a16="http://schemas.microsoft.com/office/drawing/2014/main" id="{312C3568-4693-4888-BCBF-B46B53A65BEE}"/>
                  </a:ext>
                </a:extLst>
              </p:cNvPr>
              <p:cNvSpPr txBox="1"/>
              <p:nvPr/>
            </p:nvSpPr>
            <p:spPr bwMode="auto">
              <a:xfrm>
                <a:off x="1841183" y="5735353"/>
                <a:ext cx="10238521" cy="466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37" name="Object 67">
                <a:extLst>
                  <a:ext uri="{FF2B5EF4-FFF2-40B4-BE49-F238E27FC236}">
                    <a16:creationId xmlns:a16="http://schemas.microsoft.com/office/drawing/2014/main" id="{312C3568-4693-4888-BCBF-B46B53A6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1183" y="5735353"/>
                <a:ext cx="10238521" cy="46672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8" grpId="0"/>
      <p:bldP spid="6240" grpId="0" autoUpdateAnimBg="0"/>
      <p:bldP spid="6241" grpId="0"/>
      <p:bldP spid="6243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59" name="Object 67">
                <a:extLst>
                  <a:ext uri="{FF2B5EF4-FFF2-40B4-BE49-F238E27FC236}">
                    <a16:creationId xmlns:a16="http://schemas.microsoft.com/office/drawing/2014/main" id="{B4CB6760-7063-4303-A089-28F4CBAF5645}"/>
                  </a:ext>
                </a:extLst>
              </p:cNvPr>
              <p:cNvSpPr txBox="1"/>
              <p:nvPr/>
            </p:nvSpPr>
            <p:spPr bwMode="auto">
              <a:xfrm>
                <a:off x="924918" y="371939"/>
                <a:ext cx="10115740" cy="6762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59" name="Object 67">
                <a:extLst>
                  <a:ext uri="{FF2B5EF4-FFF2-40B4-BE49-F238E27FC236}">
                    <a16:creationId xmlns:a16="http://schemas.microsoft.com/office/drawing/2014/main" id="{B4CB6760-7063-4303-A089-28F4CBAF5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918" y="371939"/>
                <a:ext cx="10115740" cy="6762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62" name="Object 70">
                <a:extLst>
                  <a:ext uri="{FF2B5EF4-FFF2-40B4-BE49-F238E27FC236}">
                    <a16:creationId xmlns:a16="http://schemas.microsoft.com/office/drawing/2014/main" id="{477E3974-3996-4406-B38F-4BC6DF53B8E2}"/>
                  </a:ext>
                </a:extLst>
              </p:cNvPr>
              <p:cNvSpPr txBox="1"/>
              <p:nvPr/>
            </p:nvSpPr>
            <p:spPr bwMode="auto">
              <a:xfrm>
                <a:off x="4689908" y="3671887"/>
                <a:ext cx="4439551" cy="881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62" name="Object 70">
                <a:extLst>
                  <a:ext uri="{FF2B5EF4-FFF2-40B4-BE49-F238E27FC236}">
                    <a16:creationId xmlns:a16="http://schemas.microsoft.com/office/drawing/2014/main" id="{477E3974-3996-4406-B38F-4BC6DF53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9908" y="3671887"/>
                <a:ext cx="4439551" cy="881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63" name="Text Box 71">
            <a:extLst>
              <a:ext uri="{FF2B5EF4-FFF2-40B4-BE49-F238E27FC236}">
                <a16:creationId xmlns:a16="http://schemas.microsoft.com/office/drawing/2014/main" id="{7F3FB271-6468-4721-81DF-2F32AA4D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2" y="3863976"/>
            <a:ext cx="287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则一个特解为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6" name="Object 74">
                <a:extLst>
                  <a:ext uri="{FF2B5EF4-FFF2-40B4-BE49-F238E27FC236}">
                    <a16:creationId xmlns:a16="http://schemas.microsoft.com/office/drawing/2014/main" id="{6F203B9E-9080-4693-9C3A-90B973ACD891}"/>
                  </a:ext>
                </a:extLst>
              </p:cNvPr>
              <p:cNvSpPr txBox="1"/>
              <p:nvPr/>
            </p:nvSpPr>
            <p:spPr bwMode="auto">
              <a:xfrm>
                <a:off x="1919289" y="1417439"/>
                <a:ext cx="3480031" cy="23036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66" name="Object 74">
                <a:extLst>
                  <a:ext uri="{FF2B5EF4-FFF2-40B4-BE49-F238E27FC236}">
                    <a16:creationId xmlns:a16="http://schemas.microsoft.com/office/drawing/2014/main" id="{6F203B9E-9080-4693-9C3A-90B973AC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89" y="1417439"/>
                <a:ext cx="3480031" cy="2303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67" name="Object 75">
                <a:extLst>
                  <a:ext uri="{FF2B5EF4-FFF2-40B4-BE49-F238E27FC236}">
                    <a16:creationId xmlns:a16="http://schemas.microsoft.com/office/drawing/2014/main" id="{212B15E5-6E8C-4738-84A2-B5E4235C3A63}"/>
                  </a:ext>
                </a:extLst>
              </p:cNvPr>
              <p:cNvSpPr txBox="1"/>
              <p:nvPr/>
            </p:nvSpPr>
            <p:spPr bwMode="auto">
              <a:xfrm>
                <a:off x="5094519" y="939100"/>
                <a:ext cx="2760611" cy="26670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67" name="Object 75">
                <a:extLst>
                  <a:ext uri="{FF2B5EF4-FFF2-40B4-BE49-F238E27FC236}">
                    <a16:creationId xmlns:a16="http://schemas.microsoft.com/office/drawing/2014/main" id="{212B15E5-6E8C-4738-84A2-B5E4235C3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4519" y="939100"/>
                <a:ext cx="2760611" cy="2667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68" name="Text Box 76">
            <a:extLst>
              <a:ext uri="{FF2B5EF4-FFF2-40B4-BE49-F238E27FC236}">
                <a16:creationId xmlns:a16="http://schemas.microsoft.com/office/drawing/2014/main" id="{448FCC67-9D0D-4705-B5F5-C4722DA2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490" y="4731438"/>
            <a:ext cx="2531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因此通解为</a:t>
            </a:r>
            <a:r>
              <a:rPr lang="en-US" altLang="zh-CN" sz="2800" b="1" dirty="0"/>
              <a:t>:</a:t>
            </a:r>
          </a:p>
        </p:txBody>
      </p:sp>
      <p:grpSp>
        <p:nvGrpSpPr>
          <p:cNvPr id="2" name="Group 79">
            <a:extLst>
              <a:ext uri="{FF2B5EF4-FFF2-40B4-BE49-F238E27FC236}">
                <a16:creationId xmlns:a16="http://schemas.microsoft.com/office/drawing/2014/main" id="{26E5033B-3C52-4613-A95A-2C40ACB73088}"/>
              </a:ext>
            </a:extLst>
          </p:cNvPr>
          <p:cNvGrpSpPr>
            <a:grpSpLocks/>
          </p:cNvGrpSpPr>
          <p:nvPr/>
        </p:nvGrpSpPr>
        <p:grpSpPr bwMode="auto">
          <a:xfrm>
            <a:off x="3089696" y="5161148"/>
            <a:ext cx="8229599" cy="966788"/>
            <a:chOff x="1544" y="3360"/>
            <a:chExt cx="3910" cy="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54" name="Object 77">
                  <a:extLst>
                    <a:ext uri="{FF2B5EF4-FFF2-40B4-BE49-F238E27FC236}">
                      <a16:creationId xmlns:a16="http://schemas.microsoft.com/office/drawing/2014/main" id="{C59CF404-8CC6-4D02-AEDA-7018099E268D}"/>
                    </a:ext>
                  </a:extLst>
                </p:cNvPr>
                <p:cNvSpPr txBox="1"/>
                <p:nvPr/>
              </p:nvSpPr>
              <p:spPr bwMode="auto">
                <a:xfrm>
                  <a:off x="1544" y="3504"/>
                  <a:ext cx="204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7654" name="Object 77">
                  <a:extLst>
                    <a:ext uri="{FF2B5EF4-FFF2-40B4-BE49-F238E27FC236}">
                      <a16:creationId xmlns:a16="http://schemas.microsoft.com/office/drawing/2014/main" id="{C59CF404-8CC6-4D02-AEDA-7018099E2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4" y="3504"/>
                  <a:ext cx="2047" cy="2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55" name="Object 78">
                  <a:extLst>
                    <a:ext uri="{FF2B5EF4-FFF2-40B4-BE49-F238E27FC236}">
                      <a16:creationId xmlns:a16="http://schemas.microsoft.com/office/drawing/2014/main" id="{65B15825-14C0-44C2-BF42-0E24EAA30E9D}"/>
                    </a:ext>
                  </a:extLst>
                </p:cNvPr>
                <p:cNvSpPr txBox="1"/>
                <p:nvPr/>
              </p:nvSpPr>
              <p:spPr bwMode="auto">
                <a:xfrm>
                  <a:off x="3468" y="3360"/>
                  <a:ext cx="1986" cy="5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den>
                        </m:f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7655" name="Object 78">
                  <a:extLst>
                    <a:ext uri="{FF2B5EF4-FFF2-40B4-BE49-F238E27FC236}">
                      <a16:creationId xmlns:a16="http://schemas.microsoft.com/office/drawing/2014/main" id="{65B15825-14C0-44C2-BF42-0E24EAA30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8" y="3360"/>
                  <a:ext cx="1986" cy="5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2" grpId="0"/>
      <p:bldP spid="8263" grpId="0" autoUpdateAnimBg="0"/>
      <p:bldP spid="8266" grpId="0"/>
      <p:bldP spid="8267" grpId="0"/>
      <p:bldP spid="826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3">
            <a:extLst>
              <a:ext uri="{FF2B5EF4-FFF2-40B4-BE49-F238E27FC236}">
                <a16:creationId xmlns:a16="http://schemas.microsoft.com/office/drawing/2014/main" id="{A6385D6B-2BC7-4B92-B9B0-8F6693FF5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333376"/>
            <a:ext cx="2530475" cy="657225"/>
          </a:xfrm>
          <a:prstGeom prst="wedgeRectCallout">
            <a:avLst>
              <a:gd name="adj1" fmla="val -49750"/>
              <a:gd name="adj2" fmla="val 6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/>
              <a:t>题型解析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Object 6">
                <a:extLst>
                  <a:ext uri="{FF2B5EF4-FFF2-40B4-BE49-F238E27FC236}">
                    <a16:creationId xmlns:a16="http://schemas.microsoft.com/office/drawing/2014/main" id="{5C3AE890-DBFE-49E6-8E67-B180FA8E9052}"/>
                  </a:ext>
                </a:extLst>
              </p:cNvPr>
              <p:cNvSpPr txBox="1"/>
              <p:nvPr/>
            </p:nvSpPr>
            <p:spPr bwMode="auto">
              <a:xfrm>
                <a:off x="1774825" y="1179552"/>
                <a:ext cx="8560244" cy="688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通解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2" name="Object 6">
                <a:extLst>
                  <a:ext uri="{FF2B5EF4-FFF2-40B4-BE49-F238E27FC236}">
                    <a16:creationId xmlns:a16="http://schemas.microsoft.com/office/drawing/2014/main" id="{5C3AE890-DBFE-49E6-8E67-B180FA8E9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5" y="1179552"/>
                <a:ext cx="8560244" cy="688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3" name="Object 7">
                <a:extLst>
                  <a:ext uri="{FF2B5EF4-FFF2-40B4-BE49-F238E27FC236}">
                    <a16:creationId xmlns:a16="http://schemas.microsoft.com/office/drawing/2014/main" id="{1C3B99EC-5B08-48C4-86B1-8F79E0E147D6}"/>
                  </a:ext>
                </a:extLst>
              </p:cNvPr>
              <p:cNvSpPr txBox="1"/>
              <p:nvPr/>
            </p:nvSpPr>
            <p:spPr bwMode="auto">
              <a:xfrm>
                <a:off x="1847849" y="1821606"/>
                <a:ext cx="7119273" cy="9120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解：令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3" name="Object 7">
                <a:extLst>
                  <a:ext uri="{FF2B5EF4-FFF2-40B4-BE49-F238E27FC236}">
                    <a16:creationId xmlns:a16="http://schemas.microsoft.com/office/drawing/2014/main" id="{1C3B99EC-5B08-48C4-86B1-8F79E0E14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849" y="1821606"/>
                <a:ext cx="7119273" cy="912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4204A7AF-B1B4-43E2-ABEB-E5DBD5C0ECE4}"/>
                  </a:ext>
                </a:extLst>
              </p:cNvPr>
              <p:cNvSpPr txBox="1"/>
              <p:nvPr/>
            </p:nvSpPr>
            <p:spPr bwMode="auto">
              <a:xfrm>
                <a:off x="2480359" y="2787491"/>
                <a:ext cx="6942137" cy="102933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4204A7AF-B1B4-43E2-ABEB-E5DBD5C0E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0359" y="2787491"/>
                <a:ext cx="6942137" cy="1029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6" name="Object 10">
                <a:extLst>
                  <a:ext uri="{FF2B5EF4-FFF2-40B4-BE49-F238E27FC236}">
                    <a16:creationId xmlns:a16="http://schemas.microsoft.com/office/drawing/2014/main" id="{52DF02DE-137C-4BE1-B77A-F1FB7EFBC43B}"/>
                  </a:ext>
                </a:extLst>
              </p:cNvPr>
              <p:cNvSpPr txBox="1"/>
              <p:nvPr/>
            </p:nvSpPr>
            <p:spPr bwMode="auto">
              <a:xfrm>
                <a:off x="2063750" y="4845794"/>
                <a:ext cx="6832672" cy="9120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其通解为：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</a:rPr>
                            <m:t>u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</a:rPr>
                            <m:t>u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6" name="Object 10">
                <a:extLst>
                  <a:ext uri="{FF2B5EF4-FFF2-40B4-BE49-F238E27FC236}">
                    <a16:creationId xmlns:a16="http://schemas.microsoft.com/office/drawing/2014/main" id="{52DF02DE-137C-4BE1-B77A-F1FB7EFBC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0" y="4845794"/>
                <a:ext cx="6832672" cy="912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7" name="Object 11">
                <a:extLst>
                  <a:ext uri="{FF2B5EF4-FFF2-40B4-BE49-F238E27FC236}">
                    <a16:creationId xmlns:a16="http://schemas.microsoft.com/office/drawing/2014/main" id="{C759C716-B553-438B-BFF2-548C863A0105}"/>
                  </a:ext>
                </a:extLst>
              </p:cNvPr>
              <p:cNvSpPr txBox="1"/>
              <p:nvPr/>
            </p:nvSpPr>
            <p:spPr bwMode="auto">
              <a:xfrm>
                <a:off x="2135187" y="3836248"/>
                <a:ext cx="6942137" cy="97070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代入原方程可得：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－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7" name="Object 11">
                <a:extLst>
                  <a:ext uri="{FF2B5EF4-FFF2-40B4-BE49-F238E27FC236}">
                    <a16:creationId xmlns:a16="http://schemas.microsoft.com/office/drawing/2014/main" id="{C759C716-B553-438B-BFF2-548C863A0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7" y="3836248"/>
                <a:ext cx="6942137" cy="970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8" name="Object 12">
                <a:extLst>
                  <a:ext uri="{FF2B5EF4-FFF2-40B4-BE49-F238E27FC236}">
                    <a16:creationId xmlns:a16="http://schemas.microsoft.com/office/drawing/2014/main" id="{56FAABDD-82A5-4C10-9378-646B695D0F65}"/>
                  </a:ext>
                </a:extLst>
              </p:cNvPr>
              <p:cNvSpPr txBox="1"/>
              <p:nvPr/>
            </p:nvSpPr>
            <p:spPr bwMode="auto">
              <a:xfrm>
                <a:off x="1992312" y="5661025"/>
                <a:ext cx="9041447" cy="889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带回，得：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＋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8" name="Object 12">
                <a:extLst>
                  <a:ext uri="{FF2B5EF4-FFF2-40B4-BE49-F238E27FC236}">
                    <a16:creationId xmlns:a16="http://schemas.microsoft.com/office/drawing/2014/main" id="{56FAABDD-82A5-4C10-9378-646B695D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2" y="5661025"/>
                <a:ext cx="9041447" cy="889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 autoUpdateAnimBg="0"/>
      <p:bldP spid="19462" grpId="0"/>
      <p:bldP spid="19463" grpId="0"/>
      <p:bldP spid="19465" grpId="0"/>
      <p:bldP spid="19466" grpId="0"/>
      <p:bldP spid="19467" grpId="0"/>
      <p:bldP spid="194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315" name="Object 51">
                <a:extLst>
                  <a:ext uri="{FF2B5EF4-FFF2-40B4-BE49-F238E27FC236}">
                    <a16:creationId xmlns:a16="http://schemas.microsoft.com/office/drawing/2014/main" id="{B56204BB-7120-4E1F-931C-22290255BF38}"/>
                  </a:ext>
                </a:extLst>
              </p:cNvPr>
              <p:cNvSpPr txBox="1"/>
              <p:nvPr/>
            </p:nvSpPr>
            <p:spPr bwMode="auto">
              <a:xfrm>
                <a:off x="3959453" y="1467228"/>
                <a:ext cx="1584325" cy="6022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315" name="Object 51">
                <a:extLst>
                  <a:ext uri="{FF2B5EF4-FFF2-40B4-BE49-F238E27FC236}">
                    <a16:creationId xmlns:a16="http://schemas.microsoft.com/office/drawing/2014/main" id="{B56204BB-7120-4E1F-931C-22290255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453" y="1467228"/>
                <a:ext cx="1584325" cy="60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17" name="Object 53">
                <a:extLst>
                  <a:ext uri="{FF2B5EF4-FFF2-40B4-BE49-F238E27FC236}">
                    <a16:creationId xmlns:a16="http://schemas.microsoft.com/office/drawing/2014/main" id="{487DFA6E-B28C-4878-A8DA-3F8342E6B122}"/>
                  </a:ext>
                </a:extLst>
              </p:cNvPr>
              <p:cNvSpPr txBox="1"/>
              <p:nvPr/>
            </p:nvSpPr>
            <p:spPr bwMode="auto">
              <a:xfrm>
                <a:off x="1725380" y="750728"/>
                <a:ext cx="6782893" cy="6367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317" name="Object 53">
                <a:extLst>
                  <a:ext uri="{FF2B5EF4-FFF2-40B4-BE49-F238E27FC236}">
                    <a16:creationId xmlns:a16="http://schemas.microsoft.com/office/drawing/2014/main" id="{487DFA6E-B28C-4878-A8DA-3F8342E6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5380" y="750728"/>
                <a:ext cx="6782893" cy="636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80">
            <a:extLst>
              <a:ext uri="{FF2B5EF4-FFF2-40B4-BE49-F238E27FC236}">
                <a16:creationId xmlns:a16="http://schemas.microsoft.com/office/drawing/2014/main" id="{E5AC8507-FE3A-421B-99BD-81F53B1765A0}"/>
              </a:ext>
            </a:extLst>
          </p:cNvPr>
          <p:cNvGrpSpPr>
            <a:grpSpLocks/>
          </p:cNvGrpSpPr>
          <p:nvPr/>
        </p:nvGrpSpPr>
        <p:grpSpPr bwMode="auto">
          <a:xfrm>
            <a:off x="1725380" y="2111385"/>
            <a:ext cx="1816216" cy="530768"/>
            <a:chOff x="356" y="3037"/>
            <a:chExt cx="1035" cy="280"/>
          </a:xfrm>
        </p:grpSpPr>
        <p:sp>
          <p:nvSpPr>
            <p:cNvPr id="2072" name="Text Box 78">
              <a:extLst>
                <a:ext uri="{FF2B5EF4-FFF2-40B4-BE49-F238E27FC236}">
                  <a16:creationId xmlns:a16="http://schemas.microsoft.com/office/drawing/2014/main" id="{303CD025-0E34-4234-9D79-5E6FCFD2E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3043"/>
              <a:ext cx="30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取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4" name="Object 79">
                  <a:extLst>
                    <a:ext uri="{FF2B5EF4-FFF2-40B4-BE49-F238E27FC236}">
                      <a16:creationId xmlns:a16="http://schemas.microsoft.com/office/drawing/2014/main" id="{A72B4FE0-E3AD-4D5A-8834-922AA9B79C50}"/>
                    </a:ext>
                  </a:extLst>
                </p:cNvPr>
                <p:cNvSpPr txBox="1"/>
                <p:nvPr/>
              </p:nvSpPr>
              <p:spPr bwMode="auto">
                <a:xfrm>
                  <a:off x="681" y="3037"/>
                  <a:ext cx="71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54" name="Object 79">
                  <a:extLst>
                    <a:ext uri="{FF2B5EF4-FFF2-40B4-BE49-F238E27FC236}">
                      <a16:creationId xmlns:a16="http://schemas.microsoft.com/office/drawing/2014/main" id="{A72B4FE0-E3AD-4D5A-8834-922AA9B79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1" y="3037"/>
                  <a:ext cx="710" cy="2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8">
            <a:extLst>
              <a:ext uri="{FF2B5EF4-FFF2-40B4-BE49-F238E27FC236}">
                <a16:creationId xmlns:a16="http://schemas.microsoft.com/office/drawing/2014/main" id="{D362629D-9363-4D7C-9F1A-29E7A660837B}"/>
              </a:ext>
            </a:extLst>
          </p:cNvPr>
          <p:cNvGrpSpPr>
            <a:grpSpLocks/>
          </p:cNvGrpSpPr>
          <p:nvPr/>
        </p:nvGrpSpPr>
        <p:grpSpPr bwMode="auto">
          <a:xfrm>
            <a:off x="1725380" y="2893890"/>
            <a:ext cx="6926027" cy="627062"/>
            <a:chOff x="1392" y="2978"/>
            <a:chExt cx="3264" cy="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3" name="Object 81">
                  <a:extLst>
                    <a:ext uri="{FF2B5EF4-FFF2-40B4-BE49-F238E27FC236}">
                      <a16:creationId xmlns:a16="http://schemas.microsoft.com/office/drawing/2014/main" id="{79A0A11F-3B42-4623-8B09-91FC0B26C263}"/>
                    </a:ext>
                  </a:extLst>
                </p:cNvPr>
                <p:cNvSpPr txBox="1"/>
                <p:nvPr/>
              </p:nvSpPr>
              <p:spPr bwMode="auto">
                <a:xfrm>
                  <a:off x="3744" y="2978"/>
                  <a:ext cx="912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53" name="Object 81">
                  <a:extLst>
                    <a:ext uri="{FF2B5EF4-FFF2-40B4-BE49-F238E27FC236}">
                      <a16:creationId xmlns:a16="http://schemas.microsoft.com/office/drawing/2014/main" id="{79A0A11F-3B42-4623-8B09-91FC0B26C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4" y="2978"/>
                  <a:ext cx="912" cy="3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1" name="Text Box 83">
              <a:extLst>
                <a:ext uri="{FF2B5EF4-FFF2-40B4-BE49-F238E27FC236}">
                  <a16:creationId xmlns:a16="http://schemas.microsoft.com/office/drawing/2014/main" id="{B56B258B-648D-4594-9EA9-60056FA3C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26"/>
              <a:ext cx="2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得到另一个线性无关的特解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50" name="Object 86">
                <a:extLst>
                  <a:ext uri="{FF2B5EF4-FFF2-40B4-BE49-F238E27FC236}">
                    <a16:creationId xmlns:a16="http://schemas.microsoft.com/office/drawing/2014/main" id="{A7563276-41C6-4F58-936A-2E48112B462D}"/>
                  </a:ext>
                </a:extLst>
              </p:cNvPr>
              <p:cNvSpPr txBox="1"/>
              <p:nvPr/>
            </p:nvSpPr>
            <p:spPr bwMode="auto">
              <a:xfrm>
                <a:off x="1995619" y="4741008"/>
                <a:ext cx="6913970" cy="683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350" name="Object 86">
                <a:extLst>
                  <a:ext uri="{FF2B5EF4-FFF2-40B4-BE49-F238E27FC236}">
                    <a16:creationId xmlns:a16="http://schemas.microsoft.com/office/drawing/2014/main" id="{A7563276-41C6-4F58-936A-2E48112B4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5619" y="4741008"/>
                <a:ext cx="6913970" cy="6837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51" name="Text Box 87">
            <a:extLst>
              <a:ext uri="{FF2B5EF4-FFF2-40B4-BE49-F238E27FC236}">
                <a16:creationId xmlns:a16="http://schemas.microsoft.com/office/drawing/2014/main" id="{37738A8F-3DF8-4483-AC3A-9105F92E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380" y="3739679"/>
            <a:ext cx="252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</a:t>
            </a:r>
            <a:r>
              <a:rPr lang="en-US" altLang="zh-CN" sz="2800" b="1" dirty="0"/>
              <a:t>(1)</a:t>
            </a:r>
            <a:r>
              <a:rPr lang="zh-CN" altLang="en-US" sz="2800" b="1" dirty="0"/>
              <a:t>的通解为</a:t>
            </a:r>
          </a:p>
        </p:txBody>
      </p:sp>
    </p:spTree>
    <p:extLst>
      <p:ext uri="{BB962C8B-B14F-4D97-AF65-F5344CB8AC3E}">
        <p14:creationId xmlns:p14="http://schemas.microsoft.com/office/powerpoint/2010/main" val="24164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  <p:bldP spid="11317" grpId="0"/>
      <p:bldP spid="11350" grpId="0"/>
      <p:bldP spid="1135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Object 2">
                <a:extLst>
                  <a:ext uri="{FF2B5EF4-FFF2-40B4-BE49-F238E27FC236}">
                    <a16:creationId xmlns:a16="http://schemas.microsoft.com/office/drawing/2014/main" id="{858A684A-B0BC-4E2A-877F-2902C45FE373}"/>
                  </a:ext>
                </a:extLst>
              </p:cNvPr>
              <p:cNvSpPr txBox="1"/>
              <p:nvPr/>
            </p:nvSpPr>
            <p:spPr bwMode="auto">
              <a:xfrm>
                <a:off x="938892" y="458379"/>
                <a:ext cx="8766533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满足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的特解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06" name="Object 2">
                <a:extLst>
                  <a:ext uri="{FF2B5EF4-FFF2-40B4-BE49-F238E27FC236}">
                    <a16:creationId xmlns:a16="http://schemas.microsoft.com/office/drawing/2014/main" id="{858A684A-B0BC-4E2A-877F-2902C45F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892" y="458379"/>
                <a:ext cx="8766533" cy="50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FA49C7DD-1097-4569-830E-4A720CAFB7D1}"/>
                  </a:ext>
                </a:extLst>
              </p:cNvPr>
              <p:cNvSpPr txBox="1"/>
              <p:nvPr/>
            </p:nvSpPr>
            <p:spPr bwMode="auto">
              <a:xfrm>
                <a:off x="1048432" y="1107666"/>
                <a:ext cx="7758698" cy="5000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解：对应齐次微分方程的特征方程为：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FA49C7DD-1097-4569-830E-4A720CAF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8432" y="1107666"/>
                <a:ext cx="7758698" cy="500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Object 5">
                <a:extLst>
                  <a:ext uri="{FF2B5EF4-FFF2-40B4-BE49-F238E27FC236}">
                    <a16:creationId xmlns:a16="http://schemas.microsoft.com/office/drawing/2014/main" id="{4A133347-C8BB-48CD-96D7-370E3E0DE6AD}"/>
                  </a:ext>
                </a:extLst>
              </p:cNvPr>
              <p:cNvSpPr txBox="1"/>
              <p:nvPr/>
            </p:nvSpPr>
            <p:spPr bwMode="auto">
              <a:xfrm>
                <a:off x="1785238" y="1661818"/>
                <a:ext cx="3833021" cy="5270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解得特征根为：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09" name="Object 5">
                <a:extLst>
                  <a:ext uri="{FF2B5EF4-FFF2-40B4-BE49-F238E27FC236}">
                    <a16:creationId xmlns:a16="http://schemas.microsoft.com/office/drawing/2014/main" id="{4A133347-C8BB-48CD-96D7-370E3E0D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5238" y="1661818"/>
                <a:ext cx="3833021" cy="527050"/>
              </a:xfrm>
              <a:prstGeom prst="rect">
                <a:avLst/>
              </a:prstGeom>
              <a:blipFill>
                <a:blip r:embed="rId4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Object 6">
                <a:extLst>
                  <a:ext uri="{FF2B5EF4-FFF2-40B4-BE49-F238E27FC236}">
                    <a16:creationId xmlns:a16="http://schemas.microsoft.com/office/drawing/2014/main" id="{510424A7-9CC3-4ADB-99C1-B0E1FB999EF6}"/>
                  </a:ext>
                </a:extLst>
              </p:cNvPr>
              <p:cNvSpPr txBox="1"/>
              <p:nvPr/>
            </p:nvSpPr>
            <p:spPr bwMode="auto">
              <a:xfrm>
                <a:off x="1741487" y="2187166"/>
                <a:ext cx="7412459" cy="4714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故对应齐次方程的通解为：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10" name="Object 6">
                <a:extLst>
                  <a:ext uri="{FF2B5EF4-FFF2-40B4-BE49-F238E27FC236}">
                    <a16:creationId xmlns:a16="http://schemas.microsoft.com/office/drawing/2014/main" id="{510424A7-9CC3-4ADB-99C1-B0E1FB999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487" y="2187166"/>
                <a:ext cx="7412459" cy="471487"/>
              </a:xfrm>
              <a:prstGeom prst="rect">
                <a:avLst/>
              </a:prstGeom>
              <a:blipFill>
                <a:blip r:embed="rId5"/>
                <a:stretch>
                  <a:fillRect l="-74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1" name="Object 7">
                <a:extLst>
                  <a:ext uri="{FF2B5EF4-FFF2-40B4-BE49-F238E27FC236}">
                    <a16:creationId xmlns:a16="http://schemas.microsoft.com/office/drawing/2014/main" id="{D1636A60-F8A1-4195-8B12-87434D77DD39}"/>
                  </a:ext>
                </a:extLst>
              </p:cNvPr>
              <p:cNvSpPr txBox="1"/>
              <p:nvPr/>
            </p:nvSpPr>
            <p:spPr bwMode="auto">
              <a:xfrm>
                <a:off x="1741487" y="2790223"/>
                <a:ext cx="8332514" cy="47148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设非齐次方程的一个特解为：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11" name="Object 7">
                <a:extLst>
                  <a:ext uri="{FF2B5EF4-FFF2-40B4-BE49-F238E27FC236}">
                    <a16:creationId xmlns:a16="http://schemas.microsoft.com/office/drawing/2014/main" id="{D1636A60-F8A1-4195-8B12-87434D77D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487" y="2790223"/>
                <a:ext cx="8332514" cy="471488"/>
              </a:xfrm>
              <a:prstGeom prst="rect">
                <a:avLst/>
              </a:prstGeom>
              <a:blipFill>
                <a:blip r:embed="rId6"/>
                <a:stretch>
                  <a:fillRect l="-658"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2" name="Object 8">
                <a:extLst>
                  <a:ext uri="{FF2B5EF4-FFF2-40B4-BE49-F238E27FC236}">
                    <a16:creationId xmlns:a16="http://schemas.microsoft.com/office/drawing/2014/main" id="{BE5BD68B-7096-445B-859D-070382F7AF4B}"/>
                  </a:ext>
                </a:extLst>
              </p:cNvPr>
              <p:cNvSpPr txBox="1"/>
              <p:nvPr/>
            </p:nvSpPr>
            <p:spPr bwMode="auto">
              <a:xfrm>
                <a:off x="1741487" y="3393281"/>
                <a:ext cx="7004669" cy="47148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∗′′=(−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12" name="Object 8">
                <a:extLst>
                  <a:ext uri="{FF2B5EF4-FFF2-40B4-BE49-F238E27FC236}">
                    <a16:creationId xmlns:a16="http://schemas.microsoft.com/office/drawing/2014/main" id="{BE5BD68B-7096-445B-859D-070382F7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487" y="3393281"/>
                <a:ext cx="7004669" cy="471488"/>
              </a:xfrm>
              <a:prstGeom prst="rect">
                <a:avLst/>
              </a:prstGeom>
              <a:blipFill>
                <a:blip r:embed="rId7"/>
                <a:stretch>
                  <a:fillRect l="-783"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3" name="Object 9">
                <a:extLst>
                  <a:ext uri="{FF2B5EF4-FFF2-40B4-BE49-F238E27FC236}">
                    <a16:creationId xmlns:a16="http://schemas.microsoft.com/office/drawing/2014/main" id="{21BD49FF-CFD4-4F95-B61C-ED958E90AA50}"/>
                  </a:ext>
                </a:extLst>
              </p:cNvPr>
              <p:cNvSpPr txBox="1"/>
              <p:nvPr/>
            </p:nvSpPr>
            <p:spPr bwMode="auto">
              <a:xfrm>
                <a:off x="1607420" y="4005263"/>
                <a:ext cx="10481912" cy="8636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方程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′′+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，并整理得：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13" name="Object 9">
                <a:extLst>
                  <a:ext uri="{FF2B5EF4-FFF2-40B4-BE49-F238E27FC236}">
                    <a16:creationId xmlns:a16="http://schemas.microsoft.com/office/drawing/2014/main" id="{21BD49FF-CFD4-4F95-B61C-ED958E90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7420" y="4005263"/>
                <a:ext cx="10481912" cy="863600"/>
              </a:xfrm>
              <a:prstGeom prst="rect">
                <a:avLst/>
              </a:prstGeom>
              <a:blipFill>
                <a:blip r:embed="rId8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4" name="Object 10">
                <a:extLst>
                  <a:ext uri="{FF2B5EF4-FFF2-40B4-BE49-F238E27FC236}">
                    <a16:creationId xmlns:a16="http://schemas.microsoft.com/office/drawing/2014/main" id="{745DE5BC-A268-4325-BA0C-59A727EA1629}"/>
                  </a:ext>
                </a:extLst>
              </p:cNvPr>
              <p:cNvSpPr txBox="1"/>
              <p:nvPr/>
            </p:nvSpPr>
            <p:spPr bwMode="auto">
              <a:xfrm>
                <a:off x="1883746" y="4868863"/>
                <a:ext cx="3621701" cy="94456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14" name="Object 10">
                <a:extLst>
                  <a:ext uri="{FF2B5EF4-FFF2-40B4-BE49-F238E27FC236}">
                    <a16:creationId xmlns:a16="http://schemas.microsoft.com/office/drawing/2014/main" id="{745DE5BC-A268-4325-BA0C-59A727EA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3746" y="4868863"/>
                <a:ext cx="3621701" cy="944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5" name="Object 11">
                <a:extLst>
                  <a:ext uri="{FF2B5EF4-FFF2-40B4-BE49-F238E27FC236}">
                    <a16:creationId xmlns:a16="http://schemas.microsoft.com/office/drawing/2014/main" id="{6CB614C0-CE33-4AB3-8E9C-D662111E49E5}"/>
                  </a:ext>
                </a:extLst>
              </p:cNvPr>
              <p:cNvSpPr txBox="1"/>
              <p:nvPr/>
            </p:nvSpPr>
            <p:spPr bwMode="auto">
              <a:xfrm>
                <a:off x="1883746" y="5813426"/>
                <a:ext cx="7808859" cy="4714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即此微分方程的特解为：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15" name="Object 11">
                <a:extLst>
                  <a:ext uri="{FF2B5EF4-FFF2-40B4-BE49-F238E27FC236}">
                    <a16:creationId xmlns:a16="http://schemas.microsoft.com/office/drawing/2014/main" id="{6CB614C0-CE33-4AB3-8E9C-D662111E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3746" y="5813426"/>
                <a:ext cx="7808859" cy="4714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9" grpId="0"/>
      <p:bldP spid="21510" grpId="0"/>
      <p:bldP spid="21511" grpId="0"/>
      <p:bldP spid="21512" grpId="0"/>
      <p:bldP spid="21513" grpId="0"/>
      <p:bldP spid="21514" grpId="0"/>
      <p:bldP spid="215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Object 2">
                <a:extLst>
                  <a:ext uri="{FF2B5EF4-FFF2-40B4-BE49-F238E27FC236}">
                    <a16:creationId xmlns:a16="http://schemas.microsoft.com/office/drawing/2014/main" id="{20B8C9E7-A935-4AA0-970F-6748263B980B}"/>
                  </a:ext>
                </a:extLst>
              </p:cNvPr>
              <p:cNvSpPr txBox="1"/>
              <p:nvPr/>
            </p:nvSpPr>
            <p:spPr bwMode="auto">
              <a:xfrm>
                <a:off x="1774825" y="164626"/>
                <a:ext cx="9510938" cy="540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设非齐次微分方程的另一个特解为：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0" name="Object 2">
                <a:extLst>
                  <a:ext uri="{FF2B5EF4-FFF2-40B4-BE49-F238E27FC236}">
                    <a16:creationId xmlns:a16="http://schemas.microsoft.com/office/drawing/2014/main" id="{20B8C9E7-A935-4AA0-970F-6748263B9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5" y="164626"/>
                <a:ext cx="9510938" cy="540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Object 3">
                <a:extLst>
                  <a:ext uri="{FF2B5EF4-FFF2-40B4-BE49-F238E27FC236}">
                    <a16:creationId xmlns:a16="http://schemas.microsoft.com/office/drawing/2014/main" id="{F7E3B1BC-43E3-4F7E-BCC7-BAE4B7D8E961}"/>
                  </a:ext>
                </a:extLst>
              </p:cNvPr>
              <p:cNvSpPr txBox="1"/>
              <p:nvPr/>
            </p:nvSpPr>
            <p:spPr bwMode="auto">
              <a:xfrm>
                <a:off x="1992314" y="2828377"/>
                <a:ext cx="6769414" cy="5418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即此微分方程的特解为：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1" name="Object 3">
                <a:extLst>
                  <a:ext uri="{FF2B5EF4-FFF2-40B4-BE49-F238E27FC236}">
                    <a16:creationId xmlns:a16="http://schemas.microsoft.com/office/drawing/2014/main" id="{F7E3B1BC-43E3-4F7E-BCC7-BAE4B7D8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4" y="2828377"/>
                <a:ext cx="6769414" cy="541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9075270C-7FB6-492E-9AA4-5CF5A61FBADE}"/>
                  </a:ext>
                </a:extLst>
              </p:cNvPr>
              <p:cNvSpPr txBox="1"/>
              <p:nvPr/>
            </p:nvSpPr>
            <p:spPr bwMode="auto">
              <a:xfrm>
                <a:off x="2063751" y="740887"/>
                <a:ext cx="6849368" cy="5402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代入微分方程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′′+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，并整理得：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9075270C-7FB6-492E-9AA4-5CF5A61FB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1" y="740887"/>
                <a:ext cx="6849368" cy="540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Object 6">
                <a:extLst>
                  <a:ext uri="{FF2B5EF4-FFF2-40B4-BE49-F238E27FC236}">
                    <a16:creationId xmlns:a16="http://schemas.microsoft.com/office/drawing/2014/main" id="{5AA8B9F2-2874-4A17-85A8-9A7389BE7E2F}"/>
                  </a:ext>
                </a:extLst>
              </p:cNvPr>
              <p:cNvSpPr txBox="1"/>
              <p:nvPr/>
            </p:nvSpPr>
            <p:spPr bwMode="auto">
              <a:xfrm>
                <a:off x="1981296" y="1823093"/>
                <a:ext cx="4548998" cy="540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4" name="Object 6">
                <a:extLst>
                  <a:ext uri="{FF2B5EF4-FFF2-40B4-BE49-F238E27FC236}">
                    <a16:creationId xmlns:a16="http://schemas.microsoft.com/office/drawing/2014/main" id="{5AA8B9F2-2874-4A17-85A8-9A7389BE7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96" y="1823093"/>
                <a:ext cx="4548998" cy="540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5" name="Object 7">
                <a:extLst>
                  <a:ext uri="{FF2B5EF4-FFF2-40B4-BE49-F238E27FC236}">
                    <a16:creationId xmlns:a16="http://schemas.microsoft.com/office/drawing/2014/main" id="{FC7C0096-BA14-41DE-B7F8-1F8AECBE0B75}"/>
                  </a:ext>
                </a:extLst>
              </p:cNvPr>
              <p:cNvSpPr txBox="1"/>
              <p:nvPr/>
            </p:nvSpPr>
            <p:spPr bwMode="auto">
              <a:xfrm>
                <a:off x="6612749" y="1571813"/>
                <a:ext cx="4297957" cy="10189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5" name="Object 7">
                <a:extLst>
                  <a:ext uri="{FF2B5EF4-FFF2-40B4-BE49-F238E27FC236}">
                    <a16:creationId xmlns:a16="http://schemas.microsoft.com/office/drawing/2014/main" id="{FC7C0096-BA14-41DE-B7F8-1F8AECBE0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2749" y="1571813"/>
                <a:ext cx="4297957" cy="10189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6" name="Object 8">
                <a:extLst>
                  <a:ext uri="{FF2B5EF4-FFF2-40B4-BE49-F238E27FC236}">
                    <a16:creationId xmlns:a16="http://schemas.microsoft.com/office/drawing/2014/main" id="{2CC55B73-E1D7-492B-9568-80E63E162D88}"/>
                  </a:ext>
                </a:extLst>
              </p:cNvPr>
              <p:cNvSpPr txBox="1"/>
              <p:nvPr/>
            </p:nvSpPr>
            <p:spPr bwMode="auto">
              <a:xfrm>
                <a:off x="2135188" y="3370265"/>
                <a:ext cx="8529604" cy="126911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原非齐次微分方程的通解为：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6" name="Object 8">
                <a:extLst>
                  <a:ext uri="{FF2B5EF4-FFF2-40B4-BE49-F238E27FC236}">
                    <a16:creationId xmlns:a16="http://schemas.microsoft.com/office/drawing/2014/main" id="{2CC55B73-E1D7-492B-9568-80E63E162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8" y="3370265"/>
                <a:ext cx="8529604" cy="1269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7" name="Object 9">
                <a:extLst>
                  <a:ext uri="{FF2B5EF4-FFF2-40B4-BE49-F238E27FC236}">
                    <a16:creationId xmlns:a16="http://schemas.microsoft.com/office/drawing/2014/main" id="{6AEF240B-031A-446E-BB41-555C68341493}"/>
                  </a:ext>
                </a:extLst>
              </p:cNvPr>
              <p:cNvSpPr txBox="1"/>
              <p:nvPr/>
            </p:nvSpPr>
            <p:spPr bwMode="auto">
              <a:xfrm>
                <a:off x="1959290" y="4533219"/>
                <a:ext cx="7606262" cy="101229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代入通解得：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7" name="Object 9">
                <a:extLst>
                  <a:ext uri="{FF2B5EF4-FFF2-40B4-BE49-F238E27FC236}">
                    <a16:creationId xmlns:a16="http://schemas.microsoft.com/office/drawing/2014/main" id="{6AEF240B-031A-446E-BB41-555C68341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9290" y="4533219"/>
                <a:ext cx="7606262" cy="10122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8" name="Object 10">
                <a:extLst>
                  <a:ext uri="{FF2B5EF4-FFF2-40B4-BE49-F238E27FC236}">
                    <a16:creationId xmlns:a16="http://schemas.microsoft.com/office/drawing/2014/main" id="{D289E0A2-67B3-46C2-83A2-83D8204751EB}"/>
                  </a:ext>
                </a:extLst>
              </p:cNvPr>
              <p:cNvSpPr txBox="1"/>
              <p:nvPr/>
            </p:nvSpPr>
            <p:spPr bwMode="auto">
              <a:xfrm>
                <a:off x="2135188" y="5392875"/>
                <a:ext cx="7254466" cy="113624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故微分方程的特解为：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8" name="Object 10">
                <a:extLst>
                  <a:ext uri="{FF2B5EF4-FFF2-40B4-BE49-F238E27FC236}">
                    <a16:creationId xmlns:a16="http://schemas.microsoft.com/office/drawing/2014/main" id="{D289E0A2-67B3-46C2-83A2-83D820475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8" y="5392875"/>
                <a:ext cx="7254466" cy="1136240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3" grpId="0"/>
      <p:bldP spid="22534" grpId="0"/>
      <p:bldP spid="22535" grpId="0"/>
      <p:bldP spid="22536" grpId="0"/>
      <p:bldP spid="22537" grpId="0"/>
      <p:bldP spid="225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3" name="AutoShape 55">
            <a:extLst>
              <a:ext uri="{FF2B5EF4-FFF2-40B4-BE49-F238E27FC236}">
                <a16:creationId xmlns:a16="http://schemas.microsoft.com/office/drawing/2014/main" id="{01AC9E3B-2BF7-4CF2-8B96-51A147AF0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4054476"/>
            <a:ext cx="2665412" cy="949325"/>
          </a:xfrm>
          <a:prstGeom prst="wedgeRoundRectCallout">
            <a:avLst>
              <a:gd name="adj1" fmla="val -76208"/>
              <a:gd name="adj2" fmla="val 1053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线性无关特解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46" name="Object 58">
                <a:extLst>
                  <a:ext uri="{FF2B5EF4-FFF2-40B4-BE49-F238E27FC236}">
                    <a16:creationId xmlns:a16="http://schemas.microsoft.com/office/drawing/2014/main" id="{B41BD32C-3CA3-49D4-BDE8-DFEF64673C31}"/>
                  </a:ext>
                </a:extLst>
              </p:cNvPr>
              <p:cNvSpPr txBox="1"/>
              <p:nvPr/>
            </p:nvSpPr>
            <p:spPr bwMode="auto">
              <a:xfrm>
                <a:off x="5460999" y="369888"/>
                <a:ext cx="5213418" cy="487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46" name="Object 58">
                <a:extLst>
                  <a:ext uri="{FF2B5EF4-FFF2-40B4-BE49-F238E27FC236}">
                    <a16:creationId xmlns:a16="http://schemas.microsoft.com/office/drawing/2014/main" id="{B41BD32C-3CA3-49D4-BDE8-DFEF6467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0999" y="369888"/>
                <a:ext cx="5213418" cy="487362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47" name="Text Box 59">
            <a:extLst>
              <a:ext uri="{FF2B5EF4-FFF2-40B4-BE49-F238E27FC236}">
                <a16:creationId xmlns:a16="http://schemas.microsoft.com/office/drawing/2014/main" id="{46FA2C5B-410F-424E-9551-6DC69C81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30200"/>
            <a:ext cx="35493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3. </a:t>
            </a:r>
            <a:r>
              <a:rPr lang="zh-CN" altLang="en-US" sz="2800" b="1" dirty="0"/>
              <a:t>特征根为共轭复根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49" name="Object 61">
                <a:extLst>
                  <a:ext uri="{FF2B5EF4-FFF2-40B4-BE49-F238E27FC236}">
                    <a16:creationId xmlns:a16="http://schemas.microsoft.com/office/drawing/2014/main" id="{D12FAC84-FDBF-4785-BE2E-EBBE25A8575B}"/>
                  </a:ext>
                </a:extLst>
              </p:cNvPr>
              <p:cNvSpPr txBox="1"/>
              <p:nvPr/>
            </p:nvSpPr>
            <p:spPr bwMode="auto">
              <a:xfrm>
                <a:off x="2292351" y="1143001"/>
                <a:ext cx="4839969" cy="631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49" name="Object 61">
                <a:extLst>
                  <a:ext uri="{FF2B5EF4-FFF2-40B4-BE49-F238E27FC236}">
                    <a16:creationId xmlns:a16="http://schemas.microsoft.com/office/drawing/2014/main" id="{D12FAC84-FDBF-4785-BE2E-EBBE25A8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2351" y="1143001"/>
                <a:ext cx="4839969" cy="631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50" name="Text Box 62">
            <a:extLst>
              <a:ext uri="{FF2B5EF4-FFF2-40B4-BE49-F238E27FC236}">
                <a16:creationId xmlns:a16="http://schemas.microsoft.com/office/drawing/2014/main" id="{1A2CB1BC-04B8-4C68-BA38-745221DE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693" y="1219804"/>
            <a:ext cx="2858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是</a:t>
            </a:r>
            <a:r>
              <a:rPr lang="en-US" altLang="zh-CN" sz="2800" b="1" dirty="0"/>
              <a:t>(1)</a:t>
            </a:r>
            <a:r>
              <a:rPr lang="zh-CN" altLang="en-US" sz="2800" b="1" dirty="0"/>
              <a:t>的两个特解</a:t>
            </a:r>
            <a:r>
              <a:rPr lang="en-US" altLang="zh-CN" sz="2800" b="1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51" name="Object 63">
                <a:extLst>
                  <a:ext uri="{FF2B5EF4-FFF2-40B4-BE49-F238E27FC236}">
                    <a16:creationId xmlns:a16="http://schemas.microsoft.com/office/drawing/2014/main" id="{6FC70D2C-A298-41D7-A196-02C0121EFF5F}"/>
                  </a:ext>
                </a:extLst>
              </p:cNvPr>
              <p:cNvSpPr txBox="1"/>
              <p:nvPr/>
            </p:nvSpPr>
            <p:spPr bwMode="auto">
              <a:xfrm>
                <a:off x="2374901" y="2000250"/>
                <a:ext cx="6576594" cy="641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51" name="Object 63">
                <a:extLst>
                  <a:ext uri="{FF2B5EF4-FFF2-40B4-BE49-F238E27FC236}">
                    <a16:creationId xmlns:a16="http://schemas.microsoft.com/office/drawing/2014/main" id="{6FC70D2C-A298-41D7-A196-02C0121E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4901" y="2000250"/>
                <a:ext cx="6576594" cy="641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52" name="Object 64">
                <a:extLst>
                  <a:ext uri="{FF2B5EF4-FFF2-40B4-BE49-F238E27FC236}">
                    <a16:creationId xmlns:a16="http://schemas.microsoft.com/office/drawing/2014/main" id="{71FB2C90-75FE-4785-85C1-EBC3493C1EB0}"/>
                  </a:ext>
                </a:extLst>
              </p:cNvPr>
              <p:cNvSpPr txBox="1"/>
              <p:nvPr/>
            </p:nvSpPr>
            <p:spPr bwMode="auto">
              <a:xfrm>
                <a:off x="2424114" y="2857500"/>
                <a:ext cx="6383002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52" name="Object 64">
                <a:extLst>
                  <a:ext uri="{FF2B5EF4-FFF2-40B4-BE49-F238E27FC236}">
                    <a16:creationId xmlns:a16="http://schemas.microsoft.com/office/drawing/2014/main" id="{71FB2C90-75FE-4785-85C1-EBC3493C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114" y="2857500"/>
                <a:ext cx="6383002" cy="603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53" name="Object 65">
                <a:extLst>
                  <a:ext uri="{FF2B5EF4-FFF2-40B4-BE49-F238E27FC236}">
                    <a16:creationId xmlns:a16="http://schemas.microsoft.com/office/drawing/2014/main" id="{18975044-B068-4E7D-AA5C-36E8364BDF21}"/>
                  </a:ext>
                </a:extLst>
              </p:cNvPr>
              <p:cNvSpPr txBox="1"/>
              <p:nvPr/>
            </p:nvSpPr>
            <p:spPr bwMode="auto">
              <a:xfrm>
                <a:off x="2524125" y="3567114"/>
                <a:ext cx="4771824" cy="1004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2800" b="1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353" name="Object 65">
                <a:extLst>
                  <a:ext uri="{FF2B5EF4-FFF2-40B4-BE49-F238E27FC236}">
                    <a16:creationId xmlns:a16="http://schemas.microsoft.com/office/drawing/2014/main" id="{18975044-B068-4E7D-AA5C-36E8364B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5" y="3567114"/>
                <a:ext cx="4771824" cy="100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54" name="Object 66">
                <a:extLst>
                  <a:ext uri="{FF2B5EF4-FFF2-40B4-BE49-F238E27FC236}">
                    <a16:creationId xmlns:a16="http://schemas.microsoft.com/office/drawing/2014/main" id="{D27C1ECE-616E-458A-86CF-AA3CC9E11EFE}"/>
                  </a:ext>
                </a:extLst>
              </p:cNvPr>
              <p:cNvSpPr txBox="1"/>
              <p:nvPr/>
            </p:nvSpPr>
            <p:spPr bwMode="auto">
              <a:xfrm>
                <a:off x="2595563" y="4559301"/>
                <a:ext cx="4771824" cy="1012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2800" b="1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354" name="Object 66">
                <a:extLst>
                  <a:ext uri="{FF2B5EF4-FFF2-40B4-BE49-F238E27FC236}">
                    <a16:creationId xmlns:a16="http://schemas.microsoft.com/office/drawing/2014/main" id="{D27C1ECE-616E-458A-86CF-AA3CC9E11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5563" y="4559301"/>
                <a:ext cx="4771824" cy="1012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80">
            <a:extLst>
              <a:ext uri="{FF2B5EF4-FFF2-40B4-BE49-F238E27FC236}">
                <a16:creationId xmlns:a16="http://schemas.microsoft.com/office/drawing/2014/main" id="{2AB7F331-AEFC-45E6-ACD2-19FC0C33527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767388"/>
            <a:ext cx="7824768" cy="541337"/>
            <a:chOff x="336" y="2560"/>
            <a:chExt cx="4042" cy="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0" name="Object 68">
                  <a:extLst>
                    <a:ext uri="{FF2B5EF4-FFF2-40B4-BE49-F238E27FC236}">
                      <a16:creationId xmlns:a16="http://schemas.microsoft.com/office/drawing/2014/main" id="{EF5F9526-F787-4759-8670-13385026DDBE}"/>
                    </a:ext>
                  </a:extLst>
                </p:cNvPr>
                <p:cNvSpPr txBox="1"/>
                <p:nvPr/>
              </p:nvSpPr>
              <p:spPr bwMode="auto">
                <a:xfrm>
                  <a:off x="1690" y="2560"/>
                  <a:ext cx="268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080" name="Object 68">
                  <a:extLst>
                    <a:ext uri="{FF2B5EF4-FFF2-40B4-BE49-F238E27FC236}">
                      <a16:creationId xmlns:a16="http://schemas.microsoft.com/office/drawing/2014/main" id="{EF5F9526-F787-4759-8670-13385026D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0" y="2560"/>
                  <a:ext cx="2688" cy="3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85" name="Text Box 69">
              <a:extLst>
                <a:ext uri="{FF2B5EF4-FFF2-40B4-BE49-F238E27FC236}">
                  <a16:creationId xmlns:a16="http://schemas.microsoft.com/office/drawing/2014/main" id="{642078D9-0E11-4EB3-BF82-4ED6F8910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60"/>
              <a:ext cx="1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则</a:t>
              </a:r>
              <a:r>
                <a:rPr lang="en-US" altLang="zh-CN" sz="2800" b="1" dirty="0"/>
                <a:t>(1)</a:t>
              </a:r>
              <a:r>
                <a:rPr lang="zh-CN" altLang="en-US" sz="2800" b="1" dirty="0"/>
                <a:t>的通解为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3" grpId="0" animBg="1" autoUpdateAnimBg="0"/>
      <p:bldP spid="12346" grpId="0"/>
      <p:bldP spid="12347" grpId="0" autoUpdateAnimBg="0"/>
      <p:bldP spid="12349" grpId="0"/>
      <p:bldP spid="12350" grpId="0" autoUpdateAnimBg="0"/>
      <p:bldP spid="12351" grpId="0"/>
      <p:bldP spid="12352" grpId="0"/>
      <p:bldP spid="12353" grpId="0"/>
      <p:bldP spid="123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>
            <a:extLst>
              <a:ext uri="{FF2B5EF4-FFF2-40B4-BE49-F238E27FC236}">
                <a16:creationId xmlns:a16="http://schemas.microsoft.com/office/drawing/2014/main" id="{A2D2FECF-75FA-401C-B074-A547B4232E33}"/>
              </a:ext>
            </a:extLst>
          </p:cNvPr>
          <p:cNvGrpSpPr>
            <a:grpSpLocks/>
          </p:cNvGrpSpPr>
          <p:nvPr/>
        </p:nvGrpSpPr>
        <p:grpSpPr bwMode="auto">
          <a:xfrm>
            <a:off x="1566925" y="296241"/>
            <a:ext cx="5255568" cy="569139"/>
            <a:chOff x="384" y="3024"/>
            <a:chExt cx="1824" cy="280"/>
          </a:xfrm>
        </p:grpSpPr>
        <p:sp>
          <p:nvSpPr>
            <p:cNvPr id="4117" name="Text Box 71">
              <a:extLst>
                <a:ext uri="{FF2B5EF4-FFF2-40B4-BE49-F238E27FC236}">
                  <a16:creationId xmlns:a16="http://schemas.microsoft.com/office/drawing/2014/main" id="{87EE9B4F-9B4A-4D79-9925-A1EE4CBAD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24"/>
              <a:ext cx="36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例</a:t>
              </a:r>
              <a:r>
                <a:rPr lang="en-US" altLang="zh-CN" sz="2800" b="1"/>
                <a:t>1: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9" name="Object 72">
                  <a:extLst>
                    <a:ext uri="{FF2B5EF4-FFF2-40B4-BE49-F238E27FC236}">
                      <a16:creationId xmlns:a16="http://schemas.microsoft.com/office/drawing/2014/main" id="{29E79AA8-28BD-4F49-8C40-8AD1B1E6437F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3024"/>
                  <a:ext cx="1440" cy="2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4109" name="Object 72">
                  <a:extLst>
                    <a:ext uri="{FF2B5EF4-FFF2-40B4-BE49-F238E27FC236}">
                      <a16:creationId xmlns:a16="http://schemas.microsoft.com/office/drawing/2014/main" id="{29E79AA8-28BD-4F49-8C40-8AD1B1E64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024"/>
                  <a:ext cx="1440" cy="2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62" name="Object 74">
                <a:extLst>
                  <a:ext uri="{FF2B5EF4-FFF2-40B4-BE49-F238E27FC236}">
                    <a16:creationId xmlns:a16="http://schemas.microsoft.com/office/drawing/2014/main" id="{63024F28-BE61-40ED-A958-044A60D95DD7}"/>
                  </a:ext>
                </a:extLst>
              </p:cNvPr>
              <p:cNvSpPr txBox="1"/>
              <p:nvPr/>
            </p:nvSpPr>
            <p:spPr bwMode="auto">
              <a:xfrm>
                <a:off x="2701926" y="1168944"/>
                <a:ext cx="2985566" cy="6090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62" name="Object 74">
                <a:extLst>
                  <a:ext uri="{FF2B5EF4-FFF2-40B4-BE49-F238E27FC236}">
                    <a16:creationId xmlns:a16="http://schemas.microsoft.com/office/drawing/2014/main" id="{63024F28-BE61-40ED-A958-044A60D95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1926" y="1168944"/>
                <a:ext cx="2985566" cy="609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63" name="Object 75">
                <a:extLst>
                  <a:ext uri="{FF2B5EF4-FFF2-40B4-BE49-F238E27FC236}">
                    <a16:creationId xmlns:a16="http://schemas.microsoft.com/office/drawing/2014/main" id="{21454669-09BE-44C3-99FE-CF1AFB8C2E3A}"/>
                  </a:ext>
                </a:extLst>
              </p:cNvPr>
              <p:cNvSpPr txBox="1"/>
              <p:nvPr/>
            </p:nvSpPr>
            <p:spPr bwMode="auto">
              <a:xfrm>
                <a:off x="5776005" y="1098189"/>
                <a:ext cx="2761369" cy="568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63" name="Object 75">
                <a:extLst>
                  <a:ext uri="{FF2B5EF4-FFF2-40B4-BE49-F238E27FC236}">
                    <a16:creationId xmlns:a16="http://schemas.microsoft.com/office/drawing/2014/main" id="{21454669-09BE-44C3-99FE-CF1AFB8C2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6005" y="1098189"/>
                <a:ext cx="2761369" cy="568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64" name="Text Box 76">
            <a:extLst>
              <a:ext uri="{FF2B5EF4-FFF2-40B4-BE49-F238E27FC236}">
                <a16:creationId xmlns:a16="http://schemas.microsoft.com/office/drawing/2014/main" id="{59A969ED-3CD8-497D-81E7-451978F4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074" y="1896849"/>
            <a:ext cx="1898207" cy="53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则通解为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66" name="Object 78">
                <a:extLst>
                  <a:ext uri="{FF2B5EF4-FFF2-40B4-BE49-F238E27FC236}">
                    <a16:creationId xmlns:a16="http://schemas.microsoft.com/office/drawing/2014/main" id="{7A222552-41BC-4D86-8B30-6DF7508E9B28}"/>
                  </a:ext>
                </a:extLst>
              </p:cNvPr>
              <p:cNvSpPr txBox="1"/>
              <p:nvPr/>
            </p:nvSpPr>
            <p:spPr bwMode="auto">
              <a:xfrm>
                <a:off x="4595814" y="1908618"/>
                <a:ext cx="3762785" cy="6647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66" name="Object 78">
                <a:extLst>
                  <a:ext uri="{FF2B5EF4-FFF2-40B4-BE49-F238E27FC236}">
                    <a16:creationId xmlns:a16="http://schemas.microsoft.com/office/drawing/2014/main" id="{7A222552-41BC-4D86-8B30-6DF7508E9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5814" y="1908618"/>
                <a:ext cx="3762785" cy="664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69">
            <a:extLst>
              <a:ext uri="{FF2B5EF4-FFF2-40B4-BE49-F238E27FC236}">
                <a16:creationId xmlns:a16="http://schemas.microsoft.com/office/drawing/2014/main" id="{F1FB713F-7364-4755-880F-5B1425012255}"/>
              </a:ext>
            </a:extLst>
          </p:cNvPr>
          <p:cNvGrpSpPr>
            <a:grpSpLocks/>
          </p:cNvGrpSpPr>
          <p:nvPr/>
        </p:nvGrpSpPr>
        <p:grpSpPr bwMode="auto">
          <a:xfrm>
            <a:off x="1566925" y="2819944"/>
            <a:ext cx="8814706" cy="609056"/>
            <a:chOff x="288" y="240"/>
            <a:chExt cx="3369" cy="292"/>
          </a:xfrm>
        </p:grpSpPr>
        <p:sp>
          <p:nvSpPr>
            <p:cNvPr id="4116" name="Text Box 14">
              <a:extLst>
                <a:ext uri="{FF2B5EF4-FFF2-40B4-BE49-F238E27FC236}">
                  <a16:creationId xmlns:a16="http://schemas.microsoft.com/office/drawing/2014/main" id="{694E97EA-04E6-4D11-A993-5B8A24E43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"/>
              <a:ext cx="36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例</a:t>
              </a:r>
              <a:r>
                <a:rPr lang="en-US" altLang="zh-CN" sz="2800" b="1"/>
                <a:t>2: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8" name="Object 29">
                  <a:extLst>
                    <a:ext uri="{FF2B5EF4-FFF2-40B4-BE49-F238E27FC236}">
                      <a16:creationId xmlns:a16="http://schemas.microsoft.com/office/drawing/2014/main" id="{BB4D4F6B-5E03-4A49-9DC9-E786E53CCA8D}"/>
                    </a:ext>
                  </a:extLst>
                </p:cNvPr>
                <p:cNvSpPr txBox="1"/>
                <p:nvPr/>
              </p:nvSpPr>
              <p:spPr bwMode="auto">
                <a:xfrm>
                  <a:off x="777" y="240"/>
                  <a:ext cx="2880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108" name="Object 29">
                  <a:extLst>
                    <a:ext uri="{FF2B5EF4-FFF2-40B4-BE49-F238E27FC236}">
                      <a16:creationId xmlns:a16="http://schemas.microsoft.com/office/drawing/2014/main" id="{BB4D4F6B-5E03-4A49-9DC9-E786E53CC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" y="240"/>
                  <a:ext cx="2880" cy="2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2">
                <a:extLst>
                  <a:ext uri="{FF2B5EF4-FFF2-40B4-BE49-F238E27FC236}">
                    <a16:creationId xmlns:a16="http://schemas.microsoft.com/office/drawing/2014/main" id="{22BBC24F-2413-4DE3-AD2D-05686D5C65C7}"/>
                  </a:ext>
                </a:extLst>
              </p:cNvPr>
              <p:cNvSpPr txBox="1"/>
              <p:nvPr/>
            </p:nvSpPr>
            <p:spPr bwMode="auto">
              <a:xfrm>
                <a:off x="2519745" y="3504191"/>
                <a:ext cx="2929517" cy="6057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" name="Object 52">
                <a:extLst>
                  <a:ext uri="{FF2B5EF4-FFF2-40B4-BE49-F238E27FC236}">
                    <a16:creationId xmlns:a16="http://schemas.microsoft.com/office/drawing/2014/main" id="{22BBC24F-2413-4DE3-AD2D-05686D5C6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9745" y="3504191"/>
                <a:ext cx="2929517" cy="6057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3">
                <a:extLst>
                  <a:ext uri="{FF2B5EF4-FFF2-40B4-BE49-F238E27FC236}">
                    <a16:creationId xmlns:a16="http://schemas.microsoft.com/office/drawing/2014/main" id="{6A082AED-564A-4A5A-A962-AA6055B783EA}"/>
                  </a:ext>
                </a:extLst>
              </p:cNvPr>
              <p:cNvSpPr txBox="1"/>
              <p:nvPr/>
            </p:nvSpPr>
            <p:spPr bwMode="auto">
              <a:xfrm>
                <a:off x="5502276" y="3559724"/>
                <a:ext cx="3075667" cy="5566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" name="Object 53">
                <a:extLst>
                  <a:ext uri="{FF2B5EF4-FFF2-40B4-BE49-F238E27FC236}">
                    <a16:creationId xmlns:a16="http://schemas.microsoft.com/office/drawing/2014/main" id="{6A082AED-564A-4A5A-A962-AA6055B7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2276" y="3559724"/>
                <a:ext cx="3075667" cy="556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54">
            <a:extLst>
              <a:ext uri="{FF2B5EF4-FFF2-40B4-BE49-F238E27FC236}">
                <a16:creationId xmlns:a16="http://schemas.microsoft.com/office/drawing/2014/main" id="{C910F5F8-1836-489F-AB8D-D2D48491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59" y="4191042"/>
            <a:ext cx="1915236" cy="5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则通解为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55">
                <a:extLst>
                  <a:ext uri="{FF2B5EF4-FFF2-40B4-BE49-F238E27FC236}">
                    <a16:creationId xmlns:a16="http://schemas.microsoft.com/office/drawing/2014/main" id="{E12C0E94-F8F3-487C-B537-2269C717A142}"/>
                  </a:ext>
                </a:extLst>
              </p:cNvPr>
              <p:cNvSpPr txBox="1"/>
              <p:nvPr/>
            </p:nvSpPr>
            <p:spPr bwMode="auto">
              <a:xfrm>
                <a:off x="4542497" y="4156366"/>
                <a:ext cx="3994877" cy="6418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7" name="Object 55">
                <a:extLst>
                  <a:ext uri="{FF2B5EF4-FFF2-40B4-BE49-F238E27FC236}">
                    <a16:creationId xmlns:a16="http://schemas.microsoft.com/office/drawing/2014/main" id="{E12C0E94-F8F3-487C-B537-2269C717A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2497" y="4156366"/>
                <a:ext cx="3994877" cy="641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56">
                <a:extLst>
                  <a:ext uri="{FF2B5EF4-FFF2-40B4-BE49-F238E27FC236}">
                    <a16:creationId xmlns:a16="http://schemas.microsoft.com/office/drawing/2014/main" id="{93EC0851-0F77-4379-9BAD-249E6EB9A121}"/>
                  </a:ext>
                </a:extLst>
              </p:cNvPr>
              <p:cNvSpPr txBox="1"/>
              <p:nvPr/>
            </p:nvSpPr>
            <p:spPr bwMode="auto">
              <a:xfrm>
                <a:off x="2701926" y="5459366"/>
                <a:ext cx="3838009" cy="5321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Object 56">
                <a:extLst>
                  <a:ext uri="{FF2B5EF4-FFF2-40B4-BE49-F238E27FC236}">
                    <a16:creationId xmlns:a16="http://schemas.microsoft.com/office/drawing/2014/main" id="{93EC0851-0F77-4379-9BAD-249E6EB9A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1926" y="5459366"/>
                <a:ext cx="3838009" cy="532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57">
                <a:extLst>
                  <a:ext uri="{FF2B5EF4-FFF2-40B4-BE49-F238E27FC236}">
                    <a16:creationId xmlns:a16="http://schemas.microsoft.com/office/drawing/2014/main" id="{76D1BC11-133B-4682-97F8-917374384431}"/>
                  </a:ext>
                </a:extLst>
              </p:cNvPr>
              <p:cNvSpPr txBox="1"/>
              <p:nvPr/>
            </p:nvSpPr>
            <p:spPr bwMode="auto">
              <a:xfrm>
                <a:off x="4291995" y="4808743"/>
                <a:ext cx="4988399" cy="615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" name="Object 57">
                <a:extLst>
                  <a:ext uri="{FF2B5EF4-FFF2-40B4-BE49-F238E27FC236}">
                    <a16:creationId xmlns:a16="http://schemas.microsoft.com/office/drawing/2014/main" id="{76D1BC11-133B-4682-97F8-91737438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995" y="4808743"/>
                <a:ext cx="4988399" cy="6156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58">
                <a:extLst>
                  <a:ext uri="{FF2B5EF4-FFF2-40B4-BE49-F238E27FC236}">
                    <a16:creationId xmlns:a16="http://schemas.microsoft.com/office/drawing/2014/main" id="{401181CC-E424-4618-B5D1-39E909B44479}"/>
                  </a:ext>
                </a:extLst>
              </p:cNvPr>
              <p:cNvSpPr txBox="1"/>
              <p:nvPr/>
            </p:nvSpPr>
            <p:spPr bwMode="auto">
              <a:xfrm>
                <a:off x="6539935" y="5498478"/>
                <a:ext cx="4084522" cy="5452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Object 58">
                <a:extLst>
                  <a:ext uri="{FF2B5EF4-FFF2-40B4-BE49-F238E27FC236}">
                    <a16:creationId xmlns:a16="http://schemas.microsoft.com/office/drawing/2014/main" id="{401181CC-E424-4618-B5D1-39E909B44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9935" y="5498478"/>
                <a:ext cx="4084522" cy="5452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1">
            <a:extLst>
              <a:ext uri="{FF2B5EF4-FFF2-40B4-BE49-F238E27FC236}">
                <a16:creationId xmlns:a16="http://schemas.microsoft.com/office/drawing/2014/main" id="{2D0A85C7-4AA8-4859-B6E7-F3947E2546C6}"/>
              </a:ext>
            </a:extLst>
          </p:cNvPr>
          <p:cNvGrpSpPr>
            <a:grpSpLocks/>
          </p:cNvGrpSpPr>
          <p:nvPr/>
        </p:nvGrpSpPr>
        <p:grpSpPr bwMode="auto">
          <a:xfrm>
            <a:off x="2632074" y="6084259"/>
            <a:ext cx="4670114" cy="574489"/>
            <a:chOff x="528" y="2257"/>
            <a:chExt cx="2173" cy="312"/>
          </a:xfrm>
        </p:grpSpPr>
        <p:sp>
          <p:nvSpPr>
            <p:cNvPr id="4115" name="Text Box 59">
              <a:extLst>
                <a:ext uri="{FF2B5EF4-FFF2-40B4-BE49-F238E27FC236}">
                  <a16:creationId xmlns:a16="http://schemas.microsoft.com/office/drawing/2014/main" id="{20630913-7231-4CEA-B983-511D9AC06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71"/>
              <a:ext cx="89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则特解为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7" name="Object 60">
                  <a:extLst>
                    <a:ext uri="{FF2B5EF4-FFF2-40B4-BE49-F238E27FC236}">
                      <a16:creationId xmlns:a16="http://schemas.microsoft.com/office/drawing/2014/main" id="{986E2F91-62AD-4FEB-AA75-2EDD64967065}"/>
                    </a:ext>
                  </a:extLst>
                </p:cNvPr>
                <p:cNvSpPr txBox="1"/>
                <p:nvPr/>
              </p:nvSpPr>
              <p:spPr bwMode="auto">
                <a:xfrm>
                  <a:off x="1411" y="2257"/>
                  <a:ext cx="1290" cy="3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107" name="Object 60">
                  <a:extLst>
                    <a:ext uri="{FF2B5EF4-FFF2-40B4-BE49-F238E27FC236}">
                      <a16:creationId xmlns:a16="http://schemas.microsoft.com/office/drawing/2014/main" id="{986E2F91-62AD-4FEB-AA75-2EDD6496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11" y="2257"/>
                  <a:ext cx="1290" cy="3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2" grpId="0"/>
      <p:bldP spid="12363" grpId="0"/>
      <p:bldP spid="12364" grpId="0" autoUpdateAnimBg="0"/>
      <p:bldP spid="12366" grpId="0"/>
      <p:bldP spid="24" grpId="0"/>
      <p:bldP spid="25" grpId="0"/>
      <p:bldP spid="26" grpId="0" autoUpdateAnimBg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>
            <a:extLst>
              <a:ext uri="{FF2B5EF4-FFF2-40B4-BE49-F238E27FC236}">
                <a16:creationId xmlns:a16="http://schemas.microsoft.com/office/drawing/2014/main" id="{00AE6DDB-1E02-4003-AC54-76DB56E4FAF8}"/>
              </a:ext>
            </a:extLst>
          </p:cNvPr>
          <p:cNvGrpSpPr>
            <a:grpSpLocks/>
          </p:cNvGrpSpPr>
          <p:nvPr/>
        </p:nvGrpSpPr>
        <p:grpSpPr bwMode="auto">
          <a:xfrm>
            <a:off x="1940719" y="487875"/>
            <a:ext cx="4691062" cy="522907"/>
            <a:chOff x="288" y="2784"/>
            <a:chExt cx="1824" cy="296"/>
          </a:xfrm>
        </p:grpSpPr>
        <p:sp>
          <p:nvSpPr>
            <p:cNvPr id="5132" name="Text Box 63">
              <a:extLst>
                <a:ext uri="{FF2B5EF4-FFF2-40B4-BE49-F238E27FC236}">
                  <a16:creationId xmlns:a16="http://schemas.microsoft.com/office/drawing/2014/main" id="{985E2020-10B5-4244-B3FF-D90CD71FE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784"/>
              <a:ext cx="36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例</a:t>
              </a:r>
              <a:r>
                <a:rPr lang="en-US" altLang="zh-CN" sz="2800" b="1" dirty="0"/>
                <a:t>3: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7" name="Object 64">
                  <a:extLst>
                    <a:ext uri="{FF2B5EF4-FFF2-40B4-BE49-F238E27FC236}">
                      <a16:creationId xmlns:a16="http://schemas.microsoft.com/office/drawing/2014/main" id="{6B252807-9A47-4278-8716-AE76E9C1424D}"/>
                    </a:ext>
                  </a:extLst>
                </p:cNvPr>
                <p:cNvSpPr txBox="1"/>
                <p:nvPr/>
              </p:nvSpPr>
              <p:spPr bwMode="auto">
                <a:xfrm>
                  <a:off x="672" y="2784"/>
                  <a:ext cx="1440" cy="2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127" name="Object 64">
                  <a:extLst>
                    <a:ext uri="{FF2B5EF4-FFF2-40B4-BE49-F238E27FC236}">
                      <a16:creationId xmlns:a16="http://schemas.microsoft.com/office/drawing/2014/main" id="{6B252807-9A47-4278-8716-AE76E9C14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2784"/>
                  <a:ext cx="1440" cy="2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33" name="Object 65">
                <a:extLst>
                  <a:ext uri="{FF2B5EF4-FFF2-40B4-BE49-F238E27FC236}">
                    <a16:creationId xmlns:a16="http://schemas.microsoft.com/office/drawing/2014/main" id="{AABA082A-1EAB-4284-B43A-16D62AF9E235}"/>
                  </a:ext>
                </a:extLst>
              </p:cNvPr>
              <p:cNvSpPr txBox="1"/>
              <p:nvPr/>
            </p:nvSpPr>
            <p:spPr bwMode="auto">
              <a:xfrm>
                <a:off x="2729650" y="1188128"/>
                <a:ext cx="2621078" cy="547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233" name="Object 65">
                <a:extLst>
                  <a:ext uri="{FF2B5EF4-FFF2-40B4-BE49-F238E27FC236}">
                    <a16:creationId xmlns:a16="http://schemas.microsoft.com/office/drawing/2014/main" id="{AABA082A-1EAB-4284-B43A-16D62AF9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9650" y="1188128"/>
                <a:ext cx="2621078" cy="547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34" name="Object 66">
                <a:extLst>
                  <a:ext uri="{FF2B5EF4-FFF2-40B4-BE49-F238E27FC236}">
                    <a16:creationId xmlns:a16="http://schemas.microsoft.com/office/drawing/2014/main" id="{AF4379F9-C7EE-4A7A-B19B-29D988925C98}"/>
                  </a:ext>
                </a:extLst>
              </p:cNvPr>
              <p:cNvSpPr txBox="1"/>
              <p:nvPr/>
            </p:nvSpPr>
            <p:spPr bwMode="auto">
              <a:xfrm>
                <a:off x="5881687" y="1071563"/>
                <a:ext cx="2732923" cy="704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234" name="Object 66">
                <a:extLst>
                  <a:ext uri="{FF2B5EF4-FFF2-40B4-BE49-F238E27FC236}">
                    <a16:creationId xmlns:a16="http://schemas.microsoft.com/office/drawing/2014/main" id="{AF4379F9-C7EE-4A7A-B19B-29D988925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1687" y="1071563"/>
                <a:ext cx="2732923" cy="704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35" name="Text Box 67">
            <a:extLst>
              <a:ext uri="{FF2B5EF4-FFF2-40B4-BE49-F238E27FC236}">
                <a16:creationId xmlns:a16="http://schemas.microsoft.com/office/drawing/2014/main" id="{06AB5437-4575-4854-97CA-3170C0B5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9" y="1909763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则通解为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36" name="Object 68">
                <a:extLst>
                  <a:ext uri="{FF2B5EF4-FFF2-40B4-BE49-F238E27FC236}">
                    <a16:creationId xmlns:a16="http://schemas.microsoft.com/office/drawing/2014/main" id="{630BE057-CFF3-4D38-88EA-81F059FBE93C}"/>
                  </a:ext>
                </a:extLst>
              </p:cNvPr>
              <p:cNvSpPr txBox="1"/>
              <p:nvPr/>
            </p:nvSpPr>
            <p:spPr bwMode="auto">
              <a:xfrm>
                <a:off x="4286250" y="1919966"/>
                <a:ext cx="5472111" cy="58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236" name="Object 68">
                <a:extLst>
                  <a:ext uri="{FF2B5EF4-FFF2-40B4-BE49-F238E27FC236}">
                    <a16:creationId xmlns:a16="http://schemas.microsoft.com/office/drawing/2014/main" id="{630BE057-CFF3-4D38-88EA-81F059FBE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0" y="1919966"/>
                <a:ext cx="5472111" cy="585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38">
                <a:extLst>
                  <a:ext uri="{FF2B5EF4-FFF2-40B4-BE49-F238E27FC236}">
                    <a16:creationId xmlns:a16="http://schemas.microsoft.com/office/drawing/2014/main" id="{C9155F97-0ABA-4A53-9BB1-380269527F49}"/>
                  </a:ext>
                </a:extLst>
              </p:cNvPr>
              <p:cNvSpPr txBox="1"/>
              <p:nvPr/>
            </p:nvSpPr>
            <p:spPr bwMode="auto">
              <a:xfrm>
                <a:off x="2358189" y="4143375"/>
                <a:ext cx="7883091" cy="546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+⋅⋅⋅+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" name="Object 38">
                <a:extLst>
                  <a:ext uri="{FF2B5EF4-FFF2-40B4-BE49-F238E27FC236}">
                    <a16:creationId xmlns:a16="http://schemas.microsoft.com/office/drawing/2014/main" id="{C9155F97-0ABA-4A53-9BB1-380269527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8189" y="4143375"/>
                <a:ext cx="7883091" cy="546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46">
                <a:extLst>
                  <a:ext uri="{FF2B5EF4-FFF2-40B4-BE49-F238E27FC236}">
                    <a16:creationId xmlns:a16="http://schemas.microsoft.com/office/drawing/2014/main" id="{58BE939D-DA32-4C5A-A2BE-3C0E375ED738}"/>
                  </a:ext>
                </a:extLst>
              </p:cNvPr>
              <p:cNvSpPr txBox="1"/>
              <p:nvPr/>
            </p:nvSpPr>
            <p:spPr bwMode="auto">
              <a:xfrm>
                <a:off x="3147461" y="5000625"/>
                <a:ext cx="6410425" cy="552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+⋅⋅⋅+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Object 46">
                <a:extLst>
                  <a:ext uri="{FF2B5EF4-FFF2-40B4-BE49-F238E27FC236}">
                    <a16:creationId xmlns:a16="http://schemas.microsoft.com/office/drawing/2014/main" id="{58BE939D-DA32-4C5A-A2BE-3C0E375ED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7461" y="5000625"/>
                <a:ext cx="6410425" cy="5524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49">
            <a:extLst>
              <a:ext uri="{FF2B5EF4-FFF2-40B4-BE49-F238E27FC236}">
                <a16:creationId xmlns:a16="http://schemas.microsoft.com/office/drawing/2014/main" id="{21A5450A-DD79-4BCD-A48D-84339271D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214689"/>
            <a:ext cx="774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注</a:t>
            </a:r>
            <a:r>
              <a:rPr lang="en-US" altLang="zh-CN" sz="2800" b="1"/>
              <a:t>: </a:t>
            </a:r>
            <a:r>
              <a:rPr lang="zh-CN" altLang="en-US" sz="2800" b="1"/>
              <a:t>上述解法可推广到 </a:t>
            </a:r>
            <a:r>
              <a:rPr lang="en-US" altLang="zh-CN" sz="2800" b="1" i="1"/>
              <a:t>n </a:t>
            </a:r>
            <a:r>
              <a:rPr lang="zh-CN" altLang="en-US" sz="2800" b="1"/>
              <a:t>阶常系数线性齐次方程</a:t>
            </a:r>
            <a:r>
              <a:rPr lang="en-US" altLang="zh-CN" sz="2800" b="1"/>
              <a:t>:</a:t>
            </a:r>
          </a:p>
        </p:txBody>
      </p:sp>
      <p:sp>
        <p:nvSpPr>
          <p:cNvPr id="25" name="AutoShape 50">
            <a:extLst>
              <a:ext uri="{FF2B5EF4-FFF2-40B4-BE49-F238E27FC236}">
                <a16:creationId xmlns:a16="http://schemas.microsoft.com/office/drawing/2014/main" id="{352EFE66-4B39-4BBD-8004-081AAD062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4" y="5643563"/>
            <a:ext cx="2016125" cy="576262"/>
          </a:xfrm>
          <a:prstGeom prst="wedgeRoundRectCallout">
            <a:avLst>
              <a:gd name="adj1" fmla="val 85356"/>
              <a:gd name="adj2" fmla="val -458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特征方程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3" grpId="0"/>
      <p:bldP spid="7234" grpId="0"/>
      <p:bldP spid="7235" grpId="0" autoUpdateAnimBg="0"/>
      <p:bldP spid="7236" grpId="0"/>
      <p:bldP spid="22" grpId="0"/>
      <p:bldP spid="23" grpId="0"/>
      <p:bldP spid="24" grpId="0" autoUpdateAnimBg="0"/>
      <p:bldP spid="2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1" name="Object 55">
            <a:extLst>
              <a:ext uri="{FF2B5EF4-FFF2-40B4-BE49-F238E27FC236}">
                <a16:creationId xmlns:a16="http://schemas.microsoft.com/office/drawing/2014/main" id="{E3CFF62B-1E79-47FD-B78D-C522A5FAC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908898"/>
              </p:ext>
            </p:extLst>
          </p:nvPr>
        </p:nvGraphicFramePr>
        <p:xfrm>
          <a:off x="1203356" y="766526"/>
          <a:ext cx="9708483" cy="497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8703059" imgH="4402092" progId="Word.Document.8">
                  <p:embed/>
                </p:oleObj>
              </mc:Choice>
              <mc:Fallback>
                <p:oleObj name="Document" r:id="rId3" imgW="8703059" imgH="4402092" progId="Word.Document.8">
                  <p:embed/>
                  <p:pic>
                    <p:nvPicPr>
                      <p:cNvPr id="9271" name="Object 55">
                        <a:extLst>
                          <a:ext uri="{FF2B5EF4-FFF2-40B4-BE49-F238E27FC236}">
                            <a16:creationId xmlns:a16="http://schemas.microsoft.com/office/drawing/2014/main" id="{E3CFF62B-1E79-47FD-B78D-C522A5FAC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56" y="766526"/>
                        <a:ext cx="9708483" cy="4975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E9AA4DCD-1F18-402F-80B0-0FAC327C5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92" y="3441626"/>
            <a:ext cx="10653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319B6DAD-534C-494D-BBC6-08D3A54F5979}"/>
                  </a:ext>
                </a:extLst>
              </p:cNvPr>
              <p:cNvSpPr txBox="1"/>
              <p:nvPr/>
            </p:nvSpPr>
            <p:spPr bwMode="auto">
              <a:xfrm>
                <a:off x="1665790" y="3441626"/>
                <a:ext cx="4346208" cy="604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319B6DAD-534C-494D-BBC6-08D3A54F5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790" y="3441626"/>
                <a:ext cx="4346208" cy="604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1F104F22-CA6F-4010-8653-3BC1782076E4}"/>
                  </a:ext>
                </a:extLst>
              </p:cNvPr>
              <p:cNvSpPr txBox="1"/>
              <p:nvPr/>
            </p:nvSpPr>
            <p:spPr bwMode="auto">
              <a:xfrm>
                <a:off x="1622879" y="4326697"/>
                <a:ext cx="3628390" cy="5985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1F104F22-CA6F-4010-8653-3BC17820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2879" y="4326697"/>
                <a:ext cx="3628390" cy="59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A97563F9-7C72-4600-8B29-887D99F65A92}"/>
                  </a:ext>
                </a:extLst>
              </p:cNvPr>
              <p:cNvSpPr txBox="1"/>
              <p:nvPr/>
            </p:nvSpPr>
            <p:spPr bwMode="auto">
              <a:xfrm>
                <a:off x="5660414" y="4320400"/>
                <a:ext cx="2943782" cy="541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三重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A97563F9-7C72-4600-8B29-887D99F65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0414" y="4320400"/>
                <a:ext cx="2943782" cy="541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7">
            <a:extLst>
              <a:ext uri="{FF2B5EF4-FFF2-40B4-BE49-F238E27FC236}">
                <a16:creationId xmlns:a16="http://schemas.microsoft.com/office/drawing/2014/main" id="{EBC229EC-DF3C-4B75-8464-4FD93C949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13" y="5254103"/>
            <a:ext cx="1984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则通解为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36277DA6-563B-4911-865E-5C69FAD025E2}"/>
                  </a:ext>
                </a:extLst>
              </p:cNvPr>
              <p:cNvSpPr txBox="1"/>
              <p:nvPr/>
            </p:nvSpPr>
            <p:spPr bwMode="auto">
              <a:xfrm>
                <a:off x="3182541" y="5254103"/>
                <a:ext cx="4655173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36277DA6-563B-4911-865E-5C69FAD02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2541" y="5254103"/>
                <a:ext cx="4655173" cy="5762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">
            <a:extLst>
              <a:ext uri="{FF2B5EF4-FFF2-40B4-BE49-F238E27FC236}">
                <a16:creationId xmlns:a16="http://schemas.microsoft.com/office/drawing/2014/main" id="{8F2ED534-7219-41AF-9062-2A301B130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48" y="659239"/>
            <a:ext cx="10653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例</a:t>
            </a:r>
            <a:r>
              <a:rPr lang="en-US" altLang="zh-CN" sz="2800" b="1"/>
              <a:t>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B93BC74D-C9CC-4372-9A0C-04BAA5D23394}"/>
                  </a:ext>
                </a:extLst>
              </p:cNvPr>
              <p:cNvSpPr txBox="1"/>
              <p:nvPr/>
            </p:nvSpPr>
            <p:spPr bwMode="auto">
              <a:xfrm>
                <a:off x="1404534" y="523648"/>
                <a:ext cx="4346208" cy="604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B93BC74D-C9CC-4372-9A0C-04BAA5D23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4534" y="523648"/>
                <a:ext cx="4346208" cy="604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C5DC6219-0A76-4E7E-9930-502A0AAD72BB}"/>
                  </a:ext>
                </a:extLst>
              </p:cNvPr>
              <p:cNvSpPr txBox="1"/>
              <p:nvPr/>
            </p:nvSpPr>
            <p:spPr bwMode="auto">
              <a:xfrm>
                <a:off x="1189794" y="1251376"/>
                <a:ext cx="3515232" cy="536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C5DC6219-0A76-4E7E-9930-502A0AAD7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9794" y="1251376"/>
                <a:ext cx="3515232" cy="536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CE46BEAE-AB78-41FB-93B1-B2C170F472A4}"/>
                  </a:ext>
                </a:extLst>
              </p:cNvPr>
              <p:cNvSpPr txBox="1"/>
              <p:nvPr/>
            </p:nvSpPr>
            <p:spPr bwMode="auto">
              <a:xfrm>
                <a:off x="4966282" y="1246614"/>
                <a:ext cx="2943782" cy="541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CE46BEAE-AB78-41FB-93B1-B2C170F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6282" y="1246614"/>
                <a:ext cx="2943782" cy="541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7">
            <a:extLst>
              <a:ext uri="{FF2B5EF4-FFF2-40B4-BE49-F238E27FC236}">
                <a16:creationId xmlns:a16="http://schemas.microsoft.com/office/drawing/2014/main" id="{40275FBC-1D7D-4048-B014-7E6160DBB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097" y="1969923"/>
            <a:ext cx="198475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则通解为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8">
                <a:extLst>
                  <a:ext uri="{FF2B5EF4-FFF2-40B4-BE49-F238E27FC236}">
                    <a16:creationId xmlns:a16="http://schemas.microsoft.com/office/drawing/2014/main" id="{B47066E8-CAEF-492A-B57C-715540D3252F}"/>
                  </a:ext>
                </a:extLst>
              </p:cNvPr>
              <p:cNvSpPr txBox="1"/>
              <p:nvPr/>
            </p:nvSpPr>
            <p:spPr bwMode="auto">
              <a:xfrm>
                <a:off x="2057809" y="2582471"/>
                <a:ext cx="6996203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Object 8">
                <a:extLst>
                  <a:ext uri="{FF2B5EF4-FFF2-40B4-BE49-F238E27FC236}">
                    <a16:creationId xmlns:a16="http://schemas.microsoft.com/office/drawing/2014/main" id="{B47066E8-CAEF-492A-B57C-715540D32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809" y="2582471"/>
                <a:ext cx="6996203" cy="5762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1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9" grpId="0"/>
      <p:bldP spid="10" grpId="0"/>
      <p:bldP spid="11" grpId="0" autoUpdateAnimBg="0"/>
      <p:bldP spid="12" grpId="0"/>
      <p:bldP spid="13" grpId="0" autoUpdateAnimBg="0"/>
      <p:bldP spid="14" grpId="0"/>
      <p:bldP spid="15" grpId="0"/>
      <p:bldP spid="16" grpId="0"/>
      <p:bldP spid="17" grpId="0" autoUpdateAnimBg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9">
            <a:extLst>
              <a:ext uri="{FF2B5EF4-FFF2-40B4-BE49-F238E27FC236}">
                <a16:creationId xmlns:a16="http://schemas.microsoft.com/office/drawing/2014/main" id="{E84D8963-38E3-4D64-8A95-43EC5A8FF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42938"/>
            <a:ext cx="6275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二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二阶常系数非齐次线性微分方程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32C32C73-60E2-432F-BB4F-4AD943712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01775"/>
            <a:ext cx="1747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一般形式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5" name="Object 11">
                <a:extLst>
                  <a:ext uri="{FF2B5EF4-FFF2-40B4-BE49-F238E27FC236}">
                    <a16:creationId xmlns:a16="http://schemas.microsoft.com/office/drawing/2014/main" id="{578DAD34-ABBA-4BEA-B355-A3858172508C}"/>
                  </a:ext>
                </a:extLst>
              </p:cNvPr>
              <p:cNvSpPr txBox="1"/>
              <p:nvPr/>
            </p:nvSpPr>
            <p:spPr bwMode="auto">
              <a:xfrm>
                <a:off x="4440239" y="1433514"/>
                <a:ext cx="5005387" cy="5794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395" name="Object 11">
                <a:extLst>
                  <a:ext uri="{FF2B5EF4-FFF2-40B4-BE49-F238E27FC236}">
                    <a16:creationId xmlns:a16="http://schemas.microsoft.com/office/drawing/2014/main" id="{578DAD34-ABBA-4BEA-B355-A38581725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9" y="1433514"/>
                <a:ext cx="5005387" cy="579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7">
            <a:extLst>
              <a:ext uri="{FF2B5EF4-FFF2-40B4-BE49-F238E27FC236}">
                <a16:creationId xmlns:a16="http://schemas.microsoft.com/office/drawing/2014/main" id="{418D431B-DDD2-4458-B3B3-7912B783E485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2928939"/>
            <a:ext cx="5414962" cy="1227137"/>
            <a:chOff x="672" y="2512"/>
            <a:chExt cx="2404" cy="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2" name="Object 14">
                  <a:extLst>
                    <a:ext uri="{FF2B5EF4-FFF2-40B4-BE49-F238E27FC236}">
                      <a16:creationId xmlns:a16="http://schemas.microsoft.com/office/drawing/2014/main" id="{16A03BCD-950E-4E97-AA58-0C259909D03F}"/>
                    </a:ext>
                  </a:extLst>
                </p:cNvPr>
                <p:cNvSpPr txBox="1"/>
                <p:nvPr/>
              </p:nvSpPr>
              <p:spPr bwMode="auto">
                <a:xfrm>
                  <a:off x="1338" y="2830"/>
                  <a:ext cx="8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7172" name="Object 14">
                  <a:extLst>
                    <a:ext uri="{FF2B5EF4-FFF2-40B4-BE49-F238E27FC236}">
                      <a16:creationId xmlns:a16="http://schemas.microsoft.com/office/drawing/2014/main" id="{16A03BCD-950E-4E97-AA58-0C259909D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8" y="2830"/>
                  <a:ext cx="816" cy="2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0" name="Text Box 15">
              <a:extLst>
                <a:ext uri="{FF2B5EF4-FFF2-40B4-BE49-F238E27FC236}">
                  <a16:creationId xmlns:a16="http://schemas.microsoft.com/office/drawing/2014/main" id="{FF7B08F1-0316-4A1A-A88D-B1DAA051D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12"/>
              <a:ext cx="24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由解的结构可知</a:t>
              </a:r>
              <a:r>
                <a:rPr lang="en-US" altLang="zh-CN" sz="2800" b="1" dirty="0"/>
                <a:t>, (4)</a:t>
              </a:r>
              <a:r>
                <a:rPr lang="zh-CN" altLang="en-US" sz="2800" b="1" dirty="0"/>
                <a:t>的通解是</a:t>
              </a:r>
              <a:r>
                <a:rPr lang="en-US" altLang="zh-CN" sz="2800" b="1" dirty="0"/>
                <a:t>:</a:t>
              </a:r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1F3FE74E-64B1-47CA-87F2-4E54B4BFF692}"/>
              </a:ext>
            </a:extLst>
          </p:cNvPr>
          <p:cNvGrpSpPr>
            <a:grpSpLocks/>
          </p:cNvGrpSpPr>
          <p:nvPr/>
        </p:nvGrpSpPr>
        <p:grpSpPr bwMode="auto">
          <a:xfrm>
            <a:off x="2466976" y="4500563"/>
            <a:ext cx="6486525" cy="587375"/>
            <a:chOff x="476" y="2568"/>
            <a:chExt cx="4086" cy="370"/>
          </a:xfrm>
        </p:grpSpPr>
        <p:sp>
          <p:nvSpPr>
            <p:cNvPr id="7179" name="Text Box 18">
              <a:extLst>
                <a:ext uri="{FF2B5EF4-FFF2-40B4-BE49-F238E27FC236}">
                  <a16:creationId xmlns:a16="http://schemas.microsoft.com/office/drawing/2014/main" id="{5CD3139E-4467-40E3-8EB9-691E2F762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568"/>
              <a:ext cx="40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故只要求出</a:t>
              </a:r>
              <a:r>
                <a:rPr lang="en-US" altLang="zh-CN" sz="2800" b="1" dirty="0"/>
                <a:t>(4)</a:t>
              </a:r>
              <a:r>
                <a:rPr lang="zh-CN" altLang="en-US" sz="2800" b="1" dirty="0"/>
                <a:t>的一个特解           即可</a:t>
              </a:r>
              <a:r>
                <a:rPr lang="en-US" altLang="zh-CN" sz="2800" b="1" dirty="0"/>
                <a:t>.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1" name="Object 19">
                  <a:extLst>
                    <a:ext uri="{FF2B5EF4-FFF2-40B4-BE49-F238E27FC236}">
                      <a16:creationId xmlns:a16="http://schemas.microsoft.com/office/drawing/2014/main" id="{41F0C602-28CB-43D8-A1F5-276E2F9FE48D}"/>
                    </a:ext>
                  </a:extLst>
                </p:cNvPr>
                <p:cNvSpPr txBox="1"/>
                <p:nvPr/>
              </p:nvSpPr>
              <p:spPr bwMode="auto">
                <a:xfrm>
                  <a:off x="3198" y="2568"/>
                  <a:ext cx="380" cy="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7171" name="Object 19">
                  <a:extLst>
                    <a:ext uri="{FF2B5EF4-FFF2-40B4-BE49-F238E27FC236}">
                      <a16:creationId xmlns:a16="http://schemas.microsoft.com/office/drawing/2014/main" id="{41F0C602-28CB-43D8-A1F5-276E2F9FE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98" y="2568"/>
                  <a:ext cx="380" cy="3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07" name="AutoShape 23">
            <a:extLst>
              <a:ext uri="{FF2B5EF4-FFF2-40B4-BE49-F238E27FC236}">
                <a16:creationId xmlns:a16="http://schemas.microsoft.com/office/drawing/2014/main" id="{9927C151-689B-48C6-9003-3ECFE9F2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5567363"/>
            <a:ext cx="2735262" cy="647700"/>
          </a:xfrm>
          <a:prstGeom prst="wedgeRoundRectCallout">
            <a:avLst>
              <a:gd name="adj1" fmla="val 49824"/>
              <a:gd name="adj2" fmla="val -1568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用待定系数法</a:t>
            </a: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F8112287-ADDC-4C1E-BA64-F3FA1921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2214563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p, q</a:t>
            </a:r>
            <a:r>
              <a:rPr lang="zh-CN" altLang="en-US" sz="2800" b="1" dirty="0"/>
              <a:t>为常数。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utoUpdateAnimBg="0"/>
      <p:bldP spid="16394" grpId="0" autoUpdateAnimBg="0"/>
      <p:bldP spid="16395" grpId="0"/>
      <p:bldP spid="16407" grpId="0" animBg="1" autoUpdateAnimBg="0"/>
      <p:bldP spid="164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6975</TotalTime>
  <Words>3274</Words>
  <Application>Microsoft Office PowerPoint</Application>
  <PresentationFormat>宽屏</PresentationFormat>
  <Paragraphs>334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华文宋体</vt:lpstr>
      <vt:lpstr>宋体</vt:lpstr>
      <vt:lpstr>Arial</vt:lpstr>
      <vt:lpstr>Cambria Math</vt:lpstr>
      <vt:lpstr>Times New Roman</vt:lpstr>
      <vt:lpstr>默认设计模板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511</cp:revision>
  <dcterms:created xsi:type="dcterms:W3CDTF">2020-02-21T07:30:31Z</dcterms:created>
  <dcterms:modified xsi:type="dcterms:W3CDTF">2020-12-07T04:06:22Z</dcterms:modified>
</cp:coreProperties>
</file>