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5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2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66" autoAdjust="0"/>
  </p:normalViewPr>
  <p:slideViewPr>
    <p:cSldViewPr snapToGrid="0">
      <p:cViewPr varScale="1">
        <p:scale>
          <a:sx n="102" d="100"/>
          <a:sy n="102" d="100"/>
        </p:scale>
        <p:origin x="89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0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9.4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8" y="181018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46C9D154-7A3F-420E-A3B4-0EA3BB94C9B0}"/>
                  </a:ext>
                </a:extLst>
              </p:cNvPr>
              <p:cNvSpPr txBox="1"/>
              <p:nvPr/>
            </p:nvSpPr>
            <p:spPr bwMode="auto">
              <a:xfrm>
                <a:off x="6788494" y="3429000"/>
                <a:ext cx="1133631" cy="10016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46C9D154-7A3F-420E-A3B4-0EA3BB94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8494" y="3429000"/>
                <a:ext cx="1133631" cy="1001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48">
            <a:extLst>
              <a:ext uri="{FF2B5EF4-FFF2-40B4-BE49-F238E27FC236}">
                <a16:creationId xmlns:a16="http://schemas.microsoft.com/office/drawing/2014/main" id="{ED355AED-A4E2-4686-B006-C94C71EFF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048" y="1840697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由对称性知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083527" y="2341051"/>
                <a:ext cx="5012473" cy="1066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3527" y="2341051"/>
                <a:ext cx="5012473" cy="1066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76">
            <a:extLst>
              <a:ext uri="{FF2B5EF4-FFF2-40B4-BE49-F238E27FC236}">
                <a16:creationId xmlns:a16="http://schemas.microsoft.com/office/drawing/2014/main" id="{53904D0D-076A-49BC-9BFB-FA45F73420A9}"/>
              </a:ext>
            </a:extLst>
          </p:cNvPr>
          <p:cNvGrpSpPr>
            <a:grpSpLocks/>
          </p:cNvGrpSpPr>
          <p:nvPr/>
        </p:nvGrpSpPr>
        <p:grpSpPr bwMode="auto">
          <a:xfrm>
            <a:off x="8793909" y="2333401"/>
            <a:ext cx="1499135" cy="1561196"/>
            <a:chOff x="4330" y="795"/>
            <a:chExt cx="863" cy="933"/>
          </a:xfrm>
        </p:grpSpPr>
        <p:sp>
          <p:nvSpPr>
            <p:cNvPr id="33" name="Line 64">
              <a:extLst>
                <a:ext uri="{FF2B5EF4-FFF2-40B4-BE49-F238E27FC236}">
                  <a16:creationId xmlns:a16="http://schemas.microsoft.com/office/drawing/2014/main" id="{C1BB95DB-7EB1-4D4E-8494-504757CD5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5" y="79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6" name="Line 67">
              <a:extLst>
                <a:ext uri="{FF2B5EF4-FFF2-40B4-BE49-F238E27FC236}">
                  <a16:creationId xmlns:a16="http://schemas.microsoft.com/office/drawing/2014/main" id="{072CD6C6-6B36-45AC-B072-82363817A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1371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8" name="Line 69">
              <a:extLst>
                <a:ext uri="{FF2B5EF4-FFF2-40B4-BE49-F238E27FC236}">
                  <a16:creationId xmlns:a16="http://schemas.microsoft.com/office/drawing/2014/main" id="{FD592F93-25C6-4D55-8681-5C6CD968B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" y="1371"/>
              <a:ext cx="317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" name="Line 72">
              <a:extLst>
                <a:ext uri="{FF2B5EF4-FFF2-40B4-BE49-F238E27FC236}">
                  <a16:creationId xmlns:a16="http://schemas.microsoft.com/office/drawing/2014/main" id="{52E5B601-5894-4DAE-AE8E-E22C937ED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3" y="972"/>
              <a:ext cx="444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5" name="Line 71">
              <a:extLst>
                <a:ext uri="{FF2B5EF4-FFF2-40B4-BE49-F238E27FC236}">
                  <a16:creationId xmlns:a16="http://schemas.microsoft.com/office/drawing/2014/main" id="{84C03FA4-7B67-4E1E-9A81-0E0D67809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8" y="1379"/>
              <a:ext cx="679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6" name="Line 72">
              <a:extLst>
                <a:ext uri="{FF2B5EF4-FFF2-40B4-BE49-F238E27FC236}">
                  <a16:creationId xmlns:a16="http://schemas.microsoft.com/office/drawing/2014/main" id="{6EC422AD-B778-4759-AAAA-7FDFE29A1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976"/>
              <a:ext cx="236" cy="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5705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2. </a:t>
            </a:r>
            <a:r>
              <a:rPr lang="zh-CN" altLang="en-US" b="1" dirty="0">
                <a:latin typeface="+mj-lt"/>
                <a:ea typeface="+mj-ea"/>
              </a:rPr>
              <a:t>计算下列</a:t>
            </a:r>
            <a:r>
              <a:rPr lang="zh-CN" altLang="en-US" sz="3200" b="1" dirty="0">
                <a:latin typeface="+mj-lt"/>
                <a:ea typeface="+mj-ea"/>
              </a:rPr>
              <a:t>三</a:t>
            </a:r>
            <a:r>
              <a:rPr lang="zh-CN" altLang="en-US" b="1" dirty="0">
                <a:latin typeface="+mj-lt"/>
                <a:ea typeface="+mj-ea"/>
              </a:rPr>
              <a:t>重积分：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988" y="1204592"/>
                <a:ext cx="10103391" cy="58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(1).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b="1" dirty="0"/>
                  <a:t>是由平面</a:t>
                </a:r>
                <a:r>
                  <a:rPr lang="en-US" altLang="zh-CN" b="1" dirty="0" err="1"/>
                  <a:t>x+y+z</a:t>
                </a:r>
                <a:r>
                  <a:rPr lang="en-US" altLang="zh-CN" b="1" dirty="0"/>
                  <a:t>=1</a:t>
                </a:r>
                <a:r>
                  <a:rPr lang="zh-CN" altLang="en-US" b="1" dirty="0"/>
                  <a:t>与三个坐标面围成</a:t>
                </a: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88" y="1204592"/>
                <a:ext cx="10103391" cy="589713"/>
              </a:xfrm>
              <a:prstGeom prst="rect">
                <a:avLst/>
              </a:prstGeom>
              <a:blipFill>
                <a:blip r:embed="rId4"/>
                <a:stretch>
                  <a:fillRect l="-1267" t="-13542" b="-197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677" y="3407788"/>
                <a:ext cx="6178665" cy="107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77" y="3407788"/>
                <a:ext cx="6178665" cy="1071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29" grpId="0"/>
      <p:bldP spid="30" grpId="0"/>
      <p:bldP spid="31" grpId="0"/>
      <p:bldP spid="43" grpId="0"/>
      <p:bldP spid="44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3">
            <a:extLst>
              <a:ext uri="{FF2B5EF4-FFF2-40B4-BE49-F238E27FC236}">
                <a16:creationId xmlns:a16="http://schemas.microsoft.com/office/drawing/2014/main" id="{8EA96D22-7F4D-4FFB-92A5-5B60D8975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24" y="689977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另法：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/>
              <p:nvPr/>
            </p:nvSpPr>
            <p:spPr bwMode="auto">
              <a:xfrm>
                <a:off x="733314" y="2024341"/>
                <a:ext cx="10662998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314" y="2024341"/>
                <a:ext cx="10662998" cy="127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146" y="3327664"/>
                <a:ext cx="10879708" cy="1269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l-GR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l-GR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nary>
                            <m:naryPr>
                              <m:ctrlPr>
                                <a:rPr lang="zh-CN" alt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  <m:nary>
                            <m:naryPr>
                              <m:chr m:val="∬"/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𝒅𝒚𝒅𝒛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146" y="3327664"/>
                <a:ext cx="10879708" cy="1269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F6AABA19-D1AF-4697-B2E7-DB9CB7A7D282}"/>
                  </a:ext>
                </a:extLst>
              </p:cNvPr>
              <p:cNvSpPr txBox="1"/>
              <p:nvPr/>
            </p:nvSpPr>
            <p:spPr bwMode="auto">
              <a:xfrm>
                <a:off x="5652881" y="5886419"/>
                <a:ext cx="4032447" cy="107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F6AABA19-D1AF-4697-B2E7-DB9CB7A7D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881" y="5886419"/>
                <a:ext cx="4032447" cy="1071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8B9F22-5F32-4D21-9A4D-E28825C1C880}"/>
              </a:ext>
            </a:extLst>
          </p:cNvPr>
          <p:cNvGrpSpPr/>
          <p:nvPr/>
        </p:nvGrpSpPr>
        <p:grpSpPr>
          <a:xfrm>
            <a:off x="8455891" y="0"/>
            <a:ext cx="2229143" cy="2027176"/>
            <a:chOff x="8489388" y="1615055"/>
            <a:chExt cx="1859991" cy="2027176"/>
          </a:xfrm>
        </p:grpSpPr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9DCEACF7-7FA6-4BB1-8D86-8FF0D55F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34454" y="1615055"/>
              <a:ext cx="0" cy="1197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4" name="Line 67">
              <a:extLst>
                <a:ext uri="{FF2B5EF4-FFF2-40B4-BE49-F238E27FC236}">
                  <a16:creationId xmlns:a16="http://schemas.microsoft.com/office/drawing/2014/main" id="{20085D8E-D32B-4BF3-A57F-D51B86568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3785" y="2812875"/>
              <a:ext cx="975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D966695D-4339-4459-A691-8B307C89A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1471" y="2805703"/>
              <a:ext cx="773384" cy="836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72C00461-7745-463F-95BD-566C0CA49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24853" y="2494845"/>
              <a:ext cx="517277" cy="327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" name="Line 71">
              <a:extLst>
                <a:ext uri="{FF2B5EF4-FFF2-40B4-BE49-F238E27FC236}">
                  <a16:creationId xmlns:a16="http://schemas.microsoft.com/office/drawing/2014/main" id="{9DBBB99B-8130-4E28-B0E5-8F6986B4A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5669" y="1836994"/>
              <a:ext cx="452657" cy="614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" name="Line 72">
              <a:extLst>
                <a:ext uri="{FF2B5EF4-FFF2-40B4-BE49-F238E27FC236}">
                  <a16:creationId xmlns:a16="http://schemas.microsoft.com/office/drawing/2014/main" id="{D8EEB6A5-CC82-4F5F-A2CE-4C712B147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1614" y="2484251"/>
              <a:ext cx="37476" cy="900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2" name="Line 71">
              <a:extLst>
                <a:ext uri="{FF2B5EF4-FFF2-40B4-BE49-F238E27FC236}">
                  <a16:creationId xmlns:a16="http://schemas.microsoft.com/office/drawing/2014/main" id="{FC17D28F-AC87-467B-8B08-F15399A5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401" y="3315557"/>
              <a:ext cx="956884" cy="5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" name="Line 72">
              <a:extLst>
                <a:ext uri="{FF2B5EF4-FFF2-40B4-BE49-F238E27FC236}">
                  <a16:creationId xmlns:a16="http://schemas.microsoft.com/office/drawing/2014/main" id="{F946F1AA-AC81-430D-BD9F-DDEB54B6D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32122" y="2484250"/>
              <a:ext cx="392919" cy="319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A15016-E54A-455C-9761-6E69C5D1698D}"/>
                </a:ext>
              </a:extLst>
            </p:cNvPr>
            <p:cNvSpPr/>
            <p:nvPr/>
          </p:nvSpPr>
          <p:spPr>
            <a:xfrm>
              <a:off x="8489388" y="2916285"/>
              <a:ext cx="4214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/>
                <a:t>1</a:t>
              </a: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15D6A097-BA47-4EEB-82E3-28D6BDB06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13459" y="2804199"/>
              <a:ext cx="411582" cy="565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6" name="Line 71">
              <a:extLst>
                <a:ext uri="{FF2B5EF4-FFF2-40B4-BE49-F238E27FC236}">
                  <a16:creationId xmlns:a16="http://schemas.microsoft.com/office/drawing/2014/main" id="{81F65E30-AAD5-45EA-B9B2-A7E2FDEE9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6125" y="2441033"/>
              <a:ext cx="961323" cy="43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7" name="Line 71">
              <a:extLst>
                <a:ext uri="{FF2B5EF4-FFF2-40B4-BE49-F238E27FC236}">
                  <a16:creationId xmlns:a16="http://schemas.microsoft.com/office/drawing/2014/main" id="{9ADC513D-5061-44D2-BEF7-06FA632AD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6207" y="1867445"/>
              <a:ext cx="961323" cy="43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8" name="Line 72">
              <a:extLst>
                <a:ext uri="{FF2B5EF4-FFF2-40B4-BE49-F238E27FC236}">
                  <a16:creationId xmlns:a16="http://schemas.microsoft.com/office/drawing/2014/main" id="{EE54301C-C8E5-4ABE-8A92-26C58BF11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86662" y="1867445"/>
              <a:ext cx="30718" cy="988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9" name="Line 72">
              <a:extLst>
                <a:ext uri="{FF2B5EF4-FFF2-40B4-BE49-F238E27FC236}">
                  <a16:creationId xmlns:a16="http://schemas.microsoft.com/office/drawing/2014/main" id="{E474F9B5-4A51-494F-805C-4B50B5D17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49073" y="2342145"/>
              <a:ext cx="25377" cy="964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C3A9EFAE-B64A-49FD-A306-5489D8FED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19785" y="1901770"/>
              <a:ext cx="387997" cy="602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0EAC0A7D-F9DB-4ACF-8A24-E22BCF90F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78195" y="1873952"/>
              <a:ext cx="425674" cy="567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BC5FDB92-266B-4CE2-BC5E-69FFF474C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48" y="4662353"/>
                <a:ext cx="10879708" cy="1230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l-GR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nary>
                            <m:naryPr>
                              <m:chr m:val="∭"/>
                              <m:limLoc m:val="undOvr"/>
                              <m:ctrlPr>
                                <a:rPr lang="el-GR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l-GR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𝒅𝒚𝒅𝒛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BC5FDB92-266B-4CE2-BC5E-69FFF474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748" y="4662353"/>
                <a:ext cx="10879708" cy="1230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3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7" grpId="0"/>
      <p:bldP spid="38" grpId="0"/>
      <p:bldP spid="19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085219" y="-1642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9.5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58" y="1810181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ED355AED-A4E2-4686-B006-C94C71EFF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477" y="1790032"/>
            <a:ext cx="57935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在</a:t>
            </a:r>
            <a:r>
              <a:rPr lang="en-US" altLang="zh-CN" sz="2800" b="1" i="1" dirty="0" err="1"/>
              <a:t>xy</a:t>
            </a:r>
            <a:r>
              <a:rPr lang="zh-CN" altLang="en-US" sz="2800" b="1" dirty="0"/>
              <a:t>面上的投影</a:t>
            </a:r>
            <a:r>
              <a:rPr lang="en-US" altLang="zh-CN" sz="2800" b="1" i="1" dirty="0" err="1"/>
              <a:t>D</a:t>
            </a:r>
            <a:r>
              <a:rPr lang="en-US" altLang="zh-CN" sz="2800" b="1" i="1" baseline="-25000" dirty="0" err="1"/>
              <a:t>xy</a:t>
            </a:r>
            <a:r>
              <a:rPr lang="en-US" altLang="zh-CN" sz="2800" b="1" dirty="0"/>
              <a:t>: (</a:t>
            </a:r>
            <a:r>
              <a:rPr lang="en-US" altLang="zh-CN" sz="2800" b="1" i="1" dirty="0"/>
              <a:t>x-</a:t>
            </a:r>
            <a:r>
              <a:rPr lang="en-US" altLang="zh-CN" sz="2800" b="1" dirty="0"/>
              <a:t>1)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+(</a:t>
            </a:r>
            <a:r>
              <a:rPr lang="en-US" altLang="zh-CN" sz="2800" b="1" i="1" dirty="0"/>
              <a:t>y-</a:t>
            </a:r>
            <a:r>
              <a:rPr lang="en-US" altLang="zh-CN" sz="2800" b="1" dirty="0"/>
              <a:t>1)</a:t>
            </a:r>
            <a:r>
              <a:rPr lang="en-US" altLang="zh-CN" sz="2800" b="1" baseline="30000" dirty="0"/>
              <a:t>2 </a:t>
            </a:r>
            <a:r>
              <a:rPr lang="en-US" altLang="zh-CN" sz="2800" b="1" dirty="0"/>
              <a:t>≤ 2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083527" y="2341051"/>
                <a:ext cx="5989524" cy="11836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/>
                            <m:t>xy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sty m:val="p"/>
                            </m:rP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baseline="30000" dirty="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baseline="30000" dirty="0"/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3527" y="2341051"/>
                <a:ext cx="5989524" cy="1183698"/>
              </a:xfrm>
              <a:prstGeom prst="rect">
                <a:avLst/>
              </a:prstGeom>
              <a:blipFill>
                <a:blip r:embed="rId2"/>
                <a:stretch>
                  <a:fillRect b="-25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7435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2. </a:t>
            </a:r>
            <a:r>
              <a:rPr lang="zh-CN" altLang="en-US" b="1" dirty="0">
                <a:latin typeface="+mj-lt"/>
                <a:ea typeface="+mj-ea"/>
              </a:rPr>
              <a:t>求下列曲面所包围的均匀物体的质心：</a:t>
            </a:r>
            <a:endParaRPr lang="en-US" altLang="zh-CN" b="1" dirty="0">
              <a:latin typeface="+mj-lt"/>
              <a:ea typeface="+mj-ea"/>
            </a:endParaRP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71A2E28C-F075-4DAE-A787-5AE9C9754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88" y="1204592"/>
            <a:ext cx="3984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</a:rPr>
              <a:t>(2).  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baseline="30000" dirty="0">
                <a:latin typeface="+mj-lt"/>
              </a:rPr>
              <a:t>2</a:t>
            </a:r>
            <a:r>
              <a:rPr lang="en-US" altLang="zh-CN" b="1" dirty="0">
                <a:latin typeface="+mj-lt"/>
              </a:rPr>
              <a:t>+</a:t>
            </a:r>
            <a:r>
              <a:rPr lang="en-US" altLang="zh-CN" b="1" i="1" dirty="0">
                <a:latin typeface="+mj-lt"/>
              </a:rPr>
              <a:t>y</a:t>
            </a:r>
            <a:r>
              <a:rPr lang="en-US" altLang="zh-CN" b="1" baseline="30000" dirty="0">
                <a:latin typeface="+mj-lt"/>
              </a:rPr>
              <a:t>2</a:t>
            </a:r>
            <a:r>
              <a:rPr lang="en-US" altLang="zh-CN" b="1" dirty="0">
                <a:latin typeface="+mj-lt"/>
              </a:rPr>
              <a:t>=2</a:t>
            </a:r>
            <a:r>
              <a:rPr lang="en-US" altLang="zh-CN" b="1" i="1" dirty="0">
                <a:latin typeface="+mj-lt"/>
              </a:rPr>
              <a:t>z</a:t>
            </a:r>
            <a:r>
              <a:rPr lang="en-US" altLang="zh-CN" b="1" dirty="0">
                <a:latin typeface="+mj-lt"/>
              </a:rPr>
              <a:t> 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+</a:t>
            </a:r>
            <a:r>
              <a:rPr lang="en-US" altLang="zh-CN" b="1" i="1" dirty="0" err="1"/>
              <a:t>y</a:t>
            </a:r>
            <a:r>
              <a:rPr lang="en-US" altLang="zh-CN" b="1" dirty="0"/>
              <a:t>=</a:t>
            </a:r>
            <a:r>
              <a:rPr lang="en-US" altLang="zh-CN" b="1" i="1" dirty="0"/>
              <a:t>z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570" y="3500171"/>
                <a:ext cx="7027817" cy="1105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m:rPr>
                              <m:nor/>
                            </m:rPr>
                            <a:rPr lang="en-US" altLang="zh-CN" sz="2400" b="1" i="1" baseline="-25000" dirty="0"/>
                            <m:t>xy</m:t>
                          </m:r>
                        </m:sub>
                        <m:sup/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sty m:val="p"/>
                            </m:rPr>
                            <a:rPr lang="el-GR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limLoc m:val="undOvr"/>
                              <m:sup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1" baseline="-25000" dirty="0"/>
                                <m:t>xy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i="1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i="1" dirty="0"/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dirty="0"/>
                                    <m:t>1)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baseline="30000" dirty="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dirty="0"/>
                                    <m:t>−(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i="1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i="1" dirty="0"/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dirty="0"/>
                                    <m:t>1)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1" baseline="30000" dirty="0"/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4570" y="3500171"/>
                <a:ext cx="7027817" cy="1105239"/>
              </a:xfrm>
              <a:prstGeom prst="rect">
                <a:avLst/>
              </a:prstGeom>
              <a:blipFill>
                <a:blip r:embed="rId3"/>
                <a:stretch>
                  <a:fillRect b="-16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29">
            <a:extLst>
              <a:ext uri="{FF2B5EF4-FFF2-40B4-BE49-F238E27FC236}">
                <a16:creationId xmlns:a16="http://schemas.microsoft.com/office/drawing/2014/main" id="{568CBBA5-0312-4861-B748-A9EC096AD684}"/>
              </a:ext>
            </a:extLst>
          </p:cNvPr>
          <p:cNvGrpSpPr>
            <a:grpSpLocks/>
          </p:cNvGrpSpPr>
          <p:nvPr/>
        </p:nvGrpSpPr>
        <p:grpSpPr bwMode="auto">
          <a:xfrm>
            <a:off x="8433785" y="946739"/>
            <a:ext cx="2309261" cy="2179392"/>
            <a:chOff x="4176" y="2352"/>
            <a:chExt cx="1104" cy="1145"/>
          </a:xfrm>
        </p:grpSpPr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3A802536-0877-41E1-8415-A52F653C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9" name="Line 54">
              <a:extLst>
                <a:ext uri="{FF2B5EF4-FFF2-40B4-BE49-F238E27FC236}">
                  <a16:creationId xmlns:a16="http://schemas.microsoft.com/office/drawing/2014/main" id="{9F6B6C4C-6C13-4219-A7F0-C8A3D4A2D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8C5B3F3E-EB91-416D-BA18-F795089F8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" name="Oval 56">
              <a:extLst>
                <a:ext uri="{FF2B5EF4-FFF2-40B4-BE49-F238E27FC236}">
                  <a16:creationId xmlns:a16="http://schemas.microsoft.com/office/drawing/2014/main" id="{D84943E9-C220-4E95-B704-90D5EF636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68"/>
              <a:ext cx="672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latin typeface="+mj-lt"/>
                  <a:ea typeface="+mj-ea"/>
                </a:rPr>
                <a:t> </a:t>
              </a:r>
            </a:p>
          </p:txBody>
        </p:sp>
        <p:sp>
          <p:nvSpPr>
            <p:cNvPr id="22" name="Arc 120">
              <a:extLst>
                <a:ext uri="{FF2B5EF4-FFF2-40B4-BE49-F238E27FC236}">
                  <a16:creationId xmlns:a16="http://schemas.microsoft.com/office/drawing/2014/main" id="{25BC1195-C2C3-419D-B5BC-9A5756B55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672" cy="588"/>
            </a:xfrm>
            <a:custGeom>
              <a:avLst/>
              <a:gdLst>
                <a:gd name="G0" fmla="+- 21599 0 0"/>
                <a:gd name="G1" fmla="+- 450 0 0"/>
                <a:gd name="G2" fmla="+- 21600 0 0"/>
                <a:gd name="T0" fmla="*/ 43194 w 43199"/>
                <a:gd name="T1" fmla="*/ 0 h 22050"/>
                <a:gd name="T2" fmla="*/ 0 w 43199"/>
                <a:gd name="T3" fmla="*/ 665 h 22050"/>
                <a:gd name="T4" fmla="*/ 21599 w 43199"/>
                <a:gd name="T5" fmla="*/ 450 h 2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2050" fill="none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</a:path>
                <a:path w="43199" h="22050" stroke="0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  <a:lnTo>
                    <a:pt x="21599" y="45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" name="Oval 127">
              <a:extLst>
                <a:ext uri="{FF2B5EF4-FFF2-40B4-BE49-F238E27FC236}">
                  <a16:creationId xmlns:a16="http://schemas.microsoft.com/office/drawing/2014/main" id="{32F937BF-AA9C-4B98-8A36-6748B53E3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204"/>
              <a:ext cx="587" cy="29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E364C8F-D263-41AD-99F7-8AD39327C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806" y="4531141"/>
                <a:ext cx="4470888" cy="1004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sup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1" dirty="0" smtClean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𝝅𝝆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E364C8F-D263-41AD-99F7-8AD39327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806" y="4531141"/>
                <a:ext cx="4470888" cy="1004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2">
                <a:extLst>
                  <a:ext uri="{FF2B5EF4-FFF2-40B4-BE49-F238E27FC236}">
                    <a16:creationId xmlns:a16="http://schemas.microsoft.com/office/drawing/2014/main" id="{1B5D5E8B-3A95-486C-87A5-9980CF13FA33}"/>
                  </a:ext>
                </a:extLst>
              </p:cNvPr>
              <p:cNvSpPr txBox="1"/>
              <p:nvPr/>
            </p:nvSpPr>
            <p:spPr bwMode="auto">
              <a:xfrm>
                <a:off x="844041" y="5535840"/>
                <a:ext cx="8292562" cy="11836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en-US" altLang="zh-CN" sz="2800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𝒚𝒛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sup>
                        <m:e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sz="2800" b="1" i="1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sz="2800" b="1" i="1" dirty="0" smtClean="0"/>
                            <m:t>rcos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𝝅𝝆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" name="Object 62">
                <a:extLst>
                  <a:ext uri="{FF2B5EF4-FFF2-40B4-BE49-F238E27FC236}">
                    <a16:creationId xmlns:a16="http://schemas.microsoft.com/office/drawing/2014/main" id="{1B5D5E8B-3A95-486C-87A5-9980CF13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4041" y="5535840"/>
                <a:ext cx="8292562" cy="1183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 autoUpdateAnimBg="0"/>
      <p:bldP spid="30" grpId="0"/>
      <p:bldP spid="31" grpId="0"/>
      <p:bldP spid="43" grpId="0"/>
      <p:bldP spid="44" grpId="0"/>
      <p:bldP spid="63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43" y="653573"/>
            <a:ext cx="1158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lt"/>
                <a:ea typeface="+mj-ea"/>
              </a:rPr>
              <a:t>同理：</a:t>
            </a:r>
            <a:endParaRPr lang="en-US" altLang="zh-CN" b="1" dirty="0">
              <a:latin typeface="+mj-lt"/>
              <a:ea typeface="+mj-ea"/>
            </a:endParaRPr>
          </a:p>
        </p:txBody>
      </p:sp>
      <p:grpSp>
        <p:nvGrpSpPr>
          <p:cNvPr id="17" name="Group 129">
            <a:extLst>
              <a:ext uri="{FF2B5EF4-FFF2-40B4-BE49-F238E27FC236}">
                <a16:creationId xmlns:a16="http://schemas.microsoft.com/office/drawing/2014/main" id="{568CBBA5-0312-4861-B748-A9EC096AD684}"/>
              </a:ext>
            </a:extLst>
          </p:cNvPr>
          <p:cNvGrpSpPr>
            <a:grpSpLocks/>
          </p:cNvGrpSpPr>
          <p:nvPr/>
        </p:nvGrpSpPr>
        <p:grpSpPr bwMode="auto">
          <a:xfrm>
            <a:off x="9300059" y="455850"/>
            <a:ext cx="2309261" cy="2179392"/>
            <a:chOff x="4176" y="2352"/>
            <a:chExt cx="1104" cy="1145"/>
          </a:xfrm>
        </p:grpSpPr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3A802536-0877-41E1-8415-A52F653C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9" name="Line 54">
              <a:extLst>
                <a:ext uri="{FF2B5EF4-FFF2-40B4-BE49-F238E27FC236}">
                  <a16:creationId xmlns:a16="http://schemas.microsoft.com/office/drawing/2014/main" id="{9F6B6C4C-6C13-4219-A7F0-C8A3D4A2D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8C5B3F3E-EB91-416D-BA18-F795089F8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1" name="Oval 56">
              <a:extLst>
                <a:ext uri="{FF2B5EF4-FFF2-40B4-BE49-F238E27FC236}">
                  <a16:creationId xmlns:a16="http://schemas.microsoft.com/office/drawing/2014/main" id="{D84943E9-C220-4E95-B704-90D5EF636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68"/>
              <a:ext cx="672" cy="2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800" b="1" dirty="0">
                <a:latin typeface="+mj-lt"/>
                <a:ea typeface="+mj-ea"/>
              </a:endParaRPr>
            </a:p>
          </p:txBody>
        </p:sp>
        <p:sp>
          <p:nvSpPr>
            <p:cNvPr id="22" name="Arc 120">
              <a:extLst>
                <a:ext uri="{FF2B5EF4-FFF2-40B4-BE49-F238E27FC236}">
                  <a16:creationId xmlns:a16="http://schemas.microsoft.com/office/drawing/2014/main" id="{25BC1195-C2C3-419D-B5BC-9A5756B55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672" cy="588"/>
            </a:xfrm>
            <a:custGeom>
              <a:avLst/>
              <a:gdLst>
                <a:gd name="G0" fmla="+- 21599 0 0"/>
                <a:gd name="G1" fmla="+- 450 0 0"/>
                <a:gd name="G2" fmla="+- 21600 0 0"/>
                <a:gd name="T0" fmla="*/ 43194 w 43199"/>
                <a:gd name="T1" fmla="*/ 0 h 22050"/>
                <a:gd name="T2" fmla="*/ 0 w 43199"/>
                <a:gd name="T3" fmla="*/ 665 h 22050"/>
                <a:gd name="T4" fmla="*/ 21599 w 43199"/>
                <a:gd name="T5" fmla="*/ 450 h 2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2050" fill="none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</a:path>
                <a:path w="43199" h="22050" stroke="0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  <a:lnTo>
                    <a:pt x="21599" y="45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3" name="Oval 127">
              <a:extLst>
                <a:ext uri="{FF2B5EF4-FFF2-40B4-BE49-F238E27FC236}">
                  <a16:creationId xmlns:a16="http://schemas.microsoft.com/office/drawing/2014/main" id="{32F937BF-AA9C-4B98-8A36-6748B53E3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3204"/>
              <a:ext cx="564" cy="29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 dirty="0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2">
                <a:extLst>
                  <a:ext uri="{FF2B5EF4-FFF2-40B4-BE49-F238E27FC236}">
                    <a16:creationId xmlns:a16="http://schemas.microsoft.com/office/drawing/2014/main" id="{1B5D5E8B-3A95-486C-87A5-9980CF13FA33}"/>
                  </a:ext>
                </a:extLst>
              </p:cNvPr>
              <p:cNvSpPr txBox="1"/>
              <p:nvPr/>
            </p:nvSpPr>
            <p:spPr bwMode="auto">
              <a:xfrm>
                <a:off x="420530" y="1175255"/>
                <a:ext cx="8292562" cy="11836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en-US" altLang="zh-CN" sz="2800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sup>
                        <m:e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sz="2800" b="1" i="1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sz="2800" b="1" i="1" dirty="0" smtClean="0"/>
                            <m:t>rsin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𝝅𝝆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" name="Object 62">
                <a:extLst>
                  <a:ext uri="{FF2B5EF4-FFF2-40B4-BE49-F238E27FC236}">
                    <a16:creationId xmlns:a16="http://schemas.microsoft.com/office/drawing/2014/main" id="{1B5D5E8B-3A95-486C-87A5-9980CF13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530" y="1175255"/>
                <a:ext cx="8292562" cy="1183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99AC5D55-E115-4781-9FC6-F8E848A3EF5E}"/>
                  </a:ext>
                </a:extLst>
              </p:cNvPr>
              <p:cNvSpPr txBox="1"/>
              <p:nvPr/>
            </p:nvSpPr>
            <p:spPr bwMode="auto">
              <a:xfrm>
                <a:off x="498834" y="2377586"/>
                <a:ext cx="5989524" cy="11836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en-US" altLang="zh-CN" sz="2800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𝒙𝒚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m:rPr>
                              <m:nor/>
                            </m:rPr>
                            <a:rPr lang="en-US" altLang="zh-CN" sz="2800" b="1" i="1" baseline="-25000" dirty="0"/>
                            <m:t>xy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sty m:val="p"/>
                            </m:rP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baseline="30000" dirty="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baseline="30000" dirty="0"/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99AC5D55-E115-4781-9FC6-F8E848A3E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834" y="2377586"/>
                <a:ext cx="5989524" cy="1183698"/>
              </a:xfrm>
              <a:prstGeom prst="rect">
                <a:avLst/>
              </a:prstGeom>
              <a:blipFill>
                <a:blip r:embed="rId3"/>
                <a:stretch>
                  <a:fillRect b="-25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6">
                <a:extLst>
                  <a:ext uri="{FF2B5EF4-FFF2-40B4-BE49-F238E27FC236}">
                    <a16:creationId xmlns:a16="http://schemas.microsoft.com/office/drawing/2014/main" id="{5F8DB8E1-A528-4AF6-8B81-DACEC68F4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970" y="3627543"/>
                <a:ext cx="4470889" cy="1105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m:rPr>
                              <m:nor/>
                            </m:rPr>
                            <a:rPr lang="en-US" altLang="zh-CN" sz="2400" b="1" i="1" baseline="-25000" dirty="0"/>
                            <m:t>xy</m:t>
                          </m:r>
                        </m:sub>
                        <m:sup/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 dirty="0" smtClean="0"/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sty m:val="p"/>
                            </m:rPr>
                            <a:rPr lang="el-GR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2" name="Text Box 16">
                <a:extLst>
                  <a:ext uri="{FF2B5EF4-FFF2-40B4-BE49-F238E27FC236}">
                    <a16:creationId xmlns:a16="http://schemas.microsoft.com/office/drawing/2014/main" id="{5F8DB8E1-A528-4AF6-8B81-DACEC68F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970" y="3627543"/>
                <a:ext cx="4470889" cy="1105239"/>
              </a:xfrm>
              <a:prstGeom prst="rect">
                <a:avLst/>
              </a:prstGeom>
              <a:blipFill>
                <a:blip r:embed="rId4"/>
                <a:stretch>
                  <a:fillRect b="-16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D0EE6C99-7B10-4D14-B311-7447976A0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4724" y="4680690"/>
                <a:ext cx="6556362" cy="99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sup>
                        <m:e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1" dirty="0" smtClean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 i="1" dirty="0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baseline="30000" dirty="0"/>
                                <m:t>2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400" b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nary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𝝅𝝆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D0EE6C99-7B10-4D14-B311-7447976A0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4724" y="4680690"/>
                <a:ext cx="6556362" cy="99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16">
            <a:extLst>
              <a:ext uri="{FF2B5EF4-FFF2-40B4-BE49-F238E27FC236}">
                <a16:creationId xmlns:a16="http://schemas.microsoft.com/office/drawing/2014/main" id="{609C81B4-B70F-407F-AC88-C175F76F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859" y="3807453"/>
            <a:ext cx="30363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j-lt"/>
                <a:ea typeface="+mj-ea"/>
              </a:rPr>
              <a:t>利用平方差公式：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2FA8B0C1-86CA-4331-B7C6-DD70AE727019}"/>
                  </a:ext>
                </a:extLst>
              </p:cNvPr>
              <p:cNvSpPr txBox="1"/>
              <p:nvPr/>
            </p:nvSpPr>
            <p:spPr bwMode="auto">
              <a:xfrm>
                <a:off x="2405003" y="5766728"/>
                <a:ext cx="3504909" cy="9476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;</m:t>
                      </m:r>
                      <m:acc>
                        <m:accPr>
                          <m:chr m:val="̄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2FA8B0C1-86CA-4331-B7C6-DD70AE727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5003" y="5766728"/>
                <a:ext cx="3504909" cy="947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6" grpId="0"/>
      <p:bldP spid="29" grpId="0"/>
      <p:bldP spid="32" grpId="0"/>
      <p:bldP spid="33" grpId="0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8" y="1318327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ED355AED-A4E2-4686-B006-C94C71EFF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77" y="1262353"/>
            <a:ext cx="39116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闭曲线的极坐标形式为</a:t>
            </a:r>
            <a:r>
              <a:rPr lang="en-US" altLang="zh-CN" sz="2800" b="1" dirty="0"/>
              <a:t>: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175277" y="2029688"/>
                <a:ext cx="6408698" cy="659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US" altLang="zh-CN" sz="2800" b="1" i="1" dirty="0"/>
                  <a:t>r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=</a:t>
                </a:r>
                <a:r>
                  <a:rPr lang="en-US" altLang="zh-CN" sz="2800" b="1" i="1" dirty="0"/>
                  <a:t>a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(cos</a:t>
                </a:r>
                <a:r>
                  <a:rPr lang="en-US" altLang="zh-CN" sz="2800" b="1" baseline="30000" dirty="0"/>
                  <a:t>4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/>
                  <a:t>+ sin</a:t>
                </a:r>
                <a:r>
                  <a:rPr lang="en-US" altLang="zh-CN" sz="2800" b="1" baseline="30000" dirty="0"/>
                  <a:t>4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/>
                  <a:t>)</a:t>
                </a:r>
                <a:r>
                  <a:rPr lang="en-US" altLang="zh-CN" sz="2800" b="1" baseline="30000" dirty="0"/>
                  <a:t> </a:t>
                </a:r>
                <a:r>
                  <a:rPr lang="en-US" altLang="zh-CN" sz="2800" b="1" dirty="0"/>
                  <a:t>=</a:t>
                </a:r>
                <a:r>
                  <a:rPr lang="en-US" altLang="zh-CN" sz="2800" b="1" i="1" dirty="0"/>
                  <a:t> a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(1-2cos</a:t>
                </a:r>
                <a:r>
                  <a:rPr lang="en-US" altLang="zh-CN" sz="2800" b="1" baseline="30000" dirty="0"/>
                  <a:t>2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/>
                  <a:t>sin</a:t>
                </a:r>
                <a:r>
                  <a:rPr lang="en-US" altLang="zh-CN" sz="2800" b="1" baseline="30000" dirty="0"/>
                  <a:t>2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/>
                  <a:t>)</a:t>
                </a:r>
                <a:r>
                  <a:rPr lang="en-US" altLang="zh-CN" sz="2800" b="1" baseline="30000" dirty="0"/>
                  <a:t> 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5277" y="2029688"/>
                <a:ext cx="6408698" cy="659049"/>
              </a:xfrm>
              <a:prstGeom prst="rect">
                <a:avLst/>
              </a:prstGeom>
              <a:blipFill>
                <a:blip r:embed="rId2"/>
                <a:stretch>
                  <a:fillRect l="-1998" t="-10185" b="-46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45" y="428311"/>
            <a:ext cx="10072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4. </a:t>
            </a:r>
            <a:r>
              <a:rPr lang="zh-CN" altLang="en-US" b="1" dirty="0">
                <a:latin typeface="+mj-lt"/>
                <a:ea typeface="+mj-ea"/>
              </a:rPr>
              <a:t>求闭曲线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+</a:t>
            </a:r>
            <a:r>
              <a:rPr lang="en-US" altLang="zh-CN" b="1" i="1" dirty="0"/>
              <a:t>y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3 </a:t>
            </a:r>
            <a:r>
              <a:rPr lang="en-US" altLang="zh-CN" b="1" dirty="0"/>
              <a:t>=</a:t>
            </a:r>
            <a:r>
              <a:rPr lang="en-US" altLang="zh-CN" sz="4000" b="1" i="1" dirty="0"/>
              <a:t> </a:t>
            </a:r>
            <a:r>
              <a:rPr lang="en-US" altLang="zh-CN" b="1" dirty="0"/>
              <a:t>a</a:t>
            </a:r>
            <a:r>
              <a:rPr lang="en-US" altLang="zh-CN" b="1" baseline="30000" dirty="0"/>
              <a:t>2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+</a:t>
            </a:r>
            <a:r>
              <a:rPr lang="en-US" altLang="zh-CN" b="1" i="1" dirty="0"/>
              <a:t>y</a:t>
            </a:r>
            <a:r>
              <a:rPr lang="en-US" altLang="zh-CN" b="1" baseline="30000" dirty="0"/>
              <a:t>4</a:t>
            </a:r>
            <a:r>
              <a:rPr lang="en-US" altLang="zh-CN" b="1" dirty="0"/>
              <a:t>)</a:t>
            </a:r>
            <a:r>
              <a:rPr lang="zh-CN" altLang="en-US" b="1" dirty="0">
                <a:latin typeface="+mj-lt"/>
                <a:ea typeface="+mj-ea"/>
              </a:rPr>
              <a:t>所围图形的面积</a:t>
            </a:r>
            <a:r>
              <a:rPr lang="en-US" altLang="zh-CN" b="1" dirty="0">
                <a:latin typeface="+mj-lt"/>
                <a:ea typeface="+mj-ea"/>
              </a:rPr>
              <a:t>(a&gt;0)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CBC929A4-7369-443D-979B-A19C86FB91CD}"/>
                  </a:ext>
                </a:extLst>
              </p:cNvPr>
              <p:cNvSpPr txBox="1"/>
              <p:nvPr/>
            </p:nvSpPr>
            <p:spPr bwMode="auto">
              <a:xfrm>
                <a:off x="1358537" y="2688737"/>
                <a:ext cx="6557553" cy="8934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=</a:t>
                </a:r>
                <a:r>
                  <a:rPr lang="en-US" altLang="zh-CN" sz="2800" b="1" i="1" dirty="0"/>
                  <a:t>a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(1-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sin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2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/>
                  <a:t>) =</a:t>
                </a:r>
                <a:r>
                  <a:rPr lang="en-US" altLang="zh-CN" sz="2800" b="1" i="1" dirty="0"/>
                  <a:t>a</a:t>
                </a:r>
                <a:r>
                  <a:rPr lang="en-US" altLang="zh-CN" sz="2800" b="1" baseline="30000" dirty="0"/>
                  <a:t>2</a:t>
                </a:r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+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cos4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b="1" dirty="0"/>
                  <a:t>)</a:t>
                </a:r>
                <a:r>
                  <a:rPr lang="en-US" altLang="zh-CN" sz="2800" b="1" baseline="30000" dirty="0"/>
                  <a:t>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CBC929A4-7369-443D-979B-A19C86FB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537" y="2688737"/>
                <a:ext cx="6557553" cy="893491"/>
              </a:xfrm>
              <a:prstGeom prst="rect">
                <a:avLst/>
              </a:prstGeom>
              <a:blipFill>
                <a:blip r:embed="rId3"/>
                <a:stretch>
                  <a:fillRect l="-19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62">
                <a:extLst>
                  <a:ext uri="{FF2B5EF4-FFF2-40B4-BE49-F238E27FC236}">
                    <a16:creationId xmlns:a16="http://schemas.microsoft.com/office/drawing/2014/main" id="{704A7002-C7C3-45BC-A983-8222630CB379}"/>
                  </a:ext>
                </a:extLst>
              </p:cNvPr>
              <p:cNvSpPr txBox="1"/>
              <p:nvPr/>
            </p:nvSpPr>
            <p:spPr bwMode="auto">
              <a:xfrm>
                <a:off x="1307096" y="3392994"/>
                <a:ext cx="6408698" cy="15525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sty m:val="p"/>
                            </m:rP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ad>
                                <m:radPr>
                                  <m:degHide m:val="on"/>
                                  <m:ctrlPr>
                                    <a:rPr lang="zh-CN" altLang="en-US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baseline="30000" dirty="0"/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(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i="0" dirty="0" smtClean="0"/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2800" b="1" dirty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cos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4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800" b="1" dirty="0"/>
                                    <m:t>)</m:t>
                                  </m:r>
                                </m:e>
                              </m:rad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𝒓𝒅𝒓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8" name="Object 62">
                <a:extLst>
                  <a:ext uri="{FF2B5EF4-FFF2-40B4-BE49-F238E27FC236}">
                    <a16:creationId xmlns:a16="http://schemas.microsoft.com/office/drawing/2014/main" id="{704A7002-C7C3-45BC-A983-8222630C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096" y="3392994"/>
                <a:ext cx="6408698" cy="1552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62">
                <a:extLst>
                  <a:ext uri="{FF2B5EF4-FFF2-40B4-BE49-F238E27FC236}">
                    <a16:creationId xmlns:a16="http://schemas.microsoft.com/office/drawing/2014/main" id="{DE8A8702-2DE3-41F5-835D-8BF956BB0313}"/>
                  </a:ext>
                </a:extLst>
              </p:cNvPr>
              <p:cNvSpPr txBox="1"/>
              <p:nvPr/>
            </p:nvSpPr>
            <p:spPr bwMode="auto">
              <a:xfrm>
                <a:off x="1603188" y="4819377"/>
                <a:ext cx="4893406" cy="12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800" b="1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sz="2800" b="1" baseline="30000" dirty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i="0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sz="2800" b="1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4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Object 62">
                <a:extLst>
                  <a:ext uri="{FF2B5EF4-FFF2-40B4-BE49-F238E27FC236}">
                    <a16:creationId xmlns:a16="http://schemas.microsoft.com/office/drawing/2014/main" id="{DE8A8702-2DE3-41F5-835D-8BF956BB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3188" y="4819377"/>
                <a:ext cx="4893406" cy="12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62">
                <a:extLst>
                  <a:ext uri="{FF2B5EF4-FFF2-40B4-BE49-F238E27FC236}">
                    <a16:creationId xmlns:a16="http://schemas.microsoft.com/office/drawing/2014/main" id="{E65F08CA-5574-4275-B542-860F30F643E9}"/>
                  </a:ext>
                </a:extLst>
              </p:cNvPr>
              <p:cNvSpPr txBox="1"/>
              <p:nvPr/>
            </p:nvSpPr>
            <p:spPr bwMode="auto">
              <a:xfrm>
                <a:off x="5961828" y="4882455"/>
                <a:ext cx="1527544" cy="1215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a</m:t>
                      </m:r>
                      <m:r>
                        <m:rPr>
                          <m:nor/>
                        </m:rPr>
                        <a:rPr lang="en-US" altLang="zh-CN" sz="2800" b="1" baseline="30000" dirty="0"/>
                        <m:t>2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3" name="Object 62">
                <a:extLst>
                  <a:ext uri="{FF2B5EF4-FFF2-40B4-BE49-F238E27FC236}">
                    <a16:creationId xmlns:a16="http://schemas.microsoft.com/office/drawing/2014/main" id="{E65F08CA-5574-4275-B542-860F30F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1828" y="4882455"/>
                <a:ext cx="1527544" cy="12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27" grpId="0"/>
      <p:bldP spid="28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4" y="1630688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569" y="1615426"/>
                <a:ext cx="7963642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设球面方程为</a:t>
                </a:r>
                <a:r>
                  <a:rPr lang="en-US" altLang="zh-CN" sz="28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,  </a:t>
                </a:r>
                <a:r>
                  <a:rPr lang="en-US" altLang="zh-CN" sz="2800" b="1" i="1" dirty="0"/>
                  <a:t>P</a:t>
                </a:r>
                <a:r>
                  <a:rPr lang="en-US" altLang="zh-CN" sz="2800" b="1" baseline="-25000" dirty="0"/>
                  <a:t>0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R</a:t>
                </a:r>
                <a:r>
                  <a:rPr lang="en-US" altLang="zh-CN" sz="2800" b="1" dirty="0"/>
                  <a:t>, 0, 0)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569" y="1615426"/>
                <a:ext cx="7963642" cy="532966"/>
              </a:xfrm>
              <a:prstGeom prst="rect">
                <a:avLst/>
              </a:prstGeom>
              <a:blipFill>
                <a:blip r:embed="rId2"/>
                <a:stretch>
                  <a:fillRect l="-1608" t="-1494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45" y="428311"/>
            <a:ext cx="109692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9. </a:t>
            </a:r>
            <a:r>
              <a:rPr lang="zh-CN" altLang="en-US" b="1" dirty="0">
                <a:latin typeface="+mj-lt"/>
                <a:ea typeface="+mj-ea"/>
              </a:rPr>
              <a:t>设由半径为</a:t>
            </a:r>
            <a:r>
              <a:rPr lang="en-US" altLang="zh-CN" b="1" i="1" dirty="0">
                <a:latin typeface="+mj-lt"/>
                <a:ea typeface="+mj-ea"/>
              </a:rPr>
              <a:t>R</a:t>
            </a:r>
            <a:r>
              <a:rPr lang="zh-CN" altLang="en-US" b="1" dirty="0">
                <a:latin typeface="+mj-lt"/>
                <a:ea typeface="+mj-ea"/>
              </a:rPr>
              <a:t>的球体，</a:t>
            </a:r>
            <a:r>
              <a:rPr lang="en-US" altLang="zh-CN" b="1" i="1" dirty="0">
                <a:latin typeface="+mj-lt"/>
                <a:ea typeface="+mj-ea"/>
              </a:rPr>
              <a:t>P</a:t>
            </a:r>
            <a:r>
              <a:rPr lang="en-US" altLang="zh-CN" b="1" baseline="-25000" dirty="0">
                <a:latin typeface="+mj-lt"/>
                <a:ea typeface="+mj-ea"/>
              </a:rPr>
              <a:t>0</a:t>
            </a:r>
            <a:r>
              <a:rPr lang="zh-CN" altLang="en-US" b="1" dirty="0">
                <a:latin typeface="+mj-lt"/>
                <a:ea typeface="+mj-ea"/>
              </a:rPr>
              <a:t>是此球表面上的定点，球体上任一点的密度与该点到</a:t>
            </a:r>
            <a:r>
              <a:rPr lang="en-US" altLang="zh-CN" b="1" i="1" dirty="0"/>
              <a:t>P</a:t>
            </a:r>
            <a:r>
              <a:rPr lang="en-US" altLang="zh-CN" b="1" baseline="-25000" dirty="0"/>
              <a:t>0</a:t>
            </a:r>
            <a:r>
              <a:rPr lang="zh-CN" altLang="en-US" b="1" dirty="0">
                <a:latin typeface="+mj-lt"/>
                <a:ea typeface="+mj-ea"/>
              </a:rPr>
              <a:t>距离的平方成正比</a:t>
            </a:r>
            <a:r>
              <a:rPr lang="en-US" altLang="zh-CN" b="1" dirty="0">
                <a:latin typeface="+mj-lt"/>
                <a:ea typeface="+mj-ea"/>
              </a:rPr>
              <a:t>(</a:t>
            </a:r>
            <a:r>
              <a:rPr lang="zh-CN" altLang="en-US" b="1" dirty="0">
                <a:latin typeface="+mj-lt"/>
                <a:ea typeface="+mj-ea"/>
              </a:rPr>
              <a:t>比例系数</a:t>
            </a:r>
            <a:r>
              <a:rPr lang="en-US" altLang="zh-CN" b="1" dirty="0">
                <a:latin typeface="+mj-lt"/>
                <a:ea typeface="+mj-ea"/>
              </a:rPr>
              <a:t>k&gt;0), </a:t>
            </a:r>
            <a:r>
              <a:rPr lang="zh-CN" altLang="en-US" b="1" dirty="0">
                <a:latin typeface="+mj-lt"/>
                <a:ea typeface="+mj-ea"/>
              </a:rPr>
              <a:t>求球体的质心坐标</a:t>
            </a:r>
            <a:r>
              <a:rPr lang="en-US" altLang="zh-CN" b="1" dirty="0">
                <a:latin typeface="+mj-lt"/>
                <a:ea typeface="+mj-ea"/>
              </a:rPr>
              <a:t>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DD035B-1B01-4823-AAB7-6F9CDC2A2E3D}"/>
              </a:ext>
            </a:extLst>
          </p:cNvPr>
          <p:cNvGrpSpPr/>
          <p:nvPr/>
        </p:nvGrpSpPr>
        <p:grpSpPr>
          <a:xfrm>
            <a:off x="9650839" y="1442007"/>
            <a:ext cx="2026212" cy="2124409"/>
            <a:chOff x="9650839" y="1442007"/>
            <a:chExt cx="2026212" cy="2124409"/>
          </a:xfrm>
        </p:grpSpPr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0D78BD86-F238-4E99-913B-BCCC4A75C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50839" y="1442007"/>
              <a:ext cx="2026212" cy="2124409"/>
              <a:chOff x="4128" y="384"/>
              <a:chExt cx="1296" cy="1254"/>
            </a:xfrm>
          </p:grpSpPr>
          <p:sp>
            <p:nvSpPr>
              <p:cNvPr id="11" name="Line 15">
                <a:extLst>
                  <a:ext uri="{FF2B5EF4-FFF2-40B4-BE49-F238E27FC236}">
                    <a16:creationId xmlns:a16="http://schemas.microsoft.com/office/drawing/2014/main" id="{E7BD5D0A-C1CB-481F-A839-398EC4CE0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56" y="384"/>
                <a:ext cx="27" cy="1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19D3CB3E-F7AA-4522-AF01-B40B2EB93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10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C252E5C7-82F1-43EF-9BCC-8BFC12E6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1104"/>
                <a:ext cx="52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82519BBE-F167-4C1D-BEA8-4351469E0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720"/>
                <a:ext cx="768" cy="7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6" name="Oval 19">
                <a:extLst>
                  <a:ext uri="{FF2B5EF4-FFF2-40B4-BE49-F238E27FC236}">
                    <a16:creationId xmlns:a16="http://schemas.microsoft.com/office/drawing/2014/main" id="{94E238C8-0E08-457C-9408-AC77D71B5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08"/>
                <a:ext cx="768" cy="261"/>
              </a:xfrm>
              <a:prstGeom prst="ellipse">
                <a:avLst/>
              </a:prstGeom>
              <a:noFill/>
              <a:ln w="12700" cap="rnd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29C2C24-AE81-4498-BA7F-A6A942FB480E}"/>
                </a:ext>
              </a:extLst>
            </p:cNvPr>
            <p:cNvSpPr/>
            <p:nvPr/>
          </p:nvSpPr>
          <p:spPr>
            <a:xfrm>
              <a:off x="10147451" y="2896389"/>
              <a:ext cx="4193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i="1" dirty="0"/>
                <a:t>P</a:t>
              </a:r>
              <a:r>
                <a:rPr lang="en-US" altLang="zh-CN" b="1" baseline="-25000" dirty="0"/>
                <a:t>0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722457AB-427F-47A6-B31A-83183CA32A6F}"/>
                  </a:ext>
                </a:extLst>
              </p:cNvPr>
              <p:cNvSpPr txBox="1"/>
              <p:nvPr/>
            </p:nvSpPr>
            <p:spPr bwMode="auto">
              <a:xfrm>
                <a:off x="1401569" y="2147202"/>
                <a:ext cx="4088413" cy="6275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ea typeface="+mj-ea"/>
                  </a:rPr>
                  <a:t> 由对称性知</a:t>
                </a: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</m:ac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acc>
                      <m:accPr>
                        <m:chr m:val="̄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</m:e>
                    </m:ac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5">
                <a:extLst>
                  <a:ext uri="{FF2B5EF4-FFF2-40B4-BE49-F238E27FC236}">
                    <a16:creationId xmlns:a16="http://schemas.microsoft.com/office/drawing/2014/main" id="{722457AB-427F-47A6-B31A-83183CA3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569" y="2147202"/>
                <a:ext cx="4088413" cy="627504"/>
              </a:xfrm>
              <a:prstGeom prst="rect">
                <a:avLst/>
              </a:prstGeom>
              <a:blipFill>
                <a:blip r:embed="rId3"/>
                <a:stretch>
                  <a:fillRect l="-894" t="-12621" b="-67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2">
                <a:extLst>
                  <a:ext uri="{FF2B5EF4-FFF2-40B4-BE49-F238E27FC236}">
                    <a16:creationId xmlns:a16="http://schemas.microsoft.com/office/drawing/2014/main" id="{017E4E5A-F211-41FA-8080-6D4920D965B8}"/>
                  </a:ext>
                </a:extLst>
              </p:cNvPr>
              <p:cNvSpPr txBox="1"/>
              <p:nvPr/>
            </p:nvSpPr>
            <p:spPr bwMode="auto">
              <a:xfrm>
                <a:off x="1337771" y="2535136"/>
                <a:ext cx="5989524" cy="11836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8" name="Object 62">
                <a:extLst>
                  <a:ext uri="{FF2B5EF4-FFF2-40B4-BE49-F238E27FC236}">
                    <a16:creationId xmlns:a16="http://schemas.microsoft.com/office/drawing/2014/main" id="{017E4E5A-F211-41FA-8080-6D4920D96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771" y="2535136"/>
                <a:ext cx="5989524" cy="1183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F8B97C06-0E9C-4A30-87F5-43E3D1918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741" y="3552829"/>
                <a:ext cx="7027817" cy="106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∭"/>
                              <m:limLoc m:val="undOvr"/>
                              <m:supHide m:val="on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𝜴</m:t>
                              </m:r>
                            </m:sub>
                            <m:sup/>
                            <m:e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F8B97C06-0E9C-4A30-87F5-43E3D1918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5741" y="3552829"/>
                <a:ext cx="7027817" cy="1060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C60E93B7-3794-4A58-978B-1C4D68467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7295" y="3626005"/>
                <a:ext cx="2037916" cy="788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m:rPr>
                          <m:nor/>
                        </m:rPr>
                        <a:rPr lang="en-US" altLang="zh-CN" sz="2400" b="1" i="1" dirty="0"/>
                        <m:t>R</m:t>
                      </m:r>
                      <m:r>
                        <m:rPr>
                          <m:nor/>
                        </m:rPr>
                        <a:rPr lang="en-US" altLang="zh-CN" sz="2400" b="1" i="0" baseline="30000" dirty="0" smtClean="0"/>
                        <m:t>5</m:t>
                      </m:r>
                    </m:oMath>
                  </m:oMathPara>
                </a14:m>
                <a:endParaRPr lang="zh-CN" altLang="en-US" sz="2400" b="1" baseline="30000" dirty="0"/>
              </a:p>
            </p:txBody>
          </p:sp>
        </mc:Choice>
        <mc:Fallback xmlns=""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C60E93B7-3794-4A58-978B-1C4D6846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7295" y="3626005"/>
                <a:ext cx="2037916" cy="788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27F0A9CB-BD43-4DC1-B224-D540A1186202}"/>
                  </a:ext>
                </a:extLst>
              </p:cNvPr>
              <p:cNvSpPr txBox="1"/>
              <p:nvPr/>
            </p:nvSpPr>
            <p:spPr bwMode="auto">
              <a:xfrm>
                <a:off x="1401569" y="4612824"/>
                <a:ext cx="5861380" cy="11336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en-US" altLang="zh-CN" sz="2800" b="1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𝒚𝒛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27F0A9CB-BD43-4DC1-B224-D540A118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569" y="4612824"/>
                <a:ext cx="5861380" cy="1133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6051A284-3A98-42FC-ADDE-87E6E3F23FC7}"/>
                  </a:ext>
                </a:extLst>
              </p:cNvPr>
              <p:cNvSpPr txBox="1"/>
              <p:nvPr/>
            </p:nvSpPr>
            <p:spPr bwMode="auto">
              <a:xfrm>
                <a:off x="7155939" y="4578231"/>
                <a:ext cx="2874340" cy="11336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6051A284-3A98-42FC-ADDE-87E6E3F2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5939" y="4578231"/>
                <a:ext cx="2874340" cy="1133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F2E3B58B-05F8-4218-9479-6EDB86E37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960" y="5671488"/>
                <a:ext cx="4437230" cy="106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𝒅𝒗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F2E3B58B-05F8-4218-9479-6EDB86E3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960" y="5671488"/>
                <a:ext cx="4437230" cy="1060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242F5B16-3C04-40B5-9D86-FE7BB7609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238" y="5727918"/>
                <a:ext cx="2037916" cy="788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m:rPr>
                          <m:nor/>
                        </m:rPr>
                        <a:rPr lang="en-US" altLang="zh-CN" sz="2400" b="1" i="1" dirty="0"/>
                        <m:t>R</m:t>
                      </m:r>
                      <m:r>
                        <m:rPr>
                          <m:nor/>
                        </m:rPr>
                        <a:rPr lang="en-US" altLang="zh-CN" sz="2400" b="1" i="0" baseline="30000" dirty="0" smtClean="0"/>
                        <m:t>6</m:t>
                      </m:r>
                    </m:oMath>
                  </m:oMathPara>
                </a14:m>
                <a:endParaRPr lang="zh-CN" altLang="en-US" sz="2400" b="1" baseline="30000" dirty="0"/>
              </a:p>
            </p:txBody>
          </p:sp>
        </mc:Choice>
        <mc:Fallback xmlns=""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242F5B16-3C04-40B5-9D86-FE7BB760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1238" y="5727918"/>
                <a:ext cx="2037916" cy="788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4472ECF4-B11B-4B49-8EA5-64E3A1A22D0B}"/>
                  </a:ext>
                </a:extLst>
              </p:cNvPr>
              <p:cNvSpPr txBox="1"/>
              <p:nvPr/>
            </p:nvSpPr>
            <p:spPr bwMode="auto">
              <a:xfrm>
                <a:off x="8968369" y="5711882"/>
                <a:ext cx="1662270" cy="7916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4472ECF4-B11B-4B49-8EA5-64E3A1A2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8369" y="5711882"/>
                <a:ext cx="1662270" cy="7916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4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68" y="2980406"/>
            <a:ext cx="732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解</a:t>
            </a:r>
            <a:r>
              <a:rPr lang="en-US" altLang="zh-CN" sz="3200" b="1" dirty="0">
                <a:latin typeface="+mj-lt"/>
                <a:ea typeface="+mj-ea"/>
              </a:rPr>
              <a:t>:</a:t>
            </a:r>
            <a:endParaRPr lang="zh-CN" altLang="en-US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7634" y="3002692"/>
                <a:ext cx="601158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向 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xoy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面作投影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利用柱面坐标得</a:t>
                </a: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34" y="3002692"/>
                <a:ext cx="6011582" cy="523220"/>
              </a:xfrm>
              <a:prstGeom prst="rect">
                <a:avLst/>
              </a:prstGeom>
              <a:blipFill>
                <a:blip r:embed="rId2"/>
                <a:stretch>
                  <a:fillRect l="-2026" t="-16471" r="-1418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337634" y="3791163"/>
                <a:ext cx="7181339" cy="13131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I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𝒔𝒊𝒏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34" y="3791163"/>
                <a:ext cx="7181339" cy="131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29" y="296478"/>
            <a:ext cx="5705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补</a:t>
            </a:r>
            <a:r>
              <a:rPr lang="en-US" altLang="zh-CN" sz="3200" b="1" dirty="0">
                <a:latin typeface="+mj-lt"/>
                <a:ea typeface="+mj-ea"/>
              </a:rPr>
              <a:t>1</a:t>
            </a:r>
            <a:r>
              <a:rPr lang="en-US" altLang="zh-CN" b="1" dirty="0">
                <a:latin typeface="+mj-lt"/>
                <a:ea typeface="+mj-ea"/>
              </a:rPr>
              <a:t>. </a:t>
            </a:r>
            <a:r>
              <a:rPr lang="zh-CN" altLang="en-US" b="1" dirty="0">
                <a:latin typeface="+mj-lt"/>
                <a:ea typeface="+mj-ea"/>
              </a:rPr>
              <a:t>化</a:t>
            </a:r>
            <a:r>
              <a:rPr lang="zh-CN" altLang="en-US" sz="3200" b="1" dirty="0">
                <a:latin typeface="+mj-lt"/>
                <a:ea typeface="+mj-ea"/>
              </a:rPr>
              <a:t>三</a:t>
            </a:r>
            <a:r>
              <a:rPr lang="zh-CN" altLang="en-US" b="1" dirty="0">
                <a:latin typeface="+mj-lt"/>
                <a:ea typeface="+mj-ea"/>
              </a:rPr>
              <a:t>重积分为累次积分：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710" y="881253"/>
                <a:ext cx="9567034" cy="163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b="1" i="1" dirty="0">
                    <a:latin typeface="+mj-lt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:endParaRPr lang="en-US" altLang="zh-CN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b="1" dirty="0"/>
                  <a:t>是由  </a:t>
                </a:r>
                <a:r>
                  <a:rPr lang="en-US" altLang="zh-CN" b="1" dirty="0"/>
                  <a:t>z=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=0,  z=0</a:t>
                </a:r>
                <a:r>
                  <a:rPr lang="zh-CN" altLang="en-US" b="1" dirty="0"/>
                  <a:t>围成</a:t>
                </a: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10" y="881253"/>
                <a:ext cx="9567034" cy="1637500"/>
              </a:xfrm>
              <a:prstGeom prst="rect">
                <a:avLst/>
              </a:prstGeom>
              <a:blipFill>
                <a:blip r:embed="rId4"/>
                <a:stretch>
                  <a:fillRect l="-1338" b="-8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97F1648-A621-4479-AC91-FDBFB7298E18}"/>
              </a:ext>
            </a:extLst>
          </p:cNvPr>
          <p:cNvGrpSpPr/>
          <p:nvPr/>
        </p:nvGrpSpPr>
        <p:grpSpPr>
          <a:xfrm>
            <a:off x="9127229" y="3309254"/>
            <a:ext cx="2016126" cy="2209800"/>
            <a:chOff x="9127229" y="3309254"/>
            <a:chExt cx="2016126" cy="2209800"/>
          </a:xfrm>
        </p:grpSpPr>
        <p:grpSp>
          <p:nvGrpSpPr>
            <p:cNvPr id="54" name="Group 35">
              <a:extLst>
                <a:ext uri="{FF2B5EF4-FFF2-40B4-BE49-F238E27FC236}">
                  <a16:creationId xmlns:a16="http://schemas.microsoft.com/office/drawing/2014/main" id="{A6EBD52C-FD39-4538-B6FC-A138634E4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7229" y="3309254"/>
              <a:ext cx="2016126" cy="2209800"/>
              <a:chOff x="3928" y="816"/>
              <a:chExt cx="1016" cy="1296"/>
            </a:xfrm>
          </p:grpSpPr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D3373211-2231-4A77-8A62-011EB3A8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1728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56" name="Line 26">
                <a:extLst>
                  <a:ext uri="{FF2B5EF4-FFF2-40B4-BE49-F238E27FC236}">
                    <a16:creationId xmlns:a16="http://schemas.microsoft.com/office/drawing/2014/main" id="{7B707D22-B1BE-4AD3-B3B5-0D8B22E45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57" name="Line 27">
                <a:extLst>
                  <a:ext uri="{FF2B5EF4-FFF2-40B4-BE49-F238E27FC236}">
                    <a16:creationId xmlns:a16="http://schemas.microsoft.com/office/drawing/2014/main" id="{220C1F94-B5ED-4784-A5CA-CED3BFE2B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816"/>
                <a:ext cx="0" cy="91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58" name="Oval 28">
                <a:extLst>
                  <a:ext uri="{FF2B5EF4-FFF2-40B4-BE49-F238E27FC236}">
                    <a16:creationId xmlns:a16="http://schemas.microsoft.com/office/drawing/2014/main" id="{E6012C45-80E9-44B7-B0C0-80DCF346C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1073"/>
                <a:ext cx="777" cy="2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59" name="Line 29">
                <a:extLst>
                  <a:ext uri="{FF2B5EF4-FFF2-40B4-BE49-F238E27FC236}">
                    <a16:creationId xmlns:a16="http://schemas.microsoft.com/office/drawing/2014/main" id="{507C44A9-91F3-4024-86E7-9DE3CE6A5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8" y="1207"/>
                <a:ext cx="392" cy="5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60" name="Line 30">
                <a:extLst>
                  <a:ext uri="{FF2B5EF4-FFF2-40B4-BE49-F238E27FC236}">
                    <a16:creationId xmlns:a16="http://schemas.microsoft.com/office/drawing/2014/main" id="{0BEAA7E2-A653-4AF6-97E4-ED38974E1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1207"/>
                <a:ext cx="397" cy="5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66" name="Oval 19">
              <a:extLst>
                <a:ext uri="{FF2B5EF4-FFF2-40B4-BE49-F238E27FC236}">
                  <a16:creationId xmlns:a16="http://schemas.microsoft.com/office/drawing/2014/main" id="{F1198EC8-239E-4B22-91C2-EEE821AA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5816" y="4647752"/>
              <a:ext cx="1063656" cy="46144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1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89" y="2283020"/>
            <a:ext cx="732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解</a:t>
            </a:r>
            <a:r>
              <a:rPr lang="en-US" altLang="zh-CN" sz="3200" b="1" dirty="0">
                <a:latin typeface="+mj-lt"/>
                <a:ea typeface="+mj-ea"/>
              </a:rPr>
              <a:t>:</a:t>
            </a:r>
            <a:endParaRPr lang="zh-CN" altLang="en-US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46C9D154-7A3F-420E-A3B4-0EA3BB94C9B0}"/>
                  </a:ext>
                </a:extLst>
              </p:cNvPr>
              <p:cNvSpPr txBox="1"/>
              <p:nvPr/>
            </p:nvSpPr>
            <p:spPr bwMode="auto">
              <a:xfrm>
                <a:off x="1807733" y="4730768"/>
                <a:ext cx="1133631" cy="10016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𝟖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𝟗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altLang="zh-CN" sz="28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</m:oMath>
                  </m:oMathPara>
                </a14:m>
                <a:endParaRPr lang="zh-CN" altLang="en-US" sz="2800" b="1" baseline="300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46C9D154-7A3F-420E-A3B4-0EA3BB94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7733" y="4730768"/>
                <a:ext cx="1133631" cy="1001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0255" y="2305306"/>
                <a:ext cx="599394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向 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zox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面作投影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/>
                  <a:t>利用柱面坐标得</a:t>
                </a:r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0255" y="2305306"/>
                <a:ext cx="5993949" cy="523220"/>
              </a:xfrm>
              <a:prstGeom prst="rect">
                <a:avLst/>
              </a:prstGeom>
              <a:blipFill>
                <a:blip r:embed="rId3"/>
                <a:stretch>
                  <a:fillRect l="-2136" t="-15116" r="-1424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847085" y="3142684"/>
                <a:ext cx="5585803" cy="13131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I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 baseline="30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085" y="3142684"/>
                <a:ext cx="5585803" cy="13131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89" y="178763"/>
            <a:ext cx="5705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补</a:t>
            </a:r>
            <a:r>
              <a:rPr lang="en-US" altLang="zh-CN" sz="3200" b="1" dirty="0">
                <a:latin typeface="+mj-lt"/>
                <a:ea typeface="+mj-ea"/>
              </a:rPr>
              <a:t>2. </a:t>
            </a:r>
            <a:r>
              <a:rPr lang="zh-CN" altLang="en-US" sz="3200" b="1" dirty="0">
                <a:latin typeface="+mj-lt"/>
                <a:ea typeface="+mj-ea"/>
              </a:rPr>
              <a:t>计算：</a:t>
            </a:r>
            <a:endParaRPr lang="en-US" altLang="zh-CN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989" y="1060283"/>
                <a:ext cx="10020796" cy="666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+mj-lt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b="1" dirty="0"/>
                  <a:t>是由 </a:t>
                </a:r>
                <a:r>
                  <a:rPr lang="en-US" altLang="zh-CN" b="1" dirty="0"/>
                  <a:t>y=</a:t>
                </a:r>
                <a:r>
                  <a:rPr lang="en-US" altLang="zh-CN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=0,  z=a (a&gt;0)</a:t>
                </a:r>
                <a:r>
                  <a:rPr lang="zh-CN" altLang="en-US" b="1" dirty="0"/>
                  <a:t>围成</a:t>
                </a:r>
              </a:p>
            </p:txBody>
          </p:sp>
        </mc:Choice>
        <mc:Fallback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89" y="1060283"/>
                <a:ext cx="10020796" cy="666401"/>
              </a:xfrm>
              <a:prstGeom prst="rect">
                <a:avLst/>
              </a:prstGeom>
              <a:blipFill>
                <a:blip r:embed="rId5"/>
                <a:stretch>
                  <a:fillRect l="-1277" t="-1835" b="-15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3">
            <a:extLst>
              <a:ext uri="{FF2B5EF4-FFF2-40B4-BE49-F238E27FC236}">
                <a16:creationId xmlns:a16="http://schemas.microsoft.com/office/drawing/2014/main" id="{AC997B80-0F7C-4C19-81E3-4A9012ABC06B}"/>
              </a:ext>
            </a:extLst>
          </p:cNvPr>
          <p:cNvGrpSpPr>
            <a:grpSpLocks/>
          </p:cNvGrpSpPr>
          <p:nvPr/>
        </p:nvGrpSpPr>
        <p:grpSpPr bwMode="auto">
          <a:xfrm>
            <a:off x="8847300" y="1999395"/>
            <a:ext cx="3132056" cy="3028877"/>
            <a:chOff x="460" y="281"/>
            <a:chExt cx="1378" cy="1459"/>
          </a:xfrm>
        </p:grpSpPr>
        <p:grpSp>
          <p:nvGrpSpPr>
            <p:cNvPr id="18" name="Group 4">
              <a:extLst>
                <a:ext uri="{FF2B5EF4-FFF2-40B4-BE49-F238E27FC236}">
                  <a16:creationId xmlns:a16="http://schemas.microsoft.com/office/drawing/2014/main" id="{99977ADB-61A0-4C04-92FF-4D79E7445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" y="281"/>
              <a:ext cx="1378" cy="1459"/>
              <a:chOff x="748" y="569"/>
              <a:chExt cx="1378" cy="1459"/>
            </a:xfrm>
          </p:grpSpPr>
          <p:sp>
            <p:nvSpPr>
              <p:cNvPr id="20" name="Line 5">
                <a:extLst>
                  <a:ext uri="{FF2B5EF4-FFF2-40B4-BE49-F238E27FC236}">
                    <a16:creationId xmlns:a16="http://schemas.microsoft.com/office/drawing/2014/main" id="{0BC278B4-9EF0-48D5-9F7E-439069CF5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380"/>
                <a:ext cx="442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4884628B-4400-4F26-8493-027270FED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864"/>
                <a:ext cx="0" cy="52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4D54166E-64F8-45DF-B8CC-DFED051A7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5" y="1392"/>
                <a:ext cx="381" cy="30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CEA8E18F-B510-407A-BD19-BA6CE159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62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25" name="Line 10">
                <a:extLst>
                  <a:ext uri="{FF2B5EF4-FFF2-40B4-BE49-F238E27FC236}">
                    <a16:creationId xmlns:a16="http://schemas.microsoft.com/office/drawing/2014/main" id="{AA6E3B72-BC3C-487D-94CC-4295D9B87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1692"/>
                <a:ext cx="113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35" name="Line 15">
                <a:extLst>
                  <a:ext uri="{FF2B5EF4-FFF2-40B4-BE49-F238E27FC236}">
                    <a16:creationId xmlns:a16="http://schemas.microsoft.com/office/drawing/2014/main" id="{9BC76767-996C-44F4-8486-9B6CFB9B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72"/>
                <a:ext cx="0" cy="52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36" name="Arc 16">
                <a:extLst>
                  <a:ext uri="{FF2B5EF4-FFF2-40B4-BE49-F238E27FC236}">
                    <a16:creationId xmlns:a16="http://schemas.microsoft.com/office/drawing/2014/main" id="{4EB44878-B1AA-4727-9BF2-357A2465D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386"/>
                <a:ext cx="442" cy="339"/>
              </a:xfrm>
              <a:custGeom>
                <a:avLst/>
                <a:gdLst>
                  <a:gd name="G0" fmla="+- 8185 0 0"/>
                  <a:gd name="G1" fmla="+- 11645 0 0"/>
                  <a:gd name="G2" fmla="+- 21600 0 0"/>
                  <a:gd name="T0" fmla="*/ 26377 w 29785"/>
                  <a:gd name="T1" fmla="*/ 0 h 33245"/>
                  <a:gd name="T2" fmla="*/ 0 w 29785"/>
                  <a:gd name="T3" fmla="*/ 31634 h 33245"/>
                  <a:gd name="T4" fmla="*/ 8185 w 29785"/>
                  <a:gd name="T5" fmla="*/ 11645 h 33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785" h="33245" fill="none" extrusionOk="0">
                    <a:moveTo>
                      <a:pt x="26377" y="-1"/>
                    </a:moveTo>
                    <a:cubicBezTo>
                      <a:pt x="28602" y="3476"/>
                      <a:pt x="29785" y="7517"/>
                      <a:pt x="29785" y="11645"/>
                    </a:cubicBezTo>
                    <a:cubicBezTo>
                      <a:pt x="29785" y="23574"/>
                      <a:pt x="20114" y="33245"/>
                      <a:pt x="8185" y="33245"/>
                    </a:cubicBezTo>
                    <a:cubicBezTo>
                      <a:pt x="5377" y="33245"/>
                      <a:pt x="2597" y="32697"/>
                      <a:pt x="-1" y="31634"/>
                    </a:cubicBezTo>
                  </a:path>
                  <a:path w="29785" h="33245" stroke="0" extrusionOk="0">
                    <a:moveTo>
                      <a:pt x="26377" y="-1"/>
                    </a:moveTo>
                    <a:cubicBezTo>
                      <a:pt x="28602" y="3476"/>
                      <a:pt x="29785" y="7517"/>
                      <a:pt x="29785" y="11645"/>
                    </a:cubicBezTo>
                    <a:cubicBezTo>
                      <a:pt x="29785" y="23574"/>
                      <a:pt x="20114" y="33245"/>
                      <a:pt x="8185" y="33245"/>
                    </a:cubicBezTo>
                    <a:cubicBezTo>
                      <a:pt x="5377" y="33245"/>
                      <a:pt x="2597" y="32697"/>
                      <a:pt x="-1" y="31634"/>
                    </a:cubicBezTo>
                    <a:lnTo>
                      <a:pt x="8185" y="1164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9420FFED-CE37-4630-8117-AB1FA90D7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412"/>
                <a:ext cx="149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DC7E4734-107A-4BBD-87B1-5602ABCA4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9" y="1776"/>
                <a:ext cx="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zh-CN" sz="2800" b="1" i="1" dirty="0">
                    <a:solidFill>
                      <a:srgbClr val="000000"/>
                    </a:solidFill>
                    <a:latin typeface="+mj-lt"/>
                  </a:rPr>
                  <a:t>x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8F5443C6-BC85-4F20-88CA-D3B075429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5" y="1127"/>
                <a:ext cx="151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 i="1" dirty="0">
                    <a:solidFill>
                      <a:srgbClr val="000000"/>
                    </a:solidFill>
                    <a:latin typeface="+mj-lt"/>
                  </a:rPr>
                  <a:t>y</a:t>
                </a:r>
              </a:p>
            </p:txBody>
          </p:sp>
          <p:sp>
            <p:nvSpPr>
              <p:cNvPr id="45" name="Text Box 22">
                <a:extLst>
                  <a:ext uri="{FF2B5EF4-FFF2-40B4-BE49-F238E27FC236}">
                    <a16:creationId xmlns:a16="http://schemas.microsoft.com/office/drawing/2014/main" id="{9AB73531-0A20-4461-842A-36EE81B5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569"/>
                <a:ext cx="143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 i="1" dirty="0">
                    <a:solidFill>
                      <a:srgbClr val="000000"/>
                    </a:solidFill>
                    <a:latin typeface="+mj-lt"/>
                  </a:rPr>
                  <a:t>z</a:t>
                </a:r>
              </a:p>
            </p:txBody>
          </p:sp>
          <p:sp>
            <p:nvSpPr>
              <p:cNvPr id="46" name="Arc 16">
                <a:extLst>
                  <a:ext uri="{FF2B5EF4-FFF2-40B4-BE49-F238E27FC236}">
                    <a16:creationId xmlns:a16="http://schemas.microsoft.com/office/drawing/2014/main" id="{E398D193-67C7-475E-B91D-F9C6BF411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" y="845"/>
                <a:ext cx="480" cy="339"/>
              </a:xfrm>
              <a:custGeom>
                <a:avLst/>
                <a:gdLst>
                  <a:gd name="G0" fmla="+- 8185 0 0"/>
                  <a:gd name="G1" fmla="+- 11645 0 0"/>
                  <a:gd name="G2" fmla="+- 21600 0 0"/>
                  <a:gd name="T0" fmla="*/ 26377 w 29785"/>
                  <a:gd name="T1" fmla="*/ 0 h 33245"/>
                  <a:gd name="T2" fmla="*/ 0 w 29785"/>
                  <a:gd name="T3" fmla="*/ 31634 h 33245"/>
                  <a:gd name="T4" fmla="*/ 8185 w 29785"/>
                  <a:gd name="T5" fmla="*/ 11645 h 33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785" h="33245" fill="none" extrusionOk="0">
                    <a:moveTo>
                      <a:pt x="26377" y="-1"/>
                    </a:moveTo>
                    <a:cubicBezTo>
                      <a:pt x="28602" y="3476"/>
                      <a:pt x="29785" y="7517"/>
                      <a:pt x="29785" y="11645"/>
                    </a:cubicBezTo>
                    <a:cubicBezTo>
                      <a:pt x="29785" y="23574"/>
                      <a:pt x="20114" y="33245"/>
                      <a:pt x="8185" y="33245"/>
                    </a:cubicBezTo>
                    <a:cubicBezTo>
                      <a:pt x="5377" y="33245"/>
                      <a:pt x="2597" y="32697"/>
                      <a:pt x="-1" y="31634"/>
                    </a:cubicBezTo>
                  </a:path>
                  <a:path w="29785" h="33245" stroke="0" extrusionOk="0">
                    <a:moveTo>
                      <a:pt x="26377" y="-1"/>
                    </a:moveTo>
                    <a:cubicBezTo>
                      <a:pt x="28602" y="3476"/>
                      <a:pt x="29785" y="7517"/>
                      <a:pt x="29785" y="11645"/>
                    </a:cubicBezTo>
                    <a:cubicBezTo>
                      <a:pt x="29785" y="23574"/>
                      <a:pt x="20114" y="33245"/>
                      <a:pt x="8185" y="33245"/>
                    </a:cubicBezTo>
                    <a:cubicBezTo>
                      <a:pt x="5377" y="33245"/>
                      <a:pt x="2597" y="32697"/>
                      <a:pt x="-1" y="31634"/>
                    </a:cubicBezTo>
                    <a:lnTo>
                      <a:pt x="8185" y="11645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47" name="Line 15">
                <a:extLst>
                  <a:ext uri="{FF2B5EF4-FFF2-40B4-BE49-F238E27FC236}">
                    <a16:creationId xmlns:a16="http://schemas.microsoft.com/office/drawing/2014/main" id="{F1C3201A-59B1-4723-950D-0E8A0209C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863"/>
                <a:ext cx="384" cy="32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2E24F151-939C-4E9A-A62E-8FFA5F194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1000"/>
                <a:ext cx="0" cy="52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</a:endParaRPr>
              </a:p>
            </p:txBody>
          </p:sp>
        </p:grp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0CC9D174-A341-4B25-9FD3-5C7F1614F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998"/>
              <a:ext cx="17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i="1" dirty="0">
                  <a:solidFill>
                    <a:srgbClr val="000000"/>
                  </a:solidFill>
                  <a:latin typeface="+mj-lt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85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9" grpId="0"/>
      <p:bldP spid="30" grpId="0"/>
      <p:bldP spid="31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68" y="2980406"/>
            <a:ext cx="732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解</a:t>
            </a:r>
            <a:r>
              <a:rPr lang="en-US" altLang="zh-CN" sz="3200" b="1" dirty="0">
                <a:latin typeface="+mj-lt"/>
                <a:ea typeface="+mj-ea"/>
              </a:rPr>
              <a:t>:</a:t>
            </a:r>
            <a:endParaRPr lang="zh-CN" altLang="en-US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7634" y="3002692"/>
                <a:ext cx="601158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向 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xoy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面作投影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利用柱面坐标得</a:t>
                </a: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34" y="3002692"/>
                <a:ext cx="6011582" cy="523220"/>
              </a:xfrm>
              <a:prstGeom prst="rect">
                <a:avLst/>
              </a:prstGeom>
              <a:blipFill>
                <a:blip r:embed="rId2"/>
                <a:stretch>
                  <a:fillRect l="-2026" t="-16471" r="-1418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337634" y="3791163"/>
                <a:ext cx="7181339" cy="13131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I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𝝋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𝒂𝒄𝒐𝒔</m:t>
                          </m:r>
                          <m: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𝒓𝒄𝒐𝒔</m:t>
                          </m:r>
                          <m: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 baseline="30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7634" y="3791163"/>
                <a:ext cx="7181339" cy="131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29" y="296478"/>
            <a:ext cx="5705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补</a:t>
            </a:r>
            <a:r>
              <a:rPr lang="en-US" altLang="zh-CN" sz="3200" b="1" dirty="0">
                <a:latin typeface="+mj-lt"/>
                <a:ea typeface="+mj-ea"/>
              </a:rPr>
              <a:t>3</a:t>
            </a:r>
            <a:r>
              <a:rPr lang="en-US" altLang="zh-CN" b="1" dirty="0">
                <a:latin typeface="+mj-lt"/>
                <a:ea typeface="+mj-ea"/>
              </a:rPr>
              <a:t>. </a:t>
            </a:r>
            <a:r>
              <a:rPr lang="zh-CN" altLang="en-US" b="1" dirty="0">
                <a:latin typeface="+mj-lt"/>
                <a:ea typeface="+mj-ea"/>
              </a:rPr>
              <a:t>计算：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710" y="881253"/>
                <a:ext cx="6913126" cy="1415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b="1" i="1" dirty="0">
                    <a:latin typeface="+mj-lt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𝒛𝒅𝑽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:endParaRPr lang="en-US" altLang="zh-CN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zh-CN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10" y="881253"/>
                <a:ext cx="6913126" cy="1415709"/>
              </a:xfrm>
              <a:prstGeom prst="rect">
                <a:avLst/>
              </a:prstGeom>
              <a:blipFill>
                <a:blip r:embed="rId4"/>
                <a:stretch>
                  <a:fillRect l="-1852" b="-116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35">
            <a:extLst>
              <a:ext uri="{FF2B5EF4-FFF2-40B4-BE49-F238E27FC236}">
                <a16:creationId xmlns:a16="http://schemas.microsoft.com/office/drawing/2014/main" id="{BC224C68-772A-4EBA-AEFD-18C34954E96D}"/>
              </a:ext>
            </a:extLst>
          </p:cNvPr>
          <p:cNvGrpSpPr>
            <a:grpSpLocks/>
          </p:cNvGrpSpPr>
          <p:nvPr/>
        </p:nvGrpSpPr>
        <p:grpSpPr bwMode="auto">
          <a:xfrm>
            <a:off x="9334599" y="644549"/>
            <a:ext cx="1905000" cy="2358143"/>
            <a:chOff x="3984" y="729"/>
            <a:chExt cx="960" cy="1383"/>
          </a:xfrm>
        </p:grpSpPr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47CC87B5-BF63-44DB-A6D4-C604B757C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2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16469FA9-78F1-46CE-A940-2FFD8EDF9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367B3BCA-5F95-48CD-AC28-56D42C719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729"/>
              <a:ext cx="0" cy="99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254A11E6-F8A0-4EC9-B45B-3B53A56F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E9F44C0E-5EB0-4BA5-94A8-541E665A7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BAE1838-660D-4975-A651-5CD566DCA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" name="Arc 32">
              <a:extLst>
                <a:ext uri="{FF2B5EF4-FFF2-40B4-BE49-F238E27FC236}">
                  <a16:creationId xmlns:a16="http://schemas.microsoft.com/office/drawing/2014/main" id="{D9979284-8BEA-4D25-9B04-9E77DAE9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861"/>
              <a:ext cx="681" cy="747"/>
            </a:xfrm>
            <a:custGeom>
              <a:avLst/>
              <a:gdLst>
                <a:gd name="G0" fmla="+- 19275 0 0"/>
                <a:gd name="G1" fmla="+- 21600 0 0"/>
                <a:gd name="G2" fmla="+- 21600 0 0"/>
                <a:gd name="T0" fmla="*/ 0 w 38614"/>
                <a:gd name="T1" fmla="*/ 11850 h 21600"/>
                <a:gd name="T2" fmla="*/ 38614 w 38614"/>
                <a:gd name="T3" fmla="*/ 11979 h 21600"/>
                <a:gd name="T4" fmla="*/ 19275 w 386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14" h="21600" fill="none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</a:path>
                <a:path w="38614" h="21600" stroke="0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  <a:lnTo>
                    <a:pt x="1927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9">
                <a:extLst>
                  <a:ext uri="{FF2B5EF4-FFF2-40B4-BE49-F238E27FC236}">
                    <a16:creationId xmlns:a16="http://schemas.microsoft.com/office/drawing/2014/main" id="{03D5CCE4-ED54-435A-8B0F-717BD9605B11}"/>
                  </a:ext>
                </a:extLst>
              </p:cNvPr>
              <p:cNvSpPr txBox="1"/>
              <p:nvPr/>
            </p:nvSpPr>
            <p:spPr bwMode="auto">
              <a:xfrm>
                <a:off x="2264958" y="5475898"/>
                <a:ext cx="1565897" cy="10016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𝟔</m:t>
                          </m:r>
                        </m:den>
                      </m:f>
                      <m: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𝒂</m:t>
                      </m:r>
                      <m:r>
                        <a:rPr lang="en-US" altLang="zh-CN" sz="28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</m:oMath>
                  </m:oMathPara>
                </a14:m>
                <a:endParaRPr lang="zh-CN" altLang="en-US" sz="2800" b="1" baseline="300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59">
                <a:extLst>
                  <a:ext uri="{FF2B5EF4-FFF2-40B4-BE49-F238E27FC236}">
                    <a16:creationId xmlns:a16="http://schemas.microsoft.com/office/drawing/2014/main" id="{03D5CCE4-ED54-435A-8B0F-717BD960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4958" y="5475898"/>
                <a:ext cx="1565897" cy="1001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44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29" y="1930589"/>
            <a:ext cx="732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  <a:ea typeface="+mj-ea"/>
              </a:rPr>
              <a:t>解</a:t>
            </a:r>
            <a:r>
              <a:rPr lang="en-US" altLang="zh-CN" sz="3200" b="1" dirty="0">
                <a:latin typeface="+mj-lt"/>
                <a:ea typeface="+mj-ea"/>
              </a:rPr>
              <a:t>:</a:t>
            </a:r>
            <a:endParaRPr lang="zh-CN" altLang="en-US" sz="32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2240" y="1863360"/>
                <a:ext cx="6398034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球面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800" b="1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将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分成两部分</a:t>
                </a: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240" y="1863360"/>
                <a:ext cx="6398034" cy="532966"/>
              </a:xfrm>
              <a:prstGeom prst="rect">
                <a:avLst/>
              </a:prstGeom>
              <a:blipFill>
                <a:blip r:embed="rId2"/>
                <a:stretch>
                  <a:fillRect l="-1905" t="-14943" r="-1238" b="-275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1061773" y="2789064"/>
                <a:ext cx="7181339" cy="13131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CN" sz="2800" b="1" i="1" dirty="0"/>
                        <m:t>I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l-G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𝝋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 baseline="30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773" y="2789064"/>
                <a:ext cx="7181339" cy="131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29" y="296478"/>
            <a:ext cx="2428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+mj-lt"/>
                <a:ea typeface="+mj-ea"/>
              </a:rPr>
              <a:t>补</a:t>
            </a:r>
            <a:r>
              <a:rPr lang="en-US" altLang="zh-CN" sz="3200" b="1" dirty="0">
                <a:latin typeface="+mj-lt"/>
                <a:ea typeface="+mj-ea"/>
              </a:rPr>
              <a:t>4</a:t>
            </a:r>
            <a:r>
              <a:rPr lang="en-US" altLang="zh-CN" b="1" dirty="0">
                <a:latin typeface="+mj-lt"/>
                <a:ea typeface="+mj-ea"/>
              </a:rPr>
              <a:t>. </a:t>
            </a:r>
            <a:r>
              <a:rPr lang="zh-CN" altLang="en-US" b="1" dirty="0">
                <a:latin typeface="+mj-lt"/>
                <a:ea typeface="+mj-ea"/>
              </a:rPr>
              <a:t>计算：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275" y="688168"/>
                <a:ext cx="10217898" cy="974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b="1" i="1" dirty="0">
                    <a:latin typeface="+mj-lt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b="1" i="1" baseline="30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zh-CN" b="1" dirty="0"/>
                  <a:t>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b="1" dirty="0"/>
                  <a:t>,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/>
                  <a:t>围成</a:t>
                </a: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275" y="688168"/>
                <a:ext cx="10217898" cy="974690"/>
              </a:xfrm>
              <a:prstGeom prst="rect">
                <a:avLst/>
              </a:prstGeom>
              <a:blipFill>
                <a:blip r:embed="rId4"/>
                <a:stretch>
                  <a:fillRect l="-1253" b="-5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35">
            <a:extLst>
              <a:ext uri="{FF2B5EF4-FFF2-40B4-BE49-F238E27FC236}">
                <a16:creationId xmlns:a16="http://schemas.microsoft.com/office/drawing/2014/main" id="{BC224C68-772A-4EBA-AEFD-18C34954E96D}"/>
              </a:ext>
            </a:extLst>
          </p:cNvPr>
          <p:cNvGrpSpPr>
            <a:grpSpLocks/>
          </p:cNvGrpSpPr>
          <p:nvPr/>
        </p:nvGrpSpPr>
        <p:grpSpPr bwMode="auto">
          <a:xfrm>
            <a:off x="9481362" y="1930589"/>
            <a:ext cx="2476500" cy="2358143"/>
            <a:chOff x="3696" y="729"/>
            <a:chExt cx="1248" cy="1383"/>
          </a:xfrm>
        </p:grpSpPr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47CC87B5-BF63-44DB-A6D4-C604B757C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2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16469FA9-78F1-46CE-A940-2FFD8EDF9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367B3BCA-5F95-48CD-AC28-56D42C719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729"/>
              <a:ext cx="0" cy="99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254A11E6-F8A0-4EC9-B45B-3B53A56F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E9F44C0E-5EB0-4BA5-94A8-541E665A7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43"/>
              <a:ext cx="624" cy="8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BAE1838-660D-4975-A651-5CD566DCA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861"/>
              <a:ext cx="624" cy="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0" name="Arc 32">
              <a:extLst>
                <a:ext uri="{FF2B5EF4-FFF2-40B4-BE49-F238E27FC236}">
                  <a16:creationId xmlns:a16="http://schemas.microsoft.com/office/drawing/2014/main" id="{D9979284-8BEA-4D25-9B04-9E77DAE9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861"/>
              <a:ext cx="681" cy="747"/>
            </a:xfrm>
            <a:custGeom>
              <a:avLst/>
              <a:gdLst>
                <a:gd name="G0" fmla="+- 19275 0 0"/>
                <a:gd name="G1" fmla="+- 21600 0 0"/>
                <a:gd name="G2" fmla="+- 21600 0 0"/>
                <a:gd name="T0" fmla="*/ 0 w 38614"/>
                <a:gd name="T1" fmla="*/ 11850 h 21600"/>
                <a:gd name="T2" fmla="*/ 38614 w 38614"/>
                <a:gd name="T3" fmla="*/ 11979 h 21600"/>
                <a:gd name="T4" fmla="*/ 19275 w 386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14" h="21600" fill="none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</a:path>
                <a:path w="38614" h="21600" stroke="0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  <a:lnTo>
                    <a:pt x="1927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13C6DF0D-3FA6-4C4E-B3D2-C01698146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843"/>
              <a:ext cx="1241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9">
                <a:extLst>
                  <a:ext uri="{FF2B5EF4-FFF2-40B4-BE49-F238E27FC236}">
                    <a16:creationId xmlns:a16="http://schemas.microsoft.com/office/drawing/2014/main" id="{03D5CCE4-ED54-435A-8B0F-717BD9605B11}"/>
                  </a:ext>
                </a:extLst>
              </p:cNvPr>
              <p:cNvSpPr txBox="1"/>
              <p:nvPr/>
            </p:nvSpPr>
            <p:spPr bwMode="auto">
              <a:xfrm>
                <a:off x="1552688" y="5856303"/>
                <a:ext cx="1565897" cy="10016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𝟔</m:t>
                          </m:r>
                        </m:den>
                      </m:f>
                      <m: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baseline="30000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59">
                <a:extLst>
                  <a:ext uri="{FF2B5EF4-FFF2-40B4-BE49-F238E27FC236}">
                    <a16:creationId xmlns:a16="http://schemas.microsoft.com/office/drawing/2014/main" id="{03D5CCE4-ED54-435A-8B0F-717BD960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2688" y="5856303"/>
                <a:ext cx="1565897" cy="1001697"/>
              </a:xfrm>
              <a:prstGeom prst="rect">
                <a:avLst/>
              </a:prstGeom>
              <a:blipFill>
                <a:blip r:embed="rId5"/>
                <a:stretch>
                  <a:fillRect r="-15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62">
                <a:extLst>
                  <a:ext uri="{FF2B5EF4-FFF2-40B4-BE49-F238E27FC236}">
                    <a16:creationId xmlns:a16="http://schemas.microsoft.com/office/drawing/2014/main" id="{F602321D-3A17-4521-8B53-7D4C5798A553}"/>
                  </a:ext>
                </a:extLst>
              </p:cNvPr>
              <p:cNvSpPr txBox="1"/>
              <p:nvPr/>
            </p:nvSpPr>
            <p:spPr bwMode="auto">
              <a:xfrm>
                <a:off x="1259722" y="4220713"/>
                <a:ext cx="6840552" cy="14870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den>
                          </m:f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l-G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CN" sz="2800" b="1" i="1" baseline="30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" name="Object 62">
                <a:extLst>
                  <a:ext uri="{FF2B5EF4-FFF2-40B4-BE49-F238E27FC236}">
                    <a16:creationId xmlns:a16="http://schemas.microsoft.com/office/drawing/2014/main" id="{F602321D-3A17-4521-8B53-7D4C5798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722" y="4220713"/>
                <a:ext cx="6840552" cy="1487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0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0" grpId="0"/>
      <p:bldP spid="31" grpId="0"/>
      <p:bldP spid="43" grpId="0"/>
      <p:bldP spid="44" grpId="0"/>
      <p:bldP spid="2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3">
            <a:extLst>
              <a:ext uri="{FF2B5EF4-FFF2-40B4-BE49-F238E27FC236}">
                <a16:creationId xmlns:a16="http://schemas.microsoft.com/office/drawing/2014/main" id="{148577D8-ABB2-4A1A-ACCE-A42A1C83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23" y="1553062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49">
                <a:extLst>
                  <a:ext uri="{FF2B5EF4-FFF2-40B4-BE49-F238E27FC236}">
                    <a16:creationId xmlns:a16="http://schemas.microsoft.com/office/drawing/2014/main" id="{4BB874D4-3983-465A-B274-3F81072097D2}"/>
                  </a:ext>
                </a:extLst>
              </p:cNvPr>
              <p:cNvSpPr txBox="1"/>
              <p:nvPr/>
            </p:nvSpPr>
            <p:spPr bwMode="auto">
              <a:xfrm>
                <a:off x="1325697" y="2137028"/>
                <a:ext cx="6934765" cy="589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𝜴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 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6" name="Object 49">
                <a:extLst>
                  <a:ext uri="{FF2B5EF4-FFF2-40B4-BE49-F238E27FC236}">
                    <a16:creationId xmlns:a16="http://schemas.microsoft.com/office/drawing/2014/main" id="{4BB874D4-3983-465A-B274-3F8107209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5697" y="2137028"/>
                <a:ext cx="6934765" cy="5897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46C9D154-7A3F-420E-A3B4-0EA3BB94C9B0}"/>
                  </a:ext>
                </a:extLst>
              </p:cNvPr>
              <p:cNvSpPr txBox="1"/>
              <p:nvPr/>
            </p:nvSpPr>
            <p:spPr bwMode="auto">
              <a:xfrm>
                <a:off x="7937005" y="2847366"/>
                <a:ext cx="1133631" cy="10016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𝟑𝟔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46C9D154-7A3F-420E-A3B4-0EA3BB94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7005" y="2847366"/>
                <a:ext cx="1133631" cy="1001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7489" y="1575348"/>
                <a:ext cx="38090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向 </a:t>
                </a:r>
                <a:r>
                  <a:rPr lang="en-US" altLang="zh-CN" sz="2800" b="1" i="1" dirty="0" err="1">
                    <a:latin typeface="+mj-lt"/>
                    <a:ea typeface="+mj-ea"/>
                  </a:rPr>
                  <a:t>zox</a:t>
                </a:r>
                <a:r>
                  <a:rPr lang="en-US" altLang="zh-CN" sz="2800" b="1" i="1" dirty="0">
                    <a:latin typeface="+mj-lt"/>
                    <a:ea typeface="+mj-ea"/>
                  </a:rPr>
                  <a:t> </a:t>
                </a:r>
                <a:r>
                  <a:rPr lang="zh-CN" altLang="en-US" sz="2800" b="1" dirty="0">
                    <a:latin typeface="+mj-lt"/>
                    <a:ea typeface="+mj-ea"/>
                  </a:rPr>
                  <a:t>面作投影</a:t>
                </a:r>
                <a:r>
                  <a:rPr lang="en-US" altLang="zh-CN" sz="2800" b="1" dirty="0">
                    <a:latin typeface="+mj-lt"/>
                    <a:ea typeface="+mj-ea"/>
                  </a:rPr>
                  <a:t>,</a:t>
                </a:r>
                <a:r>
                  <a:rPr lang="zh-CN" altLang="en-US" sz="2800" b="1" dirty="0">
                    <a:latin typeface="+mj-lt"/>
                    <a:ea typeface="+mj-ea"/>
                  </a:rPr>
                  <a:t>则</a:t>
                </a:r>
              </a:p>
            </p:txBody>
          </p:sp>
        </mc:Choice>
        <mc:Fallback xmlns="">
          <p:sp>
            <p:nvSpPr>
              <p:cNvPr id="30" name="Text Box 48">
                <a:extLst>
                  <a:ext uri="{FF2B5EF4-FFF2-40B4-BE49-F238E27FC236}">
                    <a16:creationId xmlns:a16="http://schemas.microsoft.com/office/drawing/2014/main" id="{ED355AED-A4E2-4686-B006-C94C71EF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489" y="1575348"/>
                <a:ext cx="3809056" cy="523220"/>
              </a:xfrm>
              <a:prstGeom prst="rect">
                <a:avLst/>
              </a:prstGeom>
              <a:blipFill>
                <a:blip r:embed="rId4"/>
                <a:stretch>
                  <a:fillRect l="-3200" t="-15116" r="-960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/>
              <p:nvPr/>
            </p:nvSpPr>
            <p:spPr bwMode="auto">
              <a:xfrm>
                <a:off x="843333" y="2716469"/>
                <a:ext cx="7181339" cy="13131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800" b="1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800" b="1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Object 62">
                <a:extLst>
                  <a:ext uri="{FF2B5EF4-FFF2-40B4-BE49-F238E27FC236}">
                    <a16:creationId xmlns:a16="http://schemas.microsoft.com/office/drawing/2014/main" id="{73C03EBD-6BB1-4430-B37B-AC2AD01C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333" y="2716469"/>
                <a:ext cx="7181339" cy="1313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76">
            <a:extLst>
              <a:ext uri="{FF2B5EF4-FFF2-40B4-BE49-F238E27FC236}">
                <a16:creationId xmlns:a16="http://schemas.microsoft.com/office/drawing/2014/main" id="{53904D0D-076A-49BC-9BFB-FA45F73420A9}"/>
              </a:ext>
            </a:extLst>
          </p:cNvPr>
          <p:cNvGrpSpPr>
            <a:grpSpLocks/>
          </p:cNvGrpSpPr>
          <p:nvPr/>
        </p:nvGrpSpPr>
        <p:grpSpPr bwMode="auto">
          <a:xfrm>
            <a:off x="9901946" y="545088"/>
            <a:ext cx="1803130" cy="1467491"/>
            <a:chOff x="4020" y="947"/>
            <a:chExt cx="1038" cy="877"/>
          </a:xfrm>
        </p:grpSpPr>
        <p:sp>
          <p:nvSpPr>
            <p:cNvPr id="33" name="Line 64">
              <a:extLst>
                <a:ext uri="{FF2B5EF4-FFF2-40B4-BE49-F238E27FC236}">
                  <a16:creationId xmlns:a16="http://schemas.microsoft.com/office/drawing/2014/main" id="{C1BB95DB-7EB1-4D4E-8494-504757CD5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5" y="947"/>
              <a:ext cx="11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5" name="Line 66">
              <a:extLst>
                <a:ext uri="{FF2B5EF4-FFF2-40B4-BE49-F238E27FC236}">
                  <a16:creationId xmlns:a16="http://schemas.microsoft.com/office/drawing/2014/main" id="{536E3375-3A46-4202-8289-F02294D36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8" y="1384"/>
              <a:ext cx="597" cy="30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6" name="Line 67">
              <a:extLst>
                <a:ext uri="{FF2B5EF4-FFF2-40B4-BE49-F238E27FC236}">
                  <a16:creationId xmlns:a16="http://schemas.microsoft.com/office/drawing/2014/main" id="{072CD6C6-6B36-45AC-B072-82363817A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7" y="1376"/>
              <a:ext cx="391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7" name="Line 68">
              <a:extLst>
                <a:ext uri="{FF2B5EF4-FFF2-40B4-BE49-F238E27FC236}">
                  <a16:creationId xmlns:a16="http://schemas.microsoft.com/office/drawing/2014/main" id="{8A483809-50DD-41A0-8C15-BC4F9BDD2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392"/>
              <a:ext cx="288" cy="288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8" name="Line 69">
              <a:extLst>
                <a:ext uri="{FF2B5EF4-FFF2-40B4-BE49-F238E27FC236}">
                  <a16:creationId xmlns:a16="http://schemas.microsoft.com/office/drawing/2014/main" id="{FD592F93-25C6-4D55-8681-5C6CD968B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9" name="Line 70">
              <a:extLst>
                <a:ext uri="{FF2B5EF4-FFF2-40B4-BE49-F238E27FC236}">
                  <a16:creationId xmlns:a16="http://schemas.microsoft.com/office/drawing/2014/main" id="{D1AED90D-BA55-483A-869E-1D636B8C0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21"/>
              <a:ext cx="287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0" name="Line 71">
              <a:extLst>
                <a:ext uri="{FF2B5EF4-FFF2-40B4-BE49-F238E27FC236}">
                  <a16:creationId xmlns:a16="http://schemas.microsoft.com/office/drawing/2014/main" id="{E99AFF5E-F0DA-44B3-94BC-B34897EA2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" y="1379"/>
              <a:ext cx="6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" name="Line 72">
              <a:extLst>
                <a:ext uri="{FF2B5EF4-FFF2-40B4-BE49-F238E27FC236}">
                  <a16:creationId xmlns:a16="http://schemas.microsoft.com/office/drawing/2014/main" id="{52E5B601-5894-4DAE-AE8E-E22C937ED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29"/>
              <a:ext cx="354" cy="5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5" name="Line 71">
              <a:extLst>
                <a:ext uri="{FF2B5EF4-FFF2-40B4-BE49-F238E27FC236}">
                  <a16:creationId xmlns:a16="http://schemas.microsoft.com/office/drawing/2014/main" id="{84C03FA4-7B67-4E1E-9A81-0E0D67809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0" y="1647"/>
              <a:ext cx="71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6" name="Line 72">
              <a:extLst>
                <a:ext uri="{FF2B5EF4-FFF2-40B4-BE49-F238E27FC236}">
                  <a16:creationId xmlns:a16="http://schemas.microsoft.com/office/drawing/2014/main" id="{6EC422AD-B778-4759-AAAA-7FDFE29A1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7" y="1116"/>
              <a:ext cx="298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43" name="Text Box 16">
            <a:extLst>
              <a:ext uri="{FF2B5EF4-FFF2-40B4-BE49-F238E27FC236}">
                <a16:creationId xmlns:a16="http://schemas.microsoft.com/office/drawing/2014/main" id="{AB7D8B02-21F5-4748-961F-EDE22F62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40" y="173696"/>
            <a:ext cx="5705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2. </a:t>
            </a:r>
            <a:r>
              <a:rPr lang="zh-CN" altLang="en-US" b="1" dirty="0">
                <a:latin typeface="+mj-lt"/>
                <a:ea typeface="+mj-ea"/>
              </a:rPr>
              <a:t>计算下列</a:t>
            </a:r>
            <a:r>
              <a:rPr lang="zh-CN" altLang="en-US" sz="3200" b="1" dirty="0">
                <a:latin typeface="+mj-lt"/>
                <a:ea typeface="+mj-ea"/>
              </a:rPr>
              <a:t>三</a:t>
            </a:r>
            <a:r>
              <a:rPr lang="zh-CN" altLang="en-US" b="1" dirty="0">
                <a:latin typeface="+mj-lt"/>
                <a:ea typeface="+mj-ea"/>
              </a:rPr>
              <a:t>重积分：</a:t>
            </a:r>
            <a:endParaRPr lang="en-US" altLang="zh-CN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989" y="848840"/>
                <a:ext cx="9567034" cy="58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(3).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CN" altLang="en-US" b="1" dirty="0"/>
                  <a:t>是由平面</a:t>
                </a:r>
                <a:r>
                  <a:rPr lang="en-US" altLang="zh-CN" b="1" dirty="0"/>
                  <a:t>z=0, </a:t>
                </a:r>
                <a:r>
                  <a:rPr lang="en-US" altLang="zh-CN" b="1" dirty="0" err="1"/>
                  <a:t>x+y-z</a:t>
                </a:r>
                <a:r>
                  <a:rPr lang="en-US" altLang="zh-CN" b="1" dirty="0"/>
                  <a:t>=0, x-y-z=0</a:t>
                </a:r>
                <a:r>
                  <a:rPr lang="zh-CN" altLang="en-US" b="1" dirty="0"/>
                  <a:t>及 </a:t>
                </a:r>
                <a:r>
                  <a:rPr lang="en-US" altLang="zh-CN" b="1" dirty="0"/>
                  <a:t>x=1</a:t>
                </a:r>
                <a:r>
                  <a:rPr lang="zh-CN" altLang="en-US" b="1" dirty="0"/>
                  <a:t>围成</a:t>
                </a:r>
              </a:p>
            </p:txBody>
          </p:sp>
        </mc:Choice>
        <mc:Fallback xmlns=""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71A2E28C-F075-4DAE-A787-5AE9C975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89" y="848840"/>
                <a:ext cx="9567034" cy="589713"/>
              </a:xfrm>
              <a:prstGeom prst="rect">
                <a:avLst/>
              </a:prstGeom>
              <a:blipFill>
                <a:blip r:embed="rId6"/>
                <a:stretch>
                  <a:fillRect l="-1338" t="-12371" b="-185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23">
            <a:extLst>
              <a:ext uri="{FF2B5EF4-FFF2-40B4-BE49-F238E27FC236}">
                <a16:creationId xmlns:a16="http://schemas.microsoft.com/office/drawing/2014/main" id="{B5102F3A-C428-4F57-993F-E5E02CEA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64" y="491804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59">
                <a:extLst>
                  <a:ext uri="{FF2B5EF4-FFF2-40B4-BE49-F238E27FC236}">
                    <a16:creationId xmlns:a16="http://schemas.microsoft.com/office/drawing/2014/main" id="{4668D482-6C72-45D5-8376-5B9E0F88516F}"/>
                  </a:ext>
                </a:extLst>
              </p:cNvPr>
              <p:cNvSpPr txBox="1"/>
              <p:nvPr/>
            </p:nvSpPr>
            <p:spPr bwMode="auto">
              <a:xfrm>
                <a:off x="8634057" y="6059319"/>
                <a:ext cx="1133631" cy="5549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el-GR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9" name="Object 59">
                <a:extLst>
                  <a:ext uri="{FF2B5EF4-FFF2-40B4-BE49-F238E27FC236}">
                    <a16:creationId xmlns:a16="http://schemas.microsoft.com/office/drawing/2014/main" id="{4668D482-6C72-45D5-8376-5B9E0F88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4057" y="6059319"/>
                <a:ext cx="1133631" cy="554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48">
            <a:extLst>
              <a:ext uri="{FF2B5EF4-FFF2-40B4-BE49-F238E27FC236}">
                <a16:creationId xmlns:a16="http://schemas.microsoft.com/office/drawing/2014/main" id="{29E518BB-3C5A-493E-9FF5-D80E31B9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049" y="4918044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由对称性知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62">
                <a:extLst>
                  <a:ext uri="{FF2B5EF4-FFF2-40B4-BE49-F238E27FC236}">
                    <a16:creationId xmlns:a16="http://schemas.microsoft.com/office/drawing/2014/main" id="{C84C6885-2792-42A5-8A43-A88A125ABC3A}"/>
                  </a:ext>
                </a:extLst>
              </p:cNvPr>
              <p:cNvSpPr txBox="1"/>
              <p:nvPr/>
            </p:nvSpPr>
            <p:spPr bwMode="auto">
              <a:xfrm>
                <a:off x="3252017" y="4705483"/>
                <a:ext cx="4211516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8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  <m:r>
                            <a:rPr lang="en-US" altLang="zh-CN" sz="2800" b="1" i="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51" name="Object 62">
                <a:extLst>
                  <a:ext uri="{FF2B5EF4-FFF2-40B4-BE49-F238E27FC236}">
                    <a16:creationId xmlns:a16="http://schemas.microsoft.com/office/drawing/2014/main" id="{C84C6885-2792-42A5-8A43-A88A125A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2017" y="4705483"/>
                <a:ext cx="4211516" cy="116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989" y="4135871"/>
                <a:ext cx="6178665" cy="618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(4).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3" name="Text Box 16">
                <a:extLst>
                  <a:ext uri="{FF2B5EF4-FFF2-40B4-BE49-F238E27FC236}">
                    <a16:creationId xmlns:a16="http://schemas.microsoft.com/office/drawing/2014/main" id="{18B8B75C-F97F-44AE-9E0B-EACCA61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89" y="4135871"/>
                <a:ext cx="6178665" cy="618054"/>
              </a:xfrm>
              <a:prstGeom prst="rect">
                <a:avLst/>
              </a:prstGeom>
              <a:blipFill>
                <a:blip r:embed="rId9"/>
                <a:stretch>
                  <a:fillRect l="-2073" t="-4902" b="-156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62">
                <a:extLst>
                  <a:ext uri="{FF2B5EF4-FFF2-40B4-BE49-F238E27FC236}">
                    <a16:creationId xmlns:a16="http://schemas.microsoft.com/office/drawing/2014/main" id="{7A5F152B-3E1F-43DB-8CB0-323257611FA9}"/>
                  </a:ext>
                </a:extLst>
              </p:cNvPr>
              <p:cNvSpPr txBox="1"/>
              <p:nvPr/>
            </p:nvSpPr>
            <p:spPr bwMode="auto">
              <a:xfrm>
                <a:off x="7231156" y="4597396"/>
                <a:ext cx="3358190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4" name="Object 62">
                <a:extLst>
                  <a:ext uri="{FF2B5EF4-FFF2-40B4-BE49-F238E27FC236}">
                    <a16:creationId xmlns:a16="http://schemas.microsoft.com/office/drawing/2014/main" id="{7A5F152B-3E1F-43DB-8CB0-323257611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1156" y="4597396"/>
                <a:ext cx="3358190" cy="1169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62">
                <a:extLst>
                  <a:ext uri="{FF2B5EF4-FFF2-40B4-BE49-F238E27FC236}">
                    <a16:creationId xmlns:a16="http://schemas.microsoft.com/office/drawing/2014/main" id="{785941C5-51B0-4694-9E2B-FF0C20AED78F}"/>
                  </a:ext>
                </a:extLst>
              </p:cNvPr>
              <p:cNvSpPr txBox="1"/>
              <p:nvPr/>
            </p:nvSpPr>
            <p:spPr bwMode="auto">
              <a:xfrm>
                <a:off x="5052791" y="5805635"/>
                <a:ext cx="3466740" cy="10243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𝟖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65" name="Object 62">
                <a:extLst>
                  <a:ext uri="{FF2B5EF4-FFF2-40B4-BE49-F238E27FC236}">
                    <a16:creationId xmlns:a16="http://schemas.microsoft.com/office/drawing/2014/main" id="{785941C5-51B0-4694-9E2B-FF0C20AE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2791" y="5805635"/>
                <a:ext cx="3466740" cy="1024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>
            <a:extLst>
              <a:ext uri="{FF2B5EF4-FFF2-40B4-BE49-F238E27FC236}">
                <a16:creationId xmlns:a16="http://schemas.microsoft.com/office/drawing/2014/main" id="{E3351788-4C30-4725-BF8C-4480F29AA3B6}"/>
              </a:ext>
            </a:extLst>
          </p:cNvPr>
          <p:cNvGrpSpPr>
            <a:grpSpLocks/>
          </p:cNvGrpSpPr>
          <p:nvPr/>
        </p:nvGrpSpPr>
        <p:grpSpPr bwMode="auto">
          <a:xfrm>
            <a:off x="9288729" y="2609766"/>
            <a:ext cx="2098171" cy="2036732"/>
            <a:chOff x="4128" y="384"/>
            <a:chExt cx="1296" cy="1152"/>
          </a:xfrm>
        </p:grpSpPr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3D18D8D7-C748-4E92-8BD4-BF789D7BB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35074EFD-873D-4ABE-BE26-776DBAB89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3732B7FD-66E6-46E9-ACD7-3584F5F6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D42D71F-20A3-4C4A-8734-026DABFE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76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F0E57213-1AC6-43F4-88E3-CC354FD5F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08"/>
              <a:ext cx="768" cy="261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/>
      <p:bldP spid="29" grpId="0"/>
      <p:bldP spid="30" grpId="0"/>
      <p:bldP spid="31" grpId="0"/>
      <p:bldP spid="43" grpId="0"/>
      <p:bldP spid="44" grpId="0"/>
      <p:bldP spid="47" grpId="0" autoUpdateAnimBg="0"/>
      <p:bldP spid="49" grpId="0"/>
      <p:bldP spid="50" grpId="0"/>
      <p:bldP spid="51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">
            <a:extLst>
              <a:ext uri="{FF2B5EF4-FFF2-40B4-BE49-F238E27FC236}">
                <a16:creationId xmlns:a16="http://schemas.microsoft.com/office/drawing/2014/main" id="{1AF68F71-C080-4714-A6F6-7A29DA93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79" y="251736"/>
            <a:ext cx="9782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+mj-lt"/>
                <a:ea typeface="+mj-ea"/>
              </a:rPr>
              <a:t>4. </a:t>
            </a:r>
            <a:r>
              <a:rPr lang="zh-CN" altLang="en-US" sz="3200" b="1" dirty="0">
                <a:latin typeface="+mj-lt"/>
                <a:ea typeface="+mj-ea"/>
              </a:rPr>
              <a:t>利用柱面坐标或球面坐标变换，</a:t>
            </a:r>
            <a:r>
              <a:rPr lang="zh-CN" altLang="en-US" sz="3200" b="1" dirty="0"/>
              <a:t>计算下列</a:t>
            </a:r>
            <a:r>
              <a:rPr lang="zh-CN" altLang="en-US" sz="3600" b="1" dirty="0"/>
              <a:t>三</a:t>
            </a:r>
            <a:r>
              <a:rPr lang="zh-CN" altLang="en-US" sz="3200" b="1" dirty="0"/>
              <a:t>重积分</a:t>
            </a:r>
            <a:r>
              <a:rPr lang="zh-CN" altLang="en-US" sz="2000" b="1" dirty="0">
                <a:latin typeface="+mj-lt"/>
                <a:ea typeface="+mj-ea"/>
              </a:rPr>
              <a:t>：</a:t>
            </a:r>
            <a:endParaRPr lang="en-US" altLang="zh-CN" sz="2000" b="1" dirty="0">
              <a:latin typeface="+mj-lt"/>
              <a:ea typeface="+mj-ea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8EA96D22-7F4D-4FFB-92A5-5B60D8975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80" y="178323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88984841-5D4E-44C8-87C5-A12B0288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527" y="1681901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由</a:t>
            </a:r>
            <a:r>
              <a:rPr lang="zh-CN" altLang="en-US" sz="2800" b="1" dirty="0"/>
              <a:t>球面坐标变换</a:t>
            </a:r>
            <a:r>
              <a:rPr lang="zh-CN" altLang="en-US" sz="2800" b="1" dirty="0">
                <a:latin typeface="+mj-lt"/>
                <a:ea typeface="+mj-ea"/>
              </a:rPr>
              <a:t>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/>
              <p:nvPr/>
            </p:nvSpPr>
            <p:spPr bwMode="auto">
              <a:xfrm>
                <a:off x="1551228" y="2243580"/>
                <a:ext cx="4169061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1228" y="2243580"/>
                <a:ext cx="4169061" cy="127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080" y="911603"/>
                <a:ext cx="10329037" cy="665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(4).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CN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,</a:t>
                </a:r>
                <a:r>
                  <a:rPr lang="en-US" altLang="zh-CN" b="1" i="1" dirty="0"/>
                  <a:t> x≥</a:t>
                </a:r>
                <a:r>
                  <a:rPr lang="en-US" altLang="zh-CN" b="1" dirty="0"/>
                  <a:t>0,</a:t>
                </a:r>
                <a:r>
                  <a:rPr lang="en-US" altLang="zh-CN" b="1" i="1" dirty="0"/>
                  <a:t> y≥</a:t>
                </a:r>
                <a:r>
                  <a:rPr lang="en-US" altLang="zh-CN" b="1" dirty="0"/>
                  <a:t>0,</a:t>
                </a:r>
                <a:r>
                  <a:rPr lang="en-US" altLang="zh-CN" b="1" i="1" dirty="0"/>
                  <a:t> z≥</a:t>
                </a:r>
                <a:r>
                  <a:rPr lang="en-US" altLang="zh-CN" b="1" dirty="0"/>
                  <a:t>0,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080" y="911603"/>
                <a:ext cx="10329037" cy="665375"/>
              </a:xfrm>
              <a:prstGeom prst="rect">
                <a:avLst/>
              </a:prstGeom>
              <a:blipFill>
                <a:blip r:embed="rId3"/>
                <a:stretch>
                  <a:fillRect l="-1240" r="-118" b="-155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62">
                <a:extLst>
                  <a:ext uri="{FF2B5EF4-FFF2-40B4-BE49-F238E27FC236}">
                    <a16:creationId xmlns:a16="http://schemas.microsoft.com/office/drawing/2014/main" id="{B28CD086-1AE9-4917-AFA9-044E7198DE0A}"/>
                  </a:ext>
                </a:extLst>
              </p:cNvPr>
              <p:cNvSpPr txBox="1"/>
              <p:nvPr/>
            </p:nvSpPr>
            <p:spPr bwMode="auto">
              <a:xfrm>
                <a:off x="1244904" y="3643834"/>
                <a:ext cx="7719388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2800" b="1" i="1" dirty="0"/>
                                    <m:t>φ</m:t>
                                  </m:r>
                                </m:e>
                              </m:func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9" name="Object 62">
                <a:extLst>
                  <a:ext uri="{FF2B5EF4-FFF2-40B4-BE49-F238E27FC236}">
                    <a16:creationId xmlns:a16="http://schemas.microsoft.com/office/drawing/2014/main" id="{B28CD086-1AE9-4917-AFA9-044E7198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4904" y="3643834"/>
                <a:ext cx="7719388" cy="1169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62">
                <a:extLst>
                  <a:ext uri="{FF2B5EF4-FFF2-40B4-BE49-F238E27FC236}">
                    <a16:creationId xmlns:a16="http://schemas.microsoft.com/office/drawing/2014/main" id="{A4A7626A-90B0-4727-940E-879B6D960FCB}"/>
                  </a:ext>
                </a:extLst>
              </p:cNvPr>
              <p:cNvSpPr txBox="1"/>
              <p:nvPr/>
            </p:nvSpPr>
            <p:spPr bwMode="auto">
              <a:xfrm>
                <a:off x="2236306" y="5113699"/>
                <a:ext cx="3009462" cy="10243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1" name="Object 62">
                <a:extLst>
                  <a:ext uri="{FF2B5EF4-FFF2-40B4-BE49-F238E27FC236}">
                    <a16:creationId xmlns:a16="http://schemas.microsoft.com/office/drawing/2014/main" id="{A4A7626A-90B0-4727-940E-879B6D960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306" y="5113699"/>
                <a:ext cx="3009462" cy="1024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0">
            <a:extLst>
              <a:ext uri="{FF2B5EF4-FFF2-40B4-BE49-F238E27FC236}">
                <a16:creationId xmlns:a16="http://schemas.microsoft.com/office/drawing/2014/main" id="{A02331B8-CA4E-4BFB-98F8-9E557FA2DE0A}"/>
              </a:ext>
            </a:extLst>
          </p:cNvPr>
          <p:cNvGrpSpPr>
            <a:grpSpLocks/>
          </p:cNvGrpSpPr>
          <p:nvPr/>
        </p:nvGrpSpPr>
        <p:grpSpPr bwMode="auto">
          <a:xfrm>
            <a:off x="9785961" y="1776829"/>
            <a:ext cx="2098171" cy="2036732"/>
            <a:chOff x="4128" y="384"/>
            <a:chExt cx="1296" cy="1152"/>
          </a:xfrm>
        </p:grpSpPr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59832A25-57FF-494C-9254-225AADCF7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B802CFFA-E9C0-4736-9E5B-4C82CD7C8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5CD1577E-3589-438B-A6E7-6D5FA2BDE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7" name="Oval 18">
              <a:extLst>
                <a:ext uri="{FF2B5EF4-FFF2-40B4-BE49-F238E27FC236}">
                  <a16:creationId xmlns:a16="http://schemas.microsoft.com/office/drawing/2014/main" id="{2C7CD2D1-653E-445A-91EC-0D487E75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20"/>
              <a:ext cx="76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ED7C5CB0-E51F-43DE-8675-4BFA3C12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08"/>
              <a:ext cx="768" cy="261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7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utoUpdateAnimBg="0"/>
      <p:bldP spid="36" grpId="0"/>
      <p:bldP spid="37" grpId="0"/>
      <p:bldP spid="38" grpId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3">
            <a:extLst>
              <a:ext uri="{FF2B5EF4-FFF2-40B4-BE49-F238E27FC236}">
                <a16:creationId xmlns:a16="http://schemas.microsoft.com/office/drawing/2014/main" id="{C27FF15D-4392-4492-ACD9-BA892C11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11" y="220456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8">
                <a:extLst>
                  <a:ext uri="{FF2B5EF4-FFF2-40B4-BE49-F238E27FC236}">
                    <a16:creationId xmlns:a16="http://schemas.microsoft.com/office/drawing/2014/main" id="{2F7C9D4F-37EF-4733-9C76-AE0A0C65C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555" y="2231353"/>
                <a:ext cx="4819607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曲面方程为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Text Box 48">
                <a:extLst>
                  <a:ext uri="{FF2B5EF4-FFF2-40B4-BE49-F238E27FC236}">
                    <a16:creationId xmlns:a16="http://schemas.microsoft.com/office/drawing/2014/main" id="{2F7C9D4F-37EF-4733-9C76-AE0A0C65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0555" y="2231353"/>
                <a:ext cx="4819607" cy="532966"/>
              </a:xfrm>
              <a:prstGeom prst="rect">
                <a:avLst/>
              </a:prstGeom>
              <a:blipFill>
                <a:blip r:embed="rId2"/>
                <a:stretch>
                  <a:fillRect l="-2658" t="-13793" b="-275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FB6FCE71-D298-4C41-9E8A-5E14BB7170BC}"/>
                  </a:ext>
                </a:extLst>
              </p:cNvPr>
              <p:cNvSpPr txBox="1"/>
              <p:nvPr/>
            </p:nvSpPr>
            <p:spPr bwMode="auto">
              <a:xfrm>
                <a:off x="1655512" y="2775680"/>
                <a:ext cx="4169061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FB6FCE71-D298-4C41-9E8A-5E14BB71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512" y="2775680"/>
                <a:ext cx="4169061" cy="1272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E17CB55C-4A01-4C37-91FE-BB24D5903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331" y="345972"/>
                <a:ext cx="5164519" cy="601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(8). </a:t>
                </a:r>
                <a:r>
                  <a:rPr lang="zh-CN" altLang="en-US" b="1" dirty="0"/>
                  <a:t>计算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E17CB55C-4A01-4C37-91FE-BB24D5903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331" y="345972"/>
                <a:ext cx="5164519" cy="601062"/>
              </a:xfrm>
              <a:prstGeom prst="rect">
                <a:avLst/>
              </a:prstGeom>
              <a:blipFill>
                <a:blip r:embed="rId4"/>
                <a:stretch>
                  <a:fillRect l="-2358" t="-12245" b="-183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1CEA5B48-76FA-47CA-AB1F-6DC618F925DB}"/>
                  </a:ext>
                </a:extLst>
              </p:cNvPr>
              <p:cNvSpPr txBox="1"/>
              <p:nvPr/>
            </p:nvSpPr>
            <p:spPr bwMode="auto">
              <a:xfrm>
                <a:off x="2223436" y="4048638"/>
                <a:ext cx="4437246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𝒅𝒛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zh-CN" altLang="en-US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rad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 baseline="30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1CEA5B48-76FA-47CA-AB1F-6DC618F92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436" y="4048638"/>
                <a:ext cx="4437246" cy="116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62">
                <a:extLst>
                  <a:ext uri="{FF2B5EF4-FFF2-40B4-BE49-F238E27FC236}">
                    <a16:creationId xmlns:a16="http://schemas.microsoft.com/office/drawing/2014/main" id="{9C3E214B-15BB-4BF7-9234-E0487FF43C6E}"/>
                  </a:ext>
                </a:extLst>
              </p:cNvPr>
              <p:cNvSpPr txBox="1"/>
              <p:nvPr/>
            </p:nvSpPr>
            <p:spPr bwMode="auto">
              <a:xfrm>
                <a:off x="2607359" y="5586634"/>
                <a:ext cx="3009462" cy="10243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𝟏𝟎𝟐𝟒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5" name="Object 62">
                <a:extLst>
                  <a:ext uri="{FF2B5EF4-FFF2-40B4-BE49-F238E27FC236}">
                    <a16:creationId xmlns:a16="http://schemas.microsoft.com/office/drawing/2014/main" id="{9C3E214B-15BB-4BF7-9234-E0487FF4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359" y="5586634"/>
                <a:ext cx="3009462" cy="1024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13">
                <a:extLst>
                  <a:ext uri="{FF2B5EF4-FFF2-40B4-BE49-F238E27FC236}">
                    <a16:creationId xmlns:a16="http://schemas.microsoft.com/office/drawing/2014/main" id="{E2ABC15C-8F70-4643-B811-167ECCE2C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331" y="966971"/>
                <a:ext cx="11144495" cy="1053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/>
                  <a:t> 绕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zh-CN" altLang="en-US" sz="2800" b="1" dirty="0"/>
                  <a:t>轴旋转一周形成的曲面与</a:t>
                </a:r>
                <a:r>
                  <a:rPr lang="en-US" altLang="zh-CN" sz="2800" b="1" dirty="0"/>
                  <a:t>z=8</a:t>
                </a:r>
                <a:r>
                  <a:rPr lang="zh-CN" altLang="en-US" sz="2800" b="1" dirty="0"/>
                  <a:t>所围成的区域</a:t>
                </a:r>
              </a:p>
            </p:txBody>
          </p:sp>
        </mc:Choice>
        <mc:Fallback xmlns="">
          <p:sp>
            <p:nvSpPr>
              <p:cNvPr id="28" name="Text Box 113">
                <a:extLst>
                  <a:ext uri="{FF2B5EF4-FFF2-40B4-BE49-F238E27FC236}">
                    <a16:creationId xmlns:a16="http://schemas.microsoft.com/office/drawing/2014/main" id="{E2ABC15C-8F70-4643-B811-167ECCE2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331" y="966971"/>
                <a:ext cx="11144495" cy="1053494"/>
              </a:xfrm>
              <a:prstGeom prst="rect">
                <a:avLst/>
              </a:prstGeom>
              <a:blipFill>
                <a:blip r:embed="rId7"/>
                <a:stretch>
                  <a:fillRect l="-10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129">
            <a:extLst>
              <a:ext uri="{FF2B5EF4-FFF2-40B4-BE49-F238E27FC236}">
                <a16:creationId xmlns:a16="http://schemas.microsoft.com/office/drawing/2014/main" id="{8EB08563-7A68-4EF1-8D6D-ABFC3457136D}"/>
              </a:ext>
            </a:extLst>
          </p:cNvPr>
          <p:cNvGrpSpPr>
            <a:grpSpLocks/>
          </p:cNvGrpSpPr>
          <p:nvPr/>
        </p:nvGrpSpPr>
        <p:grpSpPr bwMode="auto">
          <a:xfrm>
            <a:off x="7749139" y="3279532"/>
            <a:ext cx="2309261" cy="2101353"/>
            <a:chOff x="4176" y="2352"/>
            <a:chExt cx="1104" cy="1104"/>
          </a:xfrm>
        </p:grpSpPr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BC365A0B-3541-41F2-AB41-743030E8A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3" name="Line 54">
              <a:extLst>
                <a:ext uri="{FF2B5EF4-FFF2-40B4-BE49-F238E27FC236}">
                  <a16:creationId xmlns:a16="http://schemas.microsoft.com/office/drawing/2014/main" id="{ED04725E-6E2E-4550-ABB0-697FF8852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6" name="Line 55">
              <a:extLst>
                <a:ext uri="{FF2B5EF4-FFF2-40B4-BE49-F238E27FC236}">
                  <a16:creationId xmlns:a16="http://schemas.microsoft.com/office/drawing/2014/main" id="{E2537864-9737-4FFA-A8D2-98613FD7E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352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7" name="Oval 56">
              <a:extLst>
                <a:ext uri="{FF2B5EF4-FFF2-40B4-BE49-F238E27FC236}">
                  <a16:creationId xmlns:a16="http://schemas.microsoft.com/office/drawing/2014/main" id="{FCB3ADCF-EBA6-426D-817E-60CDC2B3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56"/>
              <a:ext cx="672" cy="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latin typeface="+mj-lt"/>
                  <a:ea typeface="+mj-ea"/>
                </a:rPr>
                <a:t>8</a:t>
              </a:r>
            </a:p>
          </p:txBody>
        </p:sp>
        <p:sp>
          <p:nvSpPr>
            <p:cNvPr id="38" name="Arc 120">
              <a:extLst>
                <a:ext uri="{FF2B5EF4-FFF2-40B4-BE49-F238E27FC236}">
                  <a16:creationId xmlns:a16="http://schemas.microsoft.com/office/drawing/2014/main" id="{0D7AB053-292E-49E1-8D0F-33306D127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672" cy="588"/>
            </a:xfrm>
            <a:custGeom>
              <a:avLst/>
              <a:gdLst>
                <a:gd name="G0" fmla="+- 21599 0 0"/>
                <a:gd name="G1" fmla="+- 450 0 0"/>
                <a:gd name="G2" fmla="+- 21600 0 0"/>
                <a:gd name="T0" fmla="*/ 43194 w 43199"/>
                <a:gd name="T1" fmla="*/ 0 h 22050"/>
                <a:gd name="T2" fmla="*/ 0 w 43199"/>
                <a:gd name="T3" fmla="*/ 665 h 22050"/>
                <a:gd name="T4" fmla="*/ 21599 w 43199"/>
                <a:gd name="T5" fmla="*/ 450 h 2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2050" fill="none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</a:path>
                <a:path w="43199" h="22050" stroke="0" extrusionOk="0">
                  <a:moveTo>
                    <a:pt x="43194" y="-1"/>
                  </a:moveTo>
                  <a:cubicBezTo>
                    <a:pt x="43197" y="149"/>
                    <a:pt x="43199" y="299"/>
                    <a:pt x="43199" y="450"/>
                  </a:cubicBezTo>
                  <a:cubicBezTo>
                    <a:pt x="43199" y="12379"/>
                    <a:pt x="33528" y="22050"/>
                    <a:pt x="21599" y="22050"/>
                  </a:cubicBezTo>
                  <a:cubicBezTo>
                    <a:pt x="9753" y="22050"/>
                    <a:pt x="117" y="12509"/>
                    <a:pt x="0" y="664"/>
                  </a:cubicBezTo>
                  <a:lnTo>
                    <a:pt x="21599" y="45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9" name="Oval 127">
              <a:extLst>
                <a:ext uri="{FF2B5EF4-FFF2-40B4-BE49-F238E27FC236}">
                  <a16:creationId xmlns:a16="http://schemas.microsoft.com/office/drawing/2014/main" id="{FE698250-6466-4553-8754-B31EEBF71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120"/>
              <a:ext cx="672" cy="192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81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/>
      <p:bldP spid="22" grpId="0"/>
      <p:bldP spid="23" grpId="0"/>
      <p:bldP spid="24" grpId="0"/>
      <p:bldP spid="25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6">
            <a:extLst>
              <a:ext uri="{FF2B5EF4-FFF2-40B4-BE49-F238E27FC236}">
                <a16:creationId xmlns:a16="http://schemas.microsoft.com/office/drawing/2014/main" id="{FDC7CF5F-E328-47BE-B33F-6690B6D4C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79" y="251736"/>
            <a:ext cx="97829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+mj-lt"/>
                <a:ea typeface="+mj-ea"/>
              </a:rPr>
              <a:t>5. </a:t>
            </a:r>
            <a:r>
              <a:rPr lang="zh-CN" altLang="en-US" sz="3200" b="1" dirty="0">
                <a:latin typeface="+mj-lt"/>
                <a:ea typeface="+mj-ea"/>
              </a:rPr>
              <a:t>作适当的变量代换，</a:t>
            </a:r>
            <a:r>
              <a:rPr lang="zh-CN" altLang="en-US" sz="3200" b="1" dirty="0"/>
              <a:t>计算下列</a:t>
            </a:r>
            <a:r>
              <a:rPr lang="zh-CN" altLang="en-US" sz="3600" b="1" dirty="0"/>
              <a:t>三</a:t>
            </a:r>
            <a:r>
              <a:rPr lang="zh-CN" altLang="en-US" sz="3200" b="1" dirty="0"/>
              <a:t>重积分</a:t>
            </a:r>
            <a:r>
              <a:rPr lang="zh-CN" altLang="en-US" sz="2000" b="1" dirty="0">
                <a:latin typeface="+mj-lt"/>
                <a:ea typeface="+mj-ea"/>
              </a:rPr>
              <a:t>：</a:t>
            </a:r>
            <a:endParaRPr lang="en-US" altLang="zh-CN" sz="2000" b="1" dirty="0">
              <a:latin typeface="+mj-lt"/>
              <a:ea typeface="+mj-ea"/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7C92FE18-F18B-4477-9992-30479AA8F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9" y="230390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48">
                <a:extLst>
                  <a:ext uri="{FF2B5EF4-FFF2-40B4-BE49-F238E27FC236}">
                    <a16:creationId xmlns:a16="http://schemas.microsoft.com/office/drawing/2014/main" id="{97E7D3AB-B5E9-45F7-BFC2-808C5CB02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778" y="1888960"/>
                <a:ext cx="8648866" cy="2034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+mj-lt"/>
                    <a:ea typeface="+mj-ea"/>
                  </a:rPr>
                  <a:t>令</a:t>
                </a:r>
                <a:r>
                  <a:rPr lang="en-US" altLang="zh-CN" sz="3200" b="1" i="1" dirty="0">
                    <a:latin typeface="+mj-lt"/>
                    <a:ea typeface="+mj-ea"/>
                  </a:rPr>
                  <a:t>u</a:t>
                </a:r>
                <a:r>
                  <a:rPr lang="en-US" altLang="zh-CN" sz="3200" b="1" dirty="0">
                    <a:latin typeface="+mj-lt"/>
                    <a:ea typeface="+mj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</m:num>
                      <m:den>
                        <m:sSup>
                          <m:sSup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b="1" dirty="0">
                    <a:latin typeface="+mj-lt"/>
                    <a:ea typeface="+mj-ea"/>
                  </a:rPr>
                  <a:t>, </a:t>
                </a:r>
                <a:r>
                  <a:rPr lang="en-US" altLang="zh-CN" sz="3200" b="1" i="1" dirty="0">
                    <a:latin typeface="+mj-lt"/>
                    <a:ea typeface="+mj-ea"/>
                  </a:rPr>
                  <a:t>v</a:t>
                </a:r>
                <a:r>
                  <a:rPr lang="en-US" altLang="zh-CN" sz="3200" b="1" dirty="0">
                    <a:latin typeface="+mj-lt"/>
                    <a:ea typeface="+mj-ea"/>
                  </a:rPr>
                  <a:t>=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sz="3200" b="1" dirty="0">
                    <a:latin typeface="+mj-lt"/>
                    <a:ea typeface="+mj-ea"/>
                  </a:rPr>
                  <a:t>, </a:t>
                </a:r>
                <a:r>
                  <a:rPr lang="en-US" altLang="zh-CN" sz="3200" b="1" i="1" dirty="0">
                    <a:latin typeface="+mj-lt"/>
                    <a:ea typeface="+mj-ea"/>
                  </a:rPr>
                  <a:t>z</a:t>
                </a:r>
                <a:r>
                  <a:rPr lang="en-US" altLang="zh-CN" sz="3200" b="1" dirty="0">
                    <a:latin typeface="+mj-lt"/>
                    <a:ea typeface="+mj-ea"/>
                  </a:rPr>
                  <a:t>=</a:t>
                </a:r>
                <a:r>
                  <a:rPr lang="en-US" altLang="zh-CN" sz="3200" b="1" i="1" dirty="0">
                    <a:latin typeface="+mj-lt"/>
                    <a:ea typeface="+mj-ea"/>
                  </a:rPr>
                  <a:t>z , </a:t>
                </a:r>
                <a:r>
                  <a:rPr lang="zh-CN" altLang="en-US" sz="2800" b="1" dirty="0">
                    <a:latin typeface="+mj-lt"/>
                    <a:ea typeface="+mj-ea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num>
                                  <m:den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eqArr>
                          </m:e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i="1" dirty="0">
                    <a:latin typeface="+mj-lt"/>
                    <a:ea typeface="+mj-ea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i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3" name="Text Box 48">
                <a:extLst>
                  <a:ext uri="{FF2B5EF4-FFF2-40B4-BE49-F238E27FC236}">
                    <a16:creationId xmlns:a16="http://schemas.microsoft.com/office/drawing/2014/main" id="{97E7D3AB-B5E9-45F7-BFC2-808C5CB02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778" y="1888960"/>
                <a:ext cx="8648866" cy="2034788"/>
              </a:xfrm>
              <a:prstGeom prst="rect">
                <a:avLst/>
              </a:prstGeom>
              <a:blipFill>
                <a:blip r:embed="rId2"/>
                <a:stretch>
                  <a:fillRect l="-14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067F224E-20E6-4140-9525-6FCDADFC254B}"/>
                  </a:ext>
                </a:extLst>
              </p:cNvPr>
              <p:cNvSpPr txBox="1"/>
              <p:nvPr/>
            </p:nvSpPr>
            <p:spPr bwMode="auto">
              <a:xfrm>
                <a:off x="841471" y="4047761"/>
                <a:ext cx="2132735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067F224E-20E6-4140-9525-6FCDADFC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471" y="4047761"/>
                <a:ext cx="2132735" cy="1272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C6BF213D-4E87-4F44-BE40-1E3974694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081" y="911603"/>
                <a:ext cx="9893690" cy="1031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(2).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m:rPr>
                        <m:nor/>
                      </m:rPr>
                      <a:rPr lang="zh-CN" altLang="en-US" b="1" dirty="0"/>
                      <m:t>是由曲面</m:t>
                    </m:r>
                    <m:r>
                      <m:rPr>
                        <m:nor/>
                      </m:rPr>
                      <a:rPr lang="en-US" altLang="zh-CN" b="1" i="0" dirty="0" smtClean="0"/>
                      <m:t> 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,</a:t>
                </a:r>
                <a:r>
                  <a:rPr lang="en-US" altLang="zh-CN" b="1" i="1" dirty="0"/>
                  <a:t>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y&gt;</a:t>
                </a:r>
                <a:r>
                  <a:rPr lang="en-US" altLang="zh-CN" b="1" dirty="0"/>
                  <a:t>0, 0&lt;a&lt;b)</a:t>
                </a:r>
                <a:r>
                  <a:rPr lang="zh-CN" altLang="en-US" b="1" dirty="0"/>
                  <a:t>，</a:t>
                </a:r>
                <a:endParaRPr lang="en-US" altLang="zh-CN" b="1" dirty="0"/>
              </a:p>
              <a:p>
                <a:pPr eaLnBrk="1" hangingPunct="1"/>
                <a:r>
                  <a:rPr lang="en-US" altLang="zh-CN" b="1" i="1" dirty="0"/>
                  <a:t>          z=</a:t>
                </a:r>
                <a:r>
                  <a:rPr lang="el-GR" altLang="zh-CN" b="1" i="1" dirty="0"/>
                  <a:t>α</a:t>
                </a:r>
                <a:r>
                  <a:rPr lang="en-US" altLang="zh-CN" b="1" i="1" dirty="0"/>
                  <a:t>x, z=</a:t>
                </a:r>
                <a:r>
                  <a:rPr lang="el-GR" altLang="zh-CN" b="1" i="1" dirty="0"/>
                  <a:t>β</a:t>
                </a:r>
                <a:r>
                  <a:rPr lang="en-US" altLang="zh-CN" b="1" i="1" dirty="0"/>
                  <a:t>x </a:t>
                </a:r>
                <a:r>
                  <a:rPr lang="en-US" altLang="zh-CN" b="1" dirty="0"/>
                  <a:t>(0&lt;</a:t>
                </a:r>
                <a:r>
                  <a:rPr lang="el-GR" altLang="zh-CN" b="1" i="1" dirty="0"/>
                  <a:t> α </a:t>
                </a:r>
                <a:r>
                  <a:rPr lang="en-US" altLang="zh-CN" b="1" dirty="0"/>
                  <a:t>&lt;</a:t>
                </a:r>
                <a:r>
                  <a:rPr lang="el-GR" altLang="zh-CN" b="1" i="1" dirty="0"/>
                  <a:t> β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以及</a:t>
                </a:r>
                <a:r>
                  <a:rPr lang="en-US" altLang="zh-CN" b="1" i="1" dirty="0"/>
                  <a:t>z=</a:t>
                </a:r>
                <a:r>
                  <a:rPr lang="en-US" altLang="zh-CN" b="1" dirty="0"/>
                  <a:t>0</a:t>
                </a:r>
                <a:r>
                  <a:rPr lang="en-US" altLang="zh-CN" b="1" i="1" dirty="0"/>
                  <a:t>, z=h 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h</a:t>
                </a:r>
                <a:r>
                  <a:rPr lang="en-US" altLang="zh-CN" b="1" dirty="0"/>
                  <a:t>&gt;0)</a:t>
                </a:r>
                <a:r>
                  <a:rPr lang="zh-CN" altLang="en-US" b="1" dirty="0"/>
                  <a:t>所围成</a:t>
                </a:r>
                <a:r>
                  <a:rPr lang="en-US" altLang="zh-CN" b="1" dirty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5" name="Text Box 16">
                <a:extLst>
                  <a:ext uri="{FF2B5EF4-FFF2-40B4-BE49-F238E27FC236}">
                    <a16:creationId xmlns:a16="http://schemas.microsoft.com/office/drawing/2014/main" id="{C6BF213D-4E87-4F44-BE40-1E397469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081" y="911603"/>
                <a:ext cx="9893690" cy="1031949"/>
              </a:xfrm>
              <a:prstGeom prst="rect">
                <a:avLst/>
              </a:prstGeom>
              <a:blipFill>
                <a:blip r:embed="rId4"/>
                <a:stretch>
                  <a:fillRect l="-1294" t="-7101" b="-165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2">
                <a:extLst>
                  <a:ext uri="{FF2B5EF4-FFF2-40B4-BE49-F238E27FC236}">
                    <a16:creationId xmlns:a16="http://schemas.microsoft.com/office/drawing/2014/main" id="{9791C095-4592-4168-A0E9-1D4FA446ACAB}"/>
                  </a:ext>
                </a:extLst>
              </p:cNvPr>
              <p:cNvSpPr txBox="1"/>
              <p:nvPr/>
            </p:nvSpPr>
            <p:spPr bwMode="auto">
              <a:xfrm>
                <a:off x="2704771" y="4099342"/>
                <a:ext cx="7719388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altLang="zh-CN" sz="2800" b="1" i="1" dirty="0"/>
                            <m:t>α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altLang="zh-CN" sz="2800" b="1" i="1" dirty="0"/>
                            <m:t>β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b="1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800" b="1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6" name="Object 62">
                <a:extLst>
                  <a:ext uri="{FF2B5EF4-FFF2-40B4-BE49-F238E27FC236}">
                    <a16:creationId xmlns:a16="http://schemas.microsoft.com/office/drawing/2014/main" id="{9791C095-4592-4168-A0E9-1D4FA446A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4771" y="4099342"/>
                <a:ext cx="7719388" cy="116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783F0DCE-D7F5-481F-9809-22AD8BCBED02}"/>
                  </a:ext>
                </a:extLst>
              </p:cNvPr>
              <p:cNvSpPr txBox="1"/>
              <p:nvPr/>
            </p:nvSpPr>
            <p:spPr bwMode="auto">
              <a:xfrm>
                <a:off x="2435264" y="5496314"/>
                <a:ext cx="5149443" cy="1156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b="1" i="1" dirty="0"/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b="1" i="1" dirty="0"/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783F0DCE-D7F5-481F-9809-22AD8BCB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5264" y="5496314"/>
                <a:ext cx="5149443" cy="1156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utoUpdateAnimBg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3">
            <a:extLst>
              <a:ext uri="{FF2B5EF4-FFF2-40B4-BE49-F238E27FC236}">
                <a16:creationId xmlns:a16="http://schemas.microsoft.com/office/drawing/2014/main" id="{C27FF15D-4392-4492-ACD9-BA892C11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28" y="188688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解：</a:t>
            </a:r>
          </a:p>
        </p:txBody>
      </p:sp>
      <p:sp>
        <p:nvSpPr>
          <p:cNvPr id="21" name="Text Box 48">
            <a:extLst>
              <a:ext uri="{FF2B5EF4-FFF2-40B4-BE49-F238E27FC236}">
                <a16:creationId xmlns:a16="http://schemas.microsoft.com/office/drawing/2014/main" id="{2F7C9D4F-37EF-4733-9C76-AE0A0C65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172" y="1913674"/>
            <a:ext cx="3503307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积分区域如图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FB6FCE71-D298-4C41-9E8A-5E14BB7170BC}"/>
                  </a:ext>
                </a:extLst>
              </p:cNvPr>
              <p:cNvSpPr txBox="1"/>
              <p:nvPr/>
            </p:nvSpPr>
            <p:spPr bwMode="auto">
              <a:xfrm>
                <a:off x="1781129" y="2458001"/>
                <a:ext cx="5553810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800" b="1" i="1" dirty="0"/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" name="Object 62">
                <a:extLst>
                  <a:ext uri="{FF2B5EF4-FFF2-40B4-BE49-F238E27FC236}">
                    <a16:creationId xmlns:a16="http://schemas.microsoft.com/office/drawing/2014/main" id="{FB6FCE71-D298-4C41-9E8A-5E14BB71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1129" y="2458001"/>
                <a:ext cx="5553810" cy="127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E17CB55C-4A01-4C37-91FE-BB24D5903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331" y="345972"/>
                <a:ext cx="6996808" cy="67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</a:rPr>
                  <a:t>6. </a:t>
                </a:r>
                <a:r>
                  <a:rPr lang="zh-CN" altLang="en-US" b="1" dirty="0"/>
                  <a:t>设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nary>
                      <m:nary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nary>
                    <m:nary>
                      <m:nary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nary>
                  </m:oMath>
                </a14:m>
                <a:r>
                  <a:rPr lang="en-US" altLang="zh-CN" b="1" i="1" dirty="0"/>
                  <a:t>,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E17CB55C-4A01-4C37-91FE-BB24D5903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331" y="345972"/>
                <a:ext cx="6996808" cy="670055"/>
              </a:xfrm>
              <a:prstGeom prst="rect">
                <a:avLst/>
              </a:prstGeom>
              <a:blipFill>
                <a:blip r:embed="rId3"/>
                <a:stretch>
                  <a:fillRect l="-1742" t="-909" b="-1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1CEA5B48-76FA-47CA-AB1F-6DC618F925DB}"/>
                  </a:ext>
                </a:extLst>
              </p:cNvPr>
              <p:cNvSpPr txBox="1"/>
              <p:nvPr/>
            </p:nvSpPr>
            <p:spPr bwMode="auto">
              <a:xfrm>
                <a:off x="2349053" y="3730959"/>
                <a:ext cx="4437246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b="1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800" b="1" i="1" dirty="0"/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1CEA5B48-76FA-47CA-AB1F-6DC618F92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9053" y="3730959"/>
                <a:ext cx="4437246" cy="1169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62">
            <a:extLst>
              <a:ext uri="{FF2B5EF4-FFF2-40B4-BE49-F238E27FC236}">
                <a16:creationId xmlns:a16="http://schemas.microsoft.com/office/drawing/2014/main" id="{9C3E214B-15BB-4BF7-9234-E0487FF43C6E}"/>
              </a:ext>
            </a:extLst>
          </p:cNvPr>
          <p:cNvSpPr txBox="1"/>
          <p:nvPr/>
        </p:nvSpPr>
        <p:spPr bwMode="auto">
          <a:xfrm>
            <a:off x="2166172" y="5148960"/>
            <a:ext cx="4331369" cy="63535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zh-CN" altLang="en-US" sz="2800" b="1" dirty="0"/>
              <a:t>由原式可得  </a:t>
            </a:r>
            <a:r>
              <a:rPr lang="en-US" altLang="zh-CN" sz="2800" b="1" i="1" dirty="0"/>
              <a:t>F'''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 =</a:t>
            </a:r>
            <a:r>
              <a:rPr lang="en-US" altLang="zh-CN" sz="2800" b="1" i="1" dirty="0"/>
              <a:t> 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28" name="Text Box 113">
            <a:extLst>
              <a:ext uri="{FF2B5EF4-FFF2-40B4-BE49-F238E27FC236}">
                <a16:creationId xmlns:a16="http://schemas.microsoft.com/office/drawing/2014/main" id="{E2ABC15C-8F70-4643-B811-167ECCE2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541" y="464398"/>
            <a:ext cx="26572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其中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(z)</a:t>
            </a:r>
            <a:r>
              <a:rPr lang="zh-CN" altLang="en-US" sz="2800" b="1" dirty="0"/>
              <a:t> 连续，</a:t>
            </a:r>
          </a:p>
        </p:txBody>
      </p:sp>
      <p:sp>
        <p:nvSpPr>
          <p:cNvPr id="16" name="Text Box 113">
            <a:extLst>
              <a:ext uri="{FF2B5EF4-FFF2-40B4-BE49-F238E27FC236}">
                <a16:creationId xmlns:a16="http://schemas.microsoft.com/office/drawing/2014/main" id="{60C9A82F-9D34-41EE-968B-983D9A89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642" y="1073682"/>
            <a:ext cx="6996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试把</a:t>
            </a:r>
            <a:r>
              <a:rPr lang="en-US" altLang="zh-CN" sz="2800" b="1" i="1" dirty="0">
                <a:latin typeface="+mj-lt"/>
                <a:ea typeface="+mj-ea"/>
              </a:rPr>
              <a:t>F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t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/>
              <a:t> 化成对</a:t>
            </a:r>
            <a:r>
              <a:rPr lang="en-US" altLang="zh-CN" sz="2800" b="1" dirty="0"/>
              <a:t>z</a:t>
            </a:r>
            <a:r>
              <a:rPr lang="zh-CN" altLang="en-US" sz="2800" b="1" dirty="0"/>
              <a:t>的定积分，并求</a:t>
            </a:r>
            <a:r>
              <a:rPr lang="en-US" altLang="zh-CN" sz="2800" b="1" i="1" dirty="0"/>
              <a:t>F'''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93B748-80FA-4C0E-B340-7503370DF112}"/>
              </a:ext>
            </a:extLst>
          </p:cNvPr>
          <p:cNvGrpSpPr/>
          <p:nvPr/>
        </p:nvGrpSpPr>
        <p:grpSpPr>
          <a:xfrm>
            <a:off x="8681893" y="2030276"/>
            <a:ext cx="1859991" cy="1611956"/>
            <a:chOff x="8489388" y="2030275"/>
            <a:chExt cx="1859991" cy="1611956"/>
          </a:xfrm>
        </p:grpSpPr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898CFE90-F066-4028-A596-F31B9E783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24568" y="2030275"/>
              <a:ext cx="9886" cy="78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CC1BAB73-A245-4497-BE66-C7967E2F9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3785" y="2812875"/>
              <a:ext cx="975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9" name="Line 69">
              <a:extLst>
                <a:ext uri="{FF2B5EF4-FFF2-40B4-BE49-F238E27FC236}">
                  <a16:creationId xmlns:a16="http://schemas.microsoft.com/office/drawing/2014/main" id="{E650C67E-37CF-43F9-B0F5-437F144F5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1471" y="2805703"/>
              <a:ext cx="773384" cy="836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CA724185-1427-40FC-994C-7AEDA0BA7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24853" y="2641945"/>
              <a:ext cx="494932" cy="180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097DC2CD-5ECD-4A05-9C86-0981EBF5C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455" y="2830852"/>
              <a:ext cx="456176" cy="640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8FFEF5A8-E2DD-4921-BD88-4D758FABF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1381" y="2615529"/>
              <a:ext cx="28868" cy="891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0" name="Line 71">
              <a:extLst>
                <a:ext uri="{FF2B5EF4-FFF2-40B4-BE49-F238E27FC236}">
                  <a16:creationId xmlns:a16="http://schemas.microsoft.com/office/drawing/2014/main" id="{02B897A8-4048-49AF-82EF-9BDB57129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8219" y="3453326"/>
              <a:ext cx="1053218" cy="17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" name="Line 72">
              <a:extLst>
                <a:ext uri="{FF2B5EF4-FFF2-40B4-BE49-F238E27FC236}">
                  <a16:creationId xmlns:a16="http://schemas.microsoft.com/office/drawing/2014/main" id="{857A0976-4293-4B9B-8290-63DB4C7EB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9391" y="2670724"/>
              <a:ext cx="1020950" cy="746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D490C75-56A0-4CBA-8306-BD33CCB47B54}"/>
                </a:ext>
              </a:extLst>
            </p:cNvPr>
            <p:cNvSpPr/>
            <p:nvPr/>
          </p:nvSpPr>
          <p:spPr>
            <a:xfrm>
              <a:off x="8489388" y="2916285"/>
              <a:ext cx="4214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i="1" dirty="0"/>
                <a:t>t</a:t>
              </a:r>
            </a:p>
          </p:txBody>
        </p:sp>
      </p:grpSp>
      <p:sp>
        <p:nvSpPr>
          <p:cNvPr id="42" name="Text Box 48">
            <a:extLst>
              <a:ext uri="{FF2B5EF4-FFF2-40B4-BE49-F238E27FC236}">
                <a16:creationId xmlns:a16="http://schemas.microsoft.com/office/drawing/2014/main" id="{4C80A98D-7377-4CD0-9C2C-58BF57E63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676" y="1876996"/>
            <a:ext cx="2767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交换积分次序</a:t>
            </a:r>
          </a:p>
        </p:txBody>
      </p:sp>
    </p:spTree>
    <p:extLst>
      <p:ext uri="{BB962C8B-B14F-4D97-AF65-F5344CB8AC3E}">
        <p14:creationId xmlns:p14="http://schemas.microsoft.com/office/powerpoint/2010/main" val="21012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/>
      <p:bldP spid="22" grpId="0"/>
      <p:bldP spid="23" grpId="0"/>
      <p:bldP spid="24" grpId="0"/>
      <p:bldP spid="25" grpId="0"/>
      <p:bldP spid="28" grpId="0"/>
      <p:bldP spid="16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">
            <a:extLst>
              <a:ext uri="{FF2B5EF4-FFF2-40B4-BE49-F238E27FC236}">
                <a16:creationId xmlns:a16="http://schemas.microsoft.com/office/drawing/2014/main" id="{1AF68F71-C080-4714-A6F6-7A29DA93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69" y="212778"/>
            <a:ext cx="4669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7.</a:t>
            </a:r>
            <a:r>
              <a:rPr lang="en-US" altLang="zh-CN" b="1" dirty="0"/>
              <a:t> </a:t>
            </a:r>
            <a:r>
              <a:rPr lang="zh-CN" altLang="en-US" b="1" dirty="0"/>
              <a:t>设</a:t>
            </a:r>
            <a:r>
              <a:rPr lang="en-US" altLang="zh-CN" b="1" i="1" dirty="0"/>
              <a:t>f</a:t>
            </a:r>
            <a:r>
              <a:rPr lang="en-US" altLang="zh-CN" b="1" dirty="0"/>
              <a:t>(z)</a:t>
            </a:r>
            <a:r>
              <a:rPr lang="zh-CN" altLang="en-US" b="1" dirty="0"/>
              <a:t> 在</a:t>
            </a:r>
            <a:r>
              <a:rPr lang="en-US" altLang="zh-CN" b="1" dirty="0"/>
              <a:t>[-1,1]</a:t>
            </a:r>
            <a:r>
              <a:rPr lang="zh-CN" altLang="en-US" b="1" dirty="0"/>
              <a:t>连续</a:t>
            </a:r>
            <a:r>
              <a:rPr lang="en-US" altLang="zh-CN" b="1" dirty="0"/>
              <a:t>, </a:t>
            </a:r>
            <a:r>
              <a:rPr lang="zh-CN" altLang="en-US" b="1" dirty="0"/>
              <a:t>证明：</a:t>
            </a:r>
            <a:endParaRPr lang="en-US" altLang="zh-CN" sz="1800" b="1" dirty="0">
              <a:latin typeface="+mj-lt"/>
              <a:ea typeface="+mj-ea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8EA96D22-7F4D-4FFB-92A5-5B60D8975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80" y="2547005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证明：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88984841-5D4E-44C8-87C5-A12B0288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75" y="2530219"/>
            <a:ext cx="25074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区域</a:t>
            </a:r>
            <a:r>
              <a:rPr lang="en-US" altLang="zh-CN" sz="2800" b="1" dirty="0">
                <a:latin typeface="+mj-lt"/>
                <a:ea typeface="+mj-ea"/>
              </a:rPr>
              <a:t>z</a:t>
            </a:r>
            <a:r>
              <a:rPr lang="zh-CN" altLang="en-US" sz="2800" b="1" dirty="0">
                <a:latin typeface="+mj-lt"/>
                <a:ea typeface="+mj-ea"/>
              </a:rPr>
              <a:t>轴投影知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/>
              <p:nvPr/>
            </p:nvSpPr>
            <p:spPr bwMode="auto">
              <a:xfrm>
                <a:off x="2298429" y="644116"/>
                <a:ext cx="6302987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8429" y="644116"/>
                <a:ext cx="6302987" cy="127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136" y="3097151"/>
                <a:ext cx="6498720" cy="1316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nary>
                                <m:naryPr>
                                  <m:chr m:val="∬"/>
                                  <m:limLoc m:val="undOvr"/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zh-CN" alt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zh-CN" alt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136" y="3097151"/>
                <a:ext cx="6498720" cy="1316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62">
                <a:extLst>
                  <a:ext uri="{FF2B5EF4-FFF2-40B4-BE49-F238E27FC236}">
                    <a16:creationId xmlns:a16="http://schemas.microsoft.com/office/drawing/2014/main" id="{B28CD086-1AE9-4917-AFA9-044E7198DE0A}"/>
                  </a:ext>
                </a:extLst>
              </p:cNvPr>
              <p:cNvSpPr txBox="1"/>
              <p:nvPr/>
            </p:nvSpPr>
            <p:spPr bwMode="auto">
              <a:xfrm>
                <a:off x="1280372" y="4541857"/>
                <a:ext cx="4578380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9" name="Object 62">
                <a:extLst>
                  <a:ext uri="{FF2B5EF4-FFF2-40B4-BE49-F238E27FC236}">
                    <a16:creationId xmlns:a16="http://schemas.microsoft.com/office/drawing/2014/main" id="{B28CD086-1AE9-4917-AFA9-044E7198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0372" y="4541857"/>
                <a:ext cx="4578380" cy="1169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0">
            <a:extLst>
              <a:ext uri="{FF2B5EF4-FFF2-40B4-BE49-F238E27FC236}">
                <a16:creationId xmlns:a16="http://schemas.microsoft.com/office/drawing/2014/main" id="{A02331B8-CA4E-4BFB-98F8-9E557FA2DE0A}"/>
              </a:ext>
            </a:extLst>
          </p:cNvPr>
          <p:cNvGrpSpPr>
            <a:grpSpLocks/>
          </p:cNvGrpSpPr>
          <p:nvPr/>
        </p:nvGrpSpPr>
        <p:grpSpPr bwMode="auto">
          <a:xfrm>
            <a:off x="8412617" y="853997"/>
            <a:ext cx="2098171" cy="2217067"/>
            <a:chOff x="4128" y="384"/>
            <a:chExt cx="1296" cy="1254"/>
          </a:xfrm>
        </p:grpSpPr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59832A25-57FF-494C-9254-225AADCF7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1" y="384"/>
              <a:ext cx="27" cy="1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5" name="Line 16">
              <a:extLst>
                <a:ext uri="{FF2B5EF4-FFF2-40B4-BE49-F238E27FC236}">
                  <a16:creationId xmlns:a16="http://schemas.microsoft.com/office/drawing/2014/main" id="{B802CFFA-E9C0-4736-9E5B-4C82CD7C8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1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5CD1577E-3589-438B-A6E7-6D5FA2BDE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7" name="Oval 18">
              <a:extLst>
                <a:ext uri="{FF2B5EF4-FFF2-40B4-BE49-F238E27FC236}">
                  <a16:creationId xmlns:a16="http://schemas.microsoft.com/office/drawing/2014/main" id="{2C7CD2D1-653E-445A-91EC-0D487E755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745"/>
              <a:ext cx="76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ED7C5CB0-E51F-43DE-8675-4BFA3C128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08"/>
              <a:ext cx="768" cy="261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629C6EC5-4220-4D50-BEFE-F73034945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883" y="1872363"/>
                <a:ext cx="5680572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其中</a:t>
                </a:r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629C6EC5-4220-4D50-BEFE-F73034945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883" y="1872363"/>
                <a:ext cx="5680572" cy="532966"/>
              </a:xfrm>
              <a:prstGeom prst="rect">
                <a:avLst/>
              </a:prstGeom>
              <a:blipFill>
                <a:blip r:embed="rId5"/>
                <a:stretch>
                  <a:fillRect l="-2253" t="-13636" b="-306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0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utoUpdateAnimBg="0"/>
      <p:bldP spid="36" grpId="0"/>
      <p:bldP spid="37" grpId="0"/>
      <p:bldP spid="38" grpId="0"/>
      <p:bldP spid="3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6">
            <a:extLst>
              <a:ext uri="{FF2B5EF4-FFF2-40B4-BE49-F238E27FC236}">
                <a16:creationId xmlns:a16="http://schemas.microsoft.com/office/drawing/2014/main" id="{1AF68F71-C080-4714-A6F6-7A29DA93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69" y="212778"/>
            <a:ext cx="4669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j-lt"/>
                <a:ea typeface="+mj-ea"/>
              </a:rPr>
              <a:t>8.</a:t>
            </a:r>
            <a:r>
              <a:rPr lang="en-US" altLang="zh-CN" b="1" dirty="0"/>
              <a:t> </a:t>
            </a:r>
            <a:r>
              <a:rPr lang="zh-CN" altLang="en-US" b="1" dirty="0"/>
              <a:t>设</a:t>
            </a: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b="1" dirty="0"/>
              <a:t> 连续</a:t>
            </a:r>
            <a:r>
              <a:rPr lang="en-US" altLang="zh-CN" b="1" dirty="0"/>
              <a:t>, </a:t>
            </a:r>
            <a:r>
              <a:rPr lang="en-US" altLang="zh-CN" b="1" i="1" dirty="0"/>
              <a:t>f</a:t>
            </a:r>
            <a:r>
              <a:rPr lang="en-US" altLang="zh-CN" b="1" dirty="0"/>
              <a:t>(0</a:t>
            </a:r>
            <a:r>
              <a:rPr lang="en-US" altLang="zh-CN" b="1"/>
              <a:t>)=</a:t>
            </a:r>
            <a:r>
              <a:rPr lang="en-US" altLang="zh-CN" b="1" i="1"/>
              <a:t>a</a:t>
            </a:r>
            <a:endParaRPr lang="en-US" altLang="zh-CN" sz="1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/>
              <p:nvPr/>
            </p:nvSpPr>
            <p:spPr bwMode="auto">
              <a:xfrm>
                <a:off x="2233426" y="540048"/>
                <a:ext cx="6302987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426" y="540048"/>
                <a:ext cx="6302987" cy="127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629C6EC5-4220-4D50-BEFE-F73034945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752" y="1621264"/>
                <a:ext cx="7897995" cy="614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 dirty="0"/>
                  <a:t>其中</a:t>
                </a:r>
                <a:r>
                  <a:rPr lang="en-US" altLang="zh-CN" b="1" i="1" dirty="0"/>
                  <a:t>,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zh-CN" alt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b="1" dirty="0"/>
                  <a:t>及 </a:t>
                </a:r>
                <a:r>
                  <a:rPr lang="en-US" altLang="zh-CN" b="1" i="1" dirty="0"/>
                  <a:t>z</a:t>
                </a:r>
                <a:r>
                  <a:rPr lang="en-US" altLang="zh-CN" b="1" dirty="0"/>
                  <a:t> 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629C6EC5-4220-4D50-BEFE-F73034945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752" y="1621264"/>
                <a:ext cx="7897995" cy="614142"/>
              </a:xfrm>
              <a:prstGeom prst="rect">
                <a:avLst/>
              </a:prstGeom>
              <a:blipFill>
                <a:blip r:embed="rId3"/>
                <a:stretch>
                  <a:fillRect l="-1622" t="-1980" b="-24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48">
            <a:extLst>
              <a:ext uri="{FF2B5EF4-FFF2-40B4-BE49-F238E27FC236}">
                <a16:creationId xmlns:a16="http://schemas.microsoft.com/office/drawing/2014/main" id="{EC0EBAFF-FA35-4953-B8DB-E84747A0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753" y="153424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9BC2E8A0-9D3C-42C9-80CE-023BFB93E42C}"/>
                  </a:ext>
                </a:extLst>
              </p:cNvPr>
              <p:cNvSpPr txBox="1"/>
              <p:nvPr/>
            </p:nvSpPr>
            <p:spPr bwMode="auto">
              <a:xfrm>
                <a:off x="9456431" y="1235028"/>
                <a:ext cx="1810684" cy="8689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9BC2E8A0-9D3C-42C9-80CE-023BFB93E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6431" y="1235028"/>
                <a:ext cx="1810684" cy="86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23">
            <a:extLst>
              <a:ext uri="{FF2B5EF4-FFF2-40B4-BE49-F238E27FC236}">
                <a16:creationId xmlns:a16="http://schemas.microsoft.com/office/drawing/2014/main" id="{6CF24997-5939-4435-8A79-5F5039DF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40" y="25409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2">
                <a:extLst>
                  <a:ext uri="{FF2B5EF4-FFF2-40B4-BE49-F238E27FC236}">
                    <a16:creationId xmlns:a16="http://schemas.microsoft.com/office/drawing/2014/main" id="{ADC48399-1621-4FFA-B418-FC29882D3BF1}"/>
                  </a:ext>
                </a:extLst>
              </p:cNvPr>
              <p:cNvSpPr txBox="1"/>
              <p:nvPr/>
            </p:nvSpPr>
            <p:spPr bwMode="auto">
              <a:xfrm>
                <a:off x="1293379" y="2215066"/>
                <a:ext cx="8181881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∴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l-GR" altLang="zh-CN" sz="2800" b="1" i="1" dirty="0"/>
                            <m:t>φ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800" b="1" i="1" dirty="0"/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0" name="Object 62">
                <a:extLst>
                  <a:ext uri="{FF2B5EF4-FFF2-40B4-BE49-F238E27FC236}">
                    <a16:creationId xmlns:a16="http://schemas.microsoft.com/office/drawing/2014/main" id="{ADC48399-1621-4FFA-B418-FC29882D3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3379" y="2215066"/>
                <a:ext cx="8181881" cy="12729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C1700737-18AF-4999-ADAE-567BF70ED9A6}"/>
                  </a:ext>
                </a:extLst>
              </p:cNvPr>
              <p:cNvSpPr txBox="1"/>
              <p:nvPr/>
            </p:nvSpPr>
            <p:spPr bwMode="auto">
              <a:xfrm>
                <a:off x="1312060" y="3363101"/>
                <a:ext cx="7333687" cy="13909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b="1" i="1" dirty="0"/>
                                        <m:t>φ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b="1" i="1" dirty="0"/>
                                        <m:t>φ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zh-CN" sz="2800" b="1" i="1" dirty="0"/>
                                    <m:t>φ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altLang="zh-CN" sz="2800" b="1" i="1" dirty="0"/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C1700737-18AF-4999-ADAE-567BF70E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2060" y="3363101"/>
                <a:ext cx="7333687" cy="1390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35">
            <a:extLst>
              <a:ext uri="{FF2B5EF4-FFF2-40B4-BE49-F238E27FC236}">
                <a16:creationId xmlns:a16="http://schemas.microsoft.com/office/drawing/2014/main" id="{A39BC369-7D03-4F4B-A95E-07C32C059646}"/>
              </a:ext>
            </a:extLst>
          </p:cNvPr>
          <p:cNvGrpSpPr>
            <a:grpSpLocks/>
          </p:cNvGrpSpPr>
          <p:nvPr/>
        </p:nvGrpSpPr>
        <p:grpSpPr bwMode="auto">
          <a:xfrm>
            <a:off x="9979492" y="2544229"/>
            <a:ext cx="1905000" cy="2209800"/>
            <a:chOff x="3984" y="816"/>
            <a:chExt cx="960" cy="1296"/>
          </a:xfrm>
        </p:grpSpPr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8A109CA-C574-4B90-AEEF-27960CFE9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2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7D3E4637-9E87-4BA3-BCA3-B1A543697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85AC6C32-870B-403D-B55D-DAE2C5E50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816"/>
              <a:ext cx="0" cy="9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F222949C-C075-4A6A-9E04-11174C42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52"/>
              <a:ext cx="67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225CF3AA-F798-4D4A-9D3E-0C2CF20BA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988374A1-916B-4E05-9793-18DB0B6EB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24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1" name="Arc 32">
              <a:extLst>
                <a:ext uri="{FF2B5EF4-FFF2-40B4-BE49-F238E27FC236}">
                  <a16:creationId xmlns:a16="http://schemas.microsoft.com/office/drawing/2014/main" id="{49245724-B2E3-43DB-8721-9F38F8EBA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" y="1013"/>
              <a:ext cx="681" cy="429"/>
            </a:xfrm>
            <a:custGeom>
              <a:avLst/>
              <a:gdLst>
                <a:gd name="G0" fmla="+- 19275 0 0"/>
                <a:gd name="G1" fmla="+- 21600 0 0"/>
                <a:gd name="G2" fmla="+- 21600 0 0"/>
                <a:gd name="T0" fmla="*/ 0 w 38614"/>
                <a:gd name="T1" fmla="*/ 11850 h 21600"/>
                <a:gd name="T2" fmla="*/ 38614 w 38614"/>
                <a:gd name="T3" fmla="*/ 11979 h 21600"/>
                <a:gd name="T4" fmla="*/ 19275 w 386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14" h="21600" fill="none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</a:path>
                <a:path w="38614" h="21600" stroke="0" extrusionOk="0">
                  <a:moveTo>
                    <a:pt x="0" y="11850"/>
                  </a:moveTo>
                  <a:cubicBezTo>
                    <a:pt x="3677" y="4582"/>
                    <a:pt x="11129" y="0"/>
                    <a:pt x="19275" y="0"/>
                  </a:cubicBezTo>
                  <a:cubicBezTo>
                    <a:pt x="27472" y="0"/>
                    <a:pt x="34962" y="4639"/>
                    <a:pt x="38613" y="11979"/>
                  </a:cubicBezTo>
                  <a:lnTo>
                    <a:pt x="1927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62">
                <a:extLst>
                  <a:ext uri="{FF2B5EF4-FFF2-40B4-BE49-F238E27FC236}">
                    <a16:creationId xmlns:a16="http://schemas.microsoft.com/office/drawing/2014/main" id="{BF22B572-FD01-4E31-B94A-99514576CB1A}"/>
                  </a:ext>
                </a:extLst>
              </p:cNvPr>
              <p:cNvSpPr txBox="1"/>
              <p:nvPr/>
            </p:nvSpPr>
            <p:spPr bwMode="auto">
              <a:xfrm>
                <a:off x="2625488" y="4341074"/>
                <a:ext cx="6687131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BR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nary>
                                <m:nary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b="1" i="1" dirty="0"/>
                                        <m:t>φ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800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sz="2800" b="1" i="1" dirty="0"/>
                                        <m:t>φ</m:t>
                                      </m:r>
                                    </m:e>
                                  </m:func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altLang="zh-CN" sz="2800" b="1" i="1" dirty="0"/>
                                    <m:t>φ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func>
                      <m:r>
                        <m:rPr>
                          <m:nor/>
                        </m:rPr>
                        <a:rPr lang="en-US" altLang="zh-CN" sz="2800" b="1" i="1" dirty="0"/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3" name="Object 62">
                <a:extLst>
                  <a:ext uri="{FF2B5EF4-FFF2-40B4-BE49-F238E27FC236}">
                    <a16:creationId xmlns:a16="http://schemas.microsoft.com/office/drawing/2014/main" id="{BF22B572-FD01-4E31-B94A-99514576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488" y="4341074"/>
                <a:ext cx="6687131" cy="1169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62">
                <a:extLst>
                  <a:ext uri="{FF2B5EF4-FFF2-40B4-BE49-F238E27FC236}">
                    <a16:creationId xmlns:a16="http://schemas.microsoft.com/office/drawing/2014/main" id="{0F8D68CE-ACD1-406B-B647-30C6587388ED}"/>
                  </a:ext>
                </a:extLst>
              </p:cNvPr>
              <p:cNvSpPr txBox="1"/>
              <p:nvPr/>
            </p:nvSpPr>
            <p:spPr bwMode="auto">
              <a:xfrm>
                <a:off x="2653984" y="5481360"/>
                <a:ext cx="3006681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sup>
                            <m:e>
                              <m:func>
                                <m:func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8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2800" b="1" i="1" dirty="0"/>
                                    <m:t>φ</m:t>
                                  </m:r>
                                </m:e>
                              </m:func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m:rPr>
                                  <m:nor/>
                                </m:rPr>
                                <a:rPr lang="el-GR" altLang="zh-CN" sz="2800" b="1" i="1" dirty="0"/>
                                <m:t>φ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4" name="Object 62">
                <a:extLst>
                  <a:ext uri="{FF2B5EF4-FFF2-40B4-BE49-F238E27FC236}">
                    <a16:creationId xmlns:a16="http://schemas.microsoft.com/office/drawing/2014/main" id="{0F8D68CE-ACD1-406B-B647-30C658738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3984" y="5481360"/>
                <a:ext cx="3006681" cy="116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62">
                <a:extLst>
                  <a:ext uri="{FF2B5EF4-FFF2-40B4-BE49-F238E27FC236}">
                    <a16:creationId xmlns:a16="http://schemas.microsoft.com/office/drawing/2014/main" id="{68CCA38C-465F-44BD-A11A-46F21350B427}"/>
                  </a:ext>
                </a:extLst>
              </p:cNvPr>
              <p:cNvSpPr txBox="1"/>
              <p:nvPr/>
            </p:nvSpPr>
            <p:spPr bwMode="auto">
              <a:xfrm>
                <a:off x="5529732" y="5607079"/>
                <a:ext cx="3006681" cy="11697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5" name="Object 62">
                <a:extLst>
                  <a:ext uri="{FF2B5EF4-FFF2-40B4-BE49-F238E27FC236}">
                    <a16:creationId xmlns:a16="http://schemas.microsoft.com/office/drawing/2014/main" id="{68CCA38C-465F-44BD-A11A-46F21350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9732" y="5607079"/>
                <a:ext cx="3006681" cy="116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7" grpId="0"/>
      <p:bldP spid="15" grpId="0"/>
      <p:bldP spid="16" grpId="0"/>
      <p:bldP spid="17" grpId="0"/>
      <p:bldP spid="18" grpId="0" autoUpdateAnimBg="0"/>
      <p:bldP spid="20" grpId="0"/>
      <p:bldP spid="21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1AF68F71-C080-4714-A6F6-7A29DA93D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369" y="212778"/>
                <a:ext cx="8576058" cy="687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latin typeface="+mj-lt"/>
                    <a:ea typeface="+mj-ea"/>
                  </a:rPr>
                  <a:t>9.</a:t>
                </a:r>
                <a:r>
                  <a:rPr lang="en-US" altLang="zh-CN" b="1" dirty="0"/>
                  <a:t> </a:t>
                </a:r>
                <a:r>
                  <a:rPr lang="zh-CN" altLang="en-US" b="1" dirty="0"/>
                  <a:t>设</a:t>
                </a:r>
                <a:r>
                  <a:rPr lang="en-US" altLang="zh-CN" b="1" i="1" dirty="0"/>
                  <a:t>f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x</a:t>
                </a:r>
                <a:r>
                  <a:rPr lang="en-US" altLang="zh-CN" b="1" dirty="0"/>
                  <a:t>)</a:t>
                </a:r>
                <a:r>
                  <a:rPr lang="zh-CN" altLang="en-US" b="1" dirty="0"/>
                  <a:t> 在</a:t>
                </a:r>
                <a:r>
                  <a:rPr lang="en-US" altLang="zh-CN" b="1" dirty="0"/>
                  <a:t>[0,1]</a:t>
                </a:r>
                <a:r>
                  <a:rPr lang="zh-CN" altLang="en-US" b="1" dirty="0"/>
                  <a:t>连续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</m:e>
                    </m:nary>
                  </m:oMath>
                </a14:m>
                <a:r>
                  <a:rPr lang="zh-CN" altLang="en-US" b="1" dirty="0"/>
                  <a:t>证明：</a:t>
                </a:r>
                <a:endParaRPr lang="en-US" altLang="zh-CN" sz="1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1" name="Text Box 16">
                <a:extLst>
                  <a:ext uri="{FF2B5EF4-FFF2-40B4-BE49-F238E27FC236}">
                    <a16:creationId xmlns:a16="http://schemas.microsoft.com/office/drawing/2014/main" id="{1AF68F71-C080-4714-A6F6-7A29DA93D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369" y="212778"/>
                <a:ext cx="8576058" cy="687881"/>
              </a:xfrm>
              <a:prstGeom prst="rect">
                <a:avLst/>
              </a:prstGeom>
              <a:blipFill>
                <a:blip r:embed="rId2"/>
                <a:stretch>
                  <a:fillRect l="-1421" b="-141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23">
            <a:extLst>
              <a:ext uri="{FF2B5EF4-FFF2-40B4-BE49-F238E27FC236}">
                <a16:creationId xmlns:a16="http://schemas.microsoft.com/office/drawing/2014/main" id="{8EA96D22-7F4D-4FFB-92A5-5B60D8975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0" y="1895075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证明：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88984841-5D4E-44C8-87C5-A12B0288D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272" y="1920459"/>
            <a:ext cx="2318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令</a:t>
            </a:r>
            <a:r>
              <a:rPr lang="en-US" altLang="zh-CN" sz="2800" b="1" i="1" dirty="0"/>
              <a:t>F'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 =</a:t>
            </a:r>
            <a:r>
              <a:rPr lang="en-US" altLang="zh-CN" sz="2800" b="1" i="1" dirty="0"/>
              <a:t> 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 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/>
              <p:nvPr/>
            </p:nvSpPr>
            <p:spPr bwMode="auto">
              <a:xfrm>
                <a:off x="2226195" y="847801"/>
                <a:ext cx="6302987" cy="12729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7" name="Object 62">
                <a:extLst>
                  <a:ext uri="{FF2B5EF4-FFF2-40B4-BE49-F238E27FC236}">
                    <a16:creationId xmlns:a16="http://schemas.microsoft.com/office/drawing/2014/main" id="{DE502D52-183B-43D6-A232-F6624ABF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6195" y="847801"/>
                <a:ext cx="6302987" cy="1272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4249" y="2410495"/>
                <a:ext cx="10879708" cy="107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nary>
                      <m:nary>
                        <m:nary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nary>
                          <m:nary>
                            <m:nary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 dirty="0"/>
                                <m:t>F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 dirty="0" smtClean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 dirty="0" smtClean="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 dirty="0"/>
                                <m:t>F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b="1" dirty="0"/>
                                <m:t>)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Text Box 16">
                <a:extLst>
                  <a:ext uri="{FF2B5EF4-FFF2-40B4-BE49-F238E27FC236}">
                    <a16:creationId xmlns:a16="http://schemas.microsoft.com/office/drawing/2014/main" id="{C8E4B591-7B69-4C34-BDDB-F6A1B21C9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249" y="2410495"/>
                <a:ext cx="10879708" cy="1071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62">
                <a:extLst>
                  <a:ext uri="{FF2B5EF4-FFF2-40B4-BE49-F238E27FC236}">
                    <a16:creationId xmlns:a16="http://schemas.microsoft.com/office/drawing/2014/main" id="{B28CD086-1AE9-4917-AFA9-044E7198DE0A}"/>
                  </a:ext>
                </a:extLst>
              </p:cNvPr>
              <p:cNvSpPr txBox="1"/>
              <p:nvPr/>
            </p:nvSpPr>
            <p:spPr bwMode="auto">
              <a:xfrm>
                <a:off x="1153097" y="3460207"/>
                <a:ext cx="5756371" cy="107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t-BR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sz="2800" b="1" i="1" dirty="0"/>
                                    <m:t>F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9" name="Object 62">
                <a:extLst>
                  <a:ext uri="{FF2B5EF4-FFF2-40B4-BE49-F238E27FC236}">
                    <a16:creationId xmlns:a16="http://schemas.microsoft.com/office/drawing/2014/main" id="{B28CD086-1AE9-4917-AFA9-044E7198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097" y="3460207"/>
                <a:ext cx="5756371" cy="1071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2">
                <a:extLst>
                  <a:ext uri="{FF2B5EF4-FFF2-40B4-BE49-F238E27FC236}">
                    <a16:creationId xmlns:a16="http://schemas.microsoft.com/office/drawing/2014/main" id="{A0FE7399-AA0C-4BC9-B70F-415DD29E65AB}"/>
                  </a:ext>
                </a:extLst>
              </p:cNvPr>
              <p:cNvSpPr txBox="1"/>
              <p:nvPr/>
            </p:nvSpPr>
            <p:spPr bwMode="auto">
              <a:xfrm>
                <a:off x="959856" y="4537676"/>
                <a:ext cx="6142852" cy="107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 b="1" dirty="0"/>
                            <m:t>(1)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(1)</m:t>
                          </m:r>
                          <m:r>
                            <m:rPr>
                              <m:nor/>
                            </m:rPr>
                            <a:rPr lang="en-US" altLang="zh-CN" sz="2800" b="1" i="0" dirty="0" smtClean="0"/>
                            <m:t>+</m:t>
                          </m:r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6" name="Object 62">
                <a:extLst>
                  <a:ext uri="{FF2B5EF4-FFF2-40B4-BE49-F238E27FC236}">
                    <a16:creationId xmlns:a16="http://schemas.microsoft.com/office/drawing/2014/main" id="{A0FE7399-AA0C-4BC9-B70F-415DD29E6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856" y="4537676"/>
                <a:ext cx="6142852" cy="1071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727B5E1B-9850-426E-9E79-A25CD9304E51}"/>
                  </a:ext>
                </a:extLst>
              </p:cNvPr>
              <p:cNvSpPr txBox="1"/>
              <p:nvPr/>
            </p:nvSpPr>
            <p:spPr bwMode="auto">
              <a:xfrm>
                <a:off x="959856" y="5474443"/>
                <a:ext cx="6142852" cy="107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 b="1" dirty="0"/>
                            <m:t>(1)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F</m:t>
                          </m:r>
                          <m: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(1)+</m:t>
                          </m:r>
                          <m:f>
                            <m:fPr>
                              <m:ctrlPr>
                                <a:rPr lang="pt-BR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b="1" dirty="0"/>
                            <m:t>)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7" name="Object 62">
                <a:extLst>
                  <a:ext uri="{FF2B5EF4-FFF2-40B4-BE49-F238E27FC236}">
                    <a16:creationId xmlns:a16="http://schemas.microsoft.com/office/drawing/2014/main" id="{727B5E1B-9850-426E-9E79-A25CD930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856" y="5474443"/>
                <a:ext cx="6142852" cy="1071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F6AABA19-D1AF-4697-B2E7-DB9CB7A7D282}"/>
                  </a:ext>
                </a:extLst>
              </p:cNvPr>
              <p:cNvSpPr txBox="1"/>
              <p:nvPr/>
            </p:nvSpPr>
            <p:spPr bwMode="auto">
              <a:xfrm>
                <a:off x="7199697" y="5373720"/>
                <a:ext cx="4032447" cy="107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(1)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1" dirty="0"/>
                                <m:t>F</m:t>
                              </m:r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i="0" dirty="0" smtClean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b="1" dirty="0"/>
                                <m:t>)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9" name="Object 62">
                <a:extLst>
                  <a:ext uri="{FF2B5EF4-FFF2-40B4-BE49-F238E27FC236}">
                    <a16:creationId xmlns:a16="http://schemas.microsoft.com/office/drawing/2014/main" id="{F6AABA19-D1AF-4697-B2E7-DB9CB7A7D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697" y="5373720"/>
                <a:ext cx="4032447" cy="1071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0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utoUpdateAnimBg="0"/>
      <p:bldP spid="36" grpId="0"/>
      <p:bldP spid="37" grpId="0"/>
      <p:bldP spid="38" grpId="0"/>
      <p:bldP spid="39" grpId="0"/>
      <p:bldP spid="1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</TotalTime>
  <Words>3297</Words>
  <Application>Microsoft Office PowerPoint</Application>
  <PresentationFormat>宽屏</PresentationFormat>
  <Paragraphs>157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393</cp:revision>
  <dcterms:created xsi:type="dcterms:W3CDTF">2020-02-21T07:30:31Z</dcterms:created>
  <dcterms:modified xsi:type="dcterms:W3CDTF">2022-05-11T02:26:00Z</dcterms:modified>
</cp:coreProperties>
</file>