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3" r:id="rId2"/>
    <p:sldId id="304" r:id="rId3"/>
    <p:sldId id="258" r:id="rId4"/>
    <p:sldId id="259" r:id="rId5"/>
    <p:sldId id="286" r:id="rId6"/>
    <p:sldId id="257" r:id="rId7"/>
    <p:sldId id="299" r:id="rId8"/>
    <p:sldId id="300" r:id="rId9"/>
    <p:sldId id="262" r:id="rId10"/>
    <p:sldId id="287" r:id="rId11"/>
    <p:sldId id="301" r:id="rId12"/>
    <p:sldId id="263" r:id="rId13"/>
    <p:sldId id="265" r:id="rId14"/>
    <p:sldId id="302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2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2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87F6-C7C2-4C41-A806-920CBEBE01CF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68EE-42C0-4145-A886-CD1119CF6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6A0E1E-2029-4E16-9B84-1E000E6F16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0E99B-D890-493B-B323-4409AA7C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F837E5-4055-451D-9C00-9A63D70C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55912-28DB-406F-B0D5-3178867A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A4A76AB-9EDD-4B41-9F4E-3A71A38BBF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06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68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0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9.png"/><Relationship Id="rId7" Type="http://schemas.openxmlformats.org/officeDocument/2006/relationships/image" Target="../media/image10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40.png"/><Relationship Id="rId9" Type="http://schemas.openxmlformats.org/officeDocument/2006/relationships/image" Target="../media/image1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2" descr="窄竖线">
            <a:extLst>
              <a:ext uri="{FF2B5EF4-FFF2-40B4-BE49-F238E27FC236}">
                <a16:creationId xmlns:a16="http://schemas.microsoft.com/office/drawing/2014/main" id="{FDAFE7EB-19E5-47B2-81AF-B7E8792374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81400" y="1143001"/>
            <a:ext cx="4724400" cy="18843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9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+mj-ea"/>
                <a:ea typeface="+mj-ea"/>
              </a:rPr>
              <a:t>三重积分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69256EA-F947-4E5D-94CF-7537AD9F0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657601"/>
            <a:ext cx="53303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+mj-ea"/>
                <a:ea typeface="+mj-ea"/>
              </a:rPr>
              <a:t>三重积分的概念与性质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18565D83-702F-404A-A6CB-7264FACA7271}"/>
              </a:ext>
            </a:extLst>
          </p:cNvPr>
          <p:cNvGrpSpPr>
            <a:grpSpLocks/>
          </p:cNvGrpSpPr>
          <p:nvPr/>
        </p:nvGrpSpPr>
        <p:grpSpPr bwMode="auto">
          <a:xfrm>
            <a:off x="630978" y="171092"/>
            <a:ext cx="4376902" cy="1270001"/>
            <a:chOff x="240" y="1618"/>
            <a:chExt cx="2009" cy="800"/>
          </a:xfrm>
        </p:grpSpPr>
        <p:sp>
          <p:nvSpPr>
            <p:cNvPr id="21507" name="Text Box 3">
              <a:extLst>
                <a:ext uri="{FF2B5EF4-FFF2-40B4-BE49-F238E27FC236}">
                  <a16:creationId xmlns:a16="http://schemas.microsoft.com/office/drawing/2014/main" id="{1FC79A05-2F91-4830-B730-5A24EB2D9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80"/>
              <a:ext cx="10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 </a:t>
              </a:r>
              <a:r>
                <a:rPr lang="zh-CN" altLang="en-US" sz="2800" b="1">
                  <a:latin typeface="+mj-lt"/>
                  <a:ea typeface="+mj-ea"/>
                </a:rPr>
                <a:t>例</a:t>
              </a:r>
              <a:r>
                <a:rPr lang="en-US" altLang="zh-CN" sz="2800" b="1">
                  <a:latin typeface="+mj-lt"/>
                  <a:ea typeface="+mj-ea"/>
                </a:rPr>
                <a:t>2  </a:t>
              </a:r>
              <a:r>
                <a:rPr lang="zh-CN" altLang="en-US" sz="2800" b="1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08" name="Object 4">
                  <a:extLst>
                    <a:ext uri="{FF2B5EF4-FFF2-40B4-BE49-F238E27FC236}">
                      <a16:creationId xmlns:a16="http://schemas.microsoft.com/office/drawing/2014/main" id="{9031DC7D-0B0B-40D5-938F-FA04A5023CDC}"/>
                    </a:ext>
                  </a:extLst>
                </p:cNvPr>
                <p:cNvSpPr txBox="1"/>
                <p:nvPr/>
              </p:nvSpPr>
              <p:spPr bwMode="auto">
                <a:xfrm>
                  <a:off x="1034" y="1618"/>
                  <a:ext cx="1215" cy="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𝜴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𝒛𝒅𝒙𝒅𝒚𝒅𝒛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1508" name="Object 4">
                  <a:extLst>
                    <a:ext uri="{FF2B5EF4-FFF2-40B4-BE49-F238E27FC236}">
                      <a16:creationId xmlns:a16="http://schemas.microsoft.com/office/drawing/2014/main" id="{9031DC7D-0B0B-40D5-938F-FA04A5023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4" y="1618"/>
                  <a:ext cx="1215" cy="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Text Box 6">
                <a:extLst>
                  <a:ext uri="{FF2B5EF4-FFF2-40B4-BE49-F238E27FC236}">
                    <a16:creationId xmlns:a16="http://schemas.microsoft.com/office/drawing/2014/main" id="{2CF0668F-2E07-4F0A-9F71-260CEA37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7178" y="498880"/>
                <a:ext cx="5967710" cy="594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及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b="1" dirty="0"/>
                      <m:t>围成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0" name="Text Box 6">
                <a:extLst>
                  <a:ext uri="{FF2B5EF4-FFF2-40B4-BE49-F238E27FC236}">
                    <a16:creationId xmlns:a16="http://schemas.microsoft.com/office/drawing/2014/main" id="{2CF0668F-2E07-4F0A-9F71-260CEA37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7178" y="498880"/>
                <a:ext cx="5967710" cy="594466"/>
              </a:xfrm>
              <a:prstGeom prst="rect">
                <a:avLst/>
              </a:prstGeom>
              <a:blipFill>
                <a:blip r:embed="rId3"/>
                <a:stretch>
                  <a:fillRect l="-2043" t="-13402" b="-14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4" name="Object 10">
                <a:extLst>
                  <a:ext uri="{FF2B5EF4-FFF2-40B4-BE49-F238E27FC236}">
                    <a16:creationId xmlns:a16="http://schemas.microsoft.com/office/drawing/2014/main" id="{148CCDCD-4169-4785-A531-EB36319DBA0C}"/>
                  </a:ext>
                </a:extLst>
              </p:cNvPr>
              <p:cNvSpPr txBox="1"/>
              <p:nvPr/>
            </p:nvSpPr>
            <p:spPr bwMode="auto">
              <a:xfrm>
                <a:off x="582895" y="2706393"/>
                <a:ext cx="2731805" cy="13738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𝒛𝒅𝒙𝒅𝒚𝒅𝒛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4" name="Object 10">
                <a:extLst>
                  <a:ext uri="{FF2B5EF4-FFF2-40B4-BE49-F238E27FC236}">
                    <a16:creationId xmlns:a16="http://schemas.microsoft.com/office/drawing/2014/main" id="{148CCDCD-4169-4785-A531-EB36319D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895" y="2706393"/>
                <a:ext cx="2731805" cy="1373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Object 11">
                <a:extLst>
                  <a:ext uri="{FF2B5EF4-FFF2-40B4-BE49-F238E27FC236}">
                    <a16:creationId xmlns:a16="http://schemas.microsoft.com/office/drawing/2014/main" id="{1B598DEB-499E-42B7-94D6-FFC23892AF85}"/>
                  </a:ext>
                </a:extLst>
              </p:cNvPr>
              <p:cNvSpPr txBox="1"/>
              <p:nvPr/>
            </p:nvSpPr>
            <p:spPr bwMode="auto">
              <a:xfrm>
                <a:off x="630978" y="1514917"/>
                <a:ext cx="9230627" cy="11728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,−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5" name="Object 11">
                <a:extLst>
                  <a:ext uri="{FF2B5EF4-FFF2-40B4-BE49-F238E27FC236}">
                    <a16:creationId xmlns:a16="http://schemas.microsoft.com/office/drawing/2014/main" id="{1B598DEB-499E-42B7-94D6-FFC23892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978" y="1514917"/>
                <a:ext cx="9230627" cy="1172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6" name="Object 12">
                <a:extLst>
                  <a:ext uri="{FF2B5EF4-FFF2-40B4-BE49-F238E27FC236}">
                    <a16:creationId xmlns:a16="http://schemas.microsoft.com/office/drawing/2014/main" id="{096C814A-1B7F-4CB0-AFD6-73A01A697CC1}"/>
                  </a:ext>
                </a:extLst>
              </p:cNvPr>
              <p:cNvSpPr txBox="1"/>
              <p:nvPr/>
            </p:nvSpPr>
            <p:spPr bwMode="auto">
              <a:xfrm>
                <a:off x="2981354" y="2628065"/>
                <a:ext cx="5029200" cy="15059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6" name="Object 12">
                <a:extLst>
                  <a:ext uri="{FF2B5EF4-FFF2-40B4-BE49-F238E27FC236}">
                    <a16:creationId xmlns:a16="http://schemas.microsoft.com/office/drawing/2014/main" id="{096C814A-1B7F-4CB0-AFD6-73A01A69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1354" y="2628065"/>
                <a:ext cx="5029200" cy="1505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7" name="Object 13">
                <a:extLst>
                  <a:ext uri="{FF2B5EF4-FFF2-40B4-BE49-F238E27FC236}">
                    <a16:creationId xmlns:a16="http://schemas.microsoft.com/office/drawing/2014/main" id="{9BFE1FB0-FDBD-46BF-B390-F07561084014}"/>
                  </a:ext>
                </a:extLst>
              </p:cNvPr>
              <p:cNvSpPr txBox="1"/>
              <p:nvPr/>
            </p:nvSpPr>
            <p:spPr bwMode="auto">
              <a:xfrm>
                <a:off x="2677428" y="4192587"/>
                <a:ext cx="1447800" cy="9112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𝟔𝟒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17" name="Object 13">
                <a:extLst>
                  <a:ext uri="{FF2B5EF4-FFF2-40B4-BE49-F238E27FC236}">
                    <a16:creationId xmlns:a16="http://schemas.microsoft.com/office/drawing/2014/main" id="{9BFE1FB0-FDBD-46BF-B390-F0756108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7428" y="4192587"/>
                <a:ext cx="1447800" cy="911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18" name="Group 14">
            <a:extLst>
              <a:ext uri="{FF2B5EF4-FFF2-40B4-BE49-F238E27FC236}">
                <a16:creationId xmlns:a16="http://schemas.microsoft.com/office/drawing/2014/main" id="{B01DFFBF-6204-42AF-909A-6934BB69E2E7}"/>
              </a:ext>
            </a:extLst>
          </p:cNvPr>
          <p:cNvGrpSpPr>
            <a:grpSpLocks/>
          </p:cNvGrpSpPr>
          <p:nvPr/>
        </p:nvGrpSpPr>
        <p:grpSpPr bwMode="auto">
          <a:xfrm>
            <a:off x="8561288" y="2311400"/>
            <a:ext cx="2133600" cy="2133600"/>
            <a:chOff x="4176" y="2352"/>
            <a:chExt cx="1104" cy="1104"/>
          </a:xfrm>
        </p:grpSpPr>
        <p:sp>
          <p:nvSpPr>
            <p:cNvPr id="21519" name="Line 15">
              <a:extLst>
                <a:ext uri="{FF2B5EF4-FFF2-40B4-BE49-F238E27FC236}">
                  <a16:creationId xmlns:a16="http://schemas.microsoft.com/office/drawing/2014/main" id="{AAAFE0C7-611A-4ABF-80C6-F615F30E4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DFCE1C86-0BAA-4F73-8CC2-BD1F61A41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521" name="Line 17">
              <a:extLst>
                <a:ext uri="{FF2B5EF4-FFF2-40B4-BE49-F238E27FC236}">
                  <a16:creationId xmlns:a16="http://schemas.microsoft.com/office/drawing/2014/main" id="{5BBEEDCC-D0F7-49A4-AFD3-FF70DDE77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522" name="Oval 18">
              <a:extLst>
                <a:ext uri="{FF2B5EF4-FFF2-40B4-BE49-F238E27FC236}">
                  <a16:creationId xmlns:a16="http://schemas.microsoft.com/office/drawing/2014/main" id="{9737C03E-049E-4A80-B6AF-C06AD35F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+mj-lt"/>
                  <a:ea typeface="+mj-ea"/>
                </a:rPr>
                <a:t>4</a:t>
              </a:r>
            </a:p>
          </p:txBody>
        </p:sp>
        <p:sp>
          <p:nvSpPr>
            <p:cNvPr id="21523" name="Arc 19">
              <a:extLst>
                <a:ext uri="{FF2B5EF4-FFF2-40B4-BE49-F238E27FC236}">
                  <a16:creationId xmlns:a16="http://schemas.microsoft.com/office/drawing/2014/main" id="{842016E7-F2DE-4606-A4C3-5786AC94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672" cy="588"/>
            </a:xfrm>
            <a:custGeom>
              <a:avLst/>
              <a:gdLst>
                <a:gd name="G0" fmla="+- 21599 0 0"/>
                <a:gd name="G1" fmla="+- 450 0 0"/>
                <a:gd name="G2" fmla="+- 21600 0 0"/>
                <a:gd name="T0" fmla="*/ 43194 w 43199"/>
                <a:gd name="T1" fmla="*/ 0 h 22050"/>
                <a:gd name="T2" fmla="*/ 0 w 43199"/>
                <a:gd name="T3" fmla="*/ 665 h 22050"/>
                <a:gd name="T4" fmla="*/ 21599 w 43199"/>
                <a:gd name="T5" fmla="*/ 450 h 2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2050" fill="none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</a:path>
                <a:path w="43199" h="22050" stroke="0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  <a:lnTo>
                    <a:pt x="21599" y="45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524" name="Oval 20">
              <a:extLst>
                <a:ext uri="{FF2B5EF4-FFF2-40B4-BE49-F238E27FC236}">
                  <a16:creationId xmlns:a16="http://schemas.microsoft.com/office/drawing/2014/main" id="{2E2316AE-05C3-407B-94D5-03150C7A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672" cy="192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6EC5931E-1279-4334-861A-0CC18B3D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78" y="4598226"/>
            <a:ext cx="3193773" cy="609600"/>
          </a:xfrm>
          <a:prstGeom prst="wedgeRoundRectCallout">
            <a:avLst>
              <a:gd name="adj1" fmla="val -32144"/>
              <a:gd name="adj2" fmla="val -7994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计算过程繁琐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4A1220CD-9CB5-4269-98E8-B38B1E2A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57" y="5472733"/>
            <a:ext cx="5938043" cy="851867"/>
          </a:xfrm>
          <a:prstGeom prst="wedgeRectCallout">
            <a:avLst>
              <a:gd name="adj1" fmla="val -23162"/>
              <a:gd name="adj2" fmla="val 26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+mj-lt"/>
                <a:ea typeface="+mj-ea"/>
              </a:rPr>
              <a:t>能否把极坐标结合到空间坐标系内</a:t>
            </a:r>
            <a:r>
              <a:rPr lang="en-US" altLang="zh-CN" sz="2800" b="1">
                <a:latin typeface="+mj-lt"/>
                <a:ea typeface="+mj-ea"/>
              </a:rPr>
              <a:t>?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51F27AEA-9E61-454C-959D-7B41DAD8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638800"/>
            <a:ext cx="1905000" cy="609600"/>
          </a:xfrm>
          <a:prstGeom prst="wedgeRoundRectCallout">
            <a:avLst>
              <a:gd name="adj1" fmla="val -63000"/>
              <a:gd name="adj2" fmla="val 10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柱面坐标系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4" grpId="0"/>
      <p:bldP spid="21515" grpId="0"/>
      <p:bldP spid="21516" grpId="0"/>
      <p:bldP spid="21517" grpId="0"/>
      <p:bldP spid="21525" grpId="0" animBg="1" autoUpdateAnimBg="0"/>
      <p:bldP spid="21526" grpId="0" animBg="1" autoUpdateAnimBg="0"/>
      <p:bldP spid="2152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1" name="Text Box 45">
            <a:extLst>
              <a:ext uri="{FF2B5EF4-FFF2-40B4-BE49-F238E27FC236}">
                <a16:creationId xmlns:a16="http://schemas.microsoft.com/office/drawing/2014/main" id="{8948CEF5-3369-4CBE-803F-26BDCBE6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208" y="162580"/>
            <a:ext cx="52309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二</a:t>
            </a:r>
            <a:r>
              <a:rPr lang="en-US" altLang="zh-CN" sz="3200" b="1" dirty="0">
                <a:latin typeface="+mj-lt"/>
                <a:ea typeface="+mj-ea"/>
              </a:rPr>
              <a:t>.</a:t>
            </a:r>
            <a:r>
              <a:rPr lang="zh-CN" altLang="en-US" sz="3200" b="1" dirty="0">
                <a:latin typeface="+mj-lt"/>
                <a:ea typeface="+mj-ea"/>
              </a:rPr>
              <a:t>在柱面坐标系中的计算法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2" name="Text Box 46">
                <a:extLst>
                  <a:ext uri="{FF2B5EF4-FFF2-40B4-BE49-F238E27FC236}">
                    <a16:creationId xmlns:a16="http://schemas.microsoft.com/office/drawing/2014/main" id="{88210BB9-5F55-467B-9781-F90779439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853" y="829643"/>
                <a:ext cx="9664312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设空间一点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M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x,y,z</a:t>
                </a:r>
                <a:r>
                  <a:rPr lang="en-US" altLang="zh-CN" sz="2800" b="1" dirty="0">
                    <a:latin typeface="+mj-lt"/>
                    <a:ea typeface="+mj-ea"/>
                  </a:rPr>
                  <a:t>),</a:t>
                </a:r>
                <a:r>
                  <a:rPr lang="zh-CN" altLang="en-US" sz="2800" b="1" dirty="0">
                    <a:latin typeface="+mj-lt"/>
                    <a:ea typeface="+mj-ea"/>
                  </a:rPr>
                  <a:t>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M</a:t>
                </a:r>
                <a:r>
                  <a:rPr lang="zh-CN" altLang="en-US" sz="2800" b="1" dirty="0">
                    <a:latin typeface="+mj-lt"/>
                    <a:ea typeface="+mj-ea"/>
                  </a:rPr>
                  <a:t>在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xoy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面上的投影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P 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的极坐标为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62" name="Text Box 46">
                <a:extLst>
                  <a:ext uri="{FF2B5EF4-FFF2-40B4-BE49-F238E27FC236}">
                    <a16:creationId xmlns:a16="http://schemas.microsoft.com/office/drawing/2014/main" id="{88210BB9-5F55-467B-9781-F9077943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5853" y="829643"/>
                <a:ext cx="9664312" cy="954107"/>
              </a:xfrm>
              <a:prstGeom prst="rect">
                <a:avLst/>
              </a:prstGeom>
              <a:blipFill>
                <a:blip r:embed="rId2"/>
                <a:stretch>
                  <a:fillRect l="-1325" t="-8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65" name="Text Box 49">
                <a:extLst>
                  <a:ext uri="{FF2B5EF4-FFF2-40B4-BE49-F238E27FC236}">
                    <a16:creationId xmlns:a16="http://schemas.microsoft.com/office/drawing/2014/main" id="{9F2726F3-99F5-486E-B498-8DB07926D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9035" y="1601275"/>
                <a:ext cx="515820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则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称为点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M 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</a:t>
                </a:r>
                <a:r>
                  <a:rPr lang="zh-CN" altLang="en-US" sz="2800" b="1" u="sng" dirty="0">
                    <a:latin typeface="+mj-lt"/>
                    <a:ea typeface="+mj-ea"/>
                  </a:rPr>
                  <a:t>柱面坐标</a:t>
                </a:r>
                <a:r>
                  <a:rPr lang="en-US" altLang="zh-CN" sz="2800" b="1" dirty="0">
                    <a:latin typeface="+mj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9265" name="Text Box 49">
                <a:extLst>
                  <a:ext uri="{FF2B5EF4-FFF2-40B4-BE49-F238E27FC236}">
                    <a16:creationId xmlns:a16="http://schemas.microsoft.com/office/drawing/2014/main" id="{9F2726F3-99F5-486E-B498-8DB07926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9035" y="1601275"/>
                <a:ext cx="5158207" cy="523220"/>
              </a:xfrm>
              <a:prstGeom prst="rect">
                <a:avLst/>
              </a:prstGeom>
              <a:blipFill>
                <a:blip r:embed="rId3"/>
                <a:stretch>
                  <a:fillRect l="-2482" t="-16279" r="-1773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98" name="Group 82">
            <a:extLst>
              <a:ext uri="{FF2B5EF4-FFF2-40B4-BE49-F238E27FC236}">
                <a16:creationId xmlns:a16="http://schemas.microsoft.com/office/drawing/2014/main" id="{F00B8670-C5D0-447F-8EBE-00A0B8A412E8}"/>
              </a:ext>
            </a:extLst>
          </p:cNvPr>
          <p:cNvGrpSpPr>
            <a:grpSpLocks/>
          </p:cNvGrpSpPr>
          <p:nvPr/>
        </p:nvGrpSpPr>
        <p:grpSpPr bwMode="auto">
          <a:xfrm>
            <a:off x="9235340" y="1491215"/>
            <a:ext cx="2420938" cy="2774951"/>
            <a:chOff x="4032" y="1008"/>
            <a:chExt cx="1525" cy="1748"/>
          </a:xfrm>
        </p:grpSpPr>
        <p:sp>
          <p:nvSpPr>
            <p:cNvPr id="9274" name="Text Box 58">
              <a:extLst>
                <a:ext uri="{FF2B5EF4-FFF2-40B4-BE49-F238E27FC236}">
                  <a16:creationId xmlns:a16="http://schemas.microsoft.com/office/drawing/2014/main" id="{9C9C4565-D2E7-45C8-ADD7-B348ADB5C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008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z</a:t>
              </a:r>
            </a:p>
          </p:txBody>
        </p:sp>
        <p:grpSp>
          <p:nvGrpSpPr>
            <p:cNvPr id="9295" name="Group 79">
              <a:extLst>
                <a:ext uri="{FF2B5EF4-FFF2-40B4-BE49-F238E27FC236}">
                  <a16:creationId xmlns:a16="http://schemas.microsoft.com/office/drawing/2014/main" id="{9C8B1E19-98A4-4FF7-8875-748E016E2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200"/>
              <a:ext cx="1525" cy="1556"/>
              <a:chOff x="3878" y="960"/>
              <a:chExt cx="1525" cy="1556"/>
            </a:xfrm>
          </p:grpSpPr>
          <p:sp>
            <p:nvSpPr>
              <p:cNvPr id="9268" name="Line 52">
                <a:extLst>
                  <a:ext uri="{FF2B5EF4-FFF2-40B4-BE49-F238E27FC236}">
                    <a16:creationId xmlns:a16="http://schemas.microsoft.com/office/drawing/2014/main" id="{26BB92BD-71B6-4440-B304-B62F54ED6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96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69" name="Line 53">
                <a:extLst>
                  <a:ext uri="{FF2B5EF4-FFF2-40B4-BE49-F238E27FC236}">
                    <a16:creationId xmlns:a16="http://schemas.microsoft.com/office/drawing/2014/main" id="{D36EFC69-B6E2-4A72-A262-391773DF3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016"/>
                <a:ext cx="43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70" name="Line 54">
                <a:extLst>
                  <a:ext uri="{FF2B5EF4-FFF2-40B4-BE49-F238E27FC236}">
                    <a16:creationId xmlns:a16="http://schemas.microsoft.com/office/drawing/2014/main" id="{1F066F4E-AC97-4E5A-AF53-093642028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71" name="Line 55">
                <a:extLst>
                  <a:ext uri="{FF2B5EF4-FFF2-40B4-BE49-F238E27FC236}">
                    <a16:creationId xmlns:a16="http://schemas.microsoft.com/office/drawing/2014/main" id="{2E887304-55FC-48EA-9AC3-0395E3E76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016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72" name="Text Box 56">
                <a:extLst>
                  <a:ext uri="{FF2B5EF4-FFF2-40B4-BE49-F238E27FC236}">
                    <a16:creationId xmlns:a16="http://schemas.microsoft.com/office/drawing/2014/main" id="{3EC8CB8D-38F8-4CE7-9F39-E1CE7B7C3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204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j-lt"/>
                    <a:ea typeface="+mj-ea"/>
                  </a:rPr>
                  <a:t>x</a:t>
                </a:r>
              </a:p>
            </p:txBody>
          </p:sp>
          <p:sp>
            <p:nvSpPr>
              <p:cNvPr id="9273" name="Text Box 57">
                <a:extLst>
                  <a:ext uri="{FF2B5EF4-FFF2-40B4-BE49-F238E27FC236}">
                    <a16:creationId xmlns:a16="http://schemas.microsoft.com/office/drawing/2014/main" id="{0C4CFB96-3C02-4CA1-93EF-40C2D1D7A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70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j-lt"/>
                    <a:ea typeface="+mj-ea"/>
                  </a:rPr>
                  <a:t>y</a:t>
                </a:r>
              </a:p>
            </p:txBody>
          </p:sp>
          <p:sp>
            <p:nvSpPr>
              <p:cNvPr id="9275" name="Line 59">
                <a:extLst>
                  <a:ext uri="{FF2B5EF4-FFF2-40B4-BE49-F238E27FC236}">
                    <a16:creationId xmlns:a16="http://schemas.microsoft.com/office/drawing/2014/main" id="{BDD51AA7-E391-44AA-88A9-104145BF8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76" name="Line 60">
                <a:extLst>
                  <a:ext uri="{FF2B5EF4-FFF2-40B4-BE49-F238E27FC236}">
                    <a16:creationId xmlns:a16="http://schemas.microsoft.com/office/drawing/2014/main" id="{62CD4735-C2D3-4C51-9894-19132A139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016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77" name="Line 61">
                <a:extLst>
                  <a:ext uri="{FF2B5EF4-FFF2-40B4-BE49-F238E27FC236}">
                    <a16:creationId xmlns:a16="http://schemas.microsoft.com/office/drawing/2014/main" id="{3CD31D88-38E2-4263-BE67-83FDD7763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68" y="1200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78" name="Text Box 62">
                <a:extLst>
                  <a:ext uri="{FF2B5EF4-FFF2-40B4-BE49-F238E27FC236}">
                    <a16:creationId xmlns:a16="http://schemas.microsoft.com/office/drawing/2014/main" id="{960665EB-0067-4A86-AE78-C765992F8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00"/>
                <a:ext cx="25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+mj-lt"/>
                    <a:ea typeface="+mj-ea"/>
                  </a:rPr>
                  <a:t>M</a:t>
                </a:r>
              </a:p>
            </p:txBody>
          </p:sp>
          <p:sp>
            <p:nvSpPr>
              <p:cNvPr id="9279" name="Text Box 63">
                <a:extLst>
                  <a:ext uri="{FF2B5EF4-FFF2-40B4-BE49-F238E27FC236}">
                    <a16:creationId xmlns:a16="http://schemas.microsoft.com/office/drawing/2014/main" id="{AF34D6A7-C93D-40C5-A1D4-A71DB0EBC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" y="2186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j-lt"/>
                    <a:ea typeface="+mj-ea"/>
                  </a:rPr>
                  <a:t>P</a:t>
                </a:r>
              </a:p>
            </p:txBody>
          </p:sp>
          <p:sp>
            <p:nvSpPr>
              <p:cNvPr id="9280" name="Text Box 64">
                <a:extLst>
                  <a:ext uri="{FF2B5EF4-FFF2-40B4-BE49-F238E27FC236}">
                    <a16:creationId xmlns:a16="http://schemas.microsoft.com/office/drawing/2014/main" id="{0DBB3CB7-950F-4D0E-8B3A-9C0A66E67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2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81" name="Object 65">
                    <a:extLst>
                      <a:ext uri="{FF2B5EF4-FFF2-40B4-BE49-F238E27FC236}">
                        <a16:creationId xmlns:a16="http://schemas.microsoft.com/office/drawing/2014/main" id="{6C7CC5F4-2C6A-4EED-8695-C9552C74802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272" y="2064"/>
                    <a:ext cx="216" cy="2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sz="24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9281" name="Object 65">
                    <a:extLst>
                      <a:ext uri="{FF2B5EF4-FFF2-40B4-BE49-F238E27FC236}">
                        <a16:creationId xmlns:a16="http://schemas.microsoft.com/office/drawing/2014/main" id="{6C7CC5F4-2C6A-4EED-8695-C9552C7480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72" y="2064"/>
                    <a:ext cx="216" cy="2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357" r="-12500" b="-19672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282" name="AutoShape 66">
            <a:extLst>
              <a:ext uri="{FF2B5EF4-FFF2-40B4-BE49-F238E27FC236}">
                <a16:creationId xmlns:a16="http://schemas.microsoft.com/office/drawing/2014/main" id="{24085A1D-BBCC-454E-B7F5-981F66D4A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14" y="3921671"/>
            <a:ext cx="1563489" cy="533400"/>
          </a:xfrm>
          <a:prstGeom prst="wedgeRectCallout">
            <a:avLst>
              <a:gd name="adj1" fmla="val 10296"/>
              <a:gd name="adj2" fmla="val 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变化范围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83" name="Object 67">
                <a:extLst>
                  <a:ext uri="{FF2B5EF4-FFF2-40B4-BE49-F238E27FC236}">
                    <a16:creationId xmlns:a16="http://schemas.microsoft.com/office/drawing/2014/main" id="{477E4A0A-7A5B-4ABC-86DB-3B0487A27214}"/>
                  </a:ext>
                </a:extLst>
              </p:cNvPr>
              <p:cNvSpPr txBox="1"/>
              <p:nvPr/>
            </p:nvSpPr>
            <p:spPr bwMode="auto">
              <a:xfrm>
                <a:off x="3459161" y="3964433"/>
                <a:ext cx="5730141" cy="5943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&lt;+∞,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,−∞&lt;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&lt;+∞.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83" name="Object 67">
                <a:extLst>
                  <a:ext uri="{FF2B5EF4-FFF2-40B4-BE49-F238E27FC236}">
                    <a16:creationId xmlns:a16="http://schemas.microsoft.com/office/drawing/2014/main" id="{477E4A0A-7A5B-4ABC-86DB-3B0487A2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9161" y="3964433"/>
                <a:ext cx="5730141" cy="594329"/>
              </a:xfrm>
              <a:prstGeom prst="rect">
                <a:avLst/>
              </a:prstGeom>
              <a:blipFill>
                <a:blip r:embed="rId5"/>
                <a:stretch>
                  <a:fillRect l="-2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4" name="AutoShape 68">
            <a:extLst>
              <a:ext uri="{FF2B5EF4-FFF2-40B4-BE49-F238E27FC236}">
                <a16:creationId xmlns:a16="http://schemas.microsoft.com/office/drawing/2014/main" id="{5B11AAC7-1751-464B-BF9B-ECD112C5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69" y="5037424"/>
            <a:ext cx="1334889" cy="533400"/>
          </a:xfrm>
          <a:prstGeom prst="wedgeRectCallout">
            <a:avLst>
              <a:gd name="adj1" fmla="val 16069"/>
              <a:gd name="adj2" fmla="val 122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坐标面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86" name="Text Box 70">
                <a:extLst>
                  <a:ext uri="{FF2B5EF4-FFF2-40B4-BE49-F238E27FC236}">
                    <a16:creationId xmlns:a16="http://schemas.microsoft.com/office/drawing/2014/main" id="{6FAB2DA8-474B-45A3-AC54-2A2020804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0656" y="4909676"/>
                <a:ext cx="2028826" cy="1384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常数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b="1" dirty="0"/>
                  <a:t>常数</a:t>
                </a:r>
                <a:endParaRPr lang="en-US" altLang="zh-CN" sz="2800" b="1" dirty="0"/>
              </a:p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Z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b="1" dirty="0"/>
                  <a:t>常数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86" name="Text Box 70">
                <a:extLst>
                  <a:ext uri="{FF2B5EF4-FFF2-40B4-BE49-F238E27FC236}">
                    <a16:creationId xmlns:a16="http://schemas.microsoft.com/office/drawing/2014/main" id="{6FAB2DA8-474B-45A3-AC54-2A202080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0656" y="4909676"/>
                <a:ext cx="2028826" cy="1384377"/>
              </a:xfrm>
              <a:prstGeom prst="rect">
                <a:avLst/>
              </a:prstGeom>
              <a:blipFill>
                <a:blip r:embed="rId6"/>
                <a:stretch>
                  <a:fillRect l="-6306" t="-5286" b="-114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92" name="AutoShape 76">
            <a:extLst>
              <a:ext uri="{FF2B5EF4-FFF2-40B4-BE49-F238E27FC236}">
                <a16:creationId xmlns:a16="http://schemas.microsoft.com/office/drawing/2014/main" id="{7898237E-BF37-42A7-BA31-C3E958C3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538" y="4869330"/>
            <a:ext cx="3241435" cy="457200"/>
          </a:xfrm>
          <a:prstGeom prst="wedgeRoundRectCallout">
            <a:avLst>
              <a:gd name="adj1" fmla="val -56755"/>
              <a:gd name="adj2" fmla="val -10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 </a:t>
            </a:r>
            <a:r>
              <a:rPr lang="en-US" altLang="zh-CN" sz="2800" b="1" i="1" dirty="0">
                <a:latin typeface="+mj-lt"/>
                <a:ea typeface="+mj-ea"/>
              </a:rPr>
              <a:t>z </a:t>
            </a:r>
            <a:r>
              <a:rPr lang="zh-CN" altLang="en-US" sz="2800" b="1" dirty="0">
                <a:latin typeface="+mj-lt"/>
                <a:ea typeface="+mj-ea"/>
              </a:rPr>
              <a:t>轴为轴的圆柱面</a:t>
            </a:r>
          </a:p>
        </p:txBody>
      </p:sp>
      <p:sp>
        <p:nvSpPr>
          <p:cNvPr id="9293" name="AutoShape 77">
            <a:extLst>
              <a:ext uri="{FF2B5EF4-FFF2-40B4-BE49-F238E27FC236}">
                <a16:creationId xmlns:a16="http://schemas.microsoft.com/office/drawing/2014/main" id="{90ADC7B2-5DFC-4217-BD7C-E3E44A8C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325" y="5411365"/>
            <a:ext cx="2940518" cy="457200"/>
          </a:xfrm>
          <a:prstGeom prst="wedgeRoundRectCallout">
            <a:avLst>
              <a:gd name="adj1" fmla="val -61208"/>
              <a:gd name="adj2" fmla="val -10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过 </a:t>
            </a:r>
            <a:r>
              <a:rPr lang="en-US" altLang="zh-CN" sz="2800" b="1" i="1" dirty="0">
                <a:latin typeface="+mj-lt"/>
                <a:ea typeface="+mj-ea"/>
              </a:rPr>
              <a:t>z </a:t>
            </a:r>
            <a:r>
              <a:rPr lang="zh-CN" altLang="en-US" sz="2800" b="1" dirty="0">
                <a:latin typeface="+mj-lt"/>
                <a:ea typeface="+mj-ea"/>
              </a:rPr>
              <a:t>轴的半平面</a:t>
            </a:r>
          </a:p>
        </p:txBody>
      </p:sp>
      <p:sp>
        <p:nvSpPr>
          <p:cNvPr id="9294" name="AutoShape 78">
            <a:extLst>
              <a:ext uri="{FF2B5EF4-FFF2-40B4-BE49-F238E27FC236}">
                <a16:creationId xmlns:a16="http://schemas.microsoft.com/office/drawing/2014/main" id="{BB3E2716-C053-4CD3-8415-E7B00A42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725" y="6028357"/>
            <a:ext cx="3563754" cy="457200"/>
          </a:xfrm>
          <a:prstGeom prst="wedgeRoundRectCallout">
            <a:avLst>
              <a:gd name="adj1" fmla="val -58535"/>
              <a:gd name="adj2" fmla="val -232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+mj-lt"/>
                <a:ea typeface="+mj-ea"/>
              </a:rPr>
              <a:t>平行于</a:t>
            </a:r>
            <a:r>
              <a:rPr lang="en-US" altLang="zh-CN" sz="2800" b="1" i="1">
                <a:latin typeface="+mj-lt"/>
                <a:ea typeface="+mj-ea"/>
              </a:rPr>
              <a:t>xoy</a:t>
            </a:r>
            <a:r>
              <a:rPr lang="zh-CN" altLang="en-US" sz="2800" b="1">
                <a:latin typeface="+mj-lt"/>
                <a:ea typeface="+mj-ea"/>
              </a:rPr>
              <a:t>面的平面</a:t>
            </a:r>
          </a:p>
        </p:txBody>
      </p:sp>
      <p:sp>
        <p:nvSpPr>
          <p:cNvPr id="9296" name="AutoShape 80">
            <a:extLst>
              <a:ext uri="{FF2B5EF4-FFF2-40B4-BE49-F238E27FC236}">
                <a16:creationId xmlns:a16="http://schemas.microsoft.com/office/drawing/2014/main" id="{18D54ABD-1506-48C7-8F8B-FE16DDAF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69" y="2756392"/>
            <a:ext cx="2923979" cy="584805"/>
          </a:xfrm>
          <a:prstGeom prst="wedgeRectCallout">
            <a:avLst>
              <a:gd name="adj1" fmla="val -1514"/>
              <a:gd name="adj2" fmla="val 122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与直角坐标的关系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97" name="Object 81">
                <a:extLst>
                  <a:ext uri="{FF2B5EF4-FFF2-40B4-BE49-F238E27FC236}">
                    <a16:creationId xmlns:a16="http://schemas.microsoft.com/office/drawing/2014/main" id="{2A862A88-D087-4913-9625-53B0AAC1B0CA}"/>
                  </a:ext>
                </a:extLst>
              </p:cNvPr>
              <p:cNvSpPr txBox="1"/>
              <p:nvPr/>
            </p:nvSpPr>
            <p:spPr bwMode="auto">
              <a:xfrm>
                <a:off x="4984017" y="2265371"/>
                <a:ext cx="2743199" cy="14026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297" name="Object 81">
                <a:extLst>
                  <a:ext uri="{FF2B5EF4-FFF2-40B4-BE49-F238E27FC236}">
                    <a16:creationId xmlns:a16="http://schemas.microsoft.com/office/drawing/2014/main" id="{2A862A88-D087-4913-9625-53B0AAC1B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017" y="2265371"/>
                <a:ext cx="2743199" cy="1402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1" grpId="0" autoUpdateAnimBg="0"/>
      <p:bldP spid="9262" grpId="0"/>
      <p:bldP spid="9265" grpId="0"/>
      <p:bldP spid="9282" grpId="0" animBg="1" autoUpdateAnimBg="0"/>
      <p:bldP spid="9283" grpId="0"/>
      <p:bldP spid="9284" grpId="0" animBg="1" autoUpdateAnimBg="0"/>
      <p:bldP spid="9286" grpId="0"/>
      <p:bldP spid="9292" grpId="0" animBg="1" autoUpdateAnimBg="0"/>
      <p:bldP spid="9293" grpId="0" animBg="1" autoUpdateAnimBg="0"/>
      <p:bldP spid="9294" grpId="0" animBg="1" autoUpdateAnimBg="0"/>
      <p:bldP spid="9296" grpId="0" animBg="1" autoUpdateAnimBg="0"/>
      <p:bldP spid="92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9" name="AutoShape 83">
            <a:extLst>
              <a:ext uri="{FF2B5EF4-FFF2-40B4-BE49-F238E27FC236}">
                <a16:creationId xmlns:a16="http://schemas.microsoft.com/office/drawing/2014/main" id="{60F68F32-187F-46DA-BA8C-54C24261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76" y="498109"/>
            <a:ext cx="1743777" cy="533400"/>
          </a:xfrm>
          <a:prstGeom prst="wedgeRectCallout">
            <a:avLst>
              <a:gd name="adj1" fmla="val -20833"/>
              <a:gd name="adj2" fmla="val 26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体积元素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00" name="Object 84">
                <a:extLst>
                  <a:ext uri="{FF2B5EF4-FFF2-40B4-BE49-F238E27FC236}">
                    <a16:creationId xmlns:a16="http://schemas.microsoft.com/office/drawing/2014/main" id="{FCB662AD-B54F-46BD-924D-32BCAC348335}"/>
                  </a:ext>
                </a:extLst>
              </p:cNvPr>
              <p:cNvSpPr txBox="1"/>
              <p:nvPr/>
            </p:nvSpPr>
            <p:spPr bwMode="auto">
              <a:xfrm>
                <a:off x="3335153" y="574309"/>
                <a:ext cx="331590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𝒓𝒅𝒓𝒅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𝒅𝒛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300" name="Object 84">
                <a:extLst>
                  <a:ext uri="{FF2B5EF4-FFF2-40B4-BE49-F238E27FC236}">
                    <a16:creationId xmlns:a16="http://schemas.microsoft.com/office/drawing/2014/main" id="{FCB662AD-B54F-46BD-924D-32BCAC34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5153" y="574309"/>
                <a:ext cx="3315903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59">
            <a:extLst>
              <a:ext uri="{FF2B5EF4-FFF2-40B4-BE49-F238E27FC236}">
                <a16:creationId xmlns:a16="http://schemas.microsoft.com/office/drawing/2014/main" id="{F5BC1959-A177-4624-A7F5-9660EBF2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859" y="619093"/>
            <a:ext cx="1747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这是因为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60">
                <a:extLst>
                  <a:ext uri="{FF2B5EF4-FFF2-40B4-BE49-F238E27FC236}">
                    <a16:creationId xmlns:a16="http://schemas.microsoft.com/office/drawing/2014/main" id="{004F8BCE-34D7-48ED-8A90-EAD01E0F7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545" y="1575091"/>
                <a:ext cx="7575550" cy="523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如果用三组坐标面划分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大部分子域为小柱体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</a:p>
            </p:txBody>
          </p:sp>
        </mc:Choice>
        <mc:Fallback xmlns="">
          <p:sp>
            <p:nvSpPr>
              <p:cNvPr id="63" name="Text Box 60">
                <a:extLst>
                  <a:ext uri="{FF2B5EF4-FFF2-40B4-BE49-F238E27FC236}">
                    <a16:creationId xmlns:a16="http://schemas.microsoft.com/office/drawing/2014/main" id="{004F8BCE-34D7-48ED-8A90-EAD01E0F7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545" y="1575091"/>
                <a:ext cx="7575550" cy="523876"/>
              </a:xfrm>
              <a:prstGeom prst="rect">
                <a:avLst/>
              </a:prstGeom>
              <a:blipFill>
                <a:blip r:embed="rId3"/>
                <a:stretch>
                  <a:fillRect l="-1609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66">
                <a:extLst>
                  <a:ext uri="{FF2B5EF4-FFF2-40B4-BE49-F238E27FC236}">
                    <a16:creationId xmlns:a16="http://schemas.microsoft.com/office/drawing/2014/main" id="{4FD5D93E-EF23-4089-B964-636076071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399" y="2905302"/>
                <a:ext cx="70324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近似看作长方体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体积为</a:t>
                </a:r>
                <a:r>
                  <a:rPr lang="en-US" altLang="zh-CN" sz="2800" b="1" dirty="0">
                    <a:latin typeface="+mj-lt"/>
                    <a:ea typeface="+mj-ea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𝒅𝒗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𝒓𝒅𝒓𝒅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5" name="Text Box 66">
                <a:extLst>
                  <a:ext uri="{FF2B5EF4-FFF2-40B4-BE49-F238E27FC236}">
                    <a16:creationId xmlns:a16="http://schemas.microsoft.com/office/drawing/2014/main" id="{4FD5D93E-EF23-4089-B964-63607607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399" y="2905302"/>
                <a:ext cx="7032443" cy="523220"/>
              </a:xfrm>
              <a:prstGeom prst="rect">
                <a:avLst/>
              </a:prstGeom>
              <a:blipFill>
                <a:blip r:embed="rId4"/>
                <a:stretch>
                  <a:fillRect l="-1733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130">
            <a:extLst>
              <a:ext uri="{FF2B5EF4-FFF2-40B4-BE49-F238E27FC236}">
                <a16:creationId xmlns:a16="http://schemas.microsoft.com/office/drawing/2014/main" id="{BF8FC3A5-13D3-42B5-B433-045660EEF3C9}"/>
              </a:ext>
            </a:extLst>
          </p:cNvPr>
          <p:cNvGrpSpPr>
            <a:grpSpLocks/>
          </p:cNvGrpSpPr>
          <p:nvPr/>
        </p:nvGrpSpPr>
        <p:grpSpPr bwMode="auto">
          <a:xfrm>
            <a:off x="7642315" y="2123922"/>
            <a:ext cx="2209800" cy="2286000"/>
            <a:chOff x="3792" y="672"/>
            <a:chExt cx="1392" cy="1440"/>
          </a:xfrm>
        </p:grpSpPr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B4ED72C0-664A-4CA6-B7EE-4AB5BEF99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6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8" name="Line 68">
              <a:extLst>
                <a:ext uri="{FF2B5EF4-FFF2-40B4-BE49-F238E27FC236}">
                  <a16:creationId xmlns:a16="http://schemas.microsoft.com/office/drawing/2014/main" id="{383E1540-8BAE-4B39-842B-1F5D3267A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1D277371-D7CC-4AFE-B6CD-ED65B2210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68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8A5F4693-EF15-4AF2-9326-89631226C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80"/>
              <a:ext cx="576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0C46B9C7-5C99-42F2-8689-8A47B27E8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80"/>
              <a:ext cx="432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9C158E38-118B-44F8-8CC8-55EF6B78E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2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6A8F0FC6-3DC5-4CD9-9FFE-CF2BCBC26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72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39B78E76-AC44-46EF-B6CC-30D0CE735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968"/>
              <a:ext cx="192" cy="96"/>
            </a:xfrm>
            <a:custGeom>
              <a:avLst/>
              <a:gdLst>
                <a:gd name="T0" fmla="*/ 192 w 192"/>
                <a:gd name="T1" fmla="*/ 0 h 96"/>
                <a:gd name="T2" fmla="*/ 0 w 192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96">
                  <a:moveTo>
                    <a:pt x="192" y="0"/>
                  </a:moveTo>
                  <a:cubicBezTo>
                    <a:pt x="112" y="40"/>
                    <a:pt x="32" y="80"/>
                    <a:pt x="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58272DFD-4C43-4238-BCDA-0F49B4103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872"/>
              <a:ext cx="144" cy="48"/>
            </a:xfrm>
            <a:custGeom>
              <a:avLst/>
              <a:gdLst>
                <a:gd name="T0" fmla="*/ 144 w 144"/>
                <a:gd name="T1" fmla="*/ 0 h 48"/>
                <a:gd name="T2" fmla="*/ 0 w 144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8">
                  <a:moveTo>
                    <a:pt x="144" y="0"/>
                  </a:moveTo>
                  <a:cubicBezTo>
                    <a:pt x="144" y="0"/>
                    <a:pt x="72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grpSp>
          <p:nvGrpSpPr>
            <p:cNvPr id="76" name="Group 92">
              <a:extLst>
                <a:ext uri="{FF2B5EF4-FFF2-40B4-BE49-F238E27FC236}">
                  <a16:creationId xmlns:a16="http://schemas.microsoft.com/office/drawing/2014/main" id="{76E1D28D-156A-4B58-B804-CBED31347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816"/>
              <a:ext cx="864" cy="384"/>
              <a:chOff x="4176" y="816"/>
              <a:chExt cx="864" cy="384"/>
            </a:xfrm>
          </p:grpSpPr>
          <p:sp>
            <p:nvSpPr>
              <p:cNvPr id="91" name="Line 86">
                <a:extLst>
                  <a:ext uri="{FF2B5EF4-FFF2-40B4-BE49-F238E27FC236}">
                    <a16:creationId xmlns:a16="http://schemas.microsoft.com/office/drawing/2014/main" id="{1B02E55D-1FE7-4DAF-9C1B-C01F28102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576" cy="1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2" name="Line 87">
                <a:extLst>
                  <a:ext uri="{FF2B5EF4-FFF2-40B4-BE49-F238E27FC236}">
                    <a16:creationId xmlns:a16="http://schemas.microsoft.com/office/drawing/2014/main" id="{59FE64EE-8FC8-4226-83E9-C2355B389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432" cy="24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3" name="Line 88">
                <a:extLst>
                  <a:ext uri="{FF2B5EF4-FFF2-40B4-BE49-F238E27FC236}">
                    <a16:creationId xmlns:a16="http://schemas.microsoft.com/office/drawing/2014/main" id="{A786E9EE-0557-4BF1-AFB5-E4A2E7230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4" name="Line 89">
                <a:extLst>
                  <a:ext uri="{FF2B5EF4-FFF2-40B4-BE49-F238E27FC236}">
                    <a16:creationId xmlns:a16="http://schemas.microsoft.com/office/drawing/2014/main" id="{9A837F43-884F-4309-80C7-5BDDBD4F4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00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5" name="Freeform 90">
                <a:extLst>
                  <a:ext uri="{FF2B5EF4-FFF2-40B4-BE49-F238E27FC236}">
                    <a16:creationId xmlns:a16="http://schemas.microsoft.com/office/drawing/2014/main" id="{35AC2556-3B8A-4C6B-845B-41A8F9BC2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" y="1104"/>
                <a:ext cx="192" cy="96"/>
              </a:xfrm>
              <a:custGeom>
                <a:avLst/>
                <a:gdLst>
                  <a:gd name="T0" fmla="*/ 192 w 192"/>
                  <a:gd name="T1" fmla="*/ 0 h 96"/>
                  <a:gd name="T2" fmla="*/ 0 w 192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96">
                    <a:moveTo>
                      <a:pt x="192" y="0"/>
                    </a:moveTo>
                    <a:cubicBezTo>
                      <a:pt x="112" y="40"/>
                      <a:pt x="32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6" name="Freeform 91">
                <a:extLst>
                  <a:ext uri="{FF2B5EF4-FFF2-40B4-BE49-F238E27FC236}">
                    <a16:creationId xmlns:a16="http://schemas.microsoft.com/office/drawing/2014/main" id="{E4781E34-EF3E-419D-9120-0C14AC8DB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1008"/>
                <a:ext cx="144" cy="48"/>
              </a:xfrm>
              <a:custGeom>
                <a:avLst/>
                <a:gdLst>
                  <a:gd name="T0" fmla="*/ 144 w 144"/>
                  <a:gd name="T1" fmla="*/ 0 h 48"/>
                  <a:gd name="T2" fmla="*/ 0 w 144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4" h="48">
                    <a:moveTo>
                      <a:pt x="144" y="0"/>
                    </a:moveTo>
                    <a:cubicBezTo>
                      <a:pt x="144" y="0"/>
                      <a:pt x="72" y="24"/>
                      <a:pt x="0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77" name="Group 93">
              <a:extLst>
                <a:ext uri="{FF2B5EF4-FFF2-40B4-BE49-F238E27FC236}">
                  <a16:creationId xmlns:a16="http://schemas.microsoft.com/office/drawing/2014/main" id="{5F8E1DA6-8327-49E5-AAA1-242974EC5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056"/>
              <a:ext cx="864" cy="384"/>
              <a:chOff x="4176" y="816"/>
              <a:chExt cx="864" cy="384"/>
            </a:xfrm>
          </p:grpSpPr>
          <p:sp>
            <p:nvSpPr>
              <p:cNvPr id="85" name="Line 94">
                <a:extLst>
                  <a:ext uri="{FF2B5EF4-FFF2-40B4-BE49-F238E27FC236}">
                    <a16:creationId xmlns:a16="http://schemas.microsoft.com/office/drawing/2014/main" id="{90BFD1C5-F237-4CF3-AF78-E657E1B06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576" cy="1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86" name="Line 95">
                <a:extLst>
                  <a:ext uri="{FF2B5EF4-FFF2-40B4-BE49-F238E27FC236}">
                    <a16:creationId xmlns:a16="http://schemas.microsoft.com/office/drawing/2014/main" id="{EEA06627-A431-4F96-B382-6ED4824A2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816"/>
                <a:ext cx="432" cy="24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87" name="Line 96">
                <a:extLst>
                  <a:ext uri="{FF2B5EF4-FFF2-40B4-BE49-F238E27FC236}">
                    <a16:creationId xmlns:a16="http://schemas.microsoft.com/office/drawing/2014/main" id="{FB4B01DB-B959-4352-A099-B573E1156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88" name="Line 97">
                <a:extLst>
                  <a:ext uri="{FF2B5EF4-FFF2-40B4-BE49-F238E27FC236}">
                    <a16:creationId xmlns:a16="http://schemas.microsoft.com/office/drawing/2014/main" id="{6488254D-3B12-455B-89FC-BD3F63648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00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89" name="Freeform 98">
                <a:extLst>
                  <a:ext uri="{FF2B5EF4-FFF2-40B4-BE49-F238E27FC236}">
                    <a16:creationId xmlns:a16="http://schemas.microsoft.com/office/drawing/2014/main" id="{CD672804-B791-48B8-A02F-185E29866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" y="1104"/>
                <a:ext cx="192" cy="96"/>
              </a:xfrm>
              <a:custGeom>
                <a:avLst/>
                <a:gdLst>
                  <a:gd name="T0" fmla="*/ 192 w 192"/>
                  <a:gd name="T1" fmla="*/ 0 h 96"/>
                  <a:gd name="T2" fmla="*/ 0 w 192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96">
                    <a:moveTo>
                      <a:pt x="192" y="0"/>
                    </a:moveTo>
                    <a:cubicBezTo>
                      <a:pt x="112" y="40"/>
                      <a:pt x="32" y="80"/>
                      <a:pt x="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90" name="Freeform 99">
                <a:extLst>
                  <a:ext uri="{FF2B5EF4-FFF2-40B4-BE49-F238E27FC236}">
                    <a16:creationId xmlns:a16="http://schemas.microsoft.com/office/drawing/2014/main" id="{D94BC484-5302-478D-9282-EA6B93DE6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1008"/>
                <a:ext cx="144" cy="48"/>
              </a:xfrm>
              <a:custGeom>
                <a:avLst/>
                <a:gdLst>
                  <a:gd name="T0" fmla="*/ 144 w 144"/>
                  <a:gd name="T1" fmla="*/ 0 h 48"/>
                  <a:gd name="T2" fmla="*/ 0 w 144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4" h="48">
                    <a:moveTo>
                      <a:pt x="144" y="0"/>
                    </a:moveTo>
                    <a:cubicBezTo>
                      <a:pt x="144" y="0"/>
                      <a:pt x="72" y="24"/>
                      <a:pt x="0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024EA2BD-6098-4858-8AB6-24FB79593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4C994D9B-42E6-42C9-B76B-8174EDF0D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40E786F3-23C7-4404-975B-5FF7A160D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496AB9CA-BDBD-407F-9E65-EAC1EFB35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08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0E85F253-7D28-42C5-AD3A-C37DA4C1A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96"/>
              <a:ext cx="0" cy="62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3" name="Line 105">
              <a:extLst>
                <a:ext uri="{FF2B5EF4-FFF2-40B4-BE49-F238E27FC236}">
                  <a16:creationId xmlns:a16="http://schemas.microsoft.com/office/drawing/2014/main" id="{C51219CB-E4C3-455D-AE18-38652FA63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4" name="Line 106">
              <a:extLst>
                <a:ext uri="{FF2B5EF4-FFF2-40B4-BE49-F238E27FC236}">
                  <a16:creationId xmlns:a16="http://schemas.microsoft.com/office/drawing/2014/main" id="{0EE5D1A6-2FD4-476A-B607-1A7EA8496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344"/>
              <a:ext cx="0" cy="62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bject 107">
                <a:extLst>
                  <a:ext uri="{FF2B5EF4-FFF2-40B4-BE49-F238E27FC236}">
                    <a16:creationId xmlns:a16="http://schemas.microsoft.com/office/drawing/2014/main" id="{ACC27199-8A70-4D2D-B87E-A146C82E90FE}"/>
                  </a:ext>
                </a:extLst>
              </p:cNvPr>
              <p:cNvSpPr txBox="1"/>
              <p:nvPr/>
            </p:nvSpPr>
            <p:spPr bwMode="auto">
              <a:xfrm>
                <a:off x="1057437" y="4495980"/>
                <a:ext cx="7994578" cy="14960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7" name="Object 107">
                <a:extLst>
                  <a:ext uri="{FF2B5EF4-FFF2-40B4-BE49-F238E27FC236}">
                    <a16:creationId xmlns:a16="http://schemas.microsoft.com/office/drawing/2014/main" id="{ACC27199-8A70-4D2D-B87E-A146C82E9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437" y="4495980"/>
                <a:ext cx="7994578" cy="1496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utoShape 108">
            <a:extLst>
              <a:ext uri="{FF2B5EF4-FFF2-40B4-BE49-F238E27FC236}">
                <a16:creationId xmlns:a16="http://schemas.microsoft.com/office/drawing/2014/main" id="{804E2503-81DE-4D1C-8302-9672A2B6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230" y="6035077"/>
            <a:ext cx="4388960" cy="457200"/>
          </a:xfrm>
          <a:prstGeom prst="wedgeRectCallout">
            <a:avLst>
              <a:gd name="adj1" fmla="val 14682"/>
              <a:gd name="adj2" fmla="val -1364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化成三次积分计算</a:t>
            </a:r>
            <a:endParaRPr lang="zh-CN" altLang="en-US" sz="2800" b="1" dirty="0">
              <a:latin typeface="+mj-lt"/>
              <a:ea typeface="+mj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9" grpId="0" animBg="1" autoUpdateAnimBg="0"/>
      <p:bldP spid="9300" grpId="0"/>
      <p:bldP spid="61" grpId="0" autoUpdateAnimBg="0"/>
      <p:bldP spid="63" grpId="0"/>
      <p:bldP spid="65" grpId="0" autoUpdateAnimBg="0"/>
      <p:bldP spid="97" grpId="0"/>
      <p:bldP spid="9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6" name="Group 132">
            <a:extLst>
              <a:ext uri="{FF2B5EF4-FFF2-40B4-BE49-F238E27FC236}">
                <a16:creationId xmlns:a16="http://schemas.microsoft.com/office/drawing/2014/main" id="{1570ECE2-19EC-48E4-86FB-38D8387BA682}"/>
              </a:ext>
            </a:extLst>
          </p:cNvPr>
          <p:cNvGrpSpPr>
            <a:grpSpLocks/>
          </p:cNvGrpSpPr>
          <p:nvPr/>
        </p:nvGrpSpPr>
        <p:grpSpPr bwMode="auto">
          <a:xfrm>
            <a:off x="1000225" y="76754"/>
            <a:ext cx="7153276" cy="1744664"/>
            <a:chOff x="240" y="1455"/>
            <a:chExt cx="4506" cy="1099"/>
          </a:xfrm>
        </p:grpSpPr>
        <p:grpSp>
          <p:nvGrpSpPr>
            <p:cNvPr id="11395" name="Group 131">
              <a:extLst>
                <a:ext uri="{FF2B5EF4-FFF2-40B4-BE49-F238E27FC236}">
                  <a16:creationId xmlns:a16="http://schemas.microsoft.com/office/drawing/2014/main" id="{52435141-2136-4F95-B304-35A612AA2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55"/>
              <a:ext cx="3332" cy="667"/>
              <a:chOff x="384" y="1455"/>
              <a:chExt cx="3332" cy="667"/>
            </a:xfrm>
          </p:grpSpPr>
          <p:sp>
            <p:nvSpPr>
              <p:cNvPr id="11374" name="Text Box 110">
                <a:extLst>
                  <a:ext uri="{FF2B5EF4-FFF2-40B4-BE49-F238E27FC236}">
                    <a16:creationId xmlns:a16="http://schemas.microsoft.com/office/drawing/2014/main" id="{9DBE4438-ADC5-4315-9B72-44B8D0224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680"/>
                <a:ext cx="14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前面例</a:t>
                </a:r>
                <a:r>
                  <a:rPr lang="en-US" altLang="zh-CN" sz="2800" b="1" dirty="0">
                    <a:latin typeface="+mj-lt"/>
                    <a:ea typeface="+mj-ea"/>
                  </a:rPr>
                  <a:t>2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计算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75" name="Object 111">
                    <a:extLst>
                      <a:ext uri="{FF2B5EF4-FFF2-40B4-BE49-F238E27FC236}">
                        <a16:creationId xmlns:a16="http://schemas.microsoft.com/office/drawing/2014/main" id="{5E71A24D-7D08-407E-B7C9-1DECF2C118B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968" y="1455"/>
                    <a:ext cx="1748" cy="6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nary>
                            <m:naryPr>
                              <m:chr m:val="∭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𝜴</m:t>
                              </m:r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𝒛𝒅𝒙𝒅𝒚𝒅𝒛</m:t>
                              </m:r>
                            </m:e>
                          </m:nary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1375" name="Object 111">
                    <a:extLst>
                      <a:ext uri="{FF2B5EF4-FFF2-40B4-BE49-F238E27FC236}">
                        <a16:creationId xmlns:a16="http://schemas.microsoft.com/office/drawing/2014/main" id="{5E71A24D-7D08-407E-B7C9-1DECF2C11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68" y="1455"/>
                    <a:ext cx="1748" cy="66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7" name="Text Box 113">
                  <a:extLst>
                    <a:ext uri="{FF2B5EF4-FFF2-40B4-BE49-F238E27FC236}">
                      <a16:creationId xmlns:a16="http://schemas.microsoft.com/office/drawing/2014/main" id="{E67654DA-C20A-4A7E-9EC6-D010577429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218"/>
                  <a:ext cx="441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  <a:ea typeface="+mj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>
                      <a:latin typeface="+mj-lt"/>
                      <a:ea typeface="+mj-ea"/>
                    </a:rPr>
                    <a:t>由</a:t>
                  </a:r>
                  <a:r>
                    <a:rPr lang="zh-CN" altLang="en-US" sz="2800" b="1" dirty="0"/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/>
                    <a:t>由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zh-CN" altLang="en-US" sz="2800" b="1" dirty="0"/>
                    <a:t> 及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围成</m:t>
                      </m:r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377" name="Text Box 113">
                  <a:extLst>
                    <a:ext uri="{FF2B5EF4-FFF2-40B4-BE49-F238E27FC236}">
                      <a16:creationId xmlns:a16="http://schemas.microsoft.com/office/drawing/2014/main" id="{E67654DA-C20A-4A7E-9EC6-D0105774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2218"/>
                  <a:ext cx="4410" cy="336"/>
                </a:xfrm>
                <a:prstGeom prst="rect">
                  <a:avLst/>
                </a:prstGeom>
                <a:blipFill>
                  <a:blip r:embed="rId3"/>
                  <a:stretch>
                    <a:fillRect l="-1741" t="-13636" b="-2613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81" name="Object 117">
                <a:extLst>
                  <a:ext uri="{FF2B5EF4-FFF2-40B4-BE49-F238E27FC236}">
                    <a16:creationId xmlns:a16="http://schemas.microsoft.com/office/drawing/2014/main" id="{54DBC7A9-AB9C-4E0D-ADE6-473D4F1FE41B}"/>
                  </a:ext>
                </a:extLst>
              </p:cNvPr>
              <p:cNvSpPr txBox="1"/>
              <p:nvPr/>
            </p:nvSpPr>
            <p:spPr bwMode="auto">
              <a:xfrm>
                <a:off x="901566" y="3311614"/>
                <a:ext cx="5932371" cy="14336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𝒛𝒅𝒙𝒅𝒚𝒅𝒛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𝒛𝒓𝒅𝒓𝒅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1" name="Object 117">
                <a:extLst>
                  <a:ext uri="{FF2B5EF4-FFF2-40B4-BE49-F238E27FC236}">
                    <a16:creationId xmlns:a16="http://schemas.microsoft.com/office/drawing/2014/main" id="{54DBC7A9-AB9C-4E0D-ADE6-473D4F1FE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566" y="3311614"/>
                <a:ext cx="5932371" cy="1433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6" name="Object 122">
                <a:extLst>
                  <a:ext uri="{FF2B5EF4-FFF2-40B4-BE49-F238E27FC236}">
                    <a16:creationId xmlns:a16="http://schemas.microsoft.com/office/drawing/2014/main" id="{ACD35903-6081-45F5-9F90-104FA32616E7}"/>
                  </a:ext>
                </a:extLst>
              </p:cNvPr>
              <p:cNvSpPr txBox="1"/>
              <p:nvPr/>
            </p:nvSpPr>
            <p:spPr bwMode="auto">
              <a:xfrm>
                <a:off x="959791" y="2410895"/>
                <a:ext cx="6352777" cy="7778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6" name="Object 122">
                <a:extLst>
                  <a:ext uri="{FF2B5EF4-FFF2-40B4-BE49-F238E27FC236}">
                    <a16:creationId xmlns:a16="http://schemas.microsoft.com/office/drawing/2014/main" id="{ACD35903-6081-45F5-9F90-104FA326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791" y="2410895"/>
                <a:ext cx="6352777" cy="77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8" name="Object 124">
                <a:extLst>
                  <a:ext uri="{FF2B5EF4-FFF2-40B4-BE49-F238E27FC236}">
                    <a16:creationId xmlns:a16="http://schemas.microsoft.com/office/drawing/2014/main" id="{41EE5FF7-42A9-4897-8BFD-B8BC1C8ACE0C}"/>
                  </a:ext>
                </a:extLst>
              </p:cNvPr>
              <p:cNvSpPr txBox="1"/>
              <p:nvPr/>
            </p:nvSpPr>
            <p:spPr bwMode="auto">
              <a:xfrm>
                <a:off x="959791" y="4756941"/>
                <a:ext cx="6050609" cy="13168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𝒓𝒅𝒓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8" name="Object 124">
                <a:extLst>
                  <a:ext uri="{FF2B5EF4-FFF2-40B4-BE49-F238E27FC236}">
                    <a16:creationId xmlns:a16="http://schemas.microsoft.com/office/drawing/2014/main" id="{41EE5FF7-42A9-4897-8BFD-B8BC1C8A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791" y="4756941"/>
                <a:ext cx="6050609" cy="1316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9" name="Object 125">
                <a:extLst>
                  <a:ext uri="{FF2B5EF4-FFF2-40B4-BE49-F238E27FC236}">
                    <a16:creationId xmlns:a16="http://schemas.microsoft.com/office/drawing/2014/main" id="{AA0F2080-C6FC-4AFC-9119-C3077F19AFE6}"/>
                  </a:ext>
                </a:extLst>
              </p:cNvPr>
              <p:cNvSpPr txBox="1"/>
              <p:nvPr/>
            </p:nvSpPr>
            <p:spPr bwMode="auto">
              <a:xfrm>
                <a:off x="5151922" y="4973928"/>
                <a:ext cx="1306629" cy="10337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𝟔𝟒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9" name="Object 125">
                <a:extLst>
                  <a:ext uri="{FF2B5EF4-FFF2-40B4-BE49-F238E27FC236}">
                    <a16:creationId xmlns:a16="http://schemas.microsoft.com/office/drawing/2014/main" id="{AA0F2080-C6FC-4AFC-9119-C3077F19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1922" y="4973928"/>
                <a:ext cx="1306629" cy="1033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93" name="Group 129">
            <a:extLst>
              <a:ext uri="{FF2B5EF4-FFF2-40B4-BE49-F238E27FC236}">
                <a16:creationId xmlns:a16="http://schemas.microsoft.com/office/drawing/2014/main" id="{6647984A-5723-494F-9607-0619A0731C4D}"/>
              </a:ext>
            </a:extLst>
          </p:cNvPr>
          <p:cNvGrpSpPr>
            <a:grpSpLocks/>
          </p:cNvGrpSpPr>
          <p:nvPr/>
        </p:nvGrpSpPr>
        <p:grpSpPr bwMode="auto">
          <a:xfrm>
            <a:off x="8224132" y="1821418"/>
            <a:ext cx="2309261" cy="2101353"/>
            <a:chOff x="4176" y="2352"/>
            <a:chExt cx="1104" cy="1104"/>
          </a:xfrm>
        </p:grpSpPr>
        <p:sp>
          <p:nvSpPr>
            <p:cNvPr id="11317" name="Line 53">
              <a:extLst>
                <a:ext uri="{FF2B5EF4-FFF2-40B4-BE49-F238E27FC236}">
                  <a16:creationId xmlns:a16="http://schemas.microsoft.com/office/drawing/2014/main" id="{4915635D-CDC7-47CD-91E2-6643A5FAC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18" name="Line 54">
              <a:extLst>
                <a:ext uri="{FF2B5EF4-FFF2-40B4-BE49-F238E27FC236}">
                  <a16:creationId xmlns:a16="http://schemas.microsoft.com/office/drawing/2014/main" id="{9D0E78CA-210B-4F7D-AB18-2162C3D67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19" name="Line 55">
              <a:extLst>
                <a:ext uri="{FF2B5EF4-FFF2-40B4-BE49-F238E27FC236}">
                  <a16:creationId xmlns:a16="http://schemas.microsoft.com/office/drawing/2014/main" id="{CBEAAD63-E4F9-4F8A-AD09-395BE0E91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20" name="Oval 56">
              <a:extLst>
                <a:ext uri="{FF2B5EF4-FFF2-40B4-BE49-F238E27FC236}">
                  <a16:creationId xmlns:a16="http://schemas.microsoft.com/office/drawing/2014/main" id="{42DBEF19-F20C-4ABC-AEAF-48834804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+mj-lt"/>
                  <a:ea typeface="+mj-ea"/>
                </a:rPr>
                <a:t>4</a:t>
              </a:r>
            </a:p>
          </p:txBody>
        </p:sp>
        <p:sp>
          <p:nvSpPr>
            <p:cNvPr id="11384" name="Arc 120">
              <a:extLst>
                <a:ext uri="{FF2B5EF4-FFF2-40B4-BE49-F238E27FC236}">
                  <a16:creationId xmlns:a16="http://schemas.microsoft.com/office/drawing/2014/main" id="{994DB07A-35AA-4EC0-82F4-8D529205B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672" cy="588"/>
            </a:xfrm>
            <a:custGeom>
              <a:avLst/>
              <a:gdLst>
                <a:gd name="G0" fmla="+- 21599 0 0"/>
                <a:gd name="G1" fmla="+- 450 0 0"/>
                <a:gd name="G2" fmla="+- 21600 0 0"/>
                <a:gd name="T0" fmla="*/ 43194 w 43199"/>
                <a:gd name="T1" fmla="*/ 0 h 22050"/>
                <a:gd name="T2" fmla="*/ 0 w 43199"/>
                <a:gd name="T3" fmla="*/ 665 h 22050"/>
                <a:gd name="T4" fmla="*/ 21599 w 43199"/>
                <a:gd name="T5" fmla="*/ 450 h 2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2050" fill="none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</a:path>
                <a:path w="43199" h="22050" stroke="0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  <a:lnTo>
                    <a:pt x="21599" y="45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91" name="Oval 127">
              <a:extLst>
                <a:ext uri="{FF2B5EF4-FFF2-40B4-BE49-F238E27FC236}">
                  <a16:creationId xmlns:a16="http://schemas.microsoft.com/office/drawing/2014/main" id="{840820F6-2CBD-4A1C-964C-582F3C522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672" cy="192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AFADADE4-AB32-4EF1-8DC7-84CF0842D55A}"/>
              </a:ext>
            </a:extLst>
          </p:cNvPr>
          <p:cNvSpPr txBox="1">
            <a:spLocks noChangeArrowheads="1"/>
          </p:cNvSpPr>
          <p:nvPr/>
        </p:nvSpPr>
        <p:spPr>
          <a:xfrm>
            <a:off x="1978568" y="6007726"/>
            <a:ext cx="5334000" cy="6858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此题先二后一法更简单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1" grpId="0"/>
      <p:bldP spid="11386" grpId="0"/>
      <p:bldP spid="11388" grpId="0"/>
      <p:bldP spid="11389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6" name="Group 132">
            <a:extLst>
              <a:ext uri="{FF2B5EF4-FFF2-40B4-BE49-F238E27FC236}">
                <a16:creationId xmlns:a16="http://schemas.microsoft.com/office/drawing/2014/main" id="{1570ECE2-19EC-48E4-86FB-38D8387BA682}"/>
              </a:ext>
            </a:extLst>
          </p:cNvPr>
          <p:cNvGrpSpPr>
            <a:grpSpLocks/>
          </p:cNvGrpSpPr>
          <p:nvPr/>
        </p:nvGrpSpPr>
        <p:grpSpPr bwMode="auto">
          <a:xfrm>
            <a:off x="1000225" y="76754"/>
            <a:ext cx="7153276" cy="1744664"/>
            <a:chOff x="240" y="1455"/>
            <a:chExt cx="4506" cy="1099"/>
          </a:xfrm>
        </p:grpSpPr>
        <p:grpSp>
          <p:nvGrpSpPr>
            <p:cNvPr id="11395" name="Group 131">
              <a:extLst>
                <a:ext uri="{FF2B5EF4-FFF2-40B4-BE49-F238E27FC236}">
                  <a16:creationId xmlns:a16="http://schemas.microsoft.com/office/drawing/2014/main" id="{52435141-2136-4F95-B304-35A612AA2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55"/>
              <a:ext cx="3332" cy="667"/>
              <a:chOff x="384" y="1455"/>
              <a:chExt cx="3332" cy="667"/>
            </a:xfrm>
          </p:grpSpPr>
          <p:sp>
            <p:nvSpPr>
              <p:cNvPr id="11374" name="Text Box 110">
                <a:extLst>
                  <a:ext uri="{FF2B5EF4-FFF2-40B4-BE49-F238E27FC236}">
                    <a16:creationId xmlns:a16="http://schemas.microsoft.com/office/drawing/2014/main" id="{9DBE4438-ADC5-4315-9B72-44B8D0224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680"/>
                <a:ext cx="14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前面例</a:t>
                </a:r>
                <a:r>
                  <a:rPr lang="en-US" altLang="zh-CN" sz="2800" b="1" dirty="0">
                    <a:latin typeface="+mj-lt"/>
                    <a:ea typeface="+mj-ea"/>
                  </a:rPr>
                  <a:t>2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计算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75" name="Object 111">
                    <a:extLst>
                      <a:ext uri="{FF2B5EF4-FFF2-40B4-BE49-F238E27FC236}">
                        <a16:creationId xmlns:a16="http://schemas.microsoft.com/office/drawing/2014/main" id="{5E71A24D-7D08-407E-B7C9-1DECF2C118B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968" y="1455"/>
                    <a:ext cx="1748" cy="6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nary>
                            <m:naryPr>
                              <m:chr m:val="∭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𝜴</m:t>
                              </m:r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𝒛𝒅𝒙𝒅𝒚𝒅𝒛</m:t>
                              </m:r>
                            </m:e>
                          </m:nary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11375" name="Object 111">
                    <a:extLst>
                      <a:ext uri="{FF2B5EF4-FFF2-40B4-BE49-F238E27FC236}">
                        <a16:creationId xmlns:a16="http://schemas.microsoft.com/office/drawing/2014/main" id="{5E71A24D-7D08-407E-B7C9-1DECF2C11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68" y="1455"/>
                    <a:ext cx="1748" cy="66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7" name="Text Box 113">
                  <a:extLst>
                    <a:ext uri="{FF2B5EF4-FFF2-40B4-BE49-F238E27FC236}">
                      <a16:creationId xmlns:a16="http://schemas.microsoft.com/office/drawing/2014/main" id="{E67654DA-C20A-4A7E-9EC6-D010577429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218"/>
                  <a:ext cx="441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  <a:ea typeface="+mj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>
                      <a:latin typeface="+mj-lt"/>
                      <a:ea typeface="+mj-ea"/>
                    </a:rPr>
                    <a:t>由</a:t>
                  </a:r>
                  <a:r>
                    <a:rPr lang="zh-CN" altLang="en-US" sz="2800" b="1" dirty="0"/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/>
                    <a:t>由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zh-CN" altLang="en-US" sz="2800" b="1" dirty="0"/>
                    <a:t> 及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围成</m:t>
                      </m:r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377" name="Text Box 113">
                  <a:extLst>
                    <a:ext uri="{FF2B5EF4-FFF2-40B4-BE49-F238E27FC236}">
                      <a16:creationId xmlns:a16="http://schemas.microsoft.com/office/drawing/2014/main" id="{E67654DA-C20A-4A7E-9EC6-D0105774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2218"/>
                  <a:ext cx="4410" cy="336"/>
                </a:xfrm>
                <a:prstGeom prst="rect">
                  <a:avLst/>
                </a:prstGeom>
                <a:blipFill>
                  <a:blip r:embed="rId3"/>
                  <a:stretch>
                    <a:fillRect l="-1741" t="-13636" b="-2613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81" name="Object 117">
                <a:extLst>
                  <a:ext uri="{FF2B5EF4-FFF2-40B4-BE49-F238E27FC236}">
                    <a16:creationId xmlns:a16="http://schemas.microsoft.com/office/drawing/2014/main" id="{54DBC7A9-AB9C-4E0D-ADE6-473D4F1FE41B}"/>
                  </a:ext>
                </a:extLst>
              </p:cNvPr>
              <p:cNvSpPr txBox="1"/>
              <p:nvPr/>
            </p:nvSpPr>
            <p:spPr bwMode="auto">
              <a:xfrm>
                <a:off x="693961" y="3027570"/>
                <a:ext cx="8136555" cy="17994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𝒛𝒅𝒙𝒅𝒚𝒅𝒛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1" name="Object 117">
                <a:extLst>
                  <a:ext uri="{FF2B5EF4-FFF2-40B4-BE49-F238E27FC236}">
                    <a16:creationId xmlns:a16="http://schemas.microsoft.com/office/drawing/2014/main" id="{54DBC7A9-AB9C-4E0D-ADE6-473D4F1FE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61" y="3027570"/>
                <a:ext cx="8136555" cy="1799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8" name="Object 124">
                <a:extLst>
                  <a:ext uri="{FF2B5EF4-FFF2-40B4-BE49-F238E27FC236}">
                    <a16:creationId xmlns:a16="http://schemas.microsoft.com/office/drawing/2014/main" id="{41EE5FF7-42A9-4897-8BFD-B8BC1C8ACE0C}"/>
                  </a:ext>
                </a:extLst>
              </p:cNvPr>
              <p:cNvSpPr txBox="1"/>
              <p:nvPr/>
            </p:nvSpPr>
            <p:spPr bwMode="auto">
              <a:xfrm>
                <a:off x="2908907" y="4672642"/>
                <a:ext cx="2243016" cy="13168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800" b="1" i="1" baseline="30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8" name="Object 124">
                <a:extLst>
                  <a:ext uri="{FF2B5EF4-FFF2-40B4-BE49-F238E27FC236}">
                    <a16:creationId xmlns:a16="http://schemas.microsoft.com/office/drawing/2014/main" id="{41EE5FF7-42A9-4897-8BFD-B8BC1C8A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8907" y="4672642"/>
                <a:ext cx="2243016" cy="1316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9" name="Object 125">
                <a:extLst>
                  <a:ext uri="{FF2B5EF4-FFF2-40B4-BE49-F238E27FC236}">
                    <a16:creationId xmlns:a16="http://schemas.microsoft.com/office/drawing/2014/main" id="{AA0F2080-C6FC-4AFC-9119-C3077F19AFE6}"/>
                  </a:ext>
                </a:extLst>
              </p:cNvPr>
              <p:cNvSpPr txBox="1"/>
              <p:nvPr/>
            </p:nvSpPr>
            <p:spPr bwMode="auto">
              <a:xfrm>
                <a:off x="5151923" y="4762228"/>
                <a:ext cx="1306629" cy="10337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𝟔𝟒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389" name="Object 125">
                <a:extLst>
                  <a:ext uri="{FF2B5EF4-FFF2-40B4-BE49-F238E27FC236}">
                    <a16:creationId xmlns:a16="http://schemas.microsoft.com/office/drawing/2014/main" id="{AA0F2080-C6FC-4AFC-9119-C3077F19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1923" y="4762228"/>
                <a:ext cx="1306629" cy="1033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93" name="Group 129">
            <a:extLst>
              <a:ext uri="{FF2B5EF4-FFF2-40B4-BE49-F238E27FC236}">
                <a16:creationId xmlns:a16="http://schemas.microsoft.com/office/drawing/2014/main" id="{6647984A-5723-494F-9607-0619A0731C4D}"/>
              </a:ext>
            </a:extLst>
          </p:cNvPr>
          <p:cNvGrpSpPr>
            <a:grpSpLocks/>
          </p:cNvGrpSpPr>
          <p:nvPr/>
        </p:nvGrpSpPr>
        <p:grpSpPr bwMode="auto">
          <a:xfrm>
            <a:off x="8730114" y="1327647"/>
            <a:ext cx="2309261" cy="2101353"/>
            <a:chOff x="4176" y="2352"/>
            <a:chExt cx="1104" cy="1104"/>
          </a:xfrm>
        </p:grpSpPr>
        <p:sp>
          <p:nvSpPr>
            <p:cNvPr id="11317" name="Line 53">
              <a:extLst>
                <a:ext uri="{FF2B5EF4-FFF2-40B4-BE49-F238E27FC236}">
                  <a16:creationId xmlns:a16="http://schemas.microsoft.com/office/drawing/2014/main" id="{4915635D-CDC7-47CD-91E2-6643A5FAC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18" name="Line 54">
              <a:extLst>
                <a:ext uri="{FF2B5EF4-FFF2-40B4-BE49-F238E27FC236}">
                  <a16:creationId xmlns:a16="http://schemas.microsoft.com/office/drawing/2014/main" id="{9D0E78CA-210B-4F7D-AB18-2162C3D67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19" name="Line 55">
              <a:extLst>
                <a:ext uri="{FF2B5EF4-FFF2-40B4-BE49-F238E27FC236}">
                  <a16:creationId xmlns:a16="http://schemas.microsoft.com/office/drawing/2014/main" id="{CBEAAD63-E4F9-4F8A-AD09-395BE0E91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20" name="Oval 56">
              <a:extLst>
                <a:ext uri="{FF2B5EF4-FFF2-40B4-BE49-F238E27FC236}">
                  <a16:creationId xmlns:a16="http://schemas.microsoft.com/office/drawing/2014/main" id="{42DBEF19-F20C-4ABC-AEAF-48834804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latin typeface="+mj-lt"/>
                  <a:ea typeface="+mj-ea"/>
                </a:rPr>
                <a:t>4</a:t>
              </a:r>
            </a:p>
          </p:txBody>
        </p:sp>
        <p:sp>
          <p:nvSpPr>
            <p:cNvPr id="11384" name="Arc 120">
              <a:extLst>
                <a:ext uri="{FF2B5EF4-FFF2-40B4-BE49-F238E27FC236}">
                  <a16:creationId xmlns:a16="http://schemas.microsoft.com/office/drawing/2014/main" id="{994DB07A-35AA-4EC0-82F4-8D529205B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672" cy="588"/>
            </a:xfrm>
            <a:custGeom>
              <a:avLst/>
              <a:gdLst>
                <a:gd name="G0" fmla="+- 21599 0 0"/>
                <a:gd name="G1" fmla="+- 450 0 0"/>
                <a:gd name="G2" fmla="+- 21600 0 0"/>
                <a:gd name="T0" fmla="*/ 43194 w 43199"/>
                <a:gd name="T1" fmla="*/ 0 h 22050"/>
                <a:gd name="T2" fmla="*/ 0 w 43199"/>
                <a:gd name="T3" fmla="*/ 665 h 22050"/>
                <a:gd name="T4" fmla="*/ 21599 w 43199"/>
                <a:gd name="T5" fmla="*/ 450 h 2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2050" fill="none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</a:path>
                <a:path w="43199" h="22050" stroke="0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  <a:lnTo>
                    <a:pt x="21599" y="45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1391" name="Oval 127">
              <a:extLst>
                <a:ext uri="{FF2B5EF4-FFF2-40B4-BE49-F238E27FC236}">
                  <a16:creationId xmlns:a16="http://schemas.microsoft.com/office/drawing/2014/main" id="{840820F6-2CBD-4A1C-964C-582F3C522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672" cy="192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17CB965-C987-4AD0-B01D-878D10FD3319}"/>
              </a:ext>
            </a:extLst>
          </p:cNvPr>
          <p:cNvSpPr/>
          <p:nvPr/>
        </p:nvSpPr>
        <p:spPr>
          <a:xfrm>
            <a:off x="600229" y="2044316"/>
            <a:ext cx="3138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先二后一法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B1C82936-D689-46FE-876D-87B3ABD613D4}"/>
                  </a:ext>
                </a:extLst>
              </p:cNvPr>
              <p:cNvSpPr txBox="1"/>
              <p:nvPr/>
            </p:nvSpPr>
            <p:spPr bwMode="auto">
              <a:xfrm>
                <a:off x="3311613" y="1930475"/>
                <a:ext cx="3146939" cy="939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)∈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≤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𝒛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≤4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B1C82936-D689-46FE-876D-87B3ABD6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613" y="1930475"/>
                <a:ext cx="3146939" cy="939800"/>
              </a:xfrm>
              <a:prstGeom prst="rect">
                <a:avLst/>
              </a:prstGeom>
              <a:blipFill>
                <a:blip r:embed="rId7"/>
                <a:stretch>
                  <a:fillRect r="-56977" b="-58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1" grpId="0"/>
      <p:bldP spid="11388" grpId="0"/>
      <p:bldP spid="11389" grpId="0"/>
      <p:bldP spid="2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Text Box 25">
            <a:extLst>
              <a:ext uri="{FF2B5EF4-FFF2-40B4-BE49-F238E27FC236}">
                <a16:creationId xmlns:a16="http://schemas.microsoft.com/office/drawing/2014/main" id="{9A69B9D9-C2D5-46CB-9935-248090617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290" y="102255"/>
            <a:ext cx="53335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三</a:t>
            </a:r>
            <a:r>
              <a:rPr lang="en-US" altLang="zh-CN" sz="3200" b="1" dirty="0">
                <a:latin typeface="+mj-lt"/>
                <a:ea typeface="+mj-ea"/>
              </a:rPr>
              <a:t>. </a:t>
            </a:r>
            <a:r>
              <a:rPr lang="zh-CN" altLang="en-US" sz="3200" b="1" dirty="0">
                <a:latin typeface="+mj-lt"/>
                <a:ea typeface="+mj-ea"/>
              </a:rPr>
              <a:t>在球面坐标系中的计算法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AA433404-F464-4B6D-A3FC-DA504DBD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290" y="802462"/>
            <a:ext cx="6557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设空间一点</a:t>
            </a:r>
            <a:r>
              <a:rPr lang="en-US" altLang="zh-CN" sz="2800" b="1" i="1" dirty="0">
                <a:latin typeface="+mj-lt"/>
                <a:ea typeface="+mj-ea"/>
              </a:rPr>
              <a:t>M(</a:t>
            </a:r>
            <a:r>
              <a:rPr lang="en-US" altLang="zh-CN" sz="2800" b="1" i="1" dirty="0" err="1">
                <a:latin typeface="+mj-lt"/>
                <a:ea typeface="+mj-ea"/>
              </a:rPr>
              <a:t>x,y,z</a:t>
            </a:r>
            <a:r>
              <a:rPr lang="en-US" altLang="zh-CN" sz="2800" b="1" i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可用下列三个数确定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18" name="Text Box 30">
                <a:extLst>
                  <a:ext uri="{FF2B5EF4-FFF2-40B4-BE49-F238E27FC236}">
                    <a16:creationId xmlns:a16="http://schemas.microsoft.com/office/drawing/2014/main" id="{B3532304-6927-4A0A-BE32-983A76B19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391" y="3415219"/>
                <a:ext cx="71299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则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altLang="zh-CN" sz="2800" b="1" i="1" dirty="0"/>
                      <m:t>φ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称为点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M 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</a:t>
                </a:r>
                <a:r>
                  <a:rPr lang="zh-CN" altLang="en-US" sz="2800" b="1" u="sng" dirty="0">
                    <a:latin typeface="+mj-lt"/>
                    <a:ea typeface="+mj-ea"/>
                  </a:rPr>
                  <a:t>球面坐标</a:t>
                </a:r>
                <a:r>
                  <a:rPr lang="en-US" altLang="zh-CN" sz="2800" b="1" dirty="0">
                    <a:latin typeface="+mj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2318" name="Text Box 30">
                <a:extLst>
                  <a:ext uri="{FF2B5EF4-FFF2-40B4-BE49-F238E27FC236}">
                    <a16:creationId xmlns:a16="http://schemas.microsoft.com/office/drawing/2014/main" id="{B3532304-6927-4A0A-BE32-983A76B19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8391" y="3415219"/>
                <a:ext cx="7129962" cy="523220"/>
              </a:xfrm>
              <a:prstGeom prst="rect">
                <a:avLst/>
              </a:prstGeom>
              <a:blipFill>
                <a:blip r:embed="rId2"/>
                <a:stretch>
                  <a:fillRect l="-1796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36" name="AutoShape 48">
            <a:extLst>
              <a:ext uri="{FF2B5EF4-FFF2-40B4-BE49-F238E27FC236}">
                <a16:creationId xmlns:a16="http://schemas.microsoft.com/office/drawing/2014/main" id="{38FEBB36-3C0F-4A98-BAA3-37863CCD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46" y="5486400"/>
            <a:ext cx="1852342" cy="533400"/>
          </a:xfrm>
          <a:prstGeom prst="wedgeRectCallout">
            <a:avLst>
              <a:gd name="adj1" fmla="val 10296"/>
              <a:gd name="adj2" fmla="val 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变化范围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37" name="Object 49">
                <a:extLst>
                  <a:ext uri="{FF2B5EF4-FFF2-40B4-BE49-F238E27FC236}">
                    <a16:creationId xmlns:a16="http://schemas.microsoft.com/office/drawing/2014/main" id="{EA4E5559-804B-4D76-91D3-2E2ED607C75A}"/>
                  </a:ext>
                </a:extLst>
              </p:cNvPr>
              <p:cNvSpPr txBox="1"/>
              <p:nvPr/>
            </p:nvSpPr>
            <p:spPr bwMode="auto">
              <a:xfrm>
                <a:off x="3810000" y="5638800"/>
                <a:ext cx="6202164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&lt;+∞,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37" name="Object 49">
                <a:extLst>
                  <a:ext uri="{FF2B5EF4-FFF2-40B4-BE49-F238E27FC236}">
                    <a16:creationId xmlns:a16="http://schemas.microsoft.com/office/drawing/2014/main" id="{EA4E5559-804B-4D76-91D3-2E2ED607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5638800"/>
                <a:ext cx="6202164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49" name="AutoShape 61">
            <a:extLst>
              <a:ext uri="{FF2B5EF4-FFF2-40B4-BE49-F238E27FC236}">
                <a16:creationId xmlns:a16="http://schemas.microsoft.com/office/drawing/2014/main" id="{551F90E1-270C-466D-A7A2-256AF45F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46" y="4551749"/>
            <a:ext cx="3199084" cy="533400"/>
          </a:xfrm>
          <a:prstGeom prst="wedgeRectCallout">
            <a:avLst>
              <a:gd name="adj1" fmla="val -1514"/>
              <a:gd name="adj2" fmla="val 122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+mj-lt"/>
                <a:ea typeface="+mj-ea"/>
              </a:rPr>
              <a:t>与直角坐标的关系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50" name="Object 62">
                <a:extLst>
                  <a:ext uri="{FF2B5EF4-FFF2-40B4-BE49-F238E27FC236}">
                    <a16:creationId xmlns:a16="http://schemas.microsoft.com/office/drawing/2014/main" id="{D77769CB-9B14-43EA-BD72-5E460F293407}"/>
                  </a:ext>
                </a:extLst>
              </p:cNvPr>
              <p:cNvSpPr txBox="1"/>
              <p:nvPr/>
            </p:nvSpPr>
            <p:spPr bwMode="auto">
              <a:xfrm>
                <a:off x="5280258" y="4095375"/>
                <a:ext cx="3452381" cy="13916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func>
                        <m:func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350" name="Object 62">
                <a:extLst>
                  <a:ext uri="{FF2B5EF4-FFF2-40B4-BE49-F238E27FC236}">
                    <a16:creationId xmlns:a16="http://schemas.microsoft.com/office/drawing/2014/main" id="{D77769CB-9B14-43EA-BD72-5E460F29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0258" y="4095375"/>
                <a:ext cx="3452381" cy="1391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53" name="Text Box 65">
            <a:extLst>
              <a:ext uri="{FF2B5EF4-FFF2-40B4-BE49-F238E27FC236}">
                <a16:creationId xmlns:a16="http://schemas.microsoft.com/office/drawing/2014/main" id="{2D4A3FDB-B47D-4067-9823-B408AF4BE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74" y="1337329"/>
            <a:ext cx="4067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</a:rPr>
              <a:t>(1). </a:t>
            </a:r>
            <a:r>
              <a:rPr lang="zh-CN" altLang="en-US" sz="2800" b="1" dirty="0">
                <a:latin typeface="+mj-lt"/>
                <a:ea typeface="+mj-ea"/>
              </a:rPr>
              <a:t>点</a:t>
            </a:r>
            <a:r>
              <a:rPr lang="en-US" altLang="zh-CN" sz="2800" b="1" i="1" dirty="0">
                <a:latin typeface="+mj-lt"/>
                <a:ea typeface="+mj-ea"/>
              </a:rPr>
              <a:t>M</a:t>
            </a:r>
            <a:r>
              <a:rPr lang="zh-CN" altLang="en-US" sz="2800" b="1" dirty="0">
                <a:latin typeface="+mj-lt"/>
                <a:ea typeface="+mj-ea"/>
              </a:rPr>
              <a:t>与原点的距离 </a:t>
            </a:r>
            <a:r>
              <a:rPr lang="en-US" altLang="zh-CN" sz="2800" b="1" i="1" dirty="0">
                <a:latin typeface="+mj-lt"/>
                <a:ea typeface="+mj-ea"/>
              </a:rPr>
              <a:t>r </a:t>
            </a:r>
            <a:r>
              <a:rPr lang="en-US" altLang="zh-CN" sz="2800" b="1" dirty="0">
                <a:latin typeface="+mj-lt"/>
                <a:ea typeface="+mj-ea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54" name="Text Box 66">
                <a:extLst>
                  <a:ext uri="{FF2B5EF4-FFF2-40B4-BE49-F238E27FC236}">
                    <a16:creationId xmlns:a16="http://schemas.microsoft.com/office/drawing/2014/main" id="{DD3217F1-B99F-4AED-8895-B8CE97CF4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9312" y="1833805"/>
                <a:ext cx="4729180" cy="6349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(2).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𝑶𝑴</m:t>
                        </m:r>
                      </m:e>
                    </m:groupCh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与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z</a:t>
                </a:r>
                <a:r>
                  <a:rPr lang="zh-CN" altLang="en-US" sz="2800" b="1" dirty="0">
                    <a:latin typeface="+mj-lt"/>
                    <a:ea typeface="+mj-ea"/>
                  </a:rPr>
                  <a:t>轴正向的夹角</a:t>
                </a:r>
                <a:r>
                  <a:rPr lang="zh-CN" altLang="en-US" sz="2800" b="1" i="1" dirty="0">
                    <a:latin typeface="+mj-lt"/>
                    <a:ea typeface="+mj-ea"/>
                  </a:rPr>
                  <a:t> </a:t>
                </a:r>
                <a:r>
                  <a:rPr lang="el-GR" altLang="zh-CN" sz="2800" b="1" i="1" dirty="0">
                    <a:latin typeface="+mj-lt"/>
                    <a:ea typeface="+mj-ea"/>
                  </a:rPr>
                  <a:t>φ</a:t>
                </a:r>
                <a:r>
                  <a:rPr lang="zh-CN" altLang="en-US" sz="2800" b="1" i="1" dirty="0">
                    <a:latin typeface="+mj-lt"/>
                    <a:ea typeface="+mj-ea"/>
                  </a:rPr>
                  <a:t> </a:t>
                </a:r>
                <a:r>
                  <a:rPr lang="en-US" altLang="zh-CN" sz="2800" b="1" dirty="0">
                    <a:latin typeface="+mj-lt"/>
                    <a:ea typeface="+mj-ea"/>
                  </a:rPr>
                  <a:t>;</a:t>
                </a:r>
              </a:p>
            </p:txBody>
          </p:sp>
        </mc:Choice>
        <mc:Fallback xmlns="">
          <p:sp>
            <p:nvSpPr>
              <p:cNvPr id="12354" name="Text Box 66">
                <a:extLst>
                  <a:ext uri="{FF2B5EF4-FFF2-40B4-BE49-F238E27FC236}">
                    <a16:creationId xmlns:a16="http://schemas.microsoft.com/office/drawing/2014/main" id="{DD3217F1-B99F-4AED-8895-B8CE97CF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9312" y="1833805"/>
                <a:ext cx="4729180" cy="634982"/>
              </a:xfrm>
              <a:prstGeom prst="rect">
                <a:avLst/>
              </a:prstGeom>
              <a:blipFill>
                <a:blip r:embed="rId5"/>
                <a:stretch>
                  <a:fillRect l="-2710" r="-1677" b="-2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61" name="Text Box 73">
                <a:extLst>
                  <a:ext uri="{FF2B5EF4-FFF2-40B4-BE49-F238E27FC236}">
                    <a16:creationId xmlns:a16="http://schemas.microsoft.com/office/drawing/2014/main" id="{D28B7DB2-4354-44AE-B9E6-587EF9211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254" y="2483088"/>
                <a:ext cx="7407385" cy="63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</a:rPr>
                  <a:t>(3).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𝑶𝑴</m:t>
                        </m:r>
                      </m:e>
                    </m:groupCh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在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xoy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面上的投影向量</a:t>
                </a:r>
                <a:r>
                  <a:rPr lang="zh-CN" altLang="en-US" sz="2800" b="1" dirty="0" smtClean="0">
                    <a:latin typeface="+mj-lt"/>
                    <a:ea typeface="+mj-ea"/>
                  </a:rPr>
                  <a:t>与</a:t>
                </a:r>
                <a:r>
                  <a:rPr lang="en-US" altLang="zh-CN" sz="2800" b="1" i="1" dirty="0" smtClean="0">
                    <a:latin typeface="+mj-lt"/>
                    <a:ea typeface="+mj-ea"/>
                  </a:rPr>
                  <a:t>x</a:t>
                </a:r>
                <a:r>
                  <a:rPr lang="en-US" altLang="zh-CN" sz="2800" b="1" i="1" dirty="0" smtClean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轴的夹角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12361" name="Text Box 73">
                <a:extLst>
                  <a:ext uri="{FF2B5EF4-FFF2-40B4-BE49-F238E27FC236}">
                    <a16:creationId xmlns:a16="http://schemas.microsoft.com/office/drawing/2014/main" id="{D28B7DB2-4354-44AE-B9E6-587EF9211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5254" y="2483088"/>
                <a:ext cx="7407385" cy="635000"/>
              </a:xfrm>
              <a:prstGeom prst="rect">
                <a:avLst/>
              </a:prstGeom>
              <a:blipFill>
                <a:blip r:embed="rId6"/>
                <a:stretch>
                  <a:fillRect l="-1645" b="-2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66" name="Group 78">
            <a:extLst>
              <a:ext uri="{FF2B5EF4-FFF2-40B4-BE49-F238E27FC236}">
                <a16:creationId xmlns:a16="http://schemas.microsoft.com/office/drawing/2014/main" id="{FB0187EE-9048-406F-A8A7-7874FD868982}"/>
              </a:ext>
            </a:extLst>
          </p:cNvPr>
          <p:cNvGrpSpPr>
            <a:grpSpLocks/>
          </p:cNvGrpSpPr>
          <p:nvPr/>
        </p:nvGrpSpPr>
        <p:grpSpPr bwMode="auto">
          <a:xfrm>
            <a:off x="9159677" y="765175"/>
            <a:ext cx="2473326" cy="2774951"/>
            <a:chOff x="4032" y="2016"/>
            <a:chExt cx="1558" cy="1748"/>
          </a:xfrm>
        </p:grpSpPr>
        <p:sp>
          <p:nvSpPr>
            <p:cNvPr id="12321" name="Text Box 33">
              <a:extLst>
                <a:ext uri="{FF2B5EF4-FFF2-40B4-BE49-F238E27FC236}">
                  <a16:creationId xmlns:a16="http://schemas.microsoft.com/office/drawing/2014/main" id="{787DBC46-C531-4DCF-9C7E-8F5737F41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16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z</a:t>
              </a:r>
            </a:p>
          </p:txBody>
        </p:sp>
        <p:sp>
          <p:nvSpPr>
            <p:cNvPr id="12323" name="Line 35">
              <a:extLst>
                <a:ext uri="{FF2B5EF4-FFF2-40B4-BE49-F238E27FC236}">
                  <a16:creationId xmlns:a16="http://schemas.microsoft.com/office/drawing/2014/main" id="{737391E7-46B2-4C18-BF5E-777759EA7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2" y="22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324" name="Line 36">
              <a:extLst>
                <a:ext uri="{FF2B5EF4-FFF2-40B4-BE49-F238E27FC236}">
                  <a16:creationId xmlns:a16="http://schemas.microsoft.com/office/drawing/2014/main" id="{A860680F-C405-439B-8821-9607FFF76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3264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325" name="Line 37">
              <a:extLst>
                <a:ext uri="{FF2B5EF4-FFF2-40B4-BE49-F238E27FC236}">
                  <a16:creationId xmlns:a16="http://schemas.microsoft.com/office/drawing/2014/main" id="{E148D7AA-5DD7-442F-8575-51102CFEE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326" name="Line 38">
              <a:extLst>
                <a:ext uri="{FF2B5EF4-FFF2-40B4-BE49-F238E27FC236}">
                  <a16:creationId xmlns:a16="http://schemas.microsoft.com/office/drawing/2014/main" id="{00864925-8B9A-4FF1-85BE-94212BBD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0" y="326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327" name="Text Box 39">
              <a:extLst>
                <a:ext uri="{FF2B5EF4-FFF2-40B4-BE49-F238E27FC236}">
                  <a16:creationId xmlns:a16="http://schemas.microsoft.com/office/drawing/2014/main" id="{9171F4CF-A1EF-4DA6-BEC8-E63C36A2D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90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x</a:t>
              </a:r>
            </a:p>
          </p:txBody>
        </p:sp>
        <p:sp>
          <p:nvSpPr>
            <p:cNvPr id="12328" name="Text Box 40">
              <a:extLst>
                <a:ext uri="{FF2B5EF4-FFF2-40B4-BE49-F238E27FC236}">
                  <a16:creationId xmlns:a16="http://schemas.microsoft.com/office/drawing/2014/main" id="{4229C983-B028-4BC0-9A86-314570019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" y="3168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+mj-ea"/>
                </a:rPr>
                <a:t>y</a:t>
              </a:r>
            </a:p>
          </p:txBody>
        </p:sp>
        <p:sp>
          <p:nvSpPr>
            <p:cNvPr id="12329" name="Line 41">
              <a:extLst>
                <a:ext uri="{FF2B5EF4-FFF2-40B4-BE49-F238E27FC236}">
                  <a16:creationId xmlns:a16="http://schemas.microsoft.com/office/drawing/2014/main" id="{7FF7833A-AB60-4C49-8E2B-45D71A343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6" y="27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330" name="Line 42">
              <a:extLst>
                <a:ext uri="{FF2B5EF4-FFF2-40B4-BE49-F238E27FC236}">
                  <a16:creationId xmlns:a16="http://schemas.microsoft.com/office/drawing/2014/main" id="{5AA5F83A-178F-4835-93F3-350883E39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32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2332" name="Text Box 44">
              <a:extLst>
                <a:ext uri="{FF2B5EF4-FFF2-40B4-BE49-F238E27FC236}">
                  <a16:creationId xmlns:a16="http://schemas.microsoft.com/office/drawing/2014/main" id="{E8F9674D-E843-4D72-8DCC-082E2670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" y="2448"/>
              <a:ext cx="2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M</a:t>
              </a:r>
            </a:p>
          </p:txBody>
        </p:sp>
        <p:sp>
          <p:nvSpPr>
            <p:cNvPr id="12333" name="Text Box 45">
              <a:extLst>
                <a:ext uri="{FF2B5EF4-FFF2-40B4-BE49-F238E27FC236}">
                  <a16:creationId xmlns:a16="http://schemas.microsoft.com/office/drawing/2014/main" id="{D4F4DCEA-2A78-4B98-9B5B-0C0C0E079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434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P</a:t>
              </a:r>
            </a:p>
          </p:txBody>
        </p:sp>
        <p:sp>
          <p:nvSpPr>
            <p:cNvPr id="12334" name="Text Box 46">
              <a:extLst>
                <a:ext uri="{FF2B5EF4-FFF2-40B4-BE49-F238E27FC236}">
                  <a16:creationId xmlns:a16="http://schemas.microsoft.com/office/drawing/2014/main" id="{FF5A6B61-8851-455F-A013-0F18EF2EE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2541"/>
              <a:ext cx="2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j-lt"/>
                  <a:ea typeface="+mj-ea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35" name="Object 47">
                  <a:extLst>
                    <a:ext uri="{FF2B5EF4-FFF2-40B4-BE49-F238E27FC236}">
                      <a16:creationId xmlns:a16="http://schemas.microsoft.com/office/drawing/2014/main" id="{4A981901-1B14-4C65-A00F-66DB69E99593}"/>
                    </a:ext>
                  </a:extLst>
                </p:cNvPr>
                <p:cNvSpPr txBox="1"/>
                <p:nvPr/>
              </p:nvSpPr>
              <p:spPr bwMode="auto">
                <a:xfrm>
                  <a:off x="4426" y="3312"/>
                  <a:ext cx="143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2335" name="Object 47">
                  <a:extLst>
                    <a:ext uri="{FF2B5EF4-FFF2-40B4-BE49-F238E27FC236}">
                      <a16:creationId xmlns:a16="http://schemas.microsoft.com/office/drawing/2014/main" id="{4A981901-1B14-4C65-A00F-66DB69E99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6" y="3312"/>
                  <a:ext cx="143" cy="200"/>
                </a:xfrm>
                <a:prstGeom prst="rect">
                  <a:avLst/>
                </a:prstGeom>
                <a:blipFill>
                  <a:blip r:embed="rId7"/>
                  <a:stretch>
                    <a:fillRect l="-5405" r="-72973" b="-40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59" name="Object 71">
                  <a:extLst>
                    <a:ext uri="{FF2B5EF4-FFF2-40B4-BE49-F238E27FC236}">
                      <a16:creationId xmlns:a16="http://schemas.microsoft.com/office/drawing/2014/main" id="{FA135991-32F2-4E2B-8BE2-9FF377E57F7A}"/>
                    </a:ext>
                  </a:extLst>
                </p:cNvPr>
                <p:cNvSpPr txBox="1"/>
                <p:nvPr/>
              </p:nvSpPr>
              <p:spPr bwMode="auto">
                <a:xfrm>
                  <a:off x="4512" y="2742"/>
                  <a:ext cx="20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sz="2400" b="1" i="1" dirty="0"/>
                          <m:t>φ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2359" name="Object 71">
                  <a:extLst>
                    <a:ext uri="{FF2B5EF4-FFF2-40B4-BE49-F238E27FC236}">
                      <a16:creationId xmlns:a16="http://schemas.microsoft.com/office/drawing/2014/main" id="{FA135991-32F2-4E2B-8BE2-9FF377E57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2" y="2742"/>
                  <a:ext cx="205" cy="240"/>
                </a:xfrm>
                <a:prstGeom prst="rect">
                  <a:avLst/>
                </a:prstGeom>
                <a:blipFill>
                  <a:blip r:embed="rId8"/>
                  <a:stretch>
                    <a:fillRect l="-5660" r="-15094" b="-3548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65" name="Line 77">
              <a:extLst>
                <a:ext uri="{FF2B5EF4-FFF2-40B4-BE49-F238E27FC236}">
                  <a16:creationId xmlns:a16="http://schemas.microsoft.com/office/drawing/2014/main" id="{D13A68DD-4397-4F93-931A-AC7779DAF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73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 autoUpdateAnimBg="0"/>
      <p:bldP spid="12315" grpId="0" autoUpdateAnimBg="0"/>
      <p:bldP spid="12318" grpId="0"/>
      <p:bldP spid="12336" grpId="0" animBg="1" autoUpdateAnimBg="0"/>
      <p:bldP spid="12337" grpId="0"/>
      <p:bldP spid="12349" grpId="0" animBg="1" autoUpdateAnimBg="0"/>
      <p:bldP spid="12350" grpId="0"/>
      <p:bldP spid="12353" grpId="0" autoUpdateAnimBg="0"/>
      <p:bldP spid="12354" grpId="0"/>
      <p:bldP spid="123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AutoShape 13">
            <a:extLst>
              <a:ext uri="{FF2B5EF4-FFF2-40B4-BE49-F238E27FC236}">
                <a16:creationId xmlns:a16="http://schemas.microsoft.com/office/drawing/2014/main" id="{17FEEC70-AB5B-4F4C-9D67-6F8E0C55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882" y="2559520"/>
            <a:ext cx="1747838" cy="533400"/>
          </a:xfrm>
          <a:prstGeom prst="wedgeRectCallout">
            <a:avLst>
              <a:gd name="adj1" fmla="val -20833"/>
              <a:gd name="adj2" fmla="val 26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+mj-ea"/>
              </a:rPr>
              <a:t>体积元素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4" name="Object 14">
                <a:extLst>
                  <a:ext uri="{FF2B5EF4-FFF2-40B4-BE49-F238E27FC236}">
                    <a16:creationId xmlns:a16="http://schemas.microsoft.com/office/drawing/2014/main" id="{E8A5FC23-C3F6-420E-8DB8-2F328B1D2837}"/>
                  </a:ext>
                </a:extLst>
              </p:cNvPr>
              <p:cNvSpPr txBox="1"/>
              <p:nvPr/>
            </p:nvSpPr>
            <p:spPr bwMode="auto">
              <a:xfrm>
                <a:off x="3429001" y="2620335"/>
                <a:ext cx="3959187" cy="6520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𝒅𝒓𝒅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5374" name="Object 14">
                <a:extLst>
                  <a:ext uri="{FF2B5EF4-FFF2-40B4-BE49-F238E27FC236}">
                    <a16:creationId xmlns:a16="http://schemas.microsoft.com/office/drawing/2014/main" id="{E8A5FC23-C3F6-420E-8DB8-2F328B1D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1" y="2620335"/>
                <a:ext cx="3959187" cy="652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44" name="Group 84">
            <a:extLst>
              <a:ext uri="{FF2B5EF4-FFF2-40B4-BE49-F238E27FC236}">
                <a16:creationId xmlns:a16="http://schemas.microsoft.com/office/drawing/2014/main" id="{09188CB9-48CF-439F-8ACA-224BD3D769AB}"/>
              </a:ext>
            </a:extLst>
          </p:cNvPr>
          <p:cNvGrpSpPr>
            <a:grpSpLocks/>
          </p:cNvGrpSpPr>
          <p:nvPr/>
        </p:nvGrpSpPr>
        <p:grpSpPr bwMode="auto">
          <a:xfrm>
            <a:off x="1219201" y="3276601"/>
            <a:ext cx="7607302" cy="1057276"/>
            <a:chOff x="384" y="768"/>
            <a:chExt cx="4168" cy="666"/>
          </a:xfrm>
        </p:grpSpPr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B4126529-B161-4DA5-819A-A1F58DA15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68"/>
              <a:ext cx="11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ea typeface="+mj-ea"/>
                </a:rPr>
                <a:t>这是因为</a:t>
              </a:r>
              <a:r>
                <a:rPr lang="en-US" altLang="zh-CN" sz="2800" b="1" dirty="0">
                  <a:ea typeface="+mj-ea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7" name="Text Box 17">
                  <a:extLst>
                    <a:ext uri="{FF2B5EF4-FFF2-40B4-BE49-F238E27FC236}">
                      <a16:creationId xmlns:a16="http://schemas.microsoft.com/office/drawing/2014/main" id="{2ACD1A1B-4E12-43BF-9E5A-A8E4DA5E02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768"/>
                  <a:ext cx="266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>
                      <a:ea typeface="+mj-ea"/>
                    </a:rPr>
                    <a:t>如果用三组坐标面划分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en-US" altLang="zh-CN" sz="2800" b="1" dirty="0">
                      <a:ea typeface="+mj-ea"/>
                    </a:rPr>
                    <a:t>,</a:t>
                  </a:r>
                  <a:r>
                    <a:rPr lang="zh-CN" altLang="en-US" sz="2800" b="1" dirty="0">
                      <a:ea typeface="+mj-ea"/>
                    </a:rPr>
                    <a:t>大部</a:t>
                  </a:r>
                </a:p>
              </p:txBody>
            </p:sp>
          </mc:Choice>
          <mc:Fallback xmlns="">
            <p:sp>
              <p:nvSpPr>
                <p:cNvPr id="15377" name="Text Box 17">
                  <a:extLst>
                    <a:ext uri="{FF2B5EF4-FFF2-40B4-BE49-F238E27FC236}">
                      <a16:creationId xmlns:a16="http://schemas.microsoft.com/office/drawing/2014/main" id="{2ACD1A1B-4E12-43BF-9E5A-A8E4DA5E0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768"/>
                  <a:ext cx="2666" cy="330"/>
                </a:xfrm>
                <a:prstGeom prst="rect">
                  <a:avLst/>
                </a:prstGeom>
                <a:blipFill>
                  <a:blip r:embed="rId3"/>
                  <a:stretch>
                    <a:fillRect l="-2632" t="-16471" r="-2005" b="-329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37AE3248-3F9D-4558-BF6F-0164B1830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4"/>
              <a:ext cx="41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ea typeface="+mj-ea"/>
                </a:rPr>
                <a:t>分子域为如图小立体</a:t>
              </a:r>
              <a:r>
                <a:rPr lang="en-US" altLang="zh-CN" sz="2800" b="1" dirty="0">
                  <a:ea typeface="+mj-ea"/>
                </a:rPr>
                <a:t>,</a:t>
              </a:r>
              <a:r>
                <a:rPr lang="zh-CN" altLang="en-US" sz="2800" b="1" dirty="0">
                  <a:ea typeface="+mj-ea"/>
                </a:rPr>
                <a:t>近似看作长方体</a:t>
              </a:r>
              <a:r>
                <a:rPr lang="en-US" altLang="zh-CN" sz="2800" b="1" dirty="0">
                  <a:ea typeface="+mj-ea"/>
                </a:rPr>
                <a:t>,</a:t>
              </a:r>
              <a:r>
                <a:rPr lang="zh-CN" altLang="en-US" sz="2800" b="1" dirty="0">
                  <a:ea typeface="+mj-ea"/>
                </a:rPr>
                <a:t>则</a:t>
              </a:r>
              <a:r>
                <a:rPr lang="en-US" altLang="zh-CN" sz="2800" b="1" dirty="0">
                  <a:ea typeface="+mj-ea"/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10" name="Object 50">
                <a:extLst>
                  <a:ext uri="{FF2B5EF4-FFF2-40B4-BE49-F238E27FC236}">
                    <a16:creationId xmlns:a16="http://schemas.microsoft.com/office/drawing/2014/main" id="{445A52DD-620C-4174-B6D1-108FCBC5EEA4}"/>
                  </a:ext>
                </a:extLst>
              </p:cNvPr>
              <p:cNvSpPr txBox="1"/>
              <p:nvPr/>
            </p:nvSpPr>
            <p:spPr bwMode="auto">
              <a:xfrm>
                <a:off x="616017" y="4495801"/>
                <a:ext cx="10299830" cy="2362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𝒅𝒓𝒅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5410" name="Object 50">
                <a:extLst>
                  <a:ext uri="{FF2B5EF4-FFF2-40B4-BE49-F238E27FC236}">
                    <a16:creationId xmlns:a16="http://schemas.microsoft.com/office/drawing/2014/main" id="{445A52DD-620C-4174-B6D1-108FCBC5E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017" y="4495801"/>
                <a:ext cx="10299830" cy="2362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45" name="AutoShape 85">
            <a:extLst>
              <a:ext uri="{FF2B5EF4-FFF2-40B4-BE49-F238E27FC236}">
                <a16:creationId xmlns:a16="http://schemas.microsoft.com/office/drawing/2014/main" id="{459EBDC1-CBFC-4122-B883-7AA2001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43327"/>
            <a:ext cx="1066800" cy="533400"/>
          </a:xfrm>
          <a:prstGeom prst="wedgeRectCallout">
            <a:avLst>
              <a:gd name="adj1" fmla="val 16069"/>
              <a:gd name="adj2" fmla="val 40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+mj-ea"/>
              </a:rPr>
              <a:t>坐标面</a:t>
            </a:r>
          </a:p>
        </p:txBody>
      </p:sp>
      <p:grpSp>
        <p:nvGrpSpPr>
          <p:cNvPr id="15446" name="Group 86">
            <a:extLst>
              <a:ext uri="{FF2B5EF4-FFF2-40B4-BE49-F238E27FC236}">
                <a16:creationId xmlns:a16="http://schemas.microsoft.com/office/drawing/2014/main" id="{D5034997-BFBC-4C78-9AB9-7A95B20D77F0}"/>
              </a:ext>
            </a:extLst>
          </p:cNvPr>
          <p:cNvGrpSpPr>
            <a:grpSpLocks/>
          </p:cNvGrpSpPr>
          <p:nvPr/>
        </p:nvGrpSpPr>
        <p:grpSpPr bwMode="auto">
          <a:xfrm>
            <a:off x="2868329" y="558212"/>
            <a:ext cx="2009360" cy="1931576"/>
            <a:chOff x="1181" y="3312"/>
            <a:chExt cx="878" cy="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47" name="Object 87">
                  <a:extLst>
                    <a:ext uri="{FF2B5EF4-FFF2-40B4-BE49-F238E27FC236}">
                      <a16:creationId xmlns:a16="http://schemas.microsoft.com/office/drawing/2014/main" id="{B28447E4-24F2-46C8-BA27-1839B2EBC715}"/>
                    </a:ext>
                  </a:extLst>
                </p:cNvPr>
                <p:cNvSpPr txBox="1"/>
                <p:nvPr/>
              </p:nvSpPr>
              <p:spPr bwMode="auto">
                <a:xfrm>
                  <a:off x="1200" y="3360"/>
                  <a:ext cx="364" cy="1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447" name="Object 87">
                  <a:extLst>
                    <a:ext uri="{FF2B5EF4-FFF2-40B4-BE49-F238E27FC236}">
                      <a16:creationId xmlns:a16="http://schemas.microsoft.com/office/drawing/2014/main" id="{B28447E4-24F2-46C8-BA27-1839B2EB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3360"/>
                  <a:ext cx="364" cy="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48" name="Text Box 88">
              <a:extLst>
                <a:ext uri="{FF2B5EF4-FFF2-40B4-BE49-F238E27FC236}">
                  <a16:creationId xmlns:a16="http://schemas.microsoft.com/office/drawing/2014/main" id="{ED5484C1-15C5-46CD-AC72-0399553D6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1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+mj-ea"/>
                </a:rPr>
                <a:t>常数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49" name="Object 89">
                  <a:extLst>
                    <a:ext uri="{FF2B5EF4-FFF2-40B4-BE49-F238E27FC236}">
                      <a16:creationId xmlns:a16="http://schemas.microsoft.com/office/drawing/2014/main" id="{B8202945-6BC2-488E-9E97-A450C4E05A1D}"/>
                    </a:ext>
                  </a:extLst>
                </p:cNvPr>
                <p:cNvSpPr txBox="1"/>
                <p:nvPr/>
              </p:nvSpPr>
              <p:spPr bwMode="auto">
                <a:xfrm>
                  <a:off x="1181" y="3908"/>
                  <a:ext cx="403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sz="2800" b="1" i="1" dirty="0"/>
                          <m:t>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449" name="Object 89">
                  <a:extLst>
                    <a:ext uri="{FF2B5EF4-FFF2-40B4-BE49-F238E27FC236}">
                      <a16:creationId xmlns:a16="http://schemas.microsoft.com/office/drawing/2014/main" id="{B8202945-6BC2-488E-9E97-A450C4E05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1" y="3908"/>
                  <a:ext cx="403" cy="2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50" name="Object 90">
                  <a:extLst>
                    <a:ext uri="{FF2B5EF4-FFF2-40B4-BE49-F238E27FC236}">
                      <a16:creationId xmlns:a16="http://schemas.microsoft.com/office/drawing/2014/main" id="{2FA84C5F-9374-4FC2-90AA-B65474972279}"/>
                    </a:ext>
                  </a:extLst>
                </p:cNvPr>
                <p:cNvSpPr txBox="1"/>
                <p:nvPr/>
              </p:nvSpPr>
              <p:spPr bwMode="auto">
                <a:xfrm>
                  <a:off x="1200" y="3600"/>
                  <a:ext cx="336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450" name="Object 90">
                  <a:extLst>
                    <a:ext uri="{FF2B5EF4-FFF2-40B4-BE49-F238E27FC236}">
                      <a16:creationId xmlns:a16="http://schemas.microsoft.com/office/drawing/2014/main" id="{2FA84C5F-9374-4FC2-90AA-B6547497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3600"/>
                  <a:ext cx="336" cy="2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51" name="Text Box 91">
              <a:extLst>
                <a:ext uri="{FF2B5EF4-FFF2-40B4-BE49-F238E27FC236}">
                  <a16:creationId xmlns:a16="http://schemas.microsoft.com/office/drawing/2014/main" id="{8FD2C2A3-920D-4C20-B5CE-127170E3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00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+mj-ea"/>
                </a:rPr>
                <a:t>常数</a:t>
              </a:r>
            </a:p>
          </p:txBody>
        </p:sp>
        <p:sp>
          <p:nvSpPr>
            <p:cNvPr id="15452" name="Text Box 92">
              <a:extLst>
                <a:ext uri="{FF2B5EF4-FFF2-40B4-BE49-F238E27FC236}">
                  <a16:creationId xmlns:a16="http://schemas.microsoft.com/office/drawing/2014/main" id="{3ECEC5F3-0195-42A5-94E2-F634849CC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888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+mj-ea"/>
                </a:rPr>
                <a:t>常数</a:t>
              </a:r>
            </a:p>
          </p:txBody>
        </p:sp>
      </p:grpSp>
      <p:sp>
        <p:nvSpPr>
          <p:cNvPr id="15453" name="AutoShape 93">
            <a:extLst>
              <a:ext uri="{FF2B5EF4-FFF2-40B4-BE49-F238E27FC236}">
                <a16:creationId xmlns:a16="http://schemas.microsoft.com/office/drawing/2014/main" id="{7A652E79-0098-4E22-BDC9-3EEF853A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"/>
            <a:ext cx="3733800" cy="457200"/>
          </a:xfrm>
          <a:prstGeom prst="wedgeRoundRectCallout">
            <a:avLst>
              <a:gd name="adj1" fmla="val -57352"/>
              <a:gd name="adj2" fmla="val 2256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+mj-ea"/>
              </a:rPr>
              <a:t>以原点为心的球面</a:t>
            </a:r>
          </a:p>
        </p:txBody>
      </p:sp>
      <p:sp>
        <p:nvSpPr>
          <p:cNvPr id="15454" name="AutoShape 94">
            <a:extLst>
              <a:ext uri="{FF2B5EF4-FFF2-40B4-BE49-F238E27FC236}">
                <a16:creationId xmlns:a16="http://schemas.microsoft.com/office/drawing/2014/main" id="{DAF24DBE-F933-4B6D-8279-A7D699E0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502" y="1202384"/>
            <a:ext cx="3027947" cy="457200"/>
          </a:xfrm>
          <a:prstGeom prst="wedgeRoundRectCallout">
            <a:avLst>
              <a:gd name="adj1" fmla="val -61606"/>
              <a:gd name="adj2" fmla="val 2256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+mj-ea"/>
              </a:rPr>
              <a:t>过</a:t>
            </a:r>
            <a:r>
              <a:rPr lang="en-US" altLang="zh-CN" sz="2800" b="1" dirty="0">
                <a:ea typeface="+mj-ea"/>
              </a:rPr>
              <a:t>z</a:t>
            </a:r>
            <a:r>
              <a:rPr lang="zh-CN" altLang="en-US" sz="2800" b="1" dirty="0">
                <a:ea typeface="+mj-ea"/>
              </a:rPr>
              <a:t>轴的半平面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56" name="AutoShape 96">
                <a:extLst>
                  <a:ext uri="{FF2B5EF4-FFF2-40B4-BE49-F238E27FC236}">
                    <a16:creationId xmlns:a16="http://schemas.microsoft.com/office/drawing/2014/main" id="{BCA4FB34-62E2-4915-B299-734591C07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1811338"/>
                <a:ext cx="5886647" cy="457200"/>
              </a:xfrm>
              <a:prstGeom prst="wedgeRoundRectCallout">
                <a:avLst>
                  <a:gd name="adj1" fmla="val -56616"/>
                  <a:gd name="adj2" fmla="val 10069"/>
                  <a:gd name="adj3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ea typeface="+mj-ea"/>
                  </a:rPr>
                  <a:t>以原点为顶点</a:t>
                </a:r>
                <a:r>
                  <a:rPr lang="en-US" altLang="zh-CN" sz="2800" b="1" dirty="0">
                    <a:ea typeface="+mj-ea"/>
                  </a:rPr>
                  <a:t>,</a:t>
                </a:r>
                <a:r>
                  <a:rPr lang="zh-CN" altLang="en-US" sz="2800" b="1" dirty="0">
                    <a:ea typeface="+mj-ea"/>
                  </a:rPr>
                  <a:t>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800" b="1" i="1" dirty="0"/>
                      <m:t>φ</m:t>
                    </m:r>
                  </m:oMath>
                </a14:m>
                <a:r>
                  <a:rPr lang="zh-CN" altLang="en-US" sz="2800" b="1" dirty="0">
                    <a:ea typeface="+mj-ea"/>
                  </a:rPr>
                  <a:t>为半顶角的圆锥面</a:t>
                </a:r>
                <a:r>
                  <a:rPr lang="en-US" altLang="zh-CN" sz="2800" b="1" dirty="0"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5456" name="AutoShape 96">
                <a:extLst>
                  <a:ext uri="{FF2B5EF4-FFF2-40B4-BE49-F238E27FC236}">
                    <a16:creationId xmlns:a16="http://schemas.microsoft.com/office/drawing/2014/main" id="{BCA4FB34-62E2-4915-B299-734591C07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1811338"/>
                <a:ext cx="5886647" cy="457200"/>
              </a:xfrm>
              <a:prstGeom prst="wedgeRoundRectCallout">
                <a:avLst>
                  <a:gd name="adj1" fmla="val -56616"/>
                  <a:gd name="adj2" fmla="val 10069"/>
                  <a:gd name="adj3" fmla="val 16667"/>
                </a:avLst>
              </a:prstGeom>
              <a:blipFill>
                <a:blip r:embed="rId8"/>
                <a:stretch>
                  <a:fillRect t="-22078" r="-2312" b="-428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64" name="组合 15463">
            <a:extLst>
              <a:ext uri="{FF2B5EF4-FFF2-40B4-BE49-F238E27FC236}">
                <a16:creationId xmlns:a16="http://schemas.microsoft.com/office/drawing/2014/main" id="{95748A9F-1F22-486D-AF67-3482711F223F}"/>
              </a:ext>
            </a:extLst>
          </p:cNvPr>
          <p:cNvGrpSpPr/>
          <p:nvPr/>
        </p:nvGrpSpPr>
        <p:grpSpPr>
          <a:xfrm>
            <a:off x="8928623" y="2559520"/>
            <a:ext cx="2949652" cy="3039320"/>
            <a:chOff x="9242348" y="2620335"/>
            <a:chExt cx="2133600" cy="2879725"/>
          </a:xfrm>
        </p:grpSpPr>
        <p:grpSp>
          <p:nvGrpSpPr>
            <p:cNvPr id="56" name="Group 181">
              <a:extLst>
                <a:ext uri="{FF2B5EF4-FFF2-40B4-BE49-F238E27FC236}">
                  <a16:creationId xmlns:a16="http://schemas.microsoft.com/office/drawing/2014/main" id="{4A190A39-0A85-4959-84E1-A98813261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2348" y="2620335"/>
              <a:ext cx="2133600" cy="2579688"/>
              <a:chOff x="4224" y="384"/>
              <a:chExt cx="1344" cy="1625"/>
            </a:xfrm>
          </p:grpSpPr>
          <p:sp>
            <p:nvSpPr>
              <p:cNvPr id="57" name="Arc 182">
                <a:extLst>
                  <a:ext uri="{FF2B5EF4-FFF2-40B4-BE49-F238E27FC236}">
                    <a16:creationId xmlns:a16="http://schemas.microsoft.com/office/drawing/2014/main" id="{F71F37F0-8D98-4414-B32E-068358083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961"/>
                <a:ext cx="176" cy="2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758"/>
                  <a:gd name="T1" fmla="*/ 0 h 21600"/>
                  <a:gd name="T2" fmla="*/ 19758 w 19758"/>
                  <a:gd name="T3" fmla="*/ 12871 h 21600"/>
                  <a:gd name="T4" fmla="*/ 0 w 1975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58" h="21600" fill="none" extrusionOk="0">
                    <a:moveTo>
                      <a:pt x="-1" y="0"/>
                    </a:moveTo>
                    <a:cubicBezTo>
                      <a:pt x="8553" y="0"/>
                      <a:pt x="16301" y="5047"/>
                      <a:pt x="19757" y="12871"/>
                    </a:cubicBezTo>
                  </a:path>
                  <a:path w="19758" h="21600" stroke="0" extrusionOk="0">
                    <a:moveTo>
                      <a:pt x="-1" y="0"/>
                    </a:moveTo>
                    <a:cubicBezTo>
                      <a:pt x="8553" y="0"/>
                      <a:pt x="16301" y="5047"/>
                      <a:pt x="19757" y="1287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58" name="Line 183">
                <a:extLst>
                  <a:ext uri="{FF2B5EF4-FFF2-40B4-BE49-F238E27FC236}">
                    <a16:creationId xmlns:a16="http://schemas.microsoft.com/office/drawing/2014/main" id="{83F4D52C-2AFA-4168-B808-4F4368F4A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1033"/>
                <a:ext cx="663" cy="5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EBC635C0-D335-4171-8E1D-6CBBE2528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2" y="864"/>
                <a:ext cx="230" cy="1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60" name="Arc 185">
                <a:extLst>
                  <a:ext uri="{FF2B5EF4-FFF2-40B4-BE49-F238E27FC236}">
                    <a16:creationId xmlns:a16="http://schemas.microsoft.com/office/drawing/2014/main" id="{B545E686-491F-423F-9779-3BFDFA60E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865"/>
                <a:ext cx="181" cy="2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344"/>
                  <a:gd name="T1" fmla="*/ 0 h 21600"/>
                  <a:gd name="T2" fmla="*/ 20344 w 20344"/>
                  <a:gd name="T3" fmla="*/ 14341 h 21600"/>
                  <a:gd name="T4" fmla="*/ 0 w 2034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44" h="21600" fill="none" extrusionOk="0">
                    <a:moveTo>
                      <a:pt x="-1" y="0"/>
                    </a:moveTo>
                    <a:cubicBezTo>
                      <a:pt x="9130" y="0"/>
                      <a:pt x="17275" y="5741"/>
                      <a:pt x="20343" y="14341"/>
                    </a:cubicBezTo>
                  </a:path>
                  <a:path w="20344" h="21600" stroke="0" extrusionOk="0">
                    <a:moveTo>
                      <a:pt x="-1" y="0"/>
                    </a:moveTo>
                    <a:cubicBezTo>
                      <a:pt x="9130" y="0"/>
                      <a:pt x="17275" y="5741"/>
                      <a:pt x="20343" y="1434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61" name="Arc 186">
                <a:extLst>
                  <a:ext uri="{FF2B5EF4-FFF2-40B4-BE49-F238E27FC236}">
                    <a16:creationId xmlns:a16="http://schemas.microsoft.com/office/drawing/2014/main" id="{478F7C27-E5B9-4E99-AA66-5B9E9ACB39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896" y="864"/>
                <a:ext cx="254" cy="1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296 w 18296"/>
                  <a:gd name="T1" fmla="*/ 11480 h 21127"/>
                  <a:gd name="T2" fmla="*/ 4496 w 18296"/>
                  <a:gd name="T3" fmla="*/ 21127 h 21127"/>
                  <a:gd name="T4" fmla="*/ 0 w 18296"/>
                  <a:gd name="T5" fmla="*/ 0 h 2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96" h="21127" fill="none" extrusionOk="0">
                    <a:moveTo>
                      <a:pt x="18296" y="11480"/>
                    </a:moveTo>
                    <a:cubicBezTo>
                      <a:pt x="15190" y="16430"/>
                      <a:pt x="10211" y="19910"/>
                      <a:pt x="4495" y="21126"/>
                    </a:cubicBezTo>
                  </a:path>
                  <a:path w="18296" h="21127" stroke="0" extrusionOk="0">
                    <a:moveTo>
                      <a:pt x="18296" y="11480"/>
                    </a:moveTo>
                    <a:cubicBezTo>
                      <a:pt x="15190" y="16430"/>
                      <a:pt x="10211" y="19910"/>
                      <a:pt x="4495" y="2112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62" name="Line 187">
                <a:extLst>
                  <a:ext uri="{FF2B5EF4-FFF2-40B4-BE49-F238E27FC236}">
                    <a16:creationId xmlns:a16="http://schemas.microsoft.com/office/drawing/2014/main" id="{553B457D-8500-4404-91EE-CBF150F4E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58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63" name="Line 188">
                <a:extLst>
                  <a:ext uri="{FF2B5EF4-FFF2-40B4-BE49-F238E27FC236}">
                    <a16:creationId xmlns:a16="http://schemas.microsoft.com/office/drawing/2014/main" id="{F90ECEDA-02FE-48A2-BFDF-760A9CB30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84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64" name="Line 189">
                <a:extLst>
                  <a:ext uri="{FF2B5EF4-FFF2-40B4-BE49-F238E27FC236}">
                    <a16:creationId xmlns:a16="http://schemas.microsoft.com/office/drawing/2014/main" id="{AF84AACF-64F6-4904-BA8A-B1AC54392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158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bject 190">
                    <a:extLst>
                      <a:ext uri="{FF2B5EF4-FFF2-40B4-BE49-F238E27FC236}">
                        <a16:creationId xmlns:a16="http://schemas.microsoft.com/office/drawing/2014/main" id="{8050DCC8-2422-430C-B8C6-C3DC0601A8C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296" y="1872"/>
                    <a:ext cx="130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5" name="Object 190">
                    <a:extLst>
                      <a:ext uri="{FF2B5EF4-FFF2-40B4-BE49-F238E27FC236}">
                        <a16:creationId xmlns:a16="http://schemas.microsoft.com/office/drawing/2014/main" id="{8050DCC8-2422-430C-B8C6-C3DC0601A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96" y="1872"/>
                    <a:ext cx="130" cy="13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8696" b="-56757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bject 191">
                    <a:extLst>
                      <a:ext uri="{FF2B5EF4-FFF2-40B4-BE49-F238E27FC236}">
                        <a16:creationId xmlns:a16="http://schemas.microsoft.com/office/drawing/2014/main" id="{0C51FB27-C2C1-4362-8775-F5B943138EB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416" y="1640"/>
                    <a:ext cx="137" cy="1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6" name="Object 191">
                    <a:extLst>
                      <a:ext uri="{FF2B5EF4-FFF2-40B4-BE49-F238E27FC236}">
                        <a16:creationId xmlns:a16="http://schemas.microsoft.com/office/drawing/2014/main" id="{0C51FB27-C2C1-4362-8775-F5B943138E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6" y="1640"/>
                    <a:ext cx="137" cy="1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41" r="-12245" b="-44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bject 192">
                    <a:extLst>
                      <a:ext uri="{FF2B5EF4-FFF2-40B4-BE49-F238E27FC236}">
                        <a16:creationId xmlns:a16="http://schemas.microsoft.com/office/drawing/2014/main" id="{44750E81-7C62-4A9B-A0D0-13D7F1A1E5E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444" y="384"/>
                    <a:ext cx="171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zh-CN" altLang="en-US" sz="2000" b="1"/>
                  </a:p>
                </p:txBody>
              </p:sp>
            </mc:Choice>
            <mc:Fallback xmlns="">
              <p:sp>
                <p:nvSpPr>
                  <p:cNvPr id="67" name="Object 192">
                    <a:extLst>
                      <a:ext uri="{FF2B5EF4-FFF2-40B4-BE49-F238E27FC236}">
                        <a16:creationId xmlns:a16="http://schemas.microsoft.com/office/drawing/2014/main" id="{44750E81-7C62-4A9B-A0D0-13D7F1A1E5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44" y="384"/>
                    <a:ext cx="171" cy="1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3404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Line 193">
                <a:extLst>
                  <a:ext uri="{FF2B5EF4-FFF2-40B4-BE49-F238E27FC236}">
                    <a16:creationId xmlns:a16="http://schemas.microsoft.com/office/drawing/2014/main" id="{91291A63-55D1-45ED-8482-3CDAB0BCD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883"/>
                <a:ext cx="431" cy="7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69" name="Line 194">
                <a:extLst>
                  <a:ext uri="{FF2B5EF4-FFF2-40B4-BE49-F238E27FC236}">
                    <a16:creationId xmlns:a16="http://schemas.microsoft.com/office/drawing/2014/main" id="{C5EE92DD-DC48-4378-AF55-FC876ED89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6" y="576"/>
                <a:ext cx="176" cy="273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0" name="Arc 195">
                <a:extLst>
                  <a:ext uri="{FF2B5EF4-FFF2-40B4-BE49-F238E27FC236}">
                    <a16:creationId xmlns:a16="http://schemas.microsoft.com/office/drawing/2014/main" id="{6A677E47-9996-4425-82FF-DEEFA086F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674"/>
                <a:ext cx="236" cy="3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196"/>
                  <a:gd name="T1" fmla="*/ 0 h 21600"/>
                  <a:gd name="T2" fmla="*/ 21196 w 21196"/>
                  <a:gd name="T3" fmla="*/ 17444 h 21600"/>
                  <a:gd name="T4" fmla="*/ 0 w 2119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196" h="21600" fill="none" extrusionOk="0">
                    <a:moveTo>
                      <a:pt x="-1" y="0"/>
                    </a:moveTo>
                    <a:cubicBezTo>
                      <a:pt x="10326" y="0"/>
                      <a:pt x="19209" y="7309"/>
                      <a:pt x="21196" y="17443"/>
                    </a:cubicBezTo>
                  </a:path>
                  <a:path w="21196" h="21600" stroke="0" extrusionOk="0">
                    <a:moveTo>
                      <a:pt x="-1" y="0"/>
                    </a:moveTo>
                    <a:cubicBezTo>
                      <a:pt x="10326" y="0"/>
                      <a:pt x="19209" y="7309"/>
                      <a:pt x="21196" y="1744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1" name="Line 196">
                <a:extLst>
                  <a:ext uri="{FF2B5EF4-FFF2-40B4-BE49-F238E27FC236}">
                    <a16:creationId xmlns:a16="http://schemas.microsoft.com/office/drawing/2014/main" id="{D814FED0-7887-4AF0-8541-53E0E29C2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1128"/>
                <a:ext cx="451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2" name="Line 197">
                <a:extLst>
                  <a:ext uri="{FF2B5EF4-FFF2-40B4-BE49-F238E27FC236}">
                    <a16:creationId xmlns:a16="http://schemas.microsoft.com/office/drawing/2014/main" id="{E133214B-6F77-4271-A9C9-7EE839A44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9" y="912"/>
                <a:ext cx="231" cy="2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3" name="Line 198">
                <a:extLst>
                  <a:ext uri="{FF2B5EF4-FFF2-40B4-BE49-F238E27FC236}">
                    <a16:creationId xmlns:a16="http://schemas.microsoft.com/office/drawing/2014/main" id="{A884B654-7540-4068-B9D4-F2D3F429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965"/>
                <a:ext cx="288" cy="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4" name="Line 199">
                <a:extLst>
                  <a:ext uri="{FF2B5EF4-FFF2-40B4-BE49-F238E27FC236}">
                    <a16:creationId xmlns:a16="http://schemas.microsoft.com/office/drawing/2014/main" id="{F557FE62-5A03-4591-BA40-03A640772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672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5" name="Arc 200">
                <a:extLst>
                  <a:ext uri="{FF2B5EF4-FFF2-40B4-BE49-F238E27FC236}">
                    <a16:creationId xmlns:a16="http://schemas.microsoft.com/office/drawing/2014/main" id="{397FBE90-5209-47AD-BC7C-8157F38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577"/>
                <a:ext cx="238" cy="3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378"/>
                  <a:gd name="T1" fmla="*/ 0 h 21600"/>
                  <a:gd name="T2" fmla="*/ 21378 w 21378"/>
                  <a:gd name="T3" fmla="*/ 18511 h 21600"/>
                  <a:gd name="T4" fmla="*/ 0 w 213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78" h="21600" fill="none" extrusionOk="0">
                    <a:moveTo>
                      <a:pt x="-1" y="0"/>
                    </a:moveTo>
                    <a:cubicBezTo>
                      <a:pt x="10736" y="0"/>
                      <a:pt x="19842" y="7885"/>
                      <a:pt x="21377" y="18511"/>
                    </a:cubicBezTo>
                  </a:path>
                  <a:path w="21378" h="21600" stroke="0" extrusionOk="0">
                    <a:moveTo>
                      <a:pt x="-1" y="0"/>
                    </a:moveTo>
                    <a:cubicBezTo>
                      <a:pt x="10736" y="0"/>
                      <a:pt x="19842" y="7885"/>
                      <a:pt x="21377" y="185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6" name="Arc 201">
                <a:extLst>
                  <a:ext uri="{FF2B5EF4-FFF2-40B4-BE49-F238E27FC236}">
                    <a16:creationId xmlns:a16="http://schemas.microsoft.com/office/drawing/2014/main" id="{54415096-0152-48F5-B06E-AB3C22136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037" y="577"/>
                <a:ext cx="238" cy="239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7138 w 17138"/>
                  <a:gd name="T1" fmla="*/ 13148 h 21445"/>
                  <a:gd name="T2" fmla="*/ 2583 w 17138"/>
                  <a:gd name="T3" fmla="*/ 21445 h 21445"/>
                  <a:gd name="T4" fmla="*/ 0 w 17138"/>
                  <a:gd name="T5" fmla="*/ 0 h 2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38" h="21445" fill="none" extrusionOk="0">
                    <a:moveTo>
                      <a:pt x="17137" y="13147"/>
                    </a:moveTo>
                    <a:cubicBezTo>
                      <a:pt x="13599" y="17758"/>
                      <a:pt x="8353" y="20749"/>
                      <a:pt x="2583" y="21445"/>
                    </a:cubicBezTo>
                  </a:path>
                  <a:path w="17138" h="21445" stroke="0" extrusionOk="0">
                    <a:moveTo>
                      <a:pt x="17137" y="13147"/>
                    </a:moveTo>
                    <a:cubicBezTo>
                      <a:pt x="13599" y="17758"/>
                      <a:pt x="8353" y="20749"/>
                      <a:pt x="2583" y="21445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7" name="Arc 202">
                <a:extLst>
                  <a:ext uri="{FF2B5EF4-FFF2-40B4-BE49-F238E27FC236}">
                    <a16:creationId xmlns:a16="http://schemas.microsoft.com/office/drawing/2014/main" id="{FA2D0D5E-E881-4406-91A3-62937B25A9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266" y="867"/>
                <a:ext cx="254" cy="1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296 w 18296"/>
                  <a:gd name="T1" fmla="*/ 11480 h 21127"/>
                  <a:gd name="T2" fmla="*/ 4496 w 18296"/>
                  <a:gd name="T3" fmla="*/ 21127 h 21127"/>
                  <a:gd name="T4" fmla="*/ 0 w 18296"/>
                  <a:gd name="T5" fmla="*/ 0 h 2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96" h="21127" fill="none" extrusionOk="0">
                    <a:moveTo>
                      <a:pt x="18296" y="11480"/>
                    </a:moveTo>
                    <a:cubicBezTo>
                      <a:pt x="15190" y="16430"/>
                      <a:pt x="10211" y="19910"/>
                      <a:pt x="4495" y="21126"/>
                    </a:cubicBezTo>
                  </a:path>
                  <a:path w="18296" h="21127" stroke="0" extrusionOk="0">
                    <a:moveTo>
                      <a:pt x="18296" y="11480"/>
                    </a:moveTo>
                    <a:cubicBezTo>
                      <a:pt x="15190" y="16430"/>
                      <a:pt x="10211" y="19910"/>
                      <a:pt x="4495" y="2112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78" name="Arc 203">
                <a:extLst>
                  <a:ext uri="{FF2B5EF4-FFF2-40B4-BE49-F238E27FC236}">
                    <a16:creationId xmlns:a16="http://schemas.microsoft.com/office/drawing/2014/main" id="{63E046FB-921D-4E50-97CB-24745E0B34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040" y="1059"/>
                <a:ext cx="254" cy="1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296 w 18296"/>
                  <a:gd name="T1" fmla="*/ 11480 h 21127"/>
                  <a:gd name="T2" fmla="*/ 4496 w 18296"/>
                  <a:gd name="T3" fmla="*/ 21127 h 21127"/>
                  <a:gd name="T4" fmla="*/ 0 w 18296"/>
                  <a:gd name="T5" fmla="*/ 0 h 2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96" h="21127" fill="none" extrusionOk="0">
                    <a:moveTo>
                      <a:pt x="18296" y="11480"/>
                    </a:moveTo>
                    <a:cubicBezTo>
                      <a:pt x="15190" y="16430"/>
                      <a:pt x="10211" y="19910"/>
                      <a:pt x="4495" y="21126"/>
                    </a:cubicBezTo>
                  </a:path>
                  <a:path w="18296" h="21127" stroke="0" extrusionOk="0">
                    <a:moveTo>
                      <a:pt x="18296" y="11480"/>
                    </a:moveTo>
                    <a:cubicBezTo>
                      <a:pt x="15190" y="16430"/>
                      <a:pt x="10211" y="19910"/>
                      <a:pt x="4495" y="2112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Object 204">
                    <a:extLst>
                      <a:ext uri="{FF2B5EF4-FFF2-40B4-BE49-F238E27FC236}">
                        <a16:creationId xmlns:a16="http://schemas.microsoft.com/office/drawing/2014/main" id="{04674A53-A7AC-4B89-B889-9F6A29A9864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431" y="1458"/>
                    <a:ext cx="122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79" name="Object 204">
                    <a:extLst>
                      <a:ext uri="{FF2B5EF4-FFF2-40B4-BE49-F238E27FC236}">
                        <a16:creationId xmlns:a16="http://schemas.microsoft.com/office/drawing/2014/main" id="{04674A53-A7AC-4B89-B889-9F6A29A98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31" y="1458"/>
                    <a:ext cx="122" cy="1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3636" b="-55263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206">
              <a:extLst>
                <a:ext uri="{FF2B5EF4-FFF2-40B4-BE49-F238E27FC236}">
                  <a16:creationId xmlns:a16="http://schemas.microsoft.com/office/drawing/2014/main" id="{8C02262A-3F3B-4861-9AF8-8C72D0CAB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7523" y="3931610"/>
              <a:ext cx="1069975" cy="365125"/>
              <a:chOff x="4720" y="1162"/>
              <a:chExt cx="674" cy="230"/>
            </a:xfrm>
          </p:grpSpPr>
          <p:sp>
            <p:nvSpPr>
              <p:cNvPr id="81" name="Line 64">
                <a:extLst>
                  <a:ext uri="{FF2B5EF4-FFF2-40B4-BE49-F238E27FC236}">
                    <a16:creationId xmlns:a16="http://schemas.microsoft.com/office/drawing/2014/main" id="{671C81D6-93D9-4665-9551-B05457F9F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4" y="1296"/>
                <a:ext cx="336" cy="48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Object 63">
                    <a:extLst>
                      <a:ext uri="{FF2B5EF4-FFF2-40B4-BE49-F238E27FC236}">
                        <a16:creationId xmlns:a16="http://schemas.microsoft.com/office/drawing/2014/main" id="{A8EC2B52-4098-4065-AACF-F5312E06DFB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109" y="1162"/>
                    <a:ext cx="28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zh-CN" alt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m:rPr>
                                  <m:nor/>
                                </m:rPr>
                                <a:rPr lang="el-GR" altLang="zh-CN" sz="2000" b="1" i="1" dirty="0"/>
                                <m:t>φ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2" name="Object 63">
                    <a:extLst>
                      <a:ext uri="{FF2B5EF4-FFF2-40B4-BE49-F238E27FC236}">
                        <a16:creationId xmlns:a16="http://schemas.microsoft.com/office/drawing/2014/main" id="{A8EC2B52-4098-4065-AACF-F5312E06DF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09" y="1162"/>
                    <a:ext cx="285" cy="2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698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Line 98">
                <a:extLst>
                  <a:ext uri="{FF2B5EF4-FFF2-40B4-BE49-F238E27FC236}">
                    <a16:creationId xmlns:a16="http://schemas.microsoft.com/office/drawing/2014/main" id="{706C2665-FE78-451B-8DF3-6763BAC97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0" y="1344"/>
                <a:ext cx="30" cy="43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84" name="Group 101">
              <a:extLst>
                <a:ext uri="{FF2B5EF4-FFF2-40B4-BE49-F238E27FC236}">
                  <a16:creationId xmlns:a16="http://schemas.microsoft.com/office/drawing/2014/main" id="{FEB5F8D0-A2CB-4C3A-82BE-278F972FE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548" y="2848935"/>
              <a:ext cx="1219200" cy="685800"/>
              <a:chOff x="2016" y="1680"/>
              <a:chExt cx="768" cy="432"/>
            </a:xfrm>
          </p:grpSpPr>
          <p:sp>
            <p:nvSpPr>
              <p:cNvPr id="85" name="Line 102">
                <a:extLst>
                  <a:ext uri="{FF2B5EF4-FFF2-40B4-BE49-F238E27FC236}">
                    <a16:creationId xmlns:a16="http://schemas.microsoft.com/office/drawing/2014/main" id="{F1010C4D-877F-4257-A3A6-EDE68C3E9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86" name="Line 103">
                <a:extLst>
                  <a:ext uri="{FF2B5EF4-FFF2-40B4-BE49-F238E27FC236}">
                    <a16:creationId xmlns:a16="http://schemas.microsoft.com/office/drawing/2014/main" id="{AC229330-6082-4784-9BDF-5FA4F8398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bject 104">
                    <a:extLst>
                      <a:ext uri="{FF2B5EF4-FFF2-40B4-BE49-F238E27FC236}">
                        <a16:creationId xmlns:a16="http://schemas.microsoft.com/office/drawing/2014/main" id="{32238E51-3A9B-4193-A774-CB6EF1FD1DA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016" y="1872"/>
                    <a:ext cx="24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7" name="Object 104">
                    <a:extLst>
                      <a:ext uri="{FF2B5EF4-FFF2-40B4-BE49-F238E27FC236}">
                        <a16:creationId xmlns:a16="http://schemas.microsoft.com/office/drawing/2014/main" id="{32238E51-3A9B-4193-A774-CB6EF1FD1D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16" y="1872"/>
                    <a:ext cx="249" cy="19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11" b="-18868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Line 105">
                <a:extLst>
                  <a:ext uri="{FF2B5EF4-FFF2-40B4-BE49-F238E27FC236}">
                    <a16:creationId xmlns:a16="http://schemas.microsoft.com/office/drawing/2014/main" id="{78BC8FE2-A821-43E7-B7BA-86E5A6C79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89" name="Group 205">
              <a:extLst>
                <a:ext uri="{FF2B5EF4-FFF2-40B4-BE49-F238E27FC236}">
                  <a16:creationId xmlns:a16="http://schemas.microsoft.com/office/drawing/2014/main" id="{B1D4B91F-DA5F-4ED2-84AE-98246AB17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048" y="3855410"/>
              <a:ext cx="622300" cy="441325"/>
              <a:chOff x="4312" y="1162"/>
              <a:chExt cx="392" cy="278"/>
            </a:xfrm>
          </p:grpSpPr>
          <p:sp>
            <p:nvSpPr>
              <p:cNvPr id="90" name="Freeform 107">
                <a:extLst>
                  <a:ext uri="{FF2B5EF4-FFF2-40B4-BE49-F238E27FC236}">
                    <a16:creationId xmlns:a16="http://schemas.microsoft.com/office/drawing/2014/main" id="{746E72D7-5089-4D29-9E77-CF9FF704D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1344"/>
                <a:ext cx="96" cy="48"/>
              </a:xfrm>
              <a:custGeom>
                <a:avLst/>
                <a:gdLst>
                  <a:gd name="T0" fmla="*/ 0 w 96"/>
                  <a:gd name="T1" fmla="*/ 48 h 48"/>
                  <a:gd name="T2" fmla="*/ 48 w 96"/>
                  <a:gd name="T3" fmla="*/ 0 h 48"/>
                  <a:gd name="T4" fmla="*/ 96 w 96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bject 108">
                    <a:extLst>
                      <a:ext uri="{FF2B5EF4-FFF2-40B4-BE49-F238E27FC236}">
                        <a16:creationId xmlns:a16="http://schemas.microsoft.com/office/drawing/2014/main" id="{EF378B65-E16C-4D3F-957C-EF5F0DCB443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312" y="1162"/>
                    <a:ext cx="152" cy="1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l-GR" altLang="zh-CN" sz="2000" b="1" i="1" dirty="0"/>
                            <m:t>φ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91" name="Object 108">
                    <a:extLst>
                      <a:ext uri="{FF2B5EF4-FFF2-40B4-BE49-F238E27FC236}">
                        <a16:creationId xmlns:a16="http://schemas.microsoft.com/office/drawing/2014/main" id="{EF378B65-E16C-4D3F-957C-EF5F0DCB4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12" y="1162"/>
                    <a:ext cx="152" cy="18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2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Line 109">
                <a:extLst>
                  <a:ext uri="{FF2B5EF4-FFF2-40B4-BE49-F238E27FC236}">
                    <a16:creationId xmlns:a16="http://schemas.microsoft.com/office/drawing/2014/main" id="{36B79DA8-6CA4-48D7-9391-ACBAA602F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93" name="Group 110">
              <a:extLst>
                <a:ext uri="{FF2B5EF4-FFF2-40B4-BE49-F238E27FC236}">
                  <a16:creationId xmlns:a16="http://schemas.microsoft.com/office/drawing/2014/main" id="{175460BA-A6CF-4DF4-88CC-87FF8869E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51948" y="3534735"/>
              <a:ext cx="457200" cy="990600"/>
              <a:chOff x="2352" y="2112"/>
              <a:chExt cx="288" cy="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bject 111">
                    <a:extLst>
                      <a:ext uri="{FF2B5EF4-FFF2-40B4-BE49-F238E27FC236}">
                        <a16:creationId xmlns:a16="http://schemas.microsoft.com/office/drawing/2014/main" id="{20F319A1-208D-4478-B64A-FE0E15B4724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419" y="2160"/>
                    <a:ext cx="173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94" name="Object 111">
                    <a:extLst>
                      <a:ext uri="{FF2B5EF4-FFF2-40B4-BE49-F238E27FC236}">
                        <a16:creationId xmlns:a16="http://schemas.microsoft.com/office/drawing/2014/main" id="{20F319A1-208D-4478-B64A-FE0E15B47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19" y="2160"/>
                    <a:ext cx="173" cy="19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1321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4A71F0B2-4A4C-43CC-92C6-BA1326182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2112"/>
                <a:ext cx="28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bject 113">
                  <a:extLst>
                    <a:ext uri="{FF2B5EF4-FFF2-40B4-BE49-F238E27FC236}">
                      <a16:creationId xmlns:a16="http://schemas.microsoft.com/office/drawing/2014/main" id="{B238C7E9-FEC4-43B4-8509-2BB0C517E085}"/>
                    </a:ext>
                  </a:extLst>
                </p:cNvPr>
                <p:cNvSpPr txBox="1"/>
                <p:nvPr/>
              </p:nvSpPr>
              <p:spPr bwMode="auto">
                <a:xfrm>
                  <a:off x="10256760" y="2766385"/>
                  <a:ext cx="363538" cy="385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fName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func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6" name="Object 113">
                  <a:extLst>
                    <a:ext uri="{FF2B5EF4-FFF2-40B4-BE49-F238E27FC236}">
                      <a16:creationId xmlns:a16="http://schemas.microsoft.com/office/drawing/2014/main" id="{B238C7E9-FEC4-43B4-8509-2BB0C517E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56760" y="2766385"/>
                  <a:ext cx="363538" cy="385762"/>
                </a:xfrm>
                <a:prstGeom prst="rect">
                  <a:avLst/>
                </a:prstGeom>
                <a:blipFill>
                  <a:blip r:embed="rId17"/>
                  <a:stretch>
                    <a:fillRect l="-1220" r="-122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Line 168">
              <a:extLst>
                <a:ext uri="{FF2B5EF4-FFF2-40B4-BE49-F238E27FC236}">
                  <a16:creationId xmlns:a16="http://schemas.microsoft.com/office/drawing/2014/main" id="{54085F8F-FE37-44B2-A7EE-D0DBA739A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34548" y="3063248"/>
              <a:ext cx="207963" cy="4603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+mj-lt"/>
                <a:ea typeface="+mj-ea"/>
              </a:endParaRPr>
            </a:p>
          </p:txBody>
        </p:sp>
        <p:grpSp>
          <p:nvGrpSpPr>
            <p:cNvPr id="98" name="Group 170">
              <a:extLst>
                <a:ext uri="{FF2B5EF4-FFF2-40B4-BE49-F238E27FC236}">
                  <a16:creationId xmlns:a16="http://schemas.microsoft.com/office/drawing/2014/main" id="{E20BEC4A-E441-4089-85F6-16844A9E9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51948" y="3382335"/>
              <a:ext cx="692150" cy="1828800"/>
              <a:chOff x="4608" y="864"/>
              <a:chExt cx="436" cy="1152"/>
            </a:xfrm>
          </p:grpSpPr>
          <p:sp>
            <p:nvSpPr>
              <p:cNvPr id="99" name="Line 171">
                <a:extLst>
                  <a:ext uri="{FF2B5EF4-FFF2-40B4-BE49-F238E27FC236}">
                    <a16:creationId xmlns:a16="http://schemas.microsoft.com/office/drawing/2014/main" id="{A2632E1F-0614-4072-B836-DA49D1AD2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960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100" name="Line 172">
                <a:extLst>
                  <a:ext uri="{FF2B5EF4-FFF2-40B4-BE49-F238E27FC236}">
                    <a16:creationId xmlns:a16="http://schemas.microsoft.com/office/drawing/2014/main" id="{BB1185A6-FC62-42CC-AAEF-3756A83B7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864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101" name="Line 173">
                <a:extLst>
                  <a:ext uri="{FF2B5EF4-FFF2-40B4-BE49-F238E27FC236}">
                    <a16:creationId xmlns:a16="http://schemas.microsoft.com/office/drawing/2014/main" id="{B25ED131-147E-4EDA-B91B-3F17D51D9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584"/>
                <a:ext cx="28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p:sp>
            <p:nvSpPr>
              <p:cNvPr id="102" name="Line 174">
                <a:extLst>
                  <a:ext uri="{FF2B5EF4-FFF2-40B4-BE49-F238E27FC236}">
                    <a16:creationId xmlns:a16="http://schemas.microsoft.com/office/drawing/2014/main" id="{AF83F63C-92D3-4072-B96D-80AB16E00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2" y="1589"/>
                <a:ext cx="43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103" name="Group 175">
              <a:extLst>
                <a:ext uri="{FF2B5EF4-FFF2-40B4-BE49-F238E27FC236}">
                  <a16:creationId xmlns:a16="http://schemas.microsoft.com/office/drawing/2014/main" id="{671A9B3D-9A7B-4732-9B59-93469B915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99548" y="4601535"/>
              <a:ext cx="228600" cy="381000"/>
              <a:chOff x="4512" y="1632"/>
              <a:chExt cx="144" cy="2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bject 176">
                    <a:extLst>
                      <a:ext uri="{FF2B5EF4-FFF2-40B4-BE49-F238E27FC236}">
                        <a16:creationId xmlns:a16="http://schemas.microsoft.com/office/drawing/2014/main" id="{15FDB6B9-8499-4AD9-AF34-72477680318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512" y="1692"/>
                    <a:ext cx="137" cy="1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04" name="Object 176">
                    <a:extLst>
                      <a:ext uri="{FF2B5EF4-FFF2-40B4-BE49-F238E27FC236}">
                        <a16:creationId xmlns:a16="http://schemas.microsoft.com/office/drawing/2014/main" id="{15FDB6B9-8499-4AD9-AF34-7247768031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12" y="1692"/>
                    <a:ext cx="137" cy="18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2000" b="-26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Freeform 177">
                <a:extLst>
                  <a:ext uri="{FF2B5EF4-FFF2-40B4-BE49-F238E27FC236}">
                    <a16:creationId xmlns:a16="http://schemas.microsoft.com/office/drawing/2014/main" id="{B930C277-158A-46DE-B438-9FDAAFF74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1632"/>
                <a:ext cx="96" cy="45"/>
              </a:xfrm>
              <a:custGeom>
                <a:avLst/>
                <a:gdLst>
                  <a:gd name="T0" fmla="*/ 0 w 96"/>
                  <a:gd name="T1" fmla="*/ 0 h 104"/>
                  <a:gd name="T2" fmla="*/ 48 w 96"/>
                  <a:gd name="T3" fmla="*/ 96 h 104"/>
                  <a:gd name="T4" fmla="*/ 96 w 96"/>
                  <a:gd name="T5" fmla="*/ 4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04">
                    <a:moveTo>
                      <a:pt x="0" y="0"/>
                    </a:moveTo>
                    <a:cubicBezTo>
                      <a:pt x="16" y="44"/>
                      <a:pt x="32" y="88"/>
                      <a:pt x="48" y="96"/>
                    </a:cubicBezTo>
                    <a:cubicBezTo>
                      <a:pt x="64" y="104"/>
                      <a:pt x="80" y="76"/>
                      <a:pt x="96" y="48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</p:grpSp>
        <p:grpSp>
          <p:nvGrpSpPr>
            <p:cNvPr id="106" name="Group 207">
              <a:extLst>
                <a:ext uri="{FF2B5EF4-FFF2-40B4-BE49-F238E27FC236}">
                  <a16:creationId xmlns:a16="http://schemas.microsoft.com/office/drawing/2014/main" id="{A024B730-DF72-4210-8BD3-6331D6E56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3061" y="4677735"/>
              <a:ext cx="422275" cy="822325"/>
              <a:chOff x="4615" y="1680"/>
              <a:chExt cx="266" cy="518"/>
            </a:xfrm>
          </p:grpSpPr>
          <p:sp>
            <p:nvSpPr>
              <p:cNvPr id="107" name="Line 179">
                <a:extLst>
                  <a:ext uri="{FF2B5EF4-FFF2-40B4-BE49-F238E27FC236}">
                    <a16:creationId xmlns:a16="http://schemas.microsoft.com/office/drawing/2014/main" id="{F8DBF216-AF6E-47E6-B308-C2E7E49B8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168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bject 180">
                    <a:extLst>
                      <a:ext uri="{FF2B5EF4-FFF2-40B4-BE49-F238E27FC236}">
                        <a16:creationId xmlns:a16="http://schemas.microsoft.com/office/drawing/2014/main" id="{8683CADF-2A7F-4F12-ACB5-82BC77759C2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615" y="2011"/>
                    <a:ext cx="26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0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000" b="1"/>
                  </a:p>
                </p:txBody>
              </p:sp>
            </mc:Choice>
            <mc:Fallback xmlns="">
              <p:sp>
                <p:nvSpPr>
                  <p:cNvPr id="108" name="Object 180">
                    <a:extLst>
                      <a:ext uri="{FF2B5EF4-FFF2-40B4-BE49-F238E27FC236}">
                        <a16:creationId xmlns:a16="http://schemas.microsoft.com/office/drawing/2014/main" id="{8683CADF-2A7F-4F12-ACB5-82BC77759C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15" y="2011"/>
                    <a:ext cx="266" cy="1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3529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 autoUpdateAnimBg="0"/>
      <p:bldP spid="15374" grpId="0"/>
      <p:bldP spid="15410" grpId="0"/>
      <p:bldP spid="15445" grpId="0" animBg="1" autoUpdateAnimBg="0"/>
      <p:bldP spid="15453" grpId="0" animBg="1" autoUpdateAnimBg="0"/>
      <p:bldP spid="15454" grpId="0" animBg="1" autoUpdateAnimBg="0"/>
      <p:bldP spid="154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D98535CF-64D6-461F-B0B1-25E13ADB13FD}"/>
              </a:ext>
            </a:extLst>
          </p:cNvPr>
          <p:cNvGrpSpPr>
            <a:grpSpLocks/>
          </p:cNvGrpSpPr>
          <p:nvPr/>
        </p:nvGrpSpPr>
        <p:grpSpPr bwMode="auto">
          <a:xfrm>
            <a:off x="909742" y="153018"/>
            <a:ext cx="3194088" cy="1206347"/>
            <a:chOff x="287" y="2332"/>
            <a:chExt cx="1378" cy="602"/>
          </a:xfrm>
        </p:grpSpPr>
        <p:sp>
          <p:nvSpPr>
            <p:cNvPr id="22531" name="Text Box 3">
              <a:extLst>
                <a:ext uri="{FF2B5EF4-FFF2-40B4-BE49-F238E27FC236}">
                  <a16:creationId xmlns:a16="http://schemas.microsoft.com/office/drawing/2014/main" id="{48E0F552-0196-446D-8C83-F8CB47EA0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" y="2468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3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2" name="Object 4">
                  <a:extLst>
                    <a:ext uri="{FF2B5EF4-FFF2-40B4-BE49-F238E27FC236}">
                      <a16:creationId xmlns:a16="http://schemas.microsoft.com/office/drawing/2014/main" id="{39D8DCB9-1CB8-4533-AAC7-0A7E88263388}"/>
                    </a:ext>
                  </a:extLst>
                </p:cNvPr>
                <p:cNvSpPr txBox="1"/>
                <p:nvPr/>
              </p:nvSpPr>
              <p:spPr bwMode="auto">
                <a:xfrm>
                  <a:off x="958" y="2332"/>
                  <a:ext cx="707" cy="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𝜴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𝒅𝒗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2532" name="Object 4">
                  <a:extLst>
                    <a:ext uri="{FF2B5EF4-FFF2-40B4-BE49-F238E27FC236}">
                      <a16:creationId xmlns:a16="http://schemas.microsoft.com/office/drawing/2014/main" id="{39D8DCB9-1CB8-4533-AAC7-0A7E88263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8" y="2332"/>
                  <a:ext cx="707" cy="6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33" name="Group 5">
            <a:extLst>
              <a:ext uri="{FF2B5EF4-FFF2-40B4-BE49-F238E27FC236}">
                <a16:creationId xmlns:a16="http://schemas.microsoft.com/office/drawing/2014/main" id="{3008F7A7-8AC9-4F43-9474-3FB069EEB43E}"/>
              </a:ext>
            </a:extLst>
          </p:cNvPr>
          <p:cNvGrpSpPr>
            <a:grpSpLocks/>
          </p:cNvGrpSpPr>
          <p:nvPr/>
        </p:nvGrpSpPr>
        <p:grpSpPr bwMode="auto">
          <a:xfrm>
            <a:off x="4103830" y="449727"/>
            <a:ext cx="5416551" cy="606426"/>
            <a:chOff x="2112" y="2496"/>
            <a:chExt cx="3412" cy="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4" name="Text Box 6">
                  <a:extLst>
                    <a:ext uri="{FF2B5EF4-FFF2-40B4-BE49-F238E27FC236}">
                      <a16:creationId xmlns:a16="http://schemas.microsoft.com/office/drawing/2014/main" id="{1FCF27E5-BE99-4BE4-BA6C-146D52DA87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2496"/>
                  <a:ext cx="225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  <a:ea typeface="+mj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>
                      <a:latin typeface="+mj-lt"/>
                      <a:ea typeface="+mj-ea"/>
                    </a:rPr>
                    <a:t>由       </a:t>
                  </a:r>
                </a:p>
              </p:txBody>
            </p:sp>
          </mc:Choice>
          <mc:Fallback xmlns="">
            <p:sp>
              <p:nvSpPr>
                <p:cNvPr id="22534" name="Text Box 6">
                  <a:extLst>
                    <a:ext uri="{FF2B5EF4-FFF2-40B4-BE49-F238E27FC236}">
                      <a16:creationId xmlns:a16="http://schemas.microsoft.com/office/drawing/2014/main" id="{1FCF27E5-BE99-4BE4-BA6C-146D52DA8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" y="2496"/>
                  <a:ext cx="2256" cy="330"/>
                </a:xfrm>
                <a:prstGeom prst="rect">
                  <a:avLst/>
                </a:prstGeom>
                <a:blipFill>
                  <a:blip r:embed="rId3"/>
                  <a:stretch>
                    <a:fillRect l="-3401" t="-16471" b="-2941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5" name="Object 7">
                  <a:extLst>
                    <a:ext uri="{FF2B5EF4-FFF2-40B4-BE49-F238E27FC236}">
                      <a16:creationId xmlns:a16="http://schemas.microsoft.com/office/drawing/2014/main" id="{25137B81-72DF-4B14-B01D-65A9AAED3AEF}"/>
                    </a:ext>
                  </a:extLst>
                </p:cNvPr>
                <p:cNvSpPr txBox="1"/>
                <p:nvPr/>
              </p:nvSpPr>
              <p:spPr bwMode="auto">
                <a:xfrm>
                  <a:off x="3103" y="2496"/>
                  <a:ext cx="1909" cy="3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2535" name="Object 7">
                  <a:extLst>
                    <a:ext uri="{FF2B5EF4-FFF2-40B4-BE49-F238E27FC236}">
                      <a16:creationId xmlns:a16="http://schemas.microsoft.com/office/drawing/2014/main" id="{25137B81-72DF-4B14-B01D-65A9AAED3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03" y="2496"/>
                  <a:ext cx="1909" cy="3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46FAE2EE-3027-4F02-9EB4-90C54E98C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252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围成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38" name="Object 10">
                <a:extLst>
                  <a:ext uri="{FF2B5EF4-FFF2-40B4-BE49-F238E27FC236}">
                    <a16:creationId xmlns:a16="http://schemas.microsoft.com/office/drawing/2014/main" id="{CF899624-9125-42F7-B230-041956953C60}"/>
                  </a:ext>
                </a:extLst>
              </p:cNvPr>
              <p:cNvSpPr txBox="1"/>
              <p:nvPr/>
            </p:nvSpPr>
            <p:spPr bwMode="auto">
              <a:xfrm>
                <a:off x="1619530" y="1331814"/>
                <a:ext cx="6362299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538" name="Object 10">
                <a:extLst>
                  <a:ext uri="{FF2B5EF4-FFF2-40B4-BE49-F238E27FC236}">
                    <a16:creationId xmlns:a16="http://schemas.microsoft.com/office/drawing/2014/main" id="{CF899624-9125-42F7-B230-041956953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530" y="1331814"/>
                <a:ext cx="6362299" cy="603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Object 11">
                <a:extLst>
                  <a:ext uri="{FF2B5EF4-FFF2-40B4-BE49-F238E27FC236}">
                    <a16:creationId xmlns:a16="http://schemas.microsoft.com/office/drawing/2014/main" id="{F2196C50-989D-447A-A8FB-86BE2323EDBC}"/>
                  </a:ext>
                </a:extLst>
              </p:cNvPr>
              <p:cNvSpPr txBox="1"/>
              <p:nvPr/>
            </p:nvSpPr>
            <p:spPr bwMode="auto">
              <a:xfrm>
                <a:off x="995581" y="2060531"/>
                <a:ext cx="7493399" cy="1569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539" name="Object 11">
                <a:extLst>
                  <a:ext uri="{FF2B5EF4-FFF2-40B4-BE49-F238E27FC236}">
                    <a16:creationId xmlns:a16="http://schemas.microsoft.com/office/drawing/2014/main" id="{F2196C50-989D-447A-A8FB-86BE2323E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581" y="2060531"/>
                <a:ext cx="7493399" cy="1569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0" name="Object 12">
                <a:extLst>
                  <a:ext uri="{FF2B5EF4-FFF2-40B4-BE49-F238E27FC236}">
                    <a16:creationId xmlns:a16="http://schemas.microsoft.com/office/drawing/2014/main" id="{C4DEF774-0509-43B4-B7B6-6AE1CC51C639}"/>
                  </a:ext>
                </a:extLst>
              </p:cNvPr>
              <p:cNvSpPr txBox="1"/>
              <p:nvPr/>
            </p:nvSpPr>
            <p:spPr bwMode="auto">
              <a:xfrm>
                <a:off x="2370659" y="3189949"/>
                <a:ext cx="5142361" cy="11216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540" name="Object 12">
                <a:extLst>
                  <a:ext uri="{FF2B5EF4-FFF2-40B4-BE49-F238E27FC236}">
                    <a16:creationId xmlns:a16="http://schemas.microsoft.com/office/drawing/2014/main" id="{C4DEF774-0509-43B4-B7B6-6AE1CC51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0659" y="3189949"/>
                <a:ext cx="5142361" cy="11216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1" name="Object 13">
                <a:extLst>
                  <a:ext uri="{FF2B5EF4-FFF2-40B4-BE49-F238E27FC236}">
                    <a16:creationId xmlns:a16="http://schemas.microsoft.com/office/drawing/2014/main" id="{1D761B8A-2FAF-48DE-B106-37E0037B4BEB}"/>
                  </a:ext>
                </a:extLst>
              </p:cNvPr>
              <p:cNvSpPr txBox="1"/>
              <p:nvPr/>
            </p:nvSpPr>
            <p:spPr bwMode="auto">
              <a:xfrm>
                <a:off x="7409820" y="3335717"/>
                <a:ext cx="1714702" cy="10374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541" name="Object 13">
                <a:extLst>
                  <a:ext uri="{FF2B5EF4-FFF2-40B4-BE49-F238E27FC236}">
                    <a16:creationId xmlns:a16="http://schemas.microsoft.com/office/drawing/2014/main" id="{1D761B8A-2FAF-48DE-B106-37E0037B4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9820" y="3335717"/>
                <a:ext cx="1714702" cy="10374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48" name="Group 20">
            <a:extLst>
              <a:ext uri="{FF2B5EF4-FFF2-40B4-BE49-F238E27FC236}">
                <a16:creationId xmlns:a16="http://schemas.microsoft.com/office/drawing/2014/main" id="{E29171F2-0BED-402B-AF8C-E1445E7D64AC}"/>
              </a:ext>
            </a:extLst>
          </p:cNvPr>
          <p:cNvGrpSpPr>
            <a:grpSpLocks/>
          </p:cNvGrpSpPr>
          <p:nvPr/>
        </p:nvGrpSpPr>
        <p:grpSpPr bwMode="auto">
          <a:xfrm>
            <a:off x="9124522" y="1102603"/>
            <a:ext cx="2395538" cy="2196109"/>
            <a:chOff x="4128" y="465"/>
            <a:chExt cx="1296" cy="1071"/>
          </a:xfrm>
        </p:grpSpPr>
        <p:sp>
          <p:nvSpPr>
            <p:cNvPr id="22543" name="Line 15">
              <a:extLst>
                <a:ext uri="{FF2B5EF4-FFF2-40B4-BE49-F238E27FC236}">
                  <a16:creationId xmlns:a16="http://schemas.microsoft.com/office/drawing/2014/main" id="{0C7AC006-69F0-4CF6-868C-939D3AC53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465"/>
              <a:ext cx="0" cy="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14D892BE-07BF-4D4C-A9BA-A7C280B0D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5" name="Line 17">
              <a:extLst>
                <a:ext uri="{FF2B5EF4-FFF2-40B4-BE49-F238E27FC236}">
                  <a16:creationId xmlns:a16="http://schemas.microsoft.com/office/drawing/2014/main" id="{4AE465A0-8C57-4793-A35A-37EF01367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6" name="Oval 18">
              <a:extLst>
                <a:ext uri="{FF2B5EF4-FFF2-40B4-BE49-F238E27FC236}">
                  <a16:creationId xmlns:a16="http://schemas.microsoft.com/office/drawing/2014/main" id="{62818332-A2EC-458C-A943-A87555D68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76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7" name="Oval 19">
              <a:extLst>
                <a:ext uri="{FF2B5EF4-FFF2-40B4-BE49-F238E27FC236}">
                  <a16:creationId xmlns:a16="http://schemas.microsoft.com/office/drawing/2014/main" id="{90FF0BCD-3B88-4B0E-9B18-2DA89507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08"/>
              <a:ext cx="768" cy="237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1">
                <a:extLst>
                  <a:ext uri="{FF2B5EF4-FFF2-40B4-BE49-F238E27FC236}">
                    <a16:creationId xmlns:a16="http://schemas.microsoft.com/office/drawing/2014/main" id="{9D5E9724-7FB5-45E8-B52F-45DC77384C05}"/>
                  </a:ext>
                </a:extLst>
              </p:cNvPr>
              <p:cNvSpPr txBox="1"/>
              <p:nvPr/>
            </p:nvSpPr>
            <p:spPr bwMode="auto">
              <a:xfrm>
                <a:off x="1019072" y="4336729"/>
                <a:ext cx="9104642" cy="1569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法二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  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" name="Object 11">
                <a:extLst>
                  <a:ext uri="{FF2B5EF4-FFF2-40B4-BE49-F238E27FC236}">
                    <a16:creationId xmlns:a16="http://schemas.microsoft.com/office/drawing/2014/main" id="{9D5E9724-7FB5-45E8-B52F-45DC77384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072" y="4336729"/>
                <a:ext cx="9104642" cy="15699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6838AA32-5AE7-481E-8146-54D67306275B}"/>
                  </a:ext>
                </a:extLst>
              </p:cNvPr>
              <p:cNvSpPr txBox="1"/>
              <p:nvPr/>
            </p:nvSpPr>
            <p:spPr bwMode="auto">
              <a:xfrm>
                <a:off x="2394150" y="5466147"/>
                <a:ext cx="5606850" cy="11216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0" name="Object 12">
                <a:extLst>
                  <a:ext uri="{FF2B5EF4-FFF2-40B4-BE49-F238E27FC236}">
                    <a16:creationId xmlns:a16="http://schemas.microsoft.com/office/drawing/2014/main" id="{6838AA32-5AE7-481E-8146-54D67306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150" y="5466147"/>
                <a:ext cx="5606850" cy="11216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3">
                <a:extLst>
                  <a:ext uri="{FF2B5EF4-FFF2-40B4-BE49-F238E27FC236}">
                    <a16:creationId xmlns:a16="http://schemas.microsoft.com/office/drawing/2014/main" id="{7A6006AB-E767-4BBA-91A3-3492EFB60C07}"/>
                  </a:ext>
                </a:extLst>
              </p:cNvPr>
              <p:cNvSpPr txBox="1"/>
              <p:nvPr/>
            </p:nvSpPr>
            <p:spPr bwMode="auto">
              <a:xfrm>
                <a:off x="8119609" y="5508243"/>
                <a:ext cx="1714702" cy="10374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13">
                <a:extLst>
                  <a:ext uri="{FF2B5EF4-FFF2-40B4-BE49-F238E27FC236}">
                    <a16:creationId xmlns:a16="http://schemas.microsoft.com/office/drawing/2014/main" id="{7A6006AB-E767-4BBA-91A3-3492EFB6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9609" y="5508243"/>
                <a:ext cx="1714702" cy="10374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39" grpId="0"/>
      <p:bldP spid="22540" grpId="0"/>
      <p:bldP spid="22541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3" name="Group 35">
            <a:extLst>
              <a:ext uri="{FF2B5EF4-FFF2-40B4-BE49-F238E27FC236}">
                <a16:creationId xmlns:a16="http://schemas.microsoft.com/office/drawing/2014/main" id="{90B34B8D-8D04-4C74-8075-EB32F1AD2FD6}"/>
              </a:ext>
            </a:extLst>
          </p:cNvPr>
          <p:cNvGrpSpPr>
            <a:grpSpLocks/>
          </p:cNvGrpSpPr>
          <p:nvPr/>
        </p:nvGrpSpPr>
        <p:grpSpPr bwMode="auto">
          <a:xfrm>
            <a:off x="9024822" y="1584325"/>
            <a:ext cx="1918890" cy="2209800"/>
            <a:chOff x="3977" y="816"/>
            <a:chExt cx="967" cy="1296"/>
          </a:xfrm>
        </p:grpSpPr>
        <p:sp>
          <p:nvSpPr>
            <p:cNvPr id="17432" name="Line 24">
              <a:extLst>
                <a:ext uri="{FF2B5EF4-FFF2-40B4-BE49-F238E27FC236}">
                  <a16:creationId xmlns:a16="http://schemas.microsoft.com/office/drawing/2014/main" id="{60FD1662-F424-46A4-A7A9-3DDD85E37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2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4587B233-2C04-47C3-BABF-5174C188C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435" name="Line 27">
              <a:extLst>
                <a:ext uri="{FF2B5EF4-FFF2-40B4-BE49-F238E27FC236}">
                  <a16:creationId xmlns:a16="http://schemas.microsoft.com/office/drawing/2014/main" id="{E9E34B0B-68D3-46D7-B0BB-9318CBE48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816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436" name="Oval 28">
              <a:extLst>
                <a:ext uri="{FF2B5EF4-FFF2-40B4-BE49-F238E27FC236}">
                  <a16:creationId xmlns:a16="http://schemas.microsoft.com/office/drawing/2014/main" id="{290D0549-EB2B-454D-AF47-DDFC232A9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437" name="Line 29">
              <a:extLst>
                <a:ext uri="{FF2B5EF4-FFF2-40B4-BE49-F238E27FC236}">
                  <a16:creationId xmlns:a16="http://schemas.microsoft.com/office/drawing/2014/main" id="{4BE640EA-6B55-418D-B67A-363BA04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id="{41459932-CF47-4DD3-B9D6-37F664CD1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440" name="Arc 32">
              <a:extLst>
                <a:ext uri="{FF2B5EF4-FFF2-40B4-BE49-F238E27FC236}">
                  <a16:creationId xmlns:a16="http://schemas.microsoft.com/office/drawing/2014/main" id="{18048E4F-CAEF-4B5F-A8D4-87A255F4D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" y="1013"/>
              <a:ext cx="681" cy="429"/>
            </a:xfrm>
            <a:custGeom>
              <a:avLst/>
              <a:gdLst>
                <a:gd name="G0" fmla="+- 19275 0 0"/>
                <a:gd name="G1" fmla="+- 21600 0 0"/>
                <a:gd name="G2" fmla="+- 21600 0 0"/>
                <a:gd name="T0" fmla="*/ 0 w 38614"/>
                <a:gd name="T1" fmla="*/ 11850 h 21600"/>
                <a:gd name="T2" fmla="*/ 38614 w 38614"/>
                <a:gd name="T3" fmla="*/ 11979 h 21600"/>
                <a:gd name="T4" fmla="*/ 19275 w 386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14" h="21600" fill="none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</a:path>
                <a:path w="38614" h="21600" stroke="0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  <a:lnTo>
                    <a:pt x="1927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41" name="Object 33">
                <a:extLst>
                  <a:ext uri="{FF2B5EF4-FFF2-40B4-BE49-F238E27FC236}">
                    <a16:creationId xmlns:a16="http://schemas.microsoft.com/office/drawing/2014/main" id="{2AE7B190-D465-480D-A077-1230C65B4C6C}"/>
                  </a:ext>
                </a:extLst>
              </p:cNvPr>
              <p:cNvSpPr txBox="1"/>
              <p:nvPr/>
            </p:nvSpPr>
            <p:spPr bwMode="auto">
              <a:xfrm>
                <a:off x="1174282" y="2286000"/>
                <a:ext cx="6535554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441" name="Object 33">
                <a:extLst>
                  <a:ext uri="{FF2B5EF4-FFF2-40B4-BE49-F238E27FC236}">
                    <a16:creationId xmlns:a16="http://schemas.microsoft.com/office/drawing/2014/main" id="{2AE7B190-D465-480D-A077-1230C65B4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282" y="2286000"/>
                <a:ext cx="6535554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42" name="Object 34">
                <a:extLst>
                  <a:ext uri="{FF2B5EF4-FFF2-40B4-BE49-F238E27FC236}">
                    <a16:creationId xmlns:a16="http://schemas.microsoft.com/office/drawing/2014/main" id="{B589FB68-AE70-4868-AD9E-B9659AB065F7}"/>
                  </a:ext>
                </a:extLst>
              </p:cNvPr>
              <p:cNvSpPr txBox="1"/>
              <p:nvPr/>
            </p:nvSpPr>
            <p:spPr bwMode="auto">
              <a:xfrm>
                <a:off x="1319726" y="3629224"/>
                <a:ext cx="9239187" cy="15587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442" name="Object 34">
                <a:extLst>
                  <a:ext uri="{FF2B5EF4-FFF2-40B4-BE49-F238E27FC236}">
                    <a16:creationId xmlns:a16="http://schemas.microsoft.com/office/drawing/2014/main" id="{B589FB68-AE70-4868-AD9E-B9659AB0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9726" y="3629224"/>
                <a:ext cx="9239187" cy="1558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44" name="Object 36">
                <a:extLst>
                  <a:ext uri="{FF2B5EF4-FFF2-40B4-BE49-F238E27FC236}">
                    <a16:creationId xmlns:a16="http://schemas.microsoft.com/office/drawing/2014/main" id="{BACC5D94-2784-43B9-88B3-835F1F01DAB3}"/>
                  </a:ext>
                </a:extLst>
              </p:cNvPr>
              <p:cNvSpPr txBox="1"/>
              <p:nvPr/>
            </p:nvSpPr>
            <p:spPr bwMode="auto">
              <a:xfrm>
                <a:off x="2944016" y="5020915"/>
                <a:ext cx="3479626" cy="11446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444" name="Object 36">
                <a:extLst>
                  <a:ext uri="{FF2B5EF4-FFF2-40B4-BE49-F238E27FC236}">
                    <a16:creationId xmlns:a16="http://schemas.microsoft.com/office/drawing/2014/main" id="{BACC5D94-2784-43B9-88B3-835F1F01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4016" y="5020915"/>
                <a:ext cx="3479626" cy="1144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74" name="Group 66">
            <a:extLst>
              <a:ext uri="{FF2B5EF4-FFF2-40B4-BE49-F238E27FC236}">
                <a16:creationId xmlns:a16="http://schemas.microsoft.com/office/drawing/2014/main" id="{A374CB74-E1B1-49FB-9408-94889307D4EC}"/>
              </a:ext>
            </a:extLst>
          </p:cNvPr>
          <p:cNvGrpSpPr>
            <a:grpSpLocks/>
          </p:cNvGrpSpPr>
          <p:nvPr/>
        </p:nvGrpSpPr>
        <p:grpSpPr bwMode="auto">
          <a:xfrm>
            <a:off x="1376415" y="125128"/>
            <a:ext cx="7652082" cy="2160872"/>
            <a:chOff x="240" y="288"/>
            <a:chExt cx="3744" cy="871"/>
          </a:xfrm>
        </p:grpSpPr>
        <p:sp>
          <p:nvSpPr>
            <p:cNvPr id="17421" name="Text Box 13">
              <a:extLst>
                <a:ext uri="{FF2B5EF4-FFF2-40B4-BE49-F238E27FC236}">
                  <a16:creationId xmlns:a16="http://schemas.microsoft.com/office/drawing/2014/main" id="{99F04CE5-7F96-431C-988B-9D720AF50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4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2" name="Object 14">
                  <a:extLst>
                    <a:ext uri="{FF2B5EF4-FFF2-40B4-BE49-F238E27FC236}">
                      <a16:creationId xmlns:a16="http://schemas.microsoft.com/office/drawing/2014/main" id="{8AC75A8C-F3E0-423D-A4E0-4F6274431CDE}"/>
                    </a:ext>
                  </a:extLst>
                </p:cNvPr>
                <p:cNvSpPr txBox="1"/>
                <p:nvPr/>
              </p:nvSpPr>
              <p:spPr bwMode="auto">
                <a:xfrm>
                  <a:off x="1248" y="288"/>
                  <a:ext cx="707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𝜴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𝒅𝒗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7422" name="Object 14">
                  <a:extLst>
                    <a:ext uri="{FF2B5EF4-FFF2-40B4-BE49-F238E27FC236}">
                      <a16:creationId xmlns:a16="http://schemas.microsoft.com/office/drawing/2014/main" id="{8AC75A8C-F3E0-423D-A4E0-4F6274431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88"/>
                  <a:ext cx="707" cy="4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4" name="Text Box 16">
              <a:extLst>
                <a:ext uri="{FF2B5EF4-FFF2-40B4-BE49-F238E27FC236}">
                  <a16:creationId xmlns:a16="http://schemas.microsoft.com/office/drawing/2014/main" id="{20EBA4DE-6241-412F-AA7A-9B599087B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6"/>
              <a:ext cx="9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其中      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5" name="Object 17">
                  <a:extLst>
                    <a:ext uri="{FF2B5EF4-FFF2-40B4-BE49-F238E27FC236}">
                      <a16:creationId xmlns:a16="http://schemas.microsoft.com/office/drawing/2014/main" id="{416AAB8E-1035-4869-A71B-486D6580E3F8}"/>
                    </a:ext>
                  </a:extLst>
                </p:cNvPr>
                <p:cNvSpPr txBox="1"/>
                <p:nvPr/>
              </p:nvSpPr>
              <p:spPr bwMode="auto">
                <a:xfrm>
                  <a:off x="2016" y="816"/>
                  <a:ext cx="1387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7425" name="Object 17">
                  <a:extLst>
                    <a:ext uri="{FF2B5EF4-FFF2-40B4-BE49-F238E27FC236}">
                      <a16:creationId xmlns:a16="http://schemas.microsoft.com/office/drawing/2014/main" id="{416AAB8E-1035-4869-A71B-486D6580E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816"/>
                  <a:ext cx="1387" cy="3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BF0E34E1-0A8F-4983-8EB1-BCDC1B8C2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816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+mj-lt"/>
                  <a:ea typeface="+mj-ea"/>
                </a:rPr>
                <a:t>围成</a:t>
              </a:r>
              <a:r>
                <a:rPr lang="en-US" altLang="zh-CN" sz="2800" b="1"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7" name="Object 19">
                  <a:extLst>
                    <a:ext uri="{FF2B5EF4-FFF2-40B4-BE49-F238E27FC236}">
                      <a16:creationId xmlns:a16="http://schemas.microsoft.com/office/drawing/2014/main" id="{E566A8AA-B378-4359-BE95-FB0F1A37B4EC}"/>
                    </a:ext>
                  </a:extLst>
                </p:cNvPr>
                <p:cNvSpPr txBox="1"/>
                <p:nvPr/>
              </p:nvSpPr>
              <p:spPr bwMode="auto">
                <a:xfrm>
                  <a:off x="2448" y="34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𝜴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7427" name="Object 19">
                  <a:extLst>
                    <a:ext uri="{FF2B5EF4-FFF2-40B4-BE49-F238E27FC236}">
                      <a16:creationId xmlns:a16="http://schemas.microsoft.com/office/drawing/2014/main" id="{E566A8AA-B378-4359-BE95-FB0F1A37B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344"/>
                  <a:ext cx="192" cy="192"/>
                </a:xfrm>
                <a:prstGeom prst="rect">
                  <a:avLst/>
                </a:prstGeom>
                <a:blipFill>
                  <a:blip r:embed="rId7"/>
                  <a:stretch>
                    <a:fillRect l="-3125" r="-937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8" name="Object 20">
                  <a:extLst>
                    <a:ext uri="{FF2B5EF4-FFF2-40B4-BE49-F238E27FC236}">
                      <a16:creationId xmlns:a16="http://schemas.microsoft.com/office/drawing/2014/main" id="{AE874A04-E1BD-4AC2-813C-1FE9B9A72E36}"/>
                    </a:ext>
                  </a:extLst>
                </p:cNvPr>
                <p:cNvSpPr txBox="1"/>
                <p:nvPr/>
              </p:nvSpPr>
              <p:spPr bwMode="auto">
                <a:xfrm>
                  <a:off x="720" y="816"/>
                  <a:ext cx="100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7428" name="Object 20">
                  <a:extLst>
                    <a:ext uri="{FF2B5EF4-FFF2-40B4-BE49-F238E27FC236}">
                      <a16:creationId xmlns:a16="http://schemas.microsoft.com/office/drawing/2014/main" id="{AE874A04-E1BD-4AC2-813C-1FE9B9A72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816"/>
                  <a:ext cx="1008" cy="3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73" name="Text Box 65">
              <a:extLst>
                <a:ext uri="{FF2B5EF4-FFF2-40B4-BE49-F238E27FC236}">
                  <a16:creationId xmlns:a16="http://schemas.microsoft.com/office/drawing/2014/main" id="{4C49F09B-ADB0-4D09-9D64-C9AAFA16D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829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+mj-lt"/>
                  <a:ea typeface="+mj-ea"/>
                </a:rPr>
                <a:t>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1" grpId="0"/>
      <p:bldP spid="17442" grpId="0"/>
      <p:bldP spid="174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1A5B556D-3041-42F2-A88B-D0F9DA1BD09E}"/>
              </a:ext>
            </a:extLst>
          </p:cNvPr>
          <p:cNvGrpSpPr>
            <a:grpSpLocks/>
          </p:cNvGrpSpPr>
          <p:nvPr/>
        </p:nvGrpSpPr>
        <p:grpSpPr bwMode="auto">
          <a:xfrm>
            <a:off x="654969" y="86658"/>
            <a:ext cx="7268151" cy="1147327"/>
            <a:chOff x="191" y="2379"/>
            <a:chExt cx="3889" cy="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5" name="Object 3">
                  <a:extLst>
                    <a:ext uri="{FF2B5EF4-FFF2-40B4-BE49-F238E27FC236}">
                      <a16:creationId xmlns:a16="http://schemas.microsoft.com/office/drawing/2014/main" id="{08AEA12E-C98A-43E3-902C-4CD6972D0786}"/>
                    </a:ext>
                  </a:extLst>
                </p:cNvPr>
                <p:cNvSpPr txBox="1"/>
                <p:nvPr/>
              </p:nvSpPr>
              <p:spPr bwMode="auto">
                <a:xfrm>
                  <a:off x="2424" y="2379"/>
                  <a:ext cx="1656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𝜴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𝒅𝒗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55" name="Object 3">
                  <a:extLst>
                    <a:ext uri="{FF2B5EF4-FFF2-40B4-BE49-F238E27FC236}">
                      <a16:creationId xmlns:a16="http://schemas.microsoft.com/office/drawing/2014/main" id="{08AEA12E-C98A-43E3-902C-4CD6972D0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4" y="2379"/>
                  <a:ext cx="1656" cy="6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56" name="Text Box 4">
              <a:extLst>
                <a:ext uri="{FF2B5EF4-FFF2-40B4-BE49-F238E27FC236}">
                  <a16:creationId xmlns:a16="http://schemas.microsoft.com/office/drawing/2014/main" id="{03366C9D-625E-45B5-923B-A89B46FA2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2487"/>
              <a:ext cx="2496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5.</a:t>
              </a:r>
              <a:r>
                <a:rPr lang="zh-CN" altLang="en-US" sz="2800" b="1" dirty="0">
                  <a:latin typeface="+mj-lt"/>
                  <a:ea typeface="+mj-ea"/>
                </a:rPr>
                <a:t>选择适当的坐标系</a:t>
              </a:r>
              <a:r>
                <a:rPr lang="en-US" altLang="zh-CN" sz="2800" b="1" dirty="0">
                  <a:latin typeface="+mj-lt"/>
                  <a:ea typeface="+mj-ea"/>
                </a:rPr>
                <a:t>, </a:t>
              </a:r>
              <a:r>
                <a:rPr lang="zh-CN" altLang="en-US" sz="2800" b="1" dirty="0">
                  <a:latin typeface="+mj-lt"/>
                  <a:ea typeface="+mj-ea"/>
                </a:rPr>
                <a:t>将             </a:t>
              </a:r>
            </a:p>
            <a:p>
              <a:r>
                <a:rPr lang="zh-CN" altLang="en-US" sz="2800" b="1" dirty="0">
                  <a:latin typeface="+mj-lt"/>
                  <a:ea typeface="+mj-ea"/>
                </a:rPr>
                <a:t>    化成三次积分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560" name="AutoShape 8">
                <a:extLst>
                  <a:ext uri="{FF2B5EF4-FFF2-40B4-BE49-F238E27FC236}">
                    <a16:creationId xmlns:a16="http://schemas.microsoft.com/office/drawing/2014/main" id="{2127D620-2599-4B80-BFFA-246AAAA0D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718" y="1721288"/>
                <a:ext cx="5077555" cy="1115158"/>
              </a:xfrm>
              <a:prstGeom prst="wedgeRectCallout">
                <a:avLst>
                  <a:gd name="adj1" fmla="val 37764"/>
                  <a:gd name="adj2" fmla="val -7996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由半径为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a 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的球面与半</a:t>
                </a:r>
              </a:p>
              <a:p>
                <a:pPr algn="ctr"/>
                <a:r>
                  <a:rPr lang="zh-CN" altLang="en-US" sz="2800" b="1" dirty="0">
                    <a:latin typeface="+mj-lt"/>
                    <a:ea typeface="+mj-ea"/>
                  </a:rPr>
                  <a:t>顶角为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的内接锥面围成</a:t>
                </a:r>
              </a:p>
            </p:txBody>
          </p:sp>
        </mc:Choice>
        <mc:Fallback xmlns="">
          <p:sp>
            <p:nvSpPr>
              <p:cNvPr id="23560" name="AutoShape 8">
                <a:extLst>
                  <a:ext uri="{FF2B5EF4-FFF2-40B4-BE49-F238E27FC236}">
                    <a16:creationId xmlns:a16="http://schemas.microsoft.com/office/drawing/2014/main" id="{2127D620-2599-4B80-BFFA-246AAAA0D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718" y="1721288"/>
                <a:ext cx="5077555" cy="1115158"/>
              </a:xfrm>
              <a:prstGeom prst="wedgeRectCallout">
                <a:avLst>
                  <a:gd name="adj1" fmla="val 37764"/>
                  <a:gd name="adj2" fmla="val -79968"/>
                </a:avLst>
              </a:prstGeom>
              <a:blipFill>
                <a:blip r:embed="rId3"/>
                <a:stretch>
                  <a:fillRect b="-414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61" name="Group 9">
            <a:extLst>
              <a:ext uri="{FF2B5EF4-FFF2-40B4-BE49-F238E27FC236}">
                <a16:creationId xmlns:a16="http://schemas.microsoft.com/office/drawing/2014/main" id="{08EF4B70-F5A8-4E8A-96D8-47EFE929BCC3}"/>
              </a:ext>
            </a:extLst>
          </p:cNvPr>
          <p:cNvGrpSpPr>
            <a:grpSpLocks/>
          </p:cNvGrpSpPr>
          <p:nvPr/>
        </p:nvGrpSpPr>
        <p:grpSpPr bwMode="auto">
          <a:xfrm>
            <a:off x="8305887" y="644681"/>
            <a:ext cx="2592164" cy="2784319"/>
            <a:chOff x="3981" y="2474"/>
            <a:chExt cx="1387" cy="1558"/>
          </a:xfrm>
        </p:grpSpPr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4BEDA797-7980-47FF-B6C8-B7C8B15F5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744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D96E25E3-79E0-4AF4-A2B2-384C8F924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7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2C11FA2B-FFBC-42B0-8B73-123A994CE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592"/>
              <a:ext cx="0" cy="115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5" name="Arc 13">
              <a:extLst>
                <a:ext uri="{FF2B5EF4-FFF2-40B4-BE49-F238E27FC236}">
                  <a16:creationId xmlns:a16="http://schemas.microsoft.com/office/drawing/2014/main" id="{342793BB-396E-4F61-B5E2-FBD5EE75E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" y="2736"/>
              <a:ext cx="1152" cy="76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616 w 43200"/>
                <a:gd name="T1" fmla="*/ 29798 h 30596"/>
                <a:gd name="T2" fmla="*/ 41237 w 43200"/>
                <a:gd name="T3" fmla="*/ 30596 h 30596"/>
                <a:gd name="T4" fmla="*/ 21600 w 43200"/>
                <a:gd name="T5" fmla="*/ 21600 h 3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0596" fill="none" extrusionOk="0">
                  <a:moveTo>
                    <a:pt x="1616" y="29797"/>
                  </a:moveTo>
                  <a:cubicBezTo>
                    <a:pt x="548" y="27196"/>
                    <a:pt x="0" y="244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4"/>
                    <a:pt x="42530" y="27773"/>
                    <a:pt x="41237" y="30596"/>
                  </a:cubicBezTo>
                </a:path>
                <a:path w="43200" h="30596" stroke="0" extrusionOk="0">
                  <a:moveTo>
                    <a:pt x="1616" y="29797"/>
                  </a:moveTo>
                  <a:cubicBezTo>
                    <a:pt x="548" y="27196"/>
                    <a:pt x="0" y="244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4"/>
                    <a:pt x="42530" y="27773"/>
                    <a:pt x="41237" y="3059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C87731C3-CF00-4434-B124-D8AA2BA89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A24ECEF9-D923-4B37-BEA9-4A2C2A5ED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8" name="Oval 16">
              <a:extLst>
                <a:ext uri="{FF2B5EF4-FFF2-40B4-BE49-F238E27FC236}">
                  <a16:creationId xmlns:a16="http://schemas.microsoft.com/office/drawing/2014/main" id="{F13BC531-1A5C-43C9-836D-5CFD28BB5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48"/>
              <a:ext cx="105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569" name="Text Box 17">
              <a:extLst>
                <a:ext uri="{FF2B5EF4-FFF2-40B4-BE49-F238E27FC236}">
                  <a16:creationId xmlns:a16="http://schemas.microsoft.com/office/drawing/2014/main" id="{0C75BB95-3A35-4124-89EB-1817A4811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97"/>
              <a:ext cx="20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zh-CN" sz="2800" b="1" i="1" dirty="0">
                  <a:latin typeface="+mj-lt"/>
                  <a:ea typeface="+mj-ea"/>
                </a:rPr>
                <a:t>α</a:t>
              </a:r>
              <a:endParaRPr lang="en-US" altLang="zh-CN" sz="2800" b="1" i="1" dirty="0">
                <a:latin typeface="+mj-lt"/>
                <a:ea typeface="+mj-ea"/>
              </a:endParaRPr>
            </a:p>
          </p:txBody>
        </p:sp>
        <p:sp>
          <p:nvSpPr>
            <p:cNvPr id="23570" name="Text Box 18">
              <a:extLst>
                <a:ext uri="{FF2B5EF4-FFF2-40B4-BE49-F238E27FC236}">
                  <a16:creationId xmlns:a16="http://schemas.microsoft.com/office/drawing/2014/main" id="{69D38EAE-4627-4EAF-A78E-26FE816C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474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2a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571" name="Object 19">
                <a:extLst>
                  <a:ext uri="{FF2B5EF4-FFF2-40B4-BE49-F238E27FC236}">
                    <a16:creationId xmlns:a16="http://schemas.microsoft.com/office/drawing/2014/main" id="{464C5C6D-732F-4EBB-B09C-93FA45D44C41}"/>
                  </a:ext>
                </a:extLst>
              </p:cNvPr>
              <p:cNvSpPr txBox="1"/>
              <p:nvPr/>
            </p:nvSpPr>
            <p:spPr bwMode="auto">
              <a:xfrm>
                <a:off x="1340497" y="3070307"/>
                <a:ext cx="6896598" cy="6488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3571" name="Object 19">
                <a:extLst>
                  <a:ext uri="{FF2B5EF4-FFF2-40B4-BE49-F238E27FC236}">
                    <a16:creationId xmlns:a16="http://schemas.microsoft.com/office/drawing/2014/main" id="{464C5C6D-732F-4EBB-B09C-93FA45D4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497" y="3070307"/>
                <a:ext cx="6896598" cy="648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72" name="Object 20">
                <a:extLst>
                  <a:ext uri="{FF2B5EF4-FFF2-40B4-BE49-F238E27FC236}">
                    <a16:creationId xmlns:a16="http://schemas.microsoft.com/office/drawing/2014/main" id="{4968B6BF-FF4F-47FF-B932-27310DDA3643}"/>
                  </a:ext>
                </a:extLst>
              </p:cNvPr>
              <p:cNvSpPr txBox="1"/>
              <p:nvPr/>
            </p:nvSpPr>
            <p:spPr bwMode="auto">
              <a:xfrm>
                <a:off x="1650773" y="3702104"/>
                <a:ext cx="4037487" cy="12955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3572" name="Object 20">
                <a:extLst>
                  <a:ext uri="{FF2B5EF4-FFF2-40B4-BE49-F238E27FC236}">
                    <a16:creationId xmlns:a16="http://schemas.microsoft.com/office/drawing/2014/main" id="{4968B6BF-FF4F-47FF-B932-27310DDA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773" y="3702104"/>
                <a:ext cx="4037487" cy="1295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73" name="Object 21">
                <a:extLst>
                  <a:ext uri="{FF2B5EF4-FFF2-40B4-BE49-F238E27FC236}">
                    <a16:creationId xmlns:a16="http://schemas.microsoft.com/office/drawing/2014/main" id="{7381E5A2-EA81-4C48-9CEA-C39E322BD61D}"/>
                  </a:ext>
                </a:extLst>
              </p:cNvPr>
              <p:cNvSpPr txBox="1"/>
              <p:nvPr/>
            </p:nvSpPr>
            <p:spPr bwMode="auto">
              <a:xfrm>
                <a:off x="190207" y="5302060"/>
                <a:ext cx="9598668" cy="7648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3573" name="Object 21">
                <a:extLst>
                  <a:ext uri="{FF2B5EF4-FFF2-40B4-BE49-F238E27FC236}">
                    <a16:creationId xmlns:a16="http://schemas.microsoft.com/office/drawing/2014/main" id="{7381E5A2-EA81-4C48-9CEA-C39E322BD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207" y="5302060"/>
                <a:ext cx="9598668" cy="764884"/>
              </a:xfrm>
              <a:prstGeom prst="rect">
                <a:avLst/>
              </a:prstGeom>
              <a:blipFill>
                <a:blip r:embed="rId6"/>
                <a:stretch>
                  <a:fillRect r="-17270" b="-33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23571" grpId="0"/>
      <p:bldP spid="23572" grpId="0"/>
      <p:bldP spid="235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0B910BEC-D80C-46F4-936C-B724C79E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188914"/>
            <a:ext cx="1935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+mn-lt"/>
                <a:ea typeface="+mj-ea"/>
              </a:rPr>
              <a:t> </a:t>
            </a:r>
            <a:r>
              <a:rPr lang="zh-CN" altLang="en-US" sz="3200" b="1" dirty="0">
                <a:latin typeface="+mn-lt"/>
                <a:ea typeface="+mj-ea"/>
              </a:rPr>
              <a:t>三重积分</a:t>
            </a:r>
            <a:endParaRPr lang="zh-CN" altLang="en-US" sz="2400" b="1" dirty="0">
              <a:latin typeface="+mn-lt"/>
              <a:ea typeface="+mj-ea"/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612C0B82-28DF-4E64-B7A3-853A3EE8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836613"/>
            <a:ext cx="800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+mj-ea"/>
              </a:rPr>
              <a:t>        </a:t>
            </a:r>
            <a:r>
              <a:rPr lang="zh-CN" altLang="en-US" b="1" dirty="0">
                <a:latin typeface="+mn-lt"/>
                <a:ea typeface="+mj-ea"/>
              </a:rPr>
              <a:t>将定积分</a:t>
            </a:r>
            <a:r>
              <a:rPr lang="zh-CN" altLang="en-US" b="1" dirty="0"/>
              <a:t>二重积分的概念</a:t>
            </a:r>
            <a:r>
              <a:rPr lang="zh-CN" altLang="en-US" b="1" dirty="0">
                <a:latin typeface="+mn-lt"/>
                <a:ea typeface="+mj-ea"/>
              </a:rPr>
              <a:t>推广空间区域上的三元函数就得到</a:t>
            </a:r>
            <a:r>
              <a:rPr lang="zh-CN" altLang="en-US" b="1" dirty="0"/>
              <a:t>三重积分</a:t>
            </a:r>
            <a:r>
              <a:rPr lang="zh-CN" altLang="en-US" b="1" dirty="0">
                <a:latin typeface="+mn-lt"/>
                <a:ea typeface="+mj-ea"/>
              </a:rPr>
              <a:t>概念。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BD9BF0CF-1FFE-4125-8D2D-B2DC01454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916114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+mn-lt"/>
                <a:ea typeface="+mj-ea"/>
              </a:rPr>
              <a:t>§9.3 </a:t>
            </a:r>
            <a:r>
              <a:rPr lang="zh-CN" altLang="en-US" sz="3200" b="1" dirty="0"/>
              <a:t>三重积分</a:t>
            </a:r>
            <a:r>
              <a:rPr lang="zh-CN" altLang="en-US" sz="3200" b="1" dirty="0">
                <a:latin typeface="+mn-lt"/>
                <a:ea typeface="+mj-ea"/>
              </a:rPr>
              <a:t>的概念</a:t>
            </a:r>
            <a:endParaRPr lang="zh-CN" altLang="en-US" b="1" dirty="0">
              <a:latin typeface="+mn-lt"/>
              <a:ea typeface="+mj-ea"/>
            </a:endParaRP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41CD6FE1-C6EA-467C-8C75-827ADF12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420938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+mj-ea"/>
              </a:rPr>
              <a:t>一</a:t>
            </a:r>
            <a:r>
              <a:rPr lang="en-US" altLang="zh-CN" b="1">
                <a:latin typeface="+mn-lt"/>
                <a:ea typeface="+mj-ea"/>
              </a:rPr>
              <a:t>.</a:t>
            </a:r>
            <a:r>
              <a:rPr lang="zh-CN" altLang="en-US" b="1">
                <a:latin typeface="+mn-lt"/>
                <a:ea typeface="+mj-ea"/>
              </a:rPr>
              <a:t>引例</a:t>
            </a:r>
          </a:p>
        </p:txBody>
      </p:sp>
      <p:sp>
        <p:nvSpPr>
          <p:cNvPr id="12" name="Text Box 68">
            <a:extLst>
              <a:ext uri="{FF2B5EF4-FFF2-40B4-BE49-F238E27FC236}">
                <a16:creationId xmlns:a16="http://schemas.microsoft.com/office/drawing/2014/main" id="{5A2E7279-6391-4D6B-ACDE-318E479F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510" y="2944158"/>
            <a:ext cx="2828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lt"/>
                <a:ea typeface="+mj-ea"/>
              </a:rPr>
              <a:t>例</a:t>
            </a:r>
            <a:r>
              <a:rPr lang="en-US" altLang="zh-CN" b="1" dirty="0">
                <a:latin typeface="+mj-lt"/>
                <a:ea typeface="+mj-ea"/>
              </a:rPr>
              <a:t>1. </a:t>
            </a:r>
            <a:r>
              <a:rPr lang="zh-CN" altLang="en-US" b="1" dirty="0">
                <a:latin typeface="+mj-lt"/>
                <a:ea typeface="+mj-ea"/>
              </a:rPr>
              <a:t>物体的质量</a:t>
            </a:r>
            <a:r>
              <a:rPr lang="en-US" altLang="zh-CN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9">
                <a:extLst>
                  <a:ext uri="{FF2B5EF4-FFF2-40B4-BE49-F238E27FC236}">
                    <a16:creationId xmlns:a16="http://schemas.microsoft.com/office/drawing/2014/main" id="{234F200A-0546-4ED1-B1AA-CA65404FB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9246" y="3462901"/>
                <a:ext cx="9220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+mj-lt"/>
                    <a:ea typeface="+mj-ea"/>
                  </a:rPr>
                  <a:t>设物体位于空间有界闭域 </a:t>
                </a:r>
                <a:r>
                  <a:rPr lang="el-GR" altLang="zh-CN" b="1" i="1" dirty="0">
                    <a:latin typeface="+mj-lt"/>
                    <a:ea typeface="+mj-ea"/>
                  </a:rPr>
                  <a:t>Ω</a:t>
                </a:r>
                <a:r>
                  <a:rPr lang="zh-CN" altLang="en-US" b="1" dirty="0">
                    <a:latin typeface="+mj-lt"/>
                    <a:ea typeface="+mj-ea"/>
                  </a:rPr>
                  <a:t>上</a:t>
                </a:r>
                <a:r>
                  <a:rPr lang="en-US" altLang="zh-CN" b="1" dirty="0">
                    <a:latin typeface="+mj-lt"/>
                    <a:ea typeface="+mj-ea"/>
                  </a:rPr>
                  <a:t>,</a:t>
                </a:r>
                <a:r>
                  <a:rPr lang="zh-CN" altLang="en-US" b="1" dirty="0">
                    <a:latin typeface="+mj-lt"/>
                    <a:ea typeface="+mj-ea"/>
                  </a:rPr>
                  <a:t> 密度为连续函数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+mj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 Box 69">
                <a:extLst>
                  <a:ext uri="{FF2B5EF4-FFF2-40B4-BE49-F238E27FC236}">
                    <a16:creationId xmlns:a16="http://schemas.microsoft.com/office/drawing/2014/main" id="{234F200A-0546-4ED1-B1AA-CA65404FB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9246" y="3462901"/>
                <a:ext cx="9220200" cy="523220"/>
              </a:xfrm>
              <a:prstGeom prst="rect">
                <a:avLst/>
              </a:prstGeom>
              <a:blipFill>
                <a:blip r:embed="rId2"/>
                <a:stretch>
                  <a:fillRect l="-1322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74">
            <a:extLst>
              <a:ext uri="{FF2B5EF4-FFF2-40B4-BE49-F238E27FC236}">
                <a16:creationId xmlns:a16="http://schemas.microsoft.com/office/drawing/2014/main" id="{3DD94EDA-8398-4039-A9F8-B93A4057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154" y="4413771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lt"/>
                <a:ea typeface="+mj-ea"/>
              </a:rPr>
              <a:t>则</a:t>
            </a:r>
            <a:r>
              <a:rPr lang="en-US" altLang="zh-CN" b="1" dirty="0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5">
                <a:extLst>
                  <a:ext uri="{FF2B5EF4-FFF2-40B4-BE49-F238E27FC236}">
                    <a16:creationId xmlns:a16="http://schemas.microsoft.com/office/drawing/2014/main" id="{355C8BE5-DB81-40B1-BFF0-67B41882E203}"/>
                  </a:ext>
                </a:extLst>
              </p:cNvPr>
              <p:cNvSpPr txBox="1"/>
              <p:nvPr/>
            </p:nvSpPr>
            <p:spPr bwMode="auto">
              <a:xfrm>
                <a:off x="3098337" y="4413771"/>
                <a:ext cx="4434577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5" name="Object 75">
                <a:extLst>
                  <a:ext uri="{FF2B5EF4-FFF2-40B4-BE49-F238E27FC236}">
                    <a16:creationId xmlns:a16="http://schemas.microsoft.com/office/drawing/2014/main" id="{355C8BE5-DB81-40B1-BFF0-67B41882E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8337" y="4413771"/>
                <a:ext cx="4434577" cy="433388"/>
              </a:xfrm>
              <a:prstGeom prst="rect">
                <a:avLst/>
              </a:prstGeom>
              <a:blipFill>
                <a:blip r:embed="rId3"/>
                <a:stretch>
                  <a:fillRect b="-84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76">
                <a:extLst>
                  <a:ext uri="{FF2B5EF4-FFF2-40B4-BE49-F238E27FC236}">
                    <a16:creationId xmlns:a16="http://schemas.microsoft.com/office/drawing/2014/main" id="{30202D44-1CF7-43E0-B911-E4F4CACBE06A}"/>
                  </a:ext>
                </a:extLst>
              </p:cNvPr>
              <p:cNvSpPr txBox="1"/>
              <p:nvPr/>
            </p:nvSpPr>
            <p:spPr bwMode="auto">
              <a:xfrm>
                <a:off x="2284624" y="4901135"/>
                <a:ext cx="3781425" cy="10998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zh-CN" alt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  <m:e>
                          <m:r>
                            <a:rPr lang="el-GR" altLang="zh-CN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4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4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ζ</m:t>
                                  </m:r>
                                </m:e>
                                <m:sub>
                                  <m:r>
                                    <a:rPr lang="zh-CN" altLang="en-US" sz="4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4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6" name="Object 76">
                <a:extLst>
                  <a:ext uri="{FF2B5EF4-FFF2-40B4-BE49-F238E27FC236}">
                    <a16:creationId xmlns:a16="http://schemas.microsoft.com/office/drawing/2014/main" id="{30202D44-1CF7-43E0-B911-E4F4CACB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624" y="4901135"/>
                <a:ext cx="3781425" cy="1099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77">
                <a:extLst>
                  <a:ext uri="{FF2B5EF4-FFF2-40B4-BE49-F238E27FC236}">
                    <a16:creationId xmlns:a16="http://schemas.microsoft.com/office/drawing/2014/main" id="{12FDC91A-5493-431F-A847-3907BB0B9FF7}"/>
                  </a:ext>
                </a:extLst>
              </p:cNvPr>
              <p:cNvSpPr txBox="1"/>
              <p:nvPr/>
            </p:nvSpPr>
            <p:spPr bwMode="auto">
              <a:xfrm>
                <a:off x="5939246" y="4794448"/>
                <a:ext cx="3505200" cy="12064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77">
                <a:extLst>
                  <a:ext uri="{FF2B5EF4-FFF2-40B4-BE49-F238E27FC236}">
                    <a16:creationId xmlns:a16="http://schemas.microsoft.com/office/drawing/2014/main" id="{12FDC91A-5493-431F-A847-3907BB0B9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9246" y="4794448"/>
                <a:ext cx="3505200" cy="12064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78">
            <a:extLst>
              <a:ext uri="{FF2B5EF4-FFF2-40B4-BE49-F238E27FC236}">
                <a16:creationId xmlns:a16="http://schemas.microsoft.com/office/drawing/2014/main" id="{EBBE9620-0CBC-4E89-A67A-CD021CE4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376" y="5370407"/>
            <a:ext cx="1371600" cy="609600"/>
          </a:xfrm>
          <a:prstGeom prst="wedgeRectCallout">
            <a:avLst>
              <a:gd name="adj1" fmla="val -102083"/>
              <a:gd name="adj2" fmla="val 10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三</a:t>
            </a:r>
            <a:r>
              <a:rPr lang="zh-CN" altLang="en-US" b="1" dirty="0">
                <a:latin typeface="+mj-lt"/>
                <a:ea typeface="+mj-ea"/>
              </a:rPr>
              <a:t>重积分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1">
                <a:extLst>
                  <a:ext uri="{FF2B5EF4-FFF2-40B4-BE49-F238E27FC236}">
                    <a16:creationId xmlns:a16="http://schemas.microsoft.com/office/drawing/2014/main" id="{8877A731-7915-4325-AD40-072E219E3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9650" y="3886720"/>
                <a:ext cx="92315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+mj-lt"/>
                    <a:ea typeface="+mj-ea"/>
                  </a:rPr>
                  <a:t>将</a:t>
                </a:r>
                <a:r>
                  <a:rPr lang="el-GR" altLang="zh-CN" b="1" i="1" dirty="0"/>
                  <a:t>Ω</a:t>
                </a:r>
                <a:r>
                  <a:rPr lang="zh-CN" altLang="en-US" b="1" dirty="0">
                    <a:latin typeface="+mj-lt"/>
                    <a:ea typeface="+mj-ea"/>
                  </a:rPr>
                  <a:t>任意分成 </a:t>
                </a:r>
                <a:r>
                  <a:rPr lang="en-US" altLang="zh-CN" b="1" i="1" dirty="0">
                    <a:latin typeface="+mj-lt"/>
                    <a:ea typeface="+mj-ea"/>
                  </a:rPr>
                  <a:t>n </a:t>
                </a:r>
                <a:r>
                  <a:rPr lang="zh-CN" altLang="en-US" b="1" dirty="0">
                    <a:latin typeface="+mj-lt"/>
                    <a:ea typeface="+mj-ea"/>
                  </a:rPr>
                  <a:t>个小</a:t>
                </a:r>
                <a:r>
                  <a:rPr lang="zh-CN" altLang="en-US" b="1" dirty="0"/>
                  <a:t>闭区域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j-lt"/>
                    <a:ea typeface="+mj-ea"/>
                  </a:rPr>
                  <a:t>,</a:t>
                </a:r>
                <a:r>
                  <a:rPr lang="zh-CN" altLang="en-US" b="1" dirty="0">
                    <a:latin typeface="+mj-lt"/>
                    <a:ea typeface="+mj-ea"/>
                  </a:rPr>
                  <a:t>每一个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j-lt"/>
                    <a:ea typeface="+mj-ea"/>
                  </a:rPr>
                  <a:t>近似看作均匀的</a:t>
                </a:r>
                <a:endParaRPr lang="en-US" altLang="zh-CN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" name="Text Box 61">
                <a:extLst>
                  <a:ext uri="{FF2B5EF4-FFF2-40B4-BE49-F238E27FC236}">
                    <a16:creationId xmlns:a16="http://schemas.microsoft.com/office/drawing/2014/main" id="{8877A731-7915-4325-AD40-072E219E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3886720"/>
                <a:ext cx="9231532" cy="523220"/>
              </a:xfrm>
              <a:prstGeom prst="rect">
                <a:avLst/>
              </a:prstGeom>
              <a:blipFill>
                <a:blip r:embed="rId6"/>
                <a:stretch>
                  <a:fillRect l="-1387" t="-16471" r="-1123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6" grpId="0" autoUpdateAnimBg="0"/>
      <p:bldP spid="2057" grpId="0" autoUpdateAnimBg="0"/>
      <p:bldP spid="12" grpId="0" autoUpdateAnimBg="0"/>
      <p:bldP spid="13" grpId="0"/>
      <p:bldP spid="14" grpId="0" autoUpdateAnimBg="0"/>
      <p:bldP spid="15" grpId="0"/>
      <p:bldP spid="16" grpId="0"/>
      <p:bldP spid="17" grpId="0"/>
      <p:bldP spid="18" grpId="0" animBg="1" autoUpdateAnimBg="0"/>
      <p:bldP spid="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Text Box 25">
            <a:extLst>
              <a:ext uri="{FF2B5EF4-FFF2-40B4-BE49-F238E27FC236}">
                <a16:creationId xmlns:a16="http://schemas.microsoft.com/office/drawing/2014/main" id="{CF8569B6-A62E-42B0-92D3-F0809C371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221" y="658164"/>
            <a:ext cx="7247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注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选择合适的坐标系是计算三重积分的关键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7E0517E3-5458-4A72-89EA-C378C1D3C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822" y="2347651"/>
            <a:ext cx="6494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(1). </a:t>
            </a:r>
            <a:r>
              <a:rPr lang="zh-CN" altLang="en-US" sz="2800" b="1" dirty="0"/>
              <a:t>区域由平面围成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常选择直角坐标系</a:t>
            </a:r>
            <a:r>
              <a:rPr lang="en-US" altLang="zh-CN" sz="2800" b="1" dirty="0"/>
              <a:t>;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9F91E056-B44D-4CF7-9139-CCF74B86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990" y="1443430"/>
            <a:ext cx="1386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一般的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60" name="Text Box 28">
                <a:extLst>
                  <a:ext uri="{FF2B5EF4-FFF2-40B4-BE49-F238E27FC236}">
                    <a16:creationId xmlns:a16="http://schemas.microsoft.com/office/drawing/2014/main" id="{B4548F7B-19A6-4DF9-AB5C-23E932EE4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5821" y="4176454"/>
                <a:ext cx="8851910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(3). </a:t>
                </a:r>
                <a:r>
                  <a:rPr lang="zh-CN" altLang="en-US" sz="2800" b="1" dirty="0"/>
                  <a:t>区域由球面锥面围成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被积函数形如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  <a:p>
                <a:r>
                  <a:rPr lang="zh-CN" altLang="en-US" sz="2800" b="1" dirty="0"/>
                  <a:t>      常选择球面坐标系</a:t>
                </a:r>
                <a:r>
                  <a:rPr lang="en-US" altLang="zh-CN" sz="2800" b="1" dirty="0"/>
                  <a:t>.</a:t>
                </a:r>
              </a:p>
            </p:txBody>
          </p:sp>
        </mc:Choice>
        <mc:Fallback xmlns="">
          <p:sp>
            <p:nvSpPr>
              <p:cNvPr id="18460" name="Text Box 28">
                <a:extLst>
                  <a:ext uri="{FF2B5EF4-FFF2-40B4-BE49-F238E27FC236}">
                    <a16:creationId xmlns:a16="http://schemas.microsoft.com/office/drawing/2014/main" id="{B4548F7B-19A6-4DF9-AB5C-23E932EE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5821" y="4176454"/>
                <a:ext cx="8851910" cy="963854"/>
              </a:xfrm>
              <a:prstGeom prst="rect">
                <a:avLst/>
              </a:prstGeom>
              <a:blipFill>
                <a:blip r:embed="rId2"/>
                <a:stretch>
                  <a:fillRect l="-1446" t="-7595" b="-17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59" name="Text Box 27">
                <a:extLst>
                  <a:ext uri="{FF2B5EF4-FFF2-40B4-BE49-F238E27FC236}">
                    <a16:creationId xmlns:a16="http://schemas.microsoft.com/office/drawing/2014/main" id="{5E064B62-0A32-4595-AC0B-FA84BD54B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5820" y="3109653"/>
                <a:ext cx="7706084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(2). </a:t>
                </a:r>
                <a:r>
                  <a:rPr lang="zh-CN" altLang="en-US" sz="2800" b="1" dirty="0"/>
                  <a:t>区域由圆柱面围成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被积函数形如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  <a:p>
                <a:r>
                  <a:rPr lang="zh-CN" altLang="en-US" sz="2800" b="1" dirty="0"/>
                  <a:t>      常选择柱面坐标系</a:t>
                </a:r>
                <a:r>
                  <a:rPr lang="en-US" altLang="zh-CN" sz="2800" b="1" dirty="0"/>
                  <a:t>;</a:t>
                </a:r>
              </a:p>
            </p:txBody>
          </p:sp>
        </mc:Choice>
        <mc:Fallback xmlns="">
          <p:sp>
            <p:nvSpPr>
              <p:cNvPr id="18459" name="Text Box 27">
                <a:extLst>
                  <a:ext uri="{FF2B5EF4-FFF2-40B4-BE49-F238E27FC236}">
                    <a16:creationId xmlns:a16="http://schemas.microsoft.com/office/drawing/2014/main" id="{5E064B62-0A32-4595-AC0B-FA84BD54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5820" y="3109653"/>
                <a:ext cx="7706084" cy="963854"/>
              </a:xfrm>
              <a:prstGeom prst="rect">
                <a:avLst/>
              </a:prstGeom>
              <a:blipFill>
                <a:blip r:embed="rId3"/>
                <a:stretch>
                  <a:fillRect l="-1661" t="-7595" b="-17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autoUpdateAnimBg="0"/>
      <p:bldP spid="18458" grpId="0" autoUpdateAnimBg="0"/>
      <p:bldP spid="18461" grpId="0" autoUpdateAnimBg="0"/>
      <p:bldP spid="18460" grpId="0"/>
      <p:bldP spid="184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425A134-4C78-4B49-9ED7-1DB84C6F3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0" y="188913"/>
            <a:ext cx="6408738" cy="576262"/>
          </a:xfrm>
        </p:spPr>
        <p:txBody>
          <a:bodyPr>
            <a:normAutofit fontScale="90000"/>
          </a:bodyPr>
          <a:lstStyle/>
          <a:p>
            <a:r>
              <a:rPr lang="zh-CN" altLang="en-US" sz="3600" b="1"/>
              <a:t>四</a:t>
            </a:r>
            <a:r>
              <a:rPr lang="en-US" altLang="zh-CN" sz="3600" b="1"/>
              <a:t>. </a:t>
            </a:r>
            <a:r>
              <a:rPr lang="zh-CN" altLang="en-US" sz="3600" b="1"/>
              <a:t>重积分的一般变量代换 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25B1E1A0-25C9-4BF7-B2D3-219C5E82C253}"/>
              </a:ext>
            </a:extLst>
          </p:cNvPr>
          <p:cNvGrpSpPr>
            <a:grpSpLocks/>
          </p:cNvGrpSpPr>
          <p:nvPr/>
        </p:nvGrpSpPr>
        <p:grpSpPr bwMode="auto">
          <a:xfrm>
            <a:off x="1214249" y="765175"/>
            <a:ext cx="8806360" cy="931578"/>
            <a:chOff x="340" y="721"/>
            <a:chExt cx="4264" cy="378"/>
          </a:xfrm>
        </p:grpSpPr>
        <p:sp>
          <p:nvSpPr>
            <p:cNvPr id="30724" name="Text Box 4">
              <a:extLst>
                <a:ext uri="{FF2B5EF4-FFF2-40B4-BE49-F238E27FC236}">
                  <a16:creationId xmlns:a16="http://schemas.microsoft.com/office/drawing/2014/main" id="{9F0644A3-6995-44CE-8F51-EE60A7D0D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846"/>
              <a:ext cx="42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对于三重积分                            作变量代换：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5" name="Object 5">
                  <a:extLst>
                    <a:ext uri="{FF2B5EF4-FFF2-40B4-BE49-F238E27FC236}">
                      <a16:creationId xmlns:a16="http://schemas.microsoft.com/office/drawing/2014/main" id="{7031A767-2B82-4388-ADA0-E69BCC25DA2B}"/>
                    </a:ext>
                  </a:extLst>
                </p:cNvPr>
                <p:cNvSpPr txBox="1"/>
                <p:nvPr/>
              </p:nvSpPr>
              <p:spPr bwMode="auto">
                <a:xfrm>
                  <a:off x="1431" y="721"/>
                  <a:ext cx="1641" cy="37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𝜴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𝒅𝑽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0725" name="Object 5">
                  <a:extLst>
                    <a:ext uri="{FF2B5EF4-FFF2-40B4-BE49-F238E27FC236}">
                      <a16:creationId xmlns:a16="http://schemas.microsoft.com/office/drawing/2014/main" id="{7031A767-2B82-4388-ADA0-E69BCC25D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1" y="721"/>
                  <a:ext cx="1641" cy="378"/>
                </a:xfrm>
                <a:prstGeom prst="rect">
                  <a:avLst/>
                </a:prstGeom>
                <a:blipFill>
                  <a:blip r:embed="rId2"/>
                  <a:stretch>
                    <a:fillRect b="-25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Object 6">
                <a:extLst>
                  <a:ext uri="{FF2B5EF4-FFF2-40B4-BE49-F238E27FC236}">
                    <a16:creationId xmlns:a16="http://schemas.microsoft.com/office/drawing/2014/main" id="{44856B98-B399-4BD7-A659-833503F65008}"/>
                  </a:ext>
                </a:extLst>
              </p:cNvPr>
              <p:cNvSpPr txBox="1"/>
              <p:nvPr/>
            </p:nvSpPr>
            <p:spPr bwMode="auto">
              <a:xfrm>
                <a:off x="3971892" y="1595709"/>
                <a:ext cx="3724501" cy="170431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726" name="Object 6">
                <a:extLst>
                  <a:ext uri="{FF2B5EF4-FFF2-40B4-BE49-F238E27FC236}">
                    <a16:creationId xmlns:a16="http://schemas.microsoft.com/office/drawing/2014/main" id="{44856B98-B399-4BD7-A659-833503F6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1892" y="1595709"/>
                <a:ext cx="3724501" cy="1704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7" name="Text Box 7">
            <a:extLst>
              <a:ext uri="{FF2B5EF4-FFF2-40B4-BE49-F238E27FC236}">
                <a16:creationId xmlns:a16="http://schemas.microsoft.com/office/drawing/2014/main" id="{4F4D433F-2E1E-4CCF-AE0A-FE2C27A4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44" y="3250600"/>
            <a:ext cx="864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若相关函数均具有连续的一阶偏导数</a:t>
            </a:r>
            <a:r>
              <a:rPr lang="en-US" altLang="zh-CN" sz="2800" b="1"/>
              <a:t>, </a:t>
            </a:r>
            <a:r>
              <a:rPr lang="zh-CN" altLang="en-US" sz="2800" b="1"/>
              <a:t>且</a:t>
            </a:r>
            <a:r>
              <a:rPr lang="zh-CN" altLang="en-US" sz="2800" b="1">
                <a:solidFill>
                  <a:srgbClr val="0000CC"/>
                </a:solidFill>
              </a:rPr>
              <a:t>雅可比行列式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AA42A784-1888-4DC6-B296-082FA4786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9" name="Group 9">
            <a:extLst>
              <a:ext uri="{FF2B5EF4-FFF2-40B4-BE49-F238E27FC236}">
                <a16:creationId xmlns:a16="http://schemas.microsoft.com/office/drawing/2014/main" id="{89D6B309-404C-4B94-A738-0C6B4C6753EB}"/>
              </a:ext>
            </a:extLst>
          </p:cNvPr>
          <p:cNvGrpSpPr>
            <a:grpSpLocks/>
          </p:cNvGrpSpPr>
          <p:nvPr/>
        </p:nvGrpSpPr>
        <p:grpSpPr bwMode="auto">
          <a:xfrm>
            <a:off x="1027944" y="3860801"/>
            <a:ext cx="5079423" cy="2807796"/>
            <a:chOff x="430" y="2448"/>
            <a:chExt cx="3278" cy="1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0" name="Object 10">
                  <a:extLst>
                    <a:ext uri="{FF2B5EF4-FFF2-40B4-BE49-F238E27FC236}">
                      <a16:creationId xmlns:a16="http://schemas.microsoft.com/office/drawing/2014/main" id="{71FDB7E0-E80B-42F5-A8FF-5A42B8D85AE7}"/>
                    </a:ext>
                  </a:extLst>
                </p:cNvPr>
                <p:cNvSpPr txBox="1"/>
                <p:nvPr/>
              </p:nvSpPr>
              <p:spPr bwMode="auto">
                <a:xfrm>
                  <a:off x="430" y="2448"/>
                  <a:ext cx="2607" cy="184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0730" name="Object 10">
                  <a:extLst>
                    <a:ext uri="{FF2B5EF4-FFF2-40B4-BE49-F238E27FC236}">
                      <a16:creationId xmlns:a16="http://schemas.microsoft.com/office/drawing/2014/main" id="{71FDB7E0-E80B-42F5-A8FF-5A42B8D85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0" y="2448"/>
                  <a:ext cx="2607" cy="1845"/>
                </a:xfrm>
                <a:prstGeom prst="rect">
                  <a:avLst/>
                </a:prstGeom>
                <a:blipFill>
                  <a:blip r:embed="rId4"/>
                  <a:stretch>
                    <a:fillRect b="-34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1" name="Object 11">
                  <a:extLst>
                    <a:ext uri="{FF2B5EF4-FFF2-40B4-BE49-F238E27FC236}">
                      <a16:creationId xmlns:a16="http://schemas.microsoft.com/office/drawing/2014/main" id="{2A376A56-9640-4AF6-8813-B7420E2DCCF4}"/>
                    </a:ext>
                  </a:extLst>
                </p:cNvPr>
                <p:cNvSpPr txBox="1"/>
                <p:nvPr/>
              </p:nvSpPr>
              <p:spPr bwMode="auto">
                <a:xfrm>
                  <a:off x="2683" y="2505"/>
                  <a:ext cx="465" cy="191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3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zh-CN" altLang="en-US" sz="3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mr>
                        </m:m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0731" name="Object 11">
                  <a:extLst>
                    <a:ext uri="{FF2B5EF4-FFF2-40B4-BE49-F238E27FC236}">
                      <a16:creationId xmlns:a16="http://schemas.microsoft.com/office/drawing/2014/main" id="{2A376A56-9640-4AF6-8813-B7420E2DC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3" y="2505"/>
                  <a:ext cx="465" cy="19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2" name="Object 12">
                  <a:extLst>
                    <a:ext uri="{FF2B5EF4-FFF2-40B4-BE49-F238E27FC236}">
                      <a16:creationId xmlns:a16="http://schemas.microsoft.com/office/drawing/2014/main" id="{F582FD4E-11FD-4C7C-B7C0-285B56A1C10D}"/>
                    </a:ext>
                  </a:extLst>
                </p:cNvPr>
                <p:cNvSpPr txBox="1"/>
                <p:nvPr/>
              </p:nvSpPr>
              <p:spPr bwMode="auto">
                <a:xfrm>
                  <a:off x="3243" y="2474"/>
                  <a:ext cx="465" cy="191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|"/>
                            <m:ctrlPr>
                              <a:rPr lang="zh-CN" altLang="en-US" sz="3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3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num>
                                    <m:den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3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0732" name="Object 12">
                  <a:extLst>
                    <a:ext uri="{FF2B5EF4-FFF2-40B4-BE49-F238E27FC236}">
                      <a16:creationId xmlns:a16="http://schemas.microsoft.com/office/drawing/2014/main" id="{F582FD4E-11FD-4C7C-B7C0-285B56A1C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3" y="2474"/>
                  <a:ext cx="465" cy="19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5ACF1F27-1296-402E-A7C5-EB12E763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4076700"/>
            <a:ext cx="385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在积分区域上恒不为零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该条件还可适当放宽</a:t>
            </a:r>
            <a:r>
              <a:rPr lang="en-US" altLang="zh-CN" sz="2800" b="1">
                <a:latin typeface="宋体" panose="02010600030101010101" pitchFamily="2" charset="-122"/>
              </a:rPr>
              <a:t>),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332A7219-F115-4524-A51E-14A9D088F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4" y="5157789"/>
            <a:ext cx="4032341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则</a:t>
            </a:r>
            <a:r>
              <a:rPr lang="en-US" altLang="zh-CN" sz="2800" b="1" i="1" dirty="0" err="1"/>
              <a:t>oxyz</a:t>
            </a:r>
            <a:r>
              <a:rPr lang="zh-CN" altLang="en-US" sz="2800" b="1" dirty="0"/>
              <a:t>空间中</a:t>
            </a:r>
            <a:r>
              <a:rPr lang="en-US" altLang="zh-CN" sz="2800" b="1" i="1" dirty="0"/>
              <a:t>Ω</a:t>
            </a:r>
            <a:r>
              <a:rPr lang="zh-CN" altLang="en-US" sz="2800" b="1" dirty="0"/>
              <a:t>中的点一一对应于</a:t>
            </a:r>
            <a:r>
              <a:rPr lang="en-US" altLang="zh-CN" sz="2800" b="1" i="1" dirty="0" err="1"/>
              <a:t>orst</a:t>
            </a:r>
            <a:r>
              <a:rPr lang="zh-CN" altLang="en-US" sz="2800" b="1" dirty="0"/>
              <a:t>空间中</a:t>
            </a:r>
            <a:r>
              <a:rPr lang="en-US" altLang="zh-CN" sz="2800" b="1" i="1" dirty="0"/>
              <a:t>Ω</a:t>
            </a:r>
            <a:r>
              <a:rPr lang="en-US" altLang="zh-CN" sz="2800" b="1" dirty="0"/>
              <a:t>*</a:t>
            </a:r>
            <a:r>
              <a:rPr lang="zh-CN" altLang="en-US" sz="2800" b="1" dirty="0"/>
              <a:t>中的点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6" grpId="0"/>
      <p:bldP spid="30727" grpId="0"/>
      <p:bldP spid="30733" grpId="0"/>
      <p:bldP spid="30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Object 2">
                <a:extLst>
                  <a:ext uri="{FF2B5EF4-FFF2-40B4-BE49-F238E27FC236}">
                    <a16:creationId xmlns:a16="http://schemas.microsoft.com/office/drawing/2014/main" id="{040D2F72-7975-4B92-9459-144D2E18C251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2135189" y="4074776"/>
                <a:ext cx="9097410" cy="14116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𝒅𝒓𝒅𝒔𝒅𝒕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746" name="Object 2">
                <a:extLst>
                  <a:ext uri="{FF2B5EF4-FFF2-40B4-BE49-F238E27FC236}">
                    <a16:creationId xmlns:a16="http://schemas.microsoft.com/office/drawing/2014/main" id="{040D2F72-7975-4B92-9459-144D2E18C25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2135189" y="4074776"/>
                <a:ext cx="9097410" cy="1411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7" name="Rectangle 3">
            <a:extLst>
              <a:ext uri="{FF2B5EF4-FFF2-40B4-BE49-F238E27FC236}">
                <a16:creationId xmlns:a16="http://schemas.microsoft.com/office/drawing/2014/main" id="{9C0B2CFD-85BF-47AA-8EB3-AC1D3B6E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31DB3805-8010-4A76-B9FE-7C823051C38C}"/>
                  </a:ext>
                </a:extLst>
              </p:cNvPr>
              <p:cNvSpPr txBox="1"/>
              <p:nvPr/>
            </p:nvSpPr>
            <p:spPr bwMode="auto">
              <a:xfrm>
                <a:off x="2351087" y="577516"/>
                <a:ext cx="6192837" cy="141162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𝒅𝒓𝒅𝒔𝒅𝒕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𝒅𝒓𝒅𝒔𝒅𝒕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31DB3805-8010-4A76-B9FE-7C823051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7" y="577516"/>
                <a:ext cx="6192837" cy="1411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9" name="Text Box 5">
            <a:extLst>
              <a:ext uri="{FF2B5EF4-FFF2-40B4-BE49-F238E27FC236}">
                <a16:creationId xmlns:a16="http://schemas.microsoft.com/office/drawing/2014/main" id="{5AC89762-E61A-49AD-9E5B-8EF3BE8A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95737"/>
            <a:ext cx="619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右端是新的曲线坐标系下的体积元素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B584D5AF-37E3-4E7D-B6C8-8FEE142B2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40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E273EDA8-EF33-42E6-B87C-13E5E6455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5175192"/>
            <a:ext cx="8137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用柱面坐标和球面坐标计算三重积分的方法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均是这种一般变量代换的典型的和最常用的两种代换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385E46E9-DD1F-4F66-ADB1-72F87793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066403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于是有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0A27D3B0-9798-4922-8EDC-8364EE80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6121342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证明留作习题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CBE517-6566-4E75-BA0C-73DEA72B0DBD}"/>
                  </a:ext>
                </a:extLst>
              </p:cNvPr>
              <p:cNvSpPr/>
              <p:nvPr/>
            </p:nvSpPr>
            <p:spPr>
              <a:xfrm>
                <a:off x="2351087" y="2716039"/>
                <a:ext cx="2944498" cy="1222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CBE517-6566-4E75-BA0C-73DEA72B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87" y="2716039"/>
                <a:ext cx="2944498" cy="1222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  <p:bldP spid="31748" grpId="0"/>
      <p:bldP spid="31749" grpId="0"/>
      <p:bldP spid="31752" grpId="0"/>
      <p:bldP spid="31753" grpId="0"/>
      <p:bldP spid="3175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68B9C163-3537-48D1-9128-AA44B5C24AA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92869"/>
            <a:ext cx="7920038" cy="1262063"/>
            <a:chOff x="295" y="391"/>
            <a:chExt cx="5216" cy="795"/>
          </a:xfrm>
        </p:grpSpPr>
        <p:sp>
          <p:nvSpPr>
            <p:cNvPr id="32771" name="Rectangle 3">
              <a:extLst>
                <a:ext uri="{FF2B5EF4-FFF2-40B4-BE49-F238E27FC236}">
                  <a16:creationId xmlns:a16="http://schemas.microsoft.com/office/drawing/2014/main" id="{9623C044-7D13-446D-BEB8-76483B63F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607"/>
              <a:ext cx="21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10</a:t>
              </a:r>
              <a:r>
                <a:rPr lang="en-US" altLang="zh-CN" sz="2800" b="1" dirty="0"/>
                <a:t>  </a:t>
              </a:r>
              <a:r>
                <a:rPr lang="zh-CN" altLang="en-US" sz="2800" b="1" dirty="0"/>
                <a:t>计算三重积分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2" name="Object 4">
                  <a:extLst>
                    <a:ext uri="{FF2B5EF4-FFF2-40B4-BE49-F238E27FC236}">
                      <a16:creationId xmlns:a16="http://schemas.microsoft.com/office/drawing/2014/main" id="{0EB845B0-56C7-45F0-830A-1A98143682DD}"/>
                    </a:ext>
                  </a:extLst>
                </p:cNvPr>
                <p:cNvSpPr txBox="1"/>
                <p:nvPr/>
              </p:nvSpPr>
              <p:spPr bwMode="auto">
                <a:xfrm>
                  <a:off x="2583" y="391"/>
                  <a:ext cx="2928" cy="795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𝜴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𝒅𝑽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2772" name="Object 4">
                  <a:extLst>
                    <a:ext uri="{FF2B5EF4-FFF2-40B4-BE49-F238E27FC236}">
                      <a16:creationId xmlns:a16="http://schemas.microsoft.com/office/drawing/2014/main" id="{0EB845B0-56C7-45F0-830A-1A9814368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3" y="391"/>
                  <a:ext cx="2928" cy="7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773" name="Group 5">
            <a:extLst>
              <a:ext uri="{FF2B5EF4-FFF2-40B4-BE49-F238E27FC236}">
                <a16:creationId xmlns:a16="http://schemas.microsoft.com/office/drawing/2014/main" id="{0D781333-98EB-4B60-A5BE-823D8FF19445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347983"/>
            <a:ext cx="5582108" cy="1117600"/>
            <a:chOff x="0" y="1104"/>
            <a:chExt cx="3445" cy="749"/>
          </a:xfrm>
        </p:grpSpPr>
        <p:sp>
          <p:nvSpPr>
            <p:cNvPr id="32774" name="Rectangle 6">
              <a:extLst>
                <a:ext uri="{FF2B5EF4-FFF2-40B4-BE49-F238E27FC236}">
                  <a16:creationId xmlns:a16="http://schemas.microsoft.com/office/drawing/2014/main" id="{2D79A95E-2B1A-49CA-A690-D6FA6E97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34"/>
              <a:ext cx="1712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/>
                <a:t>其中</a:t>
              </a:r>
              <a:r>
                <a:rPr lang="en-US" altLang="zh-CN" sz="2800" b="1" i="1" dirty="0"/>
                <a:t>Ω</a:t>
              </a:r>
              <a:r>
                <a:rPr lang="zh-CN" altLang="en-US" sz="2800" b="1" dirty="0"/>
                <a:t>为椭球体 </a:t>
              </a:r>
            </a:p>
          </p:txBody>
        </p:sp>
        <p:grpSp>
          <p:nvGrpSpPr>
            <p:cNvPr id="32775" name="Group 7">
              <a:extLst>
                <a:ext uri="{FF2B5EF4-FFF2-40B4-BE49-F238E27FC236}">
                  <a16:creationId xmlns:a16="http://schemas.microsoft.com/office/drawing/2014/main" id="{212EC6D9-4C5C-471B-9506-8660DD2A1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104"/>
              <a:ext cx="1813" cy="749"/>
              <a:chOff x="1680" y="1152"/>
              <a:chExt cx="1813" cy="749"/>
            </a:xfrm>
          </p:grpSpPr>
          <p:sp>
            <p:nvSpPr>
              <p:cNvPr id="32776" name="Rectangle 8">
                <a:extLst>
                  <a:ext uri="{FF2B5EF4-FFF2-40B4-BE49-F238E27FC236}">
                    <a16:creationId xmlns:a16="http://schemas.microsoft.com/office/drawing/2014/main" id="{F05EC496-22E2-4B17-8436-4F2B0A6F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1330"/>
                <a:ext cx="457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800" b="1" dirty="0"/>
                  <a:t>≤1.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77" name="Object 9">
                    <a:extLst>
                      <a:ext uri="{FF2B5EF4-FFF2-40B4-BE49-F238E27FC236}">
                        <a16:creationId xmlns:a16="http://schemas.microsoft.com/office/drawing/2014/main" id="{6A120657-05F9-42A5-A798-15B2C3F3665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680" y="1152"/>
                    <a:ext cx="1584" cy="749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32777" name="Object 9">
                    <a:extLst>
                      <a:ext uri="{FF2B5EF4-FFF2-40B4-BE49-F238E27FC236}">
                        <a16:creationId xmlns:a16="http://schemas.microsoft.com/office/drawing/2014/main" id="{6A120657-05F9-42A5-A798-15B2C3F36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0" y="1152"/>
                    <a:ext cx="1584" cy="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2778" name="Text Box 10">
            <a:extLst>
              <a:ext uri="{FF2B5EF4-FFF2-40B4-BE49-F238E27FC236}">
                <a16:creationId xmlns:a16="http://schemas.microsoft.com/office/drawing/2014/main" id="{9DF8017C-4306-439C-8176-815B5A60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981" y="2359466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作变量代换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ar</a:t>
            </a:r>
            <a:r>
              <a:rPr lang="en-US" altLang="zh-CN" sz="2800" b="1" dirty="0" err="1"/>
              <a:t>sin</a:t>
            </a:r>
            <a:r>
              <a:rPr lang="el-GR" altLang="zh-CN" sz="2800" b="1" i="1" dirty="0"/>
              <a:t>φ</a:t>
            </a:r>
            <a:r>
              <a:rPr lang="en-US" altLang="zh-CN" sz="2800" b="1" dirty="0"/>
              <a:t>cos</a:t>
            </a:r>
            <a:r>
              <a:rPr lang="el-GR" altLang="zh-CN" sz="2800" b="1" dirty="0">
                <a:ea typeface="楷体_GB2312" pitchFamily="49" charset="-122"/>
              </a:rPr>
              <a:t>θ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br</a:t>
            </a:r>
            <a:r>
              <a:rPr lang="en-US" altLang="zh-CN" sz="2800" b="1" dirty="0" err="1"/>
              <a:t>sin</a:t>
            </a:r>
            <a:r>
              <a:rPr lang="el-GR" altLang="zh-CN" sz="2800" b="1" i="1" dirty="0"/>
              <a:t>φ</a:t>
            </a:r>
            <a:r>
              <a:rPr lang="en-US" altLang="zh-CN" sz="2800" b="1" dirty="0"/>
              <a:t>sin</a:t>
            </a:r>
            <a:r>
              <a:rPr lang="el-GR" altLang="zh-CN" sz="2800" b="1" dirty="0">
                <a:ea typeface="楷体_GB2312" pitchFamily="49" charset="-122"/>
              </a:rPr>
              <a:t>θ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cr</a:t>
            </a:r>
            <a:r>
              <a:rPr lang="en-US" altLang="zh-CN" sz="2800" b="1" dirty="0" err="1"/>
              <a:t>cos</a:t>
            </a:r>
            <a:r>
              <a:rPr lang="el-GR" altLang="zh-CN" sz="2800" b="1" i="1" dirty="0"/>
              <a:t>φ</a:t>
            </a:r>
            <a:r>
              <a:rPr lang="en-US" altLang="zh-CN" sz="2800" b="1" dirty="0"/>
              <a:t>.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3237F731-B602-4FBF-99E4-BD98AF17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981" y="2931154"/>
            <a:ext cx="625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上述变换称为广义球面坐标变换，此时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0" name="Object 12">
                <a:extLst>
                  <a:ext uri="{FF2B5EF4-FFF2-40B4-BE49-F238E27FC236}">
                    <a16:creationId xmlns:a16="http://schemas.microsoft.com/office/drawing/2014/main" id="{C67FDF64-5ADF-48CC-B161-90DEE8C1C9EB}"/>
                  </a:ext>
                </a:extLst>
              </p:cNvPr>
              <p:cNvSpPr txBox="1"/>
              <p:nvPr/>
            </p:nvSpPr>
            <p:spPr bwMode="auto">
              <a:xfrm>
                <a:off x="1897531" y="3597644"/>
                <a:ext cx="4392612" cy="1050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780" name="Object 12">
                <a:extLst>
                  <a:ext uri="{FF2B5EF4-FFF2-40B4-BE49-F238E27FC236}">
                    <a16:creationId xmlns:a16="http://schemas.microsoft.com/office/drawing/2014/main" id="{C67FDF64-5ADF-48CC-B161-90DEE8C1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7531" y="3597644"/>
                <a:ext cx="4392612" cy="1050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1" name="Rectangle 13">
            <a:extLst>
              <a:ext uri="{FF2B5EF4-FFF2-40B4-BE49-F238E27FC236}">
                <a16:creationId xmlns:a16="http://schemas.microsoft.com/office/drawing/2014/main" id="{D1F43A2D-0872-400B-9527-FF98652E0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69271"/>
            <a:ext cx="900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解</a:t>
            </a:r>
            <a:r>
              <a:rPr lang="en-US" altLang="zh-CN" sz="2800" b="1" dirty="0">
                <a:solidFill>
                  <a:srgbClr val="0000CC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2" name="Object 14">
                <a:extLst>
                  <a:ext uri="{FF2B5EF4-FFF2-40B4-BE49-F238E27FC236}">
                    <a16:creationId xmlns:a16="http://schemas.microsoft.com/office/drawing/2014/main" id="{56512E52-7694-46DD-8618-690B86E3E2B3}"/>
                  </a:ext>
                </a:extLst>
              </p:cNvPr>
              <p:cNvSpPr txBox="1"/>
              <p:nvPr/>
            </p:nvSpPr>
            <p:spPr bwMode="auto">
              <a:xfrm>
                <a:off x="6096000" y="3836748"/>
                <a:ext cx="5717405" cy="5727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CN" sz="2800" b="1" i="1" dirty="0"/>
                        <m:t>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782" name="Object 14">
                <a:extLst>
                  <a:ext uri="{FF2B5EF4-FFF2-40B4-BE49-F238E27FC236}">
                    <a16:creationId xmlns:a16="http://schemas.microsoft.com/office/drawing/2014/main" id="{56512E52-7694-46DD-8618-690B86E3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836748"/>
                <a:ext cx="5717405" cy="572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3" name="Object 15">
                <a:extLst>
                  <a:ext uri="{FF2B5EF4-FFF2-40B4-BE49-F238E27FC236}">
                    <a16:creationId xmlns:a16="http://schemas.microsoft.com/office/drawing/2014/main" id="{0B962FB3-B310-44D2-85A0-8494B77F24ED}"/>
                  </a:ext>
                </a:extLst>
              </p:cNvPr>
              <p:cNvSpPr txBox="1"/>
              <p:nvPr/>
            </p:nvSpPr>
            <p:spPr bwMode="auto">
              <a:xfrm>
                <a:off x="1575450" y="4374160"/>
                <a:ext cx="5459797" cy="11358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𝒂𝒃𝒄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783" name="Object 15">
                <a:extLst>
                  <a:ext uri="{FF2B5EF4-FFF2-40B4-BE49-F238E27FC236}">
                    <a16:creationId xmlns:a16="http://schemas.microsoft.com/office/drawing/2014/main" id="{0B962FB3-B310-44D2-85A0-8494B77F2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5450" y="4374160"/>
                <a:ext cx="5459797" cy="1135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4" name="Object 16">
                <a:extLst>
                  <a:ext uri="{FF2B5EF4-FFF2-40B4-BE49-F238E27FC236}">
                    <a16:creationId xmlns:a16="http://schemas.microsoft.com/office/drawing/2014/main" id="{AA920297-323E-451A-96C4-3BBF7E56CFFE}"/>
                  </a:ext>
                </a:extLst>
              </p:cNvPr>
              <p:cNvSpPr txBox="1"/>
              <p:nvPr/>
            </p:nvSpPr>
            <p:spPr bwMode="auto">
              <a:xfrm>
                <a:off x="1644984" y="5264512"/>
                <a:ext cx="7210258" cy="9309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𝒂𝒃𝒄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4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4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784" name="Object 16">
                <a:extLst>
                  <a:ext uri="{FF2B5EF4-FFF2-40B4-BE49-F238E27FC236}">
                    <a16:creationId xmlns:a16="http://schemas.microsoft.com/office/drawing/2014/main" id="{AA920297-323E-451A-96C4-3BBF7E56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984" y="5264512"/>
                <a:ext cx="7210258" cy="930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5" name="Object 17">
                <a:extLst>
                  <a:ext uri="{FF2B5EF4-FFF2-40B4-BE49-F238E27FC236}">
                    <a16:creationId xmlns:a16="http://schemas.microsoft.com/office/drawing/2014/main" id="{0422EF40-0DC6-453D-AC4B-73A0DC910BC7}"/>
                  </a:ext>
                </a:extLst>
              </p:cNvPr>
              <p:cNvSpPr txBox="1"/>
              <p:nvPr/>
            </p:nvSpPr>
            <p:spPr bwMode="auto">
              <a:xfrm>
                <a:off x="7834043" y="5079481"/>
                <a:ext cx="3822151" cy="11358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𝒂𝒃𝒄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2785" name="Object 17">
                <a:extLst>
                  <a:ext uri="{FF2B5EF4-FFF2-40B4-BE49-F238E27FC236}">
                    <a16:creationId xmlns:a16="http://schemas.microsoft.com/office/drawing/2014/main" id="{0422EF40-0DC6-453D-AC4B-73A0DC91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4043" y="5079481"/>
                <a:ext cx="3822151" cy="1135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6" name="Object 18">
                <a:extLst>
                  <a:ext uri="{FF2B5EF4-FFF2-40B4-BE49-F238E27FC236}">
                    <a16:creationId xmlns:a16="http://schemas.microsoft.com/office/drawing/2014/main" id="{BA7A1B9F-0A4E-4D7C-ADFE-9D21AB901291}"/>
                  </a:ext>
                </a:extLst>
              </p:cNvPr>
              <p:cNvSpPr txBox="1"/>
              <p:nvPr/>
            </p:nvSpPr>
            <p:spPr bwMode="auto">
              <a:xfrm>
                <a:off x="7950288" y="5822458"/>
                <a:ext cx="2127364" cy="9309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786" name="Object 18">
                <a:extLst>
                  <a:ext uri="{FF2B5EF4-FFF2-40B4-BE49-F238E27FC236}">
                    <a16:creationId xmlns:a16="http://schemas.microsoft.com/office/drawing/2014/main" id="{BA7A1B9F-0A4E-4D7C-ADFE-9D21AB9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0288" y="5822458"/>
                <a:ext cx="2127364" cy="930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79" grpId="0"/>
      <p:bldP spid="32780" grpId="0"/>
      <p:bldP spid="32781" grpId="0"/>
      <p:bldP spid="32782" grpId="0"/>
      <p:bldP spid="32783" grpId="0"/>
      <p:bldP spid="32784" grpId="0"/>
      <p:bldP spid="32785" grpId="0"/>
      <p:bldP spid="327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C3602419-E9B8-4214-B25B-1A5628FB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41" y="213380"/>
            <a:ext cx="2195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题型解析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Object 4">
                <a:extLst>
                  <a:ext uri="{FF2B5EF4-FFF2-40B4-BE49-F238E27FC236}">
                    <a16:creationId xmlns:a16="http://schemas.microsoft.com/office/drawing/2014/main" id="{B90AD4AA-492C-410D-BBCD-049B5002D5AF}"/>
                  </a:ext>
                </a:extLst>
              </p:cNvPr>
              <p:cNvSpPr txBox="1"/>
              <p:nvPr/>
            </p:nvSpPr>
            <p:spPr bwMode="auto">
              <a:xfrm>
                <a:off x="590919" y="736600"/>
                <a:ext cx="9477106" cy="115014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具有连续导数，求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𝒅𝒙𝒅𝒚𝒅𝒛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0" name="Object 4">
                <a:extLst>
                  <a:ext uri="{FF2B5EF4-FFF2-40B4-BE49-F238E27FC236}">
                    <a16:creationId xmlns:a16="http://schemas.microsoft.com/office/drawing/2014/main" id="{B90AD4AA-492C-410D-BBCD-049B5002D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19" y="736600"/>
                <a:ext cx="9477106" cy="1150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4C53566D-CDC8-4E25-9AFC-C15A93BC4034}"/>
                  </a:ext>
                </a:extLst>
              </p:cNvPr>
              <p:cNvSpPr txBox="1"/>
              <p:nvPr/>
            </p:nvSpPr>
            <p:spPr bwMode="auto">
              <a:xfrm>
                <a:off x="590919" y="1886743"/>
                <a:ext cx="8495329" cy="8990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den>
                        </m:f>
                      </m:e>
                    </m:func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4C53566D-CDC8-4E25-9AFC-C15A93BC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19" y="1886743"/>
                <a:ext cx="8495329" cy="899063"/>
              </a:xfrm>
              <a:prstGeom prst="rect">
                <a:avLst/>
              </a:prstGeom>
              <a:blipFill>
                <a:blip r:embed="rId3"/>
                <a:stretch>
                  <a:fillRect l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68CA3734-6C31-4A9F-8991-A88A841F9C1B}"/>
                  </a:ext>
                </a:extLst>
              </p:cNvPr>
              <p:cNvSpPr txBox="1"/>
              <p:nvPr/>
            </p:nvSpPr>
            <p:spPr bwMode="auto">
              <a:xfrm>
                <a:off x="1426144" y="2870200"/>
                <a:ext cx="6484218" cy="121572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2800" b="1" i="1" dirty="0"/>
                                    <m:t>φ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r>
                  <a:rPr lang="zh-CN" altLang="en-US" sz="2800" b="1" i="1" dirty="0">
                    <a:solidFill>
                      <a:srgbClr val="000000"/>
                    </a:solidFill>
                  </a:rPr>
                  <a:t/>
                </a:r>
                <a:br>
                  <a:rPr lang="zh-CN" altLang="en-US" sz="2800" b="1" i="1" dirty="0">
                    <a:solidFill>
                      <a:srgbClr val="000000"/>
                    </a:solidFill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68CA3734-6C31-4A9F-8991-A88A841F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6144" y="2870200"/>
                <a:ext cx="6484218" cy="1215724"/>
              </a:xfrm>
              <a:prstGeom prst="rect">
                <a:avLst/>
              </a:prstGeom>
              <a:blipFill>
                <a:blip r:embed="rId4"/>
                <a:stretch>
                  <a:fillRect r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FF4648-466A-4F44-A0F4-2BC607E93D98}"/>
                  </a:ext>
                </a:extLst>
              </p:cNvPr>
              <p:cNvSpPr txBox="1"/>
              <p:nvPr/>
            </p:nvSpPr>
            <p:spPr bwMode="auto">
              <a:xfrm>
                <a:off x="1426144" y="4085924"/>
                <a:ext cx="8085207" cy="121572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="/>
                          <m:sub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FF4648-466A-4F44-A0F4-2BC607E9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6144" y="4085924"/>
                <a:ext cx="8085207" cy="121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EB7A6DB4-631A-4754-8C43-FE51302B423A}"/>
                  </a:ext>
                </a:extLst>
              </p:cNvPr>
              <p:cNvSpPr txBox="1"/>
              <p:nvPr/>
            </p:nvSpPr>
            <p:spPr bwMode="auto">
              <a:xfrm>
                <a:off x="1076439" y="5386042"/>
                <a:ext cx="8085207" cy="154504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 ∞,   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EB7A6DB4-631A-4754-8C43-FE51302B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439" y="5386042"/>
                <a:ext cx="8085207" cy="15450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/>
      <p:bldP spid="24579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Object 2">
                <a:extLst>
                  <a:ext uri="{FF2B5EF4-FFF2-40B4-BE49-F238E27FC236}">
                    <a16:creationId xmlns:a16="http://schemas.microsoft.com/office/drawing/2014/main" id="{C1632AA0-60E8-4E50-9123-FCBE14017F29}"/>
                  </a:ext>
                </a:extLst>
              </p:cNvPr>
              <p:cNvSpPr txBox="1"/>
              <p:nvPr/>
            </p:nvSpPr>
            <p:spPr bwMode="auto">
              <a:xfrm>
                <a:off x="808522" y="947530"/>
                <a:ext cx="8803908" cy="2068629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1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r>
                        <a:rPr lang="zh-CN" altLang="en-US" sz="31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由对称性知</m:t>
                      </m:r>
                      <m:r>
                        <a:rPr lang="zh-CN" altLang="en-US" sz="31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31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𝒚𝒛</m:t>
                          </m:r>
                          <m:r>
                            <a:rPr lang="zh-CN" altLang="en-US" sz="31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𝒙𝒛</m:t>
                          </m:r>
                          <m:r>
                            <a:rPr lang="zh-CN" altLang="en-US" sz="31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  <m:r>
                            <a:rPr lang="en-US" altLang="zh-CN" sz="3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=0</m:t>
                          </m:r>
                        </m:e>
                      </m:nary>
                      <m:r>
                        <a:rPr lang="zh-CN" altLang="en-US" sz="3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626" name="Object 2">
                <a:extLst>
                  <a:ext uri="{FF2B5EF4-FFF2-40B4-BE49-F238E27FC236}">
                    <a16:creationId xmlns:a16="http://schemas.microsoft.com/office/drawing/2014/main" id="{C1632AA0-60E8-4E50-9123-FCBE1401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22" y="947530"/>
                <a:ext cx="8803908" cy="2068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Object 4">
                <a:extLst>
                  <a:ext uri="{FF2B5EF4-FFF2-40B4-BE49-F238E27FC236}">
                    <a16:creationId xmlns:a16="http://schemas.microsoft.com/office/drawing/2014/main" id="{D0FA173F-3E28-43AC-BD37-C10E8AE90EE9}"/>
                  </a:ext>
                </a:extLst>
              </p:cNvPr>
              <p:cNvSpPr txBox="1"/>
              <p:nvPr/>
            </p:nvSpPr>
            <p:spPr bwMode="auto">
              <a:xfrm>
                <a:off x="1036321" y="76202"/>
                <a:ext cx="8107680" cy="12953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. 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628" name="Object 4">
                <a:extLst>
                  <a:ext uri="{FF2B5EF4-FFF2-40B4-BE49-F238E27FC236}">
                    <a16:creationId xmlns:a16="http://schemas.microsoft.com/office/drawing/2014/main" id="{D0FA173F-3E28-43AC-BD37-C10E8AE9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321" y="76202"/>
                <a:ext cx="8107680" cy="1295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F40F9B0-6984-4128-8F55-D8589BA48FDE}"/>
                  </a:ext>
                </a:extLst>
              </p:cNvPr>
              <p:cNvSpPr txBox="1"/>
              <p:nvPr/>
            </p:nvSpPr>
            <p:spPr bwMode="auto">
              <a:xfrm>
                <a:off x="673771" y="2757364"/>
                <a:ext cx="11117655" cy="226024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𝒚𝒛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𝒙𝒛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F40F9B0-6984-4128-8F55-D8589BA4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71" y="2757364"/>
                <a:ext cx="11117655" cy="2260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FC97E3A-5DD4-41BC-9229-C99C1AFE8FD8}"/>
                  </a:ext>
                </a:extLst>
              </p:cNvPr>
              <p:cNvSpPr txBox="1"/>
              <p:nvPr/>
            </p:nvSpPr>
            <p:spPr bwMode="auto">
              <a:xfrm>
                <a:off x="-22911" y="4916303"/>
                <a:ext cx="8681986" cy="122785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  =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FC97E3A-5DD4-41BC-9229-C99C1AFE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2911" y="4916303"/>
                <a:ext cx="8681986" cy="1227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933EF75-F89F-4ED2-8838-3E55BD383CD6}"/>
                  </a:ext>
                </a:extLst>
              </p:cNvPr>
              <p:cNvSpPr txBox="1"/>
              <p:nvPr/>
            </p:nvSpPr>
            <p:spPr bwMode="auto">
              <a:xfrm>
                <a:off x="8829892" y="5017609"/>
                <a:ext cx="2079533" cy="10383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933EF75-F89F-4ED2-8838-3E55BD38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9892" y="5017609"/>
                <a:ext cx="2079533" cy="1038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>
            <a:extLst>
              <a:ext uri="{FF2B5EF4-FFF2-40B4-BE49-F238E27FC236}">
                <a16:creationId xmlns:a16="http://schemas.microsoft.com/office/drawing/2014/main" id="{B5DF04D8-CFA6-4DB5-9F48-08C0639E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9" y="752476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+mj-ea"/>
              </a:rPr>
              <a:t>1.</a:t>
            </a:r>
            <a:r>
              <a:rPr lang="zh-CN" altLang="en-US" b="1" dirty="0">
                <a:latin typeface="+mn-lt"/>
                <a:ea typeface="+mj-ea"/>
              </a:rPr>
              <a:t>三重积分定义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2" name="Text Box 3">
                <a:extLst>
                  <a:ext uri="{FF2B5EF4-FFF2-40B4-BE49-F238E27FC236}">
                    <a16:creationId xmlns:a16="http://schemas.microsoft.com/office/drawing/2014/main" id="{D58D4C4C-AA9B-4226-B358-7B7158ABE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608" y="5734985"/>
                <a:ext cx="9692784" cy="954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+mn-lt"/>
                    <a:ea typeface="+mj-ea"/>
                  </a:rPr>
                  <a:t>存在</a:t>
                </a:r>
                <a:r>
                  <a:rPr lang="en-US" altLang="zh-CN" b="1" dirty="0">
                    <a:latin typeface="+mn-lt"/>
                    <a:ea typeface="+mj-ea"/>
                  </a:rPr>
                  <a:t>,</a:t>
                </a:r>
                <a:r>
                  <a:rPr lang="zh-CN" altLang="en-US" b="1" dirty="0">
                    <a:latin typeface="+mn-lt"/>
                    <a:ea typeface="+mj-ea"/>
                  </a:rPr>
                  <a:t>且极限值不依赖于对</a:t>
                </a:r>
                <a:r>
                  <a:rPr lang="el-GR" altLang="zh-CN" b="1" i="1" dirty="0"/>
                  <a:t>Ω</a:t>
                </a:r>
                <a:r>
                  <a:rPr lang="zh-CN" altLang="en-US" b="1" dirty="0">
                    <a:latin typeface="+mn-lt"/>
                    <a:ea typeface="+mj-ea"/>
                  </a:rPr>
                  <a:t>的分法</a:t>
                </a:r>
                <a:r>
                  <a:rPr lang="en-US" altLang="zh-CN" b="1" dirty="0">
                    <a:latin typeface="+mn-lt"/>
                    <a:ea typeface="+mj-ea"/>
                  </a:rPr>
                  <a:t>,</a:t>
                </a:r>
                <a:r>
                  <a:rPr lang="zh-CN" altLang="en-US" b="1" dirty="0">
                    <a:latin typeface="+mn-lt"/>
                    <a:ea typeface="+mj-ea"/>
                  </a:rPr>
                  <a:t>也不依赖于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𝜻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+mn-lt"/>
                    <a:ea typeface="+mj-ea"/>
                  </a:rPr>
                  <a:t>在子域内的取法</a:t>
                </a:r>
                <a:r>
                  <a:rPr lang="en-US" altLang="zh-CN" b="1" dirty="0">
                    <a:latin typeface="+mn-lt"/>
                    <a:ea typeface="+mj-ea"/>
                  </a:rPr>
                  <a:t>,</a:t>
                </a:r>
                <a:r>
                  <a:rPr lang="zh-CN" altLang="en-US" b="1" dirty="0">
                    <a:latin typeface="+mn-lt"/>
                    <a:ea typeface="+mj-ea"/>
                  </a:rPr>
                  <a:t>则称此极限值为函数</a:t>
                </a:r>
                <a:r>
                  <a:rPr lang="en-US" altLang="zh-CN" b="1" i="1" dirty="0">
                    <a:latin typeface="+mn-lt"/>
                    <a:ea typeface="+mj-ea"/>
                  </a:rPr>
                  <a:t>f</a:t>
                </a:r>
                <a:r>
                  <a:rPr lang="en-US" altLang="zh-CN" b="1" dirty="0">
                    <a:latin typeface="+mn-lt"/>
                    <a:ea typeface="+mj-ea"/>
                  </a:rPr>
                  <a:t>(</a:t>
                </a:r>
                <a:r>
                  <a:rPr lang="en-US" altLang="zh-CN" b="1" i="1" dirty="0" err="1">
                    <a:latin typeface="+mn-lt"/>
                    <a:ea typeface="+mj-ea"/>
                  </a:rPr>
                  <a:t>x,y,z</a:t>
                </a:r>
                <a:r>
                  <a:rPr lang="en-US" altLang="zh-CN" b="1" dirty="0">
                    <a:latin typeface="+mn-lt"/>
                    <a:ea typeface="+mj-ea"/>
                  </a:rPr>
                  <a:t>)</a:t>
                </a:r>
                <a:r>
                  <a:rPr lang="zh-CN" altLang="en-US" b="1" dirty="0">
                    <a:latin typeface="+mn-lt"/>
                    <a:ea typeface="+mj-ea"/>
                  </a:rPr>
                  <a:t>在</a:t>
                </a:r>
                <a:r>
                  <a:rPr lang="el-GR" altLang="zh-CN" b="1" i="1" dirty="0"/>
                  <a:t>Ω</a:t>
                </a:r>
                <a:r>
                  <a:rPr lang="zh-CN" altLang="en-US" b="1" dirty="0">
                    <a:latin typeface="+mn-lt"/>
                    <a:ea typeface="+mj-ea"/>
                  </a:rPr>
                  <a:t>上的三重积分</a:t>
                </a:r>
                <a:r>
                  <a:rPr lang="en-US" altLang="zh-CN" b="1" dirty="0">
                    <a:latin typeface="+mn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2072" name="Text Box 3">
                <a:extLst>
                  <a:ext uri="{FF2B5EF4-FFF2-40B4-BE49-F238E27FC236}">
                    <a16:creationId xmlns:a16="http://schemas.microsoft.com/office/drawing/2014/main" id="{D58D4C4C-AA9B-4226-B358-7B7158AB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608" y="5734985"/>
                <a:ext cx="9692784" cy="954346"/>
              </a:xfrm>
              <a:prstGeom prst="rect">
                <a:avLst/>
              </a:prstGeom>
              <a:blipFill>
                <a:blip r:embed="rId2"/>
                <a:stretch>
                  <a:fillRect l="-1321" t="-8974" r="-503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1" name="Text Box 35">
            <a:extLst>
              <a:ext uri="{FF2B5EF4-FFF2-40B4-BE49-F238E27FC236}">
                <a16:creationId xmlns:a16="http://schemas.microsoft.com/office/drawing/2014/main" id="{D42DAE0B-BD4E-46A6-A2AF-C62B3D8F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220" y="100669"/>
            <a:ext cx="216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ea typeface="+mj-ea"/>
              </a:rPr>
              <a:t>二</a:t>
            </a:r>
            <a:r>
              <a:rPr lang="en-US" altLang="zh-CN" b="1" dirty="0">
                <a:latin typeface="+mn-lt"/>
                <a:ea typeface="+mj-ea"/>
              </a:rPr>
              <a:t>. </a:t>
            </a:r>
            <a:r>
              <a:rPr lang="zh-CN" altLang="en-US" b="1" dirty="0">
                <a:latin typeface="+mn-lt"/>
                <a:ea typeface="+mj-ea"/>
              </a:rPr>
              <a:t>概念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A020B0D8-09DD-4124-8D04-8259768BC282}"/>
              </a:ext>
            </a:extLst>
          </p:cNvPr>
          <p:cNvGrpSpPr>
            <a:grpSpLocks/>
          </p:cNvGrpSpPr>
          <p:nvPr/>
        </p:nvGrpSpPr>
        <p:grpSpPr bwMode="auto">
          <a:xfrm>
            <a:off x="1544638" y="152400"/>
            <a:ext cx="9475296" cy="2620963"/>
            <a:chOff x="336" y="126"/>
            <a:chExt cx="5301" cy="1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0" name="Text Box 2">
                  <a:extLst>
                    <a:ext uri="{FF2B5EF4-FFF2-40B4-BE49-F238E27FC236}">
                      <a16:creationId xmlns:a16="http://schemas.microsoft.com/office/drawing/2014/main" id="{5028CE07-0807-4CB2-9DA8-F695CFAB41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905"/>
                  <a:ext cx="5301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dirty="0">
                      <a:latin typeface="+mn-lt"/>
                      <a:ea typeface="+mj-ea"/>
                    </a:rPr>
                    <a:t>    </a:t>
                  </a:r>
                  <a:r>
                    <a:rPr lang="zh-CN" altLang="en-US" b="1" dirty="0">
                      <a:latin typeface="+mn-lt"/>
                      <a:ea typeface="+mj-ea"/>
                    </a:rPr>
                    <a:t>设</a:t>
                  </a:r>
                  <a:r>
                    <a:rPr lang="en-US" altLang="zh-CN" b="1" i="1" dirty="0">
                      <a:latin typeface="+mn-lt"/>
                      <a:ea typeface="+mj-ea"/>
                    </a:rPr>
                    <a:t>f</a:t>
                  </a:r>
                  <a:r>
                    <a:rPr lang="en-US" altLang="zh-CN" b="1" dirty="0">
                      <a:latin typeface="+mn-lt"/>
                      <a:ea typeface="+mj-ea"/>
                    </a:rPr>
                    <a:t>(</a:t>
                  </a:r>
                  <a:r>
                    <a:rPr lang="en-US" altLang="zh-CN" b="1" i="1" dirty="0" err="1">
                      <a:latin typeface="+mn-lt"/>
                      <a:ea typeface="+mj-ea"/>
                    </a:rPr>
                    <a:t>x,y,z</a:t>
                  </a:r>
                  <a:r>
                    <a:rPr lang="en-US" altLang="zh-CN" b="1" dirty="0">
                      <a:latin typeface="+mn-lt"/>
                      <a:ea typeface="+mj-ea"/>
                    </a:rPr>
                    <a:t>)</a:t>
                  </a:r>
                  <a:r>
                    <a:rPr lang="zh-CN" altLang="en-US" b="1" dirty="0">
                      <a:latin typeface="+mn-lt"/>
                      <a:ea typeface="+mj-ea"/>
                    </a:rPr>
                    <a:t>是定义在</a:t>
                  </a:r>
                  <a:r>
                    <a:rPr lang="zh-CN" altLang="en-US" b="1" dirty="0"/>
                    <a:t>空间有界闭域 </a:t>
                  </a:r>
                  <a:r>
                    <a:rPr lang="el-GR" altLang="zh-CN" b="1" i="1" dirty="0"/>
                    <a:t>Ω</a:t>
                  </a:r>
                  <a:r>
                    <a:rPr lang="zh-CN" altLang="en-US" b="1" dirty="0"/>
                    <a:t>上</a:t>
                  </a:r>
                  <a:r>
                    <a:rPr lang="zh-CN" altLang="en-US" b="1" dirty="0">
                      <a:latin typeface="+mn-lt"/>
                      <a:ea typeface="+mj-ea"/>
                    </a:rPr>
                    <a:t>的有界函数</a:t>
                  </a:r>
                  <a:r>
                    <a:rPr lang="en-US" altLang="zh-CN" b="1" dirty="0">
                      <a:latin typeface="+mn-lt"/>
                      <a:ea typeface="+mj-ea"/>
                    </a:rPr>
                    <a:t>,</a:t>
                  </a:r>
                  <a:r>
                    <a:rPr lang="zh-CN" altLang="en-US" b="1" dirty="0">
                      <a:latin typeface="+mn-lt"/>
                      <a:ea typeface="+mj-ea"/>
                    </a:rPr>
                    <a:t>将</a:t>
                  </a:r>
                  <a:r>
                    <a:rPr lang="el-GR" altLang="zh-CN" b="1" i="1" dirty="0"/>
                    <a:t>Ω</a:t>
                  </a:r>
                  <a:r>
                    <a:rPr lang="zh-CN" altLang="en-US" b="1" dirty="0">
                      <a:latin typeface="+mn-lt"/>
                      <a:ea typeface="+mj-ea"/>
                    </a:rPr>
                    <a:t>任意分成</a:t>
                  </a:r>
                  <a:r>
                    <a:rPr lang="en-US" altLang="zh-CN" b="1" i="1" dirty="0">
                      <a:latin typeface="+mn-lt"/>
                      <a:ea typeface="+mj-ea"/>
                    </a:rPr>
                    <a:t>n</a:t>
                  </a:r>
                  <a:r>
                    <a:rPr lang="zh-CN" altLang="en-US" b="1" dirty="0">
                      <a:latin typeface="+mn-lt"/>
                      <a:ea typeface="+mj-ea"/>
                    </a:rPr>
                    <a:t>个小区域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b="1" dirty="0"/>
                    <a:t>, </a:t>
                  </a:r>
                  <a:r>
                    <a:rPr lang="zh-CN" altLang="en-US" b="1" dirty="0"/>
                    <a:t>在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 dirty="0"/>
                    <a:t>上任取一点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b="1" i="1" dirty="0">
                      <a:latin typeface="+mn-lt"/>
                      <a:ea typeface="+mj-ea"/>
                    </a:rPr>
                    <a:t>, </a:t>
                  </a:r>
                  <a:r>
                    <a:rPr lang="zh-CN" altLang="en-US" b="1" dirty="0"/>
                    <a:t>作和式 </a:t>
                  </a:r>
                  <a:endParaRPr lang="zh-CN" altLang="en-US" sz="4000" b="1" dirty="0"/>
                </a:p>
                <a:p>
                  <a:pPr eaLnBrk="1" hangingPunct="1"/>
                  <a:endParaRPr lang="en-US" altLang="zh-CN" b="1" dirty="0">
                    <a:latin typeface="+mn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70" name="Text Box 2">
                  <a:extLst>
                    <a:ext uri="{FF2B5EF4-FFF2-40B4-BE49-F238E27FC236}">
                      <a16:creationId xmlns:a16="http://schemas.microsoft.com/office/drawing/2014/main" id="{5028CE07-0807-4CB2-9DA8-F695CFAB4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905"/>
                  <a:ext cx="5301" cy="872"/>
                </a:xfrm>
                <a:prstGeom prst="rect">
                  <a:avLst/>
                </a:prstGeom>
                <a:blipFill>
                  <a:blip r:embed="rId3"/>
                  <a:stretch>
                    <a:fillRect l="-1286" t="-6167" r="-5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1" name="Text Box 17">
              <a:extLst>
                <a:ext uri="{FF2B5EF4-FFF2-40B4-BE49-F238E27FC236}">
                  <a16:creationId xmlns:a16="http://schemas.microsoft.com/office/drawing/2014/main" id="{B34D66A7-1665-4D9D-9CA9-056A69FCD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126"/>
              <a:ext cx="21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b="1" dirty="0">
                <a:latin typeface="+mn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40" name="Object 44">
                <a:extLst>
                  <a:ext uri="{FF2B5EF4-FFF2-40B4-BE49-F238E27FC236}">
                    <a16:creationId xmlns:a16="http://schemas.microsoft.com/office/drawing/2014/main" id="{F110DA21-B1C8-4385-ACEA-5AE205D0F5B1}"/>
                  </a:ext>
                </a:extLst>
              </p:cNvPr>
              <p:cNvSpPr txBox="1"/>
              <p:nvPr/>
            </p:nvSpPr>
            <p:spPr bwMode="auto">
              <a:xfrm>
                <a:off x="5803150" y="3719045"/>
                <a:ext cx="3316287" cy="12064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4140" name="Object 44">
                <a:extLst>
                  <a:ext uri="{FF2B5EF4-FFF2-40B4-BE49-F238E27FC236}">
                    <a16:creationId xmlns:a16="http://schemas.microsoft.com/office/drawing/2014/main" id="{F110DA21-B1C8-4385-ACEA-5AE205D0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3150" y="3719045"/>
                <a:ext cx="3316287" cy="1206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1" name="Object 45">
                <a:extLst>
                  <a:ext uri="{FF2B5EF4-FFF2-40B4-BE49-F238E27FC236}">
                    <a16:creationId xmlns:a16="http://schemas.microsoft.com/office/drawing/2014/main" id="{42DFDFDF-E973-48FF-9445-38D559958C08}"/>
                  </a:ext>
                </a:extLst>
              </p:cNvPr>
              <p:cNvSpPr txBox="1"/>
              <p:nvPr/>
            </p:nvSpPr>
            <p:spPr bwMode="auto">
              <a:xfrm>
                <a:off x="3992562" y="2197100"/>
                <a:ext cx="3165883" cy="12318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3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3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3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ζ</m:t>
                                  </m:r>
                                </m:e>
                                <m:sub>
                                  <m:r>
                                    <a:rPr lang="zh-CN" altLang="en-US" sz="3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4141" name="Object 45">
                <a:extLst>
                  <a:ext uri="{FF2B5EF4-FFF2-40B4-BE49-F238E27FC236}">
                    <a16:creationId xmlns:a16="http://schemas.microsoft.com/office/drawing/2014/main" id="{42DFDFDF-E973-48FF-9445-38D55995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2562" y="2197100"/>
                <a:ext cx="3165883" cy="1231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 Box 47">
                <a:extLst>
                  <a:ext uri="{FF2B5EF4-FFF2-40B4-BE49-F238E27FC236}">
                    <a16:creationId xmlns:a16="http://schemas.microsoft.com/office/drawing/2014/main" id="{820E4B31-3F18-47D5-A0C7-A6A1BF39D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638" y="3317553"/>
                <a:ext cx="571817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+mn-lt"/>
                    <a:ea typeface="+mj-ea"/>
                  </a:rPr>
                  <a:t>如果</a:t>
                </a:r>
                <a:r>
                  <a:rPr lang="zh-CN" altLang="en-US" b="1" dirty="0"/>
                  <a:t>当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的最大直径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/>
                  <a:t> 趋于零时</a:t>
                </a:r>
                <a:r>
                  <a:rPr lang="en-US" altLang="zh-CN" b="1" dirty="0"/>
                  <a:t>,</a:t>
                </a:r>
              </a:p>
            </p:txBody>
          </p:sp>
        </mc:Choice>
        <mc:Fallback xmlns="">
          <p:sp>
            <p:nvSpPr>
              <p:cNvPr id="2067" name="Text Box 47">
                <a:extLst>
                  <a:ext uri="{FF2B5EF4-FFF2-40B4-BE49-F238E27FC236}">
                    <a16:creationId xmlns:a16="http://schemas.microsoft.com/office/drawing/2014/main" id="{820E4B31-3F18-47D5-A0C7-A6A1BF39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4638" y="3317553"/>
                <a:ext cx="5718176" cy="523220"/>
              </a:xfrm>
              <a:prstGeom prst="rect">
                <a:avLst/>
              </a:prstGeom>
              <a:blipFill>
                <a:blip r:embed="rId6"/>
                <a:stretch>
                  <a:fillRect l="-2132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6" name="AutoShape 50">
            <a:extLst>
              <a:ext uri="{FF2B5EF4-FFF2-40B4-BE49-F238E27FC236}">
                <a16:creationId xmlns:a16="http://schemas.microsoft.com/office/drawing/2014/main" id="{3E9ABAC6-0DA5-45AA-94D5-3CD97B7D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5016499"/>
            <a:ext cx="1511299" cy="631825"/>
          </a:xfrm>
          <a:prstGeom prst="wedgeEllipseCallout">
            <a:avLst>
              <a:gd name="adj1" fmla="val 64144"/>
              <a:gd name="adj2" fmla="val -550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+mn-lt"/>
                <a:ea typeface="+mj-ea"/>
              </a:rPr>
              <a:t>积分区域</a:t>
            </a:r>
          </a:p>
        </p:txBody>
      </p:sp>
      <p:sp>
        <p:nvSpPr>
          <p:cNvPr id="4147" name="AutoShape 51">
            <a:extLst>
              <a:ext uri="{FF2B5EF4-FFF2-40B4-BE49-F238E27FC236}">
                <a16:creationId xmlns:a16="http://schemas.microsoft.com/office/drawing/2014/main" id="{BE987087-0F71-4AA4-8369-2977EDBE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6" y="4968875"/>
            <a:ext cx="1643063" cy="533400"/>
          </a:xfrm>
          <a:prstGeom prst="wedgeEllipseCallout">
            <a:avLst>
              <a:gd name="adj1" fmla="val -54639"/>
              <a:gd name="adj2" fmla="val -1172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+mn-lt"/>
                <a:ea typeface="+mj-ea"/>
              </a:rPr>
              <a:t>体积微元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2" name="Object 56">
                <a:extLst>
                  <a:ext uri="{FF2B5EF4-FFF2-40B4-BE49-F238E27FC236}">
                    <a16:creationId xmlns:a16="http://schemas.microsoft.com/office/drawing/2014/main" id="{AFB057FE-E712-470D-B834-B1AC4BB59B05}"/>
                  </a:ext>
                </a:extLst>
              </p:cNvPr>
              <p:cNvSpPr txBox="1"/>
              <p:nvPr/>
            </p:nvSpPr>
            <p:spPr bwMode="auto">
              <a:xfrm>
                <a:off x="3364158" y="3844172"/>
                <a:ext cx="2552383" cy="1168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altLang="zh-CN" sz="2400" b="1" i="1" dirty="0"/>
                            <m:t>Ω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2400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b="1" i="1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1" i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sz="2400" b="1" i="1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1" i="1" dirty="0"/>
                            <m:t>z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)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𝒅𝑽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4152" name="Object 56">
                <a:extLst>
                  <a:ext uri="{FF2B5EF4-FFF2-40B4-BE49-F238E27FC236}">
                    <a16:creationId xmlns:a16="http://schemas.microsoft.com/office/drawing/2014/main" id="{AFB057FE-E712-470D-B834-B1AC4BB5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4158" y="3844172"/>
                <a:ext cx="2552383" cy="11680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2072" grpId="0"/>
      <p:bldP spid="4131" grpId="0" autoUpdateAnimBg="0"/>
      <p:bldP spid="4140" grpId="0"/>
      <p:bldP spid="4141" grpId="0"/>
      <p:bldP spid="2067" grpId="0"/>
      <p:bldP spid="4146" grpId="0" animBg="1" autoUpdateAnimBg="0"/>
      <p:bldP spid="4147" grpId="0" animBg="1" autoUpdateAnimBg="0"/>
      <p:bldP spid="4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711932BB-5455-441B-ADAF-0826DD29D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1861726"/>
            <a:ext cx="3579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(2)</a:t>
            </a:r>
            <a:r>
              <a:rPr lang="zh-CN" altLang="en-US" b="1" dirty="0"/>
              <a:t>三重积分还表示为</a:t>
            </a:r>
            <a:r>
              <a:rPr lang="en-US" altLang="zh-CN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529D69C5-AA36-468E-8C19-9E975434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981725"/>
            <a:ext cx="90556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(1)</a:t>
            </a:r>
            <a:r>
              <a:rPr lang="zh-CN" altLang="en-US" b="1" dirty="0">
                <a:latin typeface="+mj-lt"/>
                <a:ea typeface="+mj-ea"/>
              </a:rPr>
              <a:t>如果被积函数在积分区域</a:t>
            </a:r>
            <a:r>
              <a:rPr lang="el-GR" altLang="zh-CN" b="1" i="1" dirty="0"/>
              <a:t>Ω</a:t>
            </a:r>
            <a:r>
              <a:rPr lang="zh-CN" altLang="en-US" b="1" dirty="0">
                <a:latin typeface="+mj-lt"/>
                <a:ea typeface="+mj-ea"/>
              </a:rPr>
              <a:t>上连续，则三重积分存在</a:t>
            </a:r>
            <a:r>
              <a:rPr lang="en-US" altLang="zh-CN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5150" name="Text Box 30">
            <a:extLst>
              <a:ext uri="{FF2B5EF4-FFF2-40B4-BE49-F238E27FC236}">
                <a16:creationId xmlns:a16="http://schemas.microsoft.com/office/drawing/2014/main" id="{D3F6358C-AAB2-4F2D-A7D6-2A66EAA2D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9" y="306733"/>
            <a:ext cx="801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注</a:t>
            </a:r>
            <a:r>
              <a:rPr lang="en-US" altLang="zh-CN" sz="3200" b="1" dirty="0">
                <a:latin typeface="+mj-lt"/>
                <a:ea typeface="+mj-ea"/>
              </a:rPr>
              <a:t>:</a:t>
            </a:r>
          </a:p>
        </p:txBody>
      </p:sp>
      <p:sp>
        <p:nvSpPr>
          <p:cNvPr id="5169" name="Text Box 49">
            <a:extLst>
              <a:ext uri="{FF2B5EF4-FFF2-40B4-BE49-F238E27FC236}">
                <a16:creationId xmlns:a16="http://schemas.microsoft.com/office/drawing/2014/main" id="{C6B36AE7-472A-433C-ABEB-F424ABA4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3983333"/>
            <a:ext cx="9435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cs typeface="Times New Roman" panose="02020603050405020304" pitchFamily="18" charset="0"/>
              </a:rPr>
              <a:t>三重积分的性质类似定积分和二重积分的性质，不再赘述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56">
                <a:extLst>
                  <a:ext uri="{FF2B5EF4-FFF2-40B4-BE49-F238E27FC236}">
                    <a16:creationId xmlns:a16="http://schemas.microsoft.com/office/drawing/2014/main" id="{49BB2D77-9851-4AB8-B4B0-97150DCB558C}"/>
                  </a:ext>
                </a:extLst>
              </p:cNvPr>
              <p:cNvSpPr txBox="1"/>
              <p:nvPr/>
            </p:nvSpPr>
            <p:spPr bwMode="auto">
              <a:xfrm>
                <a:off x="2174389" y="2447209"/>
                <a:ext cx="5853996" cy="12856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altLang="zh-CN" sz="2800" b="1" i="1" dirty="0"/>
                            <m:t>Ω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z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𝒅𝑽</m:t>
                          </m:r>
                        </m:e>
                      </m:nary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altLang="zh-CN" sz="2800" b="1" i="1" dirty="0"/>
                            <m:t>Ω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z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𝒙𝒅𝒚𝒅𝒛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" name="Object 56">
                <a:extLst>
                  <a:ext uri="{FF2B5EF4-FFF2-40B4-BE49-F238E27FC236}">
                    <a16:creationId xmlns:a16="http://schemas.microsoft.com/office/drawing/2014/main" id="{49BB2D77-9851-4AB8-B4B0-97150DCB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4389" y="2447209"/>
                <a:ext cx="5853996" cy="1285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9">
            <a:extLst>
              <a:ext uri="{FF2B5EF4-FFF2-40B4-BE49-F238E27FC236}">
                <a16:creationId xmlns:a16="http://schemas.microsoft.com/office/drawing/2014/main" id="{14EDF8AE-8694-4AEA-9F33-CADFF5FA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62" y="5007415"/>
            <a:ext cx="5581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cs typeface="Times New Roman" panose="02020603050405020304" pitchFamily="18" charset="0"/>
              </a:rPr>
              <a:t>主要介绍三重积分的计算及应用</a:t>
            </a:r>
            <a:endParaRPr lang="en-US" altLang="zh-CN" b="1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  <p:bldP spid="5150" grpId="0" autoUpdateAnimBg="0"/>
      <p:bldP spid="5169" grpId="0" autoUpdateAnimBg="0"/>
      <p:bldP spid="22" grpId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8426F5C-4F52-4BAF-88C0-A48DDF676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332" y="71627"/>
            <a:ext cx="4610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§9.4. </a:t>
            </a:r>
            <a:r>
              <a:rPr lang="zh-CN" altLang="en-US" sz="3200" b="1" dirty="0">
                <a:latin typeface="+mj-lt"/>
              </a:rPr>
              <a:t>三重积分的计算法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E86638B7-6970-4F00-B8B1-2BBE67CAD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274" y="659885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一</a:t>
            </a:r>
            <a:r>
              <a:rPr lang="en-US" altLang="zh-CN" sz="2800" b="1" dirty="0">
                <a:latin typeface="+mj-lt"/>
              </a:rPr>
              <a:t>. </a:t>
            </a:r>
            <a:r>
              <a:rPr lang="zh-CN" altLang="en-US" sz="2800" b="1" dirty="0">
                <a:latin typeface="+mj-lt"/>
              </a:rPr>
              <a:t>在直角坐标系中的计算法</a:t>
            </a:r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15DF73B7-B847-4F72-8570-EC641266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380208"/>
            <a:ext cx="2362200" cy="457200"/>
          </a:xfrm>
          <a:prstGeom prst="wedgeRectCallout">
            <a:avLst>
              <a:gd name="adj1" fmla="val -68750"/>
              <a:gd name="adj2" fmla="val -39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</a:rPr>
              <a:t>化成三次积分</a:t>
            </a:r>
            <a:endParaRPr lang="zh-CN" altLang="en-US" sz="2800" b="1" dirty="0">
              <a:latin typeface="+mj-lt"/>
              <a:sym typeface="Symbol" panose="05050102010706020507" pitchFamily="18" charset="2"/>
            </a:endParaRPr>
          </a:p>
        </p:txBody>
      </p:sp>
      <p:sp>
        <p:nvSpPr>
          <p:cNvPr id="2066" name="Text Box 18">
            <a:extLst>
              <a:ext uri="{FF2B5EF4-FFF2-40B4-BE49-F238E27FC236}">
                <a16:creationId xmlns:a16="http://schemas.microsoft.com/office/drawing/2014/main" id="{3387E189-DA7B-44CA-A0F1-587E996B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4" y="3300138"/>
            <a:ext cx="4951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lt"/>
                <a:sym typeface="Symbol" panose="05050102010706020507" pitchFamily="18" charset="2"/>
              </a:rPr>
              <a:t>仿照二重积分研究其计算方法</a:t>
            </a:r>
            <a:r>
              <a:rPr lang="en-US" altLang="zh-CN" sz="2800" b="1">
                <a:latin typeface="+mj-lt"/>
                <a:sym typeface="Symbol" panose="05050102010706020507" pitchFamily="18" charset="2"/>
              </a:rPr>
              <a:t>:</a:t>
            </a:r>
            <a:endParaRPr lang="en-US" altLang="zh-CN" sz="2800" b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" name="Object 20">
                <a:extLst>
                  <a:ext uri="{FF2B5EF4-FFF2-40B4-BE49-F238E27FC236}">
                    <a16:creationId xmlns:a16="http://schemas.microsoft.com/office/drawing/2014/main" id="{687D5129-AE0B-454B-98AF-E96FD6ED9EE4}"/>
                  </a:ext>
                </a:extLst>
              </p:cNvPr>
              <p:cNvSpPr txBox="1"/>
              <p:nvPr/>
            </p:nvSpPr>
            <p:spPr bwMode="auto">
              <a:xfrm>
                <a:off x="6812157" y="1796027"/>
                <a:ext cx="2549137" cy="5857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𝒅𝒙𝒅𝒚𝒅𝒛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068" name="Object 20">
                <a:extLst>
                  <a:ext uri="{FF2B5EF4-FFF2-40B4-BE49-F238E27FC236}">
                    <a16:creationId xmlns:a16="http://schemas.microsoft.com/office/drawing/2014/main" id="{687D5129-AE0B-454B-98AF-E96FD6ED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2157" y="1796027"/>
                <a:ext cx="2549137" cy="58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9" name="Object 21">
                <a:extLst>
                  <a:ext uri="{FF2B5EF4-FFF2-40B4-BE49-F238E27FC236}">
                    <a16:creationId xmlns:a16="http://schemas.microsoft.com/office/drawing/2014/main" id="{29DB1997-13D9-401B-A4AE-FEF1415BD845}"/>
                  </a:ext>
                </a:extLst>
              </p:cNvPr>
              <p:cNvSpPr txBox="1"/>
              <p:nvPr/>
            </p:nvSpPr>
            <p:spPr bwMode="auto">
              <a:xfrm>
                <a:off x="2552734" y="2208765"/>
                <a:ext cx="6351587" cy="14278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069" name="Object 21">
                <a:extLst>
                  <a:ext uri="{FF2B5EF4-FFF2-40B4-BE49-F238E27FC236}">
                    <a16:creationId xmlns:a16="http://schemas.microsoft.com/office/drawing/2014/main" id="{29DB1997-13D9-401B-A4AE-FEF1415B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2734" y="2208765"/>
                <a:ext cx="6351587" cy="1427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1" name="Group 43">
            <a:extLst>
              <a:ext uri="{FF2B5EF4-FFF2-40B4-BE49-F238E27FC236}">
                <a16:creationId xmlns:a16="http://schemas.microsoft.com/office/drawing/2014/main" id="{76CBFD25-6996-489E-A46C-FFF710319A45}"/>
              </a:ext>
            </a:extLst>
          </p:cNvPr>
          <p:cNvGrpSpPr>
            <a:grpSpLocks/>
          </p:cNvGrpSpPr>
          <p:nvPr/>
        </p:nvGrpSpPr>
        <p:grpSpPr bwMode="auto">
          <a:xfrm>
            <a:off x="1958658" y="1130573"/>
            <a:ext cx="9438388" cy="954088"/>
            <a:chOff x="253" y="834"/>
            <a:chExt cx="5811" cy="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5" name="Text Box 17">
                  <a:extLst>
                    <a:ext uri="{FF2B5EF4-FFF2-40B4-BE49-F238E27FC236}">
                      <a16:creationId xmlns:a16="http://schemas.microsoft.com/office/drawing/2014/main" id="{058CB8D4-1D96-4A26-A9DF-0BCBF8FCCA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" y="834"/>
                  <a:ext cx="5811" cy="6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</a:rPr>
                    <a:t>在直角坐标系中</a:t>
                  </a:r>
                  <a:r>
                    <a:rPr lang="en-US" altLang="zh-CN" sz="2800" b="1" dirty="0">
                      <a:latin typeface="+mj-lt"/>
                    </a:rPr>
                    <a:t>, </a:t>
                  </a:r>
                  <a:r>
                    <a:rPr lang="zh-CN" altLang="en-US" sz="2800" b="1" dirty="0">
                      <a:latin typeface="+mj-lt"/>
                    </a:rPr>
                    <a:t>用平行于坐标面的平面将积分区域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>
                      <a:latin typeface="+mj-lt"/>
                    </a:rPr>
                    <a:t>分成</a:t>
                  </a:r>
                </a:p>
                <a:p>
                  <a:r>
                    <a:rPr lang="en-US" altLang="zh-CN" sz="2800" b="1" i="1" dirty="0">
                      <a:latin typeface="+mj-lt"/>
                    </a:rPr>
                    <a:t>n </a:t>
                  </a:r>
                  <a:r>
                    <a:rPr lang="zh-CN" altLang="en-US" sz="2800" b="1" dirty="0">
                      <a:latin typeface="+mj-lt"/>
                    </a:rPr>
                    <a:t>份</a:t>
                  </a:r>
                  <a:r>
                    <a:rPr lang="en-US" altLang="zh-CN" sz="2800" b="1" dirty="0">
                      <a:latin typeface="+mj-lt"/>
                    </a:rPr>
                    <a:t>(</a:t>
                  </a:r>
                  <a:r>
                    <a:rPr lang="zh-CN" altLang="en-US" sz="2800" b="1" dirty="0">
                      <a:latin typeface="+mj-lt"/>
                    </a:rPr>
                    <a:t>大部分是小长方体</a:t>
                  </a:r>
                  <a:r>
                    <a:rPr lang="en-US" altLang="zh-CN" sz="2800" b="1" dirty="0">
                      <a:latin typeface="+mj-lt"/>
                    </a:rPr>
                    <a:t>),</a:t>
                  </a:r>
                  <a:r>
                    <a:rPr lang="zh-CN" altLang="en-US" sz="2800" b="1" dirty="0">
                      <a:latin typeface="+mj-lt"/>
                    </a:rPr>
                    <a:t>可知</a:t>
                  </a:r>
                  <a:r>
                    <a:rPr lang="en-US" altLang="zh-CN" sz="2800" b="1" dirty="0">
                      <a:latin typeface="+mj-l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65" name="Text Box 17">
                  <a:extLst>
                    <a:ext uri="{FF2B5EF4-FFF2-40B4-BE49-F238E27FC236}">
                      <a16:creationId xmlns:a16="http://schemas.microsoft.com/office/drawing/2014/main" id="{058CB8D4-1D96-4A26-A9DF-0BCBF8FCC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" y="834"/>
                  <a:ext cx="5811" cy="601"/>
                </a:xfrm>
                <a:prstGeom prst="rect">
                  <a:avLst/>
                </a:prstGeom>
                <a:blipFill>
                  <a:blip r:embed="rId4"/>
                  <a:stretch>
                    <a:fillRect l="-1291" t="-8280" b="-17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0" name="Object 42">
              <a:extLst>
                <a:ext uri="{FF2B5EF4-FFF2-40B4-BE49-F238E27FC236}">
                  <a16:creationId xmlns:a16="http://schemas.microsoft.com/office/drawing/2014/main" id="{BAD6F70E-82EB-4993-8A9D-3C09FDCF46C6}"/>
                </a:ext>
              </a:extLst>
            </p:cNvPr>
            <p:cNvSpPr txBox="1"/>
            <p:nvPr/>
          </p:nvSpPr>
          <p:spPr bwMode="auto">
            <a:xfrm>
              <a:off x="4608" y="1056"/>
              <a:ext cx="196" cy="1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 fontScale="62500" lnSpcReduction="20000"/>
            </a:bodyPr>
            <a:lstStyle/>
            <a:p>
              <a:endParaRPr lang="zh-CN" altLang="en-US" sz="2800" b="1" dirty="0">
                <a:latin typeface="+mj-lt"/>
              </a:endParaRPr>
            </a:p>
          </p:txBody>
        </p:sp>
      </p:grpSp>
      <p:sp>
        <p:nvSpPr>
          <p:cNvPr id="2092" name="AutoShape 44">
            <a:extLst>
              <a:ext uri="{FF2B5EF4-FFF2-40B4-BE49-F238E27FC236}">
                <a16:creationId xmlns:a16="http://schemas.microsoft.com/office/drawing/2014/main" id="{24758974-F352-4259-9DB5-931B59C5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058" y="2262189"/>
            <a:ext cx="1698559" cy="533400"/>
          </a:xfrm>
          <a:prstGeom prst="wedgeEllipseCallout">
            <a:avLst>
              <a:gd name="adj1" fmla="val -107748"/>
              <a:gd name="adj2" fmla="val -752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</a:rPr>
              <a:t>体积元素</a:t>
            </a:r>
          </a:p>
        </p:txBody>
      </p:sp>
      <p:grpSp>
        <p:nvGrpSpPr>
          <p:cNvPr id="2130" name="Group 82">
            <a:extLst>
              <a:ext uri="{FF2B5EF4-FFF2-40B4-BE49-F238E27FC236}">
                <a16:creationId xmlns:a16="http://schemas.microsoft.com/office/drawing/2014/main" id="{AA06F305-96A6-4589-9386-B5F625952D8F}"/>
              </a:ext>
            </a:extLst>
          </p:cNvPr>
          <p:cNvGrpSpPr>
            <a:grpSpLocks/>
          </p:cNvGrpSpPr>
          <p:nvPr/>
        </p:nvGrpSpPr>
        <p:grpSpPr bwMode="auto">
          <a:xfrm>
            <a:off x="8583646" y="3561748"/>
            <a:ext cx="2835275" cy="2774951"/>
            <a:chOff x="3398" y="1872"/>
            <a:chExt cx="1786" cy="1748"/>
          </a:xfrm>
        </p:grpSpPr>
        <p:sp>
          <p:nvSpPr>
            <p:cNvPr id="2118" name="Text Box 70">
              <a:extLst>
                <a:ext uri="{FF2B5EF4-FFF2-40B4-BE49-F238E27FC236}">
                  <a16:creationId xmlns:a16="http://schemas.microsoft.com/office/drawing/2014/main" id="{F157D610-E37E-47C1-ADBC-CB41C4990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872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</a:rPr>
                <a:t>z</a:t>
              </a:r>
            </a:p>
          </p:txBody>
        </p:sp>
        <p:grpSp>
          <p:nvGrpSpPr>
            <p:cNvPr id="2129" name="Group 81">
              <a:extLst>
                <a:ext uri="{FF2B5EF4-FFF2-40B4-BE49-F238E27FC236}">
                  <a16:creationId xmlns:a16="http://schemas.microsoft.com/office/drawing/2014/main" id="{AB6EC07A-3341-4DA3-AA18-A4A177DFF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2016"/>
              <a:ext cx="1786" cy="1604"/>
              <a:chOff x="3398" y="2016"/>
              <a:chExt cx="1786" cy="1604"/>
            </a:xfrm>
          </p:grpSpPr>
          <p:sp>
            <p:nvSpPr>
              <p:cNvPr id="2094" name="Line 46">
                <a:extLst>
                  <a:ext uri="{FF2B5EF4-FFF2-40B4-BE49-F238E27FC236}">
                    <a16:creationId xmlns:a16="http://schemas.microsoft.com/office/drawing/2014/main" id="{8350162B-84EE-40DA-BB0B-6C2975D83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20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095" name="Line 47">
                <a:extLst>
                  <a:ext uri="{FF2B5EF4-FFF2-40B4-BE49-F238E27FC236}">
                    <a16:creationId xmlns:a16="http://schemas.microsoft.com/office/drawing/2014/main" id="{C115467F-5B71-4EE7-891F-0B7770874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928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097" name="Line 49">
                <a:extLst>
                  <a:ext uri="{FF2B5EF4-FFF2-40B4-BE49-F238E27FC236}">
                    <a16:creationId xmlns:a16="http://schemas.microsoft.com/office/drawing/2014/main" id="{8A1A06D8-9BCC-44A3-95A9-B1F732F4E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9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098" name="Line 50">
                <a:extLst>
                  <a:ext uri="{FF2B5EF4-FFF2-40B4-BE49-F238E27FC236}">
                    <a16:creationId xmlns:a16="http://schemas.microsoft.com/office/drawing/2014/main" id="{5BCECA3D-EE58-4FE8-8388-A98FFE795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72"/>
                <a:ext cx="67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099" name="Line 51">
                <a:extLst>
                  <a:ext uri="{FF2B5EF4-FFF2-40B4-BE49-F238E27FC236}">
                    <a16:creationId xmlns:a16="http://schemas.microsoft.com/office/drawing/2014/main" id="{136BB1D9-FA1E-419C-9992-31BFDD397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0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0" name="Line 52">
                <a:extLst>
                  <a:ext uri="{FF2B5EF4-FFF2-40B4-BE49-F238E27FC236}">
                    <a16:creationId xmlns:a16="http://schemas.microsoft.com/office/drawing/2014/main" id="{E89BFFBF-4600-4436-8714-696C3ACC8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1" name="Line 53">
                <a:extLst>
                  <a:ext uri="{FF2B5EF4-FFF2-40B4-BE49-F238E27FC236}">
                    <a16:creationId xmlns:a16="http://schemas.microsoft.com/office/drawing/2014/main" id="{6341DD21-5A3C-4B74-A035-3F0581A39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2" name="Freeform 54">
                <a:extLst>
                  <a:ext uri="{FF2B5EF4-FFF2-40B4-BE49-F238E27FC236}">
                    <a16:creationId xmlns:a16="http://schemas.microsoft.com/office/drawing/2014/main" id="{0B726738-0CFD-4DB7-9E55-B62EE94BD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3072"/>
                <a:ext cx="168" cy="192"/>
              </a:xfrm>
              <a:custGeom>
                <a:avLst/>
                <a:gdLst>
                  <a:gd name="T0" fmla="*/ 144 w 168"/>
                  <a:gd name="T1" fmla="*/ 0 h 192"/>
                  <a:gd name="T2" fmla="*/ 144 w 168"/>
                  <a:gd name="T3" fmla="*/ 96 h 192"/>
                  <a:gd name="T4" fmla="*/ 0 w 168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" h="192">
                    <a:moveTo>
                      <a:pt x="144" y="0"/>
                    </a:moveTo>
                    <a:cubicBezTo>
                      <a:pt x="156" y="32"/>
                      <a:pt x="168" y="64"/>
                      <a:pt x="144" y="96"/>
                    </a:cubicBezTo>
                    <a:cubicBezTo>
                      <a:pt x="120" y="128"/>
                      <a:pt x="60" y="160"/>
                      <a:pt x="0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3" name="Freeform 55">
                <a:extLst>
                  <a:ext uri="{FF2B5EF4-FFF2-40B4-BE49-F238E27FC236}">
                    <a16:creationId xmlns:a16="http://schemas.microsoft.com/office/drawing/2014/main" id="{E00405F6-FB7C-4323-A0F4-480FB28FB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3072"/>
                <a:ext cx="144" cy="192"/>
              </a:xfrm>
              <a:custGeom>
                <a:avLst/>
                <a:gdLst>
                  <a:gd name="T0" fmla="*/ 144 w 144"/>
                  <a:gd name="T1" fmla="*/ 0 h 192"/>
                  <a:gd name="T2" fmla="*/ 48 w 144"/>
                  <a:gd name="T3" fmla="*/ 48 h 192"/>
                  <a:gd name="T4" fmla="*/ 0 w 144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192">
                    <a:moveTo>
                      <a:pt x="144" y="0"/>
                    </a:moveTo>
                    <a:cubicBezTo>
                      <a:pt x="108" y="8"/>
                      <a:pt x="72" y="16"/>
                      <a:pt x="48" y="48"/>
                    </a:cubicBezTo>
                    <a:cubicBezTo>
                      <a:pt x="24" y="80"/>
                      <a:pt x="12" y="136"/>
                      <a:pt x="0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4" name="Line 56">
                <a:extLst>
                  <a:ext uri="{FF2B5EF4-FFF2-40B4-BE49-F238E27FC236}">
                    <a16:creationId xmlns:a16="http://schemas.microsoft.com/office/drawing/2014/main" id="{296701C2-AA16-4B13-8827-58F383F04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112"/>
                <a:ext cx="0" cy="96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5" name="Line 57">
                <a:extLst>
                  <a:ext uri="{FF2B5EF4-FFF2-40B4-BE49-F238E27FC236}">
                    <a16:creationId xmlns:a16="http://schemas.microsoft.com/office/drawing/2014/main" id="{6953772E-7E48-4311-81F3-597DE3DAE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640"/>
                <a:ext cx="0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6" name="Line 58">
                <a:extLst>
                  <a:ext uri="{FF2B5EF4-FFF2-40B4-BE49-F238E27FC236}">
                    <a16:creationId xmlns:a16="http://schemas.microsoft.com/office/drawing/2014/main" id="{F40EE511-25A8-4E3A-AEE6-DA5596197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7" name="Line 59">
                <a:extLst>
                  <a:ext uri="{FF2B5EF4-FFF2-40B4-BE49-F238E27FC236}">
                    <a16:creationId xmlns:a16="http://schemas.microsoft.com/office/drawing/2014/main" id="{52101262-E73C-4E92-86EE-0F0C87922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0" cy="5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8" name="Line 60">
                <a:extLst>
                  <a:ext uri="{FF2B5EF4-FFF2-40B4-BE49-F238E27FC236}">
                    <a16:creationId xmlns:a16="http://schemas.microsoft.com/office/drawing/2014/main" id="{CEB945E3-4D0B-4A67-98DD-7671DC730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592"/>
                <a:ext cx="0" cy="48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09" name="Line 61">
                <a:extLst>
                  <a:ext uri="{FF2B5EF4-FFF2-40B4-BE49-F238E27FC236}">
                    <a16:creationId xmlns:a16="http://schemas.microsoft.com/office/drawing/2014/main" id="{B5407241-572C-4F85-9636-2D839DB0C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3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0" name="Line 62">
                <a:extLst>
                  <a:ext uri="{FF2B5EF4-FFF2-40B4-BE49-F238E27FC236}">
                    <a16:creationId xmlns:a16="http://schemas.microsoft.com/office/drawing/2014/main" id="{BF0B591B-D821-473F-A4FD-423488496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1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1" name="Freeform 63">
                <a:extLst>
                  <a:ext uri="{FF2B5EF4-FFF2-40B4-BE49-F238E27FC236}">
                    <a16:creationId xmlns:a16="http://schemas.microsoft.com/office/drawing/2014/main" id="{00DA0165-4DA2-44BD-815F-0A11E511D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2640"/>
                <a:ext cx="144" cy="144"/>
              </a:xfrm>
              <a:custGeom>
                <a:avLst/>
                <a:gdLst>
                  <a:gd name="T0" fmla="*/ 144 w 144"/>
                  <a:gd name="T1" fmla="*/ 0 h 144"/>
                  <a:gd name="T2" fmla="*/ 96 w 144"/>
                  <a:gd name="T3" fmla="*/ 96 h 144"/>
                  <a:gd name="T4" fmla="*/ 0 w 144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144">
                    <a:moveTo>
                      <a:pt x="144" y="0"/>
                    </a:moveTo>
                    <a:cubicBezTo>
                      <a:pt x="132" y="36"/>
                      <a:pt x="120" y="72"/>
                      <a:pt x="96" y="96"/>
                    </a:cubicBezTo>
                    <a:cubicBezTo>
                      <a:pt x="72" y="120"/>
                      <a:pt x="36" y="132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2" name="Freeform 64">
                <a:extLst>
                  <a:ext uri="{FF2B5EF4-FFF2-40B4-BE49-F238E27FC236}">
                    <a16:creationId xmlns:a16="http://schemas.microsoft.com/office/drawing/2014/main" id="{1CBDF908-9926-4492-88A0-2321DF844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" y="2712"/>
                <a:ext cx="564" cy="96"/>
              </a:xfrm>
              <a:custGeom>
                <a:avLst/>
                <a:gdLst>
                  <a:gd name="T0" fmla="*/ 0 w 564"/>
                  <a:gd name="T1" fmla="*/ 0 h 96"/>
                  <a:gd name="T2" fmla="*/ 120 w 564"/>
                  <a:gd name="T3" fmla="*/ 72 h 96"/>
                  <a:gd name="T4" fmla="*/ 312 w 564"/>
                  <a:gd name="T5" fmla="*/ 96 h 96"/>
                  <a:gd name="T6" fmla="*/ 564 w 564"/>
                  <a:gd name="T7" fmla="*/ 7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4" h="96">
                    <a:moveTo>
                      <a:pt x="0" y="0"/>
                    </a:moveTo>
                    <a:cubicBezTo>
                      <a:pt x="20" y="14"/>
                      <a:pt x="68" y="56"/>
                      <a:pt x="120" y="72"/>
                    </a:cubicBezTo>
                    <a:cubicBezTo>
                      <a:pt x="172" y="88"/>
                      <a:pt x="238" y="96"/>
                      <a:pt x="312" y="96"/>
                    </a:cubicBezTo>
                    <a:cubicBezTo>
                      <a:pt x="386" y="96"/>
                      <a:pt x="512" y="77"/>
                      <a:pt x="564" y="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3" name="Freeform 65">
                <a:extLst>
                  <a:ext uri="{FF2B5EF4-FFF2-40B4-BE49-F238E27FC236}">
                    <a16:creationId xmlns:a16="http://schemas.microsoft.com/office/drawing/2014/main" id="{D9204F6C-9D41-4287-94AF-929758E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92"/>
                <a:ext cx="192" cy="112"/>
              </a:xfrm>
              <a:custGeom>
                <a:avLst/>
                <a:gdLst>
                  <a:gd name="T0" fmla="*/ 0 w 192"/>
                  <a:gd name="T1" fmla="*/ 96 h 112"/>
                  <a:gd name="T2" fmla="*/ 96 w 192"/>
                  <a:gd name="T3" fmla="*/ 96 h 112"/>
                  <a:gd name="T4" fmla="*/ 192 w 192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12">
                    <a:moveTo>
                      <a:pt x="0" y="96"/>
                    </a:moveTo>
                    <a:cubicBezTo>
                      <a:pt x="32" y="104"/>
                      <a:pt x="64" y="112"/>
                      <a:pt x="96" y="96"/>
                    </a:cubicBezTo>
                    <a:cubicBezTo>
                      <a:pt x="128" y="80"/>
                      <a:pt x="160" y="40"/>
                      <a:pt x="192" y="0"/>
                    </a:cubicBezTo>
                  </a:path>
                </a:pathLst>
              </a:cu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4" name="Freeform 66">
                <a:extLst>
                  <a:ext uri="{FF2B5EF4-FFF2-40B4-BE49-F238E27FC236}">
                    <a16:creationId xmlns:a16="http://schemas.microsoft.com/office/drawing/2014/main" id="{2F042F79-14E0-4E71-8D20-BFCAEF3FE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2544"/>
                <a:ext cx="528" cy="112"/>
              </a:xfrm>
              <a:custGeom>
                <a:avLst/>
                <a:gdLst>
                  <a:gd name="T0" fmla="*/ 0 w 528"/>
                  <a:gd name="T1" fmla="*/ 0 h 112"/>
                  <a:gd name="T2" fmla="*/ 144 w 528"/>
                  <a:gd name="T3" fmla="*/ 96 h 112"/>
                  <a:gd name="T4" fmla="*/ 336 w 528"/>
                  <a:gd name="T5" fmla="*/ 96 h 112"/>
                  <a:gd name="T6" fmla="*/ 528 w 528"/>
                  <a:gd name="T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" h="112">
                    <a:moveTo>
                      <a:pt x="0" y="0"/>
                    </a:moveTo>
                    <a:cubicBezTo>
                      <a:pt x="44" y="40"/>
                      <a:pt x="88" y="80"/>
                      <a:pt x="144" y="96"/>
                    </a:cubicBezTo>
                    <a:cubicBezTo>
                      <a:pt x="200" y="112"/>
                      <a:pt x="272" y="96"/>
                      <a:pt x="336" y="96"/>
                    </a:cubicBezTo>
                    <a:cubicBezTo>
                      <a:pt x="400" y="96"/>
                      <a:pt x="464" y="96"/>
                      <a:pt x="528" y="96"/>
                    </a:cubicBezTo>
                  </a:path>
                </a:pathLst>
              </a:cu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5" name="Freeform 67">
                <a:extLst>
                  <a:ext uri="{FF2B5EF4-FFF2-40B4-BE49-F238E27FC236}">
                    <a16:creationId xmlns:a16="http://schemas.microsoft.com/office/drawing/2014/main" id="{6FF65C4A-C490-4623-BC7D-D78613A67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2098"/>
                <a:ext cx="768" cy="216"/>
              </a:xfrm>
              <a:custGeom>
                <a:avLst/>
                <a:gdLst>
                  <a:gd name="T0" fmla="*/ 24 w 768"/>
                  <a:gd name="T1" fmla="*/ 206 h 216"/>
                  <a:gd name="T2" fmla="*/ 72 w 768"/>
                  <a:gd name="T3" fmla="*/ 110 h 216"/>
                  <a:gd name="T4" fmla="*/ 216 w 768"/>
                  <a:gd name="T5" fmla="*/ 26 h 216"/>
                  <a:gd name="T6" fmla="*/ 456 w 768"/>
                  <a:gd name="T7" fmla="*/ 14 h 216"/>
                  <a:gd name="T8" fmla="*/ 744 w 768"/>
                  <a:gd name="T9" fmla="*/ 110 h 216"/>
                  <a:gd name="T10" fmla="*/ 600 w 768"/>
                  <a:gd name="T11" fmla="*/ 206 h 216"/>
                  <a:gd name="T12" fmla="*/ 456 w 768"/>
                  <a:gd name="T13" fmla="*/ 170 h 216"/>
                  <a:gd name="T14" fmla="*/ 216 w 768"/>
                  <a:gd name="T15" fmla="*/ 146 h 216"/>
                  <a:gd name="T16" fmla="*/ 24 w 768"/>
                  <a:gd name="T17" fmla="*/ 20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8" h="216">
                    <a:moveTo>
                      <a:pt x="24" y="206"/>
                    </a:moveTo>
                    <a:cubicBezTo>
                      <a:pt x="0" y="206"/>
                      <a:pt x="40" y="140"/>
                      <a:pt x="72" y="110"/>
                    </a:cubicBezTo>
                    <a:cubicBezTo>
                      <a:pt x="104" y="80"/>
                      <a:pt x="152" y="42"/>
                      <a:pt x="216" y="26"/>
                    </a:cubicBezTo>
                    <a:cubicBezTo>
                      <a:pt x="280" y="10"/>
                      <a:pt x="368" y="0"/>
                      <a:pt x="456" y="14"/>
                    </a:cubicBezTo>
                    <a:cubicBezTo>
                      <a:pt x="544" y="28"/>
                      <a:pt x="720" y="78"/>
                      <a:pt x="744" y="110"/>
                    </a:cubicBezTo>
                    <a:cubicBezTo>
                      <a:pt x="768" y="142"/>
                      <a:pt x="648" y="196"/>
                      <a:pt x="600" y="206"/>
                    </a:cubicBezTo>
                    <a:cubicBezTo>
                      <a:pt x="552" y="216"/>
                      <a:pt x="520" y="180"/>
                      <a:pt x="456" y="170"/>
                    </a:cubicBezTo>
                    <a:cubicBezTo>
                      <a:pt x="392" y="160"/>
                      <a:pt x="288" y="140"/>
                      <a:pt x="216" y="146"/>
                    </a:cubicBezTo>
                    <a:cubicBezTo>
                      <a:pt x="144" y="152"/>
                      <a:pt x="64" y="194"/>
                      <a:pt x="24" y="206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116" name="Text Box 68">
                <a:extLst>
                  <a:ext uri="{FF2B5EF4-FFF2-40B4-BE49-F238E27FC236}">
                    <a16:creationId xmlns:a16="http://schemas.microsoft.com/office/drawing/2014/main" id="{5BBE66E4-D970-4CE0-8265-A53F3C438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3290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j-lt"/>
                  </a:rPr>
                  <a:t>x</a:t>
                </a:r>
              </a:p>
            </p:txBody>
          </p:sp>
          <p:sp>
            <p:nvSpPr>
              <p:cNvPr id="2117" name="Text Box 69">
                <a:extLst>
                  <a:ext uri="{FF2B5EF4-FFF2-40B4-BE49-F238E27FC236}">
                    <a16:creationId xmlns:a16="http://schemas.microsoft.com/office/drawing/2014/main" id="{F21D3BFA-278E-4D28-9561-77FFC09B0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6" y="266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j-lt"/>
                  </a:rPr>
                  <a:t>y</a:t>
                </a:r>
              </a:p>
            </p:txBody>
          </p:sp>
          <p:sp>
            <p:nvSpPr>
              <p:cNvPr id="2119" name="Text Box 71">
                <a:extLst>
                  <a:ext uri="{FF2B5EF4-FFF2-40B4-BE49-F238E27FC236}">
                    <a16:creationId xmlns:a16="http://schemas.microsoft.com/office/drawing/2014/main" id="{B099E48F-76FB-4B27-B4D5-A6FE652A8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014"/>
                <a:ext cx="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+mj-lt"/>
                  </a:rPr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1" name="Text Box 23">
                <a:extLst>
                  <a:ext uri="{FF2B5EF4-FFF2-40B4-BE49-F238E27FC236}">
                    <a16:creationId xmlns:a16="http://schemas.microsoft.com/office/drawing/2014/main" id="{A1AA6D5C-E763-4967-97EB-D866392D5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178" y="3826841"/>
                <a:ext cx="6143896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+mj-lt"/>
                  </a:rPr>
                  <a:t>1.</a:t>
                </a:r>
                <a:r>
                  <a:rPr lang="zh-CN" altLang="en-US" sz="2800" b="1" dirty="0">
                    <a:latin typeface="+mj-lt"/>
                  </a:rPr>
                  <a:t>设积分区域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的边界曲面与平行于</a:t>
                </a:r>
              </a:p>
              <a:p>
                <a:r>
                  <a:rPr lang="zh-CN" altLang="en-US" sz="2800" b="1" dirty="0">
                    <a:latin typeface="+mj-lt"/>
                  </a:rPr>
                  <a:t>   坐标轴的直线相交不多于两点</a:t>
                </a:r>
                <a:r>
                  <a:rPr lang="en-US" altLang="zh-CN" sz="2800" b="1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2071" name="Text Box 23">
                <a:extLst>
                  <a:ext uri="{FF2B5EF4-FFF2-40B4-BE49-F238E27FC236}">
                    <a16:creationId xmlns:a16="http://schemas.microsoft.com/office/drawing/2014/main" id="{A1AA6D5C-E763-4967-97EB-D866392D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178" y="3826841"/>
                <a:ext cx="6143896" cy="954107"/>
              </a:xfrm>
              <a:prstGeom prst="rect">
                <a:avLst/>
              </a:prstGeom>
              <a:blipFill>
                <a:blip r:embed="rId5"/>
                <a:stretch>
                  <a:fillRect l="-1984" t="-8974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1" name="Text Box 73">
            <a:extLst>
              <a:ext uri="{FF2B5EF4-FFF2-40B4-BE49-F238E27FC236}">
                <a16:creationId xmlns:a16="http://schemas.microsoft.com/office/drawing/2014/main" id="{4051D2A3-F496-4228-B602-E7B90B07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431" y="4802896"/>
            <a:ext cx="6805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</a:rPr>
              <a:t>例如</a:t>
            </a:r>
            <a:r>
              <a:rPr lang="en-US" altLang="zh-CN" sz="2800" b="1" dirty="0">
                <a:latin typeface="+mj-lt"/>
              </a:rPr>
              <a:t>,</a:t>
            </a:r>
            <a:r>
              <a:rPr lang="zh-CN" altLang="en-US" sz="2800" b="1" dirty="0">
                <a:latin typeface="+mj-lt"/>
              </a:rPr>
              <a:t>与平行于 </a:t>
            </a:r>
            <a:r>
              <a:rPr lang="en-US" altLang="zh-CN" sz="2800" b="1" i="1" dirty="0">
                <a:latin typeface="+mj-lt"/>
              </a:rPr>
              <a:t>z </a:t>
            </a:r>
            <a:r>
              <a:rPr lang="zh-CN" altLang="en-US" sz="2800" b="1" dirty="0">
                <a:latin typeface="+mj-lt"/>
              </a:rPr>
              <a:t>轴的直线相交不多于两点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2" name="Text Box 74">
                <a:extLst>
                  <a:ext uri="{FF2B5EF4-FFF2-40B4-BE49-F238E27FC236}">
                    <a16:creationId xmlns:a16="http://schemas.microsoft.com/office/drawing/2014/main" id="{14C55B68-C183-4E14-AD16-74B043760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659" y="5314348"/>
                <a:ext cx="43797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+mj-lt"/>
                  </a:rPr>
                  <a:t>D</a:t>
                </a:r>
                <a:r>
                  <a:rPr lang="zh-CN" altLang="en-US" sz="2800" b="1" dirty="0">
                    <a:latin typeface="+mj-lt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在 </a:t>
                </a:r>
                <a:r>
                  <a:rPr lang="en-US" altLang="zh-CN" sz="2800" b="1" i="1" dirty="0" err="1">
                    <a:latin typeface="+mj-lt"/>
                  </a:rPr>
                  <a:t>xoy</a:t>
                </a:r>
                <a:r>
                  <a:rPr lang="en-US" altLang="zh-CN" sz="2800" b="1" i="1" dirty="0">
                    <a:latin typeface="+mj-lt"/>
                  </a:rPr>
                  <a:t> </a:t>
                </a:r>
                <a:r>
                  <a:rPr lang="zh-CN" altLang="en-US" sz="2800" b="1" dirty="0">
                    <a:latin typeface="+mj-lt"/>
                  </a:rPr>
                  <a:t>面上的投影域</a:t>
                </a:r>
                <a:r>
                  <a:rPr lang="en-US" altLang="zh-CN" sz="2800" b="1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2122" name="Text Box 74">
                <a:extLst>
                  <a:ext uri="{FF2B5EF4-FFF2-40B4-BE49-F238E27FC236}">
                    <a16:creationId xmlns:a16="http://schemas.microsoft.com/office/drawing/2014/main" id="{14C55B68-C183-4E14-AD16-74B04376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659" y="5314348"/>
                <a:ext cx="4379725" cy="523220"/>
              </a:xfrm>
              <a:prstGeom prst="rect">
                <a:avLst/>
              </a:prstGeom>
              <a:blipFill>
                <a:blip r:embed="rId6"/>
                <a:stretch>
                  <a:fillRect l="-2782" t="-16279" r="-2364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7" name="Text Box 79">
            <a:extLst>
              <a:ext uri="{FF2B5EF4-FFF2-40B4-BE49-F238E27FC236}">
                <a16:creationId xmlns:a16="http://schemas.microsoft.com/office/drawing/2014/main" id="{6A9C9687-7993-437C-8F89-718B23234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448" y="5898549"/>
            <a:ext cx="2108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上下曲面为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8" name="Object 80">
                <a:extLst>
                  <a:ext uri="{FF2B5EF4-FFF2-40B4-BE49-F238E27FC236}">
                    <a16:creationId xmlns:a16="http://schemas.microsoft.com/office/drawing/2014/main" id="{848D71A6-61CC-4B90-85DA-7FFC34BD97A7}"/>
                  </a:ext>
                </a:extLst>
              </p:cNvPr>
              <p:cNvSpPr txBox="1"/>
              <p:nvPr/>
            </p:nvSpPr>
            <p:spPr bwMode="auto">
              <a:xfrm>
                <a:off x="3640910" y="5919634"/>
                <a:ext cx="4392647" cy="436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128" name="Object 80">
                <a:extLst>
                  <a:ext uri="{FF2B5EF4-FFF2-40B4-BE49-F238E27FC236}">
                    <a16:creationId xmlns:a16="http://schemas.microsoft.com/office/drawing/2014/main" id="{848D71A6-61CC-4B90-85DA-7FFC34BD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910" y="5919634"/>
                <a:ext cx="4392647" cy="436563"/>
              </a:xfrm>
              <a:prstGeom prst="rect">
                <a:avLst/>
              </a:prstGeom>
              <a:blipFill>
                <a:blip r:embed="rId7"/>
                <a:stretch>
                  <a:fillRect b="-69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6" grpId="0" animBg="1" autoUpdateAnimBg="0"/>
      <p:bldP spid="2066" grpId="0" autoUpdateAnimBg="0"/>
      <p:bldP spid="2068" grpId="0"/>
      <p:bldP spid="2069" grpId="0"/>
      <p:bldP spid="2092" grpId="0" animBg="1" autoUpdateAnimBg="0"/>
      <p:bldP spid="2071" grpId="0"/>
      <p:bldP spid="2121" grpId="0" autoUpdateAnimBg="0"/>
      <p:bldP spid="2122" grpId="0"/>
      <p:bldP spid="2127" grpId="0" autoUpdateAnimBg="0"/>
      <p:bldP spid="2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1" name="Object 49">
                <a:extLst>
                  <a:ext uri="{FF2B5EF4-FFF2-40B4-BE49-F238E27FC236}">
                    <a16:creationId xmlns:a16="http://schemas.microsoft.com/office/drawing/2014/main" id="{E7866689-347E-4CFC-844C-ECCB59035C7D}"/>
                  </a:ext>
                </a:extLst>
              </p:cNvPr>
              <p:cNvSpPr txBox="1"/>
              <p:nvPr/>
            </p:nvSpPr>
            <p:spPr bwMode="auto">
              <a:xfrm>
                <a:off x="407402" y="3190151"/>
                <a:ext cx="8592035" cy="1371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𝒅𝒛</m:t>
                                  </m:r>
                                </m:e>
                              </m:nary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21" name="Object 49">
                <a:extLst>
                  <a:ext uri="{FF2B5EF4-FFF2-40B4-BE49-F238E27FC236}">
                    <a16:creationId xmlns:a16="http://schemas.microsoft.com/office/drawing/2014/main" id="{E7866689-347E-4CFC-844C-ECCB59035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402" y="3190151"/>
                <a:ext cx="8592035" cy="1371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2" name="AutoShape 50">
            <a:extLst>
              <a:ext uri="{FF2B5EF4-FFF2-40B4-BE49-F238E27FC236}">
                <a16:creationId xmlns:a16="http://schemas.microsoft.com/office/drawing/2014/main" id="{82816920-6FD7-43AD-A4C8-573D41D8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59" y="4508013"/>
            <a:ext cx="2603500" cy="609600"/>
          </a:xfrm>
          <a:prstGeom prst="wedgeRoundRectCallout">
            <a:avLst>
              <a:gd name="adj1" fmla="val 82606"/>
              <a:gd name="adj2" fmla="val -76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若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型域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3" name="Object 51">
                <a:extLst>
                  <a:ext uri="{FF2B5EF4-FFF2-40B4-BE49-F238E27FC236}">
                    <a16:creationId xmlns:a16="http://schemas.microsoft.com/office/drawing/2014/main" id="{E1AF44F0-FB4A-4C55-BF42-67B4BBD126B1}"/>
                  </a:ext>
                </a:extLst>
              </p:cNvPr>
              <p:cNvSpPr txBox="1"/>
              <p:nvPr/>
            </p:nvSpPr>
            <p:spPr bwMode="auto">
              <a:xfrm>
                <a:off x="3716968" y="4461739"/>
                <a:ext cx="5822950" cy="1381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23" name="Object 51">
                <a:extLst>
                  <a:ext uri="{FF2B5EF4-FFF2-40B4-BE49-F238E27FC236}">
                    <a16:creationId xmlns:a16="http://schemas.microsoft.com/office/drawing/2014/main" id="{E1AF44F0-FB4A-4C55-BF42-67B4BBD12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6968" y="4461739"/>
                <a:ext cx="5822950" cy="1381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5" name="AutoShape 53">
            <a:extLst>
              <a:ext uri="{FF2B5EF4-FFF2-40B4-BE49-F238E27FC236}">
                <a16:creationId xmlns:a16="http://schemas.microsoft.com/office/drawing/2014/main" id="{3933908E-FE4B-4DF6-ACE3-1199BDEB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384" y="6125864"/>
            <a:ext cx="5217679" cy="609600"/>
          </a:xfrm>
          <a:prstGeom prst="wedgeRoundRectCallout">
            <a:avLst>
              <a:gd name="adj1" fmla="val 8963"/>
              <a:gd name="adj2" fmla="val -986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先对</a:t>
            </a:r>
            <a:r>
              <a:rPr lang="en-US" altLang="zh-CN" sz="2800" b="1"/>
              <a:t>z</a:t>
            </a:r>
            <a:r>
              <a:rPr lang="zh-CN" altLang="en-US" sz="2800" b="1"/>
              <a:t>后对</a:t>
            </a:r>
            <a:r>
              <a:rPr lang="en-US" altLang="zh-CN" sz="2800" b="1"/>
              <a:t>y</a:t>
            </a:r>
            <a:r>
              <a:rPr lang="zh-CN" altLang="en-US" sz="2800" b="1"/>
              <a:t>再对</a:t>
            </a:r>
            <a:r>
              <a:rPr lang="en-US" altLang="zh-CN" sz="2800" b="1"/>
              <a:t>x</a:t>
            </a:r>
            <a:r>
              <a:rPr lang="zh-CN" altLang="en-US" sz="2800" b="1"/>
              <a:t>的三次积分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49CE042-8662-4CBB-AC87-FEF5281194E5}"/>
              </a:ext>
            </a:extLst>
          </p:cNvPr>
          <p:cNvGrpSpPr/>
          <p:nvPr/>
        </p:nvGrpSpPr>
        <p:grpSpPr>
          <a:xfrm>
            <a:off x="4998721" y="135945"/>
            <a:ext cx="4056494" cy="3054206"/>
            <a:chOff x="4497388" y="3697749"/>
            <a:chExt cx="3815783" cy="2789530"/>
          </a:xfrm>
        </p:grpSpPr>
        <p:grpSp>
          <p:nvGrpSpPr>
            <p:cNvPr id="66" name="Group 82">
              <a:extLst>
                <a:ext uri="{FF2B5EF4-FFF2-40B4-BE49-F238E27FC236}">
                  <a16:creationId xmlns:a16="http://schemas.microsoft.com/office/drawing/2014/main" id="{6B9D3EC6-64CF-4D16-901E-CC19B44BB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7388" y="3712328"/>
              <a:ext cx="2835275" cy="2774951"/>
              <a:chOff x="3398" y="1872"/>
              <a:chExt cx="1786" cy="1748"/>
            </a:xfrm>
          </p:grpSpPr>
          <p:sp>
            <p:nvSpPr>
              <p:cNvPr id="67" name="Text Box 70">
                <a:extLst>
                  <a:ext uri="{FF2B5EF4-FFF2-40B4-BE49-F238E27FC236}">
                    <a16:creationId xmlns:a16="http://schemas.microsoft.com/office/drawing/2014/main" id="{95126830-E3B8-44E4-ADFE-6569E2F6B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872"/>
                <a:ext cx="2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+mj-lt"/>
                  </a:rPr>
                  <a:t>z</a:t>
                </a:r>
              </a:p>
            </p:txBody>
          </p:sp>
          <p:grpSp>
            <p:nvGrpSpPr>
              <p:cNvPr id="68" name="Group 81">
                <a:extLst>
                  <a:ext uri="{FF2B5EF4-FFF2-40B4-BE49-F238E27FC236}">
                    <a16:creationId xmlns:a16="http://schemas.microsoft.com/office/drawing/2014/main" id="{19EAA2F8-F43C-4424-B511-7BFEC20B5E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8" y="2016"/>
                <a:ext cx="1786" cy="1604"/>
                <a:chOff x="3398" y="2016"/>
                <a:chExt cx="1786" cy="1604"/>
              </a:xfrm>
            </p:grpSpPr>
            <p:sp>
              <p:nvSpPr>
                <p:cNvPr id="69" name="Line 46">
                  <a:extLst>
                    <a:ext uri="{FF2B5EF4-FFF2-40B4-BE49-F238E27FC236}">
                      <a16:creationId xmlns:a16="http://schemas.microsoft.com/office/drawing/2014/main" id="{835BD8E4-E081-4E0B-AE26-5059A7A740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2" y="20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0" name="Line 47">
                  <a:extLst>
                    <a:ext uri="{FF2B5EF4-FFF2-40B4-BE49-F238E27FC236}">
                      <a16:creationId xmlns:a16="http://schemas.microsoft.com/office/drawing/2014/main" id="{2E75E09A-5222-4507-B87F-95CA14326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08" y="2928"/>
                  <a:ext cx="38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1" name="Line 49">
                  <a:extLst>
                    <a:ext uri="{FF2B5EF4-FFF2-40B4-BE49-F238E27FC236}">
                      <a16:creationId xmlns:a16="http://schemas.microsoft.com/office/drawing/2014/main" id="{0CED0ED9-FD1F-4957-9E98-B22EFDE25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292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2" name="Line 50">
                  <a:extLst>
                    <a:ext uri="{FF2B5EF4-FFF2-40B4-BE49-F238E27FC236}">
                      <a16:creationId xmlns:a16="http://schemas.microsoft.com/office/drawing/2014/main" id="{E4223D61-8A68-4407-AB6A-C9256F6A7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072"/>
                  <a:ext cx="672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3" name="Line 51">
                  <a:extLst>
                    <a:ext uri="{FF2B5EF4-FFF2-40B4-BE49-F238E27FC236}">
                      <a16:creationId xmlns:a16="http://schemas.microsoft.com/office/drawing/2014/main" id="{2C7418B1-51A1-4B1D-AFE6-9B0B6B3D5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4" name="Line 52">
                  <a:extLst>
                    <a:ext uri="{FF2B5EF4-FFF2-40B4-BE49-F238E27FC236}">
                      <a16:creationId xmlns:a16="http://schemas.microsoft.com/office/drawing/2014/main" id="{60ECB604-EF47-48E3-856F-2859EDB24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264"/>
                  <a:ext cx="336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5" name="Line 53">
                  <a:extLst>
                    <a:ext uri="{FF2B5EF4-FFF2-40B4-BE49-F238E27FC236}">
                      <a16:creationId xmlns:a16="http://schemas.microsoft.com/office/drawing/2014/main" id="{363C333B-8D3E-4912-89C4-7389F5AA11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26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6" name="Freeform 54">
                  <a:extLst>
                    <a:ext uri="{FF2B5EF4-FFF2-40B4-BE49-F238E27FC236}">
                      <a16:creationId xmlns:a16="http://schemas.microsoft.com/office/drawing/2014/main" id="{6F356D5A-550D-4A0C-A171-12FB82C05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6" y="3072"/>
                  <a:ext cx="168" cy="192"/>
                </a:xfrm>
                <a:custGeom>
                  <a:avLst/>
                  <a:gdLst>
                    <a:gd name="T0" fmla="*/ 144 w 168"/>
                    <a:gd name="T1" fmla="*/ 0 h 192"/>
                    <a:gd name="T2" fmla="*/ 144 w 168"/>
                    <a:gd name="T3" fmla="*/ 96 h 192"/>
                    <a:gd name="T4" fmla="*/ 0 w 168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8" h="192">
                      <a:moveTo>
                        <a:pt x="144" y="0"/>
                      </a:moveTo>
                      <a:cubicBezTo>
                        <a:pt x="156" y="32"/>
                        <a:pt x="168" y="64"/>
                        <a:pt x="144" y="96"/>
                      </a:cubicBezTo>
                      <a:cubicBezTo>
                        <a:pt x="120" y="128"/>
                        <a:pt x="60" y="160"/>
                        <a:pt x="0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7" name="Freeform 55">
                  <a:extLst>
                    <a:ext uri="{FF2B5EF4-FFF2-40B4-BE49-F238E27FC236}">
                      <a16:creationId xmlns:a16="http://schemas.microsoft.com/office/drawing/2014/main" id="{074B8E0A-3295-4314-92C9-AF276C2474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072"/>
                  <a:ext cx="144" cy="192"/>
                </a:xfrm>
                <a:custGeom>
                  <a:avLst/>
                  <a:gdLst>
                    <a:gd name="T0" fmla="*/ 144 w 144"/>
                    <a:gd name="T1" fmla="*/ 0 h 192"/>
                    <a:gd name="T2" fmla="*/ 48 w 144"/>
                    <a:gd name="T3" fmla="*/ 48 h 192"/>
                    <a:gd name="T4" fmla="*/ 0 w 144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192">
                      <a:moveTo>
                        <a:pt x="144" y="0"/>
                      </a:moveTo>
                      <a:cubicBezTo>
                        <a:pt x="108" y="8"/>
                        <a:pt x="72" y="16"/>
                        <a:pt x="48" y="48"/>
                      </a:cubicBezTo>
                      <a:cubicBezTo>
                        <a:pt x="24" y="80"/>
                        <a:pt x="12" y="136"/>
                        <a:pt x="0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8" name="Line 56">
                  <a:extLst>
                    <a:ext uri="{FF2B5EF4-FFF2-40B4-BE49-F238E27FC236}">
                      <a16:creationId xmlns:a16="http://schemas.microsoft.com/office/drawing/2014/main" id="{1324D458-F1AC-4B62-A20E-B0224996E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2112"/>
                  <a:ext cx="0" cy="96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79" name="Line 57">
                  <a:extLst>
                    <a:ext uri="{FF2B5EF4-FFF2-40B4-BE49-F238E27FC236}">
                      <a16:creationId xmlns:a16="http://schemas.microsoft.com/office/drawing/2014/main" id="{6FFED429-3BDD-45A4-9A2C-463FA14FEC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0" y="2640"/>
                  <a:ext cx="0" cy="624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0" name="Line 58">
                  <a:extLst>
                    <a:ext uri="{FF2B5EF4-FFF2-40B4-BE49-F238E27FC236}">
                      <a16:creationId xmlns:a16="http://schemas.microsoft.com/office/drawing/2014/main" id="{F2393AD6-B47F-4220-886B-46511F66E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0" y="23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1" name="Line 59">
                  <a:extLst>
                    <a:ext uri="{FF2B5EF4-FFF2-40B4-BE49-F238E27FC236}">
                      <a16:creationId xmlns:a16="http://schemas.microsoft.com/office/drawing/2014/main" id="{FAD18F5A-E2AD-4BCA-A987-32E2AE3AB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6" y="2688"/>
                  <a:ext cx="0" cy="576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2" name="Line 60">
                  <a:extLst>
                    <a:ext uri="{FF2B5EF4-FFF2-40B4-BE49-F238E27FC236}">
                      <a16:creationId xmlns:a16="http://schemas.microsoft.com/office/drawing/2014/main" id="{C1CCD18F-753B-4E2D-A227-05DEFA099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60" y="2592"/>
                  <a:ext cx="0" cy="48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3" name="Line 61">
                  <a:extLst>
                    <a:ext uri="{FF2B5EF4-FFF2-40B4-BE49-F238E27FC236}">
                      <a16:creationId xmlns:a16="http://schemas.microsoft.com/office/drawing/2014/main" id="{57768BD8-12F2-4C62-9938-C39534475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6" y="230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4" name="Line 62">
                  <a:extLst>
                    <a:ext uri="{FF2B5EF4-FFF2-40B4-BE49-F238E27FC236}">
                      <a16:creationId xmlns:a16="http://schemas.microsoft.com/office/drawing/2014/main" id="{A83552AB-0541-4966-801B-B59C8A6BA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60" y="216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5" name="Freeform 63">
                  <a:extLst>
                    <a:ext uri="{FF2B5EF4-FFF2-40B4-BE49-F238E27FC236}">
                      <a16:creationId xmlns:a16="http://schemas.microsoft.com/office/drawing/2014/main" id="{72B99751-EA20-48FE-816F-A2458EE46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6" y="2640"/>
                  <a:ext cx="144" cy="144"/>
                </a:xfrm>
                <a:custGeom>
                  <a:avLst/>
                  <a:gdLst>
                    <a:gd name="T0" fmla="*/ 144 w 144"/>
                    <a:gd name="T1" fmla="*/ 0 h 144"/>
                    <a:gd name="T2" fmla="*/ 96 w 144"/>
                    <a:gd name="T3" fmla="*/ 96 h 144"/>
                    <a:gd name="T4" fmla="*/ 0 w 144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144">
                      <a:moveTo>
                        <a:pt x="144" y="0"/>
                      </a:moveTo>
                      <a:cubicBezTo>
                        <a:pt x="132" y="36"/>
                        <a:pt x="120" y="72"/>
                        <a:pt x="96" y="96"/>
                      </a:cubicBezTo>
                      <a:cubicBezTo>
                        <a:pt x="72" y="120"/>
                        <a:pt x="36" y="132"/>
                        <a:pt x="0" y="1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6" name="Freeform 64">
                  <a:extLst>
                    <a:ext uri="{FF2B5EF4-FFF2-40B4-BE49-F238E27FC236}">
                      <a16:creationId xmlns:a16="http://schemas.microsoft.com/office/drawing/2014/main" id="{B3A20942-B2A5-4AC3-BA90-766BA44F2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712"/>
                  <a:ext cx="564" cy="96"/>
                </a:xfrm>
                <a:custGeom>
                  <a:avLst/>
                  <a:gdLst>
                    <a:gd name="T0" fmla="*/ 0 w 564"/>
                    <a:gd name="T1" fmla="*/ 0 h 96"/>
                    <a:gd name="T2" fmla="*/ 120 w 564"/>
                    <a:gd name="T3" fmla="*/ 72 h 96"/>
                    <a:gd name="T4" fmla="*/ 312 w 564"/>
                    <a:gd name="T5" fmla="*/ 96 h 96"/>
                    <a:gd name="T6" fmla="*/ 564 w 564"/>
                    <a:gd name="T7" fmla="*/ 7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4" h="96">
                      <a:moveTo>
                        <a:pt x="0" y="0"/>
                      </a:moveTo>
                      <a:cubicBezTo>
                        <a:pt x="20" y="14"/>
                        <a:pt x="68" y="56"/>
                        <a:pt x="120" y="72"/>
                      </a:cubicBezTo>
                      <a:cubicBezTo>
                        <a:pt x="172" y="88"/>
                        <a:pt x="238" y="96"/>
                        <a:pt x="312" y="96"/>
                      </a:cubicBezTo>
                      <a:cubicBezTo>
                        <a:pt x="386" y="96"/>
                        <a:pt x="512" y="77"/>
                        <a:pt x="564" y="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7" name="Freeform 65">
                  <a:extLst>
                    <a:ext uri="{FF2B5EF4-FFF2-40B4-BE49-F238E27FC236}">
                      <a16:creationId xmlns:a16="http://schemas.microsoft.com/office/drawing/2014/main" id="{7AF5222C-FAD8-40A3-A75F-75F51DA14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2592"/>
                  <a:ext cx="192" cy="112"/>
                </a:xfrm>
                <a:custGeom>
                  <a:avLst/>
                  <a:gdLst>
                    <a:gd name="T0" fmla="*/ 0 w 192"/>
                    <a:gd name="T1" fmla="*/ 96 h 112"/>
                    <a:gd name="T2" fmla="*/ 96 w 192"/>
                    <a:gd name="T3" fmla="*/ 96 h 112"/>
                    <a:gd name="T4" fmla="*/ 192 w 192"/>
                    <a:gd name="T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" h="112">
                      <a:moveTo>
                        <a:pt x="0" y="96"/>
                      </a:moveTo>
                      <a:cubicBezTo>
                        <a:pt x="32" y="104"/>
                        <a:pt x="64" y="112"/>
                        <a:pt x="96" y="96"/>
                      </a:cubicBezTo>
                      <a:cubicBezTo>
                        <a:pt x="128" y="80"/>
                        <a:pt x="160" y="40"/>
                        <a:pt x="192" y="0"/>
                      </a:cubicBezTo>
                    </a:path>
                  </a:pathLst>
                </a:cu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8" name="Freeform 66">
                  <a:extLst>
                    <a:ext uri="{FF2B5EF4-FFF2-40B4-BE49-F238E27FC236}">
                      <a16:creationId xmlns:a16="http://schemas.microsoft.com/office/drawing/2014/main" id="{C5B1B4A3-B4C6-4152-88F8-74014B5ED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2544"/>
                  <a:ext cx="528" cy="112"/>
                </a:xfrm>
                <a:custGeom>
                  <a:avLst/>
                  <a:gdLst>
                    <a:gd name="T0" fmla="*/ 0 w 528"/>
                    <a:gd name="T1" fmla="*/ 0 h 112"/>
                    <a:gd name="T2" fmla="*/ 144 w 528"/>
                    <a:gd name="T3" fmla="*/ 96 h 112"/>
                    <a:gd name="T4" fmla="*/ 336 w 528"/>
                    <a:gd name="T5" fmla="*/ 96 h 112"/>
                    <a:gd name="T6" fmla="*/ 528 w 528"/>
                    <a:gd name="T7" fmla="*/ 96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8" h="112">
                      <a:moveTo>
                        <a:pt x="0" y="0"/>
                      </a:moveTo>
                      <a:cubicBezTo>
                        <a:pt x="44" y="40"/>
                        <a:pt x="88" y="80"/>
                        <a:pt x="144" y="96"/>
                      </a:cubicBezTo>
                      <a:cubicBezTo>
                        <a:pt x="200" y="112"/>
                        <a:pt x="272" y="96"/>
                        <a:pt x="336" y="96"/>
                      </a:cubicBezTo>
                      <a:cubicBezTo>
                        <a:pt x="400" y="96"/>
                        <a:pt x="464" y="96"/>
                        <a:pt x="528" y="96"/>
                      </a:cubicBezTo>
                    </a:path>
                  </a:pathLst>
                </a:cu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89" name="Freeform 67">
                  <a:extLst>
                    <a:ext uri="{FF2B5EF4-FFF2-40B4-BE49-F238E27FC236}">
                      <a16:creationId xmlns:a16="http://schemas.microsoft.com/office/drawing/2014/main" id="{5F4B136F-DD28-45D2-BEA9-81565B5427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6" y="2098"/>
                  <a:ext cx="768" cy="216"/>
                </a:xfrm>
                <a:custGeom>
                  <a:avLst/>
                  <a:gdLst>
                    <a:gd name="T0" fmla="*/ 24 w 768"/>
                    <a:gd name="T1" fmla="*/ 206 h 216"/>
                    <a:gd name="T2" fmla="*/ 72 w 768"/>
                    <a:gd name="T3" fmla="*/ 110 h 216"/>
                    <a:gd name="T4" fmla="*/ 216 w 768"/>
                    <a:gd name="T5" fmla="*/ 26 h 216"/>
                    <a:gd name="T6" fmla="*/ 456 w 768"/>
                    <a:gd name="T7" fmla="*/ 14 h 216"/>
                    <a:gd name="T8" fmla="*/ 744 w 768"/>
                    <a:gd name="T9" fmla="*/ 110 h 216"/>
                    <a:gd name="T10" fmla="*/ 600 w 768"/>
                    <a:gd name="T11" fmla="*/ 206 h 216"/>
                    <a:gd name="T12" fmla="*/ 456 w 768"/>
                    <a:gd name="T13" fmla="*/ 170 h 216"/>
                    <a:gd name="T14" fmla="*/ 216 w 768"/>
                    <a:gd name="T15" fmla="*/ 146 h 216"/>
                    <a:gd name="T16" fmla="*/ 24 w 768"/>
                    <a:gd name="T17" fmla="*/ 20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8" h="216">
                      <a:moveTo>
                        <a:pt x="24" y="206"/>
                      </a:moveTo>
                      <a:cubicBezTo>
                        <a:pt x="0" y="206"/>
                        <a:pt x="40" y="140"/>
                        <a:pt x="72" y="110"/>
                      </a:cubicBezTo>
                      <a:cubicBezTo>
                        <a:pt x="104" y="80"/>
                        <a:pt x="152" y="42"/>
                        <a:pt x="216" y="26"/>
                      </a:cubicBezTo>
                      <a:cubicBezTo>
                        <a:pt x="280" y="10"/>
                        <a:pt x="368" y="0"/>
                        <a:pt x="456" y="14"/>
                      </a:cubicBezTo>
                      <a:cubicBezTo>
                        <a:pt x="544" y="28"/>
                        <a:pt x="720" y="78"/>
                        <a:pt x="744" y="110"/>
                      </a:cubicBezTo>
                      <a:cubicBezTo>
                        <a:pt x="768" y="142"/>
                        <a:pt x="648" y="196"/>
                        <a:pt x="600" y="206"/>
                      </a:cubicBezTo>
                      <a:cubicBezTo>
                        <a:pt x="552" y="216"/>
                        <a:pt x="520" y="180"/>
                        <a:pt x="456" y="170"/>
                      </a:cubicBezTo>
                      <a:cubicBezTo>
                        <a:pt x="392" y="160"/>
                        <a:pt x="288" y="140"/>
                        <a:pt x="216" y="146"/>
                      </a:cubicBezTo>
                      <a:cubicBezTo>
                        <a:pt x="144" y="152"/>
                        <a:pt x="64" y="194"/>
                        <a:pt x="24" y="206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+mj-lt"/>
                  </a:endParaRPr>
                </a:p>
              </p:txBody>
            </p:sp>
            <p:sp>
              <p:nvSpPr>
                <p:cNvPr id="90" name="Text Box 68">
                  <a:extLst>
                    <a:ext uri="{FF2B5EF4-FFF2-40B4-BE49-F238E27FC236}">
                      <a16:creationId xmlns:a16="http://schemas.microsoft.com/office/drawing/2014/main" id="{24666187-CBF3-47DE-A7FA-29675A0FCB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8" y="3290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91" name="Text Box 69">
                  <a:extLst>
                    <a:ext uri="{FF2B5EF4-FFF2-40B4-BE49-F238E27FC236}">
                      <a16:creationId xmlns:a16="http://schemas.microsoft.com/office/drawing/2014/main" id="{462615C3-5DCF-40B8-A243-C02B07F09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6" y="2666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>
                      <a:latin typeface="+mj-lt"/>
                    </a:rPr>
                    <a:t>y</a:t>
                  </a:r>
                </a:p>
              </p:txBody>
            </p:sp>
            <p:sp>
              <p:nvSpPr>
                <p:cNvPr id="92" name="Text Box 71">
                  <a:extLst>
                    <a:ext uri="{FF2B5EF4-FFF2-40B4-BE49-F238E27FC236}">
                      <a16:creationId xmlns:a16="http://schemas.microsoft.com/office/drawing/2014/main" id="{1F7D39B3-82A8-4D5F-BAC0-52A32421D3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2" y="3111"/>
                  <a:ext cx="28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>
                      <a:latin typeface="+mj-lt"/>
                    </a:rPr>
                    <a:t>D</a:t>
                  </a:r>
                </a:p>
              </p:txBody>
            </p:sp>
          </p:grpSp>
        </p:grpSp>
        <p:sp>
          <p:nvSpPr>
            <p:cNvPr id="93" name="Freeform 3110">
              <a:extLst>
                <a:ext uri="{FF2B5EF4-FFF2-40B4-BE49-F238E27FC236}">
                  <a16:creationId xmlns:a16="http://schemas.microsoft.com/office/drawing/2014/main" id="{9AECA04B-8D07-4BEC-BDA5-CE7AD17DD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183" y="4275965"/>
              <a:ext cx="258763" cy="922263"/>
            </a:xfrm>
            <a:custGeom>
              <a:avLst/>
              <a:gdLst>
                <a:gd name="T0" fmla="*/ 0 w 288"/>
                <a:gd name="T1" fmla="*/ 960 h 960"/>
                <a:gd name="T2" fmla="*/ 288 w 288"/>
                <a:gd name="T3" fmla="*/ 816 h 960"/>
                <a:gd name="T4" fmla="*/ 288 w 288"/>
                <a:gd name="T5" fmla="*/ 0 h 960"/>
                <a:gd name="T6" fmla="*/ 0 w 288"/>
                <a:gd name="T7" fmla="*/ 48 h 960"/>
                <a:gd name="T8" fmla="*/ 0 w 288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960">
                  <a:moveTo>
                    <a:pt x="0" y="960"/>
                  </a:moveTo>
                  <a:lnTo>
                    <a:pt x="288" y="816"/>
                  </a:lnTo>
                  <a:lnTo>
                    <a:pt x="288" y="0"/>
                  </a:lnTo>
                  <a:lnTo>
                    <a:pt x="0" y="48"/>
                  </a:lnTo>
                  <a:lnTo>
                    <a:pt x="0" y="9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94" name="Freeform 3112">
              <a:extLst>
                <a:ext uri="{FF2B5EF4-FFF2-40B4-BE49-F238E27FC236}">
                  <a16:creationId xmlns:a16="http://schemas.microsoft.com/office/drawing/2014/main" id="{FE90F4B2-2D6E-4ACC-B6C5-61E773FF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392" y="4155957"/>
              <a:ext cx="238996" cy="239890"/>
            </a:xfrm>
            <a:custGeom>
              <a:avLst/>
              <a:gdLst>
                <a:gd name="T0" fmla="*/ 0 w 266"/>
                <a:gd name="T1" fmla="*/ 112 h 168"/>
                <a:gd name="T2" fmla="*/ 89 w 266"/>
                <a:gd name="T3" fmla="*/ 168 h 168"/>
                <a:gd name="T4" fmla="*/ 166 w 266"/>
                <a:gd name="T5" fmla="*/ 156 h 168"/>
                <a:gd name="T6" fmla="*/ 233 w 266"/>
                <a:gd name="T7" fmla="*/ 112 h 168"/>
                <a:gd name="T8" fmla="*/ 266 w 266"/>
                <a:gd name="T9" fmla="*/ 101 h 168"/>
                <a:gd name="T10" fmla="*/ 189 w 266"/>
                <a:gd name="T11" fmla="*/ 34 h 168"/>
                <a:gd name="T12" fmla="*/ 66 w 266"/>
                <a:gd name="T13" fmla="*/ 34 h 168"/>
                <a:gd name="T14" fmla="*/ 0 w 266"/>
                <a:gd name="T15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68">
                  <a:moveTo>
                    <a:pt x="0" y="112"/>
                  </a:moveTo>
                  <a:cubicBezTo>
                    <a:pt x="32" y="133"/>
                    <a:pt x="62" y="141"/>
                    <a:pt x="89" y="168"/>
                  </a:cubicBezTo>
                  <a:cubicBezTo>
                    <a:pt x="115" y="164"/>
                    <a:pt x="142" y="165"/>
                    <a:pt x="166" y="156"/>
                  </a:cubicBezTo>
                  <a:cubicBezTo>
                    <a:pt x="191" y="146"/>
                    <a:pt x="208" y="120"/>
                    <a:pt x="233" y="112"/>
                  </a:cubicBezTo>
                  <a:cubicBezTo>
                    <a:pt x="244" y="108"/>
                    <a:pt x="255" y="105"/>
                    <a:pt x="266" y="101"/>
                  </a:cubicBezTo>
                  <a:cubicBezTo>
                    <a:pt x="250" y="52"/>
                    <a:pt x="240" y="47"/>
                    <a:pt x="189" y="34"/>
                  </a:cubicBezTo>
                  <a:cubicBezTo>
                    <a:pt x="137" y="0"/>
                    <a:pt x="122" y="16"/>
                    <a:pt x="66" y="34"/>
                  </a:cubicBezTo>
                  <a:cubicBezTo>
                    <a:pt x="32" y="57"/>
                    <a:pt x="18" y="76"/>
                    <a:pt x="0" y="112"/>
                  </a:cubicBezTo>
                  <a:close/>
                </a:path>
              </a:pathLst>
            </a:custGeom>
            <a:gradFill rotWithShape="0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96" name="Oval 3109">
              <a:extLst>
                <a:ext uri="{FF2B5EF4-FFF2-40B4-BE49-F238E27FC236}">
                  <a16:creationId xmlns:a16="http://schemas.microsoft.com/office/drawing/2014/main" id="{0AC6C1F3-B5A6-4753-8B0D-0B4B60D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684" y="5691208"/>
              <a:ext cx="258763" cy="1370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bject 3098">
                  <a:extLst>
                    <a:ext uri="{FF2B5EF4-FFF2-40B4-BE49-F238E27FC236}">
                      <a16:creationId xmlns:a16="http://schemas.microsoft.com/office/drawing/2014/main" id="{8F45391C-1222-4D13-B280-9B4E3CD59533}"/>
                    </a:ext>
                  </a:extLst>
                </p:cNvPr>
                <p:cNvSpPr txBox="1"/>
                <p:nvPr/>
              </p:nvSpPr>
              <p:spPr bwMode="auto">
                <a:xfrm>
                  <a:off x="6322886" y="4796432"/>
                  <a:ext cx="1990285" cy="398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7" name="Object 3098">
                  <a:extLst>
                    <a:ext uri="{FF2B5EF4-FFF2-40B4-BE49-F238E27FC236}">
                      <a16:creationId xmlns:a16="http://schemas.microsoft.com/office/drawing/2014/main" id="{8F45391C-1222-4D13-B280-9B4E3CD59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2886" y="4796432"/>
                  <a:ext cx="1990285" cy="398462"/>
                </a:xfrm>
                <a:prstGeom prst="rect">
                  <a:avLst/>
                </a:prstGeom>
                <a:blipFill>
                  <a:blip r:embed="rId4"/>
                  <a:stretch>
                    <a:fillRect b="-3846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bject 3088">
                  <a:extLst>
                    <a:ext uri="{FF2B5EF4-FFF2-40B4-BE49-F238E27FC236}">
                      <a16:creationId xmlns:a16="http://schemas.microsoft.com/office/drawing/2014/main" id="{FEA370CA-36C3-47D3-9141-27F8166016BF}"/>
                    </a:ext>
                  </a:extLst>
                </p:cNvPr>
                <p:cNvSpPr txBox="1"/>
                <p:nvPr/>
              </p:nvSpPr>
              <p:spPr bwMode="auto">
                <a:xfrm>
                  <a:off x="5912290" y="3697749"/>
                  <a:ext cx="1990286" cy="5119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8" name="Object 3088">
                  <a:extLst>
                    <a:ext uri="{FF2B5EF4-FFF2-40B4-BE49-F238E27FC236}">
                      <a16:creationId xmlns:a16="http://schemas.microsoft.com/office/drawing/2014/main" id="{FEA370CA-36C3-47D3-9141-27F816601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2290" y="3697749"/>
                  <a:ext cx="1990286" cy="511946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1" grpId="0"/>
      <p:bldP spid="3122" grpId="0" animBg="1"/>
      <p:bldP spid="3123" grpId="0"/>
      <p:bldP spid="31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6" name="Text Box 54">
                <a:extLst>
                  <a:ext uri="{FF2B5EF4-FFF2-40B4-BE49-F238E27FC236}">
                    <a16:creationId xmlns:a16="http://schemas.microsoft.com/office/drawing/2014/main" id="{A79E8811-64B3-4F60-9794-C2ACB014A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825" y="574677"/>
                <a:ext cx="9536585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ea typeface="+mj-ea"/>
                  </a:rPr>
                  <a:t>同理</a:t>
                </a:r>
                <a:r>
                  <a:rPr lang="en-US" altLang="zh-CN" sz="2800" b="1" dirty="0">
                    <a:ea typeface="+mj-ea"/>
                  </a:rPr>
                  <a:t>,</a:t>
                </a:r>
                <a:r>
                  <a:rPr lang="zh-CN" altLang="en-US" sz="2800" b="1" dirty="0">
                    <a:ea typeface="+mj-ea"/>
                  </a:rPr>
                  <a:t>可将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ea typeface="+mj-ea"/>
                  </a:rPr>
                  <a:t>投影到 </a:t>
                </a:r>
                <a:r>
                  <a:rPr lang="en-US" altLang="zh-CN" sz="2800" b="1" i="1" dirty="0" err="1">
                    <a:ea typeface="+mj-ea"/>
                  </a:rPr>
                  <a:t>yoz</a:t>
                </a:r>
                <a:r>
                  <a:rPr lang="en-US" altLang="zh-CN" sz="2800" b="1" i="1" dirty="0">
                    <a:ea typeface="+mj-ea"/>
                  </a:rPr>
                  <a:t> </a:t>
                </a:r>
                <a:r>
                  <a:rPr lang="zh-CN" altLang="en-US" sz="2800" b="1" dirty="0">
                    <a:ea typeface="+mj-ea"/>
                  </a:rPr>
                  <a:t>面或 </a:t>
                </a:r>
                <a:r>
                  <a:rPr lang="en-US" altLang="zh-CN" sz="2800" b="1" i="1" dirty="0" err="1">
                    <a:ea typeface="+mj-ea"/>
                  </a:rPr>
                  <a:t>zox</a:t>
                </a:r>
                <a:r>
                  <a:rPr lang="en-US" altLang="zh-CN" sz="2800" b="1" i="1" dirty="0">
                    <a:ea typeface="+mj-ea"/>
                  </a:rPr>
                  <a:t> </a:t>
                </a:r>
                <a:r>
                  <a:rPr lang="zh-CN" altLang="en-US" sz="2800" b="1" dirty="0">
                    <a:ea typeface="+mj-ea"/>
                  </a:rPr>
                  <a:t>面上</a:t>
                </a:r>
                <a:r>
                  <a:rPr lang="en-US" altLang="zh-CN" sz="2800" b="1" dirty="0">
                    <a:ea typeface="+mj-ea"/>
                  </a:rPr>
                  <a:t>,</a:t>
                </a:r>
                <a:r>
                  <a:rPr lang="zh-CN" altLang="en-US" sz="2800" b="1" dirty="0">
                    <a:ea typeface="+mj-ea"/>
                  </a:rPr>
                  <a:t>使三重积分化成其他顺</a:t>
                </a:r>
              </a:p>
              <a:p>
                <a:r>
                  <a:rPr lang="zh-CN" altLang="en-US" sz="2800" b="1" dirty="0">
                    <a:ea typeface="+mj-ea"/>
                  </a:rPr>
                  <a:t>序的三次积分</a:t>
                </a:r>
                <a:r>
                  <a:rPr lang="en-US" altLang="zh-CN" sz="2800" b="1" dirty="0">
                    <a:ea typeface="+mj-ea"/>
                  </a:rPr>
                  <a:t>:</a:t>
                </a:r>
              </a:p>
            </p:txBody>
          </p:sp>
        </mc:Choice>
        <mc:Fallback xmlns="">
          <p:sp>
            <p:nvSpPr>
              <p:cNvPr id="3126" name="Text Box 54">
                <a:extLst>
                  <a:ext uri="{FF2B5EF4-FFF2-40B4-BE49-F238E27FC236}">
                    <a16:creationId xmlns:a16="http://schemas.microsoft.com/office/drawing/2014/main" id="{A79E8811-64B3-4F60-9794-C2ACB014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825" y="574677"/>
                <a:ext cx="9536585" cy="954107"/>
              </a:xfrm>
              <a:prstGeom prst="rect">
                <a:avLst/>
              </a:prstGeom>
              <a:blipFill>
                <a:blip r:embed="rId2"/>
                <a:stretch>
                  <a:fillRect l="-1343" t="-8280" r="-575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8" name="Object 56">
                <a:extLst>
                  <a:ext uri="{FF2B5EF4-FFF2-40B4-BE49-F238E27FC236}">
                    <a16:creationId xmlns:a16="http://schemas.microsoft.com/office/drawing/2014/main" id="{AA547AB0-EE65-4C13-951E-AED62E20BEDC}"/>
                  </a:ext>
                </a:extLst>
              </p:cNvPr>
              <p:cNvSpPr txBox="1"/>
              <p:nvPr/>
            </p:nvSpPr>
            <p:spPr bwMode="auto">
              <a:xfrm>
                <a:off x="1402079" y="3048019"/>
                <a:ext cx="9050956" cy="1499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𝒅𝒚</m:t>
                                  </m:r>
                                </m:e>
                              </m:nary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3128" name="Object 56">
                <a:extLst>
                  <a:ext uri="{FF2B5EF4-FFF2-40B4-BE49-F238E27FC236}">
                    <a16:creationId xmlns:a16="http://schemas.microsoft.com/office/drawing/2014/main" id="{AA547AB0-EE65-4C13-951E-AED62E20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079" y="3048019"/>
                <a:ext cx="9050956" cy="1499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9" name="Object 57">
                <a:extLst>
                  <a:ext uri="{FF2B5EF4-FFF2-40B4-BE49-F238E27FC236}">
                    <a16:creationId xmlns:a16="http://schemas.microsoft.com/office/drawing/2014/main" id="{4A844129-D525-4551-AF69-0A1D7576B066}"/>
                  </a:ext>
                </a:extLst>
              </p:cNvPr>
              <p:cNvSpPr txBox="1"/>
              <p:nvPr/>
            </p:nvSpPr>
            <p:spPr bwMode="auto">
              <a:xfrm>
                <a:off x="1498332" y="1686111"/>
                <a:ext cx="8670078" cy="1499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𝒇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𝒅𝒙</m:t>
                                  </m:r>
                                </m:e>
                              </m:nary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3129" name="Object 57">
                <a:extLst>
                  <a:ext uri="{FF2B5EF4-FFF2-40B4-BE49-F238E27FC236}">
                    <a16:creationId xmlns:a16="http://schemas.microsoft.com/office/drawing/2014/main" id="{4A844129-D525-4551-AF69-0A1D7576B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332" y="1686111"/>
                <a:ext cx="8670078" cy="1499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1" name="Text Box 59">
                <a:extLst>
                  <a:ext uri="{FF2B5EF4-FFF2-40B4-BE49-F238E27FC236}">
                    <a16:creationId xmlns:a16="http://schemas.microsoft.com/office/drawing/2014/main" id="{3E24409D-6E9B-4042-8102-B11C751B9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12" y="4705197"/>
                <a:ext cx="9830603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ea typeface="+mj-ea"/>
                  </a:rPr>
                  <a:t>2.</a:t>
                </a:r>
                <a:r>
                  <a:rPr lang="zh-CN" altLang="en-US" sz="2800" b="1" dirty="0">
                    <a:ea typeface="+mj-ea"/>
                  </a:rPr>
                  <a:t>设积分区域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ea typeface="+mj-ea"/>
                  </a:rPr>
                  <a:t>的边界曲面与平行于坐标轴的直线相交多于</a:t>
                </a:r>
              </a:p>
              <a:p>
                <a:r>
                  <a:rPr lang="zh-CN" altLang="en-US" sz="2800" b="1" dirty="0">
                    <a:ea typeface="+mj-ea"/>
                  </a:rPr>
                  <a:t>   两点</a:t>
                </a:r>
                <a:r>
                  <a:rPr lang="en-US" altLang="zh-CN" sz="2800" b="1" dirty="0">
                    <a:ea typeface="+mj-ea"/>
                  </a:rPr>
                  <a:t>.</a:t>
                </a:r>
                <a:r>
                  <a:rPr lang="zh-CN" altLang="en-US" sz="2800" b="1" dirty="0">
                    <a:ea typeface="+mj-ea"/>
                  </a:rPr>
                  <a:t>可以将积分域分成简单子域</a:t>
                </a:r>
                <a:r>
                  <a:rPr lang="en-US" altLang="zh-CN" sz="2800" b="1" dirty="0">
                    <a:ea typeface="+mj-ea"/>
                  </a:rPr>
                  <a:t>,</a:t>
                </a:r>
                <a:r>
                  <a:rPr lang="zh-CN" altLang="en-US" sz="2800" b="1" dirty="0">
                    <a:ea typeface="+mj-ea"/>
                  </a:rPr>
                  <a:t>利用积分可加性计算</a:t>
                </a:r>
                <a:r>
                  <a:rPr lang="en-US" altLang="zh-CN" sz="2800" b="1" dirty="0"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3131" name="Text Box 59">
                <a:extLst>
                  <a:ext uri="{FF2B5EF4-FFF2-40B4-BE49-F238E27FC236}">
                    <a16:creationId xmlns:a16="http://schemas.microsoft.com/office/drawing/2014/main" id="{3E24409D-6E9B-4042-8102-B11C751B9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12" y="4705197"/>
                <a:ext cx="9830603" cy="954107"/>
              </a:xfrm>
              <a:prstGeom prst="rect">
                <a:avLst/>
              </a:prstGeom>
              <a:blipFill>
                <a:blip r:embed="rId5"/>
                <a:stretch>
                  <a:fillRect l="-1303" t="-8974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6" grpId="0"/>
      <p:bldP spid="3128" grpId="0"/>
      <p:bldP spid="3129" grpId="0"/>
      <p:bldP spid="3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7" name="Rectangle 9">
            <a:extLst>
              <a:ext uri="{FF2B5EF4-FFF2-40B4-BE49-F238E27FC236}">
                <a16:creationId xmlns:a16="http://schemas.microsoft.com/office/drawing/2014/main" id="{90E2F7D6-768F-424E-A884-962AAE7FB5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3787" y="147723"/>
            <a:ext cx="5334000" cy="685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 dirty="0"/>
              <a:t>3.  </a:t>
            </a:r>
            <a:r>
              <a:rPr lang="zh-CN" altLang="en-US" sz="2800" b="1" dirty="0"/>
              <a:t>截面法 </a:t>
            </a:r>
            <a:r>
              <a:rPr lang="en-US" altLang="zh-CN" sz="2800" b="1" dirty="0"/>
              <a:t>(“</a:t>
            </a:r>
            <a:r>
              <a:rPr lang="zh-CN" altLang="en-US" sz="2800" b="1" dirty="0"/>
              <a:t>先二后一”</a:t>
            </a:r>
            <a:r>
              <a:rPr lang="en-US" altLang="zh-CN" sz="28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8" name="Object 10">
                <a:extLst>
                  <a:ext uri="{FF2B5EF4-FFF2-40B4-BE49-F238E27FC236}">
                    <a16:creationId xmlns:a16="http://schemas.microsoft.com/office/drawing/2014/main" id="{B1C82936-D689-46FE-876D-87B3ABD613D4}"/>
                  </a:ext>
                </a:extLst>
              </p:cNvPr>
              <p:cNvSpPr txBox="1"/>
              <p:nvPr/>
            </p:nvSpPr>
            <p:spPr bwMode="auto">
              <a:xfrm>
                <a:off x="1981200" y="758534"/>
                <a:ext cx="3146939" cy="939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若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𝜴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≤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≤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8618" name="Object 10">
                <a:extLst>
                  <a:ext uri="{FF2B5EF4-FFF2-40B4-BE49-F238E27FC236}">
                    <a16:creationId xmlns:a16="http://schemas.microsoft.com/office/drawing/2014/main" id="{B1C82936-D689-46FE-876D-87B3ABD6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758534"/>
                <a:ext cx="3146939" cy="939800"/>
              </a:xfrm>
              <a:prstGeom prst="rect">
                <a:avLst/>
              </a:prstGeom>
              <a:blipFill>
                <a:blip r:embed="rId2"/>
                <a:stretch>
                  <a:fillRect l="-3876" b="-58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20" name="Text Box 12">
                <a:extLst>
                  <a:ext uri="{FF2B5EF4-FFF2-40B4-BE49-F238E27FC236}">
                    <a16:creationId xmlns:a16="http://schemas.microsoft.com/office/drawing/2014/main" id="{3B923196-135E-4B48-AA59-8976155B97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735" y="1883524"/>
                <a:ext cx="645137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为底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d 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z 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为高的柱形薄片质量为</a:t>
                </a:r>
              </a:p>
            </p:txBody>
          </p:sp>
        </mc:Choice>
        <mc:Fallback xmlns="">
          <p:sp>
            <p:nvSpPr>
              <p:cNvPr id="68620" name="Text Box 12">
                <a:extLst>
                  <a:ext uri="{FF2B5EF4-FFF2-40B4-BE49-F238E27FC236}">
                    <a16:creationId xmlns:a16="http://schemas.microsoft.com/office/drawing/2014/main" id="{3B923196-135E-4B48-AA59-8976155B9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735" y="1883524"/>
                <a:ext cx="6451376" cy="523220"/>
              </a:xfrm>
              <a:prstGeom prst="rect">
                <a:avLst/>
              </a:prstGeom>
              <a:blipFill>
                <a:blip r:embed="rId3"/>
                <a:stretch>
                  <a:fillRect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21" name="Object 13">
            <a:extLst>
              <a:ext uri="{FF2B5EF4-FFF2-40B4-BE49-F238E27FC236}">
                <a16:creationId xmlns:a16="http://schemas.microsoft.com/office/drawing/2014/main" id="{9C4E7D7C-1F63-4930-A5A9-7ED108DEDD57}"/>
              </a:ext>
            </a:extLst>
          </p:cNvPr>
          <p:cNvSpPr txBox="1"/>
          <p:nvPr/>
        </p:nvSpPr>
        <p:spPr bwMode="auto">
          <a:xfrm>
            <a:off x="1981200" y="1995488"/>
            <a:ext cx="782638" cy="4429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92500" lnSpcReduction="20000"/>
          </a:bodyPr>
          <a:lstStyle/>
          <a:p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3C0AA281-DB13-408F-938F-F22B0821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30" y="3456745"/>
            <a:ext cx="24663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物体的质量为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30" name="Object 22">
                <a:extLst>
                  <a:ext uri="{FF2B5EF4-FFF2-40B4-BE49-F238E27FC236}">
                    <a16:creationId xmlns:a16="http://schemas.microsoft.com/office/drawing/2014/main" id="{5A484CE7-DEFB-438A-8D4A-DF421AF34F76}"/>
                  </a:ext>
                </a:extLst>
              </p:cNvPr>
              <p:cNvSpPr txBox="1"/>
              <p:nvPr/>
            </p:nvSpPr>
            <p:spPr bwMode="auto">
              <a:xfrm>
                <a:off x="2632956" y="3969706"/>
                <a:ext cx="3733108" cy="12985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8630" name="Object 22">
                <a:extLst>
                  <a:ext uri="{FF2B5EF4-FFF2-40B4-BE49-F238E27FC236}">
                    <a16:creationId xmlns:a16="http://schemas.microsoft.com/office/drawing/2014/main" id="{5A484CE7-DEFB-438A-8D4A-DF421AF3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2956" y="3969706"/>
                <a:ext cx="3733108" cy="1298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31" name="Object 23">
                <a:extLst>
                  <a:ext uri="{FF2B5EF4-FFF2-40B4-BE49-F238E27FC236}">
                    <a16:creationId xmlns:a16="http://schemas.microsoft.com/office/drawing/2014/main" id="{AC487B37-0CBD-470B-B45D-1877E085AFBB}"/>
                  </a:ext>
                </a:extLst>
              </p:cNvPr>
              <p:cNvSpPr txBox="1"/>
              <p:nvPr/>
            </p:nvSpPr>
            <p:spPr bwMode="auto">
              <a:xfrm>
                <a:off x="6146068" y="3985627"/>
                <a:ext cx="4881565" cy="1298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∬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𝒅𝒛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8631" name="Object 23">
                <a:extLst>
                  <a:ext uri="{FF2B5EF4-FFF2-40B4-BE49-F238E27FC236}">
                    <a16:creationId xmlns:a16="http://schemas.microsoft.com/office/drawing/2014/main" id="{AC487B37-0CBD-470B-B45D-1877E085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6068" y="3985627"/>
                <a:ext cx="4881565" cy="1298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34" name="Object 26">
                <a:extLst>
                  <a:ext uri="{FF2B5EF4-FFF2-40B4-BE49-F238E27FC236}">
                    <a16:creationId xmlns:a16="http://schemas.microsoft.com/office/drawing/2014/main" id="{D2959505-7207-463C-A239-3812E6BEAE99}"/>
                  </a:ext>
                </a:extLst>
              </p:cNvPr>
              <p:cNvSpPr txBox="1"/>
              <p:nvPr/>
            </p:nvSpPr>
            <p:spPr bwMode="auto">
              <a:xfrm>
                <a:off x="6754314" y="5116720"/>
                <a:ext cx="4362820" cy="12350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𝒁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8634" name="Object 26">
                <a:extLst>
                  <a:ext uri="{FF2B5EF4-FFF2-40B4-BE49-F238E27FC236}">
                    <a16:creationId xmlns:a16="http://schemas.microsoft.com/office/drawing/2014/main" id="{D2959505-7207-463C-A239-3812E6BE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314" y="5116720"/>
                <a:ext cx="4362820" cy="12350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44" name="Object 36">
                <a:extLst>
                  <a:ext uri="{FF2B5EF4-FFF2-40B4-BE49-F238E27FC236}">
                    <a16:creationId xmlns:a16="http://schemas.microsoft.com/office/drawing/2014/main" id="{FB8458F3-02B5-4ED0-AE39-E18955AECB56}"/>
                  </a:ext>
                </a:extLst>
              </p:cNvPr>
              <p:cNvSpPr txBox="1"/>
              <p:nvPr/>
            </p:nvSpPr>
            <p:spPr bwMode="auto">
              <a:xfrm>
                <a:off x="2418024" y="2485071"/>
                <a:ext cx="3389313" cy="10121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]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𝒅𝒛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8644" name="Object 36">
                <a:extLst>
                  <a:ext uri="{FF2B5EF4-FFF2-40B4-BE49-F238E27FC236}">
                    <a16:creationId xmlns:a16="http://schemas.microsoft.com/office/drawing/2014/main" id="{FB8458F3-02B5-4ED0-AE39-E18955AEC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8024" y="2485071"/>
                <a:ext cx="3389313" cy="10121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48" name="Text Box 40">
                <a:extLst>
                  <a:ext uri="{FF2B5EF4-FFF2-40B4-BE49-F238E27FC236}">
                    <a16:creationId xmlns:a16="http://schemas.microsoft.com/office/drawing/2014/main" id="{65AE45C3-FC84-4B98-A25B-9673124B0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873" y="2658584"/>
                <a:ext cx="35063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  <a:ea typeface="+mj-ea"/>
                  </a:rPr>
                  <a:t>面密度≈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8648" name="Text Box 40">
                <a:extLst>
                  <a:ext uri="{FF2B5EF4-FFF2-40B4-BE49-F238E27FC236}">
                    <a16:creationId xmlns:a16="http://schemas.microsoft.com/office/drawing/2014/main" id="{65AE45C3-FC84-4B98-A25B-9673124B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9873" y="2658584"/>
                <a:ext cx="3506384" cy="523220"/>
              </a:xfrm>
              <a:prstGeom prst="rect">
                <a:avLst/>
              </a:prstGeom>
              <a:blipFill>
                <a:blip r:embed="rId8"/>
                <a:stretch>
                  <a:fillRect l="-3472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635" name="组合 68634">
            <a:extLst>
              <a:ext uri="{FF2B5EF4-FFF2-40B4-BE49-F238E27FC236}">
                <a16:creationId xmlns:a16="http://schemas.microsoft.com/office/drawing/2014/main" id="{5133C59F-72F4-4C42-83B6-9AD03DD3B805}"/>
              </a:ext>
            </a:extLst>
          </p:cNvPr>
          <p:cNvGrpSpPr/>
          <p:nvPr/>
        </p:nvGrpSpPr>
        <p:grpSpPr>
          <a:xfrm>
            <a:off x="5763748" y="5420067"/>
            <a:ext cx="906463" cy="523875"/>
            <a:chOff x="4011354" y="5964238"/>
            <a:chExt cx="906463" cy="523875"/>
          </a:xfrm>
        </p:grpSpPr>
        <p:sp>
          <p:nvSpPr>
            <p:cNvPr id="68658" name="Text Box 50">
              <a:extLst>
                <a:ext uri="{FF2B5EF4-FFF2-40B4-BE49-F238E27FC236}">
                  <a16:creationId xmlns:a16="http://schemas.microsoft.com/office/drawing/2014/main" id="{B9268F14-B540-42E7-9D1B-DB935293E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354" y="5964238"/>
              <a:ext cx="90646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记作</a:t>
              </a:r>
            </a:p>
          </p:txBody>
        </p:sp>
        <p:sp>
          <p:nvSpPr>
            <p:cNvPr id="68659" name="Line 51">
              <a:extLst>
                <a:ext uri="{FF2B5EF4-FFF2-40B4-BE49-F238E27FC236}">
                  <a16:creationId xmlns:a16="http://schemas.microsoft.com/office/drawing/2014/main" id="{89C0CC50-7EA9-4C1B-BAB6-339637D51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479" y="6394451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8660" name="Line 52">
              <a:extLst>
                <a:ext uri="{FF2B5EF4-FFF2-40B4-BE49-F238E27FC236}">
                  <a16:creationId xmlns:a16="http://schemas.microsoft.com/office/drawing/2014/main" id="{DCE62F14-6FE5-4122-90DD-036C694DD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479" y="6470651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grpSp>
        <p:nvGrpSpPr>
          <p:cNvPr id="68633" name="组合 68632">
            <a:extLst>
              <a:ext uri="{FF2B5EF4-FFF2-40B4-BE49-F238E27FC236}">
                <a16:creationId xmlns:a16="http://schemas.microsoft.com/office/drawing/2014/main" id="{2B6C8E7A-D200-42B8-8124-8AF458B25EE9}"/>
              </a:ext>
            </a:extLst>
          </p:cNvPr>
          <p:cNvGrpSpPr/>
          <p:nvPr/>
        </p:nvGrpSpPr>
        <p:grpSpPr>
          <a:xfrm>
            <a:off x="9172575" y="78840"/>
            <a:ext cx="2319688" cy="2553942"/>
            <a:chOff x="8229600" y="497193"/>
            <a:chExt cx="2319688" cy="2553942"/>
          </a:xfrm>
        </p:grpSpPr>
        <p:sp>
          <p:nvSpPr>
            <p:cNvPr id="68662" name="Oval 54">
              <a:extLst>
                <a:ext uri="{FF2B5EF4-FFF2-40B4-BE49-F238E27FC236}">
                  <a16:creationId xmlns:a16="http://schemas.microsoft.com/office/drawing/2014/main" id="{7828F02A-99E9-445B-9414-0FD5E29BAC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7618">
              <a:off x="9122329" y="967134"/>
              <a:ext cx="1209961" cy="14945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+mj-lt"/>
                <a:ea typeface="+mj-ea"/>
              </a:endParaRPr>
            </a:p>
          </p:txBody>
        </p:sp>
        <p:sp>
          <p:nvSpPr>
            <p:cNvPr id="68612" name="Line 4">
              <a:extLst>
                <a:ext uri="{FF2B5EF4-FFF2-40B4-BE49-F238E27FC236}">
                  <a16:creationId xmlns:a16="http://schemas.microsoft.com/office/drawing/2014/main" id="{6901954C-99F3-42EA-856A-F49F20D05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55063" y="2397425"/>
              <a:ext cx="749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lt"/>
                <a:ea typeface="+mj-ea"/>
              </a:endParaRP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15559532-44DA-4499-A1F5-DD48D05D2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55063" y="1025025"/>
              <a:ext cx="10828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14" name="Object 6">
                  <a:extLst>
                    <a:ext uri="{FF2B5EF4-FFF2-40B4-BE49-F238E27FC236}">
                      <a16:creationId xmlns:a16="http://schemas.microsoft.com/office/drawing/2014/main" id="{D5CA055D-171F-4F44-A87F-195EA8FD6964}"/>
                    </a:ext>
                  </a:extLst>
                </p:cNvPr>
                <p:cNvSpPr txBox="1"/>
                <p:nvPr/>
              </p:nvSpPr>
              <p:spPr bwMode="auto">
                <a:xfrm>
                  <a:off x="8476649" y="2063545"/>
                  <a:ext cx="257743" cy="354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8614" name="Object 6">
                  <a:extLst>
                    <a:ext uri="{FF2B5EF4-FFF2-40B4-BE49-F238E27FC236}">
                      <a16:creationId xmlns:a16="http://schemas.microsoft.com/office/drawing/2014/main" id="{D5CA055D-171F-4F44-A87F-195EA8FD6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76649" y="2063545"/>
                  <a:ext cx="257743" cy="354130"/>
                </a:xfrm>
                <a:prstGeom prst="rect">
                  <a:avLst/>
                </a:prstGeom>
                <a:blipFill>
                  <a:blip r:embed="rId9"/>
                  <a:stretch>
                    <a:fillRect r="-40476" b="-1724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15" name="Object 7">
                  <a:extLst>
                    <a:ext uri="{FF2B5EF4-FFF2-40B4-BE49-F238E27FC236}">
                      <a16:creationId xmlns:a16="http://schemas.microsoft.com/office/drawing/2014/main" id="{5C69C285-535D-4059-8405-3B78DB01D583}"/>
                    </a:ext>
                  </a:extLst>
                </p:cNvPr>
                <p:cNvSpPr txBox="1"/>
                <p:nvPr/>
              </p:nvSpPr>
              <p:spPr bwMode="auto">
                <a:xfrm>
                  <a:off x="8460475" y="857428"/>
                  <a:ext cx="243424" cy="3453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8615" name="Object 7">
                  <a:extLst>
                    <a:ext uri="{FF2B5EF4-FFF2-40B4-BE49-F238E27FC236}">
                      <a16:creationId xmlns:a16="http://schemas.microsoft.com/office/drawing/2014/main" id="{5C69C285-535D-4059-8405-3B78DB01D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60475" y="857428"/>
                  <a:ext cx="243424" cy="345397"/>
                </a:xfrm>
                <a:prstGeom prst="rect">
                  <a:avLst/>
                </a:prstGeom>
                <a:blipFill>
                  <a:blip r:embed="rId10"/>
                  <a:stretch>
                    <a:fillRect l="-10256" r="-61538" b="-2982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665" name="Group 57">
              <a:extLst>
                <a:ext uri="{FF2B5EF4-FFF2-40B4-BE49-F238E27FC236}">
                  <a16:creationId xmlns:a16="http://schemas.microsoft.com/office/drawing/2014/main" id="{F7521230-263F-49A0-AA86-08AF0CED2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9600" y="497193"/>
              <a:ext cx="2319688" cy="2553942"/>
              <a:chOff x="4224" y="386"/>
              <a:chExt cx="1296" cy="1538"/>
            </a:xfrm>
          </p:grpSpPr>
          <p:sp>
            <p:nvSpPr>
              <p:cNvPr id="68623" name="Line 15">
                <a:extLst>
                  <a:ext uri="{FF2B5EF4-FFF2-40B4-BE49-F238E27FC236}">
                    <a16:creationId xmlns:a16="http://schemas.microsoft.com/office/drawing/2014/main" id="{CFBA060A-C4A9-448B-830B-5E151F2D0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lt"/>
                  <a:ea typeface="+mj-ea"/>
                </a:endParaRPr>
              </a:p>
            </p:txBody>
          </p:sp>
          <p:sp>
            <p:nvSpPr>
              <p:cNvPr id="68624" name="Line 16">
                <a:extLst>
                  <a:ext uri="{FF2B5EF4-FFF2-40B4-BE49-F238E27FC236}">
                    <a16:creationId xmlns:a16="http://schemas.microsoft.com/office/drawing/2014/main" id="{B954C345-6487-4EDB-9DDB-1D636EBC4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388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lt"/>
                  <a:ea typeface="+mj-ea"/>
                </a:endParaRPr>
              </a:p>
            </p:txBody>
          </p:sp>
          <p:sp>
            <p:nvSpPr>
              <p:cNvPr id="68625" name="Line 17">
                <a:extLst>
                  <a:ext uri="{FF2B5EF4-FFF2-40B4-BE49-F238E27FC236}">
                    <a16:creationId xmlns:a16="http://schemas.microsoft.com/office/drawing/2014/main" id="{D96F9AAB-B8CC-4B24-810A-0B1846E43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1588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26" name="Object 18">
                    <a:extLst>
                      <a:ext uri="{FF2B5EF4-FFF2-40B4-BE49-F238E27FC236}">
                        <a16:creationId xmlns:a16="http://schemas.microsoft.com/office/drawing/2014/main" id="{8A387BE8-4230-4DA9-A170-6252E302456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322" y="1723"/>
                    <a:ext cx="144" cy="1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4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68626" name="Object 18">
                    <a:extLst>
                      <a:ext uri="{FF2B5EF4-FFF2-40B4-BE49-F238E27FC236}">
                        <a16:creationId xmlns:a16="http://schemas.microsoft.com/office/drawing/2014/main" id="{8A387BE8-4230-4DA9-A170-6252E3024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22" y="1723"/>
                    <a:ext cx="144" cy="15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2558" b="-64286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27" name="Object 19">
                    <a:extLst>
                      <a:ext uri="{FF2B5EF4-FFF2-40B4-BE49-F238E27FC236}">
                        <a16:creationId xmlns:a16="http://schemas.microsoft.com/office/drawing/2014/main" id="{DC63D12C-95CE-40A6-B27B-97AA2B77D98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368" y="1632"/>
                    <a:ext cx="152" cy="2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24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68627" name="Object 19">
                    <a:extLst>
                      <a:ext uri="{FF2B5EF4-FFF2-40B4-BE49-F238E27FC236}">
                        <a16:creationId xmlns:a16="http://schemas.microsoft.com/office/drawing/2014/main" id="{DC63D12C-95CE-40A6-B27B-97AA2B77D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68" y="1632"/>
                    <a:ext cx="152" cy="2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43182" b="-5454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28" name="Object 20">
                    <a:extLst>
                      <a:ext uri="{FF2B5EF4-FFF2-40B4-BE49-F238E27FC236}">
                        <a16:creationId xmlns:a16="http://schemas.microsoft.com/office/drawing/2014/main" id="{40E97610-610D-4BA8-8C08-A3428639332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557" y="386"/>
                    <a:ext cx="136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oMath>
                      </m:oMathPara>
                    </a14:m>
                    <a:endParaRPr lang="zh-CN" altLang="en-US" sz="24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68628" name="Object 20">
                    <a:extLst>
                      <a:ext uri="{FF2B5EF4-FFF2-40B4-BE49-F238E27FC236}">
                        <a16:creationId xmlns:a16="http://schemas.microsoft.com/office/drawing/2014/main" id="{40E97610-610D-4BA8-8C08-A342863933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57" y="386"/>
                    <a:ext cx="136" cy="25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35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663" name="Group 55">
              <a:extLst>
                <a:ext uri="{FF2B5EF4-FFF2-40B4-BE49-F238E27FC236}">
                  <a16:creationId xmlns:a16="http://schemas.microsoft.com/office/drawing/2014/main" id="{0095D04C-484D-4B24-9CAE-8243F956D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0611" y="1752441"/>
              <a:ext cx="1281554" cy="225836"/>
              <a:chOff x="4740" y="1056"/>
              <a:chExt cx="668" cy="194"/>
            </a:xfrm>
          </p:grpSpPr>
          <p:sp>
            <p:nvSpPr>
              <p:cNvPr id="68639" name="Arc 31">
                <a:extLst>
                  <a:ext uri="{FF2B5EF4-FFF2-40B4-BE49-F238E27FC236}">
                    <a16:creationId xmlns:a16="http://schemas.microsoft.com/office/drawing/2014/main" id="{CB06B302-7491-4CE5-BDA8-C575B3C1F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1056"/>
                <a:ext cx="654" cy="13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071 w 43200"/>
                  <a:gd name="T1" fmla="*/ 30828 h 30828"/>
                  <a:gd name="T2" fmla="*/ 43200 w 43200"/>
                  <a:gd name="T3" fmla="*/ 21600 h 30828"/>
                  <a:gd name="T4" fmla="*/ 21600 w 43200"/>
                  <a:gd name="T5" fmla="*/ 21600 h 30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0828" fill="none" extrusionOk="0">
                    <a:moveTo>
                      <a:pt x="2070" y="30828"/>
                    </a:moveTo>
                    <a:cubicBezTo>
                      <a:pt x="707" y="27942"/>
                      <a:pt x="0" y="247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30828" stroke="0" extrusionOk="0">
                    <a:moveTo>
                      <a:pt x="2070" y="30828"/>
                    </a:moveTo>
                    <a:cubicBezTo>
                      <a:pt x="707" y="27942"/>
                      <a:pt x="0" y="247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>
                      <a:gamma/>
                      <a:shade val="46275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j-lt"/>
                  <a:ea typeface="+mj-ea"/>
                </a:endParaRPr>
              </a:p>
            </p:txBody>
          </p:sp>
          <p:sp>
            <p:nvSpPr>
              <p:cNvPr id="68640" name="Arc 32">
                <a:extLst>
                  <a:ext uri="{FF2B5EF4-FFF2-40B4-BE49-F238E27FC236}">
                    <a16:creationId xmlns:a16="http://schemas.microsoft.com/office/drawing/2014/main" id="{A7B20FBD-BAAB-4A78-A969-32EAFE22A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1113"/>
                <a:ext cx="654" cy="137"/>
              </a:xfrm>
              <a:custGeom>
                <a:avLst/>
                <a:gdLst>
                  <a:gd name="G0" fmla="+- 21600 0 0"/>
                  <a:gd name="G1" fmla="+- 9276 0 0"/>
                  <a:gd name="G2" fmla="+- 21600 0 0"/>
                  <a:gd name="T0" fmla="*/ 41107 w 43200"/>
                  <a:gd name="T1" fmla="*/ 0 h 30876"/>
                  <a:gd name="T2" fmla="*/ 0 w 43200"/>
                  <a:gd name="T3" fmla="*/ 9276 h 30876"/>
                  <a:gd name="T4" fmla="*/ 21600 w 43200"/>
                  <a:gd name="T5" fmla="*/ 9276 h 30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0876" fill="none" extrusionOk="0">
                    <a:moveTo>
                      <a:pt x="41106" y="0"/>
                    </a:moveTo>
                    <a:cubicBezTo>
                      <a:pt x="42484" y="2898"/>
                      <a:pt x="43200" y="6066"/>
                      <a:pt x="43200" y="9276"/>
                    </a:cubicBezTo>
                    <a:cubicBezTo>
                      <a:pt x="43200" y="21205"/>
                      <a:pt x="33529" y="30876"/>
                      <a:pt x="21600" y="30876"/>
                    </a:cubicBezTo>
                    <a:cubicBezTo>
                      <a:pt x="9670" y="30876"/>
                      <a:pt x="0" y="21205"/>
                      <a:pt x="0" y="9276"/>
                    </a:cubicBezTo>
                  </a:path>
                  <a:path w="43200" h="30876" stroke="0" extrusionOk="0">
                    <a:moveTo>
                      <a:pt x="41106" y="0"/>
                    </a:moveTo>
                    <a:cubicBezTo>
                      <a:pt x="42484" y="2898"/>
                      <a:pt x="43200" y="6066"/>
                      <a:pt x="43200" y="9276"/>
                    </a:cubicBezTo>
                    <a:cubicBezTo>
                      <a:pt x="43200" y="21205"/>
                      <a:pt x="33529" y="30876"/>
                      <a:pt x="21600" y="30876"/>
                    </a:cubicBezTo>
                    <a:cubicBezTo>
                      <a:pt x="9670" y="30876"/>
                      <a:pt x="0" y="21205"/>
                      <a:pt x="0" y="9276"/>
                    </a:cubicBezTo>
                    <a:lnTo>
                      <a:pt x="21600" y="9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>
                      <a:gamma/>
                      <a:shade val="46275"/>
                      <a:invGamma/>
                    </a:srgbClr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j-lt"/>
                  <a:ea typeface="+mj-ea"/>
                </a:endParaRPr>
              </a:p>
            </p:txBody>
          </p:sp>
        </p:grpSp>
        <p:sp>
          <p:nvSpPr>
            <p:cNvPr id="68641" name="Line 33">
              <a:extLst>
                <a:ext uri="{FF2B5EF4-FFF2-40B4-BE49-F238E27FC236}">
                  <a16:creationId xmlns:a16="http://schemas.microsoft.com/office/drawing/2014/main" id="{DE02CC51-AF5B-44BA-8F08-FA2E28B8C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99288" y="1862038"/>
              <a:ext cx="323968" cy="1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42" name="Object 34">
                  <a:extLst>
                    <a:ext uri="{FF2B5EF4-FFF2-40B4-BE49-F238E27FC236}">
                      <a16:creationId xmlns:a16="http://schemas.microsoft.com/office/drawing/2014/main" id="{F2BAE104-0FDC-436D-A352-4D4EB6C81280}"/>
                    </a:ext>
                  </a:extLst>
                </p:cNvPr>
                <p:cNvSpPr txBox="1"/>
                <p:nvPr/>
              </p:nvSpPr>
              <p:spPr bwMode="auto">
                <a:xfrm>
                  <a:off x="8534386" y="1619596"/>
                  <a:ext cx="243424" cy="3437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8642" name="Object 34">
                  <a:extLst>
                    <a:ext uri="{FF2B5EF4-FFF2-40B4-BE49-F238E27FC236}">
                      <a16:creationId xmlns:a16="http://schemas.microsoft.com/office/drawing/2014/main" id="{F2BAE104-0FDC-436D-A352-4D4EB6C81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34386" y="1619596"/>
                  <a:ext cx="243424" cy="343736"/>
                </a:xfrm>
                <a:prstGeom prst="rect">
                  <a:avLst/>
                </a:prstGeom>
                <a:blipFill>
                  <a:blip r:embed="rId14"/>
                  <a:stretch>
                    <a:fillRect r="-35000" b="-2321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43" name="Object 35">
                  <a:extLst>
                    <a:ext uri="{FF2B5EF4-FFF2-40B4-BE49-F238E27FC236}">
                      <a16:creationId xmlns:a16="http://schemas.microsoft.com/office/drawing/2014/main" id="{ADA40CF6-BFF4-4BB0-92EB-99B7A28FC95D}"/>
                    </a:ext>
                  </a:extLst>
                </p:cNvPr>
                <p:cNvSpPr txBox="1"/>
                <p:nvPr/>
              </p:nvSpPr>
              <p:spPr bwMode="auto">
                <a:xfrm>
                  <a:off x="9307614" y="1579743"/>
                  <a:ext cx="501166" cy="464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8643" name="Object 35">
                  <a:extLst>
                    <a:ext uri="{FF2B5EF4-FFF2-40B4-BE49-F238E27FC236}">
                      <a16:creationId xmlns:a16="http://schemas.microsoft.com/office/drawing/2014/main" id="{ADA40CF6-BFF4-4BB0-92EB-99B7A28FC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07614" y="1579743"/>
                  <a:ext cx="501166" cy="464957"/>
                </a:xfrm>
                <a:prstGeom prst="rect">
                  <a:avLst/>
                </a:prstGeom>
                <a:blipFill>
                  <a:blip r:embed="rId15"/>
                  <a:stretch>
                    <a:fillRect l="-36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16" name="Object 8">
                  <a:extLst>
                    <a:ext uri="{FF2B5EF4-FFF2-40B4-BE49-F238E27FC236}">
                      <a16:creationId xmlns:a16="http://schemas.microsoft.com/office/drawing/2014/main" id="{6AD67D59-4856-47F7-B6E6-A0692308CC19}"/>
                    </a:ext>
                  </a:extLst>
                </p:cNvPr>
                <p:cNvSpPr txBox="1"/>
                <p:nvPr/>
              </p:nvSpPr>
              <p:spPr bwMode="auto">
                <a:xfrm>
                  <a:off x="9553874" y="1159225"/>
                  <a:ext cx="530784" cy="4786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𝜴</m:t>
                        </m:r>
                      </m:oMath>
                    </m:oMathPara>
                  </a14:m>
                  <a:endParaRPr lang="zh-CN" altLang="en-US" sz="24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8616" name="Object 8">
                  <a:extLst>
                    <a:ext uri="{FF2B5EF4-FFF2-40B4-BE49-F238E27FC236}">
                      <a16:creationId xmlns:a16="http://schemas.microsoft.com/office/drawing/2014/main" id="{6AD67D59-4856-47F7-B6E6-A0692308C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53874" y="1159225"/>
                  <a:ext cx="530784" cy="478676"/>
                </a:xfrm>
                <a:prstGeom prst="rect">
                  <a:avLst/>
                </a:prstGeom>
                <a:blipFill>
                  <a:blip r:embed="rId16"/>
                  <a:stretch>
                    <a:fillRect l="-34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21">
                <a:extLst>
                  <a:ext uri="{FF2B5EF4-FFF2-40B4-BE49-F238E27FC236}">
                    <a16:creationId xmlns:a16="http://schemas.microsoft.com/office/drawing/2014/main" id="{7D906F4B-BEE0-4437-A212-8189DE369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731" y="6166382"/>
                <a:ext cx="703851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负时，计算方法仍然适用</a:t>
                </a:r>
              </a:p>
            </p:txBody>
          </p:sp>
        </mc:Choice>
        <mc:Fallback xmlns="">
          <p:sp>
            <p:nvSpPr>
              <p:cNvPr id="86" name="Text Box 21">
                <a:extLst>
                  <a:ext uri="{FF2B5EF4-FFF2-40B4-BE49-F238E27FC236}">
                    <a16:creationId xmlns:a16="http://schemas.microsoft.com/office/drawing/2014/main" id="{7D906F4B-BEE0-4437-A212-8189DE36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6731" y="6166382"/>
                <a:ext cx="7038517" cy="523220"/>
              </a:xfrm>
              <a:prstGeom prst="rect">
                <a:avLst/>
              </a:prstGeom>
              <a:blipFill>
                <a:blip r:embed="rId17"/>
                <a:stretch>
                  <a:fillRect l="-1820" t="-16471" r="-87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/>
      <p:bldP spid="68620" grpId="0"/>
      <p:bldP spid="68629" grpId="0"/>
      <p:bldP spid="68630" grpId="0"/>
      <p:bldP spid="68631" grpId="0"/>
      <p:bldP spid="68634" grpId="0"/>
      <p:bldP spid="68644" grpId="0"/>
      <p:bldP spid="68648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5" name="Group 63">
            <a:extLst>
              <a:ext uri="{FF2B5EF4-FFF2-40B4-BE49-F238E27FC236}">
                <a16:creationId xmlns:a16="http://schemas.microsoft.com/office/drawing/2014/main" id="{7A7E01B2-7CE0-4A2A-87CC-828EB72B95CB}"/>
              </a:ext>
            </a:extLst>
          </p:cNvPr>
          <p:cNvGrpSpPr>
            <a:grpSpLocks/>
          </p:cNvGrpSpPr>
          <p:nvPr/>
        </p:nvGrpSpPr>
        <p:grpSpPr bwMode="auto">
          <a:xfrm>
            <a:off x="1300164" y="227014"/>
            <a:ext cx="4532312" cy="1127125"/>
            <a:chOff x="-141" y="143"/>
            <a:chExt cx="2855" cy="710"/>
          </a:xfrm>
        </p:grpSpPr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2B123051-9624-4E85-B0A3-EFA1878D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" y="272"/>
              <a:ext cx="10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+mj-ea"/>
                </a:rPr>
                <a:t> </a:t>
              </a:r>
              <a:r>
                <a:rPr lang="zh-CN" altLang="en-US" sz="2800" b="1" dirty="0">
                  <a:latin typeface="+mj-lt"/>
                  <a:ea typeface="+mj-ea"/>
                </a:rPr>
                <a:t>例</a:t>
              </a:r>
              <a:r>
                <a:rPr lang="en-US" altLang="zh-CN" sz="2800" b="1" dirty="0">
                  <a:latin typeface="+mj-lt"/>
                  <a:ea typeface="+mj-ea"/>
                </a:rPr>
                <a:t>1  </a:t>
              </a:r>
              <a:r>
                <a:rPr lang="zh-CN" altLang="en-US" sz="2800" b="1" dirty="0">
                  <a:latin typeface="+mj-lt"/>
                  <a:ea typeface="+mj-ea"/>
                </a:rPr>
                <a:t>计算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0" name="Object 18">
                  <a:extLst>
                    <a:ext uri="{FF2B5EF4-FFF2-40B4-BE49-F238E27FC236}">
                      <a16:creationId xmlns:a16="http://schemas.microsoft.com/office/drawing/2014/main" id="{6EE6CA25-D348-4217-B528-59E4739A0121}"/>
                    </a:ext>
                  </a:extLst>
                </p:cNvPr>
                <p:cNvSpPr txBox="1"/>
                <p:nvPr/>
              </p:nvSpPr>
              <p:spPr bwMode="auto">
                <a:xfrm>
                  <a:off x="1165" y="143"/>
                  <a:ext cx="1549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∭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𝜴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𝒙𝒅𝒙𝒅𝒚𝒅𝒛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210" name="Object 18">
                  <a:extLst>
                    <a:ext uri="{FF2B5EF4-FFF2-40B4-BE49-F238E27FC236}">
                      <a16:creationId xmlns:a16="http://schemas.microsoft.com/office/drawing/2014/main" id="{6EE6CA25-D348-4217-B528-59E4739A0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5" y="143"/>
                  <a:ext cx="1549" cy="7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15" name="Text Box 23">
            <a:extLst>
              <a:ext uri="{FF2B5EF4-FFF2-40B4-BE49-F238E27FC236}">
                <a16:creationId xmlns:a16="http://schemas.microsoft.com/office/drawing/2014/main" id="{D41F27A8-596E-471A-AB1D-1ACF5899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253" y="180889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41" name="Object 49">
                <a:extLst>
                  <a:ext uri="{FF2B5EF4-FFF2-40B4-BE49-F238E27FC236}">
                    <a16:creationId xmlns:a16="http://schemas.microsoft.com/office/drawing/2014/main" id="{F947EBA6-8398-4B23-B32F-0AAB29FD86B2}"/>
                  </a:ext>
                </a:extLst>
              </p:cNvPr>
              <p:cNvSpPr txBox="1"/>
              <p:nvPr/>
            </p:nvSpPr>
            <p:spPr bwMode="auto">
              <a:xfrm>
                <a:off x="1992429" y="2285999"/>
                <a:ext cx="7276665" cy="887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41" name="Object 49">
                <a:extLst>
                  <a:ext uri="{FF2B5EF4-FFF2-40B4-BE49-F238E27FC236}">
                    <a16:creationId xmlns:a16="http://schemas.microsoft.com/office/drawing/2014/main" id="{F947EBA6-8398-4B23-B32F-0AAB29FD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429" y="2285999"/>
                <a:ext cx="7276665" cy="887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53" name="Group 61">
            <a:extLst>
              <a:ext uri="{FF2B5EF4-FFF2-40B4-BE49-F238E27FC236}">
                <a16:creationId xmlns:a16="http://schemas.microsoft.com/office/drawing/2014/main" id="{11532B13-3256-42D7-BC9D-38F41392C90A}"/>
              </a:ext>
            </a:extLst>
          </p:cNvPr>
          <p:cNvGrpSpPr>
            <a:grpSpLocks/>
          </p:cNvGrpSpPr>
          <p:nvPr/>
        </p:nvGrpSpPr>
        <p:grpSpPr bwMode="auto">
          <a:xfrm>
            <a:off x="1299411" y="1149355"/>
            <a:ext cx="7181125" cy="595314"/>
            <a:chOff x="624" y="964"/>
            <a:chExt cx="3483" cy="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2" name="Text Box 20">
                  <a:extLst>
                    <a:ext uri="{FF2B5EF4-FFF2-40B4-BE49-F238E27FC236}">
                      <a16:creationId xmlns:a16="http://schemas.microsoft.com/office/drawing/2014/main" id="{3EF59FB0-0A48-4CD6-932E-74228FB65F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008"/>
                  <a:ext cx="231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b="1" dirty="0">
                      <a:latin typeface="+mj-lt"/>
                      <a:ea typeface="+mj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</m:oMath>
                  </a14:m>
                  <a:r>
                    <a:rPr lang="zh-CN" altLang="en-US" sz="2800" b="1" dirty="0">
                      <a:latin typeface="+mj-lt"/>
                      <a:ea typeface="+mj-ea"/>
                    </a:rPr>
                    <a:t>由三个坐标面及</a:t>
                  </a:r>
                </a:p>
              </p:txBody>
            </p:sp>
          </mc:Choice>
          <mc:Fallback xmlns="">
            <p:sp>
              <p:nvSpPr>
                <p:cNvPr id="8212" name="Text Box 20">
                  <a:extLst>
                    <a:ext uri="{FF2B5EF4-FFF2-40B4-BE49-F238E27FC236}">
                      <a16:creationId xmlns:a16="http://schemas.microsoft.com/office/drawing/2014/main" id="{3EF59FB0-0A48-4CD6-932E-74228FB65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1008"/>
                  <a:ext cx="2319" cy="330"/>
                </a:xfrm>
                <a:prstGeom prst="rect">
                  <a:avLst/>
                </a:prstGeom>
                <a:blipFill>
                  <a:blip r:embed="rId4"/>
                  <a:stretch>
                    <a:fillRect l="-2551" t="-15116" b="-2790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3" name="Object 21">
                  <a:extLst>
                    <a:ext uri="{FF2B5EF4-FFF2-40B4-BE49-F238E27FC236}">
                      <a16:creationId xmlns:a16="http://schemas.microsoft.com/office/drawing/2014/main" id="{A077D332-F77E-4475-B414-92729E7A92B1}"/>
                    </a:ext>
                  </a:extLst>
                </p:cNvPr>
                <p:cNvSpPr txBox="1"/>
                <p:nvPr/>
              </p:nvSpPr>
              <p:spPr bwMode="auto">
                <a:xfrm>
                  <a:off x="2402" y="978"/>
                  <a:ext cx="1268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213" name="Object 21">
                  <a:extLst>
                    <a:ext uri="{FF2B5EF4-FFF2-40B4-BE49-F238E27FC236}">
                      <a16:creationId xmlns:a16="http://schemas.microsoft.com/office/drawing/2014/main" id="{A077D332-F77E-4475-B414-92729E7A9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" y="978"/>
                  <a:ext cx="1268" cy="3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8" name="Text Box 26">
              <a:extLst>
                <a:ext uri="{FF2B5EF4-FFF2-40B4-BE49-F238E27FC236}">
                  <a16:creationId xmlns:a16="http://schemas.microsoft.com/office/drawing/2014/main" id="{F695F011-5AF1-4359-A670-E8CABC94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964"/>
              <a:ext cx="4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围成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51" name="Object 59">
                <a:extLst>
                  <a:ext uri="{FF2B5EF4-FFF2-40B4-BE49-F238E27FC236}">
                    <a16:creationId xmlns:a16="http://schemas.microsoft.com/office/drawing/2014/main" id="{63ABD9FC-C69F-44A2-A360-984AB981D409}"/>
                  </a:ext>
                </a:extLst>
              </p:cNvPr>
              <p:cNvSpPr txBox="1"/>
              <p:nvPr/>
            </p:nvSpPr>
            <p:spPr bwMode="auto">
              <a:xfrm>
                <a:off x="7455838" y="5168501"/>
                <a:ext cx="1133631" cy="10016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𝟒𝟖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51" name="Object 59">
                <a:extLst>
                  <a:ext uri="{FF2B5EF4-FFF2-40B4-BE49-F238E27FC236}">
                    <a16:creationId xmlns:a16="http://schemas.microsoft.com/office/drawing/2014/main" id="{63ABD9FC-C69F-44A2-A360-984AB98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5838" y="5168501"/>
                <a:ext cx="1133631" cy="1001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40" name="Text Box 48">
                <a:extLst>
                  <a:ext uri="{FF2B5EF4-FFF2-40B4-BE49-F238E27FC236}">
                    <a16:creationId xmlns:a16="http://schemas.microsoft.com/office/drawing/2014/main" id="{527FD3E2-E8F7-43AB-99F4-DE7425DC9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9505" y="1862466"/>
                <a:ext cx="37593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向 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xoy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面作投影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则</a:t>
                </a:r>
              </a:p>
            </p:txBody>
          </p:sp>
        </mc:Choice>
        <mc:Fallback xmlns="">
          <p:sp>
            <p:nvSpPr>
              <p:cNvPr id="8240" name="Text Box 48">
                <a:extLst>
                  <a:ext uri="{FF2B5EF4-FFF2-40B4-BE49-F238E27FC236}">
                    <a16:creationId xmlns:a16="http://schemas.microsoft.com/office/drawing/2014/main" id="{527FD3E2-E8F7-43AB-99F4-DE7425DC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9505" y="1862466"/>
                <a:ext cx="3759362" cy="523220"/>
              </a:xfrm>
              <a:prstGeom prst="rect">
                <a:avLst/>
              </a:prstGeom>
              <a:blipFill>
                <a:blip r:embed="rId7"/>
                <a:stretch>
                  <a:fillRect l="-3404" t="-16471" r="-2593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54" name="Object 62">
                <a:extLst>
                  <a:ext uri="{FF2B5EF4-FFF2-40B4-BE49-F238E27FC236}">
                    <a16:creationId xmlns:a16="http://schemas.microsoft.com/office/drawing/2014/main" id="{AEED3566-2632-4E2D-96B3-A8F73AB3A87E}"/>
                  </a:ext>
                </a:extLst>
              </p:cNvPr>
              <p:cNvSpPr txBox="1"/>
              <p:nvPr/>
            </p:nvSpPr>
            <p:spPr bwMode="auto">
              <a:xfrm>
                <a:off x="1992428" y="2971799"/>
                <a:ext cx="7181339" cy="13131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𝒙𝒅𝒙𝒅𝒚𝒅𝒛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54" name="Object 62">
                <a:extLst>
                  <a:ext uri="{FF2B5EF4-FFF2-40B4-BE49-F238E27FC236}">
                    <a16:creationId xmlns:a16="http://schemas.microsoft.com/office/drawing/2014/main" id="{AEED3566-2632-4E2D-96B3-A8F73AB3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428" y="2971799"/>
                <a:ext cx="7181339" cy="1313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68" name="Group 76">
            <a:extLst>
              <a:ext uri="{FF2B5EF4-FFF2-40B4-BE49-F238E27FC236}">
                <a16:creationId xmlns:a16="http://schemas.microsoft.com/office/drawing/2014/main" id="{405C7767-A75A-4A2D-8A9B-68371FC5D721}"/>
              </a:ext>
            </a:extLst>
          </p:cNvPr>
          <p:cNvGrpSpPr>
            <a:grpSpLocks/>
          </p:cNvGrpSpPr>
          <p:nvPr/>
        </p:nvGrpSpPr>
        <p:grpSpPr bwMode="auto">
          <a:xfrm>
            <a:off x="9007003" y="1549667"/>
            <a:ext cx="2167928" cy="2409564"/>
            <a:chOff x="4224" y="384"/>
            <a:chExt cx="1248" cy="1440"/>
          </a:xfrm>
        </p:grpSpPr>
        <p:sp>
          <p:nvSpPr>
            <p:cNvPr id="8256" name="Line 64">
              <a:extLst>
                <a:ext uri="{FF2B5EF4-FFF2-40B4-BE49-F238E27FC236}">
                  <a16:creationId xmlns:a16="http://schemas.microsoft.com/office/drawing/2014/main" id="{2C531498-A641-45BA-805E-1423E835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57" name="Line 65">
              <a:extLst>
                <a:ext uri="{FF2B5EF4-FFF2-40B4-BE49-F238E27FC236}">
                  <a16:creationId xmlns:a16="http://schemas.microsoft.com/office/drawing/2014/main" id="{E1FCED97-FB33-4AAA-B6EE-2E330D88F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864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58" name="Line 66">
              <a:extLst>
                <a:ext uri="{FF2B5EF4-FFF2-40B4-BE49-F238E27FC236}">
                  <a16:creationId xmlns:a16="http://schemas.microsoft.com/office/drawing/2014/main" id="{CC93FBF5-93D8-4A5B-B2B2-A07030DA6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92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59" name="Line 67">
              <a:extLst>
                <a:ext uri="{FF2B5EF4-FFF2-40B4-BE49-F238E27FC236}">
                  <a16:creationId xmlns:a16="http://schemas.microsoft.com/office/drawing/2014/main" id="{13F528A6-7E09-4B93-8A08-0B10CF8BD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60" name="Line 68">
              <a:extLst>
                <a:ext uri="{FF2B5EF4-FFF2-40B4-BE49-F238E27FC236}">
                  <a16:creationId xmlns:a16="http://schemas.microsoft.com/office/drawing/2014/main" id="{31D72791-5BEA-4DB5-886D-FADF5FB0E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392"/>
              <a:ext cx="288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61" name="Line 69">
              <a:extLst>
                <a:ext uri="{FF2B5EF4-FFF2-40B4-BE49-F238E27FC236}">
                  <a16:creationId xmlns:a16="http://schemas.microsoft.com/office/drawing/2014/main" id="{0D32349E-CFF0-4E24-BB12-4E71B2442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62" name="Line 70">
              <a:extLst>
                <a:ext uri="{FF2B5EF4-FFF2-40B4-BE49-F238E27FC236}">
                  <a16:creationId xmlns:a16="http://schemas.microsoft.com/office/drawing/2014/main" id="{025CF525-2DA1-405A-822E-72F18F917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76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63" name="Line 71">
              <a:extLst>
                <a:ext uri="{FF2B5EF4-FFF2-40B4-BE49-F238E27FC236}">
                  <a16:creationId xmlns:a16="http://schemas.microsoft.com/office/drawing/2014/main" id="{1C192EB9-04B5-4F4C-A132-37C18C6B8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39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8264" name="Line 72">
              <a:extLst>
                <a:ext uri="{FF2B5EF4-FFF2-40B4-BE49-F238E27FC236}">
                  <a16:creationId xmlns:a16="http://schemas.microsoft.com/office/drawing/2014/main" id="{D4888374-3AD4-4B18-AA01-6B9B12BDD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66" name="Object 74">
                <a:extLst>
                  <a:ext uri="{FF2B5EF4-FFF2-40B4-BE49-F238E27FC236}">
                    <a16:creationId xmlns:a16="http://schemas.microsoft.com/office/drawing/2014/main" id="{F1795F8E-25CB-423D-A523-DD6FB7BB7C6D}"/>
                  </a:ext>
                </a:extLst>
              </p:cNvPr>
              <p:cNvSpPr txBox="1"/>
              <p:nvPr/>
            </p:nvSpPr>
            <p:spPr bwMode="auto">
              <a:xfrm>
                <a:off x="4250682" y="3953814"/>
                <a:ext cx="5256612" cy="1214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66" name="Object 74">
                <a:extLst>
                  <a:ext uri="{FF2B5EF4-FFF2-40B4-BE49-F238E27FC236}">
                    <a16:creationId xmlns:a16="http://schemas.microsoft.com/office/drawing/2014/main" id="{F1795F8E-25CB-423D-A523-DD6FB7BB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682" y="3953814"/>
                <a:ext cx="5256612" cy="1214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7" name="Object 75">
                <a:extLst>
                  <a:ext uri="{FF2B5EF4-FFF2-40B4-BE49-F238E27FC236}">
                    <a16:creationId xmlns:a16="http://schemas.microsoft.com/office/drawing/2014/main" id="{284C43D3-A3F0-47CC-8B83-3C88D0667EE7}"/>
                  </a:ext>
                </a:extLst>
              </p:cNvPr>
              <p:cNvSpPr txBox="1"/>
              <p:nvPr/>
            </p:nvSpPr>
            <p:spPr bwMode="auto">
              <a:xfrm>
                <a:off x="3516633" y="5065722"/>
                <a:ext cx="3939205" cy="1214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67" name="Object 75">
                <a:extLst>
                  <a:ext uri="{FF2B5EF4-FFF2-40B4-BE49-F238E27FC236}">
                    <a16:creationId xmlns:a16="http://schemas.microsoft.com/office/drawing/2014/main" id="{284C43D3-A3F0-47CC-8B83-3C88D066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6633" y="5065722"/>
                <a:ext cx="3939205" cy="12146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9" name="AutoShape 77">
            <a:extLst>
              <a:ext uri="{FF2B5EF4-FFF2-40B4-BE49-F238E27FC236}">
                <a16:creationId xmlns:a16="http://schemas.microsoft.com/office/drawing/2014/main" id="{2199A746-5117-42C5-A139-0AF5AC6C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9" y="6272977"/>
            <a:ext cx="7496387" cy="533400"/>
          </a:xfrm>
          <a:prstGeom prst="wedgeRectCallout">
            <a:avLst>
              <a:gd name="adj1" fmla="val -12333"/>
              <a:gd name="adj2" fmla="val 122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计算三重积分时也要注意积分次序的选择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utoUpdateAnimBg="0"/>
      <p:bldP spid="8241" grpId="0"/>
      <p:bldP spid="8251" grpId="0"/>
      <p:bldP spid="8240" grpId="0"/>
      <p:bldP spid="8254" grpId="0"/>
      <p:bldP spid="8266" grpId="0"/>
      <p:bldP spid="8267" grpId="0"/>
      <p:bldP spid="826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3922</Words>
  <Application>Microsoft Office PowerPoint</Application>
  <PresentationFormat>宽屏</PresentationFormat>
  <Paragraphs>280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楷体_GB2312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 截面法 (“先二后一”)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 重积分的一般变量代换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321</cp:revision>
  <dcterms:created xsi:type="dcterms:W3CDTF">2020-02-21T07:30:31Z</dcterms:created>
  <dcterms:modified xsi:type="dcterms:W3CDTF">2022-05-18T03:10:41Z</dcterms:modified>
</cp:coreProperties>
</file>