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69" r:id="rId5"/>
    <p:sldId id="270" r:id="rId6"/>
    <p:sldId id="271" r:id="rId7"/>
    <p:sldId id="276" r:id="rId8"/>
    <p:sldId id="273" r:id="rId9"/>
    <p:sldId id="274" r:id="rId10"/>
    <p:sldId id="275" r:id="rId11"/>
    <p:sldId id="281" r:id="rId12"/>
    <p:sldId id="277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2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8.png"/><Relationship Id="rId7" Type="http://schemas.openxmlformats.org/officeDocument/2006/relationships/image" Target="../media/image66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0.png"/><Relationship Id="rId5" Type="http://schemas.openxmlformats.org/officeDocument/2006/relationships/image" Target="../media/image69.png"/><Relationship Id="rId4" Type="http://schemas.openxmlformats.org/officeDocument/2006/relationships/image" Target="../media/image6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8.png"/><Relationship Id="rId7" Type="http://schemas.openxmlformats.org/officeDocument/2006/relationships/image" Target="../media/image80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3">
            <a:extLst>
              <a:ext uri="{FF2B5EF4-FFF2-40B4-BE49-F238E27FC236}">
                <a16:creationId xmlns:a16="http://schemas.microsoft.com/office/drawing/2014/main" id="{118305D9-170C-45EA-8DBC-07971BF8E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774" y="79923"/>
            <a:ext cx="1866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8.1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887" y="889354"/>
                <a:ext cx="6211087" cy="7079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887" y="889354"/>
                <a:ext cx="6211087" cy="707951"/>
              </a:xfrm>
              <a:prstGeom prst="rect">
                <a:avLst/>
              </a:prstGeom>
              <a:blipFill>
                <a:blip r:embed="rId2"/>
                <a:stretch>
                  <a:fillRect l="-1963" t="-862" b="-94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78" y="1997209"/>
            <a:ext cx="1133475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1436" y="1917357"/>
                <a:ext cx="3038474" cy="7079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1436" y="1917357"/>
                <a:ext cx="3038474" cy="707951"/>
              </a:xfrm>
              <a:prstGeom prst="rect">
                <a:avLst/>
              </a:prstGeom>
              <a:blipFill>
                <a:blip r:embed="rId3"/>
                <a:stretch>
                  <a:fillRect l="-4008" t="-862" b="-94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utoShape 21">
            <a:extLst>
              <a:ext uri="{FF2B5EF4-FFF2-40B4-BE49-F238E27FC236}">
                <a16:creationId xmlns:a16="http://schemas.microsoft.com/office/drawing/2014/main" id="{2087FF76-6FC4-40FD-BADE-C5DCCCD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910" y="1917357"/>
            <a:ext cx="1954169" cy="586841"/>
          </a:xfrm>
          <a:prstGeom prst="wedgeRectCallout">
            <a:avLst>
              <a:gd name="adj1" fmla="val 6987"/>
              <a:gd name="adj2" fmla="val 13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xv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25">
            <a:extLst>
              <a:ext uri="{FF2B5EF4-FFF2-40B4-BE49-F238E27FC236}">
                <a16:creationId xmlns:a16="http://schemas.microsoft.com/office/drawing/2014/main" id="{FBD5C6B3-FD20-4B8F-9221-E4D64D8A8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996" y="2905780"/>
            <a:ext cx="24383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xv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5">
                <a:extLst>
                  <a:ext uri="{FF2B5EF4-FFF2-40B4-BE49-F238E27FC236}">
                    <a16:creationId xmlns:a16="http://schemas.microsoft.com/office/drawing/2014/main" id="{537F04E3-5549-4675-AADD-54118BC46B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294" y="2891919"/>
                <a:ext cx="1610131" cy="7079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u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 Box 25">
                <a:extLst>
                  <a:ext uri="{FF2B5EF4-FFF2-40B4-BE49-F238E27FC236}">
                    <a16:creationId xmlns:a16="http://schemas.microsoft.com/office/drawing/2014/main" id="{537F04E3-5549-4675-AADD-54118BC46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8294" y="2891919"/>
                <a:ext cx="1610131" cy="707951"/>
              </a:xfrm>
              <a:prstGeom prst="rect">
                <a:avLst/>
              </a:prstGeom>
              <a:blipFill>
                <a:blip r:embed="rId4"/>
                <a:stretch>
                  <a:fillRect l="-2273" b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>
                <a:extLst>
                  <a:ext uri="{FF2B5EF4-FFF2-40B4-BE49-F238E27FC236}">
                    <a16:creationId xmlns:a16="http://schemas.microsoft.com/office/drawing/2014/main" id="{4A8916C7-5657-4B01-BA9D-A093FB643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2319" y="2891919"/>
                <a:ext cx="3343679" cy="703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u-x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u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uv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 Box 6">
                <a:extLst>
                  <a:ext uri="{FF2B5EF4-FFF2-40B4-BE49-F238E27FC236}">
                    <a16:creationId xmlns:a16="http://schemas.microsoft.com/office/drawing/2014/main" id="{4A8916C7-5657-4B01-BA9D-A093FB64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2319" y="2891919"/>
                <a:ext cx="3343679" cy="703269"/>
              </a:xfrm>
              <a:prstGeom prst="rect">
                <a:avLst/>
              </a:prstGeom>
              <a:blipFill>
                <a:blip r:embed="rId5"/>
                <a:stretch>
                  <a:fillRect l="-3643" b="-86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5">
                <a:extLst>
                  <a:ext uri="{FF2B5EF4-FFF2-40B4-BE49-F238E27FC236}">
                    <a16:creationId xmlns:a16="http://schemas.microsoft.com/office/drawing/2014/main" id="{ADD999E1-AAE9-4ED6-B152-CE445847B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6996" y="3875696"/>
                <a:ext cx="6211087" cy="783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u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uv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 Box 25">
                <a:extLst>
                  <a:ext uri="{FF2B5EF4-FFF2-40B4-BE49-F238E27FC236}">
                    <a16:creationId xmlns:a16="http://schemas.microsoft.com/office/drawing/2014/main" id="{ADD999E1-AAE9-4ED6-B152-CE445847B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6996" y="3875696"/>
                <a:ext cx="6211087" cy="783933"/>
              </a:xfrm>
              <a:prstGeom prst="rect">
                <a:avLst/>
              </a:prstGeom>
              <a:blipFill>
                <a:blip r:embed="rId6"/>
                <a:stretch>
                  <a:fillRect l="-2061" b="-85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5">
                <a:extLst>
                  <a:ext uri="{FF2B5EF4-FFF2-40B4-BE49-F238E27FC236}">
                    <a16:creationId xmlns:a16="http://schemas.microsoft.com/office/drawing/2014/main" id="{5B4E738E-371D-4084-8345-7B79575C6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1436" y="4966686"/>
                <a:ext cx="6211087" cy="861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 Box 25">
                <a:extLst>
                  <a:ext uri="{FF2B5EF4-FFF2-40B4-BE49-F238E27FC236}">
                    <a16:creationId xmlns:a16="http://schemas.microsoft.com/office/drawing/2014/main" id="{5B4E738E-371D-4084-8345-7B79575C6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1436" y="4966686"/>
                <a:ext cx="6211087" cy="861198"/>
              </a:xfrm>
              <a:prstGeom prst="rect">
                <a:avLst/>
              </a:prstGeom>
              <a:blipFill>
                <a:blip r:embed="rId7"/>
                <a:stretch>
                  <a:fillRect l="-19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2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 animBg="1" autoUpdateAnimBg="0"/>
      <p:bldP spid="47" grpId="0"/>
      <p:bldP spid="58" grpId="0" animBg="1" autoUpdateAnimBg="0"/>
      <p:bldP spid="59" grpId="0"/>
      <p:bldP spid="27" grpId="0"/>
      <p:bldP spid="28" grpId="0"/>
      <p:bldP spid="29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8594" y="1412495"/>
                <a:ext cx="264955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(2).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800" b="1" i="1" dirty="0">
                    <a:latin typeface="+mj-lt"/>
                    <a:ea typeface="+mj-ea"/>
                    <a:cs typeface="Times New Roman" panose="02020603050405020304" pitchFamily="18" charset="0"/>
                  </a:rPr>
                  <a:t>=f</a:t>
                </a:r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err="1">
                    <a:latin typeface="+mj-lt"/>
                    <a:ea typeface="+mj-ea"/>
                    <a:cs typeface="Times New Roman" panose="02020603050405020304" pitchFamily="18" charset="0"/>
                  </a:rPr>
                  <a:t>xy</a:t>
                </a:r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+mj-lt"/>
                    <a:ea typeface="+mj-ea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)</a:t>
                </a:r>
                <a:endParaRPr lang="zh-CN" altLang="en-US" sz="2800" b="1" dirty="0">
                  <a:latin typeface="+mj-lt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8594" y="1412495"/>
                <a:ext cx="2649552" cy="523220"/>
              </a:xfrm>
              <a:prstGeom prst="rect">
                <a:avLst/>
              </a:prstGeom>
              <a:blipFill>
                <a:blip r:embed="rId2"/>
                <a:stretch>
                  <a:fillRect l="-4598" t="-12791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1" y="2294368"/>
            <a:ext cx="1166980" cy="681016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>
                <a:extLst>
                  <a:ext uri="{FF2B5EF4-FFF2-40B4-BE49-F238E27FC236}">
                    <a16:creationId xmlns:a16="http://schemas.microsoft.com/office/drawing/2014/main" id="{4A8916C7-5657-4B01-BA9D-A093FB643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4573" y="2269321"/>
                <a:ext cx="154699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baseline="30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+mj-lt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en-US" altLang="zh-CN" sz="2800" b="1" i="1" dirty="0">
                  <a:latin typeface="+mj-lt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 Box 6">
                <a:extLst>
                  <a:ext uri="{FF2B5EF4-FFF2-40B4-BE49-F238E27FC236}">
                    <a16:creationId xmlns:a16="http://schemas.microsoft.com/office/drawing/2014/main" id="{4A8916C7-5657-4B01-BA9D-A093FB64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573" y="2269321"/>
                <a:ext cx="1546991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4">
            <a:extLst>
              <a:ext uri="{FF2B5EF4-FFF2-40B4-BE49-F238E27FC236}">
                <a16:creationId xmlns:a16="http://schemas.microsoft.com/office/drawing/2014/main" id="{6F5817BC-C8FA-4D6D-BB3B-F0DA8CFC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78" y="700057"/>
            <a:ext cx="8847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5. </a:t>
            </a:r>
            <a:r>
              <a:rPr lang="zh-CN" altLang="en-US" sz="2800" b="1" dirty="0">
                <a:latin typeface="+mj-lt"/>
                <a:ea typeface="+mj-ea"/>
                <a:cs typeface="Times New Roman" panose="02020603050405020304" pitchFamily="18" charset="0"/>
              </a:rPr>
              <a:t>求下列函数的二阶偏导数</a:t>
            </a:r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+mj-lt"/>
                <a:ea typeface="+mj-ea"/>
                <a:cs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+mj-lt"/>
                <a:ea typeface="+mj-ea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+mj-lt"/>
                <a:ea typeface="+mj-ea"/>
                <a:cs typeface="Times New Roman" panose="02020603050405020304" pitchFamily="18" charset="0"/>
              </a:rPr>
              <a:t>为二阶可微函数</a:t>
            </a:r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+mj-lt"/>
                <a:ea typeface="+mj-ea"/>
                <a:cs typeface="Times New Roman" panose="02020603050405020304" pitchFamily="18" charset="0"/>
              </a:rPr>
              <a:t> 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66D25587-4152-4B8B-8A3D-9E9E01A6B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398" y="2268164"/>
                <a:ext cx="256134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800" b="1" i="1" baseline="30000" dirty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800" b="1" i="1" dirty="0">
                    <a:latin typeface="+mj-lt"/>
                    <a:ea typeface="+mj-ea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b="1" i="1" dirty="0">
                  <a:latin typeface="+mj-lt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66D25587-4152-4B8B-8A3D-9E9E01A6B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9398" y="2268164"/>
                <a:ext cx="2561344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2E80A004-6EFD-412C-AB5E-49E099303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5363" y="2981759"/>
                <a:ext cx="191913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xx</m:t>
                    </m:r>
                    <m:r>
                      <m:rPr>
                        <m:nor/>
                      </m:rPr>
                      <a:rPr lang="en-US" altLang="zh-CN" sz="2800" b="1" i="1" baseline="30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baseline="30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2800" b="1" baseline="30000" dirty="0">
                  <a:latin typeface="+mj-lt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2E80A004-6EFD-412C-AB5E-49E099303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5363" y="2981759"/>
                <a:ext cx="1919135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>
                <a:extLst>
                  <a:ext uri="{FF2B5EF4-FFF2-40B4-BE49-F238E27FC236}">
                    <a16:creationId xmlns:a16="http://schemas.microsoft.com/office/drawing/2014/main" id="{E36D32B4-3CAF-4323-BFD5-531578B042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2272" y="2942061"/>
                <a:ext cx="387572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13" name="Text Box 6">
                <a:extLst>
                  <a:ext uri="{FF2B5EF4-FFF2-40B4-BE49-F238E27FC236}">
                    <a16:creationId xmlns:a16="http://schemas.microsoft.com/office/drawing/2014/main" id="{E36D32B4-3CAF-4323-BFD5-531578B04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2272" y="2942061"/>
                <a:ext cx="3875727" cy="523220"/>
              </a:xfrm>
              <a:prstGeom prst="rect">
                <a:avLst/>
              </a:prstGeom>
              <a:blipFill>
                <a:blip r:embed="rId6"/>
                <a:stretch>
                  <a:fillRect t="-12941" b="-329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>
                <a:extLst>
                  <a:ext uri="{FF2B5EF4-FFF2-40B4-BE49-F238E27FC236}">
                    <a16:creationId xmlns:a16="http://schemas.microsoft.com/office/drawing/2014/main" id="{F644C25A-5FA7-45F8-A750-3884D6494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4671" y="3726114"/>
                <a:ext cx="387572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yf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en-US" altLang="zh-CN" sz="2800" b="1" dirty="0">
                  <a:latin typeface="+mj-lt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 Box 6">
                <a:extLst>
                  <a:ext uri="{FF2B5EF4-FFF2-40B4-BE49-F238E27FC236}">
                    <a16:creationId xmlns:a16="http://schemas.microsoft.com/office/drawing/2014/main" id="{F644C25A-5FA7-45F8-A750-3884D649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4671" y="3726114"/>
                <a:ext cx="3875727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020B9CE3-332C-48BB-B712-97DA4C907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4408" y="4510168"/>
                <a:ext cx="548997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yy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]+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en-US" altLang="zh-CN" sz="2800" b="1" dirty="0">
                  <a:latin typeface="+mj-lt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020B9CE3-332C-48BB-B712-97DA4C907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4408" y="4510168"/>
                <a:ext cx="5489974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>
                <a:extLst>
                  <a:ext uri="{FF2B5EF4-FFF2-40B4-BE49-F238E27FC236}">
                    <a16:creationId xmlns:a16="http://schemas.microsoft.com/office/drawing/2014/main" id="{E8263F98-74CA-4731-8CC3-A628F6E1A6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808" y="5270445"/>
                <a:ext cx="387572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2800" b="1" baseline="30000" dirty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800" b="1" baseline="-25000" dirty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11</m:t>
                      </m:r>
                      <m:r>
                        <m:rPr>
                          <m:nor/>
                        </m:rPr>
                        <a:rPr lang="en-US" altLang="zh-CN" sz="2800" b="1" i="1" baseline="30000" dirty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′′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800" b="1" baseline="-25000" dirty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800" b="1" i="0" baseline="-25000" dirty="0" smtClean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800" b="1" i="1" baseline="30000" dirty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′′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800" b="1" baseline="-25000" dirty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22</m:t>
                      </m:r>
                      <m:r>
                        <m:rPr>
                          <m:nor/>
                        </m:rPr>
                        <a:rPr lang="en-US" altLang="zh-CN" sz="2800" b="1" i="1" baseline="30000" dirty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en-US" altLang="zh-CN" sz="2800" b="1" dirty="0">
                  <a:latin typeface="+mj-lt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 Box 6">
                <a:extLst>
                  <a:ext uri="{FF2B5EF4-FFF2-40B4-BE49-F238E27FC236}">
                    <a16:creationId xmlns:a16="http://schemas.microsoft.com/office/drawing/2014/main" id="{E8263F98-74CA-4731-8CC3-A628F6E1A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6808" y="5270445"/>
                <a:ext cx="387572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5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nimBg="1" autoUpdateAnimBg="0"/>
      <p:bldP spid="28" grpId="0"/>
      <p:bldP spid="12" grpId="0" autoUpdateAnimBg="0"/>
      <p:bldP spid="14" grpId="0"/>
      <p:bldP spid="10" grpId="0"/>
      <p:bldP spid="13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050" y="1289179"/>
                <a:ext cx="6421739" cy="861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+mj-lt"/>
                            <a:ea typeface="+mj-ea"/>
                            <a:cs typeface="Times New Roman" panose="02020603050405020304" pitchFamily="18" charset="0"/>
                          </a:rPr>
                          <m:t>f</m:t>
                        </m:r>
                      </m:num>
                      <m:den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+mj-lt"/>
                            <a:ea typeface="+mj-ea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(1,1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+mj-lt"/>
                            <a:ea typeface="+mj-ea"/>
                            <a:cs typeface="Times New Roman" panose="02020603050405020304" pitchFamily="18" charset="0"/>
                          </a:rPr>
                          <m:t>f</m:t>
                        </m:r>
                      </m:num>
                      <m:den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+mj-lt"/>
                            <a:ea typeface="+mj-ea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(1,1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   </a:t>
                </a:r>
                <a:r>
                  <a:rPr lang="el-GR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+mj-lt"/>
                    <a:ea typeface="+mj-ea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 f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))</a:t>
                </a:r>
                <a:r>
                  <a:rPr lang="zh-CN" altLang="en-US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050" y="1289179"/>
                <a:ext cx="6421739" cy="861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1" y="2294368"/>
            <a:ext cx="1166980" cy="681016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+mj-lt"/>
                <a:ea typeface="+mj-ea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4">
                <a:extLst>
                  <a:ext uri="{FF2B5EF4-FFF2-40B4-BE49-F238E27FC236}">
                    <a16:creationId xmlns:a16="http://schemas.microsoft.com/office/drawing/2014/main" id="{6F5817BC-C8FA-4D6D-BB3B-F0DA8CFC3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279" y="700057"/>
                <a:ext cx="802721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8. </a:t>
                </a:r>
                <a:r>
                  <a:rPr lang="zh-CN" altLang="en-US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设函数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=f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(1,1)</a:t>
                </a:r>
                <a:r>
                  <a:rPr lang="zh-CN" altLang="en-US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处可微</a:t>
                </a:r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且 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(1,1) =1</a:t>
                </a:r>
                <a:r>
                  <a:rPr lang="zh-CN" altLang="en-US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 xmlns="">
          <p:sp>
            <p:nvSpPr>
              <p:cNvPr id="12" name="Text Box 4">
                <a:extLst>
                  <a:ext uri="{FF2B5EF4-FFF2-40B4-BE49-F238E27FC236}">
                    <a16:creationId xmlns:a16="http://schemas.microsoft.com/office/drawing/2014/main" id="{6F5817BC-C8FA-4D6D-BB3B-F0DA8CFC3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279" y="700057"/>
                <a:ext cx="8027210" cy="523220"/>
              </a:xfrm>
              <a:prstGeom prst="rect">
                <a:avLst/>
              </a:prstGeom>
              <a:blipFill>
                <a:blip r:embed="rId3"/>
                <a:stretch>
                  <a:fillRect l="-1595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>
                <a:extLst>
                  <a:ext uri="{FF2B5EF4-FFF2-40B4-BE49-F238E27FC236}">
                    <a16:creationId xmlns:a16="http://schemas.microsoft.com/office/drawing/2014/main" id="{E36D32B4-3CAF-4323-BFD5-531578B042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401" y="3000435"/>
                <a:ext cx="9627198" cy="723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m:rPr>
                        <m:nor/>
                      </m:rPr>
                      <a:rPr lang="el-GR" altLang="zh-CN" sz="2800" b="1" i="1" dirty="0">
                        <a:cs typeface="Times New Roman" panose="020206030504050203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l-GR" altLang="zh-CN" sz="2800" b="1" i="1" dirty="0">
                        <a:cs typeface="Times New Roman" panose="020206030504050203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zh-CN" sz="2800" b="1" i="0" baseline="30000" dirty="0" smtClean="0"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)+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cs typeface="Times New Roman" panose="02020603050405020304" pitchFamily="18" charset="0"/>
                      </a:rPr>
                      <m:t>]]</m:t>
                    </m:r>
                  </m:oMath>
                </a14:m>
                <a:endParaRPr lang="en-US" altLang="zh-CN" sz="2800" b="1" dirty="0">
                  <a:latin typeface="+mj-lt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6">
                <a:extLst>
                  <a:ext uri="{FF2B5EF4-FFF2-40B4-BE49-F238E27FC236}">
                    <a16:creationId xmlns:a16="http://schemas.microsoft.com/office/drawing/2014/main" id="{E36D32B4-3CAF-4323-BFD5-531578B04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401" y="3000435"/>
                <a:ext cx="9627198" cy="7239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6">
            <a:extLst>
              <a:ext uri="{FF2B5EF4-FFF2-40B4-BE49-F238E27FC236}">
                <a16:creationId xmlns:a16="http://schemas.microsoft.com/office/drawing/2014/main" id="{F644C25A-5FA7-45F8-A750-3884D6494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821" y="4001361"/>
            <a:ext cx="38757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l-GR" altLang="zh-CN" sz="2800" b="1" i="1" dirty="0">
                <a:cs typeface="Times New Roman" panose="02020603050405020304" pitchFamily="18" charset="0"/>
              </a:rPr>
              <a:t>φ</a:t>
            </a:r>
            <a:r>
              <a:rPr lang="en-US" altLang="zh-CN" sz="2800" b="1" dirty="0">
                <a:cs typeface="Times New Roman" panose="02020603050405020304" pitchFamily="18" charset="0"/>
              </a:rPr>
              <a:t>(1)=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f</a:t>
            </a:r>
            <a:r>
              <a:rPr lang="en-US" altLang="zh-CN" sz="2800" b="1" dirty="0">
                <a:cs typeface="Times New Roman" panose="02020603050405020304" pitchFamily="18" charset="0"/>
              </a:rPr>
              <a:t>(1,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cs typeface="Times New Roman" panose="02020603050405020304" pitchFamily="18" charset="0"/>
              </a:rPr>
              <a:t>(1, 1))=1</a:t>
            </a:r>
            <a:r>
              <a:rPr lang="zh-CN" altLang="en-US" sz="2800" b="1" dirty="0"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020B9CE3-332C-48BB-B712-97DA4C907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7478" y="4758180"/>
                <a:ext cx="5489974" cy="723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m:rPr>
                        <m:nor/>
                      </m:rPr>
                      <a:rPr lang="el-GR" altLang="zh-CN" sz="2800" b="1" i="1" dirty="0">
                        <a:cs typeface="Times New Roman" panose="020206030504050203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sz="2800" b="1" i="1" baseline="-25000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=3.1</a:t>
                </a:r>
                <a:r>
                  <a:rPr lang="en-US" altLang="zh-CN" sz="2800" b="1" baseline="30000" dirty="0">
                    <a:latin typeface="+mj-lt"/>
                    <a:ea typeface="+mj-ea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.[2+3(2+3)]</a:t>
                </a:r>
              </a:p>
            </p:txBody>
          </p:sp>
        </mc:Choice>
        <mc:Fallback xmlns=""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020B9CE3-332C-48BB-B712-97DA4C907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478" y="4758180"/>
                <a:ext cx="5489974" cy="723981"/>
              </a:xfrm>
              <a:prstGeom prst="rect">
                <a:avLst/>
              </a:prstGeom>
              <a:blipFill>
                <a:blip r:embed="rId5"/>
                <a:stretch>
                  <a:fillRect b="-93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>
                <a:extLst>
                  <a:ext uri="{FF2B5EF4-FFF2-40B4-BE49-F238E27FC236}">
                    <a16:creationId xmlns:a16="http://schemas.microsoft.com/office/drawing/2014/main" id="{E8263F98-74CA-4731-8CC3-A628F6E1A6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8055" y="5711521"/>
                <a:ext cx="387572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dirty="0" smtClean="0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m:t>51</m:t>
                      </m:r>
                    </m:oMath>
                  </m:oMathPara>
                </a14:m>
                <a:endParaRPr lang="en-US" altLang="zh-CN" sz="2800" b="1" dirty="0">
                  <a:latin typeface="+mj-lt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 Box 6">
                <a:extLst>
                  <a:ext uri="{FF2B5EF4-FFF2-40B4-BE49-F238E27FC236}">
                    <a16:creationId xmlns:a16="http://schemas.microsoft.com/office/drawing/2014/main" id="{E8263F98-74CA-4731-8CC3-A628F6E1A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8055" y="5711521"/>
                <a:ext cx="387572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4">
                <a:extLst>
                  <a:ext uri="{FF2B5EF4-FFF2-40B4-BE49-F238E27FC236}">
                    <a16:creationId xmlns:a16="http://schemas.microsoft.com/office/drawing/2014/main" id="{2764EAAE-33DE-435B-B840-2467ADA1A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7452" y="1396832"/>
                <a:ext cx="2499360" cy="723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f>
                      <m:f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+mj-lt"/>
                            <a:ea typeface="+mj-ea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l-GR" altLang="zh-CN" sz="2800" b="1" i="1" dirty="0">
                    <a:latin typeface="+mj-lt"/>
                    <a:ea typeface="+mj-ea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2800" b="1" baseline="30000" dirty="0">
                    <a:latin typeface="+mj-lt"/>
                    <a:ea typeface="+mj-ea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+mj-lt"/>
                    <a:ea typeface="+mj-ea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+mj-lt"/>
                    <a:ea typeface="+mj-ea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 Box 4">
                <a:extLst>
                  <a:ext uri="{FF2B5EF4-FFF2-40B4-BE49-F238E27FC236}">
                    <a16:creationId xmlns:a16="http://schemas.microsoft.com/office/drawing/2014/main" id="{2764EAAE-33DE-435B-B840-2467ADA1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7452" y="1396832"/>
                <a:ext cx="2499360" cy="723981"/>
              </a:xfrm>
              <a:prstGeom prst="rect">
                <a:avLst/>
              </a:prstGeom>
              <a:blipFill>
                <a:blip r:embed="rId7"/>
                <a:stretch>
                  <a:fillRect l="-5122" b="-84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8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nimBg="1" autoUpdateAnimBg="0"/>
      <p:bldP spid="12" grpId="0" autoUpdateAnimBg="0"/>
      <p:bldP spid="13" grpId="0"/>
      <p:bldP spid="16" grpId="0"/>
      <p:bldP spid="17" grpId="0"/>
      <p:bldP spid="18" grpId="0"/>
      <p:bldP spid="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3">
            <a:extLst>
              <a:ext uri="{FF2B5EF4-FFF2-40B4-BE49-F238E27FC236}">
                <a16:creationId xmlns:a16="http://schemas.microsoft.com/office/drawing/2014/main" id="{118305D9-170C-45EA-8DBC-07971BF8E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774" y="79923"/>
            <a:ext cx="1866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+mj-lt"/>
                <a:cs typeface="Times New Roman" panose="02020603050405020304" pitchFamily="18" charset="0"/>
              </a:rPr>
              <a:t>习题 </a:t>
            </a:r>
            <a:r>
              <a:rPr lang="en-US" altLang="zh-CN" sz="3600" b="1" dirty="0">
                <a:latin typeface="+mj-lt"/>
                <a:cs typeface="Times New Roman" panose="02020603050405020304" pitchFamily="18" charset="0"/>
              </a:rPr>
              <a:t>8.4</a:t>
            </a:r>
            <a:endParaRPr lang="zh-CN" alt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E7767551-E21C-44D7-8D7B-53C683C85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78" y="700058"/>
            <a:ext cx="93266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1. </a:t>
            </a:r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求下列曲线在给定点处的切线方程与法平面方程</a:t>
            </a: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6" y="2502355"/>
            <a:ext cx="1133475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3614" y="1373790"/>
                <a:ext cx="6448927" cy="1053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+mj-lt"/>
                    <a:cs typeface="Times New Roman" panose="02020603050405020304" pitchFamily="18" charset="0"/>
                  </a:rPr>
                  <a:t>(3).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800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800" b="1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 smtClean="0">
                                        <a:solidFill>
                                          <a:prstClr val="black"/>
                                        </a:solidFill>
                                        <a:latin typeface="+mj-lt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2800" b="1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solidFill>
                                      <a:prstClr val="black"/>
                                    </a:solidFill>
                                    <a:latin typeface="+mj-lt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+mj-lt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800" b="1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>
                                        <a:solidFill>
                                          <a:prstClr val="black"/>
                                        </a:solidFill>
                                        <a:latin typeface="+mj-lt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 smtClean="0">
                                        <a:solidFill>
                                          <a:prstClr val="black"/>
                                        </a:solidFill>
                                        <a:latin typeface="+mj-lt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lang="en-US" altLang="zh-CN" sz="2800" b="1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solidFill>
                                      <a:prstClr val="black"/>
                                    </a:solidFill>
                                    <a:latin typeface="+mj-lt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 smtClean="0">
                                    <a:solidFill>
                                      <a:prstClr val="black"/>
                                    </a:solidFill>
                                    <a:latin typeface="+mj-lt"/>
                                    <a:cs typeface="Times New Roman" panose="020206030504050203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b="1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𝟐𝟓</m:t>
                            </m:r>
                          </m:e>
                        </m:eqAr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zh-CN" altLang="en-US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点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8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3614" y="1373790"/>
                <a:ext cx="6448927" cy="1053494"/>
              </a:xfrm>
              <a:prstGeom prst="rect">
                <a:avLst/>
              </a:prstGeom>
              <a:blipFill>
                <a:blip r:embed="rId2"/>
                <a:stretch>
                  <a:fillRect l="-19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7E2B11BE-E2B7-4AE3-B0E8-B173C4598A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7372" y="2269687"/>
                <a:ext cx="2593082" cy="1053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sz="2800" b="1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solidFill>
                                        <a:prstClr val="black"/>
                                      </a:solidFill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solidFill>
                                        <a:prstClr val="black"/>
                                      </a:solidFill>
                                      <a:latin typeface="+mj-lt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solidFill>
                                        <a:prstClr val="black"/>
                                      </a:solidFill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 smtClean="0">
                                      <a:solidFill>
                                        <a:prstClr val="black"/>
                                      </a:solidFill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+mj-lt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en-US" altLang="zh-CN" sz="2800" b="1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solidFill>
                                        <a:prstClr val="black"/>
                                      </a:solidFill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cs typeface="Times New Roman" panose="02020603050405020304" pitchFamily="18" charset="0"/>
                                    </a:rPr>
                                    <m:t>yy</m:t>
                                  </m:r>
                                </m:e>
                                <m:sup>
                                  <m: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solidFill>
                                        <a:prstClr val="black"/>
                                      </a:solidFill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 smtClean="0">
                                      <a:solidFill>
                                        <a:prstClr val="black"/>
                                      </a:solidFill>
                                      <a:cs typeface="Times New Roman" panose="02020603050405020304" pitchFamily="18" charset="0"/>
                                    </a:rPr>
                                    <m:t>zz</m:t>
                                  </m:r>
                                </m:e>
                                <m:sup>
                                  <m: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7E2B11BE-E2B7-4AE3-B0E8-B173C4598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7372" y="2269687"/>
                <a:ext cx="2593082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4">
            <a:extLst>
              <a:ext uri="{FF2B5EF4-FFF2-40B4-BE49-F238E27FC236}">
                <a16:creationId xmlns:a16="http://schemas.microsoft.com/office/drawing/2014/main" id="{1E06566B-CAC4-4CCC-AADC-5F0713D0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98" y="2546960"/>
            <a:ext cx="47658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方程组两边对</a:t>
            </a:r>
            <a:r>
              <a:rPr lang="en-US" altLang="zh-CN" sz="3200" b="1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求导数得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A48DF78A-1863-40A1-890B-268CFD0FD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9459" y="3516217"/>
                <a:ext cx="2593082" cy="1053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sz="2800" b="1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solidFill>
                                        <a:prstClr val="black"/>
                                      </a:solidFill>
                                      <a:latin typeface="+mj-lt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+mj-lt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en-US" altLang="zh-CN" sz="2800" b="1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 smtClean="0">
                                      <a:solidFill>
                                        <a:prstClr val="black"/>
                                      </a:solidFill>
                                      <a:cs typeface="Times New Roman" panose="020206030504050203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A48DF78A-1863-40A1-890B-268CFD0F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9459" y="3516217"/>
                <a:ext cx="2593082" cy="1053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5FF2D0E1-5638-4B30-9A27-C7AEC4E9F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3144" y="3740539"/>
                <a:ext cx="3331686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latin typeface="+mj-lt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32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zh-CN" sz="32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32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m:rPr>
                        <m:nor/>
                      </m:rPr>
                      <a:rPr lang="en-US" altLang="zh-CN" sz="3200" b="1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latin typeface="+mj-lt"/>
                    <a:cs typeface="Times New Roman" panose="02020603050405020304" pitchFamily="18" charset="0"/>
                  </a:rPr>
                  <a:t>代入得</a:t>
                </a:r>
              </a:p>
            </p:txBody>
          </p:sp>
        </mc:Choice>
        <mc:Fallback xmlns=""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5FF2D0E1-5638-4B30-9A27-C7AEC4E9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144" y="3740539"/>
                <a:ext cx="3331686" cy="584775"/>
              </a:xfrm>
              <a:prstGeom prst="rect">
                <a:avLst/>
              </a:prstGeom>
              <a:blipFill>
                <a:blip r:embed="rId5"/>
                <a:stretch>
                  <a:fillRect l="-4762" t="-17708" b="-291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4">
                <a:extLst>
                  <a:ext uri="{FF2B5EF4-FFF2-40B4-BE49-F238E27FC236}">
                    <a16:creationId xmlns:a16="http://schemas.microsoft.com/office/drawing/2014/main" id="{528204E3-7210-4901-8BB5-3246107766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3913" y="3359900"/>
                <a:ext cx="3331686" cy="1687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解得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cs typeface="Times New Roman" panose="020206030504050203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zh-CN" alt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 Box 4">
                <a:extLst>
                  <a:ext uri="{FF2B5EF4-FFF2-40B4-BE49-F238E27FC236}">
                    <a16:creationId xmlns:a16="http://schemas.microsoft.com/office/drawing/2014/main" id="{528204E3-7210-4901-8BB5-32461077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3913" y="3359900"/>
                <a:ext cx="3331686" cy="1687834"/>
              </a:xfrm>
              <a:prstGeom prst="rect">
                <a:avLst/>
              </a:prstGeom>
              <a:blipFill>
                <a:blip r:embed="rId6"/>
                <a:stretch>
                  <a:fillRect l="-38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3B33F27E-28FE-486A-9306-6B2CF49CF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3907" y="4604436"/>
                <a:ext cx="547478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latin typeface="+mj-lt"/>
                    <a:cs typeface="Times New Roman" panose="02020603050405020304" pitchFamily="18" charset="0"/>
                  </a:rPr>
                  <a:t>切向量可取为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32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3B33F27E-28FE-486A-9306-6B2CF49C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3907" y="4604436"/>
                <a:ext cx="5474783" cy="584775"/>
              </a:xfrm>
              <a:prstGeom prst="rect">
                <a:avLst/>
              </a:prstGeom>
              <a:blipFill>
                <a:blip r:embed="rId7"/>
                <a:stretch>
                  <a:fillRect l="-2784" t="-15625" b="-31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6C25E11-9E3D-4915-B37E-19B0D401D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037" y="5391776"/>
                <a:ext cx="6606218" cy="713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所以切线方程为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zh-CN" altLang="en-US" sz="28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6C25E11-9E3D-4915-B37E-19B0D401D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9037" y="5391776"/>
                <a:ext cx="6606218" cy="713529"/>
              </a:xfrm>
              <a:prstGeom prst="rect">
                <a:avLst/>
              </a:prstGeom>
              <a:blipFill>
                <a:blip r:embed="rId8"/>
                <a:stretch>
                  <a:fillRect l="-1845" b="-84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4">
            <a:extLst>
              <a:ext uri="{FF2B5EF4-FFF2-40B4-BE49-F238E27FC236}">
                <a16:creationId xmlns:a16="http://schemas.microsoft.com/office/drawing/2014/main" id="{4B12F500-1606-419F-BE28-CFCDDCCE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144" y="6201285"/>
            <a:ext cx="5930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cs typeface="Times New Roman" panose="02020603050405020304" pitchFamily="18" charset="0"/>
              </a:rPr>
              <a:t>法平面方程为        </a:t>
            </a:r>
            <a:r>
              <a:rPr lang="en-US" altLang="zh-CN" sz="2800" b="1" dirty="0">
                <a:cs typeface="Times New Roman" panose="02020603050405020304" pitchFamily="18" charset="0"/>
              </a:rPr>
              <a:t>12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cs typeface="Times New Roman" panose="02020603050405020304" pitchFamily="18" charset="0"/>
              </a:rPr>
              <a:t>-4</a:t>
            </a:r>
            <a:r>
              <a:rPr lang="en-US" altLang="zh-CN" sz="2800" b="1" i="1" dirty="0"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cs typeface="Times New Roman" panose="02020603050405020304" pitchFamily="18" charset="0"/>
              </a:rPr>
              <a:t>+3</a:t>
            </a:r>
            <a:r>
              <a:rPr lang="en-US" altLang="zh-CN" sz="2800" b="1" i="1" dirty="0"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cs typeface="Times New Roman" panose="02020603050405020304" pitchFamily="18" charset="0"/>
              </a:rPr>
              <a:t>-12=0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2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/>
      <p:bldP spid="47" grpId="0"/>
      <p:bldP spid="9" grpId="0"/>
      <p:bldP spid="10" grpId="0" autoUpdateAnimBg="0"/>
      <p:bldP spid="11" grpId="0"/>
      <p:bldP spid="13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">
            <a:extLst>
              <a:ext uri="{FF2B5EF4-FFF2-40B4-BE49-F238E27FC236}">
                <a16:creationId xmlns:a16="http://schemas.microsoft.com/office/drawing/2014/main" id="{E7767551-E21C-44D7-8D7B-53C683C85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1" y="255954"/>
            <a:ext cx="93266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证明：曲面 </a:t>
            </a:r>
            <a:r>
              <a:rPr lang="en-US" altLang="zh-CN" sz="2800" b="1" i="1" dirty="0" err="1">
                <a:latin typeface="+mj-lt"/>
                <a:cs typeface="Times New Roman" panose="02020603050405020304" pitchFamily="18" charset="0"/>
              </a:rPr>
              <a:t>xyz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&gt;0)</a:t>
            </a:r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上任一点的切平面与三个坐标面</a:t>
            </a:r>
            <a:endParaRPr lang="en-US" altLang="zh-CN" sz="2800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                 </a:t>
            </a:r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所围成的四面体的体积为一定数</a:t>
            </a: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79" y="1339463"/>
            <a:ext cx="1133475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E06566B-CAC4-4CCC-AADC-5F0713D0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203" y="1359451"/>
            <a:ext cx="47658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y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z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cs typeface="Times New Roman" panose="02020603050405020304" pitchFamily="18" charset="0"/>
              </a:rPr>
              <a:t>曲面 上任一点</a:t>
            </a:r>
            <a:endParaRPr lang="zh-CN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5FF2D0E1-5638-4B30-9A27-C7AEC4E9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00" y="1344553"/>
            <a:ext cx="2196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cs typeface="Times New Roman" panose="02020603050405020304" pitchFamily="18" charset="0"/>
              </a:rPr>
              <a:t>xyz</a:t>
            </a:r>
            <a:r>
              <a:rPr lang="en-US" altLang="zh-CN" sz="2800" b="1" dirty="0">
                <a:cs typeface="Times New Roman" panose="02020603050405020304" pitchFamily="18" charset="0"/>
              </a:rPr>
              <a:t>-</a:t>
            </a:r>
            <a:r>
              <a:rPr lang="en-US" altLang="zh-CN" sz="2800" b="1" i="1" dirty="0"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3B33F27E-28FE-486A-9306-6B2CF49CF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4754" y="1932512"/>
                <a:ext cx="547478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i="1" baseline="-2500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b="1" dirty="0"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 err="1">
                    <a:cs typeface="Times New Roman" panose="02020603050405020304" pitchFamily="18" charset="0"/>
                  </a:rPr>
                  <a:t>yz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i="1" baseline="-2500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b="1" dirty="0"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 err="1">
                    <a:cs typeface="Times New Roman" panose="02020603050405020304" pitchFamily="18" charset="0"/>
                  </a:rPr>
                  <a:t>zx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i="1" baseline="-2500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b="1" dirty="0"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 err="1">
                    <a:cs typeface="Times New Roman" panose="02020603050405020304" pitchFamily="18" charset="0"/>
                  </a:rPr>
                  <a:t>xy</a:t>
                </a:r>
                <a:endParaRPr lang="zh-CN" altLang="en-US" sz="2800" b="1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3B33F27E-28FE-486A-9306-6B2CF49C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4754" y="1932512"/>
                <a:ext cx="5474783" cy="523220"/>
              </a:xfrm>
              <a:prstGeom prst="rect">
                <a:avLst/>
              </a:prstGeom>
              <a:blipFill>
                <a:blip r:embed="rId2"/>
                <a:stretch>
                  <a:fillRect l="-2227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6C25E11-9E3D-4915-B37E-19B0D401D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0337" y="4373404"/>
                <a:ext cx="5705188" cy="780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截距式方程为：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baseline="-25000" dirty="0"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baseline="-25000" dirty="0"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 smtClean="0">
                            <a:cs typeface="Times New Roman" panose="020206030504050203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baseline="-25000" dirty="0"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+mj-lt"/>
                    <a:cs typeface="Times New Roman" panose="02020603050405020304" pitchFamily="18" charset="0"/>
                  </a:rPr>
                  <a:t>=1</a:t>
                </a:r>
                <a:endParaRPr lang="zh-CN" altLang="en-US" sz="28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6C25E11-9E3D-4915-B37E-19B0D401D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0337" y="4373404"/>
                <a:ext cx="5705188" cy="780535"/>
              </a:xfrm>
              <a:prstGeom prst="rect">
                <a:avLst/>
              </a:prstGeom>
              <a:blipFill>
                <a:blip r:embed="rId3"/>
                <a:stretch>
                  <a:fillRect l="-21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84EBD9ED-769B-41E0-8ADF-5CF4EF48D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2203" y="2608081"/>
                <a:ext cx="755042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 y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 z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cs typeface="Times New Roman" panose="02020603050405020304" pitchFamily="18" charset="0"/>
                  </a:rPr>
                  <a:t>处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i="1" baseline="-2500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b="1" dirty="0"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  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i="1" baseline="-2500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b="1" dirty="0"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i="1" baseline="-2500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b="1" dirty="0"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endParaRPr lang="zh-CN" altLang="en-US" sz="2800" b="1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84EBD9ED-769B-41E0-8ADF-5CF4EF48D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2203" y="2608081"/>
                <a:ext cx="7550421" cy="523220"/>
              </a:xfrm>
              <a:prstGeom prst="rect">
                <a:avLst/>
              </a:prstGeom>
              <a:blipFill>
                <a:blip r:embed="rId4"/>
                <a:stretch>
                  <a:fillRect l="-1696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">
                <a:extLst>
                  <a:ext uri="{FF2B5EF4-FFF2-40B4-BE49-F238E27FC236}">
                    <a16:creationId xmlns:a16="http://schemas.microsoft.com/office/drawing/2014/main" id="{F6079E3D-B582-48EF-A9CD-20895A6DE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2178" y="3227281"/>
                <a:ext cx="923634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 y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 z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cs typeface="Times New Roman" panose="02020603050405020304" pitchFamily="18" charset="0"/>
                  </a:rPr>
                  <a:t>处的切平面为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 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)+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y-y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 (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z-z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)=0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 </a:t>
                </a:r>
                <a:endParaRPr lang="zh-CN" altLang="en-US" sz="2800" b="1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 Box 4">
                <a:extLst>
                  <a:ext uri="{FF2B5EF4-FFF2-40B4-BE49-F238E27FC236}">
                    <a16:creationId xmlns:a16="http://schemas.microsoft.com/office/drawing/2014/main" id="{F6079E3D-B582-48EF-A9CD-20895A6DE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2178" y="3227281"/>
                <a:ext cx="9236347" cy="523220"/>
              </a:xfrm>
              <a:prstGeom prst="rect">
                <a:avLst/>
              </a:prstGeom>
              <a:blipFill>
                <a:blip r:embed="rId5"/>
                <a:stretch>
                  <a:fillRect l="-1386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1EF0DCEC-82B6-423E-9AA0-E47F2F178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3154" y="3814149"/>
                <a:ext cx="460719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 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=3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30000" dirty="0"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 </a:t>
                </a:r>
                <a:endParaRPr lang="zh-CN" altLang="en-US" sz="2800" b="1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1EF0DCEC-82B6-423E-9AA0-E47F2F17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3154" y="3814149"/>
                <a:ext cx="4607197" cy="523220"/>
              </a:xfrm>
              <a:prstGeom prst="rect">
                <a:avLst/>
              </a:prstGeom>
              <a:blipFill>
                <a:blip r:embed="rId6"/>
                <a:stretch>
                  <a:fillRect l="-2781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4">
                <a:extLst>
                  <a:ext uri="{FF2B5EF4-FFF2-40B4-BE49-F238E27FC236}">
                    <a16:creationId xmlns:a16="http://schemas.microsoft.com/office/drawing/2014/main" id="{6013BA23-0B10-49FD-B67A-7EBF6B7FE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2179" y="5189974"/>
                <a:ext cx="811934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cs typeface="Times New Roman" panose="02020603050405020304" pitchFamily="18" charset="0"/>
                  </a:rPr>
                  <a:t>切平面在三个坐标面上的截距分别为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b="1" i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CN" altLang="en-US" sz="2800" b="1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 Box 4">
                <a:extLst>
                  <a:ext uri="{FF2B5EF4-FFF2-40B4-BE49-F238E27FC236}">
                    <a16:creationId xmlns:a16="http://schemas.microsoft.com/office/drawing/2014/main" id="{6013BA23-0B10-49FD-B67A-7EBF6B7FE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2179" y="5189974"/>
                <a:ext cx="8119344" cy="523220"/>
              </a:xfrm>
              <a:prstGeom prst="rect">
                <a:avLst/>
              </a:prstGeom>
              <a:blipFill>
                <a:blip r:embed="rId7"/>
                <a:stretch>
                  <a:fillRect l="-1577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4">
                <a:extLst>
                  <a:ext uri="{FF2B5EF4-FFF2-40B4-BE49-F238E27FC236}">
                    <a16:creationId xmlns:a16="http://schemas.microsoft.com/office/drawing/2014/main" id="{336D586C-DB7A-4417-8B87-2112815214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0338" y="5879717"/>
                <a:ext cx="7117938" cy="783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四面体的体积为</a:t>
                </a:r>
                <a:r>
                  <a:rPr lang="en-US" altLang="zh-CN" sz="2800" b="1" dirty="0">
                    <a:latin typeface="+mj-lt"/>
                    <a:cs typeface="Times New Roman" panose="02020603050405020304" pitchFamily="18" charset="0"/>
                  </a:rPr>
                  <a:t>: V=</a:t>
                </a:r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 smtClean="0"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0" dirty="0" smtClean="0"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8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b="1" dirty="0">
                    <a:latin typeface="+mj-lt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0" dirty="0" smtClean="0"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0" dirty="0" smtClean="0"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30000" dirty="0">
                    <a:cs typeface="Times New Roman" panose="02020603050405020304" pitchFamily="18" charset="0"/>
                  </a:rPr>
                  <a:t>3   </a:t>
                </a:r>
                <a:r>
                  <a:rPr lang="zh-CN" altLang="en-US" sz="3200" b="1" dirty="0">
                    <a:latin typeface="+mj-lt"/>
                    <a:cs typeface="Times New Roman" panose="02020603050405020304" pitchFamily="18" charset="0"/>
                  </a:rPr>
                  <a:t>定数</a:t>
                </a:r>
                <a:endParaRPr lang="zh-CN" altLang="en-US" sz="28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 Box 4">
                <a:extLst>
                  <a:ext uri="{FF2B5EF4-FFF2-40B4-BE49-F238E27FC236}">
                    <a16:creationId xmlns:a16="http://schemas.microsoft.com/office/drawing/2014/main" id="{336D586C-DB7A-4417-8B87-21128152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0338" y="5879717"/>
                <a:ext cx="7117938" cy="783420"/>
              </a:xfrm>
              <a:prstGeom prst="rect">
                <a:avLst/>
              </a:prstGeom>
              <a:blipFill>
                <a:blip r:embed="rId8"/>
                <a:stretch>
                  <a:fillRect l="-1712" r="-1712" b="-101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6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/>
      <p:bldP spid="10" grpId="0" autoUpdateAnimBg="0"/>
      <p:bldP spid="13" grpId="0" autoUpdateAnimBg="0"/>
      <p:bldP spid="16" grpId="0" autoUpdateAnimBg="0"/>
      <p:bldP spid="17" grpId="0" autoUpdateAnimBg="0"/>
      <p:bldP spid="14" grpId="0" autoUpdateAnimBg="0"/>
      <p:bldP spid="19" grpId="0" autoUpdateAnimBg="0"/>
      <p:bldP spid="20" grpId="0" autoUpdateAnimBg="0"/>
      <p:bldP spid="22" grpId="0" autoUpdateAnimBg="0"/>
      <p:bldP spid="2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3">
            <a:extLst>
              <a:ext uri="{FF2B5EF4-FFF2-40B4-BE49-F238E27FC236}">
                <a16:creationId xmlns:a16="http://schemas.microsoft.com/office/drawing/2014/main" id="{118305D9-170C-45EA-8DBC-07971BF8E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774" y="79923"/>
            <a:ext cx="1866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+mj-lt"/>
                <a:cs typeface="Times New Roman" panose="02020603050405020304" pitchFamily="18" charset="0"/>
              </a:rPr>
              <a:t>习题 </a:t>
            </a:r>
            <a:r>
              <a:rPr lang="en-US" altLang="zh-CN" sz="3600" b="1" dirty="0">
                <a:latin typeface="+mj-lt"/>
                <a:cs typeface="Times New Roman" panose="02020603050405020304" pitchFamily="18" charset="0"/>
              </a:rPr>
              <a:t>8.5</a:t>
            </a:r>
            <a:endParaRPr lang="zh-CN" alt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E7767551-E21C-44D7-8D7B-53C683C85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605" y="702228"/>
            <a:ext cx="93266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6. </a:t>
            </a:r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求内接于半径为</a:t>
            </a:r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的球且有最大体积的长方体</a:t>
            </a:r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605" y="1430884"/>
            <a:ext cx="818559" cy="584775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>
                <a:extLst>
                  <a:ext uri="{FF2B5EF4-FFF2-40B4-BE49-F238E27FC236}">
                    <a16:creationId xmlns:a16="http://schemas.microsoft.com/office/drawing/2014/main" id="{1E06566B-CAC4-4CCC-AADC-5F0713D01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4538" y="1430884"/>
                <a:ext cx="638704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设</a:t>
                </a:r>
                <a:r>
                  <a:rPr lang="zh-CN" altLang="en-US" sz="2800" b="1" dirty="0">
                    <a:cs typeface="Times New Roman" panose="02020603050405020304" pitchFamily="18" charset="0"/>
                  </a:rPr>
                  <a:t>长方体的长宽高分别为</a:t>
                </a:r>
                <a:r>
                  <a:rPr lang="en-US" altLang="zh-CN" sz="2800" b="1" dirty="0">
                    <a:latin typeface="+mj-lt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endParaRPr lang="zh-CN" altLang="en-US" sz="28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4">
                <a:extLst>
                  <a:ext uri="{FF2B5EF4-FFF2-40B4-BE49-F238E27FC236}">
                    <a16:creationId xmlns:a16="http://schemas.microsoft.com/office/drawing/2014/main" id="{1E06566B-CAC4-4CCC-AADC-5F0713D0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4538" y="1430884"/>
                <a:ext cx="6387048" cy="523220"/>
              </a:xfrm>
              <a:prstGeom prst="rect">
                <a:avLst/>
              </a:prstGeom>
              <a:blipFill>
                <a:blip r:embed="rId2"/>
                <a:stretch>
                  <a:fillRect l="-2006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5FF2D0E1-5638-4B30-9A27-C7AEC4E9F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107" y="2076861"/>
                <a:ext cx="705001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0" baseline="3000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=8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xyz</m:t>
                    </m:r>
                  </m:oMath>
                </a14:m>
                <a:r>
                  <a:rPr lang="zh-CN" altLang="en-US" sz="2800" b="1" dirty="0">
                    <a:cs typeface="Times New Roman" panose="02020603050405020304" pitchFamily="18" charset="0"/>
                  </a:rPr>
                  <a:t>      条件极值</a:t>
                </a:r>
                <a:endParaRPr lang="zh-CN" altLang="en-US" sz="2800" b="1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5FF2D0E1-5638-4B30-9A27-C7AEC4E9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107" y="2076861"/>
                <a:ext cx="7050019" cy="523220"/>
              </a:xfrm>
              <a:prstGeom prst="rect">
                <a:avLst/>
              </a:prstGeom>
              <a:blipFill>
                <a:blip r:embed="rId3"/>
                <a:stretch>
                  <a:fillRect l="-1817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4">
                <a:extLst>
                  <a:ext uri="{FF2B5EF4-FFF2-40B4-BE49-F238E27FC236}">
                    <a16:creationId xmlns:a16="http://schemas.microsoft.com/office/drawing/2014/main" id="{528204E3-7210-4901-8BB5-3246107766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1512" y="3931088"/>
                <a:ext cx="3566256" cy="686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解得驻点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 Box 4">
                <a:extLst>
                  <a:ext uri="{FF2B5EF4-FFF2-40B4-BE49-F238E27FC236}">
                    <a16:creationId xmlns:a16="http://schemas.microsoft.com/office/drawing/2014/main" id="{528204E3-7210-4901-8BB5-32461077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1512" y="3931088"/>
                <a:ext cx="3566256" cy="686663"/>
              </a:xfrm>
              <a:prstGeom prst="rect">
                <a:avLst/>
              </a:prstGeom>
              <a:blipFill>
                <a:blip r:embed="rId4"/>
                <a:stretch>
                  <a:fillRect l="-3419" t="-6195" b="-35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3B33F27E-28FE-486A-9306-6B2CF49CF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5936" y="2723804"/>
                <a:ext cx="5115889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latin typeface="+mj-lt"/>
                    <a:cs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32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xyz</m:t>
                    </m:r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sz="3200" b="1" i="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32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32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32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32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32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32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32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32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32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3200" b="1" i="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3B33F27E-28FE-486A-9306-6B2CF49C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5936" y="2723804"/>
                <a:ext cx="5115889" cy="584775"/>
              </a:xfrm>
              <a:prstGeom prst="rect">
                <a:avLst/>
              </a:prstGeom>
              <a:blipFill>
                <a:blip r:embed="rId5"/>
                <a:stretch>
                  <a:fillRect l="-2980" t="-17708" b="-291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6C25E11-9E3D-4915-B37E-19B0D401D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643" y="5584726"/>
                <a:ext cx="7527457" cy="8719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cs typeface="Times New Roman" panose="02020603050405020304" pitchFamily="18" charset="0"/>
                  </a:rPr>
                  <a:t>长方体的最大体积</a:t>
                </a:r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为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=8</m:t>
                    </m:r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xyz</m:t>
                    </m:r>
                  </m:oMath>
                </a14:m>
                <a:r>
                  <a:rPr lang="en-US" altLang="zh-CN" sz="2800" b="1" dirty="0">
                    <a:latin typeface="+mj-lt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800" b="1" baseline="3000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solidFill>
                                  <a:prstClr val="black"/>
                                </a:solidFill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endParaRPr lang="zh-CN" altLang="en-US" sz="28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6C25E11-9E3D-4915-B37E-19B0D401D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7643" y="5584726"/>
                <a:ext cx="7527457" cy="871970"/>
              </a:xfrm>
              <a:prstGeom prst="rect">
                <a:avLst/>
              </a:prstGeom>
              <a:blipFill>
                <a:blip r:embed="rId6"/>
                <a:stretch>
                  <a:fillRect l="-17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06E38B-4B88-4723-BA7E-722048CAF593}"/>
              </a:ext>
            </a:extLst>
          </p:cNvPr>
          <p:cNvGrpSpPr/>
          <p:nvPr/>
        </p:nvGrpSpPr>
        <p:grpSpPr>
          <a:xfrm>
            <a:off x="1865936" y="3320299"/>
            <a:ext cx="3653145" cy="2266170"/>
            <a:chOff x="4267199" y="2857500"/>
            <a:chExt cx="3653145" cy="1860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2">
                  <a:extLst>
                    <a:ext uri="{FF2B5EF4-FFF2-40B4-BE49-F238E27FC236}">
                      <a16:creationId xmlns:a16="http://schemas.microsoft.com/office/drawing/2014/main" id="{9FA8B0C0-379B-4182-AF37-3416C8DCD6BE}"/>
                    </a:ext>
                  </a:extLst>
                </p:cNvPr>
                <p:cNvSpPr txBox="1"/>
                <p:nvPr/>
              </p:nvSpPr>
              <p:spPr bwMode="auto">
                <a:xfrm>
                  <a:off x="4524376" y="2857500"/>
                  <a:ext cx="3281712" cy="58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yz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m:rPr>
                            <m:nor/>
                          </m:rPr>
                          <a:rPr lang="en-US" altLang="zh-CN" sz="2800" b="1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" name="Object 2">
                  <a:extLst>
                    <a:ext uri="{FF2B5EF4-FFF2-40B4-BE49-F238E27FC236}">
                      <a16:creationId xmlns:a16="http://schemas.microsoft.com/office/drawing/2014/main" id="{9FA8B0C0-379B-4182-AF37-3416C8DCD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4376" y="2857500"/>
                  <a:ext cx="3281712" cy="584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3">
                  <a:extLst>
                    <a:ext uri="{FF2B5EF4-FFF2-40B4-BE49-F238E27FC236}">
                      <a16:creationId xmlns:a16="http://schemas.microsoft.com/office/drawing/2014/main" id="{9C290B7B-1DB3-4357-AF93-EDFEC74BD9A1}"/>
                    </a:ext>
                  </a:extLst>
                </p:cNvPr>
                <p:cNvSpPr txBox="1"/>
                <p:nvPr/>
              </p:nvSpPr>
              <p:spPr bwMode="auto">
                <a:xfrm>
                  <a:off x="4524375" y="3278976"/>
                  <a:ext cx="3351224" cy="9705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sz="28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en-US" altLang="zh-CN" sz="2800" b="1" i="1" smtClean="0">
                            <a:solidFill>
                              <a:srgbClr val="000000"/>
                            </a:solidFill>
                          </a:rPr>
                          <m:t>y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1" name="Object 3">
                  <a:extLst>
                    <a:ext uri="{FF2B5EF4-FFF2-40B4-BE49-F238E27FC236}">
                      <a16:creationId xmlns:a16="http://schemas.microsoft.com/office/drawing/2014/main" id="{9C290B7B-1DB3-4357-AF93-EDFEC74BD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4375" y="3278976"/>
                  <a:ext cx="3351224" cy="9705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4">
                  <a:extLst>
                    <a:ext uri="{FF2B5EF4-FFF2-40B4-BE49-F238E27FC236}">
                      <a16:creationId xmlns:a16="http://schemas.microsoft.com/office/drawing/2014/main" id="{885DA83A-A37A-4EC2-B127-8D3ACE920E58}"/>
                    </a:ext>
                  </a:extLst>
                </p:cNvPr>
                <p:cNvSpPr txBox="1"/>
                <p:nvPr/>
              </p:nvSpPr>
              <p:spPr bwMode="auto">
                <a:xfrm>
                  <a:off x="4485870" y="4099332"/>
                  <a:ext cx="3434474" cy="4620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Object 4">
                  <a:extLst>
                    <a:ext uri="{FF2B5EF4-FFF2-40B4-BE49-F238E27FC236}">
                      <a16:creationId xmlns:a16="http://schemas.microsoft.com/office/drawing/2014/main" id="{885DA83A-A37A-4EC2-B127-8D3ACE920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85870" y="4099332"/>
                  <a:ext cx="3434474" cy="4620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utoShape 28">
              <a:extLst>
                <a:ext uri="{FF2B5EF4-FFF2-40B4-BE49-F238E27FC236}">
                  <a16:creationId xmlns:a16="http://schemas.microsoft.com/office/drawing/2014/main" id="{09D0C1FC-4BF9-4F30-9AFA-E2D28E99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199" y="2895600"/>
              <a:ext cx="263415" cy="1822064"/>
            </a:xfrm>
            <a:prstGeom prst="leftBrace">
              <a:avLst>
                <a:gd name="adj1" fmla="val 555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402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4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/>
      <p:bldP spid="10" grpId="0" autoUpdateAnimBg="0"/>
      <p:bldP spid="13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061" y="73041"/>
                <a:ext cx="9326621" cy="58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latin typeface="+mj-lt"/>
                    <a:cs typeface="Times New Roman" panose="02020603050405020304" pitchFamily="18" charset="0"/>
                  </a:rPr>
                  <a:t>7. </a:t>
                </a:r>
                <a:r>
                  <a:rPr lang="zh-CN" altLang="en-US" sz="3200" b="1" dirty="0">
                    <a:latin typeface="+mj-lt"/>
                    <a:cs typeface="Times New Roman" panose="02020603050405020304" pitchFamily="18" charset="0"/>
                  </a:rPr>
                  <a:t>求曲线</a:t>
                </a:r>
                <a:r>
                  <a:rPr lang="en-US" altLang="zh-CN" sz="3200" b="1" i="1" dirty="0"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="1" dirty="0">
                    <a:latin typeface="+mj-lt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3200" b="1" i="1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rad>
                  </m:oMath>
                </a14:m>
                <a:r>
                  <a:rPr lang="zh-CN" altLang="en-US" sz="3200" b="1" dirty="0">
                    <a:latin typeface="+mj-lt"/>
                    <a:cs typeface="Times New Roman" panose="02020603050405020304" pitchFamily="18" charset="0"/>
                  </a:rPr>
                  <a:t>上的动点到 </a:t>
                </a:r>
                <a:r>
                  <a:rPr lang="en-US" altLang="zh-CN" sz="3200" b="1" dirty="0">
                    <a:latin typeface="+mj-lt"/>
                    <a:cs typeface="Times New Roman" panose="02020603050405020304" pitchFamily="18" charset="0"/>
                  </a:rPr>
                  <a:t>(a,0)</a:t>
                </a:r>
                <a:r>
                  <a:rPr lang="zh-CN" altLang="en-US" sz="3200" b="1" dirty="0">
                    <a:latin typeface="+mj-lt"/>
                    <a:cs typeface="Times New Roman" panose="02020603050405020304" pitchFamily="18" charset="0"/>
                  </a:rPr>
                  <a:t>的最小距离</a:t>
                </a:r>
                <a:r>
                  <a:rPr lang="en-US" altLang="zh-CN" sz="3200" b="1" dirty="0">
                    <a:latin typeface="+mj-lt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061" y="73041"/>
                <a:ext cx="9326621" cy="588110"/>
              </a:xfrm>
              <a:prstGeom prst="rect">
                <a:avLst/>
              </a:prstGeom>
              <a:blipFill>
                <a:blip r:embed="rId2"/>
                <a:stretch>
                  <a:fillRect l="-1699" t="-17708" b="-3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2" y="895186"/>
            <a:ext cx="818559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E06566B-CAC4-4CCC-AADC-5F0713D0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897" y="869499"/>
            <a:ext cx="4870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设</a:t>
            </a:r>
            <a:r>
              <a:rPr lang="zh-CN" altLang="en-US" sz="2800" b="1" dirty="0">
                <a:cs typeface="Times New Roman" panose="02020603050405020304" pitchFamily="18" charset="0"/>
              </a:rPr>
              <a:t>曲线上的动点坐标为</a:t>
            </a:r>
            <a:r>
              <a:rPr lang="en-US" altLang="zh-CN" sz="2800" b="1" dirty="0"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5FF2D0E1-5638-4B30-9A27-C7AEC4E9F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897" y="1443056"/>
                <a:ext cx="6480611" cy="5317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则有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rad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 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sz="2800" b="1" i="0" baseline="3000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0" baseline="3000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zh-CN" altLang="en-US" sz="2800" b="1" dirty="0">
                    <a:cs typeface="Times New Roman" panose="02020603050405020304" pitchFamily="18" charset="0"/>
                  </a:rPr>
                  <a:t>条件极值</a:t>
                </a:r>
                <a:endParaRPr lang="zh-CN" altLang="en-US" sz="2800" b="1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5FF2D0E1-5638-4B30-9A27-C7AEC4E9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897" y="1443056"/>
                <a:ext cx="6480611" cy="531749"/>
              </a:xfrm>
              <a:prstGeom prst="rect">
                <a:avLst/>
              </a:prstGeom>
              <a:blipFill>
                <a:blip r:embed="rId3"/>
                <a:stretch>
                  <a:fillRect l="-1881" t="-16092" b="-310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4">
            <a:extLst>
              <a:ext uri="{FF2B5EF4-FFF2-40B4-BE49-F238E27FC236}">
                <a16:creationId xmlns:a16="http://schemas.microsoft.com/office/drawing/2014/main" id="{528204E3-7210-4901-8BB5-324610776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116" y="3121132"/>
            <a:ext cx="1619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解得驻点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3B33F27E-28FE-486A-9306-6B2CF49CF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7150" y="2009608"/>
                <a:ext cx="411496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3B33F27E-28FE-486A-9306-6B2CF49C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7150" y="2009608"/>
                <a:ext cx="4114969" cy="523220"/>
              </a:xfrm>
              <a:prstGeom prst="rect">
                <a:avLst/>
              </a:prstGeom>
              <a:blipFill>
                <a:blip r:embed="rId4"/>
                <a:stretch>
                  <a:fillRect l="-2963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6C25E11-9E3D-4915-B37E-19B0D401D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8857" y="4314773"/>
                <a:ext cx="5611077" cy="969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时</m:t>
                    </m:r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8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min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+mj-lt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min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solidFill>
                                  <a:prstClr val="black"/>
                                </a:solidFill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800" b="1" i="0" dirty="0" smtClean="0">
                                <a:solidFill>
                                  <a:prstClr val="black"/>
                                </a:solidFill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endParaRPr lang="zh-CN" altLang="en-US" sz="28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6C25E11-9E3D-4915-B37E-19B0D401D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8857" y="4314773"/>
                <a:ext cx="5611077" cy="969176"/>
              </a:xfrm>
              <a:prstGeom prst="rect">
                <a:avLst/>
              </a:prstGeom>
              <a:blipFill>
                <a:blip r:embed="rId5"/>
                <a:stretch>
                  <a:fillRect l="-2283" b="-6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06E38B-4B88-4723-BA7E-722048CAF593}"/>
              </a:ext>
            </a:extLst>
          </p:cNvPr>
          <p:cNvGrpSpPr/>
          <p:nvPr/>
        </p:nvGrpSpPr>
        <p:grpSpPr>
          <a:xfrm>
            <a:off x="1037150" y="2801983"/>
            <a:ext cx="3538889" cy="1589798"/>
            <a:chOff x="4267199" y="2857500"/>
            <a:chExt cx="3538889" cy="12357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2">
                  <a:extLst>
                    <a:ext uri="{FF2B5EF4-FFF2-40B4-BE49-F238E27FC236}">
                      <a16:creationId xmlns:a16="http://schemas.microsoft.com/office/drawing/2014/main" id="{9FA8B0C0-379B-4182-AF37-3416C8DCD6BE}"/>
                    </a:ext>
                  </a:extLst>
                </p:cNvPr>
                <p:cNvSpPr txBox="1"/>
                <p:nvPr/>
              </p:nvSpPr>
              <p:spPr bwMode="auto">
                <a:xfrm>
                  <a:off x="4524376" y="2857500"/>
                  <a:ext cx="3281712" cy="58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" name="Object 2">
                  <a:extLst>
                    <a:ext uri="{FF2B5EF4-FFF2-40B4-BE49-F238E27FC236}">
                      <a16:creationId xmlns:a16="http://schemas.microsoft.com/office/drawing/2014/main" id="{9FA8B0C0-379B-4182-AF37-3416C8DCD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4376" y="2857500"/>
                  <a:ext cx="3281712" cy="584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3">
                  <a:extLst>
                    <a:ext uri="{FF2B5EF4-FFF2-40B4-BE49-F238E27FC236}">
                      <a16:creationId xmlns:a16="http://schemas.microsoft.com/office/drawing/2014/main" id="{9C290B7B-1DB3-4357-AF93-EDFEC74BD9A1}"/>
                    </a:ext>
                  </a:extLst>
                </p:cNvPr>
                <p:cNvSpPr txBox="1"/>
                <p:nvPr/>
              </p:nvSpPr>
              <p:spPr bwMode="auto">
                <a:xfrm>
                  <a:off x="4531276" y="3238357"/>
                  <a:ext cx="3163263" cy="8548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sz="2800" b="1" dirty="0"/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b="1" baseline="30000" dirty="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8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a14:m>
                  <a:r>
                    <a:rPr lang="en-US" altLang="zh-CN" sz="2800" b="1" dirty="0"/>
                    <a:t>=0</a:t>
                  </a:r>
                </a:p>
              </p:txBody>
            </p:sp>
          </mc:Choice>
          <mc:Fallback xmlns="">
            <p:sp>
              <p:nvSpPr>
                <p:cNvPr id="21" name="Object 3">
                  <a:extLst>
                    <a:ext uri="{FF2B5EF4-FFF2-40B4-BE49-F238E27FC236}">
                      <a16:creationId xmlns:a16="http://schemas.microsoft.com/office/drawing/2014/main" id="{9C290B7B-1DB3-4357-AF93-EDFEC74BD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31276" y="3238357"/>
                  <a:ext cx="3163263" cy="854852"/>
                </a:xfrm>
                <a:prstGeom prst="rect">
                  <a:avLst/>
                </a:prstGeom>
                <a:blipFill>
                  <a:blip r:embed="rId7"/>
                  <a:stretch>
                    <a:fillRect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utoShape 28">
              <a:extLst>
                <a:ext uri="{FF2B5EF4-FFF2-40B4-BE49-F238E27FC236}">
                  <a16:creationId xmlns:a16="http://schemas.microsoft.com/office/drawing/2014/main" id="{09D0C1FC-4BF9-4F30-9AFA-E2D28E99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199" y="2895600"/>
              <a:ext cx="263415" cy="1057137"/>
            </a:xfrm>
            <a:prstGeom prst="leftBrace">
              <a:avLst>
                <a:gd name="adj1" fmla="val 555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402000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F9247B2-5825-4BBF-A28B-AB4715B15A31}"/>
              </a:ext>
            </a:extLst>
          </p:cNvPr>
          <p:cNvGrpSpPr/>
          <p:nvPr/>
        </p:nvGrpSpPr>
        <p:grpSpPr>
          <a:xfrm>
            <a:off x="6308184" y="2851000"/>
            <a:ext cx="1466963" cy="1047038"/>
            <a:chOff x="4267199" y="2857500"/>
            <a:chExt cx="1420485" cy="813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bject 2">
                  <a:extLst>
                    <a:ext uri="{FF2B5EF4-FFF2-40B4-BE49-F238E27FC236}">
                      <a16:creationId xmlns:a16="http://schemas.microsoft.com/office/drawing/2014/main" id="{1D5542F0-B7A0-410A-8BAC-A53F869A962D}"/>
                    </a:ext>
                  </a:extLst>
                </p:cNvPr>
                <p:cNvSpPr txBox="1"/>
                <p:nvPr/>
              </p:nvSpPr>
              <p:spPr bwMode="auto">
                <a:xfrm>
                  <a:off x="4524376" y="2857500"/>
                  <a:ext cx="1163308" cy="58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4" name="Object 2">
                  <a:extLst>
                    <a:ext uri="{FF2B5EF4-FFF2-40B4-BE49-F238E27FC236}">
                      <a16:creationId xmlns:a16="http://schemas.microsoft.com/office/drawing/2014/main" id="{1D5542F0-B7A0-410A-8BAC-A53F869A9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4376" y="2857500"/>
                  <a:ext cx="1163308" cy="584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bject 3">
                  <a:extLst>
                    <a:ext uri="{FF2B5EF4-FFF2-40B4-BE49-F238E27FC236}">
                      <a16:creationId xmlns:a16="http://schemas.microsoft.com/office/drawing/2014/main" id="{94E4D361-A0A0-4651-A169-D622806B7D7C}"/>
                    </a:ext>
                  </a:extLst>
                </p:cNvPr>
                <p:cNvSpPr txBox="1"/>
                <p:nvPr/>
              </p:nvSpPr>
              <p:spPr bwMode="auto">
                <a:xfrm>
                  <a:off x="4524375" y="3278976"/>
                  <a:ext cx="826155" cy="392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lnSpcReduction="10000"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en-US" altLang="zh-CN" sz="2800" b="1" dirty="0"/>
                    <a:t>=0</a:t>
                  </a:r>
                </a:p>
              </p:txBody>
            </p:sp>
          </mc:Choice>
          <mc:Fallback xmlns="">
            <p:sp>
              <p:nvSpPr>
                <p:cNvPr id="25" name="Object 3">
                  <a:extLst>
                    <a:ext uri="{FF2B5EF4-FFF2-40B4-BE49-F238E27FC236}">
                      <a16:creationId xmlns:a16="http://schemas.microsoft.com/office/drawing/2014/main" id="{94E4D361-A0A0-4651-A169-D622806B7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4375" y="3278976"/>
                  <a:ext cx="826155" cy="392360"/>
                </a:xfrm>
                <a:prstGeom prst="rect">
                  <a:avLst/>
                </a:prstGeom>
                <a:blipFill>
                  <a:blip r:embed="rId9"/>
                  <a:stretch>
                    <a:fillRect t="-20482" r="-5714" b="-277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utoShape 28">
              <a:extLst>
                <a:ext uri="{FF2B5EF4-FFF2-40B4-BE49-F238E27FC236}">
                  <a16:creationId xmlns:a16="http://schemas.microsoft.com/office/drawing/2014/main" id="{1CEE553F-4A58-4DFA-8CCD-52ED001FB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199" y="2895600"/>
              <a:ext cx="263415" cy="737636"/>
            </a:xfrm>
            <a:prstGeom prst="leftBrace">
              <a:avLst>
                <a:gd name="adj1" fmla="val 555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402000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F1EC6E7-C9AC-4D4F-A009-049D9CFA7EDF}"/>
              </a:ext>
            </a:extLst>
          </p:cNvPr>
          <p:cNvGrpSpPr/>
          <p:nvPr/>
        </p:nvGrpSpPr>
        <p:grpSpPr>
          <a:xfrm>
            <a:off x="8040739" y="2618478"/>
            <a:ext cx="2393610" cy="1346992"/>
            <a:chOff x="4267199" y="2857500"/>
            <a:chExt cx="1677662" cy="813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2">
                  <a:extLst>
                    <a:ext uri="{FF2B5EF4-FFF2-40B4-BE49-F238E27FC236}">
                      <a16:creationId xmlns:a16="http://schemas.microsoft.com/office/drawing/2014/main" id="{CF9063C8-08A2-46A7-9A74-63EF9818C03A}"/>
                    </a:ext>
                  </a:extLst>
                </p:cNvPr>
                <p:cNvSpPr txBox="1"/>
                <p:nvPr/>
              </p:nvSpPr>
              <p:spPr bwMode="auto">
                <a:xfrm>
                  <a:off x="4524376" y="2857500"/>
                  <a:ext cx="1163308" cy="58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400" b="1" i="1" dirty="0" smtClean="0"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b="1" dirty="0"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400" b="1" dirty="0">
                                <a:solidFill>
                                  <a:prstClr val="black"/>
                                </a:solidFill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400" b="1" dirty="0">
                                <a:solidFill>
                                  <a:prstClr val="black"/>
                                </a:solidFill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8" name="Object 2">
                  <a:extLst>
                    <a:ext uri="{FF2B5EF4-FFF2-40B4-BE49-F238E27FC236}">
                      <a16:creationId xmlns:a16="http://schemas.microsoft.com/office/drawing/2014/main" id="{CF9063C8-08A2-46A7-9A74-63EF9818C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4376" y="2857500"/>
                  <a:ext cx="1163308" cy="5842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bject 3">
                  <a:extLst>
                    <a:ext uri="{FF2B5EF4-FFF2-40B4-BE49-F238E27FC236}">
                      <a16:creationId xmlns:a16="http://schemas.microsoft.com/office/drawing/2014/main" id="{9E0D00EC-91E0-4C16-B2A0-02A36AEF63D6}"/>
                    </a:ext>
                  </a:extLst>
                </p:cNvPr>
                <p:cNvSpPr txBox="1"/>
                <p:nvPr/>
              </p:nvSpPr>
              <p:spPr bwMode="auto">
                <a:xfrm>
                  <a:off x="4524375" y="3278976"/>
                  <a:ext cx="1420486" cy="392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en-US" altLang="zh-CN" sz="2400" b="1" dirty="0"/>
                    <a:t>=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altLang="zh-CN" sz="2400" b="1" i="1" dirty="0"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400" b="1" dirty="0">
                                  <a:solidFill>
                                    <a:prstClr val="black"/>
                                  </a:solidFill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CN" sz="2400" b="1" dirty="0">
                                  <a:solidFill>
                                    <a:prstClr val="black"/>
                                  </a:solidFill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</m:t>
                      </m:r>
                    </m:oMath>
                  </a14:m>
                  <a:endParaRPr lang="en-US" altLang="zh-CN" sz="3200" b="1" dirty="0"/>
                </a:p>
              </p:txBody>
            </p:sp>
          </mc:Choice>
          <mc:Fallback xmlns="">
            <p:sp>
              <p:nvSpPr>
                <p:cNvPr id="29" name="Object 3">
                  <a:extLst>
                    <a:ext uri="{FF2B5EF4-FFF2-40B4-BE49-F238E27FC236}">
                      <a16:creationId xmlns:a16="http://schemas.microsoft.com/office/drawing/2014/main" id="{9E0D00EC-91E0-4C16-B2A0-02A36AEF6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4375" y="3278976"/>
                  <a:ext cx="1420486" cy="392360"/>
                </a:xfrm>
                <a:prstGeom prst="rect">
                  <a:avLst/>
                </a:prstGeom>
                <a:blipFill>
                  <a:blip r:embed="rId11"/>
                  <a:stretch>
                    <a:fillRect b="-311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AutoShape 28">
              <a:extLst>
                <a:ext uri="{FF2B5EF4-FFF2-40B4-BE49-F238E27FC236}">
                  <a16:creationId xmlns:a16="http://schemas.microsoft.com/office/drawing/2014/main" id="{1F478365-94F1-4801-BF40-32A50B8CA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199" y="2895600"/>
              <a:ext cx="263415" cy="737636"/>
            </a:xfrm>
            <a:prstGeom prst="leftBrace">
              <a:avLst>
                <a:gd name="adj1" fmla="val 555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02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">
                <a:extLst>
                  <a:ext uri="{FF2B5EF4-FFF2-40B4-BE49-F238E27FC236}">
                    <a16:creationId xmlns:a16="http://schemas.microsoft.com/office/drawing/2014/main" id="{F3719938-3FFE-4D44-8B6E-41D0629B69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788" y="5196531"/>
                <a:ext cx="5611077" cy="7784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时</m:t>
                    </m:r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8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min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>
                    <a:latin typeface="+mj-lt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altLang="zh-CN" sz="2800" b="1" baseline="-25000" dirty="0">
                    <a:cs typeface="Times New Roman" panose="02020603050405020304" pitchFamily="18" charset="0"/>
                  </a:rPr>
                  <a:t>min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zh-CN" altLang="en-US" sz="28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 Box 4">
                <a:extLst>
                  <a:ext uri="{FF2B5EF4-FFF2-40B4-BE49-F238E27FC236}">
                    <a16:creationId xmlns:a16="http://schemas.microsoft.com/office/drawing/2014/main" id="{F3719938-3FFE-4D44-8B6E-41D0629B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0788" y="5196531"/>
                <a:ext cx="5611077" cy="778483"/>
              </a:xfrm>
              <a:prstGeom prst="rect">
                <a:avLst/>
              </a:prstGeom>
              <a:blipFill>
                <a:blip r:embed="rId12"/>
                <a:stretch>
                  <a:fillRect l="-2283" b="-85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4">
                <a:extLst>
                  <a:ext uri="{FF2B5EF4-FFF2-40B4-BE49-F238E27FC236}">
                    <a16:creationId xmlns:a16="http://schemas.microsoft.com/office/drawing/2014/main" id="{FAD4ABEB-B6B6-4054-AE0C-534D7064B9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346" y="6163719"/>
                <a:ext cx="895540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亦可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sz="2800" b="1" i="0" baseline="3000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(1−2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800" b="1" dirty="0">
                    <a:cs typeface="Times New Roman" panose="02020603050405020304" pitchFamily="18" charset="0"/>
                  </a:rPr>
                  <a:t> 讨论其最小值</a:t>
                </a:r>
                <a:endParaRPr lang="zh-CN" altLang="en-US" sz="2800" b="1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 Box 4">
                <a:extLst>
                  <a:ext uri="{FF2B5EF4-FFF2-40B4-BE49-F238E27FC236}">
                    <a16:creationId xmlns:a16="http://schemas.microsoft.com/office/drawing/2014/main" id="{FAD4ABEB-B6B6-4054-AE0C-534D7064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9346" y="6163719"/>
                <a:ext cx="8955408" cy="523220"/>
              </a:xfrm>
              <a:prstGeom prst="rect">
                <a:avLst/>
              </a:prstGeom>
              <a:blipFill>
                <a:blip r:embed="rId13"/>
                <a:stretch>
                  <a:fillRect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/>
      <p:bldP spid="10" grpId="0" autoUpdateAnimBg="0"/>
      <p:bldP spid="13" grpId="0" autoUpdateAnimBg="0"/>
      <p:bldP spid="15" grpId="0" autoUpdateAnimBg="0"/>
      <p:bldP spid="16" grpId="0" autoUpdateAnimBg="0"/>
      <p:bldP spid="17" grpId="0" autoUpdateAnimBg="0"/>
      <p:bldP spid="31" grpId="0" autoUpdateAnimBg="0"/>
      <p:bldP spid="2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">
            <a:extLst>
              <a:ext uri="{FF2B5EF4-FFF2-40B4-BE49-F238E27FC236}">
                <a16:creationId xmlns:a16="http://schemas.microsoft.com/office/drawing/2014/main" id="{E7767551-E21C-44D7-8D7B-53C683C85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86" y="215603"/>
            <a:ext cx="9326621" cy="58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10. </a:t>
            </a:r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求抛物线</a:t>
            </a:r>
            <a:r>
              <a:rPr lang="en-US" altLang="zh-CN" sz="3200" b="1" i="1" dirty="0">
                <a:latin typeface="+mj-lt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solidFill>
                  <a:prstClr val="black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和直线 </a:t>
            </a:r>
            <a:r>
              <a:rPr lang="en-US" altLang="zh-CN" sz="3200" b="1" i="1" dirty="0">
                <a:latin typeface="+mj-lt"/>
                <a:cs typeface="Times New Roman" panose="02020603050405020304" pitchFamily="18" charset="0"/>
              </a:rPr>
              <a:t>x-y</a:t>
            </a:r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-2=0</a:t>
            </a:r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之间的最小距离</a:t>
            </a:r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86" y="1051530"/>
            <a:ext cx="818559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j-lt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E06566B-CAC4-4CCC-AADC-5F0713D0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062" y="1051530"/>
            <a:ext cx="37292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cs typeface="Times New Roman" panose="02020603050405020304" pitchFamily="18" charset="0"/>
              </a:rPr>
              <a:t>为抛物线上的点，</a:t>
            </a:r>
            <a:endParaRPr lang="zh-CN" altLang="en-US" sz="2800" b="1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5FF2D0E1-5638-4B30-9A27-C7AEC4E9F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5838" y="892805"/>
                <a:ext cx="4415468" cy="883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到直线的距离为 </a:t>
                </a:r>
                <a:r>
                  <a:rPr lang="en-US" altLang="zh-CN" sz="2800" b="1" i="1" dirty="0">
                    <a:cs typeface="Times New Roman" panose="02020603050405020304" pitchFamily="18" charset="0"/>
                  </a:rPr>
                  <a:t>d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zh-CN" sz="2800" b="1" dirty="0" smtClean="0">
                                <a:solidFill>
                                  <a:prstClr val="black"/>
                                </a:solidFill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800" b="1" dirty="0">
                    <a:cs typeface="Times New Roman" panose="02020603050405020304" pitchFamily="18" charset="0"/>
                  </a:rPr>
                  <a:t>,</a:t>
                </a:r>
                <a:endParaRPr lang="zh-CN" altLang="en-US" sz="2800" b="1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5FF2D0E1-5638-4B30-9A27-C7AEC4E9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5838" y="892805"/>
                <a:ext cx="4415468" cy="883640"/>
              </a:xfrm>
              <a:prstGeom prst="rect">
                <a:avLst/>
              </a:prstGeom>
              <a:blipFill>
                <a:blip r:embed="rId2"/>
                <a:stretch>
                  <a:fillRect l="-2759" r="-11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4">
            <a:extLst>
              <a:ext uri="{FF2B5EF4-FFF2-40B4-BE49-F238E27FC236}">
                <a16:creationId xmlns:a16="http://schemas.microsoft.com/office/drawing/2014/main" id="{528204E3-7210-4901-8BB5-324610776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696" y="4047185"/>
            <a:ext cx="1619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cs typeface="Times New Roman" panose="02020603050405020304" pitchFamily="18" charset="0"/>
              </a:rPr>
              <a:t>解得驻点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3B33F27E-28FE-486A-9306-6B2CF49CF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598" y="2592999"/>
                <a:ext cx="4114969" cy="7837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3B33F27E-28FE-486A-9306-6B2CF49C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1598" y="2592999"/>
                <a:ext cx="4114969" cy="783741"/>
              </a:xfrm>
              <a:prstGeom prst="rect">
                <a:avLst/>
              </a:prstGeom>
              <a:blipFill>
                <a:blip r:embed="rId3"/>
                <a:stretch>
                  <a:fillRect l="-3111" b="-54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6C25E11-9E3D-4915-B37E-19B0D401D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0334" y="5282474"/>
                <a:ext cx="2402523" cy="8767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i="1" dirty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altLang="zh-CN" sz="3200" b="1" baseline="-25000" dirty="0">
                    <a:cs typeface="Times New Roman" panose="02020603050405020304" pitchFamily="18" charset="0"/>
                  </a:rPr>
                  <a:t>min</a:t>
                </a:r>
                <a:r>
                  <a:rPr lang="en-US" altLang="zh-CN" sz="3200" b="1" dirty="0"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32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zh-CN" altLang="en-US" sz="32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E6C25E11-9E3D-4915-B37E-19B0D401D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0334" y="5282474"/>
                <a:ext cx="2402523" cy="876715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06E38B-4B88-4723-BA7E-722048CAF593}"/>
              </a:ext>
            </a:extLst>
          </p:cNvPr>
          <p:cNvGrpSpPr/>
          <p:nvPr/>
        </p:nvGrpSpPr>
        <p:grpSpPr>
          <a:xfrm>
            <a:off x="1147933" y="3594143"/>
            <a:ext cx="4144765" cy="1588548"/>
            <a:chOff x="4267199" y="2783462"/>
            <a:chExt cx="3739645" cy="9741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bject 2">
                  <a:extLst>
                    <a:ext uri="{FF2B5EF4-FFF2-40B4-BE49-F238E27FC236}">
                      <a16:creationId xmlns:a16="http://schemas.microsoft.com/office/drawing/2014/main" id="{9FA8B0C0-379B-4182-AF37-3416C8DCD6BE}"/>
                    </a:ext>
                  </a:extLst>
                </p:cNvPr>
                <p:cNvSpPr txBox="1"/>
                <p:nvPr/>
              </p:nvSpPr>
              <p:spPr bwMode="auto">
                <a:xfrm>
                  <a:off x="4512115" y="2799205"/>
                  <a:ext cx="3364715" cy="4234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3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3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3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3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3400" b="1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400" b="1" i="1" dirty="0"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3400" b="1" dirty="0"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400" b="1" i="1" dirty="0" smtClean="0"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3400" b="1" i="1" dirty="0" smtClean="0"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400" b="1" dirty="0" smtClean="0"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400" b="1" dirty="0"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3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4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400" b="1" i="1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zh-CN" altLang="en-US" sz="3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3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3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20" name="Object 2">
                  <a:extLst>
                    <a:ext uri="{FF2B5EF4-FFF2-40B4-BE49-F238E27FC236}">
                      <a16:creationId xmlns:a16="http://schemas.microsoft.com/office/drawing/2014/main" id="{9FA8B0C0-379B-4182-AF37-3416C8DCD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2115" y="2799205"/>
                  <a:ext cx="3364715" cy="4234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bject 3">
                  <a:extLst>
                    <a:ext uri="{FF2B5EF4-FFF2-40B4-BE49-F238E27FC236}">
                      <a16:creationId xmlns:a16="http://schemas.microsoft.com/office/drawing/2014/main" id="{9C290B7B-1DB3-4357-AF93-EDFEC74BD9A1}"/>
                    </a:ext>
                  </a:extLst>
                </p:cNvPr>
                <p:cNvSpPr txBox="1"/>
                <p:nvPr/>
              </p:nvSpPr>
              <p:spPr bwMode="auto">
                <a:xfrm>
                  <a:off x="4453180" y="3072081"/>
                  <a:ext cx="3553664" cy="6474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sz="2800" b="1" dirty="0"/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2800" b="1" baseline="30000" dirty="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m:t>2</m:t>
                      </m:r>
                    </m:oMath>
                  </a14:m>
                  <a:r>
                    <a:rPr lang="en-US" altLang="zh-CN" sz="2800" b="1" dirty="0"/>
                    <a:t>=0</a:t>
                  </a:r>
                </a:p>
              </p:txBody>
            </p:sp>
          </mc:Choice>
          <mc:Fallback>
            <p:sp>
              <p:nvSpPr>
                <p:cNvPr id="21" name="Object 3">
                  <a:extLst>
                    <a:ext uri="{FF2B5EF4-FFF2-40B4-BE49-F238E27FC236}">
                      <a16:creationId xmlns:a16="http://schemas.microsoft.com/office/drawing/2014/main" id="{9C290B7B-1DB3-4357-AF93-EDFEC74BD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53180" y="3072081"/>
                  <a:ext cx="3553664" cy="647474"/>
                </a:xfrm>
                <a:prstGeom prst="rect">
                  <a:avLst/>
                </a:prstGeom>
                <a:blipFill>
                  <a:blip r:embed="rId6"/>
                  <a:stretch>
                    <a:fillRect b="-92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utoShape 28">
              <a:extLst>
                <a:ext uri="{FF2B5EF4-FFF2-40B4-BE49-F238E27FC236}">
                  <a16:creationId xmlns:a16="http://schemas.microsoft.com/office/drawing/2014/main" id="{09D0C1FC-4BF9-4F30-9AFA-E2D28E99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199" y="2783462"/>
              <a:ext cx="263415" cy="974129"/>
            </a:xfrm>
            <a:prstGeom prst="leftBrace">
              <a:avLst>
                <a:gd name="adj1" fmla="val 555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402000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F9247B2-5825-4BBF-A28B-AB4715B15A31}"/>
              </a:ext>
            </a:extLst>
          </p:cNvPr>
          <p:cNvGrpSpPr/>
          <p:nvPr/>
        </p:nvGrpSpPr>
        <p:grpSpPr>
          <a:xfrm>
            <a:off x="7470775" y="3619816"/>
            <a:ext cx="1408931" cy="1419246"/>
            <a:chOff x="4267199" y="2616838"/>
            <a:chExt cx="1420484" cy="1163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bject 2">
                  <a:extLst>
                    <a:ext uri="{FF2B5EF4-FFF2-40B4-BE49-F238E27FC236}">
                      <a16:creationId xmlns:a16="http://schemas.microsoft.com/office/drawing/2014/main" id="{1D5542F0-B7A0-410A-8BAC-A53F869A962D}"/>
                    </a:ext>
                  </a:extLst>
                </p:cNvPr>
                <p:cNvSpPr txBox="1"/>
                <p:nvPr/>
              </p:nvSpPr>
              <p:spPr bwMode="auto">
                <a:xfrm>
                  <a:off x="4524375" y="2616838"/>
                  <a:ext cx="1163308" cy="6621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solidFill>
                                  <a:prstClr val="black"/>
                                </a:solidFill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solidFill>
                                  <a:prstClr val="black"/>
                                </a:solidFill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4" name="Object 2">
                  <a:extLst>
                    <a:ext uri="{FF2B5EF4-FFF2-40B4-BE49-F238E27FC236}">
                      <a16:creationId xmlns:a16="http://schemas.microsoft.com/office/drawing/2014/main" id="{1D5542F0-B7A0-410A-8BAC-A53F869A9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4375" y="2616838"/>
                  <a:ext cx="1163308" cy="6621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bject 3">
                  <a:extLst>
                    <a:ext uri="{FF2B5EF4-FFF2-40B4-BE49-F238E27FC236}">
                      <a16:creationId xmlns:a16="http://schemas.microsoft.com/office/drawing/2014/main" id="{94E4D361-A0A0-4651-A169-D622806B7D7C}"/>
                    </a:ext>
                  </a:extLst>
                </p:cNvPr>
                <p:cNvSpPr txBox="1"/>
                <p:nvPr/>
              </p:nvSpPr>
              <p:spPr bwMode="auto">
                <a:xfrm>
                  <a:off x="4524375" y="3278976"/>
                  <a:ext cx="826155" cy="5009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20000"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en-US" altLang="zh-CN" sz="2800" b="1" dirty="0"/>
                    <a:t>=</a:t>
                  </a:r>
                  <a:r>
                    <a:rPr lang="en-US" altLang="zh-CN" sz="2800" b="1" dirty="0">
                      <a:solidFill>
                        <a:prstClr val="black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b="1" dirty="0">
                              <a:solidFill>
                                <a:prstClr val="black"/>
                              </a:solidFill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800" b="1" i="0" dirty="0" smtClean="0">
                              <a:solidFill>
                                <a:prstClr val="black"/>
                              </a:solidFill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endParaRPr lang="en-US" altLang="zh-CN" sz="2800" b="1" dirty="0"/>
                </a:p>
              </p:txBody>
            </p:sp>
          </mc:Choice>
          <mc:Fallback xmlns="">
            <p:sp>
              <p:nvSpPr>
                <p:cNvPr id="25" name="Object 3">
                  <a:extLst>
                    <a:ext uri="{FF2B5EF4-FFF2-40B4-BE49-F238E27FC236}">
                      <a16:creationId xmlns:a16="http://schemas.microsoft.com/office/drawing/2014/main" id="{94E4D361-A0A0-4651-A169-D622806B7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4375" y="3278976"/>
                  <a:ext cx="826155" cy="500936"/>
                </a:xfrm>
                <a:prstGeom prst="rect">
                  <a:avLst/>
                </a:prstGeom>
                <a:blipFill>
                  <a:blip r:embed="rId8"/>
                  <a:stretch>
                    <a:fillRect b="-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utoShape 28">
              <a:extLst>
                <a:ext uri="{FF2B5EF4-FFF2-40B4-BE49-F238E27FC236}">
                  <a16:creationId xmlns:a16="http://schemas.microsoft.com/office/drawing/2014/main" id="{1CEE553F-4A58-4DFA-8CCD-52ED001FB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199" y="2895600"/>
              <a:ext cx="263415" cy="737636"/>
            </a:xfrm>
            <a:prstGeom prst="leftBrace">
              <a:avLst>
                <a:gd name="adj1" fmla="val 555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402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">
                <a:extLst>
                  <a:ext uri="{FF2B5EF4-FFF2-40B4-BE49-F238E27FC236}">
                    <a16:creationId xmlns:a16="http://schemas.microsoft.com/office/drawing/2014/main" id="{6212538B-A8FC-4108-BB72-46F19CCB8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481" y="1663842"/>
                <a:ext cx="3729219" cy="7837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sz="2800" b="1" i="0" baseline="3000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prstClr val="black"/>
                        </a:solidFill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m:rPr>
                            <m:nor/>
                          </m:rPr>
                          <a:rPr lang="en-US" altLang="zh-CN" sz="2800" b="1" i="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i="0" baseline="30000" dirty="0" smtClean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b="1" dirty="0">
                    <a:cs typeface="Times New Roman" panose="02020603050405020304" pitchFamily="18" charset="0"/>
                  </a:rPr>
                  <a:t>   条件极值</a:t>
                </a:r>
                <a:endParaRPr lang="zh-CN" altLang="en-US" sz="2800" b="1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 Box 4">
                <a:extLst>
                  <a:ext uri="{FF2B5EF4-FFF2-40B4-BE49-F238E27FC236}">
                    <a16:creationId xmlns:a16="http://schemas.microsoft.com/office/drawing/2014/main" id="{6212538B-A8FC-4108-BB72-46F19CCB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3481" y="1663842"/>
                <a:ext cx="3729219" cy="783741"/>
              </a:xfrm>
              <a:prstGeom prst="rect">
                <a:avLst/>
              </a:prstGeom>
              <a:blipFill>
                <a:blip r:embed="rId9"/>
                <a:stretch>
                  <a:fillRect r="-3431" b="-54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9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/>
      <p:bldP spid="10" grpId="0" autoUpdateAnimBg="0"/>
      <p:bldP spid="13" grpId="0" autoUpdateAnimBg="0"/>
      <p:bldP spid="15" grpId="0" autoUpdateAnimBg="0"/>
      <p:bldP spid="16" grpId="0" autoUpdateAnimBg="0"/>
      <p:bldP spid="17" grpId="0" autoUpdateAnimBg="0"/>
      <p:bldP spid="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AutoShape 7">
                <a:extLst>
                  <a:ext uri="{FF2B5EF4-FFF2-40B4-BE49-F238E27FC236}">
                    <a16:creationId xmlns:a16="http://schemas.microsoft.com/office/drawing/2014/main" id="{DE193F92-E830-4EC3-B624-3E6AFFB14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7915" y="1239004"/>
                <a:ext cx="3291017" cy="647700"/>
              </a:xfrm>
              <a:prstGeom prst="wedgeEllipseCallout">
                <a:avLst>
                  <a:gd name="adj1" fmla="val 38162"/>
                  <a:gd name="adj2" fmla="val -4657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间断点：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9" name="AutoShape 7">
                <a:extLst>
                  <a:ext uri="{FF2B5EF4-FFF2-40B4-BE49-F238E27FC236}">
                    <a16:creationId xmlns:a16="http://schemas.microsoft.com/office/drawing/2014/main" id="{DE193F92-E830-4EC3-B624-3E6AFFB14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7915" y="1239004"/>
                <a:ext cx="3291017" cy="647700"/>
              </a:xfrm>
              <a:prstGeom prst="wedgeEllipseCallout">
                <a:avLst>
                  <a:gd name="adj1" fmla="val 38162"/>
                  <a:gd name="adj2" fmla="val -4657"/>
                </a:avLst>
              </a:prstGeom>
              <a:blipFill>
                <a:blip r:embed="rId2"/>
                <a:stretch>
                  <a:fillRect t="-1852"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3" name="Text Box 11">
            <a:extLst>
              <a:ext uri="{FF2B5EF4-FFF2-40B4-BE49-F238E27FC236}">
                <a16:creationId xmlns:a16="http://schemas.microsoft.com/office/drawing/2014/main" id="{5E59E1F7-4EBB-44F6-AF05-F700761C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349" y="442218"/>
            <a:ext cx="47554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求下列函数的间断点：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8" name="Text Box 16">
                <a:extLst>
                  <a:ext uri="{FF2B5EF4-FFF2-40B4-BE49-F238E27FC236}">
                    <a16:creationId xmlns:a16="http://schemas.microsoft.com/office/drawing/2014/main" id="{FE919F8C-F4A2-4F86-B104-96261251B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3702" y="1236093"/>
                <a:ext cx="2387905" cy="794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(2).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xy</m:t>
                        </m:r>
                        <m:r>
                          <a:rPr lang="en-US" altLang="zh-CN" sz="2800" b="1" i="0" baseline="3000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88" name="Text Box 16">
                <a:extLst>
                  <a:ext uri="{FF2B5EF4-FFF2-40B4-BE49-F238E27FC236}">
                    <a16:creationId xmlns:a16="http://schemas.microsoft.com/office/drawing/2014/main" id="{FE919F8C-F4A2-4F86-B104-96261251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3702" y="1236093"/>
                <a:ext cx="2387905" cy="794769"/>
              </a:xfrm>
              <a:prstGeom prst="rect">
                <a:avLst/>
              </a:prstGeom>
              <a:blipFill>
                <a:blip r:embed="rId3"/>
                <a:stretch>
                  <a:fillRect l="-51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7">
                <a:extLst>
                  <a:ext uri="{FF2B5EF4-FFF2-40B4-BE49-F238E27FC236}">
                    <a16:creationId xmlns:a16="http://schemas.microsoft.com/office/drawing/2014/main" id="{8C0B3533-B67A-49CA-A850-1F4022BA9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094" y="2158736"/>
                <a:ext cx="3742625" cy="647700"/>
              </a:xfrm>
              <a:prstGeom prst="wedgeEllipseCallout">
                <a:avLst>
                  <a:gd name="adj1" fmla="val 38162"/>
                  <a:gd name="adj2" fmla="val -4657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间断点：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b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800" b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CN" sz="2800" b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AutoShape 7">
                <a:extLst>
                  <a:ext uri="{FF2B5EF4-FFF2-40B4-BE49-F238E27FC236}">
                    <a16:creationId xmlns:a16="http://schemas.microsoft.com/office/drawing/2014/main" id="{8C0B3533-B67A-49CA-A850-1F4022BA9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8094" y="2158736"/>
                <a:ext cx="3742625" cy="647700"/>
              </a:xfrm>
              <a:prstGeom prst="wedgeEllipseCallout">
                <a:avLst>
                  <a:gd name="adj1" fmla="val 38162"/>
                  <a:gd name="adj2" fmla="val -4657"/>
                </a:avLst>
              </a:prstGeom>
              <a:blipFill>
                <a:blip r:embed="rId4"/>
                <a:stretch>
                  <a:fillRect l="-2927" t="-2778" b="-1203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6">
                <a:extLst>
                  <a:ext uri="{FF2B5EF4-FFF2-40B4-BE49-F238E27FC236}">
                    <a16:creationId xmlns:a16="http://schemas.microsoft.com/office/drawing/2014/main" id="{5C930BE0-0F22-4049-838C-B45226A6C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0601" y="2302894"/>
                <a:ext cx="329101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(3).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800" b="1" baseline="30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altLang="zh-CN" sz="2800" b="1" i="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CN" sz="2800" b="1" baseline="30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altLang="zh-CN" sz="2800" b="1" baseline="30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16">
                <a:extLst>
                  <a:ext uri="{FF2B5EF4-FFF2-40B4-BE49-F238E27FC236}">
                    <a16:creationId xmlns:a16="http://schemas.microsoft.com/office/drawing/2014/main" id="{5C930BE0-0F22-4049-838C-B45226A6C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601" y="2302894"/>
                <a:ext cx="3291017" cy="523220"/>
              </a:xfrm>
              <a:prstGeom prst="rect">
                <a:avLst/>
              </a:prstGeom>
              <a:blipFill>
                <a:blip r:embed="rId5"/>
                <a:stretch>
                  <a:fillRect l="-3889" t="-12791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utoShape 7">
                <a:extLst>
                  <a:ext uri="{FF2B5EF4-FFF2-40B4-BE49-F238E27FC236}">
                    <a16:creationId xmlns:a16="http://schemas.microsoft.com/office/drawing/2014/main" id="{458F42D0-F54E-4313-9C6B-0F760EC37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8146" y="3317244"/>
                <a:ext cx="6604771" cy="647700"/>
              </a:xfrm>
              <a:prstGeom prst="wedgeEllipseCallout">
                <a:avLst>
                  <a:gd name="adj1" fmla="val 41097"/>
                  <a:gd name="adj2" fmla="val -7247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间断点：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l-GR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l-GR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n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,n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为整数</a:t>
                </a:r>
              </a:p>
            </p:txBody>
          </p:sp>
        </mc:Choice>
        <mc:Fallback xmlns="">
          <p:sp>
            <p:nvSpPr>
              <p:cNvPr id="11" name="AutoShape 7">
                <a:extLst>
                  <a:ext uri="{FF2B5EF4-FFF2-40B4-BE49-F238E27FC236}">
                    <a16:creationId xmlns:a16="http://schemas.microsoft.com/office/drawing/2014/main" id="{458F42D0-F54E-4313-9C6B-0F760EC37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8146" y="3317244"/>
                <a:ext cx="6604771" cy="647700"/>
              </a:xfrm>
              <a:prstGeom prst="wedgeEllipseCallout">
                <a:avLst>
                  <a:gd name="adj1" fmla="val 41097"/>
                  <a:gd name="adj2" fmla="val -7247"/>
                </a:avLst>
              </a:prstGeom>
              <a:blipFill>
                <a:blip r:embed="rId6"/>
                <a:stretch>
                  <a:fillRect t="-2830" b="-179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2CE70CBD-947E-4762-B0C8-E786D5470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3933" y="3314333"/>
                <a:ext cx="3084295" cy="855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(4).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altLang="zh-CN" sz="2800" b="1" i="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2CE70CBD-947E-4762-B0C8-E786D547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3933" y="3314333"/>
                <a:ext cx="3084295" cy="855940"/>
              </a:xfrm>
              <a:prstGeom prst="rect">
                <a:avLst/>
              </a:prstGeom>
              <a:blipFill>
                <a:blip r:embed="rId7"/>
                <a:stretch>
                  <a:fillRect l="-41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3" grpId="0" autoUpdateAnimBg="0"/>
      <p:bldP spid="3088" grpId="0" autoUpdateAnimBg="0"/>
      <p:bldP spid="9" grpId="0"/>
      <p:bldP spid="10" grpId="0" autoUpdateAnimBg="0"/>
      <p:bldP spid="11" grpId="0"/>
      <p:bldP spid="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3">
            <a:extLst>
              <a:ext uri="{FF2B5EF4-FFF2-40B4-BE49-F238E27FC236}">
                <a16:creationId xmlns:a16="http://schemas.microsoft.com/office/drawing/2014/main" id="{118305D9-170C-45EA-8DBC-07971BF8E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774" y="79923"/>
            <a:ext cx="1866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E7767551-E21C-44D7-8D7B-53C683C85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78" y="700058"/>
            <a:ext cx="54721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求下列函数的一阶偏导数：</a:t>
            </a: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99" y="2325627"/>
            <a:ext cx="1133475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0267" y="1307840"/>
                <a:ext cx="5180111" cy="873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(5). 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arcsin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  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&gt;0   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0267" y="1307840"/>
                <a:ext cx="5180111" cy="873637"/>
              </a:xfrm>
              <a:prstGeom prst="rect">
                <a:avLst/>
              </a:prstGeom>
              <a:blipFill>
                <a:blip r:embed="rId2"/>
                <a:stretch>
                  <a:fillRect l="-2471" t="-20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AutoShape 21">
                <a:extLst>
                  <a:ext uri="{FF2B5EF4-FFF2-40B4-BE49-F238E27FC236}">
                    <a16:creationId xmlns:a16="http://schemas.microsoft.com/office/drawing/2014/main" id="{2087FF76-6FC4-40FD-BADE-C5DCCCD7A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374" y="2055882"/>
                <a:ext cx="5180111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6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6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600" b="1" i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6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6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3600" b="1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600" b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altLang="en-US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3600" b="1" i="1" dirty="0"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3600" b="1" i="1" dirty="0"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zh-CN" sz="3600" b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b="1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36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6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  <m:r>
                      <m:rPr>
                        <m:nor/>
                      </m:rPr>
                      <a:rPr lang="en-US" altLang="zh-CN" sz="3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6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600" b="1" i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36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600" b="1" i="1" dirty="0" smtClean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AutoShape 21">
                <a:extLst>
                  <a:ext uri="{FF2B5EF4-FFF2-40B4-BE49-F238E27FC236}">
                    <a16:creationId xmlns:a16="http://schemas.microsoft.com/office/drawing/2014/main" id="{2087FF76-6FC4-40FD-BADE-C5DCCCD7A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374" y="2055882"/>
                <a:ext cx="5180111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blipFill>
                <a:blip r:embed="rId3"/>
                <a:stretch>
                  <a:fillRect l="-365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21">
                <a:extLst>
                  <a:ext uri="{FF2B5EF4-FFF2-40B4-BE49-F238E27FC236}">
                    <a16:creationId xmlns:a16="http://schemas.microsoft.com/office/drawing/2014/main" id="{C01E46E6-876A-41D9-89B9-D859C42B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374" y="3554517"/>
                <a:ext cx="6524101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6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6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600" b="1" i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6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6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3600" b="1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600" b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altLang="en-US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3600" b="1" i="1" dirty="0"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3600" b="1" i="1" dirty="0"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zh-CN" sz="3600" b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b="1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36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3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6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sSup>
                          <m:sSupPr>
                            <m:ctrlPr>
                              <a:rPr lang="en-US" altLang="zh-CN" sz="36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36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36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altLang="zh-CN" sz="3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3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6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ad>
                          <m:radPr>
                            <m:degHide m:val="on"/>
                            <m:ctrlPr>
                              <a:rPr lang="en-US" altLang="zh-CN" sz="36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600" b="1" i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36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600" b="1" i="1" dirty="0" smtClean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AutoShape 21">
                <a:extLst>
                  <a:ext uri="{FF2B5EF4-FFF2-40B4-BE49-F238E27FC236}">
                    <a16:creationId xmlns:a16="http://schemas.microsoft.com/office/drawing/2014/main" id="{C01E46E6-876A-41D9-89B9-D859C42B6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374" y="3554517"/>
                <a:ext cx="6524101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blipFill>
                <a:blip r:embed="rId4"/>
                <a:stretch>
                  <a:fillRect l="-28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/>
      <p:bldP spid="47" grpId="0"/>
      <p:bldP spid="5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99" y="2250068"/>
            <a:ext cx="1133475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919" y="0"/>
                <a:ext cx="4401859" cy="1797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(8).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3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36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zh-CN" sz="3600" b="1" i="1" dirty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600" b="1" i="1" dirty="0"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US" altLang="zh-CN" sz="3600" b="1" i="1" dirty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altLang="zh-CN" sz="3600" b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3600" b="1" i="1" dirty="0"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lang="en-US" altLang="zh-CN" sz="36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  <m:r>
                              <m:rPr>
                                <m:nor/>
                              </m:rPr>
                              <a:rPr lang="en-US" altLang="zh-CN" sz="3600" b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6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36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zh-CN" sz="3600" b="1" i="1" dirty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600" b="1" i="1" dirty="0"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US" altLang="zh-CN" sz="3600" b="1" i="1" dirty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altLang="zh-CN" sz="3600" b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3600" b="1" i="1" dirty="0"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lang="en-US" altLang="zh-CN" sz="36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  <m:r>
                              <m:rPr>
                                <m:nor/>
                              </m:rPr>
                              <a:rPr lang="en-US" altLang="zh-CN" sz="3600" b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36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7919" y="0"/>
                <a:ext cx="4401859" cy="1797095"/>
              </a:xfrm>
              <a:prstGeom prst="rect">
                <a:avLst/>
              </a:prstGeom>
              <a:blipFill>
                <a:blip r:embed="rId2"/>
                <a:stretch>
                  <a:fillRect l="-27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AutoShape 21">
                <a:extLst>
                  <a:ext uri="{FF2B5EF4-FFF2-40B4-BE49-F238E27FC236}">
                    <a16:creationId xmlns:a16="http://schemas.microsoft.com/office/drawing/2014/main" id="{2087FF76-6FC4-40FD-BADE-C5DCCCD7A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523" y="4602728"/>
                <a:ext cx="2997651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6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6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600" b="1" i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600" b="1" i="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6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36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3600" b="1" i="1" dirty="0"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36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3600" b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600" b="1" i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AutoShape 21">
                <a:extLst>
                  <a:ext uri="{FF2B5EF4-FFF2-40B4-BE49-F238E27FC236}">
                    <a16:creationId xmlns:a16="http://schemas.microsoft.com/office/drawing/2014/main" id="{2087FF76-6FC4-40FD-BADE-C5DCCCD7A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523" y="4602728"/>
                <a:ext cx="2997651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blipFill>
                <a:blip r:embed="rId3"/>
                <a:stretch>
                  <a:fillRect l="-609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21">
                <a:extLst>
                  <a:ext uri="{FF2B5EF4-FFF2-40B4-BE49-F238E27FC236}">
                    <a16:creationId xmlns:a16="http://schemas.microsoft.com/office/drawing/2014/main" id="{C01E46E6-876A-41D9-89B9-D859C42B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976" y="4602728"/>
                <a:ext cx="3426276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6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6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600" b="1" i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14:m>
                  <m:oMath xmlns:m="http://schemas.openxmlformats.org/officeDocument/2006/math">
                    <m:r>
                      <a:rPr lang="en-US" altLang="zh-CN" sz="3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3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6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ad>
                          <m:radPr>
                            <m:degHide m:val="on"/>
                            <m:ctrlPr>
                              <a:rPr lang="en-US" altLang="zh-CN" sz="36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36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3600" b="1" i="1" dirty="0"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36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3600" b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600" b="1" i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AutoShape 21">
                <a:extLst>
                  <a:ext uri="{FF2B5EF4-FFF2-40B4-BE49-F238E27FC236}">
                    <a16:creationId xmlns:a16="http://schemas.microsoft.com/office/drawing/2014/main" id="{C01E46E6-876A-41D9-89B9-D859C42B6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1976" y="4602728"/>
                <a:ext cx="3426276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blipFill>
                <a:blip r:embed="rId4"/>
                <a:stretch>
                  <a:fillRect l="-533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>
                <a:extLst>
                  <a:ext uri="{FF2B5EF4-FFF2-40B4-BE49-F238E27FC236}">
                    <a16:creationId xmlns:a16="http://schemas.microsoft.com/office/drawing/2014/main" id="{5F2980A6-153F-4F11-99E5-C9A36D908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0574" y="3519613"/>
                <a:ext cx="5180111" cy="763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36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r>
                          <a:rPr lang="en-US" altLang="zh-CN" sz="36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altLang="zh-CN" sz="3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3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6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3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sz="36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36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3600" b="1" i="1" dirty="0"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36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3600" b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600" b="1" i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36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nor/>
                          </m:rPr>
                          <a:rPr lang="en-US" altLang="zh-CN" sz="3600" b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36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6">
                <a:extLst>
                  <a:ext uri="{FF2B5EF4-FFF2-40B4-BE49-F238E27FC236}">
                    <a16:creationId xmlns:a16="http://schemas.microsoft.com/office/drawing/2014/main" id="{5F2980A6-153F-4F11-99E5-C9A36D908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0574" y="3519613"/>
                <a:ext cx="5180111" cy="763222"/>
              </a:xfrm>
              <a:prstGeom prst="rect">
                <a:avLst/>
              </a:prstGeom>
              <a:blipFill>
                <a:blip r:embed="rId5"/>
                <a:stretch>
                  <a:fillRect l="-2473" b="-158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30B4B5FB-6024-465E-96DA-166437833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8752" y="2009233"/>
                <a:ext cx="3561026" cy="1194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32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32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altLang="zh-CN" sz="3200" b="1" i="1" baseline="300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200" b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32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3200" b="1" i="1" dirty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3200" b="1" i="1" dirty="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zh-CN" sz="3200" b="1" i="1" dirty="0">
                                                <a:latin typeface="Times New Roman" panose="020206030504050203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3200" b="1" i="1" dirty="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b="1" dirty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3200" b="1" i="1" dirty="0"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y</m:t>
                                        </m:r>
                                      </m:e>
                                      <m:sup>
                                        <m:r>
                                          <a:rPr lang="en-US" altLang="zh-CN" sz="3200" b="1" i="1" dirty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m:rPr>
                                    <m:nor/>
                                  </m:rPr>
                                  <a:rPr lang="en-US" altLang="zh-CN" sz="3200" b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200" b="1" i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200" b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2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30B4B5FB-6024-465E-96DA-166437833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8752" y="2009233"/>
                <a:ext cx="3561026" cy="1194430"/>
              </a:xfrm>
              <a:prstGeom prst="rect">
                <a:avLst/>
              </a:prstGeom>
              <a:blipFill>
                <a:blip r:embed="rId6"/>
                <a:stretch>
                  <a:fillRect l="-3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1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8" grpId="0"/>
      <p:bldP spid="12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">
            <a:extLst>
              <a:ext uri="{FF2B5EF4-FFF2-40B4-BE49-F238E27FC236}">
                <a16:creationId xmlns:a16="http://schemas.microsoft.com/office/drawing/2014/main" id="{E7767551-E21C-44D7-8D7B-53C683C85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78" y="700058"/>
            <a:ext cx="54721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求下列函数的二阶偏导数：</a:t>
            </a: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99" y="2325627"/>
            <a:ext cx="1133475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792" y="1490932"/>
                <a:ext cx="2697057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(4). 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32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32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32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p>
                    </m:sSup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9792" y="1490932"/>
                <a:ext cx="2697057" cy="584775"/>
              </a:xfrm>
              <a:prstGeom prst="rect">
                <a:avLst/>
              </a:prstGeom>
              <a:blipFill>
                <a:blip r:embed="rId2"/>
                <a:stretch>
                  <a:fillRect l="-4751" t="-14583" b="-322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AutoShape 21">
                <a:extLst>
                  <a:ext uri="{FF2B5EF4-FFF2-40B4-BE49-F238E27FC236}">
                    <a16:creationId xmlns:a16="http://schemas.microsoft.com/office/drawing/2014/main" id="{2087FF76-6FC4-40FD-BADE-C5DCCCD7A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375" y="2055882"/>
                <a:ext cx="2340426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6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6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600" b="1" i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36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36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36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AutoShape 21">
                <a:extLst>
                  <a:ext uri="{FF2B5EF4-FFF2-40B4-BE49-F238E27FC236}">
                    <a16:creationId xmlns:a16="http://schemas.microsoft.com/office/drawing/2014/main" id="{2087FF76-6FC4-40FD-BADE-C5DCCCD7A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375" y="2055882"/>
                <a:ext cx="2340426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blipFill>
                <a:blip r:embed="rId3"/>
                <a:stretch>
                  <a:fillRect l="-80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21">
                <a:extLst>
                  <a:ext uri="{FF2B5EF4-FFF2-40B4-BE49-F238E27FC236}">
                    <a16:creationId xmlns:a16="http://schemas.microsoft.com/office/drawing/2014/main" id="{C01E46E6-876A-41D9-89B9-D859C42B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801" y="1973828"/>
                <a:ext cx="2016576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6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6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600" b="1" i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6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sSup>
                      <m:sSupPr>
                        <m:ctrlPr>
                          <a:rPr lang="en-US" altLang="zh-CN" sz="36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36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36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600" b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AutoShape 21">
                <a:extLst>
                  <a:ext uri="{FF2B5EF4-FFF2-40B4-BE49-F238E27FC236}">
                    <a16:creationId xmlns:a16="http://schemas.microsoft.com/office/drawing/2014/main" id="{C01E46E6-876A-41D9-89B9-D859C42B6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1" y="1973828"/>
                <a:ext cx="2016576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blipFill>
                <a:blip r:embed="rId4"/>
                <a:stretch>
                  <a:fillRect l="-939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AutoShape 21">
                <a:extLst>
                  <a:ext uri="{FF2B5EF4-FFF2-40B4-BE49-F238E27FC236}">
                    <a16:creationId xmlns:a16="http://schemas.microsoft.com/office/drawing/2014/main" id="{D6F26A60-19A0-4A89-B174-5FB754098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121" y="3123398"/>
                <a:ext cx="2340426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6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6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xx</a:t>
                </a:r>
                <a:r>
                  <a:rPr lang="en-US" altLang="zh-CN" sz="3600" b="1" i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36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36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36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3600" b="1" i="0" baseline="30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36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AutoShape 21">
                <a:extLst>
                  <a:ext uri="{FF2B5EF4-FFF2-40B4-BE49-F238E27FC236}">
                    <a16:creationId xmlns:a16="http://schemas.microsoft.com/office/drawing/2014/main" id="{D6F26A60-19A0-4A89-B174-5FB754098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9121" y="3123398"/>
                <a:ext cx="2340426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blipFill>
                <a:blip r:embed="rId5"/>
                <a:stretch>
                  <a:fillRect l="-80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21">
                <a:extLst>
                  <a:ext uri="{FF2B5EF4-FFF2-40B4-BE49-F238E27FC236}">
                    <a16:creationId xmlns:a16="http://schemas.microsoft.com/office/drawing/2014/main" id="{3B22E3B7-DAFB-47E2-B331-96F7CBB05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120" y="4094988"/>
                <a:ext cx="4484580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6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6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xy</a:t>
                </a:r>
                <a:r>
                  <a:rPr lang="en-US" altLang="zh-CN" sz="3600" b="1" i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32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32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32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p>
                    </m:sSup>
                    <m:f>
                      <m:f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endPara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AutoShape 21">
                <a:extLst>
                  <a:ext uri="{FF2B5EF4-FFF2-40B4-BE49-F238E27FC236}">
                    <a16:creationId xmlns:a16="http://schemas.microsoft.com/office/drawing/2014/main" id="{3B22E3B7-DAFB-47E2-B331-96F7CBB05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9120" y="4094988"/>
                <a:ext cx="4484580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blipFill>
                <a:blip r:embed="rId6"/>
                <a:stretch>
                  <a:fillRect l="-421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utoShape 21">
                <a:extLst>
                  <a:ext uri="{FF2B5EF4-FFF2-40B4-BE49-F238E27FC236}">
                    <a16:creationId xmlns:a16="http://schemas.microsoft.com/office/drawing/2014/main" id="{B2C5EF45-981A-4E4B-8426-FBA41BBF8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121" y="5057013"/>
                <a:ext cx="2874854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36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36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yy</a:t>
                </a:r>
                <a:r>
                  <a:rPr lang="en-US" altLang="zh-CN" sz="3600" b="1" i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AutoShape 21">
                <a:extLst>
                  <a:ext uri="{FF2B5EF4-FFF2-40B4-BE49-F238E27FC236}">
                    <a16:creationId xmlns:a16="http://schemas.microsoft.com/office/drawing/2014/main" id="{B2C5EF45-981A-4E4B-8426-FBA41BBF8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9121" y="5057013"/>
                <a:ext cx="2874854" cy="1455172"/>
              </a:xfrm>
              <a:prstGeom prst="wedgeRectCallout">
                <a:avLst>
                  <a:gd name="adj1" fmla="val 6987"/>
                  <a:gd name="adj2" fmla="val 1358"/>
                </a:avLst>
              </a:prstGeom>
              <a:blipFill>
                <a:blip r:embed="rId7"/>
                <a:stretch>
                  <a:fillRect l="-658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4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/>
      <p:bldP spid="47" grpId="0"/>
      <p:bldP spid="58" grpId="0"/>
      <p:bldP spid="12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616" y="-67846"/>
                <a:ext cx="8386763" cy="21187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7.  </a:t>
                </a:r>
                <a:r>
                  <a:rPr lang="zh-CN" altLang="en-US" sz="32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 </a:t>
                </a:r>
                <a:r>
                  <a:rPr lang="en-US" altLang="zh-CN" sz="2800" b="1" i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err="1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 err="1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i="1" dirty="0" err="1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800" b="1" i="1" dirty="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>
                                        <a:latin typeface="+mj-lt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zh-CN" sz="2800" b="1" i="1" dirty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2800" b="1" i="1" dirty="0">
                                            <a:latin typeface="+mj-lt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1" i="1" dirty="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altLang="zh-CN" sz="2800" b="1" dirty="0">
                                        <a:latin typeface="+mj-lt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>
                                        <a:latin typeface="+mj-lt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sz="32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,</m:t>
                            </m:r>
                            <m:r>
                              <a:rPr lang="en-US" altLang="zh-CN" sz="32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 smtClean="0">
                                        <a:latin typeface="+mj-lt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>
                                        <a:latin typeface="+mj-lt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8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altLang="zh-CN" sz="28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 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zh-CN" altLang="en-US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sSup>
                              <m:sSup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>
                                        <a:latin typeface="+mj-lt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 smtClean="0">
                                        <a:latin typeface="+mj-lt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       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>
                                        <a:latin typeface="+mj-lt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在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(0, 0)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处可微，但偏导数不连续</m:t>
                    </m:r>
                  </m:oMath>
                </a14:m>
                <a:r>
                  <a:rPr lang="zh-CN" altLang="en-US" sz="28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616" y="-67846"/>
                <a:ext cx="8386763" cy="2118722"/>
              </a:xfrm>
              <a:prstGeom prst="rect">
                <a:avLst/>
              </a:prstGeom>
              <a:blipFill>
                <a:blip r:embed="rId2"/>
                <a:stretch>
                  <a:fillRect l="-1817" b="-63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08" y="2268093"/>
            <a:ext cx="1133475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6753" y="2263983"/>
                <a:ext cx="286124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易知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0)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连续</m:t>
                    </m:r>
                  </m:oMath>
                </a14:m>
                <a:endParaRPr lang="en-US" altLang="zh-CN" sz="2800" b="1" i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6753" y="2263983"/>
                <a:ext cx="2861245" cy="523220"/>
              </a:xfrm>
              <a:prstGeom prst="rect">
                <a:avLst/>
              </a:prstGeom>
              <a:blipFill>
                <a:blip r:embed="rId3"/>
                <a:stretch>
                  <a:fillRect l="-4478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21">
                <a:extLst>
                  <a:ext uri="{FF2B5EF4-FFF2-40B4-BE49-F238E27FC236}">
                    <a16:creationId xmlns:a16="http://schemas.microsoft.com/office/drawing/2014/main" id="{339E4463-2D82-4849-85E2-AC2D54734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015" y="2599070"/>
                <a:ext cx="4571999" cy="1251693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600" b="1" i="1" dirty="0" smtClean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3600" b="1" i="1" baseline="-25000" dirty="0" smtClean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3600" b="1" i="1" baseline="30000" dirty="0" smtClean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(0, 0)=</m:t>
                      </m:r>
                      <m:func>
                        <m:funcPr>
                          <m:ctrlPr>
                            <a:rPr lang="pt-BR" altLang="zh-CN" sz="2800" b="1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800" b="0" i="0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pt-BR" altLang="zh-CN" sz="2800" b="1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zh-CN" sz="2800" b="1" dirty="0" smtClean="0">
                                  <a:solidFill>
                                    <a:schemeClr val="tx1"/>
                                  </a:solidFill>
                                  <a:latin typeface="+mj-lt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latin typeface="+mj-lt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altLang="zh-CN" sz="3600" b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AutoShape 21">
                <a:extLst>
                  <a:ext uri="{FF2B5EF4-FFF2-40B4-BE49-F238E27FC236}">
                    <a16:creationId xmlns:a16="http://schemas.microsoft.com/office/drawing/2014/main" id="{339E4463-2D82-4849-85E2-AC2D54734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15" y="2599070"/>
                <a:ext cx="4571999" cy="1251693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blipFill>
                <a:blip r:embed="rId4"/>
                <a:stretch>
                  <a:fillRect b="-291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21">
                <a:extLst>
                  <a:ext uri="{FF2B5EF4-FFF2-40B4-BE49-F238E27FC236}">
                    <a16:creationId xmlns:a16="http://schemas.microsoft.com/office/drawing/2014/main" id="{02C972AA-2524-4C5D-A648-055DE2646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3322" y="2619954"/>
                <a:ext cx="4254960" cy="1295086"/>
              </a:xfrm>
              <a:prstGeom prst="wedgeRectCallout">
                <a:avLst>
                  <a:gd name="adj1" fmla="val 19021"/>
                  <a:gd name="adj2" fmla="val 3322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600" b="1" i="1" dirty="0" smtClean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3600" b="1" i="1" baseline="-25000" dirty="0" smtClean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3600" b="1" i="1" baseline="30000" dirty="0" smtClean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(0, 0)=</m:t>
                      </m:r>
                      <m:func>
                        <m:funcPr>
                          <m:ctrlPr>
                            <a:rPr lang="pt-BR" altLang="zh-CN" sz="2800" b="1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800" b="0" i="0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pt-BR" altLang="zh-CN" sz="2800" b="1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+mj-lt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latin typeface="+mj-lt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dirty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altLang="zh-CN" sz="3600" b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AutoShape 21">
                <a:extLst>
                  <a:ext uri="{FF2B5EF4-FFF2-40B4-BE49-F238E27FC236}">
                    <a16:creationId xmlns:a16="http://schemas.microsoft.com/office/drawing/2014/main" id="{02C972AA-2524-4C5D-A648-055DE2646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322" y="2619954"/>
                <a:ext cx="4254960" cy="1295086"/>
              </a:xfrm>
              <a:prstGeom prst="wedgeRectCallout">
                <a:avLst>
                  <a:gd name="adj1" fmla="val 19021"/>
                  <a:gd name="adj2" fmla="val 3322"/>
                </a:avLst>
              </a:prstGeom>
              <a:blipFill>
                <a:blip r:embed="rId5"/>
                <a:stretch>
                  <a:fillRect t="-1887" b="-707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3FB6FBF3-04ED-49B7-BDE9-44506FD3B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646" y="6192783"/>
                <a:ext cx="3897458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lang="zh-CN" altLang="en-US" sz="28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</m:t>
                    </m:r>
                    <m:r>
                      <m:rPr>
                        <m:nor/>
                      </m:rPr>
                      <a:rPr lang="en-US" altLang="zh-CN" sz="3200" b="1" i="0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32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0)</m:t>
                    </m:r>
                    <m:r>
                      <a:rPr lang="zh-CN" altLang="en-US" sz="3200" b="1" i="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处</m:t>
                    </m:r>
                  </m:oMath>
                </a14:m>
                <a:r>
                  <a:rPr lang="zh-CN" altLang="en-US" sz="32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可微</a:t>
                </a:r>
                <a:endParaRPr lang="en-US" altLang="zh-CN" sz="2800" b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3FB6FBF3-04ED-49B7-BDE9-44506FD3B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8646" y="6192783"/>
                <a:ext cx="3897458" cy="584775"/>
              </a:xfrm>
              <a:prstGeom prst="rect">
                <a:avLst/>
              </a:prstGeom>
              <a:blipFill>
                <a:blip r:embed="rId6"/>
                <a:stretch>
                  <a:fillRect l="-3286" t="-17708" b="-291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utoShape 21">
                <a:extLst>
                  <a:ext uri="{FF2B5EF4-FFF2-40B4-BE49-F238E27FC236}">
                    <a16:creationId xmlns:a16="http://schemas.microsoft.com/office/drawing/2014/main" id="{9A3E3400-FB20-45EA-A985-F25F762D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775" y="4047612"/>
                <a:ext cx="4571999" cy="636592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latin typeface="+mj-lt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2800" b="1" i="1" baseline="30000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(0, 0)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800" b="1" i="1" baseline="-25000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800" b="1" i="1" baseline="30000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(0, 0)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solidFill>
                            <a:prstClr val="black"/>
                          </a:solidFill>
                          <a:latin typeface="Times New Roman" panose="02020603050405020304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</m:oMath>
                  </m:oMathPara>
                </a14:m>
                <a:endParaRPr lang="en-US" altLang="zh-CN" sz="2800" b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AutoShape 21">
                <a:extLst>
                  <a:ext uri="{FF2B5EF4-FFF2-40B4-BE49-F238E27FC236}">
                    <a16:creationId xmlns:a16="http://schemas.microsoft.com/office/drawing/2014/main" id="{9A3E3400-FB20-45EA-A985-F25F762D0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0775" y="4047612"/>
                <a:ext cx="4571999" cy="636592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AutoShape 21">
                <a:extLst>
                  <a:ext uri="{FF2B5EF4-FFF2-40B4-BE49-F238E27FC236}">
                    <a16:creationId xmlns:a16="http://schemas.microsoft.com/office/drawing/2014/main" id="{80CC70FD-5522-43FB-A816-735ACCF09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9160" y="3971373"/>
                <a:ext cx="4930443" cy="930885"/>
              </a:xfrm>
              <a:prstGeom prst="wedgeRectCallout">
                <a:avLst>
                  <a:gd name="adj1" fmla="val 19021"/>
                  <a:gd name="adj2" fmla="val 3322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dirty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 (</m:t>
                      </m:r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800" b="1" dirty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+mj-lt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800" b="1" dirty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+mj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+mj-lt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+mj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+mj-lt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b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AutoShape 21">
                <a:extLst>
                  <a:ext uri="{FF2B5EF4-FFF2-40B4-BE49-F238E27FC236}">
                    <a16:creationId xmlns:a16="http://schemas.microsoft.com/office/drawing/2014/main" id="{80CC70FD-5522-43FB-A816-735ACCF09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9160" y="3971373"/>
                <a:ext cx="4930443" cy="930885"/>
              </a:xfrm>
              <a:prstGeom prst="wedgeRectCallout">
                <a:avLst>
                  <a:gd name="adj1" fmla="val 19021"/>
                  <a:gd name="adj2" fmla="val 3322"/>
                </a:avLst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>
                <a:extLst>
                  <a:ext uri="{FF2B5EF4-FFF2-40B4-BE49-F238E27FC236}">
                    <a16:creationId xmlns:a16="http://schemas.microsoft.com/office/drawing/2014/main" id="{2237E411-A1C3-4250-8A11-47DC0E8A1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812" y="5076917"/>
                <a:ext cx="11116630" cy="1014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800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r>
                                <a:rPr lang="pt-BR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solidFill>
                                    <a:prstClr val="black"/>
                                  </a:solidFill>
                                  <a:latin typeface="+mj-lt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30000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(0, 0)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-25000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baseline="30000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(0, 0)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Times New Roman" panose="02020603050405020304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den>
                          </m:f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sz="2800" b="1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2800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  <m:r>
                                    <a:rPr lang="pt-BR" altLang="zh-CN" sz="2800" b="1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lim>
                              </m:limLow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+mj-lt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latin typeface="+mj-lt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+mj-lt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  <m: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latin typeface="+mj-lt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latin typeface="+mj-lt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+mj-lt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zh-CN" sz="2800" b="1" dirty="0">
                                      <a:latin typeface="+mj-lt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+mj-lt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  <m: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800" b="1" i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 Box 6">
                <a:extLst>
                  <a:ext uri="{FF2B5EF4-FFF2-40B4-BE49-F238E27FC236}">
                    <a16:creationId xmlns:a16="http://schemas.microsoft.com/office/drawing/2014/main" id="{2237E411-A1C3-4250-8A11-47DC0E8A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812" y="5076917"/>
                <a:ext cx="11116630" cy="10141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5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/>
      <p:bldP spid="47" grpId="0"/>
      <p:bldP spid="12" grpId="0"/>
      <p:bldP spid="13" grpId="0"/>
      <p:bldP spid="10" grpId="0"/>
      <p:bldP spid="11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6BBB0804-A686-4152-A22C-F38177E58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071" y="487023"/>
                <a:ext cx="313577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(0, 0)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时</m:t>
                    </m:r>
                  </m:oMath>
                </a14:m>
                <a:endParaRPr lang="en-US" altLang="zh-CN" sz="2800" b="1" i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6BBB0804-A686-4152-A22C-F38177E58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071" y="487023"/>
                <a:ext cx="313577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utoShape 21">
                <a:extLst>
                  <a:ext uri="{FF2B5EF4-FFF2-40B4-BE49-F238E27FC236}">
                    <a16:creationId xmlns:a16="http://schemas.microsoft.com/office/drawing/2014/main" id="{495FC1AD-AB4A-4801-A831-80B13B3DE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428" y="1010243"/>
                <a:ext cx="8022097" cy="994045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600" b="1" i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3600" b="1" i="1" baseline="-25000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3600" b="1" i="1" baseline="30000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sin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cos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36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0" dirty="0" smtClean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 smtClean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>
                                        <a:latin typeface="+mj-lt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 smtClean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3600" b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AutoShape 21">
                <a:extLst>
                  <a:ext uri="{FF2B5EF4-FFF2-40B4-BE49-F238E27FC236}">
                    <a16:creationId xmlns:a16="http://schemas.microsoft.com/office/drawing/2014/main" id="{495FC1AD-AB4A-4801-A831-80B13B3DE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428" y="1010243"/>
                <a:ext cx="8022097" cy="994045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blipFill>
                <a:blip r:embed="rId3"/>
                <a:stretch>
                  <a:fillRect b="-61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21">
                <a:extLst>
                  <a:ext uri="{FF2B5EF4-FFF2-40B4-BE49-F238E27FC236}">
                    <a16:creationId xmlns:a16="http://schemas.microsoft.com/office/drawing/2014/main" id="{2EED7390-7A86-4AFC-AFC0-C83A31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450" y="3375718"/>
                <a:ext cx="8022097" cy="895351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600" b="1" i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3600" b="1" i="1" baseline="-25000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3600" b="1" i="1" baseline="30000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sin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cos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36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0" dirty="0" smtClean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 smtClean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800" b="1" i="1" dirty="0">
                                        <a:latin typeface="+mj-lt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2800" b="1" i="1" dirty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 smtClean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3600" b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AutoShape 21">
                <a:extLst>
                  <a:ext uri="{FF2B5EF4-FFF2-40B4-BE49-F238E27FC236}">
                    <a16:creationId xmlns:a16="http://schemas.microsoft.com/office/drawing/2014/main" id="{2EED7390-7A86-4AFC-AFC0-C83A31EE8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450" y="3375718"/>
                <a:ext cx="8022097" cy="895351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blipFill>
                <a:blip r:embed="rId4"/>
                <a:stretch>
                  <a:fillRect t="-1361" b="-61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utoShape 21">
                <a:extLst>
                  <a:ext uri="{FF2B5EF4-FFF2-40B4-BE49-F238E27FC236}">
                    <a16:creationId xmlns:a16="http://schemas.microsoft.com/office/drawing/2014/main" id="{8B8918B1-756F-4611-9494-E3393676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657" y="2030485"/>
                <a:ext cx="8277726" cy="994045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sin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cos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36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0" dirty="0" smtClean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↛</m:t>
                    </m:r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3600" b="1" dirty="0">
                    <a:solidFill>
                      <a:prstClr val="black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600" b="1" i="1" dirty="0">
                        <a:solidFill>
                          <a:prstClr val="black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3600" b="1" i="1" baseline="-25000" dirty="0">
                        <a:solidFill>
                          <a:prstClr val="black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3600" b="1" i="1" baseline="30000" dirty="0">
                        <a:solidFill>
                          <a:prstClr val="black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(0, 0)</m:t>
                    </m:r>
                  </m:oMath>
                </a14:m>
                <a:endParaRPr lang="en-US" altLang="zh-CN" sz="3600" b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AutoShape 21">
                <a:extLst>
                  <a:ext uri="{FF2B5EF4-FFF2-40B4-BE49-F238E27FC236}">
                    <a16:creationId xmlns:a16="http://schemas.microsoft.com/office/drawing/2014/main" id="{8B8918B1-756F-4611-9494-E33936760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4657" y="2030485"/>
                <a:ext cx="8277726" cy="994045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blipFill>
                <a:blip r:embed="rId5"/>
                <a:stretch>
                  <a:fillRect b="-61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utoShape 21">
                <a:extLst>
                  <a:ext uri="{FF2B5EF4-FFF2-40B4-BE49-F238E27FC236}">
                    <a16:creationId xmlns:a16="http://schemas.microsoft.com/office/drawing/2014/main" id="{C648C326-65AD-47F4-95BE-636833A11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657" y="4402997"/>
                <a:ext cx="7845396" cy="895351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sin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 dirty="0" smtClean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cos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latin typeface="+mj-lt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+mj-lt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36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i="0" dirty="0" smtClean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+mj-lt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latin typeface="Times New Roman" panose="02020603050405020304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Times New Roman" panose="020206030504050203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solidFill>
                                  <a:prstClr val="black"/>
                                </a:solidFill>
                                <a:latin typeface="Times New Roman" panose="02020603050405020304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Times New Roman" panose="02020603050405020304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prstClr val="black"/>
                            </a:solidFill>
                            <a:latin typeface="Times New Roman" panose="02020603050405020304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↛</m:t>
                    </m:r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3600" b="1" dirty="0">
                    <a:solidFill>
                      <a:prstClr val="black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600" b="1" i="1" dirty="0">
                        <a:solidFill>
                          <a:prstClr val="black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3600" b="1" i="1" baseline="-25000" dirty="0" smtClean="0">
                        <a:solidFill>
                          <a:prstClr val="black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3600" b="1" i="1" baseline="30000" dirty="0">
                        <a:solidFill>
                          <a:prstClr val="black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(0, 0)</m:t>
                    </m:r>
                  </m:oMath>
                </a14:m>
                <a:endParaRPr lang="en-US" altLang="zh-CN" sz="3600" b="1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AutoShape 21">
                <a:extLst>
                  <a:ext uri="{FF2B5EF4-FFF2-40B4-BE49-F238E27FC236}">
                    <a16:creationId xmlns:a16="http://schemas.microsoft.com/office/drawing/2014/main" id="{C648C326-65AD-47F4-95BE-636833A11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4657" y="4402997"/>
                <a:ext cx="7845396" cy="895351"/>
              </a:xfrm>
              <a:prstGeom prst="wedgeRectCallout">
                <a:avLst>
                  <a:gd name="adj1" fmla="val 17960"/>
                  <a:gd name="adj2" fmla="val 3322"/>
                </a:avLst>
              </a:prstGeom>
              <a:blipFill>
                <a:blip r:embed="rId6"/>
                <a:stretch>
                  <a:fillRect t="-1361" b="-680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303496F-72C7-497E-B280-1C79E32D8B97}"/>
                  </a:ext>
                </a:extLst>
              </p:cNvPr>
              <p:cNvSpPr/>
              <p:nvPr/>
            </p:nvSpPr>
            <p:spPr>
              <a:xfrm>
                <a:off x="1082880" y="5642499"/>
                <a:ext cx="68259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(0, 0)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处可微，但偏导数不连续</m:t>
                    </m:r>
                  </m:oMath>
                </a14:m>
                <a:r>
                  <a:rPr lang="zh-CN" altLang="en-US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303496F-72C7-497E-B280-1C79E32D8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80" y="5642499"/>
                <a:ext cx="6825908" cy="523220"/>
              </a:xfrm>
              <a:prstGeom prst="rect">
                <a:avLst/>
              </a:prstGeom>
              <a:blipFill>
                <a:blip r:embed="rId7"/>
                <a:stretch>
                  <a:fillRect l="-536" t="-1647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56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0" grpId="0"/>
      <p:bldP spid="11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3">
            <a:extLst>
              <a:ext uri="{FF2B5EF4-FFF2-40B4-BE49-F238E27FC236}">
                <a16:creationId xmlns:a16="http://schemas.microsoft.com/office/drawing/2014/main" id="{118305D9-170C-45EA-8DBC-07971BF8E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774" y="79923"/>
            <a:ext cx="1866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050" y="1361579"/>
                <a:ext cx="6211087" cy="783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(4).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z=f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可微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dt</m:t>
                        </m:r>
                      </m:den>
                    </m:f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050" y="1361579"/>
                <a:ext cx="6211087" cy="783933"/>
              </a:xfrm>
              <a:prstGeom prst="rect">
                <a:avLst/>
              </a:prstGeom>
              <a:blipFill>
                <a:blip r:embed="rId2"/>
                <a:stretch>
                  <a:fillRect l="-2061" b="-77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76" y="2533547"/>
            <a:ext cx="1133475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8851" y="2470061"/>
                <a:ext cx="4162424" cy="783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3200" b="1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32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32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sz="3200" b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3200" b="1" i="0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32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32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32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3200" b="1" i="0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32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32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32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8851" y="2470061"/>
                <a:ext cx="4162424" cy="783997"/>
              </a:xfrm>
              <a:prstGeom prst="rect">
                <a:avLst/>
              </a:prstGeom>
              <a:blipFill>
                <a:blip r:embed="rId3"/>
                <a:stretch>
                  <a:fillRect b="-77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25">
                <a:extLst>
                  <a:ext uri="{FF2B5EF4-FFF2-40B4-BE49-F238E27FC236}">
                    <a16:creationId xmlns:a16="http://schemas.microsoft.com/office/drawing/2014/main" id="{FBD5C6B3-FD20-4B8F-9221-E4D64D8A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9651" y="3454982"/>
                <a:ext cx="7924799" cy="797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(6).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w=f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),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num>
                      <m:den>
                        <m:r>
                          <a:rPr lang="zh-CN" altLang="en-US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num>
                      <m:den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 Box 25">
                <a:extLst>
                  <a:ext uri="{FF2B5EF4-FFF2-40B4-BE49-F238E27FC236}">
                    <a16:creationId xmlns:a16="http://schemas.microsoft.com/office/drawing/2014/main" id="{FBD5C6B3-FD20-4B8F-9221-E4D64D8A8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9651" y="3454982"/>
                <a:ext cx="7924799" cy="797206"/>
              </a:xfrm>
              <a:prstGeom prst="rect">
                <a:avLst/>
              </a:prstGeom>
              <a:blipFill>
                <a:blip r:embed="rId4"/>
                <a:stretch>
                  <a:fillRect l="-1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>
                <a:extLst>
                  <a:ext uri="{FF2B5EF4-FFF2-40B4-BE49-F238E27FC236}">
                    <a16:creationId xmlns:a16="http://schemas.microsoft.com/office/drawing/2014/main" id="{4A8916C7-5657-4B01-BA9D-A093FB643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484" y="4453112"/>
                <a:ext cx="5100653" cy="724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num>
                      <m:den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800" b="1" i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 Box 6">
                <a:extLst>
                  <a:ext uri="{FF2B5EF4-FFF2-40B4-BE49-F238E27FC236}">
                    <a16:creationId xmlns:a16="http://schemas.microsoft.com/office/drawing/2014/main" id="{4A8916C7-5657-4B01-BA9D-A093FB64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484" y="4453112"/>
                <a:ext cx="5100653" cy="724622"/>
              </a:xfrm>
              <a:prstGeom prst="rect">
                <a:avLst/>
              </a:prstGeom>
              <a:blipFill>
                <a:blip r:embed="rId5"/>
                <a:stretch>
                  <a:fillRect b="-92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5">
                <a:extLst>
                  <a:ext uri="{FF2B5EF4-FFF2-40B4-BE49-F238E27FC236}">
                    <a16:creationId xmlns:a16="http://schemas.microsoft.com/office/drawing/2014/main" id="{ADD999E1-AAE9-4ED6-B152-CE445847B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8851" y="5294954"/>
                <a:ext cx="3685651" cy="775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num>
                      <m:den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 Box 25">
                <a:extLst>
                  <a:ext uri="{FF2B5EF4-FFF2-40B4-BE49-F238E27FC236}">
                    <a16:creationId xmlns:a16="http://schemas.microsoft.com/office/drawing/2014/main" id="{ADD999E1-AAE9-4ED6-B152-CE445847B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8851" y="5294954"/>
                <a:ext cx="3685651" cy="775662"/>
              </a:xfrm>
              <a:prstGeom prst="rect">
                <a:avLst/>
              </a:prstGeom>
              <a:blipFill>
                <a:blip r:embed="rId6"/>
                <a:stretch>
                  <a:fillRect b="-23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4">
            <a:extLst>
              <a:ext uri="{FF2B5EF4-FFF2-40B4-BE49-F238E27FC236}">
                <a16:creationId xmlns:a16="http://schemas.microsoft.com/office/drawing/2014/main" id="{6F5817BC-C8FA-4D6D-BB3B-F0DA8CFC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78" y="700058"/>
            <a:ext cx="63281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求下列函数的导数或偏导数：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68663B12-3442-47A0-BCE1-6DECC7A9D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99" y="4548723"/>
            <a:ext cx="1133475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9273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 animBg="1" autoUpdateAnimBg="0"/>
      <p:bldP spid="47" grpId="0"/>
      <p:bldP spid="59" grpId="0"/>
      <p:bldP spid="28" grpId="0"/>
      <p:bldP spid="29" grpId="0"/>
      <p:bldP spid="12" grpId="0" autoUpdateAnimBg="0"/>
      <p:bldP spid="1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051" y="1361579"/>
                <a:ext cx="3963200" cy="797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(7).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ln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num>
                      <m:den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num>
                      <m:den>
                        <m:r>
                          <a:rPr lang="zh-CN" altLang="en-US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E7767551-E21C-44D7-8D7B-53C683C8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051" y="1361579"/>
                <a:ext cx="3963200" cy="797206"/>
              </a:xfrm>
              <a:prstGeom prst="rect">
                <a:avLst/>
              </a:prstGeom>
              <a:blipFill>
                <a:blip r:embed="rId2"/>
                <a:stretch>
                  <a:fillRect l="-3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utoShape 5">
            <a:extLst>
              <a:ext uri="{FF2B5EF4-FFF2-40B4-BE49-F238E27FC236}">
                <a16:creationId xmlns:a16="http://schemas.microsoft.com/office/drawing/2014/main" id="{84E41546-2D2A-4778-9D82-CE73200D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76" y="2533547"/>
            <a:ext cx="1133475" cy="533400"/>
          </a:xfrm>
          <a:prstGeom prst="wedgeRectCallout">
            <a:avLst>
              <a:gd name="adj1" fmla="val 9523"/>
              <a:gd name="adj2" fmla="val 116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7924" y="2423098"/>
                <a:ext cx="39632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方程变为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(ln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-ln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), </a:t>
                </a:r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589657D7-6883-4E71-9FF8-5146C271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7924" y="2423098"/>
                <a:ext cx="3963200" cy="523220"/>
              </a:xfrm>
              <a:prstGeom prst="rect">
                <a:avLst/>
              </a:prstGeom>
              <a:blipFill>
                <a:blip r:embed="rId3"/>
                <a:stretch>
                  <a:fillRect l="-3231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>
                <a:extLst>
                  <a:ext uri="{FF2B5EF4-FFF2-40B4-BE49-F238E27FC236}">
                    <a16:creationId xmlns:a16="http://schemas.microsoft.com/office/drawing/2014/main" id="{4A8916C7-5657-4B01-BA9D-A093FB643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7924" y="3773091"/>
                <a:ext cx="4417226" cy="1008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baseline="30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den>
                        </m:f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den>
                    </m:f>
                  </m:oMath>
                </a14:m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 Box 6">
                <a:extLst>
                  <a:ext uri="{FF2B5EF4-FFF2-40B4-BE49-F238E27FC236}">
                    <a16:creationId xmlns:a16="http://schemas.microsoft.com/office/drawing/2014/main" id="{4A8916C7-5657-4B01-BA9D-A093FB64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7924" y="3773091"/>
                <a:ext cx="4417226" cy="1008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4">
            <a:extLst>
              <a:ext uri="{FF2B5EF4-FFF2-40B4-BE49-F238E27FC236}">
                <a16:creationId xmlns:a16="http://schemas.microsoft.com/office/drawing/2014/main" id="{6F5817BC-C8FA-4D6D-BB3B-F0DA8CFC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78" y="700058"/>
            <a:ext cx="85935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求下列方程所确定的隐函数的导数或偏导数：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2A8C2232-BF27-40BF-871F-352DBA20F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2799" y="3158409"/>
                <a:ext cx="688737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方程两边对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求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偏导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数得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800" b="1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(ln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-ln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)+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2A8C2232-BF27-40BF-871F-352DBA20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2799" y="3158409"/>
                <a:ext cx="6887375" cy="523220"/>
              </a:xfrm>
              <a:prstGeom prst="rect">
                <a:avLst/>
              </a:prstGeom>
              <a:blipFill>
                <a:blip r:embed="rId5"/>
                <a:stretch>
                  <a:fillRect l="-1858" t="-15116" r="-433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66D25587-4152-4B8B-8A3D-9E9E01A6B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7969" y="4720493"/>
                <a:ext cx="7736081" cy="770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方程两边对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求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偏导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+mj-ea"/>
                    <a:ea typeface="+mj-ea"/>
                  </a:rPr>
                  <a:t>数得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800" b="1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(ln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-ln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)+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1" baseline="30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66D25587-4152-4B8B-8A3D-9E9E01A6B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7969" y="4720493"/>
                <a:ext cx="7736081" cy="770917"/>
              </a:xfrm>
              <a:prstGeom prst="rect">
                <a:avLst/>
              </a:prstGeom>
              <a:blipFill>
                <a:blip r:embed="rId6"/>
                <a:stretch>
                  <a:fillRect l="-1655" t="-15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6">
                <a:extLst>
                  <a:ext uri="{FF2B5EF4-FFF2-40B4-BE49-F238E27FC236}">
                    <a16:creationId xmlns:a16="http://schemas.microsoft.com/office/drawing/2014/main" id="{F50257F8-5B9C-4C69-8D4A-6E0C57C7A8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6651" y="5335175"/>
                <a:ext cx="3924699" cy="923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1" baseline="30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den>
                        </m:f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1)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baseline="30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 Box 6">
                <a:extLst>
                  <a:ext uri="{FF2B5EF4-FFF2-40B4-BE49-F238E27FC236}">
                    <a16:creationId xmlns:a16="http://schemas.microsoft.com/office/drawing/2014/main" id="{F50257F8-5B9C-4C69-8D4A-6E0C57C7A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6651" y="5335175"/>
                <a:ext cx="3924699" cy="923266"/>
              </a:xfrm>
              <a:prstGeom prst="rect">
                <a:avLst/>
              </a:prstGeom>
              <a:blipFill>
                <a:blip r:embed="rId7"/>
                <a:stretch>
                  <a:fillRect t="-1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8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nimBg="1" autoUpdateAnimBg="0"/>
      <p:bldP spid="47" grpId="0"/>
      <p:bldP spid="28" grpId="0"/>
      <p:bldP spid="12" grpId="0" autoUpdateAnimBg="0"/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1475</Words>
  <Application>Microsoft Office PowerPoint</Application>
  <PresentationFormat>宽屏</PresentationFormat>
  <Paragraphs>153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253</cp:revision>
  <dcterms:created xsi:type="dcterms:W3CDTF">2020-02-21T07:30:31Z</dcterms:created>
  <dcterms:modified xsi:type="dcterms:W3CDTF">2020-04-15T04:04:35Z</dcterms:modified>
</cp:coreProperties>
</file>