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7" r:id="rId4"/>
    <p:sldId id="258" r:id="rId5"/>
    <p:sldId id="259" r:id="rId6"/>
    <p:sldId id="265" r:id="rId7"/>
    <p:sldId id="261"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 initials="a" lastIdx="2" clrIdx="0">
    <p:extLst>
      <p:ext uri="{19B8F6BF-5375-455C-9EA6-DF929625EA0E}">
        <p15:presenceInfo xmlns:p15="http://schemas.microsoft.com/office/powerpoint/2012/main" userId="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5" autoAdjust="0"/>
    <p:restoredTop sz="96366" autoAdjust="0"/>
  </p:normalViewPr>
  <p:slideViewPr>
    <p:cSldViewPr snapToGrid="0">
      <p:cViewPr varScale="1">
        <p:scale>
          <a:sx n="99" d="100"/>
          <a:sy n="99" d="100"/>
        </p:scale>
        <p:origin x="90" y="3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5F8B5-4D54-45FD-8E41-2730AA3A5E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EBBEA3-1BD5-48B5-B050-ABD1E46A0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8C8F4A-2933-44C4-9F66-3A0A09436290}"/>
              </a:ext>
            </a:extLst>
          </p:cNvPr>
          <p:cNvSpPr>
            <a:spLocks noGrp="1"/>
          </p:cNvSpPr>
          <p:nvPr>
            <p:ph type="dt" sz="half" idx="10"/>
          </p:nvPr>
        </p:nvSpPr>
        <p:spPr/>
        <p:txBody>
          <a:bodyPr/>
          <a:lstStyle/>
          <a:p>
            <a:fld id="{0C1E70FF-976F-450E-8BF1-1B8CEBDFDAFD}"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1BB3C0F1-E49A-440F-A6BA-13502CDCF2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7C93D3-18C0-4783-AEA8-FEBE55E5E920}"/>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43646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54299-188F-4810-8757-AA496A1116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9D8415-3B5D-4F3A-B6A2-3848128E27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21B199-9BE7-477A-8B2C-7822913A0D47}"/>
              </a:ext>
            </a:extLst>
          </p:cNvPr>
          <p:cNvSpPr>
            <a:spLocks noGrp="1"/>
          </p:cNvSpPr>
          <p:nvPr>
            <p:ph type="dt" sz="half" idx="10"/>
          </p:nvPr>
        </p:nvSpPr>
        <p:spPr/>
        <p:txBody>
          <a:bodyPr/>
          <a:lstStyle/>
          <a:p>
            <a:fld id="{0C1E70FF-976F-450E-8BF1-1B8CEBDFDAFD}"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D197A759-10D5-4ED7-BE5F-C526CCACEB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C51F4-B526-4B2C-98D5-AD284C3C228C}"/>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94566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46408D-43DF-41CA-989D-C1A7005CFE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9862157-8AC2-4A57-9154-6BE2D1418A7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A8C9F1-900C-4F9F-A93F-F1FAB2A09F33}"/>
              </a:ext>
            </a:extLst>
          </p:cNvPr>
          <p:cNvSpPr>
            <a:spLocks noGrp="1"/>
          </p:cNvSpPr>
          <p:nvPr>
            <p:ph type="dt" sz="half" idx="10"/>
          </p:nvPr>
        </p:nvSpPr>
        <p:spPr/>
        <p:txBody>
          <a:bodyPr/>
          <a:lstStyle/>
          <a:p>
            <a:fld id="{0C1E70FF-976F-450E-8BF1-1B8CEBDFDAFD}"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F37A0C73-C7F2-49FF-BD45-87374605C9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DF782B-1631-4375-8007-34E40B17CB39}"/>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1520545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CB93F-0C5F-432C-91FE-D6A2756CA8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ECAB08-2F1F-4FF3-B360-09BF853B171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4CDA98-4310-43EE-86B5-E9D7F381FAAE}"/>
              </a:ext>
            </a:extLst>
          </p:cNvPr>
          <p:cNvSpPr>
            <a:spLocks noGrp="1"/>
          </p:cNvSpPr>
          <p:nvPr>
            <p:ph type="dt" sz="half" idx="10"/>
          </p:nvPr>
        </p:nvSpPr>
        <p:spPr/>
        <p:txBody>
          <a:bodyPr/>
          <a:lstStyle/>
          <a:p>
            <a:fld id="{0C1E70FF-976F-450E-8BF1-1B8CEBDFDAFD}"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FDA7E075-9221-4FE0-BFDA-0F360AD1DF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F629E-260F-4A53-81B4-A4AB39D46F1E}"/>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7452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E2135-D225-4F6A-95D3-DFACC1E4250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CA32D4-D87A-402A-B556-D93AEE70EC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F21137-BB35-4CC9-8158-828CFCE03D29}"/>
              </a:ext>
            </a:extLst>
          </p:cNvPr>
          <p:cNvSpPr>
            <a:spLocks noGrp="1"/>
          </p:cNvSpPr>
          <p:nvPr>
            <p:ph type="dt" sz="half" idx="10"/>
          </p:nvPr>
        </p:nvSpPr>
        <p:spPr/>
        <p:txBody>
          <a:bodyPr/>
          <a:lstStyle/>
          <a:p>
            <a:fld id="{0C1E70FF-976F-450E-8BF1-1B8CEBDFDAFD}"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C2046CEB-A025-4327-9070-2DB6B3CEB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A49BE6-AEA4-4BF0-A684-99BEA53C4723}"/>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71345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50949-851E-4C90-8BE1-4CAC213A64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E7824A-7E79-4422-85E8-C9B73554791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3EF9B58-0F0C-42A6-A5C8-2B8E280237D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EB4D15C-FB52-4947-8B26-463CF54989F9}"/>
              </a:ext>
            </a:extLst>
          </p:cNvPr>
          <p:cNvSpPr>
            <a:spLocks noGrp="1"/>
          </p:cNvSpPr>
          <p:nvPr>
            <p:ph type="dt" sz="half" idx="10"/>
          </p:nvPr>
        </p:nvSpPr>
        <p:spPr/>
        <p:txBody>
          <a:bodyPr/>
          <a:lstStyle/>
          <a:p>
            <a:fld id="{0C1E70FF-976F-450E-8BF1-1B8CEBDFDAFD}" type="datetimeFigureOut">
              <a:rPr lang="zh-CN" altLang="en-US" smtClean="0"/>
              <a:t>2020/4/15</a:t>
            </a:fld>
            <a:endParaRPr lang="zh-CN" altLang="en-US"/>
          </a:p>
        </p:txBody>
      </p:sp>
      <p:sp>
        <p:nvSpPr>
          <p:cNvPr id="6" name="页脚占位符 5">
            <a:extLst>
              <a:ext uri="{FF2B5EF4-FFF2-40B4-BE49-F238E27FC236}">
                <a16:creationId xmlns:a16="http://schemas.microsoft.com/office/drawing/2014/main" id="{4ED577C8-CEE2-497E-B3C0-3872469B3B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7C7A99-B961-4428-9540-F3993A038FA0}"/>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26750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08980-8987-4ABA-BE14-2420E80527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565F3A-7535-4478-A78A-C353E2B8B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33D4CF4-D212-4C53-A3CB-ADC0698BE2D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7BAE83-8F2D-4C1F-9624-2F106F4D7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170FC4-A076-4193-974A-413282ED3A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C097038-3D92-4CF2-B704-F0595147FEDF}"/>
              </a:ext>
            </a:extLst>
          </p:cNvPr>
          <p:cNvSpPr>
            <a:spLocks noGrp="1"/>
          </p:cNvSpPr>
          <p:nvPr>
            <p:ph type="dt" sz="half" idx="10"/>
          </p:nvPr>
        </p:nvSpPr>
        <p:spPr/>
        <p:txBody>
          <a:bodyPr/>
          <a:lstStyle/>
          <a:p>
            <a:fld id="{0C1E70FF-976F-450E-8BF1-1B8CEBDFDAFD}" type="datetimeFigureOut">
              <a:rPr lang="zh-CN" altLang="en-US" smtClean="0"/>
              <a:t>2020/4/15</a:t>
            </a:fld>
            <a:endParaRPr lang="zh-CN" altLang="en-US"/>
          </a:p>
        </p:txBody>
      </p:sp>
      <p:sp>
        <p:nvSpPr>
          <p:cNvPr id="8" name="页脚占位符 7">
            <a:extLst>
              <a:ext uri="{FF2B5EF4-FFF2-40B4-BE49-F238E27FC236}">
                <a16:creationId xmlns:a16="http://schemas.microsoft.com/office/drawing/2014/main" id="{47893B7C-4EDD-4AAE-8B76-A175F1AF1A1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1BC386-F8AF-4CB8-B49F-E9E86F6C82A5}"/>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406450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4D122-0C4F-458A-A09F-6DFD1ED0F12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726B5A-0209-4ADD-996A-46E9B7E76218}"/>
              </a:ext>
            </a:extLst>
          </p:cNvPr>
          <p:cNvSpPr>
            <a:spLocks noGrp="1"/>
          </p:cNvSpPr>
          <p:nvPr>
            <p:ph type="dt" sz="half" idx="10"/>
          </p:nvPr>
        </p:nvSpPr>
        <p:spPr/>
        <p:txBody>
          <a:bodyPr/>
          <a:lstStyle/>
          <a:p>
            <a:fld id="{0C1E70FF-976F-450E-8BF1-1B8CEBDFDAFD}" type="datetimeFigureOut">
              <a:rPr lang="zh-CN" altLang="en-US" smtClean="0"/>
              <a:t>2020/4/15</a:t>
            </a:fld>
            <a:endParaRPr lang="zh-CN" altLang="en-US"/>
          </a:p>
        </p:txBody>
      </p:sp>
      <p:sp>
        <p:nvSpPr>
          <p:cNvPr id="4" name="页脚占位符 3">
            <a:extLst>
              <a:ext uri="{FF2B5EF4-FFF2-40B4-BE49-F238E27FC236}">
                <a16:creationId xmlns:a16="http://schemas.microsoft.com/office/drawing/2014/main" id="{AB63B1D1-605B-4EC0-ADCB-80DDD2062FB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B2A6D0-BDD4-49F7-A5E1-EA1B345E4CF7}"/>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396450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EC6EB7-F40D-4585-91D5-E9A5D44A43DE}"/>
              </a:ext>
            </a:extLst>
          </p:cNvPr>
          <p:cNvSpPr>
            <a:spLocks noGrp="1"/>
          </p:cNvSpPr>
          <p:nvPr>
            <p:ph type="dt" sz="half" idx="10"/>
          </p:nvPr>
        </p:nvSpPr>
        <p:spPr/>
        <p:txBody>
          <a:bodyPr/>
          <a:lstStyle/>
          <a:p>
            <a:fld id="{0C1E70FF-976F-450E-8BF1-1B8CEBDFDAFD}" type="datetimeFigureOut">
              <a:rPr lang="zh-CN" altLang="en-US" smtClean="0"/>
              <a:t>2020/4/15</a:t>
            </a:fld>
            <a:endParaRPr lang="zh-CN" altLang="en-US"/>
          </a:p>
        </p:txBody>
      </p:sp>
      <p:sp>
        <p:nvSpPr>
          <p:cNvPr id="3" name="页脚占位符 2">
            <a:extLst>
              <a:ext uri="{FF2B5EF4-FFF2-40B4-BE49-F238E27FC236}">
                <a16:creationId xmlns:a16="http://schemas.microsoft.com/office/drawing/2014/main" id="{DD865936-FB44-4FEC-98A4-84B59F2553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262B24-FAA8-4859-A67D-807BFF4B75AB}"/>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79060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07C7-174E-428F-A0ED-1E845BB44D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F6EAC77-008F-4A21-B535-2BF4646F21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45D56ED-B2B9-4FE8-A6A4-D00F361B0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760787-DC36-42DD-9AF2-DECA31459A7B}"/>
              </a:ext>
            </a:extLst>
          </p:cNvPr>
          <p:cNvSpPr>
            <a:spLocks noGrp="1"/>
          </p:cNvSpPr>
          <p:nvPr>
            <p:ph type="dt" sz="half" idx="10"/>
          </p:nvPr>
        </p:nvSpPr>
        <p:spPr/>
        <p:txBody>
          <a:bodyPr/>
          <a:lstStyle/>
          <a:p>
            <a:fld id="{0C1E70FF-976F-450E-8BF1-1B8CEBDFDAFD}" type="datetimeFigureOut">
              <a:rPr lang="zh-CN" altLang="en-US" smtClean="0"/>
              <a:t>2020/4/15</a:t>
            </a:fld>
            <a:endParaRPr lang="zh-CN" altLang="en-US"/>
          </a:p>
        </p:txBody>
      </p:sp>
      <p:sp>
        <p:nvSpPr>
          <p:cNvPr id="6" name="页脚占位符 5">
            <a:extLst>
              <a:ext uri="{FF2B5EF4-FFF2-40B4-BE49-F238E27FC236}">
                <a16:creationId xmlns:a16="http://schemas.microsoft.com/office/drawing/2014/main" id="{3F87CA72-F162-4E1B-B889-BF24F36183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4010BE-CCF6-4450-AF27-4B0C5150ECD4}"/>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378441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3E8B4-D6E5-4B8D-B6A2-B377C98200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C04E52-9F11-4597-9678-E8D9A6E49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FCF46F0-B8BA-4D0A-90F3-3B187E2B0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198FD4-8615-4737-A6CF-4DB0CF14B371}"/>
              </a:ext>
            </a:extLst>
          </p:cNvPr>
          <p:cNvSpPr>
            <a:spLocks noGrp="1"/>
          </p:cNvSpPr>
          <p:nvPr>
            <p:ph type="dt" sz="half" idx="10"/>
          </p:nvPr>
        </p:nvSpPr>
        <p:spPr/>
        <p:txBody>
          <a:bodyPr/>
          <a:lstStyle/>
          <a:p>
            <a:fld id="{0C1E70FF-976F-450E-8BF1-1B8CEBDFDAFD}" type="datetimeFigureOut">
              <a:rPr lang="zh-CN" altLang="en-US" smtClean="0"/>
              <a:t>2020/4/15</a:t>
            </a:fld>
            <a:endParaRPr lang="zh-CN" altLang="en-US"/>
          </a:p>
        </p:txBody>
      </p:sp>
      <p:sp>
        <p:nvSpPr>
          <p:cNvPr id="6" name="页脚占位符 5">
            <a:extLst>
              <a:ext uri="{FF2B5EF4-FFF2-40B4-BE49-F238E27FC236}">
                <a16:creationId xmlns:a16="http://schemas.microsoft.com/office/drawing/2014/main" id="{AD8E5BDD-1089-4790-ABC8-CD1CA3819F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F242A8-762C-4175-8FB3-F857777DA03D}"/>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76534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2E5275-5EFA-4844-A0FC-C5E2C165B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B43C7E-44F3-41CB-896A-952B58918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876ECE-53EB-480B-9F9E-030A88A15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E70FF-976F-450E-8BF1-1B8CEBDFDAFD}"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B0297476-B161-4EB0-8820-EE1CDC067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C569B1-E2B9-447B-8B2D-AA0EB2A58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3928745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WordArt 2" descr="窄竖线">
            <a:extLst>
              <a:ext uri="{FF2B5EF4-FFF2-40B4-BE49-F238E27FC236}">
                <a16:creationId xmlns:a16="http://schemas.microsoft.com/office/drawing/2014/main" id="{FDAFE7EB-19E5-47B2-81AF-B7E8792374CD}"/>
              </a:ext>
            </a:extLst>
          </p:cNvPr>
          <p:cNvSpPr>
            <a:spLocks noChangeArrowheads="1" noChangeShapeType="1" noTextEdit="1"/>
          </p:cNvSpPr>
          <p:nvPr/>
        </p:nvSpPr>
        <p:spPr bwMode="auto">
          <a:xfrm>
            <a:off x="3581400" y="1143001"/>
            <a:ext cx="4724400" cy="1884363"/>
          </a:xfrm>
          <a:prstGeom prst="rect">
            <a:avLst/>
          </a:prstGeom>
        </p:spPr>
        <p:txBody>
          <a:bodyPr wrap="none" fromWordArt="1">
            <a:prstTxWarp prst="textCurveUp">
              <a:avLst>
                <a:gd name="adj" fmla="val 40356"/>
              </a:avLst>
            </a:prstTxWarp>
          </a:bodyPr>
          <a:lstStyle/>
          <a:p>
            <a:pPr algn="ctr"/>
            <a:r>
              <a:rPr lang="zh-CN" altLang="en-US" sz="9600" kern="10" dirty="0">
                <a:ln w="12700">
                  <a:solidFill>
                    <a:srgbClr val="000000"/>
                  </a:solidFill>
                  <a:round/>
                  <a:headEnd/>
                  <a:tailEnd/>
                </a:ln>
                <a:pattFill prst="dashHorz">
                  <a:fgClr>
                    <a:srgbClr val="808080"/>
                  </a:fgClr>
                  <a:bgClr>
                    <a:srgbClr val="FFFF00"/>
                  </a:bgClr>
                </a:pattFill>
                <a:effectLst>
                  <a:outerShdw dist="45791" dir="2021404" algn="ctr" rotWithShape="0">
                    <a:srgbClr val="808080"/>
                  </a:outerShdw>
                </a:effectLst>
                <a:latin typeface="+mj-ea"/>
                <a:ea typeface="+mj-ea"/>
              </a:rPr>
              <a:t>重积分</a:t>
            </a:r>
          </a:p>
        </p:txBody>
      </p:sp>
      <p:sp>
        <p:nvSpPr>
          <p:cNvPr id="11267" name="Text Box 3">
            <a:extLst>
              <a:ext uri="{FF2B5EF4-FFF2-40B4-BE49-F238E27FC236}">
                <a16:creationId xmlns:a16="http://schemas.microsoft.com/office/drawing/2014/main" id="{769256EA-F947-4E5D-94CF-7537AD9F0F8C}"/>
              </a:ext>
            </a:extLst>
          </p:cNvPr>
          <p:cNvSpPr txBox="1">
            <a:spLocks noChangeArrowheads="1"/>
          </p:cNvSpPr>
          <p:nvPr/>
        </p:nvSpPr>
        <p:spPr bwMode="auto">
          <a:xfrm>
            <a:off x="2895600" y="3657601"/>
            <a:ext cx="71336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b="1" dirty="0">
                <a:latin typeface="+mj-ea"/>
                <a:ea typeface="+mj-ea"/>
              </a:rPr>
              <a:t>第一节 二重积分的概念与性质</a:t>
            </a:r>
            <a:endParaRPr lang="zh-CN" altLang="en-US" sz="2400" b="1"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ox(out)">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out)">
                                      <p:cBhvr>
                                        <p:cTn id="12"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0B910BEC-D80C-46F4-936C-B724C79E0840}"/>
              </a:ext>
            </a:extLst>
          </p:cNvPr>
          <p:cNvSpPr txBox="1">
            <a:spLocks noChangeArrowheads="1"/>
          </p:cNvSpPr>
          <p:nvPr/>
        </p:nvSpPr>
        <p:spPr bwMode="auto">
          <a:xfrm>
            <a:off x="4511675" y="188914"/>
            <a:ext cx="16257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latin typeface="+mn-lt"/>
                <a:ea typeface="+mj-ea"/>
              </a:rPr>
              <a:t>  </a:t>
            </a:r>
            <a:r>
              <a:rPr lang="zh-CN" altLang="en-US" sz="3200" b="1">
                <a:latin typeface="+mn-lt"/>
                <a:ea typeface="+mj-ea"/>
              </a:rPr>
              <a:t>重积分</a:t>
            </a:r>
            <a:endParaRPr lang="zh-CN" altLang="en-US" sz="2400" b="1">
              <a:latin typeface="+mn-lt"/>
              <a:ea typeface="+mj-ea"/>
            </a:endParaRPr>
          </a:p>
        </p:txBody>
      </p:sp>
      <p:sp>
        <p:nvSpPr>
          <p:cNvPr id="2051" name="Text Box 3">
            <a:extLst>
              <a:ext uri="{FF2B5EF4-FFF2-40B4-BE49-F238E27FC236}">
                <a16:creationId xmlns:a16="http://schemas.microsoft.com/office/drawing/2014/main" id="{612C0B82-28DF-4E64-B7A3-853A3EE88180}"/>
              </a:ext>
            </a:extLst>
          </p:cNvPr>
          <p:cNvSpPr txBox="1">
            <a:spLocks noChangeArrowheads="1"/>
          </p:cNvSpPr>
          <p:nvPr/>
        </p:nvSpPr>
        <p:spPr bwMode="auto">
          <a:xfrm>
            <a:off x="2279650" y="836613"/>
            <a:ext cx="800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mn-lt"/>
                <a:ea typeface="+mj-ea"/>
              </a:rPr>
              <a:t>        </a:t>
            </a:r>
            <a:r>
              <a:rPr lang="zh-CN" altLang="en-US" b="1" dirty="0">
                <a:latin typeface="+mn-lt"/>
                <a:ea typeface="+mj-ea"/>
              </a:rPr>
              <a:t>将定积分概念 推广到平面区域上的二元函数或空间区域上的三元函数就得到重积分概念。</a:t>
            </a:r>
          </a:p>
        </p:txBody>
      </p:sp>
      <p:sp>
        <p:nvSpPr>
          <p:cNvPr id="2056" name="Text Box 8">
            <a:extLst>
              <a:ext uri="{FF2B5EF4-FFF2-40B4-BE49-F238E27FC236}">
                <a16:creationId xmlns:a16="http://schemas.microsoft.com/office/drawing/2014/main" id="{BD9BF0CF-1FFE-4125-8D2D-B2DC0145487C}"/>
              </a:ext>
            </a:extLst>
          </p:cNvPr>
          <p:cNvSpPr txBox="1">
            <a:spLocks noChangeArrowheads="1"/>
          </p:cNvSpPr>
          <p:nvPr/>
        </p:nvSpPr>
        <p:spPr bwMode="auto">
          <a:xfrm>
            <a:off x="3648075" y="1916114"/>
            <a:ext cx="49776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dirty="0">
                <a:latin typeface="+mn-lt"/>
                <a:ea typeface="+mj-ea"/>
              </a:rPr>
              <a:t>§1 </a:t>
            </a:r>
            <a:r>
              <a:rPr lang="zh-CN" altLang="en-US" sz="3200" b="1" dirty="0">
                <a:latin typeface="+mn-lt"/>
                <a:ea typeface="+mj-ea"/>
              </a:rPr>
              <a:t>二重积分的概念与性质</a:t>
            </a:r>
            <a:endParaRPr lang="zh-CN" altLang="en-US" b="1" dirty="0">
              <a:latin typeface="+mn-lt"/>
              <a:ea typeface="+mj-ea"/>
            </a:endParaRPr>
          </a:p>
        </p:txBody>
      </p:sp>
      <p:sp>
        <p:nvSpPr>
          <p:cNvPr id="2057" name="Text Box 9">
            <a:extLst>
              <a:ext uri="{FF2B5EF4-FFF2-40B4-BE49-F238E27FC236}">
                <a16:creationId xmlns:a16="http://schemas.microsoft.com/office/drawing/2014/main" id="{41CD6FE1-C6EA-467C-8C75-827ADF12438F}"/>
              </a:ext>
            </a:extLst>
          </p:cNvPr>
          <p:cNvSpPr txBox="1">
            <a:spLocks noChangeArrowheads="1"/>
          </p:cNvSpPr>
          <p:nvPr/>
        </p:nvSpPr>
        <p:spPr bwMode="auto">
          <a:xfrm>
            <a:off x="2208213" y="2420938"/>
            <a:ext cx="13564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mn-lt"/>
                <a:ea typeface="+mj-ea"/>
              </a:rPr>
              <a:t>一</a:t>
            </a:r>
            <a:r>
              <a:rPr lang="en-US" altLang="zh-CN" b="1">
                <a:latin typeface="+mn-lt"/>
                <a:ea typeface="+mj-ea"/>
              </a:rPr>
              <a:t>.</a:t>
            </a:r>
            <a:r>
              <a:rPr lang="zh-CN" altLang="en-US" b="1">
                <a:latin typeface="+mn-lt"/>
                <a:ea typeface="+mj-ea"/>
              </a:rPr>
              <a:t>引例</a:t>
            </a:r>
          </a:p>
        </p:txBody>
      </p:sp>
      <p:sp>
        <p:nvSpPr>
          <p:cNvPr id="2058" name="Text Box 10">
            <a:extLst>
              <a:ext uri="{FF2B5EF4-FFF2-40B4-BE49-F238E27FC236}">
                <a16:creationId xmlns:a16="http://schemas.microsoft.com/office/drawing/2014/main" id="{B5875793-6B5B-4C72-9832-253B74828A58}"/>
              </a:ext>
            </a:extLst>
          </p:cNvPr>
          <p:cNvSpPr txBox="1">
            <a:spLocks noChangeArrowheads="1"/>
          </p:cNvSpPr>
          <p:nvPr/>
        </p:nvSpPr>
        <p:spPr bwMode="auto">
          <a:xfrm>
            <a:off x="2279650" y="2997200"/>
            <a:ext cx="35493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mn-lt"/>
                <a:ea typeface="+mj-ea"/>
              </a:rPr>
              <a:t>例</a:t>
            </a:r>
            <a:r>
              <a:rPr lang="en-US" altLang="zh-CN" b="1">
                <a:latin typeface="+mn-lt"/>
                <a:ea typeface="+mj-ea"/>
              </a:rPr>
              <a:t>1  </a:t>
            </a:r>
            <a:r>
              <a:rPr lang="zh-CN" altLang="en-US" b="1">
                <a:latin typeface="+mn-lt"/>
                <a:ea typeface="+mj-ea"/>
              </a:rPr>
              <a:t>曲顶柱体的体积</a:t>
            </a:r>
            <a:r>
              <a:rPr lang="en-US" altLang="zh-CN" b="1">
                <a:latin typeface="+mn-lt"/>
                <a:ea typeface="+mj-ea"/>
              </a:rPr>
              <a:t>:</a:t>
            </a:r>
          </a:p>
        </p:txBody>
      </p:sp>
      <p:sp>
        <p:nvSpPr>
          <p:cNvPr id="2059" name="Text Box 11">
            <a:extLst>
              <a:ext uri="{FF2B5EF4-FFF2-40B4-BE49-F238E27FC236}">
                <a16:creationId xmlns:a16="http://schemas.microsoft.com/office/drawing/2014/main" id="{ECCFEF6C-F9B0-407C-9FE0-48B591925303}"/>
              </a:ext>
            </a:extLst>
          </p:cNvPr>
          <p:cNvSpPr txBox="1">
            <a:spLocks noChangeArrowheads="1"/>
          </p:cNvSpPr>
          <p:nvPr/>
        </p:nvSpPr>
        <p:spPr bwMode="auto">
          <a:xfrm>
            <a:off x="2208214" y="4941888"/>
            <a:ext cx="705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mn-lt"/>
                <a:ea typeface="+mj-ea"/>
              </a:rPr>
              <a:t>如果是平顶柱体</a:t>
            </a:r>
            <a:r>
              <a:rPr lang="en-US" altLang="zh-CN" b="1">
                <a:latin typeface="+mn-lt"/>
                <a:ea typeface="+mj-ea"/>
              </a:rPr>
              <a:t>,</a:t>
            </a:r>
            <a:r>
              <a:rPr lang="zh-CN" altLang="en-US" b="1">
                <a:latin typeface="+mn-lt"/>
                <a:ea typeface="+mj-ea"/>
              </a:rPr>
              <a:t>则体积</a:t>
            </a:r>
            <a:r>
              <a:rPr lang="en-US" altLang="zh-CN" b="1">
                <a:latin typeface="+mn-lt"/>
                <a:ea typeface="+mj-ea"/>
              </a:rPr>
              <a:t>=</a:t>
            </a:r>
            <a:r>
              <a:rPr lang="zh-CN" altLang="en-US" b="1">
                <a:latin typeface="+mn-lt"/>
                <a:ea typeface="+mj-ea"/>
              </a:rPr>
              <a:t>底面积</a:t>
            </a:r>
            <a:r>
              <a:rPr lang="en-US" altLang="zh-CN" b="1">
                <a:latin typeface="+mn-lt"/>
                <a:ea typeface="+mj-ea"/>
              </a:rPr>
              <a:t>×</a:t>
            </a:r>
            <a:r>
              <a:rPr lang="zh-CN" altLang="en-US" b="1">
                <a:latin typeface="+mn-lt"/>
                <a:ea typeface="+mj-ea"/>
              </a:rPr>
              <a:t>高</a:t>
            </a:r>
            <a:r>
              <a:rPr lang="en-US" altLang="zh-CN" b="1">
                <a:latin typeface="+mn-lt"/>
                <a:ea typeface="+mj-ea"/>
              </a:rPr>
              <a:t>.</a:t>
            </a:r>
          </a:p>
        </p:txBody>
      </p:sp>
      <p:sp>
        <p:nvSpPr>
          <p:cNvPr id="2060" name="Line 12">
            <a:extLst>
              <a:ext uri="{FF2B5EF4-FFF2-40B4-BE49-F238E27FC236}">
                <a16:creationId xmlns:a16="http://schemas.microsoft.com/office/drawing/2014/main" id="{003B8E32-9108-4A0A-9941-695ECAECDF35}"/>
              </a:ext>
            </a:extLst>
          </p:cNvPr>
          <p:cNvSpPr>
            <a:spLocks noChangeShapeType="1"/>
          </p:cNvSpPr>
          <p:nvPr/>
        </p:nvSpPr>
        <p:spPr bwMode="auto">
          <a:xfrm>
            <a:off x="3071813" y="3500438"/>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ea typeface="+mj-ea"/>
            </a:endParaRPr>
          </a:p>
        </p:txBody>
      </p:sp>
      <p:sp>
        <p:nvSpPr>
          <p:cNvPr id="2061" name="AutoShape 13">
            <a:extLst>
              <a:ext uri="{FF2B5EF4-FFF2-40B4-BE49-F238E27FC236}">
                <a16:creationId xmlns:a16="http://schemas.microsoft.com/office/drawing/2014/main" id="{A5E5FBAE-883A-43F7-858E-DBE409FB29A4}"/>
              </a:ext>
            </a:extLst>
          </p:cNvPr>
          <p:cNvSpPr>
            <a:spLocks noChangeArrowheads="1"/>
          </p:cNvSpPr>
          <p:nvPr/>
        </p:nvSpPr>
        <p:spPr bwMode="auto">
          <a:xfrm>
            <a:off x="2135190" y="3716338"/>
            <a:ext cx="7050088" cy="1058862"/>
          </a:xfrm>
          <a:prstGeom prst="wedgeRectCallout">
            <a:avLst>
              <a:gd name="adj1" fmla="val -33042"/>
              <a:gd name="adj2" fmla="val -6724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mn-lt"/>
                <a:ea typeface="+mj-ea"/>
              </a:rPr>
              <a:t>以</a:t>
            </a:r>
            <a:r>
              <a:rPr lang="zh-CN" altLang="en-US" b="1" i="1" dirty="0">
                <a:latin typeface="+mn-lt"/>
                <a:ea typeface="+mj-ea"/>
              </a:rPr>
              <a:t> </a:t>
            </a:r>
            <a:r>
              <a:rPr lang="en-US" altLang="zh-CN" b="1" i="1" dirty="0" err="1">
                <a:latin typeface="+mn-lt"/>
                <a:ea typeface="+mj-ea"/>
              </a:rPr>
              <a:t>xoy</a:t>
            </a:r>
            <a:r>
              <a:rPr lang="zh-CN" altLang="en-US" b="1" dirty="0">
                <a:latin typeface="+mn-lt"/>
                <a:ea typeface="+mj-ea"/>
              </a:rPr>
              <a:t>面上的有界闭域 </a:t>
            </a:r>
            <a:r>
              <a:rPr lang="en-US" altLang="zh-CN" b="1" i="1" dirty="0">
                <a:latin typeface="+mn-lt"/>
                <a:ea typeface="+mj-ea"/>
              </a:rPr>
              <a:t>D</a:t>
            </a:r>
            <a:r>
              <a:rPr lang="zh-CN" altLang="en-US" b="1" dirty="0">
                <a:latin typeface="+mn-lt"/>
                <a:ea typeface="+mj-ea"/>
              </a:rPr>
              <a:t>为底</a:t>
            </a:r>
            <a:r>
              <a:rPr lang="en-US" altLang="zh-CN" b="1" dirty="0">
                <a:latin typeface="+mn-lt"/>
                <a:ea typeface="+mj-ea"/>
              </a:rPr>
              <a:t>,</a:t>
            </a:r>
            <a:r>
              <a:rPr lang="zh-CN" altLang="en-US" b="1" dirty="0">
                <a:latin typeface="+mn-lt"/>
                <a:ea typeface="+mj-ea"/>
              </a:rPr>
              <a:t>曲面 </a:t>
            </a:r>
            <a:r>
              <a:rPr lang="en-US" altLang="zh-CN" b="1" i="1" dirty="0">
                <a:latin typeface="+mn-lt"/>
                <a:ea typeface="+mj-ea"/>
              </a:rPr>
              <a:t>z = f (</a:t>
            </a:r>
            <a:r>
              <a:rPr lang="en-US" altLang="zh-CN" b="1" i="1" dirty="0" err="1">
                <a:latin typeface="+mn-lt"/>
                <a:ea typeface="+mj-ea"/>
              </a:rPr>
              <a:t>x,y</a:t>
            </a:r>
            <a:r>
              <a:rPr lang="en-US" altLang="zh-CN" b="1" i="1" dirty="0">
                <a:latin typeface="+mn-lt"/>
                <a:ea typeface="+mj-ea"/>
              </a:rPr>
              <a:t>)</a:t>
            </a:r>
          </a:p>
          <a:p>
            <a:pPr eaLnBrk="1" hangingPunct="1"/>
            <a:r>
              <a:rPr lang="zh-CN" altLang="en-US" b="1" dirty="0">
                <a:latin typeface="+mn-lt"/>
                <a:ea typeface="+mj-ea"/>
              </a:rPr>
              <a:t>为顶</a:t>
            </a:r>
            <a:r>
              <a:rPr lang="en-US" altLang="zh-CN" b="1" dirty="0">
                <a:latin typeface="+mn-lt"/>
                <a:ea typeface="+mj-ea"/>
              </a:rPr>
              <a:t>,</a:t>
            </a:r>
            <a:r>
              <a:rPr lang="zh-CN" altLang="en-US" b="1" dirty="0">
                <a:latin typeface="+mn-lt"/>
                <a:ea typeface="+mj-ea"/>
              </a:rPr>
              <a:t>母线平行于</a:t>
            </a:r>
            <a:r>
              <a:rPr lang="en-US" altLang="zh-CN" b="1" i="1" dirty="0">
                <a:latin typeface="+mn-lt"/>
                <a:ea typeface="+mj-ea"/>
              </a:rPr>
              <a:t>z</a:t>
            </a:r>
            <a:r>
              <a:rPr lang="zh-CN" altLang="en-US" b="1" dirty="0">
                <a:latin typeface="+mn-lt"/>
                <a:ea typeface="+mj-ea"/>
              </a:rPr>
              <a:t>轴的柱面为侧面的柱体</a:t>
            </a:r>
            <a:r>
              <a:rPr lang="en-US" altLang="zh-CN" b="1" dirty="0">
                <a:latin typeface="+mn-lt"/>
                <a:ea typeface="+mj-ea"/>
              </a:rPr>
              <a:t>.</a:t>
            </a:r>
          </a:p>
        </p:txBody>
      </p:sp>
      <p:sp>
        <p:nvSpPr>
          <p:cNvPr id="2062" name="Text Box 14">
            <a:extLst>
              <a:ext uri="{FF2B5EF4-FFF2-40B4-BE49-F238E27FC236}">
                <a16:creationId xmlns:a16="http://schemas.microsoft.com/office/drawing/2014/main" id="{C778FFF9-3DEC-45E4-9807-E4FEC48462D6}"/>
              </a:ext>
            </a:extLst>
          </p:cNvPr>
          <p:cNvSpPr txBox="1">
            <a:spLocks noChangeArrowheads="1"/>
          </p:cNvSpPr>
          <p:nvPr/>
        </p:nvSpPr>
        <p:spPr bwMode="auto">
          <a:xfrm>
            <a:off x="2171701" y="5473701"/>
            <a:ext cx="81211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mn-lt"/>
                <a:ea typeface="+mj-ea"/>
              </a:rPr>
              <a:t>对于曲顶柱体</a:t>
            </a:r>
            <a:r>
              <a:rPr lang="en-US" altLang="zh-CN" b="1">
                <a:latin typeface="+mn-lt"/>
                <a:ea typeface="+mj-ea"/>
              </a:rPr>
              <a:t>,</a:t>
            </a:r>
            <a:r>
              <a:rPr lang="zh-CN" altLang="en-US" b="1">
                <a:latin typeface="+mn-lt"/>
                <a:ea typeface="+mj-ea"/>
              </a:rPr>
              <a:t>仿照用定积分研究曲边梯形的方法</a:t>
            </a:r>
            <a:r>
              <a:rPr lang="en-US" altLang="zh-CN" b="1">
                <a:latin typeface="+mn-lt"/>
                <a:ea typeface="+mj-ea"/>
              </a:rPr>
              <a:t>:</a:t>
            </a:r>
          </a:p>
        </p:txBody>
      </p:sp>
      <p:sp>
        <p:nvSpPr>
          <p:cNvPr id="2063" name="AutoShape 15">
            <a:extLst>
              <a:ext uri="{FF2B5EF4-FFF2-40B4-BE49-F238E27FC236}">
                <a16:creationId xmlns:a16="http://schemas.microsoft.com/office/drawing/2014/main" id="{6E91F272-11D6-490D-A283-E8E20BE03B23}"/>
              </a:ext>
            </a:extLst>
          </p:cNvPr>
          <p:cNvSpPr>
            <a:spLocks noChangeArrowheads="1"/>
          </p:cNvSpPr>
          <p:nvPr/>
        </p:nvSpPr>
        <p:spPr bwMode="auto">
          <a:xfrm>
            <a:off x="4727576" y="6021389"/>
            <a:ext cx="4537075" cy="765175"/>
          </a:xfrm>
          <a:prstGeom prst="wedgeRectCallout">
            <a:avLst>
              <a:gd name="adj1" fmla="val 17144"/>
              <a:gd name="adj2" fmla="val -6431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latin typeface="+mn-lt"/>
                <a:ea typeface="+mj-ea"/>
              </a:rPr>
              <a:t>分割</a:t>
            </a:r>
            <a:r>
              <a:rPr lang="en-US" altLang="zh-CN" b="1">
                <a:latin typeface="+mn-lt"/>
                <a:ea typeface="+mj-ea"/>
              </a:rPr>
              <a:t>,</a:t>
            </a:r>
            <a:r>
              <a:rPr lang="zh-CN" altLang="en-US" b="1">
                <a:latin typeface="+mn-lt"/>
                <a:ea typeface="+mj-ea"/>
              </a:rPr>
              <a:t>取近似</a:t>
            </a:r>
            <a:r>
              <a:rPr lang="en-US" altLang="zh-CN" b="1">
                <a:latin typeface="+mn-lt"/>
                <a:ea typeface="+mj-ea"/>
              </a:rPr>
              <a:t>,</a:t>
            </a:r>
            <a:r>
              <a:rPr lang="zh-CN" altLang="en-US" b="1">
                <a:latin typeface="+mn-lt"/>
                <a:ea typeface="+mj-ea"/>
              </a:rPr>
              <a:t>求和</a:t>
            </a:r>
            <a:r>
              <a:rPr lang="en-US" altLang="zh-CN" b="1">
                <a:latin typeface="+mn-lt"/>
                <a:ea typeface="+mj-ea"/>
              </a:rPr>
              <a:t>,</a:t>
            </a:r>
            <a:r>
              <a:rPr lang="zh-CN" altLang="en-US" b="1">
                <a:latin typeface="+mn-lt"/>
                <a:ea typeface="+mj-ea"/>
              </a:rPr>
              <a:t>取极限</a:t>
            </a:r>
            <a:r>
              <a:rPr lang="en-US" altLang="zh-CN" b="1">
                <a:latin typeface="+mn-lt"/>
                <a:ea typeface="+mj-ea"/>
              </a:rPr>
              <a:t>.</a:t>
            </a:r>
          </a:p>
        </p:txBody>
      </p:sp>
      <p:grpSp>
        <p:nvGrpSpPr>
          <p:cNvPr id="12" name="Group 79">
            <a:extLst>
              <a:ext uri="{FF2B5EF4-FFF2-40B4-BE49-F238E27FC236}">
                <a16:creationId xmlns:a16="http://schemas.microsoft.com/office/drawing/2014/main" id="{A25C0177-3937-459D-A273-D69097FE4309}"/>
              </a:ext>
            </a:extLst>
          </p:cNvPr>
          <p:cNvGrpSpPr>
            <a:grpSpLocks/>
          </p:cNvGrpSpPr>
          <p:nvPr/>
        </p:nvGrpSpPr>
        <p:grpSpPr bwMode="auto">
          <a:xfrm>
            <a:off x="9400207" y="2565868"/>
            <a:ext cx="2438400" cy="2635250"/>
            <a:chOff x="3696" y="424"/>
            <a:chExt cx="1536" cy="1660"/>
          </a:xfrm>
        </p:grpSpPr>
        <p:sp>
          <p:nvSpPr>
            <p:cNvPr id="13" name="Line 43">
              <a:extLst>
                <a:ext uri="{FF2B5EF4-FFF2-40B4-BE49-F238E27FC236}">
                  <a16:creationId xmlns:a16="http://schemas.microsoft.com/office/drawing/2014/main" id="{62D7E25F-16FC-4E47-9039-427FBDE14D90}"/>
                </a:ext>
              </a:extLst>
            </p:cNvPr>
            <p:cNvSpPr>
              <a:spLocks noChangeShapeType="1"/>
            </p:cNvSpPr>
            <p:nvPr/>
          </p:nvSpPr>
          <p:spPr bwMode="auto">
            <a:xfrm flipV="1">
              <a:off x="4128" y="432"/>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4" name="Line 44">
              <a:extLst>
                <a:ext uri="{FF2B5EF4-FFF2-40B4-BE49-F238E27FC236}">
                  <a16:creationId xmlns:a16="http://schemas.microsoft.com/office/drawing/2014/main" id="{56702666-D8BA-4AE0-A486-59B069B9CD71}"/>
                </a:ext>
              </a:extLst>
            </p:cNvPr>
            <p:cNvSpPr>
              <a:spLocks noChangeShapeType="1"/>
            </p:cNvSpPr>
            <p:nvPr/>
          </p:nvSpPr>
          <p:spPr bwMode="auto">
            <a:xfrm>
              <a:off x="4128" y="1392"/>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5" name="Line 45">
              <a:extLst>
                <a:ext uri="{FF2B5EF4-FFF2-40B4-BE49-F238E27FC236}">
                  <a16:creationId xmlns:a16="http://schemas.microsoft.com/office/drawing/2014/main" id="{D2A213F7-92F9-4882-8FA0-7C32FF889DFE}"/>
                </a:ext>
              </a:extLst>
            </p:cNvPr>
            <p:cNvSpPr>
              <a:spLocks noChangeShapeType="1"/>
            </p:cNvSpPr>
            <p:nvPr/>
          </p:nvSpPr>
          <p:spPr bwMode="auto">
            <a:xfrm flipH="1">
              <a:off x="3696" y="1392"/>
              <a:ext cx="432"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6" name="Freeform 46">
              <a:extLst>
                <a:ext uri="{FF2B5EF4-FFF2-40B4-BE49-F238E27FC236}">
                  <a16:creationId xmlns:a16="http://schemas.microsoft.com/office/drawing/2014/main" id="{1E986FE1-FBD5-4D8E-9784-8FED0FCC3D07}"/>
                </a:ext>
              </a:extLst>
            </p:cNvPr>
            <p:cNvSpPr>
              <a:spLocks/>
            </p:cNvSpPr>
            <p:nvPr/>
          </p:nvSpPr>
          <p:spPr bwMode="auto">
            <a:xfrm>
              <a:off x="4184" y="1536"/>
              <a:ext cx="932" cy="334"/>
            </a:xfrm>
            <a:custGeom>
              <a:avLst/>
              <a:gdLst>
                <a:gd name="T0" fmla="*/ 64 w 932"/>
                <a:gd name="T1" fmla="*/ 96 h 334"/>
                <a:gd name="T2" fmla="*/ 76 w 932"/>
                <a:gd name="T3" fmla="*/ 276 h 334"/>
                <a:gd name="T4" fmla="*/ 520 w 932"/>
                <a:gd name="T5" fmla="*/ 312 h 334"/>
                <a:gd name="T6" fmla="*/ 880 w 932"/>
                <a:gd name="T7" fmla="*/ 144 h 334"/>
                <a:gd name="T8" fmla="*/ 832 w 932"/>
                <a:gd name="T9" fmla="*/ 0 h 334"/>
                <a:gd name="T10" fmla="*/ 0 60000 65536"/>
                <a:gd name="T11" fmla="*/ 0 60000 65536"/>
                <a:gd name="T12" fmla="*/ 0 60000 65536"/>
                <a:gd name="T13" fmla="*/ 0 60000 65536"/>
                <a:gd name="T14" fmla="*/ 0 60000 65536"/>
                <a:gd name="T15" fmla="*/ 0 w 932"/>
                <a:gd name="T16" fmla="*/ 0 h 334"/>
                <a:gd name="T17" fmla="*/ 932 w 932"/>
                <a:gd name="T18" fmla="*/ 334 h 334"/>
              </a:gdLst>
              <a:ahLst/>
              <a:cxnLst>
                <a:cxn ang="T10">
                  <a:pos x="T0" y="T1"/>
                </a:cxn>
                <a:cxn ang="T11">
                  <a:pos x="T2" y="T3"/>
                </a:cxn>
                <a:cxn ang="T12">
                  <a:pos x="T4" y="T5"/>
                </a:cxn>
                <a:cxn ang="T13">
                  <a:pos x="T6" y="T7"/>
                </a:cxn>
                <a:cxn ang="T14">
                  <a:pos x="T8" y="T9"/>
                </a:cxn>
              </a:cxnLst>
              <a:rect l="T15" t="T16" r="T17" b="T18"/>
              <a:pathLst>
                <a:path w="932" h="334">
                  <a:moveTo>
                    <a:pt x="64" y="96"/>
                  </a:moveTo>
                  <a:cubicBezTo>
                    <a:pt x="66" y="126"/>
                    <a:pt x="0" y="240"/>
                    <a:pt x="76" y="276"/>
                  </a:cubicBezTo>
                  <a:cubicBezTo>
                    <a:pt x="152" y="312"/>
                    <a:pt x="386" y="334"/>
                    <a:pt x="520" y="312"/>
                  </a:cubicBezTo>
                  <a:cubicBezTo>
                    <a:pt x="654" y="290"/>
                    <a:pt x="828" y="196"/>
                    <a:pt x="880" y="144"/>
                  </a:cubicBezTo>
                  <a:cubicBezTo>
                    <a:pt x="932" y="92"/>
                    <a:pt x="842" y="30"/>
                    <a:pt x="832"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latin typeface="+mj-lt"/>
                <a:ea typeface="+mj-ea"/>
              </a:endParaRPr>
            </a:p>
          </p:txBody>
        </p:sp>
        <p:sp>
          <p:nvSpPr>
            <p:cNvPr id="17" name="Freeform 47">
              <a:extLst>
                <a:ext uri="{FF2B5EF4-FFF2-40B4-BE49-F238E27FC236}">
                  <a16:creationId xmlns:a16="http://schemas.microsoft.com/office/drawing/2014/main" id="{EF5B3CB3-D43B-4AED-A356-B69A0E1F5665}"/>
                </a:ext>
              </a:extLst>
            </p:cNvPr>
            <p:cNvSpPr>
              <a:spLocks/>
            </p:cNvSpPr>
            <p:nvPr/>
          </p:nvSpPr>
          <p:spPr bwMode="auto">
            <a:xfrm>
              <a:off x="4272" y="1488"/>
              <a:ext cx="720" cy="144"/>
            </a:xfrm>
            <a:custGeom>
              <a:avLst/>
              <a:gdLst>
                <a:gd name="T0" fmla="*/ 0 w 720"/>
                <a:gd name="T1" fmla="*/ 144 h 144"/>
                <a:gd name="T2" fmla="*/ 144 w 720"/>
                <a:gd name="T3" fmla="*/ 48 h 144"/>
                <a:gd name="T4" fmla="*/ 384 w 720"/>
                <a:gd name="T5" fmla="*/ 0 h 144"/>
                <a:gd name="T6" fmla="*/ 720 w 720"/>
                <a:gd name="T7" fmla="*/ 48 h 144"/>
                <a:gd name="T8" fmla="*/ 0 60000 65536"/>
                <a:gd name="T9" fmla="*/ 0 60000 65536"/>
                <a:gd name="T10" fmla="*/ 0 60000 65536"/>
                <a:gd name="T11" fmla="*/ 0 60000 65536"/>
                <a:gd name="T12" fmla="*/ 0 w 720"/>
                <a:gd name="T13" fmla="*/ 0 h 144"/>
                <a:gd name="T14" fmla="*/ 720 w 720"/>
                <a:gd name="T15" fmla="*/ 144 h 144"/>
              </a:gdLst>
              <a:ahLst/>
              <a:cxnLst>
                <a:cxn ang="T8">
                  <a:pos x="T0" y="T1"/>
                </a:cxn>
                <a:cxn ang="T9">
                  <a:pos x="T2" y="T3"/>
                </a:cxn>
                <a:cxn ang="T10">
                  <a:pos x="T4" y="T5"/>
                </a:cxn>
                <a:cxn ang="T11">
                  <a:pos x="T6" y="T7"/>
                </a:cxn>
              </a:cxnLst>
              <a:rect l="T12" t="T13" r="T14" b="T15"/>
              <a:pathLst>
                <a:path w="720" h="144">
                  <a:moveTo>
                    <a:pt x="0" y="144"/>
                  </a:moveTo>
                  <a:cubicBezTo>
                    <a:pt x="40" y="108"/>
                    <a:pt x="80" y="72"/>
                    <a:pt x="144" y="48"/>
                  </a:cubicBezTo>
                  <a:cubicBezTo>
                    <a:pt x="208" y="24"/>
                    <a:pt x="288" y="0"/>
                    <a:pt x="384" y="0"/>
                  </a:cubicBezTo>
                  <a:cubicBezTo>
                    <a:pt x="480" y="0"/>
                    <a:pt x="664" y="40"/>
                    <a:pt x="720" y="48"/>
                  </a:cubicBezTo>
                </a:path>
              </a:pathLst>
            </a:cu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latin typeface="+mj-lt"/>
                <a:ea typeface="+mj-ea"/>
              </a:endParaRPr>
            </a:p>
          </p:txBody>
        </p:sp>
        <p:sp>
          <p:nvSpPr>
            <p:cNvPr id="18" name="Line 48">
              <a:extLst>
                <a:ext uri="{FF2B5EF4-FFF2-40B4-BE49-F238E27FC236}">
                  <a16:creationId xmlns:a16="http://schemas.microsoft.com/office/drawing/2014/main" id="{47DEDD28-B92E-441C-80E9-FC880AB7486A}"/>
                </a:ext>
              </a:extLst>
            </p:cNvPr>
            <p:cNvSpPr>
              <a:spLocks noChangeShapeType="1"/>
            </p:cNvSpPr>
            <p:nvPr/>
          </p:nvSpPr>
          <p:spPr bwMode="auto">
            <a:xfrm flipV="1">
              <a:off x="4224" y="8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9" name="Line 51">
              <a:extLst>
                <a:ext uri="{FF2B5EF4-FFF2-40B4-BE49-F238E27FC236}">
                  <a16:creationId xmlns:a16="http://schemas.microsoft.com/office/drawing/2014/main" id="{700536D3-0083-41BC-9434-71FDF6D57CE8}"/>
                </a:ext>
              </a:extLst>
            </p:cNvPr>
            <p:cNvSpPr>
              <a:spLocks noChangeShapeType="1"/>
            </p:cNvSpPr>
            <p:nvPr/>
          </p:nvSpPr>
          <p:spPr bwMode="auto">
            <a:xfrm flipV="1">
              <a:off x="5088" y="720"/>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20" name="Freeform 54">
              <a:extLst>
                <a:ext uri="{FF2B5EF4-FFF2-40B4-BE49-F238E27FC236}">
                  <a16:creationId xmlns:a16="http://schemas.microsoft.com/office/drawing/2014/main" id="{65D5258F-EEE4-4C1E-AFF2-F0792BF81173}"/>
                </a:ext>
              </a:extLst>
            </p:cNvPr>
            <p:cNvSpPr>
              <a:spLocks/>
            </p:cNvSpPr>
            <p:nvPr/>
          </p:nvSpPr>
          <p:spPr bwMode="auto">
            <a:xfrm>
              <a:off x="4216" y="424"/>
              <a:ext cx="896" cy="600"/>
            </a:xfrm>
            <a:custGeom>
              <a:avLst/>
              <a:gdLst>
                <a:gd name="T0" fmla="*/ 8 w 896"/>
                <a:gd name="T1" fmla="*/ 440 h 600"/>
                <a:gd name="T2" fmla="*/ 104 w 896"/>
                <a:gd name="T3" fmla="*/ 200 h 600"/>
                <a:gd name="T4" fmla="*/ 296 w 896"/>
                <a:gd name="T5" fmla="*/ 56 h 600"/>
                <a:gd name="T6" fmla="*/ 584 w 896"/>
                <a:gd name="T7" fmla="*/ 8 h 600"/>
                <a:gd name="T8" fmla="*/ 776 w 896"/>
                <a:gd name="T9" fmla="*/ 104 h 600"/>
                <a:gd name="T10" fmla="*/ 872 w 896"/>
                <a:gd name="T11" fmla="*/ 296 h 600"/>
                <a:gd name="T12" fmla="*/ 632 w 896"/>
                <a:gd name="T13" fmla="*/ 536 h 600"/>
                <a:gd name="T14" fmla="*/ 152 w 896"/>
                <a:gd name="T15" fmla="*/ 584 h 600"/>
                <a:gd name="T16" fmla="*/ 8 w 896"/>
                <a:gd name="T17" fmla="*/ 440 h 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6"/>
                <a:gd name="T28" fmla="*/ 0 h 600"/>
                <a:gd name="T29" fmla="*/ 896 w 896"/>
                <a:gd name="T30" fmla="*/ 600 h 6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6" h="600">
                  <a:moveTo>
                    <a:pt x="8" y="440"/>
                  </a:moveTo>
                  <a:cubicBezTo>
                    <a:pt x="0" y="376"/>
                    <a:pt x="56" y="264"/>
                    <a:pt x="104" y="200"/>
                  </a:cubicBezTo>
                  <a:cubicBezTo>
                    <a:pt x="152" y="136"/>
                    <a:pt x="216" y="88"/>
                    <a:pt x="296" y="56"/>
                  </a:cubicBezTo>
                  <a:cubicBezTo>
                    <a:pt x="376" y="24"/>
                    <a:pt x="504" y="0"/>
                    <a:pt x="584" y="8"/>
                  </a:cubicBezTo>
                  <a:cubicBezTo>
                    <a:pt x="664" y="16"/>
                    <a:pt x="728" y="56"/>
                    <a:pt x="776" y="104"/>
                  </a:cubicBezTo>
                  <a:cubicBezTo>
                    <a:pt x="824" y="152"/>
                    <a:pt x="896" y="224"/>
                    <a:pt x="872" y="296"/>
                  </a:cubicBezTo>
                  <a:cubicBezTo>
                    <a:pt x="848" y="368"/>
                    <a:pt x="752" y="488"/>
                    <a:pt x="632" y="536"/>
                  </a:cubicBezTo>
                  <a:cubicBezTo>
                    <a:pt x="512" y="584"/>
                    <a:pt x="256" y="600"/>
                    <a:pt x="152" y="584"/>
                  </a:cubicBezTo>
                  <a:cubicBezTo>
                    <a:pt x="48" y="568"/>
                    <a:pt x="16" y="504"/>
                    <a:pt x="8" y="44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latin typeface="+mj-lt"/>
                <a:ea typeface="+mj-ea"/>
              </a:endParaRPr>
            </a:p>
          </p:txBody>
        </p:sp>
        <p:sp>
          <p:nvSpPr>
            <p:cNvPr id="21" name="Freeform 55">
              <a:extLst>
                <a:ext uri="{FF2B5EF4-FFF2-40B4-BE49-F238E27FC236}">
                  <a16:creationId xmlns:a16="http://schemas.microsoft.com/office/drawing/2014/main" id="{CA3E89BA-C0CE-4F88-A5EC-4041A458656F}"/>
                </a:ext>
              </a:extLst>
            </p:cNvPr>
            <p:cNvSpPr>
              <a:spLocks/>
            </p:cNvSpPr>
            <p:nvPr/>
          </p:nvSpPr>
          <p:spPr bwMode="auto">
            <a:xfrm>
              <a:off x="4224" y="616"/>
              <a:ext cx="864" cy="248"/>
            </a:xfrm>
            <a:custGeom>
              <a:avLst/>
              <a:gdLst>
                <a:gd name="T0" fmla="*/ 0 w 864"/>
                <a:gd name="T1" fmla="*/ 248 h 248"/>
                <a:gd name="T2" fmla="*/ 96 w 864"/>
                <a:gd name="T3" fmla="*/ 152 h 248"/>
                <a:gd name="T4" fmla="*/ 288 w 864"/>
                <a:gd name="T5" fmla="*/ 56 h 248"/>
                <a:gd name="T6" fmla="*/ 528 w 864"/>
                <a:gd name="T7" fmla="*/ 8 h 248"/>
                <a:gd name="T8" fmla="*/ 768 w 864"/>
                <a:gd name="T9" fmla="*/ 8 h 248"/>
                <a:gd name="T10" fmla="*/ 864 w 864"/>
                <a:gd name="T11" fmla="*/ 56 h 248"/>
                <a:gd name="T12" fmla="*/ 0 60000 65536"/>
                <a:gd name="T13" fmla="*/ 0 60000 65536"/>
                <a:gd name="T14" fmla="*/ 0 60000 65536"/>
                <a:gd name="T15" fmla="*/ 0 60000 65536"/>
                <a:gd name="T16" fmla="*/ 0 60000 65536"/>
                <a:gd name="T17" fmla="*/ 0 60000 65536"/>
                <a:gd name="T18" fmla="*/ 0 w 864"/>
                <a:gd name="T19" fmla="*/ 0 h 248"/>
                <a:gd name="T20" fmla="*/ 864 w 864"/>
                <a:gd name="T21" fmla="*/ 248 h 248"/>
              </a:gdLst>
              <a:ahLst/>
              <a:cxnLst>
                <a:cxn ang="T12">
                  <a:pos x="T0" y="T1"/>
                </a:cxn>
                <a:cxn ang="T13">
                  <a:pos x="T2" y="T3"/>
                </a:cxn>
                <a:cxn ang="T14">
                  <a:pos x="T4" y="T5"/>
                </a:cxn>
                <a:cxn ang="T15">
                  <a:pos x="T6" y="T7"/>
                </a:cxn>
                <a:cxn ang="T16">
                  <a:pos x="T8" y="T9"/>
                </a:cxn>
                <a:cxn ang="T17">
                  <a:pos x="T10" y="T11"/>
                </a:cxn>
              </a:cxnLst>
              <a:rect l="T18" t="T19" r="T20" b="T21"/>
              <a:pathLst>
                <a:path w="864" h="248">
                  <a:moveTo>
                    <a:pt x="0" y="248"/>
                  </a:moveTo>
                  <a:cubicBezTo>
                    <a:pt x="24" y="216"/>
                    <a:pt x="48" y="184"/>
                    <a:pt x="96" y="152"/>
                  </a:cubicBezTo>
                  <a:cubicBezTo>
                    <a:pt x="144" y="120"/>
                    <a:pt x="216" y="80"/>
                    <a:pt x="288" y="56"/>
                  </a:cubicBezTo>
                  <a:cubicBezTo>
                    <a:pt x="360" y="32"/>
                    <a:pt x="448" y="16"/>
                    <a:pt x="528" y="8"/>
                  </a:cubicBezTo>
                  <a:cubicBezTo>
                    <a:pt x="608" y="0"/>
                    <a:pt x="712" y="0"/>
                    <a:pt x="768" y="8"/>
                  </a:cubicBezTo>
                  <a:cubicBezTo>
                    <a:pt x="824" y="16"/>
                    <a:pt x="844" y="36"/>
                    <a:pt x="864" y="56"/>
                  </a:cubicBezTo>
                </a:path>
              </a:pathLst>
            </a:cu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latin typeface="+mj-lt"/>
                <a:ea typeface="+mj-ea"/>
              </a:endParaRPr>
            </a:p>
          </p:txBody>
        </p:sp>
        <mc:AlternateContent xmlns:mc="http://schemas.openxmlformats.org/markup-compatibility/2006">
          <mc:Choice xmlns:a14="http://schemas.microsoft.com/office/drawing/2010/main" Requires="a14">
            <p:sp>
              <p:nvSpPr>
                <p:cNvPr id="27" name="Object 65">
                  <a:extLst>
                    <a:ext uri="{FF2B5EF4-FFF2-40B4-BE49-F238E27FC236}">
                      <a16:creationId xmlns:a16="http://schemas.microsoft.com/office/drawing/2014/main" id="{61805FD6-7160-4EFB-A592-0CDCE479F2B5}"/>
                    </a:ext>
                  </a:extLst>
                </p:cNvPr>
                <p:cNvSpPr txBox="1"/>
                <p:nvPr/>
              </p:nvSpPr>
              <p:spPr bwMode="auto">
                <a:xfrm>
                  <a:off x="4216" y="1848"/>
                  <a:ext cx="288" cy="236"/>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en-US" altLang="zh-CN" sz="2800" b="1" i="1" smtClean="0">
                            <a:solidFill>
                              <a:srgbClr val="000000"/>
                            </a:solidFill>
                            <a:latin typeface="Cambria Math" panose="02040503050406030204" pitchFamily="18" charset="0"/>
                            <a:ea typeface="+mj-ea"/>
                          </a:rPr>
                          <m:t>𝑫</m:t>
                        </m:r>
                      </m:oMath>
                    </m:oMathPara>
                  </a14:m>
                  <a:endParaRPr lang="zh-CN" altLang="en-US" sz="2800" b="1" dirty="0">
                    <a:latin typeface="+mj-lt"/>
                    <a:ea typeface="+mj-ea"/>
                  </a:endParaRPr>
                </a:p>
              </p:txBody>
            </p:sp>
          </mc:Choice>
          <mc:Fallback>
            <p:sp>
              <p:nvSpPr>
                <p:cNvPr id="27" name="Object 65">
                  <a:extLst>
                    <a:ext uri="{FF2B5EF4-FFF2-40B4-BE49-F238E27FC236}">
                      <a16:creationId xmlns:a16="http://schemas.microsoft.com/office/drawing/2014/main" id="{61805FD6-7160-4EFB-A592-0CDCE479F2B5}"/>
                    </a:ext>
                  </a:extLst>
                </p:cNvPr>
                <p:cNvSpPr txBox="1">
                  <a:spLocks noRot="1" noChangeAspect="1" noMove="1" noResize="1" noEditPoints="1" noAdjustHandles="1" noChangeArrowheads="1" noChangeShapeType="1" noTextEdit="1"/>
                </p:cNvSpPr>
                <p:nvPr/>
              </p:nvSpPr>
              <p:spPr bwMode="auto">
                <a:xfrm>
                  <a:off x="4216" y="1848"/>
                  <a:ext cx="288" cy="236"/>
                </a:xfrm>
                <a:prstGeom prst="rect">
                  <a:avLst/>
                </a:prstGeom>
                <a:blipFill>
                  <a:blip r:embed="rId2"/>
                  <a:stretch>
                    <a:fillRect/>
                  </a:stretch>
                </a:blipFill>
                <a:ln>
                  <a:noFill/>
                </a:ln>
                <a:effectLst/>
              </p:spPr>
              <p:txBody>
                <a:bodyPr/>
                <a:lstStyle/>
                <a:p>
                  <a:r>
                    <a:rPr lang="zh-CN" alt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out)">
                                      <p:cBhvr>
                                        <p:cTn id="7" dur="5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ox(out)">
                                      <p:cBhvr>
                                        <p:cTn id="12" dur="500"/>
                                        <p:tgtEl>
                                          <p:spTgt spid="2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56"/>
                                        </p:tgtEl>
                                        <p:attrNameLst>
                                          <p:attrName>style.visibility</p:attrName>
                                        </p:attrNameLst>
                                      </p:cBhvr>
                                      <p:to>
                                        <p:strVal val="visible"/>
                                      </p:to>
                                    </p:set>
                                    <p:animEffect transition="in" filter="box(out)">
                                      <p:cBhvr>
                                        <p:cTn id="17" dur="500"/>
                                        <p:tgtEl>
                                          <p:spTgt spid="20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57"/>
                                        </p:tgtEl>
                                        <p:attrNameLst>
                                          <p:attrName>style.visibility</p:attrName>
                                        </p:attrNameLst>
                                      </p:cBhvr>
                                      <p:to>
                                        <p:strVal val="visible"/>
                                      </p:to>
                                    </p:set>
                                    <p:animEffect transition="in" filter="box(out)">
                                      <p:cBhvr>
                                        <p:cTn id="22" dur="500"/>
                                        <p:tgtEl>
                                          <p:spTgt spid="20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58"/>
                                        </p:tgtEl>
                                        <p:attrNameLst>
                                          <p:attrName>style.visibility</p:attrName>
                                        </p:attrNameLst>
                                      </p:cBhvr>
                                      <p:to>
                                        <p:strVal val="visible"/>
                                      </p:to>
                                    </p:set>
                                    <p:animEffect transition="in" filter="box(out)">
                                      <p:cBhvr>
                                        <p:cTn id="27" dur="500"/>
                                        <p:tgtEl>
                                          <p:spTgt spid="20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060"/>
                                        </p:tgtEl>
                                        <p:attrNameLst>
                                          <p:attrName>style.visibility</p:attrName>
                                        </p:attrNameLst>
                                      </p:cBhvr>
                                      <p:to>
                                        <p:strVal val="visible"/>
                                      </p:to>
                                    </p:set>
                                    <p:animEffect transition="in" filter="box(out)">
                                      <p:cBhvr>
                                        <p:cTn id="32" dur="500"/>
                                        <p:tgtEl>
                                          <p:spTgt spid="20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ou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61"/>
                                        </p:tgtEl>
                                        <p:attrNameLst>
                                          <p:attrName>style.visibility</p:attrName>
                                        </p:attrNameLst>
                                      </p:cBhvr>
                                      <p:to>
                                        <p:strVal val="visible"/>
                                      </p:to>
                                    </p:set>
                                    <p:animEffect transition="in" filter="box(out)">
                                      <p:cBhvr>
                                        <p:cTn id="42" dur="500"/>
                                        <p:tgtEl>
                                          <p:spTgt spid="20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059"/>
                                        </p:tgtEl>
                                        <p:attrNameLst>
                                          <p:attrName>style.visibility</p:attrName>
                                        </p:attrNameLst>
                                      </p:cBhvr>
                                      <p:to>
                                        <p:strVal val="visible"/>
                                      </p:to>
                                    </p:set>
                                    <p:animEffect transition="in" filter="box(out)">
                                      <p:cBhvr>
                                        <p:cTn id="47" dur="500"/>
                                        <p:tgtEl>
                                          <p:spTgt spid="20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062"/>
                                        </p:tgtEl>
                                        <p:attrNameLst>
                                          <p:attrName>style.visibility</p:attrName>
                                        </p:attrNameLst>
                                      </p:cBhvr>
                                      <p:to>
                                        <p:strVal val="visible"/>
                                      </p:to>
                                    </p:set>
                                    <p:animEffect transition="in" filter="box(out)">
                                      <p:cBhvr>
                                        <p:cTn id="52" dur="500"/>
                                        <p:tgtEl>
                                          <p:spTgt spid="20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063"/>
                                        </p:tgtEl>
                                        <p:attrNameLst>
                                          <p:attrName>style.visibility</p:attrName>
                                        </p:attrNameLst>
                                      </p:cBhvr>
                                      <p:to>
                                        <p:strVal val="visible"/>
                                      </p:to>
                                    </p:set>
                                    <p:anim calcmode="lin" valueType="num">
                                      <p:cBhvr additive="base">
                                        <p:cTn id="57" dur="500" fill="hold"/>
                                        <p:tgtEl>
                                          <p:spTgt spid="2063"/>
                                        </p:tgtEl>
                                        <p:attrNameLst>
                                          <p:attrName>ppt_x</p:attrName>
                                        </p:attrNameLst>
                                      </p:cBhvr>
                                      <p:tavLst>
                                        <p:tav tm="0">
                                          <p:val>
                                            <p:strVal val="#ppt_x"/>
                                          </p:val>
                                        </p:tav>
                                        <p:tav tm="100000">
                                          <p:val>
                                            <p:strVal val="#ppt_x"/>
                                          </p:val>
                                        </p:tav>
                                      </p:tavLst>
                                    </p:anim>
                                    <p:anim calcmode="lin" valueType="num">
                                      <p:cBhvr additive="base">
                                        <p:cTn id="58" dur="500" fill="hold"/>
                                        <p:tgtEl>
                                          <p:spTgt spid="2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1" grpId="0" autoUpdateAnimBg="0"/>
      <p:bldP spid="2056" grpId="0" autoUpdateAnimBg="0"/>
      <p:bldP spid="2057" grpId="0" autoUpdateAnimBg="0"/>
      <p:bldP spid="2058" grpId="0" autoUpdateAnimBg="0"/>
      <p:bldP spid="2059" grpId="0" autoUpdateAnimBg="0"/>
      <p:bldP spid="2061" grpId="0" animBg="1" autoUpdateAnimBg="0"/>
      <p:bldP spid="2062" grpId="0" autoUpdateAnimBg="0"/>
      <p:bldP spid="206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9" name="Object 7">
                <a:extLst>
                  <a:ext uri="{FF2B5EF4-FFF2-40B4-BE49-F238E27FC236}">
                    <a16:creationId xmlns:a16="http://schemas.microsoft.com/office/drawing/2014/main" id="{E7218EB7-9699-448C-BB1B-BF10B4B88079}"/>
                  </a:ext>
                </a:extLst>
              </p:cNvPr>
              <p:cNvSpPr txBox="1"/>
              <p:nvPr/>
            </p:nvSpPr>
            <p:spPr bwMode="auto">
              <a:xfrm>
                <a:off x="2362200" y="1685919"/>
                <a:ext cx="3685785" cy="9842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𝑽</m:t>
                      </m:r>
                      <m:r>
                        <a:rPr lang="zh-CN" altLang="en-US" sz="2400" b="1" i="1">
                          <a:solidFill>
                            <a:srgbClr val="000000"/>
                          </a:solidFill>
                          <a:latin typeface="Cambria Math" panose="02040503050406030204" pitchFamily="18" charset="0"/>
                          <a:ea typeface="+mj-ea"/>
                        </a:rPr>
                        <m:t>≈</m:t>
                      </m:r>
                      <m:nary>
                        <m:naryPr>
                          <m:chr m:val="∑"/>
                          <m:ctrlPr>
                            <a:rPr lang="zh-CN" altLang="en-US" sz="2400" b="1" i="1">
                              <a:solidFill>
                                <a:srgbClr val="000000"/>
                              </a:solidFill>
                              <a:latin typeface="Cambria Math" panose="02040503050406030204" pitchFamily="18" charset="0"/>
                              <a:ea typeface="+mj-ea"/>
                            </a:rPr>
                          </m:ctrlPr>
                        </m:naryPr>
                        <m:sub>
                          <m:r>
                            <a:rPr lang="zh-CN" altLang="en-US" sz="2400" b="1" i="1">
                              <a:solidFill>
                                <a:srgbClr val="000000"/>
                              </a:solidFill>
                              <a:latin typeface="Cambria Math" panose="02040503050406030204" pitchFamily="18" charset="0"/>
                              <a:ea typeface="+mj-ea"/>
                            </a:rPr>
                            <m:t>𝒊</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𝟏</m:t>
                          </m:r>
                        </m:sub>
                        <m:sup>
                          <m:r>
                            <a:rPr lang="zh-CN" altLang="en-US" sz="2400" b="1" i="1">
                              <a:solidFill>
                                <a:srgbClr val="000000"/>
                              </a:solidFill>
                              <a:latin typeface="Cambria Math" panose="02040503050406030204" pitchFamily="18" charset="0"/>
                              <a:ea typeface="+mj-ea"/>
                            </a:rPr>
                            <m:t>𝒏</m:t>
                          </m:r>
                        </m:sup>
                        <m:e>
                          <m:r>
                            <a:rPr lang="zh-CN" altLang="en-US" sz="2400" b="1" i="1">
                              <a:solidFill>
                                <a:srgbClr val="000000"/>
                              </a:solidFill>
                              <a:latin typeface="Cambria Math" panose="02040503050406030204" pitchFamily="18" charset="0"/>
                              <a:ea typeface="+mj-ea"/>
                            </a:rPr>
                            <m:t>𝒇</m:t>
                          </m:r>
                          <m:r>
                            <a:rPr lang="zh-CN" altLang="en-US" sz="2400" b="1" i="1">
                              <a:solidFill>
                                <a:srgbClr val="000000"/>
                              </a:solidFill>
                              <a:latin typeface="Cambria Math" panose="02040503050406030204" pitchFamily="18" charset="0"/>
                              <a:ea typeface="+mj-ea"/>
                            </a:rPr>
                            <m:t>(</m:t>
                          </m:r>
                          <m:sSub>
                            <m:sSubPr>
                              <m:ctrlPr>
                                <a:rPr lang="zh-CN" altLang="en-US" sz="2400" b="1" i="1">
                                  <a:solidFill>
                                    <a:srgbClr val="000000"/>
                                  </a:solidFill>
                                  <a:latin typeface="Cambria Math" panose="02040503050406030204" pitchFamily="18" charset="0"/>
                                  <a:ea typeface="+mj-ea"/>
                                </a:rPr>
                              </m:ctrlPr>
                            </m:sSubPr>
                            <m:e>
                              <m:r>
                                <a:rPr lang="zh-CN" altLang="en-US" sz="2400" b="1" i="1">
                                  <a:solidFill>
                                    <a:srgbClr val="000000"/>
                                  </a:solidFill>
                                  <a:latin typeface="Cambria Math" panose="02040503050406030204" pitchFamily="18" charset="0"/>
                                  <a:ea typeface="+mj-ea"/>
                                </a:rPr>
                                <m:t>𝝃</m:t>
                              </m:r>
                            </m:e>
                            <m:sub>
                              <m:r>
                                <a:rPr lang="zh-CN" altLang="en-US" sz="2400" b="1" i="1">
                                  <a:solidFill>
                                    <a:srgbClr val="000000"/>
                                  </a:solidFill>
                                  <a:latin typeface="Cambria Math" panose="02040503050406030204" pitchFamily="18" charset="0"/>
                                  <a:ea typeface="+mj-ea"/>
                                </a:rPr>
                                <m:t>𝒊</m:t>
                              </m:r>
                            </m:sub>
                          </m:sSub>
                        </m:e>
                      </m:nary>
                      <m:r>
                        <a:rPr lang="zh-CN" altLang="en-US" sz="2400" b="1" i="1">
                          <a:solidFill>
                            <a:srgbClr val="000000"/>
                          </a:solidFill>
                          <a:latin typeface="Cambria Math" panose="02040503050406030204" pitchFamily="18" charset="0"/>
                          <a:ea typeface="+mj-ea"/>
                        </a:rPr>
                        <m:t>,</m:t>
                      </m:r>
                      <m:sSub>
                        <m:sSubPr>
                          <m:ctrlPr>
                            <a:rPr lang="zh-CN" altLang="en-US" sz="2400" b="1" i="1">
                              <a:solidFill>
                                <a:srgbClr val="000000"/>
                              </a:solidFill>
                              <a:latin typeface="Cambria Math" panose="02040503050406030204" pitchFamily="18" charset="0"/>
                              <a:ea typeface="+mj-ea"/>
                            </a:rPr>
                          </m:ctrlPr>
                        </m:sSubPr>
                        <m:e>
                          <m:r>
                            <a:rPr lang="zh-CN" altLang="en-US" sz="2400" b="1" i="1">
                              <a:solidFill>
                                <a:srgbClr val="000000"/>
                              </a:solidFill>
                              <a:latin typeface="Cambria Math" panose="02040503050406030204" pitchFamily="18" charset="0"/>
                              <a:ea typeface="+mj-ea"/>
                            </a:rPr>
                            <m:t>𝜼</m:t>
                          </m:r>
                        </m:e>
                        <m:sub>
                          <m:r>
                            <a:rPr lang="zh-CN" altLang="en-US" sz="2400" b="1" i="1">
                              <a:solidFill>
                                <a:srgbClr val="000000"/>
                              </a:solidFill>
                              <a:latin typeface="Cambria Math" panose="02040503050406030204" pitchFamily="18" charset="0"/>
                              <a:ea typeface="+mj-ea"/>
                            </a:rPr>
                            <m:t>𝒊</m:t>
                          </m:r>
                        </m:sub>
                      </m:sSub>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𝜟</m:t>
                      </m:r>
                      <m:sSub>
                        <m:sSubPr>
                          <m:ctrlPr>
                            <a:rPr lang="zh-CN" altLang="en-US" sz="2400" b="1" i="1">
                              <a:solidFill>
                                <a:srgbClr val="000000"/>
                              </a:solidFill>
                              <a:latin typeface="Cambria Math" panose="02040503050406030204" pitchFamily="18" charset="0"/>
                              <a:ea typeface="+mj-ea"/>
                            </a:rPr>
                          </m:ctrlPr>
                        </m:sSubPr>
                        <m:e>
                          <m:r>
                            <a:rPr lang="zh-CN" altLang="en-US" sz="2400" b="1" i="1">
                              <a:solidFill>
                                <a:srgbClr val="000000"/>
                              </a:solidFill>
                              <a:latin typeface="Cambria Math" panose="02040503050406030204" pitchFamily="18" charset="0"/>
                              <a:ea typeface="+mj-ea"/>
                            </a:rPr>
                            <m:t>𝝈</m:t>
                          </m:r>
                        </m:e>
                        <m:sub>
                          <m:r>
                            <a:rPr lang="zh-CN" altLang="en-US" sz="2400" b="1" i="1">
                              <a:solidFill>
                                <a:srgbClr val="000000"/>
                              </a:solidFill>
                              <a:latin typeface="Cambria Math" panose="02040503050406030204" pitchFamily="18" charset="0"/>
                              <a:ea typeface="+mj-ea"/>
                            </a:rPr>
                            <m:t>𝒊</m:t>
                          </m:r>
                        </m:sub>
                      </m:sSub>
                    </m:oMath>
                  </m:oMathPara>
                </a14:m>
                <a:endParaRPr lang="zh-CN" altLang="en-US" sz="2400" b="1" dirty="0">
                  <a:latin typeface="+mj-lt"/>
                  <a:ea typeface="+mj-ea"/>
                </a:endParaRPr>
              </a:p>
            </p:txBody>
          </p:sp>
        </mc:Choice>
        <mc:Fallback xmlns="">
          <p:sp>
            <p:nvSpPr>
              <p:cNvPr id="3079" name="Object 7">
                <a:extLst>
                  <a:ext uri="{FF2B5EF4-FFF2-40B4-BE49-F238E27FC236}">
                    <a16:creationId xmlns:a16="http://schemas.microsoft.com/office/drawing/2014/main" id="{E7218EB7-9699-448C-BB1B-BF10B4B88079}"/>
                  </a:ext>
                </a:extLst>
              </p:cNvPr>
              <p:cNvSpPr txBox="1">
                <a:spLocks noRot="1" noChangeAspect="1" noMove="1" noResize="1" noEditPoints="1" noAdjustHandles="1" noChangeArrowheads="1" noChangeShapeType="1" noTextEdit="1"/>
              </p:cNvSpPr>
              <p:nvPr/>
            </p:nvSpPr>
            <p:spPr bwMode="auto">
              <a:xfrm>
                <a:off x="2362200" y="1685919"/>
                <a:ext cx="3685785" cy="984250"/>
              </a:xfrm>
              <a:prstGeom prst="rect">
                <a:avLst/>
              </a:prstGeom>
              <a:blipFill>
                <a:blip r:embed="rId2"/>
                <a:stretch>
                  <a:fillRect b="-621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81" name="Object 9">
                <a:extLst>
                  <a:ext uri="{FF2B5EF4-FFF2-40B4-BE49-F238E27FC236}">
                    <a16:creationId xmlns:a16="http://schemas.microsoft.com/office/drawing/2014/main" id="{B0B39195-79F5-4D32-BED6-F5F8702C8675}"/>
                  </a:ext>
                </a:extLst>
              </p:cNvPr>
              <p:cNvSpPr txBox="1"/>
              <p:nvPr/>
            </p:nvSpPr>
            <p:spPr bwMode="auto">
              <a:xfrm>
                <a:off x="2362199" y="2515850"/>
                <a:ext cx="4419601" cy="8255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𝑽</m:t>
                      </m:r>
                      <m:r>
                        <a:rPr lang="zh-CN" altLang="en-US" sz="2400" b="1" i="1">
                          <a:solidFill>
                            <a:srgbClr val="000000"/>
                          </a:solidFill>
                          <a:latin typeface="Cambria Math" panose="02040503050406030204" pitchFamily="18" charset="0"/>
                          <a:ea typeface="+mj-ea"/>
                        </a:rPr>
                        <m:t>=</m:t>
                      </m:r>
                      <m:func>
                        <m:funcPr>
                          <m:ctrlPr>
                            <a:rPr lang="zh-CN" altLang="en-US" sz="2400" b="1" i="1">
                              <a:solidFill>
                                <a:srgbClr val="000000"/>
                              </a:solidFill>
                              <a:latin typeface="Cambria Math" panose="02040503050406030204" pitchFamily="18" charset="0"/>
                              <a:ea typeface="+mj-ea"/>
                            </a:rPr>
                          </m:ctrlPr>
                        </m:funcPr>
                        <m:fName>
                          <m:limLow>
                            <m:limLowPr>
                              <m:ctrlPr>
                                <a:rPr lang="zh-CN" altLang="en-US" sz="2400" b="1" i="1">
                                  <a:solidFill>
                                    <a:srgbClr val="000000"/>
                                  </a:solidFill>
                                  <a:latin typeface="Cambria Math" panose="02040503050406030204" pitchFamily="18" charset="0"/>
                                  <a:ea typeface="+mj-ea"/>
                                </a:rPr>
                              </m:ctrlPr>
                            </m:limLowPr>
                            <m:e>
                              <m:r>
                                <a:rPr lang="zh-CN" altLang="en-US" sz="2400" b="1" i="0">
                                  <a:solidFill>
                                    <a:srgbClr val="000000"/>
                                  </a:solidFill>
                                  <a:latin typeface="Cambria Math" panose="02040503050406030204" pitchFamily="18" charset="0"/>
                                  <a:ea typeface="+mj-ea"/>
                                </a:rPr>
                                <m:t>𝐥𝐢𝐦</m:t>
                              </m:r>
                            </m:e>
                            <m:lim>
                              <m:r>
                                <a:rPr lang="zh-CN" altLang="en-US" sz="2400" b="1" i="1">
                                  <a:solidFill>
                                    <a:srgbClr val="000000"/>
                                  </a:solidFill>
                                  <a:latin typeface="Cambria Math" panose="02040503050406030204" pitchFamily="18" charset="0"/>
                                  <a:ea typeface="+mj-ea"/>
                                </a:rPr>
                                <m:t>𝝀</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𝟎</m:t>
                              </m:r>
                            </m:lim>
                          </m:limLow>
                        </m:fName>
                        <m:e>
                          <m:nary>
                            <m:naryPr>
                              <m:chr m:val="∑"/>
                              <m:ctrlPr>
                                <a:rPr lang="zh-CN" altLang="en-US" sz="2400" b="1" i="1">
                                  <a:solidFill>
                                    <a:srgbClr val="000000"/>
                                  </a:solidFill>
                                  <a:latin typeface="Cambria Math" panose="02040503050406030204" pitchFamily="18" charset="0"/>
                                  <a:ea typeface="+mj-ea"/>
                                </a:rPr>
                              </m:ctrlPr>
                            </m:naryPr>
                            <m:sub>
                              <m:r>
                                <a:rPr lang="zh-CN" altLang="en-US" sz="2400" b="1" i="1">
                                  <a:solidFill>
                                    <a:srgbClr val="000000"/>
                                  </a:solidFill>
                                  <a:latin typeface="Cambria Math" panose="02040503050406030204" pitchFamily="18" charset="0"/>
                                  <a:ea typeface="+mj-ea"/>
                                </a:rPr>
                                <m:t>𝒊</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𝟏</m:t>
                              </m:r>
                            </m:sub>
                            <m:sup>
                              <m:r>
                                <a:rPr lang="zh-CN" altLang="en-US" sz="2400" b="1" i="1">
                                  <a:solidFill>
                                    <a:srgbClr val="000000"/>
                                  </a:solidFill>
                                  <a:latin typeface="Cambria Math" panose="02040503050406030204" pitchFamily="18" charset="0"/>
                                  <a:ea typeface="+mj-ea"/>
                                </a:rPr>
                                <m:t>𝒏</m:t>
                              </m:r>
                            </m:sup>
                            <m:e>
                              <m:r>
                                <a:rPr lang="zh-CN" altLang="en-US" sz="2400" b="1" i="1">
                                  <a:solidFill>
                                    <a:srgbClr val="000000"/>
                                  </a:solidFill>
                                  <a:latin typeface="Cambria Math" panose="02040503050406030204" pitchFamily="18" charset="0"/>
                                  <a:ea typeface="+mj-ea"/>
                                </a:rPr>
                                <m:t>𝒇</m:t>
                              </m:r>
                              <m:r>
                                <a:rPr lang="zh-CN" altLang="en-US" sz="2400" b="1" i="1">
                                  <a:solidFill>
                                    <a:srgbClr val="000000"/>
                                  </a:solidFill>
                                  <a:latin typeface="Cambria Math" panose="02040503050406030204" pitchFamily="18" charset="0"/>
                                  <a:ea typeface="+mj-ea"/>
                                </a:rPr>
                                <m:t>(</m:t>
                              </m:r>
                              <m:sSub>
                                <m:sSubPr>
                                  <m:ctrlPr>
                                    <a:rPr lang="zh-CN" altLang="en-US" sz="2400" b="1" i="1">
                                      <a:solidFill>
                                        <a:srgbClr val="000000"/>
                                      </a:solidFill>
                                      <a:latin typeface="Cambria Math" panose="02040503050406030204" pitchFamily="18" charset="0"/>
                                      <a:ea typeface="+mj-ea"/>
                                    </a:rPr>
                                  </m:ctrlPr>
                                </m:sSubPr>
                                <m:e>
                                  <m:r>
                                    <a:rPr lang="zh-CN" altLang="en-US" sz="2400" b="1" i="1">
                                      <a:solidFill>
                                        <a:srgbClr val="000000"/>
                                      </a:solidFill>
                                      <a:latin typeface="Cambria Math" panose="02040503050406030204" pitchFamily="18" charset="0"/>
                                      <a:ea typeface="+mj-ea"/>
                                    </a:rPr>
                                    <m:t>𝝃</m:t>
                                  </m:r>
                                </m:e>
                                <m:sub>
                                  <m:r>
                                    <a:rPr lang="zh-CN" altLang="en-US" sz="2400" b="1" i="1">
                                      <a:solidFill>
                                        <a:srgbClr val="000000"/>
                                      </a:solidFill>
                                      <a:latin typeface="Cambria Math" panose="02040503050406030204" pitchFamily="18" charset="0"/>
                                      <a:ea typeface="+mj-ea"/>
                                    </a:rPr>
                                    <m:t>𝒊</m:t>
                                  </m:r>
                                </m:sub>
                              </m:sSub>
                            </m:e>
                          </m:nary>
                        </m:e>
                      </m:func>
                      <m:r>
                        <a:rPr lang="zh-CN" altLang="en-US" sz="2400" b="1" i="1">
                          <a:solidFill>
                            <a:srgbClr val="000000"/>
                          </a:solidFill>
                          <a:latin typeface="Cambria Math" panose="02040503050406030204" pitchFamily="18" charset="0"/>
                          <a:ea typeface="+mj-ea"/>
                        </a:rPr>
                        <m:t>,</m:t>
                      </m:r>
                      <m:sSub>
                        <m:sSubPr>
                          <m:ctrlPr>
                            <a:rPr lang="zh-CN" altLang="en-US" sz="2400" b="1" i="1">
                              <a:solidFill>
                                <a:srgbClr val="000000"/>
                              </a:solidFill>
                              <a:latin typeface="Cambria Math" panose="02040503050406030204" pitchFamily="18" charset="0"/>
                              <a:ea typeface="+mj-ea"/>
                            </a:rPr>
                          </m:ctrlPr>
                        </m:sSubPr>
                        <m:e>
                          <m:r>
                            <a:rPr lang="zh-CN" altLang="en-US" sz="2400" b="1" i="1">
                              <a:solidFill>
                                <a:srgbClr val="000000"/>
                              </a:solidFill>
                              <a:latin typeface="Cambria Math" panose="02040503050406030204" pitchFamily="18" charset="0"/>
                              <a:ea typeface="+mj-ea"/>
                            </a:rPr>
                            <m:t>𝜼</m:t>
                          </m:r>
                        </m:e>
                        <m:sub>
                          <m:r>
                            <a:rPr lang="zh-CN" altLang="en-US" sz="2400" b="1" i="1">
                              <a:solidFill>
                                <a:srgbClr val="000000"/>
                              </a:solidFill>
                              <a:latin typeface="Cambria Math" panose="02040503050406030204" pitchFamily="18" charset="0"/>
                              <a:ea typeface="+mj-ea"/>
                            </a:rPr>
                            <m:t>𝒊</m:t>
                          </m:r>
                        </m:sub>
                      </m:sSub>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𝜟</m:t>
                      </m:r>
                      <m:sSub>
                        <m:sSubPr>
                          <m:ctrlPr>
                            <a:rPr lang="zh-CN" altLang="en-US" sz="2400" b="1" i="1">
                              <a:solidFill>
                                <a:srgbClr val="000000"/>
                              </a:solidFill>
                              <a:latin typeface="Cambria Math" panose="02040503050406030204" pitchFamily="18" charset="0"/>
                              <a:ea typeface="+mj-ea"/>
                            </a:rPr>
                          </m:ctrlPr>
                        </m:sSubPr>
                        <m:e>
                          <m:r>
                            <a:rPr lang="zh-CN" altLang="en-US" sz="2400" b="1" i="1">
                              <a:solidFill>
                                <a:srgbClr val="000000"/>
                              </a:solidFill>
                              <a:latin typeface="Cambria Math" panose="02040503050406030204" pitchFamily="18" charset="0"/>
                              <a:ea typeface="+mj-ea"/>
                            </a:rPr>
                            <m:t>𝝈</m:t>
                          </m:r>
                        </m:e>
                        <m:sub>
                          <m:r>
                            <a:rPr lang="zh-CN" altLang="en-US" sz="2400" b="1" i="1">
                              <a:solidFill>
                                <a:srgbClr val="000000"/>
                              </a:solidFill>
                              <a:latin typeface="Cambria Math" panose="02040503050406030204" pitchFamily="18" charset="0"/>
                              <a:ea typeface="+mj-ea"/>
                            </a:rPr>
                            <m:t>𝒊</m:t>
                          </m:r>
                        </m:sub>
                      </m:sSub>
                    </m:oMath>
                  </m:oMathPara>
                </a14:m>
                <a:endParaRPr lang="zh-CN" altLang="en-US" sz="2400" b="1" dirty="0">
                  <a:latin typeface="+mj-lt"/>
                  <a:ea typeface="+mj-ea"/>
                </a:endParaRPr>
              </a:p>
            </p:txBody>
          </p:sp>
        </mc:Choice>
        <mc:Fallback xmlns="">
          <p:sp>
            <p:nvSpPr>
              <p:cNvPr id="3081" name="Object 9">
                <a:extLst>
                  <a:ext uri="{FF2B5EF4-FFF2-40B4-BE49-F238E27FC236}">
                    <a16:creationId xmlns:a16="http://schemas.microsoft.com/office/drawing/2014/main" id="{B0B39195-79F5-4D32-BED6-F5F8702C8675}"/>
                  </a:ext>
                </a:extLst>
              </p:cNvPr>
              <p:cNvSpPr txBox="1">
                <a:spLocks noRot="1" noChangeAspect="1" noMove="1" noResize="1" noEditPoints="1" noAdjustHandles="1" noChangeArrowheads="1" noChangeShapeType="1" noTextEdit="1"/>
              </p:cNvSpPr>
              <p:nvPr/>
            </p:nvSpPr>
            <p:spPr bwMode="auto">
              <a:xfrm>
                <a:off x="2362199" y="2515850"/>
                <a:ext cx="4419601" cy="825500"/>
              </a:xfrm>
              <a:prstGeom prst="rect">
                <a:avLst/>
              </a:prstGeom>
              <a:blipFill>
                <a:blip r:embed="rId3"/>
                <a:stretch>
                  <a:fillRect b="-26667"/>
                </a:stretch>
              </a:blipFill>
              <a:ln>
                <a:noFill/>
              </a:ln>
              <a:effectLst/>
            </p:spPr>
            <p:txBody>
              <a:bodyPr/>
              <a:lstStyle/>
              <a:p>
                <a:r>
                  <a:rPr lang="zh-CN" altLang="en-US">
                    <a:noFill/>
                  </a:rPr>
                  <a:t> </a:t>
                </a:r>
              </a:p>
            </p:txBody>
          </p:sp>
        </mc:Fallback>
      </mc:AlternateContent>
      <p:sp>
        <p:nvSpPr>
          <p:cNvPr id="3086" name="AutoShape 14">
            <a:extLst>
              <a:ext uri="{FF2B5EF4-FFF2-40B4-BE49-F238E27FC236}">
                <a16:creationId xmlns:a16="http://schemas.microsoft.com/office/drawing/2014/main" id="{50B66BA1-7815-4299-A927-A3288F01FFF8}"/>
              </a:ext>
            </a:extLst>
          </p:cNvPr>
          <p:cNvSpPr>
            <a:spLocks noChangeArrowheads="1"/>
          </p:cNvSpPr>
          <p:nvPr/>
        </p:nvSpPr>
        <p:spPr bwMode="auto">
          <a:xfrm>
            <a:off x="6516262" y="3246336"/>
            <a:ext cx="1445476" cy="609600"/>
          </a:xfrm>
          <a:prstGeom prst="wedgeRectCallout">
            <a:avLst>
              <a:gd name="adj1" fmla="val -84722"/>
              <a:gd name="adj2" fmla="val -4869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latin typeface="+mj-lt"/>
                <a:ea typeface="+mj-ea"/>
              </a:rPr>
              <a:t>二重积分</a:t>
            </a:r>
          </a:p>
        </p:txBody>
      </p:sp>
      <p:sp>
        <p:nvSpPr>
          <p:cNvPr id="3133" name="Text Box 61">
            <a:extLst>
              <a:ext uri="{FF2B5EF4-FFF2-40B4-BE49-F238E27FC236}">
                <a16:creationId xmlns:a16="http://schemas.microsoft.com/office/drawing/2014/main" id="{5BB802DF-7419-47BF-B8BD-5D162CD431ED}"/>
              </a:ext>
            </a:extLst>
          </p:cNvPr>
          <p:cNvSpPr txBox="1">
            <a:spLocks noChangeArrowheads="1"/>
          </p:cNvSpPr>
          <p:nvPr/>
        </p:nvSpPr>
        <p:spPr bwMode="auto">
          <a:xfrm>
            <a:off x="1992313" y="188913"/>
            <a:ext cx="6088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mj-lt"/>
                <a:ea typeface="+mj-ea"/>
              </a:rPr>
              <a:t>将曲顶柱体任意分成 </a:t>
            </a:r>
            <a:r>
              <a:rPr lang="en-US" altLang="zh-CN" b="1" i="1" dirty="0">
                <a:latin typeface="+mj-lt"/>
                <a:ea typeface="+mj-ea"/>
              </a:rPr>
              <a:t>n </a:t>
            </a:r>
            <a:r>
              <a:rPr lang="zh-CN" altLang="en-US" b="1" dirty="0">
                <a:latin typeface="+mj-lt"/>
                <a:ea typeface="+mj-ea"/>
              </a:rPr>
              <a:t>个小曲顶柱体</a:t>
            </a:r>
            <a:r>
              <a:rPr lang="en-US" altLang="zh-CN" b="1" dirty="0">
                <a:latin typeface="+mj-lt"/>
                <a:ea typeface="+mj-ea"/>
              </a:rPr>
              <a:t>,</a:t>
            </a:r>
          </a:p>
          <a:p>
            <a:pPr eaLnBrk="1" hangingPunct="1"/>
            <a:r>
              <a:rPr lang="zh-CN" altLang="en-US" b="1" dirty="0">
                <a:latin typeface="+mj-lt"/>
                <a:ea typeface="+mj-ea"/>
              </a:rPr>
              <a:t>每一个近似看作平顶柱体</a:t>
            </a:r>
            <a:r>
              <a:rPr lang="en-US" altLang="zh-CN" b="1" dirty="0">
                <a:latin typeface="+mj-lt"/>
                <a:ea typeface="+mj-ea"/>
              </a:rPr>
              <a:t>.</a:t>
            </a:r>
          </a:p>
        </p:txBody>
      </p:sp>
      <mc:AlternateContent xmlns:mc="http://schemas.openxmlformats.org/markup-compatibility/2006" xmlns:a14="http://schemas.microsoft.com/office/drawing/2010/main">
        <mc:Choice Requires="a14">
          <p:sp>
            <p:nvSpPr>
              <p:cNvPr id="3134" name="Object 62">
                <a:extLst>
                  <a:ext uri="{FF2B5EF4-FFF2-40B4-BE49-F238E27FC236}">
                    <a16:creationId xmlns:a16="http://schemas.microsoft.com/office/drawing/2014/main" id="{8B5C5DA2-9F07-4E64-B386-C1D84BA90876}"/>
                  </a:ext>
                </a:extLst>
              </p:cNvPr>
              <p:cNvSpPr txBox="1"/>
              <p:nvPr/>
            </p:nvSpPr>
            <p:spPr bwMode="auto">
              <a:xfrm>
                <a:off x="2346327" y="1197077"/>
                <a:ext cx="3292473" cy="4333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𝜟</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𝑽</m:t>
                          </m:r>
                        </m:e>
                        <m:sub>
                          <m:r>
                            <a:rPr lang="zh-CN" altLang="en-US" sz="2800" b="1" i="1">
                              <a:solidFill>
                                <a:srgbClr val="000000"/>
                              </a:solidFill>
                              <a:latin typeface="Cambria Math" panose="02040503050406030204" pitchFamily="18" charset="0"/>
                              <a:ea typeface="+mj-ea"/>
                            </a:rPr>
                            <m:t>𝒊</m:t>
                          </m:r>
                        </m:sub>
                      </m:sSub>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𝝃</m:t>
                          </m:r>
                        </m:e>
                        <m:sub>
                          <m:r>
                            <a:rPr lang="zh-CN" altLang="en-US" sz="2800" b="1" i="1">
                              <a:solidFill>
                                <a:srgbClr val="000000"/>
                              </a:solidFill>
                              <a:latin typeface="Cambria Math" panose="02040503050406030204" pitchFamily="18" charset="0"/>
                              <a:ea typeface="+mj-ea"/>
                            </a:rPr>
                            <m:t>𝒊</m:t>
                          </m:r>
                        </m:sub>
                      </m:sSub>
                      <m:r>
                        <a:rPr lang="zh-CN" altLang="en-US" sz="2800" b="1" i="1">
                          <a:solidFill>
                            <a:srgbClr val="000000"/>
                          </a:solidFill>
                          <a:latin typeface="Cambria Math" panose="02040503050406030204" pitchFamily="18" charset="0"/>
                          <a:ea typeface="+mj-ea"/>
                        </a:rPr>
                        <m:t>,</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𝜼</m:t>
                          </m:r>
                        </m:e>
                        <m:sub>
                          <m:r>
                            <a:rPr lang="zh-CN" altLang="en-US" sz="2800" b="1" i="1">
                              <a:solidFill>
                                <a:srgbClr val="000000"/>
                              </a:solidFill>
                              <a:latin typeface="Cambria Math" panose="02040503050406030204" pitchFamily="18" charset="0"/>
                              <a:ea typeface="+mj-ea"/>
                            </a:rPr>
                            <m:t>𝒊</m:t>
                          </m:r>
                        </m:sub>
                      </m:sSub>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𝜟</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𝝈</m:t>
                          </m:r>
                        </m:e>
                        <m:sub>
                          <m:r>
                            <a:rPr lang="zh-CN" altLang="en-US" sz="2800" b="1" i="1">
                              <a:solidFill>
                                <a:srgbClr val="000000"/>
                              </a:solidFill>
                              <a:latin typeface="Cambria Math" panose="02040503050406030204" pitchFamily="18" charset="0"/>
                              <a:ea typeface="+mj-ea"/>
                            </a:rPr>
                            <m:t>𝒊</m:t>
                          </m:r>
                        </m:sub>
                      </m:sSub>
                    </m:oMath>
                  </m:oMathPara>
                </a14:m>
                <a:endParaRPr lang="zh-CN" altLang="en-US" sz="2800" b="1" dirty="0">
                  <a:latin typeface="+mj-lt"/>
                  <a:ea typeface="+mj-ea"/>
                </a:endParaRPr>
              </a:p>
            </p:txBody>
          </p:sp>
        </mc:Choice>
        <mc:Fallback xmlns="">
          <p:sp>
            <p:nvSpPr>
              <p:cNvPr id="3134" name="Object 62">
                <a:extLst>
                  <a:ext uri="{FF2B5EF4-FFF2-40B4-BE49-F238E27FC236}">
                    <a16:creationId xmlns:a16="http://schemas.microsoft.com/office/drawing/2014/main" id="{8B5C5DA2-9F07-4E64-B386-C1D84BA90876}"/>
                  </a:ext>
                </a:extLst>
              </p:cNvPr>
              <p:cNvSpPr txBox="1">
                <a:spLocks noRot="1" noChangeAspect="1" noMove="1" noResize="1" noEditPoints="1" noAdjustHandles="1" noChangeArrowheads="1" noChangeShapeType="1" noTextEdit="1"/>
              </p:cNvSpPr>
              <p:nvPr/>
            </p:nvSpPr>
            <p:spPr bwMode="auto">
              <a:xfrm>
                <a:off x="2346327" y="1197077"/>
                <a:ext cx="3292473" cy="433388"/>
              </a:xfrm>
              <a:prstGeom prst="rect">
                <a:avLst/>
              </a:prstGeom>
              <a:blipFill>
                <a:blip r:embed="rId4"/>
                <a:stretch>
                  <a:fillRect b="-8451"/>
                </a:stretch>
              </a:blipFill>
              <a:ln>
                <a:noFill/>
              </a:ln>
              <a:effectLst/>
            </p:spPr>
            <p:txBody>
              <a:bodyPr/>
              <a:lstStyle/>
              <a:p>
                <a:r>
                  <a:rPr lang="zh-CN" altLang="en-US">
                    <a:noFill/>
                  </a:rPr>
                  <a:t> </a:t>
                </a:r>
              </a:p>
            </p:txBody>
          </p:sp>
        </mc:Fallback>
      </mc:AlternateContent>
      <p:grpSp>
        <p:nvGrpSpPr>
          <p:cNvPr id="2" name="Group 67">
            <a:extLst>
              <a:ext uri="{FF2B5EF4-FFF2-40B4-BE49-F238E27FC236}">
                <a16:creationId xmlns:a16="http://schemas.microsoft.com/office/drawing/2014/main" id="{888394EF-B97B-4CD6-9F48-B8499B8EBD0B}"/>
              </a:ext>
            </a:extLst>
          </p:cNvPr>
          <p:cNvGrpSpPr>
            <a:grpSpLocks/>
          </p:cNvGrpSpPr>
          <p:nvPr/>
        </p:nvGrpSpPr>
        <p:grpSpPr bwMode="auto">
          <a:xfrm>
            <a:off x="2557266" y="3601695"/>
            <a:ext cx="3308351" cy="523876"/>
            <a:chOff x="576" y="2297"/>
            <a:chExt cx="2084" cy="330"/>
          </a:xfrm>
        </p:grpSpPr>
        <mc:AlternateContent xmlns:mc="http://schemas.openxmlformats.org/markup-compatibility/2006" xmlns:a14="http://schemas.microsoft.com/office/drawing/2010/main">
          <mc:Choice Requires="a14">
            <p:sp>
              <p:nvSpPr>
                <p:cNvPr id="1035" name="Object 36">
                  <a:extLst>
                    <a:ext uri="{FF2B5EF4-FFF2-40B4-BE49-F238E27FC236}">
                      <a16:creationId xmlns:a16="http://schemas.microsoft.com/office/drawing/2014/main" id="{4719AFEF-FBC8-4ADC-9BFF-548DF6318F46}"/>
                    </a:ext>
                  </a:extLst>
                </p:cNvPr>
                <p:cNvSpPr txBox="1"/>
                <p:nvPr/>
              </p:nvSpPr>
              <p:spPr bwMode="auto">
                <a:xfrm>
                  <a:off x="576" y="2304"/>
                  <a:ext cx="174" cy="219"/>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𝝀</m:t>
                        </m:r>
                      </m:oMath>
                    </m:oMathPara>
                  </a14:m>
                  <a:endParaRPr lang="zh-CN" altLang="en-US" sz="2800" b="1" dirty="0">
                    <a:latin typeface="+mj-lt"/>
                    <a:ea typeface="+mj-ea"/>
                  </a:endParaRPr>
                </a:p>
              </p:txBody>
            </p:sp>
          </mc:Choice>
          <mc:Fallback xmlns="">
            <p:sp>
              <p:nvSpPr>
                <p:cNvPr id="1035" name="Object 36">
                  <a:extLst>
                    <a:ext uri="{FF2B5EF4-FFF2-40B4-BE49-F238E27FC236}">
                      <a16:creationId xmlns:a16="http://schemas.microsoft.com/office/drawing/2014/main" id="{4719AFEF-FBC8-4ADC-9BFF-548DF6318F46}"/>
                    </a:ext>
                  </a:extLst>
                </p:cNvPr>
                <p:cNvSpPr txBox="1">
                  <a:spLocks noRot="1" noChangeAspect="1" noMove="1" noResize="1" noEditPoints="1" noAdjustHandles="1" noChangeArrowheads="1" noChangeShapeType="1" noTextEdit="1"/>
                </p:cNvSpPr>
                <p:nvPr/>
              </p:nvSpPr>
              <p:spPr bwMode="auto">
                <a:xfrm>
                  <a:off x="576" y="2304"/>
                  <a:ext cx="174" cy="219"/>
                </a:xfrm>
                <a:prstGeom prst="rect">
                  <a:avLst/>
                </a:prstGeom>
                <a:blipFill>
                  <a:blip r:embed="rId5"/>
                  <a:stretch>
                    <a:fillRect r="-4348" b="-12281"/>
                  </a:stretch>
                </a:blipFill>
                <a:ln>
                  <a:noFill/>
                </a:ln>
                <a:effectLst/>
              </p:spPr>
              <p:txBody>
                <a:bodyPr/>
                <a:lstStyle/>
                <a:p>
                  <a:r>
                    <a:rPr lang="zh-CN" altLang="en-US">
                      <a:noFill/>
                    </a:rPr>
                    <a:t> </a:t>
                  </a:r>
                </a:p>
              </p:txBody>
            </p:sp>
          </mc:Fallback>
        </mc:AlternateContent>
        <p:sp>
          <p:nvSpPr>
            <p:cNvPr id="1060" name="Text Box 63">
              <a:extLst>
                <a:ext uri="{FF2B5EF4-FFF2-40B4-BE49-F238E27FC236}">
                  <a16:creationId xmlns:a16="http://schemas.microsoft.com/office/drawing/2014/main" id="{843573CA-5193-44B4-AEBB-C50E793C062E}"/>
                </a:ext>
              </a:extLst>
            </p:cNvPr>
            <p:cNvSpPr txBox="1">
              <a:spLocks noChangeArrowheads="1"/>
            </p:cNvSpPr>
            <p:nvPr/>
          </p:nvSpPr>
          <p:spPr bwMode="auto">
            <a:xfrm>
              <a:off x="728" y="2297"/>
              <a:ext cx="193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mj-lt"/>
                  <a:ea typeface="+mj-ea"/>
                </a:rPr>
                <a:t>为       的最大直径</a:t>
              </a:r>
              <a:r>
                <a:rPr lang="en-US" altLang="zh-CN" b="1" dirty="0">
                  <a:latin typeface="+mj-lt"/>
                  <a:ea typeface="+mj-ea"/>
                </a:rPr>
                <a:t>.</a:t>
              </a:r>
            </a:p>
          </p:txBody>
        </p:sp>
        <mc:AlternateContent xmlns:mc="http://schemas.openxmlformats.org/markup-compatibility/2006" xmlns:a14="http://schemas.microsoft.com/office/drawing/2010/main">
          <mc:Choice Requires="a14">
            <p:sp>
              <p:nvSpPr>
                <p:cNvPr id="1036" name="Object 64">
                  <a:extLst>
                    <a:ext uri="{FF2B5EF4-FFF2-40B4-BE49-F238E27FC236}">
                      <a16:creationId xmlns:a16="http://schemas.microsoft.com/office/drawing/2014/main" id="{990C917F-2FD3-4954-8465-FF5F975E9C54}"/>
                    </a:ext>
                  </a:extLst>
                </p:cNvPr>
                <p:cNvSpPr txBox="1"/>
                <p:nvPr/>
              </p:nvSpPr>
              <p:spPr bwMode="auto">
                <a:xfrm>
                  <a:off x="960" y="2304"/>
                  <a:ext cx="453" cy="28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𝜟</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𝝈</m:t>
                            </m:r>
                          </m:e>
                          <m:sub>
                            <m:r>
                              <a:rPr lang="zh-CN" altLang="en-US" sz="2800" b="1" i="1">
                                <a:solidFill>
                                  <a:srgbClr val="000000"/>
                                </a:solidFill>
                                <a:latin typeface="Cambria Math" panose="02040503050406030204" pitchFamily="18" charset="0"/>
                                <a:ea typeface="+mj-ea"/>
                              </a:rPr>
                              <m:t>𝒊</m:t>
                            </m:r>
                          </m:sub>
                        </m:sSub>
                      </m:oMath>
                    </m:oMathPara>
                  </a14:m>
                  <a:endParaRPr lang="zh-CN" altLang="en-US" sz="2800" b="1" dirty="0">
                    <a:latin typeface="+mj-lt"/>
                    <a:ea typeface="+mj-ea"/>
                  </a:endParaRPr>
                </a:p>
              </p:txBody>
            </p:sp>
          </mc:Choice>
          <mc:Fallback xmlns="">
            <p:sp>
              <p:nvSpPr>
                <p:cNvPr id="1036" name="Object 64">
                  <a:extLst>
                    <a:ext uri="{FF2B5EF4-FFF2-40B4-BE49-F238E27FC236}">
                      <a16:creationId xmlns:a16="http://schemas.microsoft.com/office/drawing/2014/main" id="{990C917F-2FD3-4954-8465-FF5F975E9C54}"/>
                    </a:ext>
                  </a:extLst>
                </p:cNvPr>
                <p:cNvSpPr txBox="1">
                  <a:spLocks noRot="1" noChangeAspect="1" noMove="1" noResize="1" noEditPoints="1" noAdjustHandles="1" noChangeArrowheads="1" noChangeShapeType="1" noTextEdit="1"/>
                </p:cNvSpPr>
                <p:nvPr/>
              </p:nvSpPr>
              <p:spPr bwMode="auto">
                <a:xfrm>
                  <a:off x="960" y="2304"/>
                  <a:ext cx="453" cy="282"/>
                </a:xfrm>
                <a:prstGeom prst="rect">
                  <a:avLst/>
                </a:prstGeom>
                <a:blipFill>
                  <a:blip r:embed="rId6"/>
                  <a:stretch>
                    <a:fillRect b="-4110"/>
                  </a:stretch>
                </a:blipFill>
                <a:ln>
                  <a:noFill/>
                </a:ln>
                <a:effectLst/>
              </p:spPr>
              <p:txBody>
                <a:bodyPr/>
                <a:lstStyle/>
                <a:p>
                  <a:r>
                    <a:rPr lang="zh-CN" altLang="en-US">
                      <a:noFill/>
                    </a:rPr>
                    <a:t> </a:t>
                  </a:r>
                </a:p>
              </p:txBody>
            </p:sp>
          </mc:Fallback>
        </mc:AlternateContent>
      </p:grpSp>
      <p:grpSp>
        <p:nvGrpSpPr>
          <p:cNvPr id="3" name="Group 79">
            <a:extLst>
              <a:ext uri="{FF2B5EF4-FFF2-40B4-BE49-F238E27FC236}">
                <a16:creationId xmlns:a16="http://schemas.microsoft.com/office/drawing/2014/main" id="{E75152BE-6846-47DE-8F84-B6EA80D1C77B}"/>
              </a:ext>
            </a:extLst>
          </p:cNvPr>
          <p:cNvGrpSpPr>
            <a:grpSpLocks/>
          </p:cNvGrpSpPr>
          <p:nvPr/>
        </p:nvGrpSpPr>
        <p:grpSpPr bwMode="auto">
          <a:xfrm>
            <a:off x="7391400" y="673101"/>
            <a:ext cx="2438400" cy="2295525"/>
            <a:chOff x="3696" y="424"/>
            <a:chExt cx="1536" cy="1446"/>
          </a:xfrm>
        </p:grpSpPr>
        <p:sp>
          <p:nvSpPr>
            <p:cNvPr id="1046" name="Line 43">
              <a:extLst>
                <a:ext uri="{FF2B5EF4-FFF2-40B4-BE49-F238E27FC236}">
                  <a16:creationId xmlns:a16="http://schemas.microsoft.com/office/drawing/2014/main" id="{A87B58EA-0FE7-4BDB-B5E7-6AC8C367DBD5}"/>
                </a:ext>
              </a:extLst>
            </p:cNvPr>
            <p:cNvSpPr>
              <a:spLocks noChangeShapeType="1"/>
            </p:cNvSpPr>
            <p:nvPr/>
          </p:nvSpPr>
          <p:spPr bwMode="auto">
            <a:xfrm flipV="1">
              <a:off x="4128" y="432"/>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047" name="Line 44">
              <a:extLst>
                <a:ext uri="{FF2B5EF4-FFF2-40B4-BE49-F238E27FC236}">
                  <a16:creationId xmlns:a16="http://schemas.microsoft.com/office/drawing/2014/main" id="{EC93D7C9-FAFF-45BA-A8E8-FB8B79D5F1CC}"/>
                </a:ext>
              </a:extLst>
            </p:cNvPr>
            <p:cNvSpPr>
              <a:spLocks noChangeShapeType="1"/>
            </p:cNvSpPr>
            <p:nvPr/>
          </p:nvSpPr>
          <p:spPr bwMode="auto">
            <a:xfrm>
              <a:off x="4128" y="1392"/>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048" name="Line 45">
              <a:extLst>
                <a:ext uri="{FF2B5EF4-FFF2-40B4-BE49-F238E27FC236}">
                  <a16:creationId xmlns:a16="http://schemas.microsoft.com/office/drawing/2014/main" id="{D3672432-C8E8-4B68-B537-0D41C873B675}"/>
                </a:ext>
              </a:extLst>
            </p:cNvPr>
            <p:cNvSpPr>
              <a:spLocks noChangeShapeType="1"/>
            </p:cNvSpPr>
            <p:nvPr/>
          </p:nvSpPr>
          <p:spPr bwMode="auto">
            <a:xfrm flipH="1">
              <a:off x="3696" y="1392"/>
              <a:ext cx="432"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049" name="Freeform 46">
              <a:extLst>
                <a:ext uri="{FF2B5EF4-FFF2-40B4-BE49-F238E27FC236}">
                  <a16:creationId xmlns:a16="http://schemas.microsoft.com/office/drawing/2014/main" id="{A6262AC7-8208-4F85-8DB6-3CCFD6D5BCF2}"/>
                </a:ext>
              </a:extLst>
            </p:cNvPr>
            <p:cNvSpPr>
              <a:spLocks/>
            </p:cNvSpPr>
            <p:nvPr/>
          </p:nvSpPr>
          <p:spPr bwMode="auto">
            <a:xfrm>
              <a:off x="4184" y="1536"/>
              <a:ext cx="932" cy="334"/>
            </a:xfrm>
            <a:custGeom>
              <a:avLst/>
              <a:gdLst>
                <a:gd name="T0" fmla="*/ 64 w 932"/>
                <a:gd name="T1" fmla="*/ 96 h 334"/>
                <a:gd name="T2" fmla="*/ 76 w 932"/>
                <a:gd name="T3" fmla="*/ 276 h 334"/>
                <a:gd name="T4" fmla="*/ 520 w 932"/>
                <a:gd name="T5" fmla="*/ 312 h 334"/>
                <a:gd name="T6" fmla="*/ 880 w 932"/>
                <a:gd name="T7" fmla="*/ 144 h 334"/>
                <a:gd name="T8" fmla="*/ 832 w 932"/>
                <a:gd name="T9" fmla="*/ 0 h 334"/>
                <a:gd name="T10" fmla="*/ 0 60000 65536"/>
                <a:gd name="T11" fmla="*/ 0 60000 65536"/>
                <a:gd name="T12" fmla="*/ 0 60000 65536"/>
                <a:gd name="T13" fmla="*/ 0 60000 65536"/>
                <a:gd name="T14" fmla="*/ 0 60000 65536"/>
                <a:gd name="T15" fmla="*/ 0 w 932"/>
                <a:gd name="T16" fmla="*/ 0 h 334"/>
                <a:gd name="T17" fmla="*/ 932 w 932"/>
                <a:gd name="T18" fmla="*/ 334 h 334"/>
              </a:gdLst>
              <a:ahLst/>
              <a:cxnLst>
                <a:cxn ang="T10">
                  <a:pos x="T0" y="T1"/>
                </a:cxn>
                <a:cxn ang="T11">
                  <a:pos x="T2" y="T3"/>
                </a:cxn>
                <a:cxn ang="T12">
                  <a:pos x="T4" y="T5"/>
                </a:cxn>
                <a:cxn ang="T13">
                  <a:pos x="T6" y="T7"/>
                </a:cxn>
                <a:cxn ang="T14">
                  <a:pos x="T8" y="T9"/>
                </a:cxn>
              </a:cxnLst>
              <a:rect l="T15" t="T16" r="T17" b="T18"/>
              <a:pathLst>
                <a:path w="932" h="334">
                  <a:moveTo>
                    <a:pt x="64" y="96"/>
                  </a:moveTo>
                  <a:cubicBezTo>
                    <a:pt x="66" y="126"/>
                    <a:pt x="0" y="240"/>
                    <a:pt x="76" y="276"/>
                  </a:cubicBezTo>
                  <a:cubicBezTo>
                    <a:pt x="152" y="312"/>
                    <a:pt x="386" y="334"/>
                    <a:pt x="520" y="312"/>
                  </a:cubicBezTo>
                  <a:cubicBezTo>
                    <a:pt x="654" y="290"/>
                    <a:pt x="828" y="196"/>
                    <a:pt x="880" y="144"/>
                  </a:cubicBezTo>
                  <a:cubicBezTo>
                    <a:pt x="932" y="92"/>
                    <a:pt x="842" y="30"/>
                    <a:pt x="832"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latin typeface="+mj-lt"/>
                <a:ea typeface="+mj-ea"/>
              </a:endParaRPr>
            </a:p>
          </p:txBody>
        </p:sp>
        <p:sp>
          <p:nvSpPr>
            <p:cNvPr id="1050" name="Freeform 47">
              <a:extLst>
                <a:ext uri="{FF2B5EF4-FFF2-40B4-BE49-F238E27FC236}">
                  <a16:creationId xmlns:a16="http://schemas.microsoft.com/office/drawing/2014/main" id="{1FE9D65F-279C-4096-8460-B7C5FDFE93F8}"/>
                </a:ext>
              </a:extLst>
            </p:cNvPr>
            <p:cNvSpPr>
              <a:spLocks/>
            </p:cNvSpPr>
            <p:nvPr/>
          </p:nvSpPr>
          <p:spPr bwMode="auto">
            <a:xfrm>
              <a:off x="4272" y="1488"/>
              <a:ext cx="720" cy="144"/>
            </a:xfrm>
            <a:custGeom>
              <a:avLst/>
              <a:gdLst>
                <a:gd name="T0" fmla="*/ 0 w 720"/>
                <a:gd name="T1" fmla="*/ 144 h 144"/>
                <a:gd name="T2" fmla="*/ 144 w 720"/>
                <a:gd name="T3" fmla="*/ 48 h 144"/>
                <a:gd name="T4" fmla="*/ 384 w 720"/>
                <a:gd name="T5" fmla="*/ 0 h 144"/>
                <a:gd name="T6" fmla="*/ 720 w 720"/>
                <a:gd name="T7" fmla="*/ 48 h 144"/>
                <a:gd name="T8" fmla="*/ 0 60000 65536"/>
                <a:gd name="T9" fmla="*/ 0 60000 65536"/>
                <a:gd name="T10" fmla="*/ 0 60000 65536"/>
                <a:gd name="T11" fmla="*/ 0 60000 65536"/>
                <a:gd name="T12" fmla="*/ 0 w 720"/>
                <a:gd name="T13" fmla="*/ 0 h 144"/>
                <a:gd name="T14" fmla="*/ 720 w 720"/>
                <a:gd name="T15" fmla="*/ 144 h 144"/>
              </a:gdLst>
              <a:ahLst/>
              <a:cxnLst>
                <a:cxn ang="T8">
                  <a:pos x="T0" y="T1"/>
                </a:cxn>
                <a:cxn ang="T9">
                  <a:pos x="T2" y="T3"/>
                </a:cxn>
                <a:cxn ang="T10">
                  <a:pos x="T4" y="T5"/>
                </a:cxn>
                <a:cxn ang="T11">
                  <a:pos x="T6" y="T7"/>
                </a:cxn>
              </a:cxnLst>
              <a:rect l="T12" t="T13" r="T14" b="T15"/>
              <a:pathLst>
                <a:path w="720" h="144">
                  <a:moveTo>
                    <a:pt x="0" y="144"/>
                  </a:moveTo>
                  <a:cubicBezTo>
                    <a:pt x="40" y="108"/>
                    <a:pt x="80" y="72"/>
                    <a:pt x="144" y="48"/>
                  </a:cubicBezTo>
                  <a:cubicBezTo>
                    <a:pt x="208" y="24"/>
                    <a:pt x="288" y="0"/>
                    <a:pt x="384" y="0"/>
                  </a:cubicBezTo>
                  <a:cubicBezTo>
                    <a:pt x="480" y="0"/>
                    <a:pt x="664" y="40"/>
                    <a:pt x="720" y="48"/>
                  </a:cubicBezTo>
                </a:path>
              </a:pathLst>
            </a:cu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latin typeface="+mj-lt"/>
                <a:ea typeface="+mj-ea"/>
              </a:endParaRPr>
            </a:p>
          </p:txBody>
        </p:sp>
        <p:sp>
          <p:nvSpPr>
            <p:cNvPr id="1051" name="Line 48">
              <a:extLst>
                <a:ext uri="{FF2B5EF4-FFF2-40B4-BE49-F238E27FC236}">
                  <a16:creationId xmlns:a16="http://schemas.microsoft.com/office/drawing/2014/main" id="{5395EA68-92B4-4071-A53A-AC816CE9ACA8}"/>
                </a:ext>
              </a:extLst>
            </p:cNvPr>
            <p:cNvSpPr>
              <a:spLocks noChangeShapeType="1"/>
            </p:cNvSpPr>
            <p:nvPr/>
          </p:nvSpPr>
          <p:spPr bwMode="auto">
            <a:xfrm flipV="1">
              <a:off x="4224" y="8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052" name="Line 51">
              <a:extLst>
                <a:ext uri="{FF2B5EF4-FFF2-40B4-BE49-F238E27FC236}">
                  <a16:creationId xmlns:a16="http://schemas.microsoft.com/office/drawing/2014/main" id="{40A3FA14-172F-4AC2-ACA7-EB6EB00EDC7F}"/>
                </a:ext>
              </a:extLst>
            </p:cNvPr>
            <p:cNvSpPr>
              <a:spLocks noChangeShapeType="1"/>
            </p:cNvSpPr>
            <p:nvPr/>
          </p:nvSpPr>
          <p:spPr bwMode="auto">
            <a:xfrm flipV="1">
              <a:off x="5088" y="720"/>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053" name="Freeform 54">
              <a:extLst>
                <a:ext uri="{FF2B5EF4-FFF2-40B4-BE49-F238E27FC236}">
                  <a16:creationId xmlns:a16="http://schemas.microsoft.com/office/drawing/2014/main" id="{D82EDFFD-57B3-4C59-8DF3-CEB2E582F378}"/>
                </a:ext>
              </a:extLst>
            </p:cNvPr>
            <p:cNvSpPr>
              <a:spLocks/>
            </p:cNvSpPr>
            <p:nvPr/>
          </p:nvSpPr>
          <p:spPr bwMode="auto">
            <a:xfrm>
              <a:off x="4216" y="424"/>
              <a:ext cx="896" cy="600"/>
            </a:xfrm>
            <a:custGeom>
              <a:avLst/>
              <a:gdLst>
                <a:gd name="T0" fmla="*/ 8 w 896"/>
                <a:gd name="T1" fmla="*/ 440 h 600"/>
                <a:gd name="T2" fmla="*/ 104 w 896"/>
                <a:gd name="T3" fmla="*/ 200 h 600"/>
                <a:gd name="T4" fmla="*/ 296 w 896"/>
                <a:gd name="T5" fmla="*/ 56 h 600"/>
                <a:gd name="T6" fmla="*/ 584 w 896"/>
                <a:gd name="T7" fmla="*/ 8 h 600"/>
                <a:gd name="T8" fmla="*/ 776 w 896"/>
                <a:gd name="T9" fmla="*/ 104 h 600"/>
                <a:gd name="T10" fmla="*/ 872 w 896"/>
                <a:gd name="T11" fmla="*/ 296 h 600"/>
                <a:gd name="T12" fmla="*/ 632 w 896"/>
                <a:gd name="T13" fmla="*/ 536 h 600"/>
                <a:gd name="T14" fmla="*/ 152 w 896"/>
                <a:gd name="T15" fmla="*/ 584 h 600"/>
                <a:gd name="T16" fmla="*/ 8 w 896"/>
                <a:gd name="T17" fmla="*/ 440 h 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6"/>
                <a:gd name="T28" fmla="*/ 0 h 600"/>
                <a:gd name="T29" fmla="*/ 896 w 896"/>
                <a:gd name="T30" fmla="*/ 600 h 6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6" h="600">
                  <a:moveTo>
                    <a:pt x="8" y="440"/>
                  </a:moveTo>
                  <a:cubicBezTo>
                    <a:pt x="0" y="376"/>
                    <a:pt x="56" y="264"/>
                    <a:pt x="104" y="200"/>
                  </a:cubicBezTo>
                  <a:cubicBezTo>
                    <a:pt x="152" y="136"/>
                    <a:pt x="216" y="88"/>
                    <a:pt x="296" y="56"/>
                  </a:cubicBezTo>
                  <a:cubicBezTo>
                    <a:pt x="376" y="24"/>
                    <a:pt x="504" y="0"/>
                    <a:pt x="584" y="8"/>
                  </a:cubicBezTo>
                  <a:cubicBezTo>
                    <a:pt x="664" y="16"/>
                    <a:pt x="728" y="56"/>
                    <a:pt x="776" y="104"/>
                  </a:cubicBezTo>
                  <a:cubicBezTo>
                    <a:pt x="824" y="152"/>
                    <a:pt x="896" y="224"/>
                    <a:pt x="872" y="296"/>
                  </a:cubicBezTo>
                  <a:cubicBezTo>
                    <a:pt x="848" y="368"/>
                    <a:pt x="752" y="488"/>
                    <a:pt x="632" y="536"/>
                  </a:cubicBezTo>
                  <a:cubicBezTo>
                    <a:pt x="512" y="584"/>
                    <a:pt x="256" y="600"/>
                    <a:pt x="152" y="584"/>
                  </a:cubicBezTo>
                  <a:cubicBezTo>
                    <a:pt x="48" y="568"/>
                    <a:pt x="16" y="504"/>
                    <a:pt x="8" y="44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latin typeface="+mj-lt"/>
                <a:ea typeface="+mj-ea"/>
              </a:endParaRPr>
            </a:p>
          </p:txBody>
        </p:sp>
        <p:sp>
          <p:nvSpPr>
            <p:cNvPr id="1054" name="Freeform 55">
              <a:extLst>
                <a:ext uri="{FF2B5EF4-FFF2-40B4-BE49-F238E27FC236}">
                  <a16:creationId xmlns:a16="http://schemas.microsoft.com/office/drawing/2014/main" id="{3F469B26-91E1-4434-929B-63FE945A6B25}"/>
                </a:ext>
              </a:extLst>
            </p:cNvPr>
            <p:cNvSpPr>
              <a:spLocks/>
            </p:cNvSpPr>
            <p:nvPr/>
          </p:nvSpPr>
          <p:spPr bwMode="auto">
            <a:xfrm>
              <a:off x="4224" y="616"/>
              <a:ext cx="864" cy="248"/>
            </a:xfrm>
            <a:custGeom>
              <a:avLst/>
              <a:gdLst>
                <a:gd name="T0" fmla="*/ 0 w 864"/>
                <a:gd name="T1" fmla="*/ 248 h 248"/>
                <a:gd name="T2" fmla="*/ 96 w 864"/>
                <a:gd name="T3" fmla="*/ 152 h 248"/>
                <a:gd name="T4" fmla="*/ 288 w 864"/>
                <a:gd name="T5" fmla="*/ 56 h 248"/>
                <a:gd name="T6" fmla="*/ 528 w 864"/>
                <a:gd name="T7" fmla="*/ 8 h 248"/>
                <a:gd name="T8" fmla="*/ 768 w 864"/>
                <a:gd name="T9" fmla="*/ 8 h 248"/>
                <a:gd name="T10" fmla="*/ 864 w 864"/>
                <a:gd name="T11" fmla="*/ 56 h 248"/>
                <a:gd name="T12" fmla="*/ 0 60000 65536"/>
                <a:gd name="T13" fmla="*/ 0 60000 65536"/>
                <a:gd name="T14" fmla="*/ 0 60000 65536"/>
                <a:gd name="T15" fmla="*/ 0 60000 65536"/>
                <a:gd name="T16" fmla="*/ 0 60000 65536"/>
                <a:gd name="T17" fmla="*/ 0 60000 65536"/>
                <a:gd name="T18" fmla="*/ 0 w 864"/>
                <a:gd name="T19" fmla="*/ 0 h 248"/>
                <a:gd name="T20" fmla="*/ 864 w 864"/>
                <a:gd name="T21" fmla="*/ 248 h 248"/>
              </a:gdLst>
              <a:ahLst/>
              <a:cxnLst>
                <a:cxn ang="T12">
                  <a:pos x="T0" y="T1"/>
                </a:cxn>
                <a:cxn ang="T13">
                  <a:pos x="T2" y="T3"/>
                </a:cxn>
                <a:cxn ang="T14">
                  <a:pos x="T4" y="T5"/>
                </a:cxn>
                <a:cxn ang="T15">
                  <a:pos x="T6" y="T7"/>
                </a:cxn>
                <a:cxn ang="T16">
                  <a:pos x="T8" y="T9"/>
                </a:cxn>
                <a:cxn ang="T17">
                  <a:pos x="T10" y="T11"/>
                </a:cxn>
              </a:cxnLst>
              <a:rect l="T18" t="T19" r="T20" b="T21"/>
              <a:pathLst>
                <a:path w="864" h="248">
                  <a:moveTo>
                    <a:pt x="0" y="248"/>
                  </a:moveTo>
                  <a:cubicBezTo>
                    <a:pt x="24" y="216"/>
                    <a:pt x="48" y="184"/>
                    <a:pt x="96" y="152"/>
                  </a:cubicBezTo>
                  <a:cubicBezTo>
                    <a:pt x="144" y="120"/>
                    <a:pt x="216" y="80"/>
                    <a:pt x="288" y="56"/>
                  </a:cubicBezTo>
                  <a:cubicBezTo>
                    <a:pt x="360" y="32"/>
                    <a:pt x="448" y="16"/>
                    <a:pt x="528" y="8"/>
                  </a:cubicBezTo>
                  <a:cubicBezTo>
                    <a:pt x="608" y="0"/>
                    <a:pt x="712" y="0"/>
                    <a:pt x="768" y="8"/>
                  </a:cubicBezTo>
                  <a:cubicBezTo>
                    <a:pt x="824" y="16"/>
                    <a:pt x="844" y="36"/>
                    <a:pt x="864" y="56"/>
                  </a:cubicBezTo>
                </a:path>
              </a:pathLst>
            </a:cu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latin typeface="+mj-lt"/>
                <a:ea typeface="+mj-ea"/>
              </a:endParaRPr>
            </a:p>
          </p:txBody>
        </p:sp>
        <p:sp>
          <p:nvSpPr>
            <p:cNvPr id="1055" name="AutoShape 56">
              <a:extLst>
                <a:ext uri="{FF2B5EF4-FFF2-40B4-BE49-F238E27FC236}">
                  <a16:creationId xmlns:a16="http://schemas.microsoft.com/office/drawing/2014/main" id="{3460EDE1-95B6-4B8D-8AE6-ABB08256AAD1}"/>
                </a:ext>
              </a:extLst>
            </p:cNvPr>
            <p:cNvSpPr>
              <a:spLocks noChangeArrowheads="1"/>
            </p:cNvSpPr>
            <p:nvPr/>
          </p:nvSpPr>
          <p:spPr bwMode="auto">
            <a:xfrm>
              <a:off x="4608" y="1632"/>
              <a:ext cx="192" cy="96"/>
            </a:xfrm>
            <a:prstGeom prst="parallelogram">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latin typeface="+mj-lt"/>
                <a:ea typeface="+mj-ea"/>
              </a:endParaRPr>
            </a:p>
          </p:txBody>
        </p:sp>
        <p:sp>
          <p:nvSpPr>
            <p:cNvPr id="1056" name="AutoShape 57">
              <a:extLst>
                <a:ext uri="{FF2B5EF4-FFF2-40B4-BE49-F238E27FC236}">
                  <a16:creationId xmlns:a16="http://schemas.microsoft.com/office/drawing/2014/main" id="{D7A712F4-A3F2-4B56-A593-EC4F91012262}"/>
                </a:ext>
              </a:extLst>
            </p:cNvPr>
            <p:cNvSpPr>
              <a:spLocks noChangeArrowheads="1"/>
            </p:cNvSpPr>
            <p:nvPr/>
          </p:nvSpPr>
          <p:spPr bwMode="auto">
            <a:xfrm>
              <a:off x="4608" y="720"/>
              <a:ext cx="192" cy="96"/>
            </a:xfrm>
            <a:prstGeom prst="parallelogram">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latin typeface="+mj-lt"/>
                <a:ea typeface="+mj-ea"/>
              </a:endParaRPr>
            </a:p>
          </p:txBody>
        </p:sp>
        <p:sp>
          <p:nvSpPr>
            <p:cNvPr id="1057" name="Line 58">
              <a:extLst>
                <a:ext uri="{FF2B5EF4-FFF2-40B4-BE49-F238E27FC236}">
                  <a16:creationId xmlns:a16="http://schemas.microsoft.com/office/drawing/2014/main" id="{B336C4CD-6DE2-42BA-BAC7-4632302BB854}"/>
                </a:ext>
              </a:extLst>
            </p:cNvPr>
            <p:cNvSpPr>
              <a:spLocks noChangeShapeType="1"/>
            </p:cNvSpPr>
            <p:nvPr/>
          </p:nvSpPr>
          <p:spPr bwMode="auto">
            <a:xfrm flipV="1">
              <a:off x="4608" y="816"/>
              <a:ext cx="0" cy="91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058" name="Line 59">
              <a:extLst>
                <a:ext uri="{FF2B5EF4-FFF2-40B4-BE49-F238E27FC236}">
                  <a16:creationId xmlns:a16="http://schemas.microsoft.com/office/drawing/2014/main" id="{25EEA573-DAAC-4FF8-9E56-E6E09A64CB2B}"/>
                </a:ext>
              </a:extLst>
            </p:cNvPr>
            <p:cNvSpPr>
              <a:spLocks noChangeShapeType="1"/>
            </p:cNvSpPr>
            <p:nvPr/>
          </p:nvSpPr>
          <p:spPr bwMode="auto">
            <a:xfrm flipV="1">
              <a:off x="4752" y="816"/>
              <a:ext cx="0" cy="91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p:sp>
          <p:nvSpPr>
            <p:cNvPr id="1059" name="Line 60">
              <a:extLst>
                <a:ext uri="{FF2B5EF4-FFF2-40B4-BE49-F238E27FC236}">
                  <a16:creationId xmlns:a16="http://schemas.microsoft.com/office/drawing/2014/main" id="{6688534D-3368-4CCB-8E90-F1E3615D0407}"/>
                </a:ext>
              </a:extLst>
            </p:cNvPr>
            <p:cNvSpPr>
              <a:spLocks noChangeShapeType="1"/>
            </p:cNvSpPr>
            <p:nvPr/>
          </p:nvSpPr>
          <p:spPr bwMode="auto">
            <a:xfrm>
              <a:off x="4800" y="720"/>
              <a:ext cx="0" cy="91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mj-lt"/>
                <a:ea typeface="+mj-ea"/>
              </a:endParaRPr>
            </a:p>
          </p:txBody>
        </p:sp>
        <mc:AlternateContent xmlns:mc="http://schemas.openxmlformats.org/markup-compatibility/2006" xmlns:a14="http://schemas.microsoft.com/office/drawing/2010/main">
          <mc:Choice Requires="a14">
            <p:sp>
              <p:nvSpPr>
                <p:cNvPr id="1034" name="Object 65">
                  <a:extLst>
                    <a:ext uri="{FF2B5EF4-FFF2-40B4-BE49-F238E27FC236}">
                      <a16:creationId xmlns:a16="http://schemas.microsoft.com/office/drawing/2014/main" id="{75A86B74-BA61-4B86-9E9B-2103E129BEE7}"/>
                    </a:ext>
                  </a:extLst>
                </p:cNvPr>
                <p:cNvSpPr txBox="1"/>
                <p:nvPr/>
              </p:nvSpPr>
              <p:spPr bwMode="auto">
                <a:xfrm>
                  <a:off x="4320" y="1584"/>
                  <a:ext cx="288" cy="236"/>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𝜟</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𝝈</m:t>
                            </m:r>
                          </m:e>
                          <m:sub>
                            <m:r>
                              <a:rPr lang="zh-CN" altLang="en-US" sz="2800" b="1" i="1">
                                <a:solidFill>
                                  <a:srgbClr val="000000"/>
                                </a:solidFill>
                                <a:latin typeface="Cambria Math" panose="02040503050406030204" pitchFamily="18" charset="0"/>
                                <a:ea typeface="+mj-ea"/>
                              </a:rPr>
                              <m:t>𝒊</m:t>
                            </m:r>
                          </m:sub>
                        </m:sSub>
                      </m:oMath>
                    </m:oMathPara>
                  </a14:m>
                  <a:endParaRPr lang="zh-CN" altLang="en-US" sz="2800" b="1">
                    <a:latin typeface="+mj-lt"/>
                    <a:ea typeface="+mj-ea"/>
                  </a:endParaRPr>
                </a:p>
              </p:txBody>
            </p:sp>
          </mc:Choice>
          <mc:Fallback xmlns="">
            <p:sp>
              <p:nvSpPr>
                <p:cNvPr id="1034" name="Object 65">
                  <a:extLst>
                    <a:ext uri="{FF2B5EF4-FFF2-40B4-BE49-F238E27FC236}">
                      <a16:creationId xmlns:a16="http://schemas.microsoft.com/office/drawing/2014/main" id="{75A86B74-BA61-4B86-9E9B-2103E129BEE7}"/>
                    </a:ext>
                  </a:extLst>
                </p:cNvPr>
                <p:cNvSpPr txBox="1">
                  <a:spLocks noRot="1" noChangeAspect="1" noMove="1" noResize="1" noEditPoints="1" noAdjustHandles="1" noChangeArrowheads="1" noChangeShapeType="1" noTextEdit="1"/>
                </p:cNvSpPr>
                <p:nvPr/>
              </p:nvSpPr>
              <p:spPr bwMode="auto">
                <a:xfrm>
                  <a:off x="4320" y="1584"/>
                  <a:ext cx="288" cy="236"/>
                </a:xfrm>
                <a:prstGeom prst="rect">
                  <a:avLst/>
                </a:prstGeom>
                <a:blipFill>
                  <a:blip r:embed="rId7"/>
                  <a:stretch>
                    <a:fillRect r="-13333"/>
                  </a:stretch>
                </a:blipFill>
                <a:ln>
                  <a:noFill/>
                </a:ln>
                <a:effectLst/>
              </p:spPr>
              <p:txBody>
                <a:bodyPr/>
                <a:lstStyle/>
                <a:p>
                  <a:r>
                    <a:rPr lang="zh-CN" altLang="en-US">
                      <a:noFill/>
                    </a:rPr>
                    <a:t> </a:t>
                  </a:r>
                </a:p>
              </p:txBody>
            </p:sp>
          </mc:Fallback>
        </mc:AlternateContent>
      </p:grpSp>
      <p:sp>
        <p:nvSpPr>
          <p:cNvPr id="3140" name="Text Box 68">
            <a:extLst>
              <a:ext uri="{FF2B5EF4-FFF2-40B4-BE49-F238E27FC236}">
                <a16:creationId xmlns:a16="http://schemas.microsoft.com/office/drawing/2014/main" id="{56156568-39F3-4593-A6A0-834EDD942229}"/>
              </a:ext>
            </a:extLst>
          </p:cNvPr>
          <p:cNvSpPr txBox="1">
            <a:spLocks noChangeArrowheads="1"/>
          </p:cNvSpPr>
          <p:nvPr/>
        </p:nvSpPr>
        <p:spPr bwMode="auto">
          <a:xfrm>
            <a:off x="2089430" y="4091976"/>
            <a:ext cx="35493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mj-lt"/>
                <a:ea typeface="+mj-ea"/>
              </a:rPr>
              <a:t>例</a:t>
            </a:r>
            <a:r>
              <a:rPr lang="en-US" altLang="zh-CN" b="1" dirty="0">
                <a:latin typeface="+mj-lt"/>
                <a:ea typeface="+mj-ea"/>
              </a:rPr>
              <a:t>2. </a:t>
            </a:r>
            <a:r>
              <a:rPr lang="zh-CN" altLang="en-US" b="1" dirty="0">
                <a:latin typeface="+mj-lt"/>
                <a:ea typeface="+mj-ea"/>
              </a:rPr>
              <a:t>物体薄片的质量</a:t>
            </a:r>
            <a:r>
              <a:rPr lang="en-US" altLang="zh-CN" b="1" dirty="0">
                <a:latin typeface="+mj-lt"/>
                <a:ea typeface="+mj-ea"/>
              </a:rPr>
              <a:t>:</a:t>
            </a:r>
          </a:p>
        </p:txBody>
      </p:sp>
      <mc:AlternateContent xmlns:mc="http://schemas.openxmlformats.org/markup-compatibility/2006">
        <mc:Choice xmlns:a14="http://schemas.microsoft.com/office/drawing/2010/main" Requires="a14">
          <p:sp>
            <p:nvSpPr>
              <p:cNvPr id="1045" name="Text Box 69">
                <a:extLst>
                  <a:ext uri="{FF2B5EF4-FFF2-40B4-BE49-F238E27FC236}">
                    <a16:creationId xmlns:a16="http://schemas.microsoft.com/office/drawing/2014/main" id="{DF32D126-CAE5-4148-ADAE-4E1085C79343}"/>
                  </a:ext>
                </a:extLst>
              </p:cNvPr>
              <p:cNvSpPr txBox="1">
                <a:spLocks noChangeArrowheads="1"/>
              </p:cNvSpPr>
              <p:nvPr/>
            </p:nvSpPr>
            <p:spPr bwMode="auto">
              <a:xfrm>
                <a:off x="2209801" y="4648211"/>
                <a:ext cx="9365577"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mj-lt"/>
                    <a:ea typeface="+mj-ea"/>
                  </a:rPr>
                  <a:t>设物体位于</a:t>
                </a:r>
                <a:r>
                  <a:rPr lang="en-US" altLang="zh-CN" b="1" dirty="0" err="1">
                    <a:latin typeface="+mj-lt"/>
                    <a:ea typeface="+mj-ea"/>
                  </a:rPr>
                  <a:t>xoy</a:t>
                </a:r>
                <a:r>
                  <a:rPr lang="zh-CN" altLang="en-US" b="1" dirty="0">
                    <a:latin typeface="+mj-lt"/>
                    <a:ea typeface="+mj-ea"/>
                  </a:rPr>
                  <a:t>面有界闭域 </a:t>
                </a:r>
                <a:r>
                  <a:rPr lang="en-US" altLang="zh-CN" b="1" i="1" dirty="0">
                    <a:latin typeface="+mj-lt"/>
                    <a:ea typeface="+mj-ea"/>
                  </a:rPr>
                  <a:t>D</a:t>
                </a:r>
                <a:r>
                  <a:rPr lang="zh-CN" altLang="en-US" b="1" dirty="0">
                    <a:latin typeface="+mj-lt"/>
                    <a:ea typeface="+mj-ea"/>
                  </a:rPr>
                  <a:t>上</a:t>
                </a:r>
                <a:r>
                  <a:rPr lang="en-US" altLang="zh-CN" b="1" dirty="0">
                    <a:latin typeface="+mj-lt"/>
                    <a:ea typeface="+mj-ea"/>
                  </a:rPr>
                  <a:t>,</a:t>
                </a:r>
                <a:r>
                  <a:rPr lang="zh-CN" altLang="en-US" b="1" dirty="0">
                    <a:latin typeface="+mj-lt"/>
                    <a:ea typeface="+mj-ea"/>
                  </a:rPr>
                  <a:t>面密度为连续函数</a:t>
                </a:r>
                <a14:m>
                  <m:oMath xmlns:m="http://schemas.openxmlformats.org/officeDocument/2006/math">
                    <m:r>
                      <a:rPr lang="zh-CN" altLang="en-US" b="1" i="1" smtClean="0">
                        <a:solidFill>
                          <a:srgbClr val="000000"/>
                        </a:solidFill>
                        <a:latin typeface="Cambria Math" panose="02040503050406030204" pitchFamily="18" charset="0"/>
                      </a:rPr>
                      <m:t>𝝁</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𝒙</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𝒚</m:t>
                    </m:r>
                    <m:r>
                      <a:rPr lang="zh-CN" altLang="en-US" b="1" i="1">
                        <a:solidFill>
                          <a:srgbClr val="000000"/>
                        </a:solidFill>
                        <a:latin typeface="Cambria Math" panose="02040503050406030204" pitchFamily="18" charset="0"/>
                      </a:rPr>
                      <m:t>)</m:t>
                    </m:r>
                  </m:oMath>
                </a14:m>
                <a:r>
                  <a:rPr lang="zh-CN" altLang="en-US" b="1" dirty="0">
                    <a:latin typeface="+mj-lt"/>
                    <a:ea typeface="+mj-ea"/>
                  </a:rPr>
                  <a:t>   </a:t>
                </a:r>
                <a:endParaRPr lang="en-US" altLang="zh-CN" b="1" dirty="0">
                  <a:latin typeface="+mj-lt"/>
                  <a:ea typeface="+mj-ea"/>
                </a:endParaRPr>
              </a:p>
            </p:txBody>
          </p:sp>
        </mc:Choice>
        <mc:Fallback>
          <p:sp>
            <p:nvSpPr>
              <p:cNvPr id="1045" name="Text Box 69">
                <a:extLst>
                  <a:ext uri="{FF2B5EF4-FFF2-40B4-BE49-F238E27FC236}">
                    <a16:creationId xmlns:a16="http://schemas.microsoft.com/office/drawing/2014/main" id="{DF32D126-CAE5-4148-ADAE-4E1085C79343}"/>
                  </a:ext>
                </a:extLst>
              </p:cNvPr>
              <p:cNvSpPr txBox="1">
                <a:spLocks noRot="1" noChangeAspect="1" noMove="1" noResize="1" noEditPoints="1" noAdjustHandles="1" noChangeArrowheads="1" noChangeShapeType="1" noTextEdit="1"/>
              </p:cNvSpPr>
              <p:nvPr/>
            </p:nvSpPr>
            <p:spPr bwMode="auto">
              <a:xfrm>
                <a:off x="2209801" y="4648211"/>
                <a:ext cx="9365577" cy="523220"/>
              </a:xfrm>
              <a:prstGeom prst="rect">
                <a:avLst/>
              </a:prstGeom>
              <a:blipFill>
                <a:blip r:embed="rId8"/>
                <a:stretch>
                  <a:fillRect l="-1367" t="-16471" b="-341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146" name="Text Box 74">
            <a:extLst>
              <a:ext uri="{FF2B5EF4-FFF2-40B4-BE49-F238E27FC236}">
                <a16:creationId xmlns:a16="http://schemas.microsoft.com/office/drawing/2014/main" id="{6C31070D-8AC6-4579-9261-6982A5F5CD7A}"/>
              </a:ext>
            </a:extLst>
          </p:cNvPr>
          <p:cNvSpPr txBox="1">
            <a:spLocks noChangeArrowheads="1"/>
          </p:cNvSpPr>
          <p:nvPr/>
        </p:nvSpPr>
        <p:spPr bwMode="auto">
          <a:xfrm>
            <a:off x="2209801" y="5256539"/>
            <a:ext cx="10262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mj-lt"/>
                <a:ea typeface="+mj-ea"/>
              </a:rPr>
              <a:t>同理</a:t>
            </a:r>
            <a:r>
              <a:rPr lang="en-US" altLang="zh-CN" b="1" dirty="0">
                <a:latin typeface="+mj-lt"/>
                <a:ea typeface="+mj-ea"/>
              </a:rPr>
              <a:t>:</a:t>
            </a:r>
          </a:p>
        </p:txBody>
      </p:sp>
      <mc:AlternateContent xmlns:mc="http://schemas.openxmlformats.org/markup-compatibility/2006">
        <mc:Choice xmlns:a14="http://schemas.microsoft.com/office/drawing/2010/main" Requires="a14">
          <p:sp>
            <p:nvSpPr>
              <p:cNvPr id="3147" name="Object 75">
                <a:extLst>
                  <a:ext uri="{FF2B5EF4-FFF2-40B4-BE49-F238E27FC236}">
                    <a16:creationId xmlns:a16="http://schemas.microsoft.com/office/drawing/2014/main" id="{F54FB1C0-C1D3-4320-A17C-73340E23449C}"/>
                  </a:ext>
                </a:extLst>
              </p:cNvPr>
              <p:cNvSpPr txBox="1"/>
              <p:nvPr/>
            </p:nvSpPr>
            <p:spPr bwMode="auto">
              <a:xfrm>
                <a:off x="3886004" y="5203665"/>
                <a:ext cx="3781425" cy="4333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𝜟</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𝑴</m:t>
                          </m:r>
                        </m:e>
                        <m:sub>
                          <m:r>
                            <a:rPr lang="zh-CN" altLang="en-US" sz="2800" b="1" i="1">
                              <a:solidFill>
                                <a:srgbClr val="000000"/>
                              </a:solidFill>
                              <a:latin typeface="Cambria Math" panose="02040503050406030204" pitchFamily="18" charset="0"/>
                              <a:ea typeface="+mj-ea"/>
                            </a:rPr>
                            <m:t>𝒊</m:t>
                          </m:r>
                        </m:sub>
                      </m:sSub>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rPr>
                        <m:t>𝝁</m:t>
                      </m:r>
                      <m:r>
                        <a:rPr lang="zh-CN" altLang="en-US" sz="2800" b="1" i="1">
                          <a:solidFill>
                            <a:srgbClr val="000000"/>
                          </a:solidFill>
                          <a:latin typeface="Cambria Math" panose="02040503050406030204" pitchFamily="18" charset="0"/>
                          <a:ea typeface="+mj-ea"/>
                        </a:rPr>
                        <m:t>(</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𝝃</m:t>
                          </m:r>
                        </m:e>
                        <m:sub>
                          <m:r>
                            <a:rPr lang="zh-CN" altLang="en-US" sz="2800" b="1" i="1">
                              <a:solidFill>
                                <a:srgbClr val="000000"/>
                              </a:solidFill>
                              <a:latin typeface="Cambria Math" panose="02040503050406030204" pitchFamily="18" charset="0"/>
                              <a:ea typeface="+mj-ea"/>
                            </a:rPr>
                            <m:t>𝒊</m:t>
                          </m:r>
                        </m:sub>
                      </m:sSub>
                      <m:r>
                        <a:rPr lang="zh-CN" altLang="en-US" sz="2800" b="1" i="1">
                          <a:solidFill>
                            <a:srgbClr val="000000"/>
                          </a:solidFill>
                          <a:latin typeface="Cambria Math" panose="02040503050406030204" pitchFamily="18" charset="0"/>
                          <a:ea typeface="+mj-ea"/>
                        </a:rPr>
                        <m:t>,</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𝜼</m:t>
                          </m:r>
                        </m:e>
                        <m:sub>
                          <m:r>
                            <a:rPr lang="zh-CN" altLang="en-US" sz="2800" b="1" i="1">
                              <a:solidFill>
                                <a:srgbClr val="000000"/>
                              </a:solidFill>
                              <a:latin typeface="Cambria Math" panose="02040503050406030204" pitchFamily="18" charset="0"/>
                              <a:ea typeface="+mj-ea"/>
                            </a:rPr>
                            <m:t>𝒊</m:t>
                          </m:r>
                        </m:sub>
                      </m:sSub>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rPr>
                        <m:t>𝜟</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𝝈</m:t>
                          </m:r>
                        </m:e>
                        <m:sub>
                          <m:r>
                            <a:rPr lang="zh-CN" altLang="en-US" sz="2800" b="1" i="1">
                              <a:solidFill>
                                <a:srgbClr val="000000"/>
                              </a:solidFill>
                              <a:latin typeface="Cambria Math" panose="02040503050406030204" pitchFamily="18" charset="0"/>
                            </a:rPr>
                            <m:t>𝒊</m:t>
                          </m:r>
                        </m:sub>
                      </m:sSub>
                    </m:oMath>
                  </m:oMathPara>
                </a14:m>
                <a:endParaRPr lang="zh-CN" altLang="en-US" sz="2800" b="1" dirty="0">
                  <a:ea typeface="+mj-ea"/>
                </a:endParaRPr>
              </a:p>
            </p:txBody>
          </p:sp>
        </mc:Choice>
        <mc:Fallback>
          <p:sp>
            <p:nvSpPr>
              <p:cNvPr id="3147" name="Object 75">
                <a:extLst>
                  <a:ext uri="{FF2B5EF4-FFF2-40B4-BE49-F238E27FC236}">
                    <a16:creationId xmlns:a16="http://schemas.microsoft.com/office/drawing/2014/main" id="{F54FB1C0-C1D3-4320-A17C-73340E23449C}"/>
                  </a:ext>
                </a:extLst>
              </p:cNvPr>
              <p:cNvSpPr txBox="1">
                <a:spLocks noRot="1" noChangeAspect="1" noMove="1" noResize="1" noEditPoints="1" noAdjustHandles="1" noChangeArrowheads="1" noChangeShapeType="1" noTextEdit="1"/>
              </p:cNvSpPr>
              <p:nvPr/>
            </p:nvSpPr>
            <p:spPr bwMode="auto">
              <a:xfrm>
                <a:off x="3886004" y="5203665"/>
                <a:ext cx="3781425" cy="433388"/>
              </a:xfrm>
              <a:prstGeom prst="rect">
                <a:avLst/>
              </a:prstGeom>
              <a:blipFill>
                <a:blip r:embed="rId9"/>
                <a:stretch>
                  <a:fillRect b="-704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48" name="Object 76">
                <a:extLst>
                  <a:ext uri="{FF2B5EF4-FFF2-40B4-BE49-F238E27FC236}">
                    <a16:creationId xmlns:a16="http://schemas.microsoft.com/office/drawing/2014/main" id="{EDBF87A3-1025-47BC-B959-5206C2E41268}"/>
                  </a:ext>
                </a:extLst>
              </p:cNvPr>
              <p:cNvSpPr txBox="1"/>
              <p:nvPr/>
            </p:nvSpPr>
            <p:spPr bwMode="auto">
              <a:xfrm>
                <a:off x="2441378" y="5669288"/>
                <a:ext cx="3781425" cy="1099804"/>
              </a:xfrm>
              <a:prstGeom prst="rect">
                <a:avLst/>
              </a:prstGeom>
              <a:noFill/>
              <a:ln>
                <a:noFill/>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zh-CN" altLang="en-US" sz="4000" b="1" i="1">
                          <a:solidFill>
                            <a:srgbClr val="000000"/>
                          </a:solidFill>
                          <a:latin typeface="Cambria Math" panose="02040503050406030204" pitchFamily="18" charset="0"/>
                          <a:ea typeface="+mj-ea"/>
                        </a:rPr>
                        <m:t>𝑴</m:t>
                      </m:r>
                      <m:r>
                        <a:rPr lang="zh-CN" altLang="en-US" sz="4000" b="1" i="1">
                          <a:solidFill>
                            <a:srgbClr val="000000"/>
                          </a:solidFill>
                          <a:latin typeface="Cambria Math" panose="02040503050406030204" pitchFamily="18" charset="0"/>
                          <a:ea typeface="+mj-ea"/>
                        </a:rPr>
                        <m:t>≈</m:t>
                      </m:r>
                      <m:nary>
                        <m:naryPr>
                          <m:chr m:val="∑"/>
                          <m:ctrlPr>
                            <a:rPr lang="zh-CN" altLang="en-US" sz="4000" b="1" i="1">
                              <a:solidFill>
                                <a:srgbClr val="000000"/>
                              </a:solidFill>
                              <a:latin typeface="Cambria Math" panose="02040503050406030204" pitchFamily="18" charset="0"/>
                              <a:ea typeface="+mj-ea"/>
                            </a:rPr>
                          </m:ctrlPr>
                        </m:naryPr>
                        <m:sub>
                          <m:r>
                            <a:rPr lang="zh-CN" altLang="en-US" sz="4000" b="1" i="1">
                              <a:solidFill>
                                <a:srgbClr val="000000"/>
                              </a:solidFill>
                              <a:latin typeface="Cambria Math" panose="02040503050406030204" pitchFamily="18" charset="0"/>
                              <a:ea typeface="+mj-ea"/>
                            </a:rPr>
                            <m:t>𝒊</m:t>
                          </m:r>
                          <m:r>
                            <a:rPr lang="zh-CN" altLang="en-US" sz="4000" b="1" i="1">
                              <a:solidFill>
                                <a:srgbClr val="000000"/>
                              </a:solidFill>
                              <a:latin typeface="Cambria Math" panose="02040503050406030204" pitchFamily="18" charset="0"/>
                              <a:ea typeface="+mj-ea"/>
                            </a:rPr>
                            <m:t>=</m:t>
                          </m:r>
                          <m:r>
                            <a:rPr lang="zh-CN" altLang="en-US" sz="4000" b="1" i="1">
                              <a:solidFill>
                                <a:srgbClr val="000000"/>
                              </a:solidFill>
                              <a:latin typeface="Cambria Math" panose="02040503050406030204" pitchFamily="18" charset="0"/>
                              <a:ea typeface="+mj-ea"/>
                            </a:rPr>
                            <m:t>𝟏</m:t>
                          </m:r>
                        </m:sub>
                        <m:sup>
                          <m:r>
                            <a:rPr lang="zh-CN" altLang="en-US" sz="4000" b="1" i="1">
                              <a:solidFill>
                                <a:srgbClr val="000000"/>
                              </a:solidFill>
                              <a:latin typeface="Cambria Math" panose="02040503050406030204" pitchFamily="18" charset="0"/>
                              <a:ea typeface="+mj-ea"/>
                            </a:rPr>
                            <m:t>𝒏</m:t>
                          </m:r>
                        </m:sup>
                        <m:e>
                          <m:r>
                            <a:rPr lang="zh-CN" altLang="en-US" sz="4000" b="1" i="1">
                              <a:solidFill>
                                <a:srgbClr val="000000"/>
                              </a:solidFill>
                              <a:latin typeface="Cambria Math" panose="02040503050406030204" pitchFamily="18" charset="0"/>
                            </a:rPr>
                            <m:t>𝝁</m:t>
                          </m:r>
                          <m:r>
                            <a:rPr lang="zh-CN" altLang="en-US" sz="4000" b="1" i="1">
                              <a:solidFill>
                                <a:srgbClr val="000000"/>
                              </a:solidFill>
                              <a:latin typeface="Cambria Math" panose="02040503050406030204" pitchFamily="18" charset="0"/>
                            </a:rPr>
                            <m:t>(</m:t>
                          </m:r>
                          <m:sSub>
                            <m:sSubPr>
                              <m:ctrlPr>
                                <a:rPr lang="zh-CN" altLang="en-US" sz="4000" b="1" i="1">
                                  <a:solidFill>
                                    <a:srgbClr val="000000"/>
                                  </a:solidFill>
                                  <a:latin typeface="Cambria Math" panose="02040503050406030204" pitchFamily="18" charset="0"/>
                                </a:rPr>
                              </m:ctrlPr>
                            </m:sSubPr>
                            <m:e>
                              <m:r>
                                <a:rPr lang="zh-CN" altLang="en-US" sz="4000" b="1" i="1">
                                  <a:solidFill>
                                    <a:srgbClr val="000000"/>
                                  </a:solidFill>
                                  <a:latin typeface="Cambria Math" panose="02040503050406030204" pitchFamily="18" charset="0"/>
                                </a:rPr>
                                <m:t>𝝃</m:t>
                              </m:r>
                            </m:e>
                            <m:sub>
                              <m:r>
                                <a:rPr lang="zh-CN" altLang="en-US" sz="4000" b="1" i="1">
                                  <a:solidFill>
                                    <a:srgbClr val="000000"/>
                                  </a:solidFill>
                                  <a:latin typeface="Cambria Math" panose="02040503050406030204" pitchFamily="18" charset="0"/>
                                </a:rPr>
                                <m:t>𝒊</m:t>
                              </m:r>
                            </m:sub>
                          </m:sSub>
                          <m:r>
                            <a:rPr lang="zh-CN" altLang="en-US" sz="4000" b="1" i="1">
                              <a:solidFill>
                                <a:srgbClr val="000000"/>
                              </a:solidFill>
                              <a:latin typeface="Cambria Math" panose="02040503050406030204" pitchFamily="18" charset="0"/>
                            </a:rPr>
                            <m:t>,</m:t>
                          </m:r>
                          <m:sSub>
                            <m:sSubPr>
                              <m:ctrlPr>
                                <a:rPr lang="zh-CN" altLang="en-US" sz="4000" b="1" i="1">
                                  <a:solidFill>
                                    <a:srgbClr val="000000"/>
                                  </a:solidFill>
                                  <a:latin typeface="Cambria Math" panose="02040503050406030204" pitchFamily="18" charset="0"/>
                                </a:rPr>
                              </m:ctrlPr>
                            </m:sSubPr>
                            <m:e>
                              <m:r>
                                <a:rPr lang="zh-CN" altLang="en-US" sz="4000" b="1" i="1">
                                  <a:solidFill>
                                    <a:srgbClr val="000000"/>
                                  </a:solidFill>
                                  <a:latin typeface="Cambria Math" panose="02040503050406030204" pitchFamily="18" charset="0"/>
                                </a:rPr>
                                <m:t>𝜼</m:t>
                              </m:r>
                            </m:e>
                            <m:sub>
                              <m:r>
                                <a:rPr lang="zh-CN" altLang="en-US" sz="4000" b="1" i="1">
                                  <a:solidFill>
                                    <a:srgbClr val="000000"/>
                                  </a:solidFill>
                                  <a:latin typeface="Cambria Math" panose="02040503050406030204" pitchFamily="18" charset="0"/>
                                </a:rPr>
                                <m:t>𝒊</m:t>
                              </m:r>
                            </m:sub>
                          </m:sSub>
                          <m:r>
                            <a:rPr lang="zh-CN" altLang="en-US" sz="4000" b="1" i="1">
                              <a:solidFill>
                                <a:srgbClr val="000000"/>
                              </a:solidFill>
                              <a:latin typeface="Cambria Math" panose="02040503050406030204" pitchFamily="18" charset="0"/>
                            </a:rPr>
                            <m:t>,)</m:t>
                          </m:r>
                          <m:r>
                            <a:rPr lang="zh-CN" altLang="en-US" sz="4000" b="1" i="1">
                              <a:solidFill>
                                <a:srgbClr val="000000"/>
                              </a:solidFill>
                              <a:latin typeface="Cambria Math" panose="02040503050406030204" pitchFamily="18" charset="0"/>
                            </a:rPr>
                            <m:t>𝜟</m:t>
                          </m:r>
                          <m:sSub>
                            <m:sSubPr>
                              <m:ctrlPr>
                                <a:rPr lang="zh-CN" altLang="en-US" sz="4000" b="1" i="1">
                                  <a:solidFill>
                                    <a:srgbClr val="000000"/>
                                  </a:solidFill>
                                  <a:latin typeface="Cambria Math" panose="02040503050406030204" pitchFamily="18" charset="0"/>
                                </a:rPr>
                              </m:ctrlPr>
                            </m:sSubPr>
                            <m:e>
                              <m:r>
                                <a:rPr lang="zh-CN" altLang="en-US" sz="4000" b="1" i="1">
                                  <a:solidFill>
                                    <a:srgbClr val="000000"/>
                                  </a:solidFill>
                                  <a:latin typeface="Cambria Math" panose="02040503050406030204" pitchFamily="18" charset="0"/>
                                </a:rPr>
                                <m:t>𝝈</m:t>
                              </m:r>
                            </m:e>
                            <m:sub>
                              <m:r>
                                <a:rPr lang="zh-CN" altLang="en-US" sz="4000" b="1" i="1">
                                  <a:solidFill>
                                    <a:srgbClr val="000000"/>
                                  </a:solidFill>
                                  <a:latin typeface="Cambria Math" panose="02040503050406030204" pitchFamily="18" charset="0"/>
                                </a:rPr>
                                <m:t>𝒊</m:t>
                              </m:r>
                            </m:sub>
                          </m:sSub>
                        </m:e>
                      </m:nary>
                    </m:oMath>
                  </m:oMathPara>
                </a14:m>
                <a:endParaRPr lang="zh-CN" altLang="en-US" sz="2800" b="1" dirty="0">
                  <a:latin typeface="+mj-lt"/>
                  <a:ea typeface="+mj-ea"/>
                </a:endParaRPr>
              </a:p>
            </p:txBody>
          </p:sp>
        </mc:Choice>
        <mc:Fallback xmlns="">
          <p:sp>
            <p:nvSpPr>
              <p:cNvPr id="3148" name="Object 76">
                <a:extLst>
                  <a:ext uri="{FF2B5EF4-FFF2-40B4-BE49-F238E27FC236}">
                    <a16:creationId xmlns:a16="http://schemas.microsoft.com/office/drawing/2014/main" id="{EDBF87A3-1025-47BC-B959-5206C2E41268}"/>
                  </a:ext>
                </a:extLst>
              </p:cNvPr>
              <p:cNvSpPr txBox="1">
                <a:spLocks noRot="1" noChangeAspect="1" noMove="1" noResize="1" noEditPoints="1" noAdjustHandles="1" noChangeArrowheads="1" noChangeShapeType="1" noTextEdit="1"/>
              </p:cNvSpPr>
              <p:nvPr/>
            </p:nvSpPr>
            <p:spPr bwMode="auto">
              <a:xfrm>
                <a:off x="2441378" y="5669288"/>
                <a:ext cx="3781425" cy="1099804"/>
              </a:xfrm>
              <a:prstGeom prst="rect">
                <a:avLst/>
              </a:prstGeom>
              <a:blipFill>
                <a:blip r:embed="rId10"/>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49" name="Object 77">
                <a:extLst>
                  <a:ext uri="{FF2B5EF4-FFF2-40B4-BE49-F238E27FC236}">
                    <a16:creationId xmlns:a16="http://schemas.microsoft.com/office/drawing/2014/main" id="{B0D84DA6-22B3-4D4A-95FB-31A3FC8F440B}"/>
                  </a:ext>
                </a:extLst>
              </p:cNvPr>
              <p:cNvSpPr txBox="1"/>
              <p:nvPr/>
            </p:nvSpPr>
            <p:spPr bwMode="auto">
              <a:xfrm>
                <a:off x="6096000" y="5562601"/>
                <a:ext cx="3505200" cy="1206491"/>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𝑴</m:t>
                      </m:r>
                      <m:r>
                        <a:rPr lang="zh-CN" altLang="en-US" sz="2800" b="1" i="1">
                          <a:solidFill>
                            <a:srgbClr val="000000"/>
                          </a:solidFill>
                          <a:latin typeface="Cambria Math" panose="02040503050406030204" pitchFamily="18" charset="0"/>
                          <a:ea typeface="+mj-ea"/>
                        </a:rPr>
                        <m:t>=</m:t>
                      </m:r>
                      <m:func>
                        <m:funcPr>
                          <m:ctrlPr>
                            <a:rPr lang="zh-CN" altLang="en-US" sz="2800" b="1" i="1">
                              <a:solidFill>
                                <a:srgbClr val="000000"/>
                              </a:solidFill>
                              <a:latin typeface="Cambria Math" panose="02040503050406030204" pitchFamily="18" charset="0"/>
                              <a:ea typeface="+mj-ea"/>
                            </a:rPr>
                          </m:ctrlPr>
                        </m:funcPr>
                        <m:fName>
                          <m:limLow>
                            <m:limLowPr>
                              <m:ctrlPr>
                                <a:rPr lang="zh-CN" altLang="en-US" sz="2800" b="1" i="1">
                                  <a:solidFill>
                                    <a:srgbClr val="000000"/>
                                  </a:solidFill>
                                  <a:latin typeface="Cambria Math" panose="02040503050406030204" pitchFamily="18" charset="0"/>
                                  <a:ea typeface="+mj-ea"/>
                                </a:rPr>
                              </m:ctrlPr>
                            </m:limLowPr>
                            <m:e>
                              <m:r>
                                <a:rPr lang="zh-CN" altLang="en-US" sz="2800" b="1" i="0">
                                  <a:solidFill>
                                    <a:srgbClr val="000000"/>
                                  </a:solidFill>
                                  <a:latin typeface="Cambria Math" panose="02040503050406030204" pitchFamily="18" charset="0"/>
                                  <a:ea typeface="+mj-ea"/>
                                </a:rPr>
                                <m:t>𝐥𝐢𝐦</m:t>
                              </m:r>
                            </m:e>
                            <m:lim>
                              <m:r>
                                <a:rPr lang="zh-CN" altLang="en-US" sz="2800" b="1" i="1">
                                  <a:solidFill>
                                    <a:srgbClr val="000000"/>
                                  </a:solidFill>
                                  <a:latin typeface="Cambria Math" panose="02040503050406030204" pitchFamily="18" charset="0"/>
                                  <a:ea typeface="+mj-ea"/>
                                </a:rPr>
                                <m:t>𝝀</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lim>
                          </m:limLow>
                        </m:fName>
                        <m:e>
                          <m:nary>
                            <m:naryPr>
                              <m:chr m:val="∑"/>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𝒊</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sub>
                            <m:sup>
                              <m:r>
                                <a:rPr lang="zh-CN" altLang="en-US" sz="2800" b="1" i="1">
                                  <a:solidFill>
                                    <a:srgbClr val="000000"/>
                                  </a:solidFill>
                                  <a:latin typeface="Cambria Math" panose="02040503050406030204" pitchFamily="18" charset="0"/>
                                  <a:ea typeface="+mj-ea"/>
                                </a:rPr>
                                <m:t>𝒏</m:t>
                              </m:r>
                            </m:sup>
                            <m:e>
                              <m:r>
                                <a:rPr lang="zh-CN" altLang="en-US" sz="2800" b="1" i="1">
                                  <a:solidFill>
                                    <a:srgbClr val="000000"/>
                                  </a:solidFill>
                                  <a:latin typeface="Cambria Math" panose="02040503050406030204" pitchFamily="18" charset="0"/>
                                </a:rPr>
                                <m:t>𝝁</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𝝃</m:t>
                                  </m:r>
                                </m:e>
                                <m:sub>
                                  <m:r>
                                    <a:rPr lang="zh-CN" altLang="en-US" sz="2800" b="1" i="1">
                                      <a:solidFill>
                                        <a:srgbClr val="000000"/>
                                      </a:solidFill>
                                      <a:latin typeface="Cambria Math" panose="02040503050406030204" pitchFamily="18" charset="0"/>
                                    </a:rPr>
                                    <m:t>𝒊</m:t>
                                  </m:r>
                                </m:sub>
                              </m:sSub>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𝜼</m:t>
                                  </m:r>
                                </m:e>
                                <m:sub>
                                  <m:r>
                                    <a:rPr lang="zh-CN" altLang="en-US" sz="2800" b="1" i="1">
                                      <a:solidFill>
                                        <a:srgbClr val="000000"/>
                                      </a:solidFill>
                                      <a:latin typeface="Cambria Math" panose="02040503050406030204" pitchFamily="18" charset="0"/>
                                    </a:rPr>
                                    <m:t>𝒊</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𝜟</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𝝈</m:t>
                                  </m:r>
                                </m:e>
                                <m:sub>
                                  <m:r>
                                    <a:rPr lang="zh-CN" altLang="en-US" sz="2800" b="1" i="1">
                                      <a:solidFill>
                                        <a:srgbClr val="000000"/>
                                      </a:solidFill>
                                      <a:latin typeface="Cambria Math" panose="02040503050406030204" pitchFamily="18" charset="0"/>
                                    </a:rPr>
                                    <m:t>𝒊</m:t>
                                  </m:r>
                                </m:sub>
                              </m:sSub>
                            </m:e>
                          </m:nary>
                        </m:e>
                      </m:func>
                    </m:oMath>
                  </m:oMathPara>
                </a14:m>
                <a:endParaRPr lang="zh-CN" altLang="en-US" sz="2800" b="1" dirty="0">
                  <a:latin typeface="+mj-lt"/>
                  <a:ea typeface="+mj-ea"/>
                </a:endParaRPr>
              </a:p>
            </p:txBody>
          </p:sp>
        </mc:Choice>
        <mc:Fallback xmlns="">
          <p:sp>
            <p:nvSpPr>
              <p:cNvPr id="3149" name="Object 77">
                <a:extLst>
                  <a:ext uri="{FF2B5EF4-FFF2-40B4-BE49-F238E27FC236}">
                    <a16:creationId xmlns:a16="http://schemas.microsoft.com/office/drawing/2014/main" id="{B0D84DA6-22B3-4D4A-95FB-31A3FC8F440B}"/>
                  </a:ext>
                </a:extLst>
              </p:cNvPr>
              <p:cNvSpPr txBox="1">
                <a:spLocks noRot="1" noChangeAspect="1" noMove="1" noResize="1" noEditPoints="1" noAdjustHandles="1" noChangeArrowheads="1" noChangeShapeType="1" noTextEdit="1"/>
              </p:cNvSpPr>
              <p:nvPr/>
            </p:nvSpPr>
            <p:spPr bwMode="auto">
              <a:xfrm>
                <a:off x="6096000" y="5562601"/>
                <a:ext cx="3505200" cy="1206491"/>
              </a:xfrm>
              <a:prstGeom prst="rect">
                <a:avLst/>
              </a:prstGeom>
              <a:blipFill>
                <a:blip r:embed="rId11"/>
                <a:stretch>
                  <a:fillRect/>
                </a:stretch>
              </a:blipFill>
              <a:ln>
                <a:noFill/>
              </a:ln>
              <a:effectLst/>
            </p:spPr>
            <p:txBody>
              <a:bodyPr/>
              <a:lstStyle/>
              <a:p>
                <a:r>
                  <a:rPr lang="zh-CN" altLang="en-US">
                    <a:noFill/>
                  </a:rPr>
                  <a:t> </a:t>
                </a:r>
              </a:p>
            </p:txBody>
          </p:sp>
        </mc:Fallback>
      </mc:AlternateContent>
      <p:sp>
        <p:nvSpPr>
          <p:cNvPr id="3150" name="AutoShape 78">
            <a:extLst>
              <a:ext uri="{FF2B5EF4-FFF2-40B4-BE49-F238E27FC236}">
                <a16:creationId xmlns:a16="http://schemas.microsoft.com/office/drawing/2014/main" id="{1F6CA473-E881-4FCE-BB3D-39A289952182}"/>
              </a:ext>
            </a:extLst>
          </p:cNvPr>
          <p:cNvSpPr>
            <a:spLocks noChangeArrowheads="1"/>
          </p:cNvSpPr>
          <p:nvPr/>
        </p:nvSpPr>
        <p:spPr bwMode="auto">
          <a:xfrm>
            <a:off x="10134600" y="5669288"/>
            <a:ext cx="1371600" cy="609600"/>
          </a:xfrm>
          <a:prstGeom prst="wedgeRectCallout">
            <a:avLst>
              <a:gd name="adj1" fmla="val -102083"/>
              <a:gd name="adj2" fmla="val 1067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t>二</a:t>
            </a:r>
            <a:r>
              <a:rPr lang="zh-CN" altLang="en-US" b="1" dirty="0">
                <a:latin typeface="+mj-lt"/>
                <a:ea typeface="+mj-ea"/>
              </a:rPr>
              <a:t>重积分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133"/>
                                        </p:tgtEl>
                                        <p:attrNameLst>
                                          <p:attrName>style.visibility</p:attrName>
                                        </p:attrNameLst>
                                      </p:cBhvr>
                                      <p:to>
                                        <p:strVal val="visible"/>
                                      </p:to>
                                    </p:set>
                                    <p:animEffect transition="in" filter="box(out)">
                                      <p:cBhvr>
                                        <p:cTn id="7" dur="500"/>
                                        <p:tgtEl>
                                          <p:spTgt spid="3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8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ox(out)">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3086"/>
                                        </p:tgtEl>
                                        <p:attrNameLst>
                                          <p:attrName>style.visibility</p:attrName>
                                        </p:attrNameLst>
                                      </p:cBhvr>
                                      <p:to>
                                        <p:strVal val="visible"/>
                                      </p:to>
                                    </p:set>
                                    <p:animEffect transition="in" filter="box(out)">
                                      <p:cBhvr>
                                        <p:cTn id="34" dur="500"/>
                                        <p:tgtEl>
                                          <p:spTgt spid="308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3140"/>
                                        </p:tgtEl>
                                        <p:attrNameLst>
                                          <p:attrName>style.visibility</p:attrName>
                                        </p:attrNameLst>
                                      </p:cBhvr>
                                      <p:to>
                                        <p:strVal val="visible"/>
                                      </p:to>
                                    </p:set>
                                    <p:animEffect transition="in" filter="box(out)">
                                      <p:cBhvr>
                                        <p:cTn id="39" dur="500"/>
                                        <p:tgtEl>
                                          <p:spTgt spid="314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4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3146"/>
                                        </p:tgtEl>
                                        <p:attrNameLst>
                                          <p:attrName>style.visibility</p:attrName>
                                        </p:attrNameLst>
                                      </p:cBhvr>
                                      <p:to>
                                        <p:strVal val="visible"/>
                                      </p:to>
                                    </p:set>
                                    <p:animEffect transition="in" filter="box(out)">
                                      <p:cBhvr>
                                        <p:cTn id="48" dur="500"/>
                                        <p:tgtEl>
                                          <p:spTgt spid="314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4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3150"/>
                                        </p:tgtEl>
                                        <p:attrNameLst>
                                          <p:attrName>style.visibility</p:attrName>
                                        </p:attrNameLst>
                                      </p:cBhvr>
                                      <p:to>
                                        <p:strVal val="visible"/>
                                      </p:to>
                                    </p:set>
                                    <p:animEffect transition="in" filter="box(out)">
                                      <p:cBhvr>
                                        <p:cTn id="65" dur="500"/>
                                        <p:tgtEl>
                                          <p:spTgt spid="3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p:bldP spid="3081" grpId="0"/>
      <p:bldP spid="3086" grpId="0" animBg="1" autoUpdateAnimBg="0"/>
      <p:bldP spid="3133" grpId="0" autoUpdateAnimBg="0"/>
      <p:bldP spid="3134" grpId="0"/>
      <p:bldP spid="3140" grpId="0" autoUpdateAnimBg="0"/>
      <p:bldP spid="1045" grpId="0"/>
      <p:bldP spid="3146" grpId="0" autoUpdateAnimBg="0"/>
      <p:bldP spid="3147" grpId="0"/>
      <p:bldP spid="3148" grpId="0"/>
      <p:bldP spid="3149" grpId="0"/>
      <p:bldP spid="315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 Box 5">
            <a:extLst>
              <a:ext uri="{FF2B5EF4-FFF2-40B4-BE49-F238E27FC236}">
                <a16:creationId xmlns:a16="http://schemas.microsoft.com/office/drawing/2014/main" id="{B5DF04D8-CFA6-4DB5-9F48-08C0639E8FB7}"/>
              </a:ext>
            </a:extLst>
          </p:cNvPr>
          <p:cNvSpPr txBox="1">
            <a:spLocks noChangeArrowheads="1"/>
          </p:cNvSpPr>
          <p:nvPr/>
        </p:nvSpPr>
        <p:spPr bwMode="auto">
          <a:xfrm>
            <a:off x="1544639" y="752476"/>
            <a:ext cx="324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mn-lt"/>
                <a:ea typeface="+mj-ea"/>
              </a:rPr>
              <a:t>1.</a:t>
            </a:r>
            <a:r>
              <a:rPr lang="zh-CN" altLang="en-US" b="1">
                <a:latin typeface="+mn-lt"/>
                <a:ea typeface="+mj-ea"/>
              </a:rPr>
              <a:t>二重积分定义</a:t>
            </a:r>
          </a:p>
        </p:txBody>
      </p:sp>
      <p:grpSp>
        <p:nvGrpSpPr>
          <p:cNvPr id="2" name="Group 49">
            <a:extLst>
              <a:ext uri="{FF2B5EF4-FFF2-40B4-BE49-F238E27FC236}">
                <a16:creationId xmlns:a16="http://schemas.microsoft.com/office/drawing/2014/main" id="{80B66CE4-E964-495D-A1E5-9B1E68AE6482}"/>
              </a:ext>
            </a:extLst>
          </p:cNvPr>
          <p:cNvGrpSpPr>
            <a:grpSpLocks/>
          </p:cNvGrpSpPr>
          <p:nvPr/>
        </p:nvGrpSpPr>
        <p:grpSpPr bwMode="auto">
          <a:xfrm>
            <a:off x="1249608" y="5734985"/>
            <a:ext cx="9692784" cy="1022346"/>
            <a:chOff x="384" y="2544"/>
            <a:chExt cx="5232" cy="872"/>
          </a:xfrm>
        </p:grpSpPr>
        <p:sp>
          <p:nvSpPr>
            <p:cNvPr id="2072" name="Text Box 3">
              <a:extLst>
                <a:ext uri="{FF2B5EF4-FFF2-40B4-BE49-F238E27FC236}">
                  <a16:creationId xmlns:a16="http://schemas.microsoft.com/office/drawing/2014/main" id="{D58D4C4C-AA9B-4226-B358-7B7158ABE0CF}"/>
                </a:ext>
              </a:extLst>
            </p:cNvPr>
            <p:cNvSpPr txBox="1">
              <a:spLocks noChangeArrowheads="1"/>
            </p:cNvSpPr>
            <p:nvPr/>
          </p:nvSpPr>
          <p:spPr bwMode="auto">
            <a:xfrm>
              <a:off x="384" y="2544"/>
              <a:ext cx="5232"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mn-lt"/>
                  <a:ea typeface="+mj-ea"/>
                </a:rPr>
                <a:t>存在</a:t>
              </a:r>
              <a:r>
                <a:rPr lang="en-US" altLang="zh-CN" b="1" dirty="0">
                  <a:latin typeface="+mn-lt"/>
                  <a:ea typeface="+mj-ea"/>
                </a:rPr>
                <a:t>,</a:t>
              </a:r>
              <a:r>
                <a:rPr lang="zh-CN" altLang="en-US" b="1" dirty="0">
                  <a:latin typeface="+mn-lt"/>
                  <a:ea typeface="+mj-ea"/>
                </a:rPr>
                <a:t>且极限值不依赖于对</a:t>
              </a:r>
              <a:r>
                <a:rPr lang="en-US" altLang="zh-CN" b="1" i="1" dirty="0">
                  <a:latin typeface="+mn-lt"/>
                  <a:ea typeface="+mj-ea"/>
                </a:rPr>
                <a:t>D</a:t>
              </a:r>
              <a:r>
                <a:rPr lang="zh-CN" altLang="en-US" b="1" dirty="0">
                  <a:latin typeface="+mn-lt"/>
                  <a:ea typeface="+mj-ea"/>
                </a:rPr>
                <a:t>的分法</a:t>
              </a:r>
              <a:r>
                <a:rPr lang="en-US" altLang="zh-CN" b="1" dirty="0">
                  <a:latin typeface="+mn-lt"/>
                  <a:ea typeface="+mj-ea"/>
                </a:rPr>
                <a:t>,</a:t>
              </a:r>
              <a:r>
                <a:rPr lang="zh-CN" altLang="en-US" b="1" dirty="0">
                  <a:latin typeface="+mn-lt"/>
                  <a:ea typeface="+mj-ea"/>
                </a:rPr>
                <a:t>也不依赖于             在子域内的取法</a:t>
              </a:r>
              <a:r>
                <a:rPr lang="en-US" altLang="zh-CN" b="1" dirty="0">
                  <a:latin typeface="+mn-lt"/>
                  <a:ea typeface="+mj-ea"/>
                </a:rPr>
                <a:t>,</a:t>
              </a:r>
              <a:r>
                <a:rPr lang="zh-CN" altLang="en-US" b="1" dirty="0">
                  <a:latin typeface="+mn-lt"/>
                  <a:ea typeface="+mj-ea"/>
                </a:rPr>
                <a:t>则称此极限值为函数</a:t>
              </a:r>
              <a:r>
                <a:rPr lang="en-US" altLang="zh-CN" b="1" i="1" dirty="0">
                  <a:latin typeface="+mn-lt"/>
                  <a:ea typeface="+mj-ea"/>
                </a:rPr>
                <a:t>f(</a:t>
              </a:r>
              <a:r>
                <a:rPr lang="en-US" altLang="zh-CN" b="1" i="1" dirty="0" err="1">
                  <a:latin typeface="+mn-lt"/>
                  <a:ea typeface="+mj-ea"/>
                </a:rPr>
                <a:t>x,y</a:t>
              </a:r>
              <a:r>
                <a:rPr lang="en-US" altLang="zh-CN" b="1" i="1" dirty="0">
                  <a:latin typeface="+mn-lt"/>
                  <a:ea typeface="+mj-ea"/>
                </a:rPr>
                <a:t>)</a:t>
              </a:r>
              <a:r>
                <a:rPr lang="zh-CN" altLang="en-US" b="1" dirty="0">
                  <a:latin typeface="+mn-lt"/>
                  <a:ea typeface="+mj-ea"/>
                </a:rPr>
                <a:t>在</a:t>
              </a:r>
              <a:r>
                <a:rPr lang="en-US" altLang="zh-CN" b="1" dirty="0">
                  <a:latin typeface="+mn-lt"/>
                  <a:ea typeface="+mj-ea"/>
                </a:rPr>
                <a:t>D</a:t>
              </a:r>
              <a:r>
                <a:rPr lang="zh-CN" altLang="en-US" b="1" dirty="0">
                  <a:latin typeface="+mn-lt"/>
                  <a:ea typeface="+mj-ea"/>
                </a:rPr>
                <a:t>上的二重积分</a:t>
              </a:r>
              <a:r>
                <a:rPr lang="en-US" altLang="zh-CN" b="1" dirty="0">
                  <a:latin typeface="+mn-lt"/>
                  <a:ea typeface="+mj-ea"/>
                </a:rPr>
                <a:t>.</a:t>
              </a:r>
            </a:p>
          </p:txBody>
        </p:sp>
        <mc:AlternateContent xmlns:mc="http://schemas.openxmlformats.org/markup-compatibility/2006" xmlns:a14="http://schemas.microsoft.com/office/drawing/2010/main">
          <mc:Choice Requires="a14">
            <p:sp>
              <p:nvSpPr>
                <p:cNvPr id="2058" name="Object 32">
                  <a:extLst>
                    <a:ext uri="{FF2B5EF4-FFF2-40B4-BE49-F238E27FC236}">
                      <a16:creationId xmlns:a16="http://schemas.microsoft.com/office/drawing/2014/main" id="{57BFD105-D21E-4113-B6E2-0D82776D0454}"/>
                    </a:ext>
                  </a:extLst>
                </p:cNvPr>
                <p:cNvSpPr txBox="1"/>
                <p:nvPr/>
              </p:nvSpPr>
              <p:spPr bwMode="auto">
                <a:xfrm>
                  <a:off x="4368" y="2544"/>
                  <a:ext cx="528" cy="430"/>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𝝃</m:t>
                            </m:r>
                          </m:e>
                          <m:sub>
                            <m:r>
                              <a:rPr lang="zh-CN" altLang="en-US" sz="2800" b="1" i="1">
                                <a:solidFill>
                                  <a:srgbClr val="000000"/>
                                </a:solidFill>
                                <a:latin typeface="Cambria Math" panose="02040503050406030204" pitchFamily="18" charset="0"/>
                                <a:ea typeface="+mj-ea"/>
                              </a:rPr>
                              <m:t>𝒊</m:t>
                            </m:r>
                          </m:sub>
                        </m:sSub>
                        <m:r>
                          <a:rPr lang="zh-CN" altLang="en-US" sz="2800" b="1" i="1">
                            <a:solidFill>
                              <a:srgbClr val="000000"/>
                            </a:solidFill>
                            <a:latin typeface="Cambria Math" panose="02040503050406030204" pitchFamily="18" charset="0"/>
                            <a:ea typeface="+mj-ea"/>
                          </a:rPr>
                          <m:t>,</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𝜼</m:t>
                            </m:r>
                          </m:e>
                          <m:sub>
                            <m:r>
                              <a:rPr lang="zh-CN" altLang="en-US" sz="2800" b="1" i="1">
                                <a:solidFill>
                                  <a:srgbClr val="000000"/>
                                </a:solidFill>
                                <a:latin typeface="Cambria Math" panose="02040503050406030204" pitchFamily="18" charset="0"/>
                                <a:ea typeface="+mj-ea"/>
                              </a:rPr>
                              <m:t>𝒊</m:t>
                            </m:r>
                          </m:sub>
                        </m:sSub>
                        <m:r>
                          <a:rPr lang="zh-CN" altLang="en-US" sz="2800" b="1" i="1">
                            <a:solidFill>
                              <a:srgbClr val="000000"/>
                            </a:solidFill>
                            <a:latin typeface="Cambria Math" panose="02040503050406030204" pitchFamily="18" charset="0"/>
                            <a:ea typeface="+mj-ea"/>
                          </a:rPr>
                          <m:t>)</m:t>
                        </m:r>
                      </m:oMath>
                    </m:oMathPara>
                  </a14:m>
                  <a:endParaRPr lang="zh-CN" altLang="en-US" sz="2800" b="1" dirty="0">
                    <a:ea typeface="+mj-ea"/>
                  </a:endParaRPr>
                </a:p>
              </p:txBody>
            </p:sp>
          </mc:Choice>
          <mc:Fallback xmlns="">
            <p:sp>
              <p:nvSpPr>
                <p:cNvPr id="2058" name="Object 32">
                  <a:extLst>
                    <a:ext uri="{FF2B5EF4-FFF2-40B4-BE49-F238E27FC236}">
                      <a16:creationId xmlns:a16="http://schemas.microsoft.com/office/drawing/2014/main" id="{57BFD105-D21E-4113-B6E2-0D82776D0454}"/>
                    </a:ext>
                  </a:extLst>
                </p:cNvPr>
                <p:cNvSpPr txBox="1">
                  <a:spLocks noRot="1" noChangeAspect="1" noMove="1" noResize="1" noEditPoints="1" noAdjustHandles="1" noChangeArrowheads="1" noChangeShapeType="1" noTextEdit="1"/>
                </p:cNvSpPr>
                <p:nvPr/>
              </p:nvSpPr>
              <p:spPr bwMode="auto">
                <a:xfrm>
                  <a:off x="4368" y="2544"/>
                  <a:ext cx="528" cy="430"/>
                </a:xfrm>
                <a:prstGeom prst="rect">
                  <a:avLst/>
                </a:prstGeom>
                <a:blipFill>
                  <a:blip r:embed="rId2"/>
                  <a:stretch>
                    <a:fillRect l="-5625" r="-16250" b="-9756"/>
                  </a:stretch>
                </a:blipFill>
                <a:ln>
                  <a:noFill/>
                </a:ln>
                <a:effectLst/>
              </p:spPr>
              <p:txBody>
                <a:bodyPr/>
                <a:lstStyle/>
                <a:p>
                  <a:r>
                    <a:rPr lang="zh-CN" altLang="en-US">
                      <a:noFill/>
                    </a:rPr>
                    <a:t> </a:t>
                  </a:r>
                </a:p>
              </p:txBody>
            </p:sp>
          </mc:Fallback>
        </mc:AlternateContent>
      </p:grpSp>
      <p:sp>
        <p:nvSpPr>
          <p:cNvPr id="4131" name="Text Box 35">
            <a:extLst>
              <a:ext uri="{FF2B5EF4-FFF2-40B4-BE49-F238E27FC236}">
                <a16:creationId xmlns:a16="http://schemas.microsoft.com/office/drawing/2014/main" id="{D42DAE0B-BD4E-46A6-A2AF-C62B3D8F1E35}"/>
              </a:ext>
            </a:extLst>
          </p:cNvPr>
          <p:cNvSpPr txBox="1">
            <a:spLocks noChangeArrowheads="1"/>
          </p:cNvSpPr>
          <p:nvPr/>
        </p:nvSpPr>
        <p:spPr bwMode="auto">
          <a:xfrm>
            <a:off x="1197220" y="100669"/>
            <a:ext cx="216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mn-lt"/>
                <a:ea typeface="+mj-ea"/>
              </a:rPr>
              <a:t>二</a:t>
            </a:r>
            <a:r>
              <a:rPr lang="en-US" altLang="zh-CN" b="1" dirty="0">
                <a:latin typeface="+mn-lt"/>
                <a:ea typeface="+mj-ea"/>
              </a:rPr>
              <a:t>. </a:t>
            </a:r>
            <a:r>
              <a:rPr lang="zh-CN" altLang="en-US" b="1" dirty="0">
                <a:latin typeface="+mn-lt"/>
                <a:ea typeface="+mj-ea"/>
              </a:rPr>
              <a:t>概念</a:t>
            </a:r>
          </a:p>
        </p:txBody>
      </p:sp>
      <p:grpSp>
        <p:nvGrpSpPr>
          <p:cNvPr id="3" name="Group 42">
            <a:extLst>
              <a:ext uri="{FF2B5EF4-FFF2-40B4-BE49-F238E27FC236}">
                <a16:creationId xmlns:a16="http://schemas.microsoft.com/office/drawing/2014/main" id="{A020B0D8-09DD-4124-8D04-8259768BC282}"/>
              </a:ext>
            </a:extLst>
          </p:cNvPr>
          <p:cNvGrpSpPr>
            <a:grpSpLocks/>
          </p:cNvGrpSpPr>
          <p:nvPr/>
        </p:nvGrpSpPr>
        <p:grpSpPr bwMode="auto">
          <a:xfrm>
            <a:off x="1544638" y="152400"/>
            <a:ext cx="9475296" cy="2620964"/>
            <a:chOff x="336" y="126"/>
            <a:chExt cx="5301" cy="1651"/>
          </a:xfrm>
        </p:grpSpPr>
        <mc:AlternateContent xmlns:mc="http://schemas.openxmlformats.org/markup-compatibility/2006" xmlns:a14="http://schemas.microsoft.com/office/drawing/2010/main">
          <mc:Choice Requires="a14">
            <p:sp>
              <p:nvSpPr>
                <p:cNvPr id="2070" name="Text Box 2">
                  <a:extLst>
                    <a:ext uri="{FF2B5EF4-FFF2-40B4-BE49-F238E27FC236}">
                      <a16:creationId xmlns:a16="http://schemas.microsoft.com/office/drawing/2014/main" id="{5028CE07-0807-4CB2-9DA8-F695CFAB417E}"/>
                    </a:ext>
                  </a:extLst>
                </p:cNvPr>
                <p:cNvSpPr txBox="1">
                  <a:spLocks noChangeArrowheads="1"/>
                </p:cNvSpPr>
                <p:nvPr/>
              </p:nvSpPr>
              <p:spPr bwMode="auto">
                <a:xfrm>
                  <a:off x="336" y="905"/>
                  <a:ext cx="5301" cy="8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mn-lt"/>
                      <a:ea typeface="+mj-ea"/>
                    </a:rPr>
                    <a:t>    </a:t>
                  </a:r>
                  <a:r>
                    <a:rPr lang="zh-CN" altLang="en-US" b="1" dirty="0">
                      <a:latin typeface="+mn-lt"/>
                      <a:ea typeface="+mj-ea"/>
                    </a:rPr>
                    <a:t>设</a:t>
                  </a:r>
                  <a:r>
                    <a:rPr lang="en-US" altLang="zh-CN" b="1" i="1" dirty="0">
                      <a:latin typeface="+mn-lt"/>
                      <a:ea typeface="+mj-ea"/>
                    </a:rPr>
                    <a:t>f</a:t>
                  </a:r>
                  <a:r>
                    <a:rPr lang="en-US" altLang="zh-CN" b="1" dirty="0">
                      <a:latin typeface="+mn-lt"/>
                      <a:ea typeface="+mj-ea"/>
                    </a:rPr>
                    <a:t>(</a:t>
                  </a:r>
                  <a:r>
                    <a:rPr lang="en-US" altLang="zh-CN" b="1" i="1" dirty="0" err="1">
                      <a:latin typeface="+mn-lt"/>
                      <a:ea typeface="+mj-ea"/>
                    </a:rPr>
                    <a:t>x,y</a:t>
                  </a:r>
                  <a:r>
                    <a:rPr lang="en-US" altLang="zh-CN" b="1" dirty="0">
                      <a:latin typeface="+mn-lt"/>
                      <a:ea typeface="+mj-ea"/>
                    </a:rPr>
                    <a:t>)</a:t>
                  </a:r>
                  <a:r>
                    <a:rPr lang="zh-CN" altLang="en-US" b="1" dirty="0">
                      <a:latin typeface="+mn-lt"/>
                      <a:ea typeface="+mj-ea"/>
                    </a:rPr>
                    <a:t>是定义在有界闭域</a:t>
                  </a:r>
                  <a:r>
                    <a:rPr lang="en-US" altLang="zh-CN" b="1" i="1" dirty="0">
                      <a:latin typeface="+mn-lt"/>
                      <a:ea typeface="+mj-ea"/>
                    </a:rPr>
                    <a:t>D</a:t>
                  </a:r>
                  <a:r>
                    <a:rPr lang="zh-CN" altLang="en-US" b="1" dirty="0">
                      <a:latin typeface="+mn-lt"/>
                      <a:ea typeface="+mj-ea"/>
                    </a:rPr>
                    <a:t>上的有界函数</a:t>
                  </a:r>
                  <a:r>
                    <a:rPr lang="en-US" altLang="zh-CN" b="1" dirty="0">
                      <a:latin typeface="+mn-lt"/>
                      <a:ea typeface="+mj-ea"/>
                    </a:rPr>
                    <a:t>,</a:t>
                  </a:r>
                  <a:r>
                    <a:rPr lang="zh-CN" altLang="en-US" b="1" dirty="0">
                      <a:latin typeface="+mn-lt"/>
                      <a:ea typeface="+mj-ea"/>
                    </a:rPr>
                    <a:t>将</a:t>
                  </a:r>
                  <a:r>
                    <a:rPr lang="en-US" altLang="zh-CN" b="1" i="1" dirty="0">
                      <a:latin typeface="+mn-lt"/>
                      <a:ea typeface="+mj-ea"/>
                    </a:rPr>
                    <a:t>D</a:t>
                  </a:r>
                  <a:r>
                    <a:rPr lang="zh-CN" altLang="en-US" b="1" dirty="0">
                      <a:latin typeface="+mn-lt"/>
                      <a:ea typeface="+mj-ea"/>
                    </a:rPr>
                    <a:t>任意分成</a:t>
                  </a:r>
                  <a:r>
                    <a:rPr lang="en-US" altLang="zh-CN" b="1" i="1" dirty="0">
                      <a:latin typeface="+mn-lt"/>
                      <a:ea typeface="+mj-ea"/>
                    </a:rPr>
                    <a:t>n</a:t>
                  </a:r>
                  <a:r>
                    <a:rPr lang="zh-CN" altLang="en-US" b="1" dirty="0">
                      <a:latin typeface="+mn-lt"/>
                      <a:ea typeface="+mj-ea"/>
                    </a:rPr>
                    <a:t>个小区域</a:t>
                  </a:r>
                  <a14:m>
                    <m:oMath xmlns:m="http://schemas.openxmlformats.org/officeDocument/2006/math">
                      <m:r>
                        <a:rPr lang="zh-CN" altLang="en-US" b="1" i="1">
                          <a:solidFill>
                            <a:srgbClr val="000000"/>
                          </a:solidFill>
                          <a:latin typeface="Cambria Math" panose="02040503050406030204" pitchFamily="18" charset="0"/>
                        </a:rPr>
                        <m:t>𝜟</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𝝈</m:t>
                          </m:r>
                        </m:e>
                        <m:sub>
                          <m:r>
                            <a:rPr lang="zh-CN" altLang="en-US" b="1" i="1">
                              <a:solidFill>
                                <a:srgbClr val="000000"/>
                              </a:solidFill>
                              <a:latin typeface="Cambria Math" panose="02040503050406030204" pitchFamily="18" charset="0"/>
                            </a:rPr>
                            <m:t>𝒊</m:t>
                          </m:r>
                        </m:sub>
                      </m:sSub>
                    </m:oMath>
                  </a14:m>
                  <a:r>
                    <a:rPr lang="en-US" altLang="zh-CN" b="1" dirty="0"/>
                    <a:t>, </a:t>
                  </a:r>
                  <a:r>
                    <a:rPr lang="zh-CN" altLang="en-US" b="1" dirty="0"/>
                    <a:t>在</a:t>
                  </a:r>
                  <a14:m>
                    <m:oMath xmlns:m="http://schemas.openxmlformats.org/officeDocument/2006/math">
                      <m:r>
                        <a:rPr lang="zh-CN" altLang="en-US" b="1" i="1">
                          <a:solidFill>
                            <a:srgbClr val="000000"/>
                          </a:solidFill>
                          <a:latin typeface="Cambria Math" panose="02040503050406030204" pitchFamily="18" charset="0"/>
                        </a:rPr>
                        <m:t>𝜟</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𝝈</m:t>
                          </m:r>
                        </m:e>
                        <m:sub>
                          <m:r>
                            <a:rPr lang="zh-CN" altLang="en-US" b="1" i="1">
                              <a:solidFill>
                                <a:srgbClr val="000000"/>
                              </a:solidFill>
                              <a:latin typeface="Cambria Math" panose="02040503050406030204" pitchFamily="18" charset="0"/>
                            </a:rPr>
                            <m:t>𝒊</m:t>
                          </m:r>
                        </m:sub>
                      </m:sSub>
                    </m:oMath>
                  </a14:m>
                  <a:r>
                    <a:rPr lang="zh-CN" altLang="en-US" b="1" dirty="0"/>
                    <a:t>上任取一点</a:t>
                  </a:r>
                  <a14:m>
                    <m:oMath xmlns:m="http://schemas.openxmlformats.org/officeDocument/2006/math">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𝝃</m:t>
                          </m:r>
                        </m:e>
                        <m:sub>
                          <m:r>
                            <a:rPr lang="zh-CN" altLang="en-US" b="1" i="1">
                              <a:solidFill>
                                <a:srgbClr val="000000"/>
                              </a:solidFill>
                              <a:latin typeface="Cambria Math" panose="02040503050406030204" pitchFamily="18" charset="0"/>
                            </a:rPr>
                            <m:t>𝒊</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𝜼</m:t>
                          </m:r>
                        </m:e>
                        <m:sub>
                          <m:r>
                            <a:rPr lang="zh-CN" altLang="en-US" b="1" i="1">
                              <a:solidFill>
                                <a:srgbClr val="000000"/>
                              </a:solidFill>
                              <a:latin typeface="Cambria Math" panose="02040503050406030204" pitchFamily="18" charset="0"/>
                            </a:rPr>
                            <m:t>𝒊</m:t>
                          </m:r>
                        </m:sub>
                      </m:sSub>
                      <m:r>
                        <a:rPr lang="zh-CN" altLang="en-US" b="1" i="1">
                          <a:solidFill>
                            <a:srgbClr val="000000"/>
                          </a:solidFill>
                          <a:latin typeface="Cambria Math" panose="02040503050406030204" pitchFamily="18" charset="0"/>
                        </a:rPr>
                        <m:t>)</m:t>
                      </m:r>
                    </m:oMath>
                  </a14:m>
                  <a:r>
                    <a:rPr lang="en-US" altLang="zh-CN" b="1" dirty="0">
                      <a:latin typeface="+mn-lt"/>
                      <a:ea typeface="+mj-ea"/>
                    </a:rPr>
                    <a:t>, </a:t>
                  </a:r>
                  <a:r>
                    <a:rPr lang="zh-CN" altLang="en-US" b="1" dirty="0"/>
                    <a:t>作和式 </a:t>
                  </a:r>
                  <a:endParaRPr lang="zh-CN" altLang="en-US" sz="4000" b="1" dirty="0"/>
                </a:p>
                <a:p>
                  <a:pPr eaLnBrk="1" hangingPunct="1"/>
                  <a:endParaRPr lang="en-US" altLang="zh-CN" b="1" dirty="0">
                    <a:latin typeface="+mn-lt"/>
                    <a:ea typeface="+mj-ea"/>
                  </a:endParaRPr>
                </a:p>
              </p:txBody>
            </p:sp>
          </mc:Choice>
          <mc:Fallback xmlns="">
            <p:sp>
              <p:nvSpPr>
                <p:cNvPr id="2070" name="Text Box 2">
                  <a:extLst>
                    <a:ext uri="{FF2B5EF4-FFF2-40B4-BE49-F238E27FC236}">
                      <a16:creationId xmlns:a16="http://schemas.microsoft.com/office/drawing/2014/main" id="{5028CE07-0807-4CB2-9DA8-F695CFAB417E}"/>
                    </a:ext>
                  </a:extLst>
                </p:cNvPr>
                <p:cNvSpPr txBox="1">
                  <a:spLocks noRot="1" noChangeAspect="1" noMove="1" noResize="1" noEditPoints="1" noAdjustHandles="1" noChangeArrowheads="1" noChangeShapeType="1" noTextEdit="1"/>
                </p:cNvSpPr>
                <p:nvPr/>
              </p:nvSpPr>
              <p:spPr bwMode="auto">
                <a:xfrm>
                  <a:off x="336" y="905"/>
                  <a:ext cx="5301" cy="872"/>
                </a:xfrm>
                <a:prstGeom prst="rect">
                  <a:avLst/>
                </a:prstGeom>
                <a:blipFill>
                  <a:blip r:embed="rId3"/>
                  <a:stretch>
                    <a:fillRect l="-1286" t="-6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071" name="Text Box 17">
              <a:extLst>
                <a:ext uri="{FF2B5EF4-FFF2-40B4-BE49-F238E27FC236}">
                  <a16:creationId xmlns:a16="http://schemas.microsoft.com/office/drawing/2014/main" id="{B34D66A7-1665-4D9D-9CA9-056A69FCD6E9}"/>
                </a:ext>
              </a:extLst>
            </p:cNvPr>
            <p:cNvSpPr txBox="1">
              <a:spLocks noChangeArrowheads="1"/>
            </p:cNvSpPr>
            <p:nvPr/>
          </p:nvSpPr>
          <p:spPr bwMode="auto">
            <a:xfrm>
              <a:off x="2367" y="126"/>
              <a:ext cx="21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b="1" dirty="0">
                <a:latin typeface="+mn-lt"/>
                <a:ea typeface="+mj-ea"/>
              </a:endParaRPr>
            </a:p>
          </p:txBody>
        </p:sp>
      </p:grpSp>
      <mc:AlternateContent xmlns:mc="http://schemas.openxmlformats.org/markup-compatibility/2006" xmlns:a14="http://schemas.microsoft.com/office/drawing/2010/main">
        <mc:Choice Requires="a14">
          <p:sp>
            <p:nvSpPr>
              <p:cNvPr id="4140" name="Object 44">
                <a:extLst>
                  <a:ext uri="{FF2B5EF4-FFF2-40B4-BE49-F238E27FC236}">
                    <a16:creationId xmlns:a16="http://schemas.microsoft.com/office/drawing/2014/main" id="{F110DA21-B1C8-4385-ACEA-5AE205D0F5B1}"/>
                  </a:ext>
                </a:extLst>
              </p:cNvPr>
              <p:cNvSpPr txBox="1"/>
              <p:nvPr/>
            </p:nvSpPr>
            <p:spPr bwMode="auto">
              <a:xfrm>
                <a:off x="5803150" y="3665824"/>
                <a:ext cx="3316287" cy="1206499"/>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func>
                        <m:funcPr>
                          <m:ctrlPr>
                            <a:rPr lang="zh-CN" altLang="en-US" sz="2800" b="1" i="1">
                              <a:solidFill>
                                <a:srgbClr val="000000"/>
                              </a:solidFill>
                              <a:latin typeface="Cambria Math" panose="02040503050406030204" pitchFamily="18" charset="0"/>
                              <a:ea typeface="+mj-ea"/>
                            </a:rPr>
                          </m:ctrlPr>
                        </m:funcPr>
                        <m:fName>
                          <m:limLow>
                            <m:limLowPr>
                              <m:ctrlPr>
                                <a:rPr lang="zh-CN" altLang="en-US" sz="2800" b="1" i="1">
                                  <a:solidFill>
                                    <a:srgbClr val="000000"/>
                                  </a:solidFill>
                                  <a:latin typeface="Cambria Math" panose="02040503050406030204" pitchFamily="18" charset="0"/>
                                  <a:ea typeface="+mj-ea"/>
                                </a:rPr>
                              </m:ctrlPr>
                            </m:limLowPr>
                            <m:e>
                              <m:r>
                                <a:rPr lang="zh-CN" altLang="en-US" sz="2800" b="1" i="0">
                                  <a:solidFill>
                                    <a:srgbClr val="000000"/>
                                  </a:solidFill>
                                  <a:latin typeface="Cambria Math" panose="02040503050406030204" pitchFamily="18" charset="0"/>
                                  <a:ea typeface="+mj-ea"/>
                                </a:rPr>
                                <m:t>𝐥𝐢𝐦</m:t>
                              </m:r>
                            </m:e>
                            <m:lim>
                              <m:r>
                                <a:rPr lang="zh-CN" altLang="en-US" sz="2800" b="1" i="1">
                                  <a:solidFill>
                                    <a:srgbClr val="000000"/>
                                  </a:solidFill>
                                  <a:latin typeface="Cambria Math" panose="02040503050406030204" pitchFamily="18" charset="0"/>
                                  <a:ea typeface="+mj-ea"/>
                                </a:rPr>
                                <m:t>𝝀</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lim>
                          </m:limLow>
                        </m:fName>
                        <m:e>
                          <m:nary>
                            <m:naryPr>
                              <m:chr m:val="∑"/>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𝒊</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sub>
                            <m:sup>
                              <m:r>
                                <a:rPr lang="zh-CN" altLang="en-US" sz="2800" b="1" i="1">
                                  <a:solidFill>
                                    <a:srgbClr val="000000"/>
                                  </a:solidFill>
                                  <a:latin typeface="Cambria Math" panose="02040503050406030204" pitchFamily="18" charset="0"/>
                                  <a:ea typeface="+mj-ea"/>
                                </a:rPr>
                                <m:t>𝒏</m:t>
                              </m:r>
                            </m:sup>
                            <m:e>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𝝃</m:t>
                                  </m:r>
                                </m:e>
                                <m:sub>
                                  <m:r>
                                    <a:rPr lang="zh-CN" altLang="en-US" sz="2800" b="1" i="1">
                                      <a:solidFill>
                                        <a:srgbClr val="000000"/>
                                      </a:solidFill>
                                      <a:latin typeface="Cambria Math" panose="02040503050406030204" pitchFamily="18" charset="0"/>
                                      <a:ea typeface="+mj-ea"/>
                                    </a:rPr>
                                    <m:t>𝒊</m:t>
                                  </m:r>
                                </m:sub>
                              </m:sSub>
                            </m:e>
                          </m:nary>
                        </m:e>
                      </m:func>
                      <m:r>
                        <a:rPr lang="zh-CN" altLang="en-US" sz="2800" b="1" i="1">
                          <a:solidFill>
                            <a:srgbClr val="000000"/>
                          </a:solidFill>
                          <a:latin typeface="Cambria Math" panose="02040503050406030204" pitchFamily="18" charset="0"/>
                          <a:ea typeface="+mj-ea"/>
                        </a:rPr>
                        <m:t>,</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𝜼</m:t>
                          </m:r>
                        </m:e>
                        <m:sub>
                          <m:r>
                            <a:rPr lang="zh-CN" altLang="en-US" sz="2800" b="1" i="1">
                              <a:solidFill>
                                <a:srgbClr val="000000"/>
                              </a:solidFill>
                              <a:latin typeface="Cambria Math" panose="02040503050406030204" pitchFamily="18" charset="0"/>
                              <a:ea typeface="+mj-ea"/>
                            </a:rPr>
                            <m:t>𝒊</m:t>
                          </m:r>
                        </m:sub>
                      </m:sSub>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𝜟</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𝝈</m:t>
                          </m:r>
                        </m:e>
                        <m:sub>
                          <m:r>
                            <a:rPr lang="zh-CN" altLang="en-US" sz="2800" b="1" i="1">
                              <a:solidFill>
                                <a:srgbClr val="000000"/>
                              </a:solidFill>
                              <a:latin typeface="Cambria Math" panose="02040503050406030204" pitchFamily="18" charset="0"/>
                              <a:ea typeface="+mj-ea"/>
                            </a:rPr>
                            <m:t>𝒊</m:t>
                          </m:r>
                        </m:sub>
                      </m:sSub>
                    </m:oMath>
                  </m:oMathPara>
                </a14:m>
                <a:endParaRPr lang="zh-CN" altLang="en-US" sz="2800" b="1" dirty="0">
                  <a:ea typeface="+mj-ea"/>
                </a:endParaRPr>
              </a:p>
            </p:txBody>
          </p:sp>
        </mc:Choice>
        <mc:Fallback xmlns="">
          <p:sp>
            <p:nvSpPr>
              <p:cNvPr id="4140" name="Object 44">
                <a:extLst>
                  <a:ext uri="{FF2B5EF4-FFF2-40B4-BE49-F238E27FC236}">
                    <a16:creationId xmlns:a16="http://schemas.microsoft.com/office/drawing/2014/main" id="{F110DA21-B1C8-4385-ACEA-5AE205D0F5B1}"/>
                  </a:ext>
                </a:extLst>
              </p:cNvPr>
              <p:cNvSpPr txBox="1">
                <a:spLocks noRot="1" noChangeAspect="1" noMove="1" noResize="1" noEditPoints="1" noAdjustHandles="1" noChangeArrowheads="1" noChangeShapeType="1" noTextEdit="1"/>
              </p:cNvSpPr>
              <p:nvPr/>
            </p:nvSpPr>
            <p:spPr bwMode="auto">
              <a:xfrm>
                <a:off x="5803150" y="3665824"/>
                <a:ext cx="3316287" cy="1206499"/>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41" name="Object 45">
                <a:extLst>
                  <a:ext uri="{FF2B5EF4-FFF2-40B4-BE49-F238E27FC236}">
                    <a16:creationId xmlns:a16="http://schemas.microsoft.com/office/drawing/2014/main" id="{42DFDFDF-E973-48FF-9445-38D559958C08}"/>
                  </a:ext>
                </a:extLst>
              </p:cNvPr>
              <p:cNvSpPr txBox="1"/>
              <p:nvPr/>
            </p:nvSpPr>
            <p:spPr bwMode="auto">
              <a:xfrm>
                <a:off x="3992563" y="2197101"/>
                <a:ext cx="3067050" cy="1165224"/>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nary>
                        <m:naryPr>
                          <m:chr m:val="∑"/>
                          <m:ctrlPr>
                            <a:rPr lang="zh-CN" altLang="en-US" sz="3800" b="1" i="1">
                              <a:solidFill>
                                <a:srgbClr val="000000"/>
                              </a:solidFill>
                              <a:latin typeface="Cambria Math" panose="02040503050406030204" pitchFamily="18" charset="0"/>
                              <a:ea typeface="+mj-ea"/>
                            </a:rPr>
                          </m:ctrlPr>
                        </m:naryPr>
                        <m:sub>
                          <m:r>
                            <a:rPr lang="zh-CN" altLang="en-US" sz="3800" b="1" i="1">
                              <a:solidFill>
                                <a:srgbClr val="000000"/>
                              </a:solidFill>
                              <a:latin typeface="Cambria Math" panose="02040503050406030204" pitchFamily="18" charset="0"/>
                              <a:ea typeface="+mj-ea"/>
                            </a:rPr>
                            <m:t>𝒊</m:t>
                          </m:r>
                          <m:r>
                            <a:rPr lang="zh-CN" altLang="en-US" sz="3800" b="1" i="1">
                              <a:solidFill>
                                <a:srgbClr val="000000"/>
                              </a:solidFill>
                              <a:latin typeface="Cambria Math" panose="02040503050406030204" pitchFamily="18" charset="0"/>
                              <a:ea typeface="+mj-ea"/>
                            </a:rPr>
                            <m:t>=</m:t>
                          </m:r>
                          <m:r>
                            <a:rPr lang="zh-CN" altLang="en-US" sz="3800" b="1" i="1">
                              <a:solidFill>
                                <a:srgbClr val="000000"/>
                              </a:solidFill>
                              <a:latin typeface="Cambria Math" panose="02040503050406030204" pitchFamily="18" charset="0"/>
                              <a:ea typeface="+mj-ea"/>
                            </a:rPr>
                            <m:t>𝟏</m:t>
                          </m:r>
                        </m:sub>
                        <m:sup>
                          <m:r>
                            <a:rPr lang="zh-CN" altLang="en-US" sz="3800" b="1" i="1">
                              <a:solidFill>
                                <a:srgbClr val="000000"/>
                              </a:solidFill>
                              <a:latin typeface="Cambria Math" panose="02040503050406030204" pitchFamily="18" charset="0"/>
                              <a:ea typeface="+mj-ea"/>
                            </a:rPr>
                            <m:t>𝒏</m:t>
                          </m:r>
                        </m:sup>
                        <m:e>
                          <m:r>
                            <a:rPr lang="zh-CN" altLang="en-US" sz="3800" b="1" i="1">
                              <a:solidFill>
                                <a:srgbClr val="000000"/>
                              </a:solidFill>
                              <a:latin typeface="Cambria Math" panose="02040503050406030204" pitchFamily="18" charset="0"/>
                              <a:ea typeface="+mj-ea"/>
                            </a:rPr>
                            <m:t>𝒇</m:t>
                          </m:r>
                          <m:r>
                            <a:rPr lang="zh-CN" altLang="en-US" sz="3800" b="1" i="1">
                              <a:solidFill>
                                <a:srgbClr val="000000"/>
                              </a:solidFill>
                              <a:latin typeface="Cambria Math" panose="02040503050406030204" pitchFamily="18" charset="0"/>
                              <a:ea typeface="+mj-ea"/>
                            </a:rPr>
                            <m:t>(</m:t>
                          </m:r>
                          <m:sSub>
                            <m:sSubPr>
                              <m:ctrlPr>
                                <a:rPr lang="zh-CN" altLang="en-US" sz="3800" b="1" i="1">
                                  <a:solidFill>
                                    <a:srgbClr val="000000"/>
                                  </a:solidFill>
                                  <a:latin typeface="Cambria Math" panose="02040503050406030204" pitchFamily="18" charset="0"/>
                                  <a:ea typeface="+mj-ea"/>
                                </a:rPr>
                              </m:ctrlPr>
                            </m:sSubPr>
                            <m:e>
                              <m:r>
                                <a:rPr lang="zh-CN" altLang="en-US" sz="3800" b="1" i="1">
                                  <a:solidFill>
                                    <a:srgbClr val="000000"/>
                                  </a:solidFill>
                                  <a:latin typeface="Cambria Math" panose="02040503050406030204" pitchFamily="18" charset="0"/>
                                  <a:ea typeface="+mj-ea"/>
                                </a:rPr>
                                <m:t>𝝃</m:t>
                              </m:r>
                            </m:e>
                            <m:sub>
                              <m:r>
                                <a:rPr lang="zh-CN" altLang="en-US" sz="3800" b="1" i="1">
                                  <a:solidFill>
                                    <a:srgbClr val="000000"/>
                                  </a:solidFill>
                                  <a:latin typeface="Cambria Math" panose="02040503050406030204" pitchFamily="18" charset="0"/>
                                  <a:ea typeface="+mj-ea"/>
                                </a:rPr>
                                <m:t>𝒊</m:t>
                              </m:r>
                            </m:sub>
                          </m:sSub>
                          <m:r>
                            <a:rPr lang="zh-CN" altLang="en-US" sz="3800" b="1" i="1">
                              <a:solidFill>
                                <a:srgbClr val="000000"/>
                              </a:solidFill>
                              <a:latin typeface="Cambria Math" panose="02040503050406030204" pitchFamily="18" charset="0"/>
                              <a:ea typeface="+mj-ea"/>
                            </a:rPr>
                            <m:t>,</m:t>
                          </m:r>
                          <m:sSub>
                            <m:sSubPr>
                              <m:ctrlPr>
                                <a:rPr lang="zh-CN" altLang="en-US" sz="3800" b="1" i="1">
                                  <a:solidFill>
                                    <a:srgbClr val="000000"/>
                                  </a:solidFill>
                                  <a:latin typeface="Cambria Math" panose="02040503050406030204" pitchFamily="18" charset="0"/>
                                  <a:ea typeface="+mj-ea"/>
                                </a:rPr>
                              </m:ctrlPr>
                            </m:sSubPr>
                            <m:e>
                              <m:r>
                                <a:rPr lang="zh-CN" altLang="en-US" sz="3800" b="1" i="1">
                                  <a:solidFill>
                                    <a:srgbClr val="000000"/>
                                  </a:solidFill>
                                  <a:latin typeface="Cambria Math" panose="02040503050406030204" pitchFamily="18" charset="0"/>
                                  <a:ea typeface="+mj-ea"/>
                                </a:rPr>
                                <m:t>𝜼</m:t>
                              </m:r>
                            </m:e>
                            <m:sub>
                              <m:r>
                                <a:rPr lang="zh-CN" altLang="en-US" sz="3800" b="1" i="1">
                                  <a:solidFill>
                                    <a:srgbClr val="000000"/>
                                  </a:solidFill>
                                  <a:latin typeface="Cambria Math" panose="02040503050406030204" pitchFamily="18" charset="0"/>
                                  <a:ea typeface="+mj-ea"/>
                                </a:rPr>
                                <m:t>𝒊</m:t>
                              </m:r>
                            </m:sub>
                          </m:sSub>
                          <m:r>
                            <a:rPr lang="zh-CN" altLang="en-US" sz="3800" b="1" i="1">
                              <a:solidFill>
                                <a:srgbClr val="000000"/>
                              </a:solidFill>
                              <a:latin typeface="Cambria Math" panose="02040503050406030204" pitchFamily="18" charset="0"/>
                              <a:ea typeface="+mj-ea"/>
                            </a:rPr>
                            <m:t>)</m:t>
                          </m:r>
                          <m:r>
                            <a:rPr lang="zh-CN" altLang="en-US" sz="3800" b="1" i="1">
                              <a:solidFill>
                                <a:srgbClr val="000000"/>
                              </a:solidFill>
                              <a:latin typeface="Cambria Math" panose="02040503050406030204" pitchFamily="18" charset="0"/>
                              <a:ea typeface="+mj-ea"/>
                            </a:rPr>
                            <m:t>𝜟</m:t>
                          </m:r>
                          <m:sSub>
                            <m:sSubPr>
                              <m:ctrlPr>
                                <a:rPr lang="zh-CN" altLang="en-US" sz="3800" b="1" i="1">
                                  <a:solidFill>
                                    <a:srgbClr val="000000"/>
                                  </a:solidFill>
                                  <a:latin typeface="Cambria Math" panose="02040503050406030204" pitchFamily="18" charset="0"/>
                                  <a:ea typeface="+mj-ea"/>
                                </a:rPr>
                              </m:ctrlPr>
                            </m:sSubPr>
                            <m:e>
                              <m:r>
                                <a:rPr lang="zh-CN" altLang="en-US" sz="3800" b="1" i="1">
                                  <a:solidFill>
                                    <a:srgbClr val="000000"/>
                                  </a:solidFill>
                                  <a:latin typeface="Cambria Math" panose="02040503050406030204" pitchFamily="18" charset="0"/>
                                  <a:ea typeface="+mj-ea"/>
                                </a:rPr>
                                <m:t>𝝈</m:t>
                              </m:r>
                            </m:e>
                            <m:sub>
                              <m:r>
                                <a:rPr lang="zh-CN" altLang="en-US" sz="3800" b="1" i="1">
                                  <a:solidFill>
                                    <a:srgbClr val="000000"/>
                                  </a:solidFill>
                                  <a:latin typeface="Cambria Math" panose="02040503050406030204" pitchFamily="18" charset="0"/>
                                  <a:ea typeface="+mj-ea"/>
                                </a:rPr>
                                <m:t>𝒊</m:t>
                              </m:r>
                            </m:sub>
                          </m:sSub>
                        </m:e>
                      </m:nary>
                    </m:oMath>
                  </m:oMathPara>
                </a14:m>
                <a:endParaRPr lang="zh-CN" altLang="en-US" sz="2800" b="1" dirty="0">
                  <a:ea typeface="+mj-ea"/>
                </a:endParaRPr>
              </a:p>
            </p:txBody>
          </p:sp>
        </mc:Choice>
        <mc:Fallback xmlns="">
          <p:sp>
            <p:nvSpPr>
              <p:cNvPr id="4141" name="Object 45">
                <a:extLst>
                  <a:ext uri="{FF2B5EF4-FFF2-40B4-BE49-F238E27FC236}">
                    <a16:creationId xmlns:a16="http://schemas.microsoft.com/office/drawing/2014/main" id="{42DFDFDF-E973-48FF-9445-38D559958C08}"/>
                  </a:ext>
                </a:extLst>
              </p:cNvPr>
              <p:cNvSpPr txBox="1">
                <a:spLocks noRot="1" noChangeAspect="1" noMove="1" noResize="1" noEditPoints="1" noAdjustHandles="1" noChangeArrowheads="1" noChangeShapeType="1" noTextEdit="1"/>
              </p:cNvSpPr>
              <p:nvPr/>
            </p:nvSpPr>
            <p:spPr bwMode="auto">
              <a:xfrm>
                <a:off x="3992563" y="2197101"/>
                <a:ext cx="3067050" cy="1165224"/>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67" name="Text Box 47">
                <a:extLst>
                  <a:ext uri="{FF2B5EF4-FFF2-40B4-BE49-F238E27FC236}">
                    <a16:creationId xmlns:a16="http://schemas.microsoft.com/office/drawing/2014/main" id="{820E4B31-3F18-47D5-A0C7-A6A1BF39D427}"/>
                  </a:ext>
                </a:extLst>
              </p:cNvPr>
              <p:cNvSpPr txBox="1">
                <a:spLocks noChangeArrowheads="1"/>
              </p:cNvSpPr>
              <p:nvPr/>
            </p:nvSpPr>
            <p:spPr bwMode="auto">
              <a:xfrm>
                <a:off x="1544638" y="3263899"/>
                <a:ext cx="5718176"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mn-lt"/>
                    <a:ea typeface="+mj-ea"/>
                  </a:rPr>
                  <a:t>如果</a:t>
                </a:r>
                <a:r>
                  <a:rPr lang="zh-CN" altLang="en-US" b="1" dirty="0"/>
                  <a:t>当</a:t>
                </a:r>
                <a14:m>
                  <m:oMath xmlns:m="http://schemas.openxmlformats.org/officeDocument/2006/math">
                    <m:r>
                      <a:rPr lang="zh-CN" altLang="en-US" b="1" i="1">
                        <a:solidFill>
                          <a:srgbClr val="000000"/>
                        </a:solidFill>
                        <a:latin typeface="Cambria Math" panose="02040503050406030204" pitchFamily="18" charset="0"/>
                      </a:rPr>
                      <m:t>𝜟</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𝝈</m:t>
                        </m:r>
                      </m:e>
                      <m:sub>
                        <m:r>
                          <a:rPr lang="zh-CN" altLang="en-US" b="1" i="1">
                            <a:solidFill>
                              <a:srgbClr val="000000"/>
                            </a:solidFill>
                            <a:latin typeface="Cambria Math" panose="02040503050406030204" pitchFamily="18" charset="0"/>
                          </a:rPr>
                          <m:t>𝒊</m:t>
                        </m:r>
                      </m:sub>
                    </m:sSub>
                  </m:oMath>
                </a14:m>
                <a:r>
                  <a:rPr lang="zh-CN" altLang="en-US" b="1" dirty="0"/>
                  <a:t>的最大直径</a:t>
                </a:r>
                <a14:m>
                  <m:oMath xmlns:m="http://schemas.openxmlformats.org/officeDocument/2006/math">
                    <m:r>
                      <a:rPr lang="zh-CN" altLang="en-US" b="1" i="1">
                        <a:solidFill>
                          <a:srgbClr val="000000"/>
                        </a:solidFill>
                        <a:latin typeface="Cambria Math" panose="02040503050406030204" pitchFamily="18" charset="0"/>
                      </a:rPr>
                      <m:t>𝝀</m:t>
                    </m:r>
                  </m:oMath>
                </a14:m>
                <a:r>
                  <a:rPr lang="zh-CN" altLang="en-US" b="1" dirty="0"/>
                  <a:t> 趋于零时</a:t>
                </a:r>
                <a:r>
                  <a:rPr lang="en-US" altLang="zh-CN" b="1" dirty="0"/>
                  <a:t>,</a:t>
                </a:r>
              </a:p>
            </p:txBody>
          </p:sp>
        </mc:Choice>
        <mc:Fallback xmlns="">
          <p:sp>
            <p:nvSpPr>
              <p:cNvPr id="2067" name="Text Box 47">
                <a:extLst>
                  <a:ext uri="{FF2B5EF4-FFF2-40B4-BE49-F238E27FC236}">
                    <a16:creationId xmlns:a16="http://schemas.microsoft.com/office/drawing/2014/main" id="{820E4B31-3F18-47D5-A0C7-A6A1BF39D427}"/>
                  </a:ext>
                </a:extLst>
              </p:cNvPr>
              <p:cNvSpPr txBox="1">
                <a:spLocks noRot="1" noChangeAspect="1" noMove="1" noResize="1" noEditPoints="1" noAdjustHandles="1" noChangeArrowheads="1" noChangeShapeType="1" noTextEdit="1"/>
              </p:cNvSpPr>
              <p:nvPr/>
            </p:nvSpPr>
            <p:spPr bwMode="auto">
              <a:xfrm>
                <a:off x="1544638" y="3263899"/>
                <a:ext cx="5718176" cy="523220"/>
              </a:xfrm>
              <a:prstGeom prst="rect">
                <a:avLst/>
              </a:prstGeom>
              <a:blipFill>
                <a:blip r:embed="rId6"/>
                <a:stretch>
                  <a:fillRect l="-2132" t="-15116" b="-325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146" name="AutoShape 50">
            <a:extLst>
              <a:ext uri="{FF2B5EF4-FFF2-40B4-BE49-F238E27FC236}">
                <a16:creationId xmlns:a16="http://schemas.microsoft.com/office/drawing/2014/main" id="{3E9ABAC6-0DA5-45AA-94D5-3CD97B7DEA39}"/>
              </a:ext>
            </a:extLst>
          </p:cNvPr>
          <p:cNvSpPr>
            <a:spLocks noChangeArrowheads="1"/>
          </p:cNvSpPr>
          <p:nvPr/>
        </p:nvSpPr>
        <p:spPr bwMode="auto">
          <a:xfrm>
            <a:off x="1544638" y="5016499"/>
            <a:ext cx="1511299" cy="631825"/>
          </a:xfrm>
          <a:prstGeom prst="wedgeEllipseCallout">
            <a:avLst>
              <a:gd name="adj1" fmla="val 64144"/>
              <a:gd name="adj2" fmla="val -5506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latin typeface="+mn-lt"/>
                <a:ea typeface="+mj-ea"/>
              </a:rPr>
              <a:t>积分区域</a:t>
            </a:r>
          </a:p>
        </p:txBody>
      </p:sp>
      <p:sp>
        <p:nvSpPr>
          <p:cNvPr id="4147" name="AutoShape 51">
            <a:extLst>
              <a:ext uri="{FF2B5EF4-FFF2-40B4-BE49-F238E27FC236}">
                <a16:creationId xmlns:a16="http://schemas.microsoft.com/office/drawing/2014/main" id="{BE987087-0F71-4AA4-8369-2977EDBE4AC5}"/>
              </a:ext>
            </a:extLst>
          </p:cNvPr>
          <p:cNvSpPr>
            <a:spLocks noChangeArrowheads="1"/>
          </p:cNvSpPr>
          <p:nvPr/>
        </p:nvSpPr>
        <p:spPr bwMode="auto">
          <a:xfrm>
            <a:off x="5286376" y="4968875"/>
            <a:ext cx="1643063" cy="533400"/>
          </a:xfrm>
          <a:prstGeom prst="wedgeEllipseCallout">
            <a:avLst>
              <a:gd name="adj1" fmla="val -54639"/>
              <a:gd name="adj2" fmla="val -11726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latin typeface="+mn-lt"/>
                <a:ea typeface="+mj-ea"/>
              </a:rPr>
              <a:t>面积微元</a:t>
            </a:r>
          </a:p>
        </p:txBody>
      </p:sp>
      <mc:AlternateContent xmlns:mc="http://schemas.openxmlformats.org/markup-compatibility/2006" xmlns:a14="http://schemas.microsoft.com/office/drawing/2010/main">
        <mc:Choice Requires="a14">
          <p:sp>
            <p:nvSpPr>
              <p:cNvPr id="4152" name="Object 56">
                <a:extLst>
                  <a:ext uri="{FF2B5EF4-FFF2-40B4-BE49-F238E27FC236}">
                    <a16:creationId xmlns:a16="http://schemas.microsoft.com/office/drawing/2014/main" id="{AFB057FE-E712-470D-B834-B1AC4BB59B05}"/>
                  </a:ext>
                </a:extLst>
              </p:cNvPr>
              <p:cNvSpPr txBox="1"/>
              <p:nvPr/>
            </p:nvSpPr>
            <p:spPr bwMode="auto">
              <a:xfrm>
                <a:off x="3055937" y="3790951"/>
                <a:ext cx="2747213" cy="116803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400" b="1" i="1">
                              <a:solidFill>
                                <a:srgbClr val="000000"/>
                              </a:solidFill>
                              <a:latin typeface="Cambria Math" panose="02040503050406030204" pitchFamily="18" charset="0"/>
                              <a:ea typeface="+mj-ea"/>
                            </a:rPr>
                          </m:ctrlPr>
                        </m:naryPr>
                        <m:sub>
                          <m:r>
                            <a:rPr lang="zh-CN" altLang="en-US" sz="2400" b="1" i="1">
                              <a:solidFill>
                                <a:srgbClr val="000000"/>
                              </a:solidFill>
                              <a:latin typeface="Cambria Math" panose="02040503050406030204" pitchFamily="18" charset="0"/>
                              <a:ea typeface="+mj-ea"/>
                            </a:rPr>
                            <m:t>𝑫</m:t>
                          </m:r>
                        </m:sub>
                        <m:sup/>
                        <m:e>
                          <m:r>
                            <a:rPr lang="zh-CN" altLang="en-US" sz="2400" b="1" i="1">
                              <a:solidFill>
                                <a:srgbClr val="000000"/>
                              </a:solidFill>
                              <a:latin typeface="Cambria Math" panose="02040503050406030204" pitchFamily="18" charset="0"/>
                              <a:ea typeface="+mj-ea"/>
                            </a:rPr>
                            <m:t>𝒇</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𝒙</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𝒚</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𝒅</m:t>
                          </m:r>
                          <m:r>
                            <a:rPr lang="zh-CN" altLang="en-US" sz="2400" b="1" i="1">
                              <a:solidFill>
                                <a:srgbClr val="000000"/>
                              </a:solidFill>
                              <a:latin typeface="Cambria Math" panose="02040503050406030204" pitchFamily="18" charset="0"/>
                              <a:ea typeface="+mj-ea"/>
                            </a:rPr>
                            <m:t>𝝈</m:t>
                          </m:r>
                        </m:e>
                      </m:nary>
                      <m:r>
                        <a:rPr lang="zh-CN" altLang="en-US" sz="2400" b="1" i="1">
                          <a:solidFill>
                            <a:srgbClr val="000000"/>
                          </a:solidFill>
                          <a:latin typeface="Cambria Math" panose="02040503050406030204" pitchFamily="18" charset="0"/>
                          <a:ea typeface="+mj-ea"/>
                        </a:rPr>
                        <m:t>=</m:t>
                      </m:r>
                    </m:oMath>
                  </m:oMathPara>
                </a14:m>
                <a:endParaRPr lang="zh-CN" altLang="en-US" sz="2800" b="1" dirty="0">
                  <a:ea typeface="+mj-ea"/>
                </a:endParaRPr>
              </a:p>
            </p:txBody>
          </p:sp>
        </mc:Choice>
        <mc:Fallback xmlns="">
          <p:sp>
            <p:nvSpPr>
              <p:cNvPr id="4152" name="Object 56">
                <a:extLst>
                  <a:ext uri="{FF2B5EF4-FFF2-40B4-BE49-F238E27FC236}">
                    <a16:creationId xmlns:a16="http://schemas.microsoft.com/office/drawing/2014/main" id="{AFB057FE-E712-470D-B834-B1AC4BB59B05}"/>
                  </a:ext>
                </a:extLst>
              </p:cNvPr>
              <p:cNvSpPr txBox="1">
                <a:spLocks noRot="1" noChangeAspect="1" noMove="1" noResize="1" noEditPoints="1" noAdjustHandles="1" noChangeArrowheads="1" noChangeShapeType="1" noTextEdit="1"/>
              </p:cNvSpPr>
              <p:nvPr/>
            </p:nvSpPr>
            <p:spPr bwMode="auto">
              <a:xfrm>
                <a:off x="3055937" y="3790951"/>
                <a:ext cx="2747213" cy="1168033"/>
              </a:xfrm>
              <a:prstGeom prst="rect">
                <a:avLst/>
              </a:prstGeom>
              <a:blipFill>
                <a:blip r:embed="rId7"/>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31"/>
                                        </p:tgtEl>
                                        <p:attrNameLst>
                                          <p:attrName>style.visibility</p:attrName>
                                        </p:attrNameLst>
                                      </p:cBhvr>
                                      <p:to>
                                        <p:strVal val="visible"/>
                                      </p:to>
                                    </p:set>
                                    <p:animEffect transition="in" filter="box(out)">
                                      <p:cBhvr>
                                        <p:cTn id="7" dur="500"/>
                                        <p:tgtEl>
                                          <p:spTgt spid="4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box(out)">
                                      <p:cBhvr>
                                        <p:cTn id="12" dur="500"/>
                                        <p:tgtEl>
                                          <p:spTgt spid="41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141"/>
                                        </p:tgtEl>
                                        <p:attrNameLst>
                                          <p:attrName>style.visibility</p:attrName>
                                        </p:attrNameLst>
                                      </p:cBhvr>
                                      <p:to>
                                        <p:strVal val="visible"/>
                                      </p:to>
                                    </p:set>
                                    <p:anim calcmode="lin" valueType="num">
                                      <p:cBhvr additive="base">
                                        <p:cTn id="22" dur="500" fill="hold"/>
                                        <p:tgtEl>
                                          <p:spTgt spid="4141"/>
                                        </p:tgtEl>
                                        <p:attrNameLst>
                                          <p:attrName>ppt_x</p:attrName>
                                        </p:attrNameLst>
                                      </p:cBhvr>
                                      <p:tavLst>
                                        <p:tav tm="0">
                                          <p:val>
                                            <p:strVal val="#ppt_x"/>
                                          </p:val>
                                        </p:tav>
                                        <p:tav tm="100000">
                                          <p:val>
                                            <p:strVal val="#ppt_x"/>
                                          </p:val>
                                        </p:tav>
                                      </p:tavLst>
                                    </p:anim>
                                    <p:anim calcmode="lin" valueType="num">
                                      <p:cBhvr additive="base">
                                        <p:cTn id="23" dur="500" fill="hold"/>
                                        <p:tgtEl>
                                          <p:spTgt spid="414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067"/>
                                        </p:tgtEl>
                                        <p:attrNameLst>
                                          <p:attrName>style.visibility</p:attrName>
                                        </p:attrNameLst>
                                      </p:cBhvr>
                                      <p:to>
                                        <p:strVal val="visible"/>
                                      </p:to>
                                    </p:set>
                                    <p:anim calcmode="lin" valueType="num">
                                      <p:cBhvr additive="base">
                                        <p:cTn id="28" dur="500" fill="hold"/>
                                        <p:tgtEl>
                                          <p:spTgt spid="2067"/>
                                        </p:tgtEl>
                                        <p:attrNameLst>
                                          <p:attrName>ppt_x</p:attrName>
                                        </p:attrNameLst>
                                      </p:cBhvr>
                                      <p:tavLst>
                                        <p:tav tm="0">
                                          <p:val>
                                            <p:strVal val="#ppt_x"/>
                                          </p:val>
                                        </p:tav>
                                        <p:tav tm="100000">
                                          <p:val>
                                            <p:strVal val="#ppt_x"/>
                                          </p:val>
                                        </p:tav>
                                      </p:tavLst>
                                    </p:anim>
                                    <p:anim calcmode="lin" valueType="num">
                                      <p:cBhvr additive="base">
                                        <p:cTn id="29"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140"/>
                                        </p:tgtEl>
                                        <p:attrNameLst>
                                          <p:attrName>style.visibility</p:attrName>
                                        </p:attrNameLst>
                                      </p:cBhvr>
                                      <p:to>
                                        <p:strVal val="visible"/>
                                      </p:to>
                                    </p:set>
                                    <p:anim calcmode="lin" valueType="num">
                                      <p:cBhvr additive="base">
                                        <p:cTn id="34" dur="500" fill="hold"/>
                                        <p:tgtEl>
                                          <p:spTgt spid="4140"/>
                                        </p:tgtEl>
                                        <p:attrNameLst>
                                          <p:attrName>ppt_x</p:attrName>
                                        </p:attrNameLst>
                                      </p:cBhvr>
                                      <p:tavLst>
                                        <p:tav tm="0">
                                          <p:val>
                                            <p:strVal val="#ppt_x"/>
                                          </p:val>
                                        </p:tav>
                                        <p:tav tm="100000">
                                          <p:val>
                                            <p:strVal val="#ppt_x"/>
                                          </p:val>
                                        </p:tav>
                                      </p:tavLst>
                                    </p:anim>
                                    <p:anim calcmode="lin" valueType="num">
                                      <p:cBhvr additive="base">
                                        <p:cTn id="35" dur="500" fill="hold"/>
                                        <p:tgtEl>
                                          <p:spTgt spid="414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ox(out)">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152"/>
                                        </p:tgtEl>
                                        <p:attrNameLst>
                                          <p:attrName>style.visibility</p:attrName>
                                        </p:attrNameLst>
                                      </p:cBhvr>
                                      <p:to>
                                        <p:strVal val="visible"/>
                                      </p:to>
                                    </p:set>
                                    <p:anim calcmode="lin" valueType="num">
                                      <p:cBhvr additive="base">
                                        <p:cTn id="45" dur="500" fill="hold"/>
                                        <p:tgtEl>
                                          <p:spTgt spid="4152"/>
                                        </p:tgtEl>
                                        <p:attrNameLst>
                                          <p:attrName>ppt_x</p:attrName>
                                        </p:attrNameLst>
                                      </p:cBhvr>
                                      <p:tavLst>
                                        <p:tav tm="0">
                                          <p:val>
                                            <p:strVal val="#ppt_x"/>
                                          </p:val>
                                        </p:tav>
                                        <p:tav tm="100000">
                                          <p:val>
                                            <p:strVal val="#ppt_x"/>
                                          </p:val>
                                        </p:tav>
                                      </p:tavLst>
                                    </p:anim>
                                    <p:anim calcmode="lin" valueType="num">
                                      <p:cBhvr additive="base">
                                        <p:cTn id="46" dur="500" fill="hold"/>
                                        <p:tgtEl>
                                          <p:spTgt spid="41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4146"/>
                                        </p:tgtEl>
                                        <p:attrNameLst>
                                          <p:attrName>style.visibility</p:attrName>
                                        </p:attrNameLst>
                                      </p:cBhvr>
                                      <p:to>
                                        <p:strVal val="visible"/>
                                      </p:to>
                                    </p:set>
                                    <p:animEffect transition="in" filter="box(out)">
                                      <p:cBhvr>
                                        <p:cTn id="51" dur="500"/>
                                        <p:tgtEl>
                                          <p:spTgt spid="4146"/>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4147"/>
                                        </p:tgtEl>
                                        <p:attrNameLst>
                                          <p:attrName>style.visibility</p:attrName>
                                        </p:attrNameLst>
                                      </p:cBhvr>
                                      <p:to>
                                        <p:strVal val="visible"/>
                                      </p:to>
                                    </p:set>
                                    <p:animEffect transition="in" filter="box(out)">
                                      <p:cBhvr>
                                        <p:cTn id="56" dur="500"/>
                                        <p:tgtEl>
                                          <p:spTgt spid="4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P spid="4131" grpId="0" autoUpdateAnimBg="0"/>
      <p:bldP spid="4140" grpId="0"/>
      <p:bldP spid="4141" grpId="0"/>
      <p:bldP spid="2067" grpId="0"/>
      <p:bldP spid="4146" grpId="0" animBg="1" autoUpdateAnimBg="0"/>
      <p:bldP spid="4147" grpId="0" animBg="1" autoUpdateAnimBg="0"/>
      <p:bldP spid="4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711932BB-5455-441B-ADAF-0826DD29D5FB}"/>
              </a:ext>
            </a:extLst>
          </p:cNvPr>
          <p:cNvSpPr txBox="1">
            <a:spLocks noChangeArrowheads="1"/>
          </p:cNvSpPr>
          <p:nvPr/>
        </p:nvSpPr>
        <p:spPr bwMode="auto">
          <a:xfrm>
            <a:off x="1335088" y="1861726"/>
            <a:ext cx="35798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mj-lt"/>
                <a:ea typeface="+mj-ea"/>
              </a:rPr>
              <a:t>(2)</a:t>
            </a:r>
            <a:r>
              <a:rPr lang="zh-CN" altLang="en-US" b="1" dirty="0"/>
              <a:t>二重积分还表示为</a:t>
            </a:r>
            <a:r>
              <a:rPr lang="en-US" altLang="zh-CN" b="1" dirty="0">
                <a:latin typeface="+mj-lt"/>
                <a:ea typeface="+mj-ea"/>
              </a:rPr>
              <a:t>.</a:t>
            </a:r>
          </a:p>
        </p:txBody>
      </p:sp>
      <p:sp>
        <p:nvSpPr>
          <p:cNvPr id="5125" name="Text Box 5">
            <a:extLst>
              <a:ext uri="{FF2B5EF4-FFF2-40B4-BE49-F238E27FC236}">
                <a16:creationId xmlns:a16="http://schemas.microsoft.com/office/drawing/2014/main" id="{529D69C5-AA36-468E-8C19-9E975434521B}"/>
              </a:ext>
            </a:extLst>
          </p:cNvPr>
          <p:cNvSpPr txBox="1">
            <a:spLocks noChangeArrowheads="1"/>
          </p:cNvSpPr>
          <p:nvPr/>
        </p:nvSpPr>
        <p:spPr bwMode="auto">
          <a:xfrm>
            <a:off x="1450976" y="742610"/>
            <a:ext cx="82686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mj-lt"/>
                <a:ea typeface="+mj-ea"/>
              </a:rPr>
              <a:t>(1)</a:t>
            </a:r>
            <a:r>
              <a:rPr lang="zh-CN" altLang="en-US" b="1" dirty="0">
                <a:latin typeface="+mj-lt"/>
                <a:ea typeface="+mj-ea"/>
              </a:rPr>
              <a:t>如果被积函数在积分区域上连续，则重积分存在</a:t>
            </a:r>
            <a:r>
              <a:rPr lang="en-US" altLang="zh-CN" b="1" dirty="0">
                <a:latin typeface="+mj-lt"/>
                <a:ea typeface="+mj-ea"/>
              </a:rPr>
              <a:t>.</a:t>
            </a:r>
          </a:p>
        </p:txBody>
      </p:sp>
      <p:sp>
        <p:nvSpPr>
          <p:cNvPr id="5150" name="Text Box 30">
            <a:extLst>
              <a:ext uri="{FF2B5EF4-FFF2-40B4-BE49-F238E27FC236}">
                <a16:creationId xmlns:a16="http://schemas.microsoft.com/office/drawing/2014/main" id="{D3F6358C-AAB2-4F2D-A7D6-2A66EAA2D1AC}"/>
              </a:ext>
            </a:extLst>
          </p:cNvPr>
          <p:cNvSpPr txBox="1">
            <a:spLocks noChangeArrowheads="1"/>
          </p:cNvSpPr>
          <p:nvPr/>
        </p:nvSpPr>
        <p:spPr bwMode="auto">
          <a:xfrm>
            <a:off x="649289" y="306733"/>
            <a:ext cx="8016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latin typeface="+mj-lt"/>
                <a:ea typeface="+mj-ea"/>
              </a:rPr>
              <a:t>注</a:t>
            </a:r>
            <a:r>
              <a:rPr lang="en-US" altLang="zh-CN" sz="3200" b="1" dirty="0">
                <a:latin typeface="+mj-lt"/>
                <a:ea typeface="+mj-ea"/>
              </a:rPr>
              <a:t>:</a:t>
            </a:r>
          </a:p>
        </p:txBody>
      </p:sp>
      <mc:AlternateContent xmlns:mc="http://schemas.openxmlformats.org/markup-compatibility/2006" xmlns:a14="http://schemas.microsoft.com/office/drawing/2010/main">
        <mc:Choice Requires="a14">
          <p:sp>
            <p:nvSpPr>
              <p:cNvPr id="5160" name="Text Box 40">
                <a:extLst>
                  <a:ext uri="{FF2B5EF4-FFF2-40B4-BE49-F238E27FC236}">
                    <a16:creationId xmlns:a16="http://schemas.microsoft.com/office/drawing/2014/main" id="{909947D6-E8F4-4918-A503-37BD2C060504}"/>
                  </a:ext>
                </a:extLst>
              </p:cNvPr>
              <p:cNvSpPr txBox="1">
                <a:spLocks noChangeArrowheads="1"/>
              </p:cNvSpPr>
              <p:nvPr/>
            </p:nvSpPr>
            <p:spPr bwMode="auto">
              <a:xfrm>
                <a:off x="1543105" y="3600451"/>
                <a:ext cx="7116564"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14:m>
                  <m:oMath xmlns:m="http://schemas.openxmlformats.org/officeDocument/2006/math">
                    <m:r>
                      <a:rPr lang="zh-CN" altLang="en-US" b="1" i="1">
                        <a:solidFill>
                          <a:srgbClr val="000000"/>
                        </a:solidFill>
                        <a:latin typeface="Cambria Math" panose="02040503050406030204" pitchFamily="18" charset="0"/>
                      </a:rPr>
                      <m:t>𝒇</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𝒙</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𝒚</m:t>
                    </m:r>
                    <m:r>
                      <a:rPr lang="zh-CN" altLang="en-US" b="1" i="1">
                        <a:solidFill>
                          <a:srgbClr val="000000"/>
                        </a:solidFill>
                        <a:latin typeface="Cambria Math" panose="02040503050406030204" pitchFamily="18" charset="0"/>
                      </a:rPr>
                      <m:t>)</m:t>
                    </m:r>
                  </m:oMath>
                </a14:m>
                <a:r>
                  <a:rPr lang="zh-CN" altLang="en-US" b="1" dirty="0">
                    <a:latin typeface="+mj-lt"/>
                    <a:ea typeface="+mj-ea"/>
                  </a:rPr>
                  <a:t>≥</a:t>
                </a:r>
                <a:r>
                  <a:rPr lang="en-US" altLang="zh-CN" b="1" dirty="0">
                    <a:latin typeface="+mj-lt"/>
                    <a:ea typeface="+mj-ea"/>
                  </a:rPr>
                  <a:t>0 </a:t>
                </a:r>
                <a:r>
                  <a:rPr lang="zh-CN" altLang="en-US" b="1" dirty="0">
                    <a:latin typeface="+mj-lt"/>
                    <a:ea typeface="+mj-ea"/>
                  </a:rPr>
                  <a:t>时，二重积分表示曲顶柱体的体积</a:t>
                </a:r>
                <a:endParaRPr lang="en-US" altLang="zh-CN" b="1" dirty="0">
                  <a:latin typeface="+mj-lt"/>
                  <a:ea typeface="+mj-ea"/>
                </a:endParaRPr>
              </a:p>
            </p:txBody>
          </p:sp>
        </mc:Choice>
        <mc:Fallback xmlns="">
          <p:sp>
            <p:nvSpPr>
              <p:cNvPr id="5160" name="Text Box 40">
                <a:extLst>
                  <a:ext uri="{FF2B5EF4-FFF2-40B4-BE49-F238E27FC236}">
                    <a16:creationId xmlns:a16="http://schemas.microsoft.com/office/drawing/2014/main" id="{909947D6-E8F4-4918-A503-37BD2C060504}"/>
                  </a:ext>
                </a:extLst>
              </p:cNvPr>
              <p:cNvSpPr txBox="1">
                <a:spLocks noRot="1" noChangeAspect="1" noMove="1" noResize="1" noEditPoints="1" noAdjustHandles="1" noChangeArrowheads="1" noChangeShapeType="1" noTextEdit="1"/>
              </p:cNvSpPr>
              <p:nvPr/>
            </p:nvSpPr>
            <p:spPr bwMode="auto">
              <a:xfrm>
                <a:off x="1543105" y="3600451"/>
                <a:ext cx="7116564" cy="523220"/>
              </a:xfrm>
              <a:prstGeom prst="rect">
                <a:avLst/>
              </a:prstGeom>
              <a:blipFill>
                <a:blip r:embed="rId2"/>
                <a:stretch>
                  <a:fillRect t="-16471" r="-1027" b="-341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169" name="Text Box 49">
            <a:extLst>
              <a:ext uri="{FF2B5EF4-FFF2-40B4-BE49-F238E27FC236}">
                <a16:creationId xmlns:a16="http://schemas.microsoft.com/office/drawing/2014/main" id="{C6B36AE7-472A-433C-ABEB-F424ABA43956}"/>
              </a:ext>
            </a:extLst>
          </p:cNvPr>
          <p:cNvSpPr txBox="1">
            <a:spLocks noChangeArrowheads="1"/>
          </p:cNvSpPr>
          <p:nvPr/>
        </p:nvSpPr>
        <p:spPr bwMode="auto">
          <a:xfrm>
            <a:off x="1335088" y="2874668"/>
            <a:ext cx="558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mj-lt"/>
                <a:ea typeface="+mj-ea"/>
              </a:rPr>
              <a:t>2.</a:t>
            </a:r>
            <a:r>
              <a:rPr lang="zh-CN" altLang="en-US" b="1" dirty="0">
                <a:latin typeface="+mj-lt"/>
                <a:ea typeface="+mj-ea"/>
              </a:rPr>
              <a:t>二重积分的几何意义</a:t>
            </a:r>
            <a:endParaRPr lang="en-US" altLang="zh-CN" b="1" dirty="0">
              <a:latin typeface="+mj-lt"/>
              <a:ea typeface="+mj-ea"/>
            </a:endParaRPr>
          </a:p>
        </p:txBody>
      </p:sp>
      <mc:AlternateContent xmlns:mc="http://schemas.openxmlformats.org/markup-compatibility/2006" xmlns:a14="http://schemas.microsoft.com/office/drawing/2010/main">
        <mc:Choice Requires="a14">
          <p:sp>
            <p:nvSpPr>
              <p:cNvPr id="22" name="Object 56">
                <a:extLst>
                  <a:ext uri="{FF2B5EF4-FFF2-40B4-BE49-F238E27FC236}">
                    <a16:creationId xmlns:a16="http://schemas.microsoft.com/office/drawing/2014/main" id="{49BB2D77-9851-4AB8-B4B0-97150DCB558C}"/>
                  </a:ext>
                </a:extLst>
              </p:cNvPr>
              <p:cNvSpPr txBox="1"/>
              <p:nvPr/>
            </p:nvSpPr>
            <p:spPr bwMode="auto">
              <a:xfrm>
                <a:off x="5101387" y="1588975"/>
                <a:ext cx="4955425" cy="116803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smtClean="0">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r>
                            <a:rPr lang="en-US" altLang="zh-CN"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𝑫</m:t>
                              </m:r>
                            </m:sub>
                            <m:sup/>
                            <m:e>
                              <m:r>
                                <a:rPr lang="zh-CN" altLang="en-US" sz="2800" b="1" i="1">
                                  <a:solidFill>
                                    <a:srgbClr val="000000"/>
                                  </a:solidFill>
                                  <a:latin typeface="Cambria Math" panose="02040503050406030204" pitchFamily="18" charset="0"/>
                                </a:rPr>
                                <m:t>𝒇</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𝒅𝒙𝒅𝒚</m:t>
                              </m:r>
                            </m:e>
                          </m:nary>
                        </m:e>
                      </m:nary>
                    </m:oMath>
                  </m:oMathPara>
                </a14:m>
                <a:endParaRPr lang="zh-CN" altLang="en-US" sz="2800" b="1" dirty="0">
                  <a:ea typeface="+mj-ea"/>
                </a:endParaRPr>
              </a:p>
            </p:txBody>
          </p:sp>
        </mc:Choice>
        <mc:Fallback xmlns="">
          <p:sp>
            <p:nvSpPr>
              <p:cNvPr id="22" name="Object 56">
                <a:extLst>
                  <a:ext uri="{FF2B5EF4-FFF2-40B4-BE49-F238E27FC236}">
                    <a16:creationId xmlns:a16="http://schemas.microsoft.com/office/drawing/2014/main" id="{49BB2D77-9851-4AB8-B4B0-97150DCB558C}"/>
                  </a:ext>
                </a:extLst>
              </p:cNvPr>
              <p:cNvSpPr txBox="1">
                <a:spLocks noRot="1" noChangeAspect="1" noMove="1" noResize="1" noEditPoints="1" noAdjustHandles="1" noChangeArrowheads="1" noChangeShapeType="1" noTextEdit="1"/>
              </p:cNvSpPr>
              <p:nvPr/>
            </p:nvSpPr>
            <p:spPr bwMode="auto">
              <a:xfrm>
                <a:off x="5101387" y="1588975"/>
                <a:ext cx="4955425" cy="1168033"/>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 Box 40">
                <a:extLst>
                  <a:ext uri="{FF2B5EF4-FFF2-40B4-BE49-F238E27FC236}">
                    <a16:creationId xmlns:a16="http://schemas.microsoft.com/office/drawing/2014/main" id="{1CABB5B1-94AC-4828-B94A-0D123DD3CB5D}"/>
                  </a:ext>
                </a:extLst>
              </p:cNvPr>
              <p:cNvSpPr txBox="1">
                <a:spLocks noChangeArrowheads="1"/>
              </p:cNvSpPr>
              <p:nvPr/>
            </p:nvSpPr>
            <p:spPr bwMode="auto">
              <a:xfrm>
                <a:off x="1543105" y="4443894"/>
                <a:ext cx="9535495"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14:m>
                  <m:oMath xmlns:m="http://schemas.openxmlformats.org/officeDocument/2006/math">
                    <m:r>
                      <a:rPr lang="zh-CN" altLang="en-US" b="1" i="1">
                        <a:solidFill>
                          <a:srgbClr val="000000"/>
                        </a:solidFill>
                        <a:latin typeface="Cambria Math" panose="02040503050406030204" pitchFamily="18" charset="0"/>
                      </a:rPr>
                      <m:t>𝒇</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𝒙</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𝒚</m:t>
                    </m:r>
                    <m:r>
                      <a:rPr lang="zh-CN" altLang="en-US" b="1" i="1">
                        <a:solidFill>
                          <a:srgbClr val="000000"/>
                        </a:solidFill>
                        <a:latin typeface="Cambria Math" panose="02040503050406030204" pitchFamily="18" charset="0"/>
                      </a:rPr>
                      <m:t>)</m:t>
                    </m:r>
                  </m:oMath>
                </a14:m>
                <a:r>
                  <a:rPr lang="zh-CN" altLang="en-US" b="1" dirty="0">
                    <a:latin typeface="+mj-lt"/>
                    <a:ea typeface="+mj-ea"/>
                  </a:rPr>
                  <a:t>可正可负时，二重积分表示曲顶柱体的体积的代数和</a:t>
                </a:r>
                <a:endParaRPr lang="en-US" altLang="zh-CN" b="1" dirty="0">
                  <a:latin typeface="+mj-lt"/>
                  <a:ea typeface="+mj-ea"/>
                </a:endParaRPr>
              </a:p>
            </p:txBody>
          </p:sp>
        </mc:Choice>
        <mc:Fallback xmlns="">
          <p:sp>
            <p:nvSpPr>
              <p:cNvPr id="23" name="Text Box 40">
                <a:extLst>
                  <a:ext uri="{FF2B5EF4-FFF2-40B4-BE49-F238E27FC236}">
                    <a16:creationId xmlns:a16="http://schemas.microsoft.com/office/drawing/2014/main" id="{1CABB5B1-94AC-4828-B94A-0D123DD3CB5D}"/>
                  </a:ext>
                </a:extLst>
              </p:cNvPr>
              <p:cNvSpPr txBox="1">
                <a:spLocks noRot="1" noChangeAspect="1" noMove="1" noResize="1" noEditPoints="1" noAdjustHandles="1" noChangeArrowheads="1" noChangeShapeType="1" noTextEdit="1"/>
              </p:cNvSpPr>
              <p:nvPr/>
            </p:nvSpPr>
            <p:spPr bwMode="auto">
              <a:xfrm>
                <a:off x="1543105" y="4443894"/>
                <a:ext cx="9535495" cy="523220"/>
              </a:xfrm>
              <a:prstGeom prst="rect">
                <a:avLst/>
              </a:prstGeom>
              <a:blipFill>
                <a:blip r:embed="rId4"/>
                <a:stretch>
                  <a:fillRect t="-16279" r="-575" b="-279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50"/>
                                        </p:tgtEl>
                                        <p:attrNameLst>
                                          <p:attrName>style.visibility</p:attrName>
                                        </p:attrNameLst>
                                      </p:cBhvr>
                                      <p:to>
                                        <p:strVal val="visible"/>
                                      </p:to>
                                    </p:set>
                                    <p:animEffect transition="in" filter="box(out)">
                                      <p:cBhvr>
                                        <p:cTn id="7" dur="500"/>
                                        <p:tgtEl>
                                          <p:spTgt spid="5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25"/>
                                        </p:tgtEl>
                                        <p:attrNameLst>
                                          <p:attrName>style.visibility</p:attrName>
                                        </p:attrNameLst>
                                      </p:cBhvr>
                                      <p:to>
                                        <p:strVal val="visible"/>
                                      </p:to>
                                    </p:set>
                                    <p:animEffect transition="in" filter="box(out)">
                                      <p:cBhvr>
                                        <p:cTn id="12" dur="500"/>
                                        <p:tgtEl>
                                          <p:spTgt spid="512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box(out)">
                                      <p:cBhvr>
                                        <p:cTn id="17" dur="500"/>
                                        <p:tgtEl>
                                          <p:spTgt spid="512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5169"/>
                                        </p:tgtEl>
                                        <p:attrNameLst>
                                          <p:attrName>style.visibility</p:attrName>
                                        </p:attrNameLst>
                                      </p:cBhvr>
                                      <p:to>
                                        <p:strVal val="visible"/>
                                      </p:to>
                                    </p:set>
                                    <p:animEffect transition="in" filter="box(out)">
                                      <p:cBhvr>
                                        <p:cTn id="28" dur="500"/>
                                        <p:tgtEl>
                                          <p:spTgt spid="516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5160"/>
                                        </p:tgtEl>
                                        <p:attrNameLst>
                                          <p:attrName>style.visibility</p:attrName>
                                        </p:attrNameLst>
                                      </p:cBhvr>
                                      <p:to>
                                        <p:strVal val="visible"/>
                                      </p:to>
                                    </p:set>
                                    <p:animEffect transition="in" filter="box(out)">
                                      <p:cBhvr>
                                        <p:cTn id="33" dur="500"/>
                                        <p:tgtEl>
                                          <p:spTgt spid="5160"/>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ox(out)">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5" grpId="0" autoUpdateAnimBg="0"/>
      <p:bldP spid="5150" grpId="0" autoUpdateAnimBg="0"/>
      <p:bldP spid="5160" grpId="0" autoUpdateAnimBg="0"/>
      <p:bldP spid="5169" grpId="0" autoUpdateAnimBg="0"/>
      <p:bldP spid="22" grpId="0"/>
      <p:bldP spid="2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7" name="Object 7">
                <a:extLst>
                  <a:ext uri="{FF2B5EF4-FFF2-40B4-BE49-F238E27FC236}">
                    <a16:creationId xmlns:a16="http://schemas.microsoft.com/office/drawing/2014/main" id="{6A5B2D13-1529-4C3A-9B0D-A4D579909CD1}"/>
                  </a:ext>
                </a:extLst>
              </p:cNvPr>
              <p:cNvSpPr txBox="1"/>
              <p:nvPr/>
            </p:nvSpPr>
            <p:spPr bwMode="auto">
              <a:xfrm>
                <a:off x="1228726" y="2471371"/>
                <a:ext cx="8339138" cy="112490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600" b="1" i="1">
                          <a:solidFill>
                            <a:srgbClr val="000000"/>
                          </a:solidFill>
                          <a:latin typeface="Cambria Math" panose="02040503050406030204" pitchFamily="18" charset="0"/>
                          <a:ea typeface="+mj-ea"/>
                        </a:rPr>
                        <m:t>𝟐</m:t>
                      </m:r>
                      <m:r>
                        <a:rPr lang="zh-CN" altLang="en-US" sz="2600" b="1" i="1">
                          <a:solidFill>
                            <a:srgbClr val="000000"/>
                          </a:solidFill>
                          <a:latin typeface="Cambria Math" panose="02040503050406030204" pitchFamily="18" charset="0"/>
                          <a:ea typeface="+mj-ea"/>
                        </a:rPr>
                        <m:t>.</m:t>
                      </m:r>
                      <m:m>
                        <m:mPr>
                          <m:plcHide m:val="on"/>
                          <m:mcs>
                            <m:mc>
                              <m:mcPr>
                                <m:count m:val="1"/>
                                <m:mcJc m:val="center"/>
                              </m:mcPr>
                            </m:mc>
                          </m:mcs>
                          <m:ctrlPr>
                            <a:rPr lang="zh-CN" altLang="en-US" sz="2600" b="1" i="1">
                              <a:solidFill>
                                <a:srgbClr val="000000"/>
                              </a:solidFill>
                              <a:latin typeface="Cambria Math" panose="02040503050406030204" pitchFamily="18" charset="0"/>
                              <a:ea typeface="+mj-ea"/>
                            </a:rPr>
                          </m:ctrlPr>
                        </m:mPr>
                        <m:mr>
                          <m:e/>
                        </m:mr>
                      </m:m>
                      <m:nary>
                        <m:naryPr>
                          <m:chr m:val="∬"/>
                          <m:limLoc m:val="undOvr"/>
                          <m:supHide m:val="on"/>
                          <m:ctrlPr>
                            <a:rPr lang="zh-CN" altLang="en-US" sz="2600" b="1" i="1">
                              <a:solidFill>
                                <a:srgbClr val="000000"/>
                              </a:solidFill>
                              <a:latin typeface="Cambria Math" panose="02040503050406030204" pitchFamily="18" charset="0"/>
                              <a:ea typeface="+mj-ea"/>
                            </a:rPr>
                          </m:ctrlPr>
                        </m:naryPr>
                        <m:sub>
                          <m:r>
                            <a:rPr lang="zh-CN" altLang="en-US" sz="2600" b="1" i="1">
                              <a:solidFill>
                                <a:srgbClr val="000000"/>
                              </a:solidFill>
                              <a:latin typeface="Cambria Math" panose="02040503050406030204" pitchFamily="18" charset="0"/>
                              <a:ea typeface="+mj-ea"/>
                            </a:rPr>
                            <m:t>𝑫</m:t>
                          </m:r>
                        </m:sub>
                        <m:sup/>
                        <m:e>
                          <m:r>
                            <a:rPr lang="zh-CN" altLang="en-US" sz="2600" b="1" i="1">
                              <a:solidFill>
                                <a:srgbClr val="000000"/>
                              </a:solidFill>
                              <a:latin typeface="Cambria Math" panose="02040503050406030204" pitchFamily="18" charset="0"/>
                              <a:ea typeface="+mj-ea"/>
                            </a:rPr>
                            <m:t>[</m:t>
                          </m:r>
                          <m:r>
                            <a:rPr lang="zh-CN" altLang="en-US" sz="2600" b="1" i="1">
                              <a:solidFill>
                                <a:srgbClr val="000000"/>
                              </a:solidFill>
                              <a:latin typeface="Cambria Math" panose="02040503050406030204" pitchFamily="18" charset="0"/>
                              <a:ea typeface="+mj-ea"/>
                            </a:rPr>
                            <m:t>𝒇</m:t>
                          </m:r>
                          <m:r>
                            <a:rPr lang="zh-CN" altLang="en-US" sz="2600" b="1" i="1">
                              <a:solidFill>
                                <a:srgbClr val="000000"/>
                              </a:solidFill>
                              <a:latin typeface="Cambria Math" panose="02040503050406030204" pitchFamily="18" charset="0"/>
                              <a:ea typeface="+mj-ea"/>
                            </a:rPr>
                            <m:t>(</m:t>
                          </m:r>
                          <m:r>
                            <a:rPr lang="zh-CN" altLang="en-US" sz="2600" b="1" i="1">
                              <a:solidFill>
                                <a:srgbClr val="000000"/>
                              </a:solidFill>
                              <a:latin typeface="Cambria Math" panose="02040503050406030204" pitchFamily="18" charset="0"/>
                              <a:ea typeface="+mj-ea"/>
                            </a:rPr>
                            <m:t>𝒙</m:t>
                          </m:r>
                          <m:r>
                            <a:rPr lang="zh-CN" altLang="en-US" sz="2600" b="1" i="1">
                              <a:solidFill>
                                <a:srgbClr val="000000"/>
                              </a:solidFill>
                              <a:latin typeface="Cambria Math" panose="02040503050406030204" pitchFamily="18" charset="0"/>
                              <a:ea typeface="+mj-ea"/>
                            </a:rPr>
                            <m:t>,</m:t>
                          </m:r>
                          <m:r>
                            <a:rPr lang="zh-CN" altLang="en-US" sz="2600" b="1" i="1">
                              <a:solidFill>
                                <a:srgbClr val="000000"/>
                              </a:solidFill>
                              <a:latin typeface="Cambria Math" panose="02040503050406030204" pitchFamily="18" charset="0"/>
                              <a:ea typeface="+mj-ea"/>
                            </a:rPr>
                            <m:t>𝒚</m:t>
                          </m:r>
                          <m:r>
                            <a:rPr lang="zh-CN" altLang="en-US" sz="2600" b="1" i="1">
                              <a:solidFill>
                                <a:srgbClr val="000000"/>
                              </a:solidFill>
                              <a:latin typeface="Cambria Math" panose="02040503050406030204" pitchFamily="18" charset="0"/>
                              <a:ea typeface="+mj-ea"/>
                            </a:rPr>
                            <m:t>)±</m:t>
                          </m:r>
                          <m:r>
                            <a:rPr lang="zh-CN" altLang="en-US" sz="2600" b="1" i="1">
                              <a:solidFill>
                                <a:srgbClr val="000000"/>
                              </a:solidFill>
                              <a:latin typeface="Cambria Math" panose="02040503050406030204" pitchFamily="18" charset="0"/>
                              <a:ea typeface="+mj-ea"/>
                            </a:rPr>
                            <m:t>𝒈</m:t>
                          </m:r>
                          <m:r>
                            <a:rPr lang="zh-CN" altLang="en-US" sz="2600" b="1" i="1">
                              <a:solidFill>
                                <a:srgbClr val="000000"/>
                              </a:solidFill>
                              <a:latin typeface="Cambria Math" panose="02040503050406030204" pitchFamily="18" charset="0"/>
                              <a:ea typeface="+mj-ea"/>
                            </a:rPr>
                            <m:t>(</m:t>
                          </m:r>
                          <m:r>
                            <a:rPr lang="zh-CN" altLang="en-US" sz="2600" b="1" i="1">
                              <a:solidFill>
                                <a:srgbClr val="000000"/>
                              </a:solidFill>
                              <a:latin typeface="Cambria Math" panose="02040503050406030204" pitchFamily="18" charset="0"/>
                              <a:ea typeface="+mj-ea"/>
                            </a:rPr>
                            <m:t>𝒙</m:t>
                          </m:r>
                          <m:r>
                            <a:rPr lang="zh-CN" altLang="en-US" sz="2600" b="1" i="1">
                              <a:solidFill>
                                <a:srgbClr val="000000"/>
                              </a:solidFill>
                              <a:latin typeface="Cambria Math" panose="02040503050406030204" pitchFamily="18" charset="0"/>
                              <a:ea typeface="+mj-ea"/>
                            </a:rPr>
                            <m:t>,</m:t>
                          </m:r>
                          <m:r>
                            <a:rPr lang="zh-CN" altLang="en-US" sz="2600" b="1" i="1">
                              <a:solidFill>
                                <a:srgbClr val="000000"/>
                              </a:solidFill>
                              <a:latin typeface="Cambria Math" panose="02040503050406030204" pitchFamily="18" charset="0"/>
                              <a:ea typeface="+mj-ea"/>
                            </a:rPr>
                            <m:t>𝒚</m:t>
                          </m:r>
                          <m:r>
                            <a:rPr lang="zh-CN" altLang="en-US" sz="2600" b="1" i="1">
                              <a:solidFill>
                                <a:srgbClr val="000000"/>
                              </a:solidFill>
                              <a:latin typeface="Cambria Math" panose="02040503050406030204" pitchFamily="18" charset="0"/>
                              <a:ea typeface="+mj-ea"/>
                            </a:rPr>
                            <m:t>)]</m:t>
                          </m:r>
                          <m:r>
                            <a:rPr lang="zh-CN" altLang="en-US" sz="2600" b="1" i="1">
                              <a:solidFill>
                                <a:srgbClr val="000000"/>
                              </a:solidFill>
                              <a:latin typeface="Cambria Math" panose="02040503050406030204" pitchFamily="18" charset="0"/>
                              <a:ea typeface="+mj-ea"/>
                            </a:rPr>
                            <m:t>𝒅</m:t>
                          </m:r>
                          <m:r>
                            <a:rPr lang="zh-CN" altLang="en-US" sz="2600" b="1" i="1">
                              <a:solidFill>
                                <a:srgbClr val="000000"/>
                              </a:solidFill>
                              <a:latin typeface="Cambria Math" panose="02040503050406030204" pitchFamily="18" charset="0"/>
                              <a:ea typeface="+mj-ea"/>
                            </a:rPr>
                            <m:t>𝝈</m:t>
                          </m:r>
                        </m:e>
                      </m:nary>
                      <m:r>
                        <a:rPr lang="zh-CN" altLang="en-US" sz="2600" b="1" i="1">
                          <a:solidFill>
                            <a:srgbClr val="000000"/>
                          </a:solidFill>
                          <a:latin typeface="Cambria Math" panose="02040503050406030204" pitchFamily="18" charset="0"/>
                          <a:ea typeface="+mj-ea"/>
                        </a:rPr>
                        <m:t>=</m:t>
                      </m:r>
                      <m:nary>
                        <m:naryPr>
                          <m:chr m:val="∬"/>
                          <m:limLoc m:val="undOvr"/>
                          <m:supHide m:val="on"/>
                          <m:ctrlPr>
                            <a:rPr lang="zh-CN" altLang="en-US" sz="2600" b="1" i="1">
                              <a:solidFill>
                                <a:srgbClr val="000000"/>
                              </a:solidFill>
                              <a:latin typeface="Cambria Math" panose="02040503050406030204" pitchFamily="18" charset="0"/>
                              <a:ea typeface="+mj-ea"/>
                            </a:rPr>
                          </m:ctrlPr>
                        </m:naryPr>
                        <m:sub>
                          <m:r>
                            <a:rPr lang="zh-CN" altLang="en-US" sz="2600" b="1" i="1">
                              <a:solidFill>
                                <a:srgbClr val="000000"/>
                              </a:solidFill>
                              <a:latin typeface="Cambria Math" panose="02040503050406030204" pitchFamily="18" charset="0"/>
                              <a:ea typeface="+mj-ea"/>
                            </a:rPr>
                            <m:t>𝑫</m:t>
                          </m:r>
                        </m:sub>
                        <m:sup/>
                        <m:e>
                          <m:r>
                            <a:rPr lang="zh-CN" altLang="en-US" sz="2600" b="1" i="1">
                              <a:solidFill>
                                <a:srgbClr val="000000"/>
                              </a:solidFill>
                              <a:latin typeface="Cambria Math" panose="02040503050406030204" pitchFamily="18" charset="0"/>
                              <a:ea typeface="+mj-ea"/>
                            </a:rPr>
                            <m:t>𝒇</m:t>
                          </m:r>
                          <m:r>
                            <a:rPr lang="zh-CN" altLang="en-US" sz="2600" b="1" i="1">
                              <a:solidFill>
                                <a:srgbClr val="000000"/>
                              </a:solidFill>
                              <a:latin typeface="Cambria Math" panose="02040503050406030204" pitchFamily="18" charset="0"/>
                              <a:ea typeface="+mj-ea"/>
                            </a:rPr>
                            <m:t>(</m:t>
                          </m:r>
                          <m:r>
                            <a:rPr lang="zh-CN" altLang="en-US" sz="2600" b="1" i="1">
                              <a:solidFill>
                                <a:srgbClr val="000000"/>
                              </a:solidFill>
                              <a:latin typeface="Cambria Math" panose="02040503050406030204" pitchFamily="18" charset="0"/>
                              <a:ea typeface="+mj-ea"/>
                            </a:rPr>
                            <m:t>𝒙</m:t>
                          </m:r>
                          <m:r>
                            <a:rPr lang="zh-CN" altLang="en-US" sz="2600" b="1" i="1">
                              <a:solidFill>
                                <a:srgbClr val="000000"/>
                              </a:solidFill>
                              <a:latin typeface="Cambria Math" panose="02040503050406030204" pitchFamily="18" charset="0"/>
                              <a:ea typeface="+mj-ea"/>
                            </a:rPr>
                            <m:t>,</m:t>
                          </m:r>
                          <m:r>
                            <a:rPr lang="zh-CN" altLang="en-US" sz="2600" b="1" i="1">
                              <a:solidFill>
                                <a:srgbClr val="000000"/>
                              </a:solidFill>
                              <a:latin typeface="Cambria Math" panose="02040503050406030204" pitchFamily="18" charset="0"/>
                              <a:ea typeface="+mj-ea"/>
                            </a:rPr>
                            <m:t>𝒚</m:t>
                          </m:r>
                          <m:r>
                            <a:rPr lang="zh-CN" altLang="en-US" sz="2600" b="1" i="1">
                              <a:solidFill>
                                <a:srgbClr val="000000"/>
                              </a:solidFill>
                              <a:latin typeface="Cambria Math" panose="02040503050406030204" pitchFamily="18" charset="0"/>
                              <a:ea typeface="+mj-ea"/>
                            </a:rPr>
                            <m:t>)</m:t>
                          </m:r>
                          <m:r>
                            <a:rPr lang="zh-CN" altLang="en-US" sz="2600" b="1" i="1">
                              <a:solidFill>
                                <a:srgbClr val="000000"/>
                              </a:solidFill>
                              <a:latin typeface="Cambria Math" panose="02040503050406030204" pitchFamily="18" charset="0"/>
                              <a:ea typeface="+mj-ea"/>
                            </a:rPr>
                            <m:t>𝒅</m:t>
                          </m:r>
                          <m:r>
                            <a:rPr lang="zh-CN" altLang="en-US" sz="2600" b="1" i="1">
                              <a:solidFill>
                                <a:srgbClr val="000000"/>
                              </a:solidFill>
                              <a:latin typeface="Cambria Math" panose="02040503050406030204" pitchFamily="18" charset="0"/>
                              <a:ea typeface="+mj-ea"/>
                            </a:rPr>
                            <m:t>𝝈</m:t>
                          </m:r>
                        </m:e>
                      </m:nary>
                      <m:r>
                        <a:rPr lang="zh-CN" altLang="en-US" sz="2600" b="1" i="1">
                          <a:solidFill>
                            <a:srgbClr val="000000"/>
                          </a:solidFill>
                          <a:latin typeface="Cambria Math" panose="02040503050406030204" pitchFamily="18" charset="0"/>
                          <a:ea typeface="+mj-ea"/>
                        </a:rPr>
                        <m:t>±</m:t>
                      </m:r>
                      <m:nary>
                        <m:naryPr>
                          <m:chr m:val="∬"/>
                          <m:limLoc m:val="undOvr"/>
                          <m:supHide m:val="on"/>
                          <m:ctrlPr>
                            <a:rPr lang="zh-CN" altLang="en-US" sz="2600" b="1" i="1">
                              <a:solidFill>
                                <a:srgbClr val="000000"/>
                              </a:solidFill>
                              <a:latin typeface="Cambria Math" panose="02040503050406030204" pitchFamily="18" charset="0"/>
                              <a:ea typeface="+mj-ea"/>
                            </a:rPr>
                          </m:ctrlPr>
                        </m:naryPr>
                        <m:sub>
                          <m:r>
                            <a:rPr lang="zh-CN" altLang="en-US" sz="2600" b="1" i="1">
                              <a:solidFill>
                                <a:srgbClr val="000000"/>
                              </a:solidFill>
                              <a:latin typeface="Cambria Math" panose="02040503050406030204" pitchFamily="18" charset="0"/>
                              <a:ea typeface="+mj-ea"/>
                            </a:rPr>
                            <m:t>𝑫</m:t>
                          </m:r>
                        </m:sub>
                        <m:sup/>
                        <m:e>
                          <m:r>
                            <a:rPr lang="zh-CN" altLang="en-US" sz="2600" b="1" i="1">
                              <a:solidFill>
                                <a:srgbClr val="000000"/>
                              </a:solidFill>
                              <a:latin typeface="Cambria Math" panose="02040503050406030204" pitchFamily="18" charset="0"/>
                              <a:ea typeface="+mj-ea"/>
                            </a:rPr>
                            <m:t>𝒈</m:t>
                          </m:r>
                          <m:r>
                            <a:rPr lang="zh-CN" altLang="en-US" sz="2600" b="1" i="1">
                              <a:solidFill>
                                <a:srgbClr val="000000"/>
                              </a:solidFill>
                              <a:latin typeface="Cambria Math" panose="02040503050406030204" pitchFamily="18" charset="0"/>
                              <a:ea typeface="+mj-ea"/>
                            </a:rPr>
                            <m:t>(</m:t>
                          </m:r>
                          <m:r>
                            <a:rPr lang="zh-CN" altLang="en-US" sz="2600" b="1" i="1">
                              <a:solidFill>
                                <a:srgbClr val="000000"/>
                              </a:solidFill>
                              <a:latin typeface="Cambria Math" panose="02040503050406030204" pitchFamily="18" charset="0"/>
                              <a:ea typeface="+mj-ea"/>
                            </a:rPr>
                            <m:t>𝒙</m:t>
                          </m:r>
                          <m:r>
                            <a:rPr lang="zh-CN" altLang="en-US" sz="2600" b="1" i="1">
                              <a:solidFill>
                                <a:srgbClr val="000000"/>
                              </a:solidFill>
                              <a:latin typeface="Cambria Math" panose="02040503050406030204" pitchFamily="18" charset="0"/>
                              <a:ea typeface="+mj-ea"/>
                            </a:rPr>
                            <m:t>,</m:t>
                          </m:r>
                          <m:r>
                            <a:rPr lang="zh-CN" altLang="en-US" sz="2600" b="1" i="1">
                              <a:solidFill>
                                <a:srgbClr val="000000"/>
                              </a:solidFill>
                              <a:latin typeface="Cambria Math" panose="02040503050406030204" pitchFamily="18" charset="0"/>
                              <a:ea typeface="+mj-ea"/>
                            </a:rPr>
                            <m:t>𝒚</m:t>
                          </m:r>
                          <m:r>
                            <a:rPr lang="zh-CN" altLang="en-US" sz="2600" b="1" i="1">
                              <a:solidFill>
                                <a:srgbClr val="000000"/>
                              </a:solidFill>
                              <a:latin typeface="Cambria Math" panose="02040503050406030204" pitchFamily="18" charset="0"/>
                              <a:ea typeface="+mj-ea"/>
                            </a:rPr>
                            <m:t>)</m:t>
                          </m:r>
                          <m:r>
                            <a:rPr lang="zh-CN" altLang="en-US" sz="2600" b="1" i="1">
                              <a:solidFill>
                                <a:srgbClr val="000000"/>
                              </a:solidFill>
                              <a:latin typeface="Cambria Math" panose="02040503050406030204" pitchFamily="18" charset="0"/>
                              <a:ea typeface="+mj-ea"/>
                            </a:rPr>
                            <m:t>𝒅</m:t>
                          </m:r>
                          <m:r>
                            <a:rPr lang="zh-CN" altLang="en-US" sz="2600" b="1" i="1">
                              <a:solidFill>
                                <a:srgbClr val="000000"/>
                              </a:solidFill>
                              <a:latin typeface="Cambria Math" panose="02040503050406030204" pitchFamily="18" charset="0"/>
                              <a:ea typeface="+mj-ea"/>
                            </a:rPr>
                            <m:t>𝝈</m:t>
                          </m:r>
                        </m:e>
                      </m:nary>
                    </m:oMath>
                  </m:oMathPara>
                </a14:m>
                <a:endParaRPr lang="zh-CN" altLang="en-US" b="1" dirty="0">
                  <a:latin typeface="+mj-lt"/>
                  <a:ea typeface="+mj-ea"/>
                </a:endParaRPr>
              </a:p>
            </p:txBody>
          </p:sp>
        </mc:Choice>
        <mc:Fallback xmlns="">
          <p:sp>
            <p:nvSpPr>
              <p:cNvPr id="5127" name="Object 7">
                <a:extLst>
                  <a:ext uri="{FF2B5EF4-FFF2-40B4-BE49-F238E27FC236}">
                    <a16:creationId xmlns:a16="http://schemas.microsoft.com/office/drawing/2014/main" id="{6A5B2D13-1529-4C3A-9B0D-A4D579909CD1}"/>
                  </a:ext>
                </a:extLst>
              </p:cNvPr>
              <p:cNvSpPr txBox="1">
                <a:spLocks noRot="1" noChangeAspect="1" noMove="1" noResize="1" noEditPoints="1" noAdjustHandles="1" noChangeArrowheads="1" noChangeShapeType="1" noTextEdit="1"/>
              </p:cNvSpPr>
              <p:nvPr/>
            </p:nvSpPr>
            <p:spPr bwMode="auto">
              <a:xfrm>
                <a:off x="1228726" y="2471371"/>
                <a:ext cx="8339138" cy="1124908"/>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35" name="Object 15">
                <a:extLst>
                  <a:ext uri="{FF2B5EF4-FFF2-40B4-BE49-F238E27FC236}">
                    <a16:creationId xmlns:a16="http://schemas.microsoft.com/office/drawing/2014/main" id="{FC5554EC-9E0D-457E-80E1-39CD14ADB2EF}"/>
                  </a:ext>
                </a:extLst>
              </p:cNvPr>
              <p:cNvSpPr txBox="1"/>
              <p:nvPr/>
            </p:nvSpPr>
            <p:spPr bwMode="auto">
              <a:xfrm>
                <a:off x="1228726" y="3596279"/>
                <a:ext cx="7461334" cy="127254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𝟑</m:t>
                      </m:r>
                      <m:r>
                        <a:rPr lang="zh-CN" altLang="en-US" sz="2400" b="1" i="1">
                          <a:solidFill>
                            <a:srgbClr val="000000"/>
                          </a:solidFill>
                          <a:latin typeface="Cambria Math" panose="02040503050406030204" pitchFamily="18" charset="0"/>
                          <a:ea typeface="+mj-ea"/>
                        </a:rPr>
                        <m:t>.</m:t>
                      </m:r>
                      <m:m>
                        <m:mPr>
                          <m:plcHide m:val="on"/>
                          <m:mcs>
                            <m:mc>
                              <m:mcPr>
                                <m:count m:val="1"/>
                                <m:mcJc m:val="center"/>
                              </m:mcPr>
                            </m:mc>
                          </m:mcs>
                          <m:ctrlPr>
                            <a:rPr lang="zh-CN" altLang="en-US" sz="2400" b="1" i="1">
                              <a:solidFill>
                                <a:srgbClr val="000000"/>
                              </a:solidFill>
                              <a:latin typeface="Cambria Math" panose="02040503050406030204" pitchFamily="18" charset="0"/>
                              <a:ea typeface="+mj-ea"/>
                            </a:rPr>
                          </m:ctrlPr>
                        </m:mPr>
                        <m:mr>
                          <m:e/>
                        </m:mr>
                      </m:m>
                      <m:nary>
                        <m:naryPr>
                          <m:chr m:val="∬"/>
                          <m:limLoc m:val="undOvr"/>
                          <m:supHide m:val="on"/>
                          <m:ctrlPr>
                            <a:rPr lang="zh-CN" altLang="en-US" sz="2400" b="1" i="1">
                              <a:solidFill>
                                <a:srgbClr val="000000"/>
                              </a:solidFill>
                              <a:latin typeface="Cambria Math" panose="02040503050406030204" pitchFamily="18" charset="0"/>
                              <a:ea typeface="+mj-ea"/>
                            </a:rPr>
                          </m:ctrlPr>
                        </m:naryPr>
                        <m:sub>
                          <m:r>
                            <a:rPr lang="zh-CN" altLang="en-US" sz="2400" b="1" i="1">
                              <a:solidFill>
                                <a:srgbClr val="000000"/>
                              </a:solidFill>
                              <a:latin typeface="Cambria Math" panose="02040503050406030204" pitchFamily="18" charset="0"/>
                              <a:ea typeface="+mj-ea"/>
                            </a:rPr>
                            <m:t>𝑫</m:t>
                          </m:r>
                          <m:r>
                            <a:rPr lang="zh-CN" altLang="en-US" sz="2400" b="1" i="1">
                              <a:solidFill>
                                <a:srgbClr val="000000"/>
                              </a:solidFill>
                              <a:latin typeface="Cambria Math" panose="02040503050406030204" pitchFamily="18" charset="0"/>
                              <a:ea typeface="+mj-ea"/>
                            </a:rPr>
                            <m:t>=</m:t>
                          </m:r>
                          <m:sSub>
                            <m:sSubPr>
                              <m:ctrlPr>
                                <a:rPr lang="zh-CN" altLang="en-US" sz="2400" b="1" i="1">
                                  <a:solidFill>
                                    <a:srgbClr val="000000"/>
                                  </a:solidFill>
                                  <a:latin typeface="Cambria Math" panose="02040503050406030204" pitchFamily="18" charset="0"/>
                                  <a:ea typeface="+mj-ea"/>
                                </a:rPr>
                              </m:ctrlPr>
                            </m:sSubPr>
                            <m:e>
                              <m:r>
                                <a:rPr lang="zh-CN" altLang="en-US" sz="2400" b="1" i="1">
                                  <a:solidFill>
                                    <a:srgbClr val="000000"/>
                                  </a:solidFill>
                                  <a:latin typeface="Cambria Math" panose="02040503050406030204" pitchFamily="18" charset="0"/>
                                  <a:ea typeface="+mj-ea"/>
                                </a:rPr>
                                <m:t>𝑫</m:t>
                              </m:r>
                            </m:e>
                            <m:sub>
                              <m:r>
                                <a:rPr lang="zh-CN" altLang="en-US" sz="2400" b="1" i="1">
                                  <a:solidFill>
                                    <a:srgbClr val="000000"/>
                                  </a:solidFill>
                                  <a:latin typeface="Cambria Math" panose="02040503050406030204" pitchFamily="18" charset="0"/>
                                  <a:ea typeface="+mj-ea"/>
                                </a:rPr>
                                <m:t>𝟏</m:t>
                              </m:r>
                            </m:sub>
                          </m:sSub>
                          <m:r>
                            <a:rPr lang="zh-CN" altLang="en-US" sz="2400" b="1" i="1">
                              <a:solidFill>
                                <a:srgbClr val="000000"/>
                              </a:solidFill>
                              <a:latin typeface="Cambria Math" panose="02040503050406030204" pitchFamily="18" charset="0"/>
                              <a:ea typeface="+mj-ea"/>
                            </a:rPr>
                            <m:t>+</m:t>
                          </m:r>
                          <m:sSub>
                            <m:sSubPr>
                              <m:ctrlPr>
                                <a:rPr lang="zh-CN" altLang="en-US" sz="2400" b="1" i="1">
                                  <a:solidFill>
                                    <a:srgbClr val="000000"/>
                                  </a:solidFill>
                                  <a:latin typeface="Cambria Math" panose="02040503050406030204" pitchFamily="18" charset="0"/>
                                  <a:ea typeface="+mj-ea"/>
                                </a:rPr>
                              </m:ctrlPr>
                            </m:sSubPr>
                            <m:e>
                              <m:r>
                                <a:rPr lang="zh-CN" altLang="en-US" sz="2400" b="1" i="1">
                                  <a:solidFill>
                                    <a:srgbClr val="000000"/>
                                  </a:solidFill>
                                  <a:latin typeface="Cambria Math" panose="02040503050406030204" pitchFamily="18" charset="0"/>
                                  <a:ea typeface="+mj-ea"/>
                                </a:rPr>
                                <m:t>𝑫</m:t>
                              </m:r>
                            </m:e>
                            <m:sub>
                              <m:r>
                                <a:rPr lang="zh-CN" altLang="en-US" sz="2400" b="1" i="1">
                                  <a:solidFill>
                                    <a:srgbClr val="000000"/>
                                  </a:solidFill>
                                  <a:latin typeface="Cambria Math" panose="02040503050406030204" pitchFamily="18" charset="0"/>
                                  <a:ea typeface="+mj-ea"/>
                                </a:rPr>
                                <m:t>𝟐</m:t>
                              </m:r>
                            </m:sub>
                          </m:sSub>
                        </m:sub>
                        <m:sup/>
                        <m:e>
                          <m:r>
                            <a:rPr lang="zh-CN" altLang="en-US" sz="2400" b="1" i="1">
                              <a:solidFill>
                                <a:srgbClr val="000000"/>
                              </a:solidFill>
                              <a:latin typeface="Cambria Math" panose="02040503050406030204" pitchFamily="18" charset="0"/>
                              <a:ea typeface="+mj-ea"/>
                            </a:rPr>
                            <m:t>𝒇</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𝒙</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𝒚</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𝒅</m:t>
                          </m:r>
                          <m:r>
                            <a:rPr lang="zh-CN" altLang="en-US" sz="2400" b="1" i="1">
                              <a:solidFill>
                                <a:srgbClr val="000000"/>
                              </a:solidFill>
                              <a:latin typeface="Cambria Math" panose="02040503050406030204" pitchFamily="18" charset="0"/>
                              <a:ea typeface="+mj-ea"/>
                            </a:rPr>
                            <m:t>𝝈</m:t>
                          </m:r>
                        </m:e>
                      </m:nary>
                      <m:r>
                        <a:rPr lang="zh-CN" altLang="en-US" sz="2400" b="1" i="1">
                          <a:solidFill>
                            <a:srgbClr val="000000"/>
                          </a:solidFill>
                          <a:latin typeface="Cambria Math" panose="02040503050406030204" pitchFamily="18" charset="0"/>
                          <a:ea typeface="+mj-ea"/>
                        </a:rPr>
                        <m:t>=</m:t>
                      </m:r>
                      <m:nary>
                        <m:naryPr>
                          <m:chr m:val="∬"/>
                          <m:limLoc m:val="undOvr"/>
                          <m:supHide m:val="on"/>
                          <m:ctrlPr>
                            <a:rPr lang="zh-CN" altLang="en-US" sz="2400" b="1" i="1">
                              <a:solidFill>
                                <a:srgbClr val="000000"/>
                              </a:solidFill>
                              <a:latin typeface="Cambria Math" panose="02040503050406030204" pitchFamily="18" charset="0"/>
                              <a:ea typeface="+mj-ea"/>
                            </a:rPr>
                          </m:ctrlPr>
                        </m:naryPr>
                        <m:sub>
                          <m:sSub>
                            <m:sSubPr>
                              <m:ctrlPr>
                                <a:rPr lang="zh-CN" altLang="en-US" sz="2400" b="1" i="1">
                                  <a:solidFill>
                                    <a:srgbClr val="000000"/>
                                  </a:solidFill>
                                  <a:latin typeface="Cambria Math" panose="02040503050406030204" pitchFamily="18" charset="0"/>
                                  <a:ea typeface="+mj-ea"/>
                                </a:rPr>
                              </m:ctrlPr>
                            </m:sSubPr>
                            <m:e>
                              <m:r>
                                <a:rPr lang="zh-CN" altLang="en-US" sz="2400" b="1" i="1">
                                  <a:solidFill>
                                    <a:srgbClr val="000000"/>
                                  </a:solidFill>
                                  <a:latin typeface="Cambria Math" panose="02040503050406030204" pitchFamily="18" charset="0"/>
                                  <a:ea typeface="+mj-ea"/>
                                </a:rPr>
                                <m:t>𝑫</m:t>
                              </m:r>
                            </m:e>
                            <m:sub>
                              <m:r>
                                <a:rPr lang="zh-CN" altLang="en-US" sz="2400" b="1" i="1">
                                  <a:solidFill>
                                    <a:srgbClr val="000000"/>
                                  </a:solidFill>
                                  <a:latin typeface="Cambria Math" panose="02040503050406030204" pitchFamily="18" charset="0"/>
                                  <a:ea typeface="+mj-ea"/>
                                </a:rPr>
                                <m:t>𝟏</m:t>
                              </m:r>
                            </m:sub>
                          </m:sSub>
                        </m:sub>
                        <m:sup/>
                        <m:e>
                          <m:r>
                            <a:rPr lang="zh-CN" altLang="en-US" sz="2400" b="1" i="1">
                              <a:solidFill>
                                <a:srgbClr val="000000"/>
                              </a:solidFill>
                              <a:latin typeface="Cambria Math" panose="02040503050406030204" pitchFamily="18" charset="0"/>
                              <a:ea typeface="+mj-ea"/>
                            </a:rPr>
                            <m:t>𝒇</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𝒙</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𝒚</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𝒅</m:t>
                          </m:r>
                          <m:r>
                            <a:rPr lang="zh-CN" altLang="en-US" sz="2400" b="1" i="1">
                              <a:solidFill>
                                <a:srgbClr val="000000"/>
                              </a:solidFill>
                              <a:latin typeface="Cambria Math" panose="02040503050406030204" pitchFamily="18" charset="0"/>
                              <a:ea typeface="+mj-ea"/>
                            </a:rPr>
                            <m:t>𝝈</m:t>
                          </m:r>
                        </m:e>
                      </m:nary>
                      <m:r>
                        <a:rPr lang="zh-CN" altLang="en-US" sz="2400" b="1" i="1">
                          <a:solidFill>
                            <a:srgbClr val="000000"/>
                          </a:solidFill>
                          <a:latin typeface="Cambria Math" panose="02040503050406030204" pitchFamily="18" charset="0"/>
                          <a:ea typeface="+mj-ea"/>
                        </a:rPr>
                        <m:t>+</m:t>
                      </m:r>
                      <m:nary>
                        <m:naryPr>
                          <m:chr m:val="∬"/>
                          <m:limLoc m:val="undOvr"/>
                          <m:supHide m:val="on"/>
                          <m:ctrlPr>
                            <a:rPr lang="zh-CN" altLang="en-US" sz="2400" b="1" i="1">
                              <a:solidFill>
                                <a:srgbClr val="000000"/>
                              </a:solidFill>
                              <a:latin typeface="Cambria Math" panose="02040503050406030204" pitchFamily="18" charset="0"/>
                              <a:ea typeface="+mj-ea"/>
                            </a:rPr>
                          </m:ctrlPr>
                        </m:naryPr>
                        <m:sub>
                          <m:sSub>
                            <m:sSubPr>
                              <m:ctrlPr>
                                <a:rPr lang="zh-CN" altLang="en-US" sz="2400" b="1" i="1">
                                  <a:solidFill>
                                    <a:srgbClr val="000000"/>
                                  </a:solidFill>
                                  <a:latin typeface="Cambria Math" panose="02040503050406030204" pitchFamily="18" charset="0"/>
                                  <a:ea typeface="+mj-ea"/>
                                </a:rPr>
                              </m:ctrlPr>
                            </m:sSubPr>
                            <m:e>
                              <m:r>
                                <a:rPr lang="zh-CN" altLang="en-US" sz="2400" b="1" i="1">
                                  <a:solidFill>
                                    <a:srgbClr val="000000"/>
                                  </a:solidFill>
                                  <a:latin typeface="Cambria Math" panose="02040503050406030204" pitchFamily="18" charset="0"/>
                                  <a:ea typeface="+mj-ea"/>
                                </a:rPr>
                                <m:t>𝑫</m:t>
                              </m:r>
                            </m:e>
                            <m:sub>
                              <m:r>
                                <a:rPr lang="zh-CN" altLang="en-US" sz="2400" b="1" i="1">
                                  <a:solidFill>
                                    <a:srgbClr val="000000"/>
                                  </a:solidFill>
                                  <a:latin typeface="Cambria Math" panose="02040503050406030204" pitchFamily="18" charset="0"/>
                                  <a:ea typeface="+mj-ea"/>
                                </a:rPr>
                                <m:t>𝟐</m:t>
                              </m:r>
                            </m:sub>
                          </m:sSub>
                        </m:sub>
                        <m:sup/>
                        <m:e>
                          <m:r>
                            <a:rPr lang="zh-CN" altLang="en-US" sz="2400" b="1" i="1">
                              <a:solidFill>
                                <a:srgbClr val="000000"/>
                              </a:solidFill>
                              <a:latin typeface="Cambria Math" panose="02040503050406030204" pitchFamily="18" charset="0"/>
                              <a:ea typeface="+mj-ea"/>
                            </a:rPr>
                            <m:t>𝒇</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𝒙</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𝒚</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𝒅</m:t>
                          </m:r>
                          <m:r>
                            <a:rPr lang="zh-CN" altLang="en-US" sz="2400" b="1" i="1">
                              <a:solidFill>
                                <a:srgbClr val="000000"/>
                              </a:solidFill>
                              <a:latin typeface="Cambria Math" panose="02040503050406030204" pitchFamily="18" charset="0"/>
                              <a:ea typeface="+mj-ea"/>
                            </a:rPr>
                            <m:t>𝝈</m:t>
                          </m:r>
                        </m:e>
                      </m:nary>
                    </m:oMath>
                  </m:oMathPara>
                </a14:m>
                <a:endParaRPr lang="zh-CN" altLang="en-US" b="1" dirty="0">
                  <a:latin typeface="+mj-lt"/>
                  <a:ea typeface="+mj-ea"/>
                </a:endParaRPr>
              </a:p>
            </p:txBody>
          </p:sp>
        </mc:Choice>
        <mc:Fallback xmlns="">
          <p:sp>
            <p:nvSpPr>
              <p:cNvPr id="5135" name="Object 15">
                <a:extLst>
                  <a:ext uri="{FF2B5EF4-FFF2-40B4-BE49-F238E27FC236}">
                    <a16:creationId xmlns:a16="http://schemas.microsoft.com/office/drawing/2014/main" id="{FC5554EC-9E0D-457E-80E1-39CD14ADB2EF}"/>
                  </a:ext>
                </a:extLst>
              </p:cNvPr>
              <p:cNvSpPr txBox="1">
                <a:spLocks noRot="1" noChangeAspect="1" noMove="1" noResize="1" noEditPoints="1" noAdjustHandles="1" noChangeArrowheads="1" noChangeShapeType="1" noTextEdit="1"/>
              </p:cNvSpPr>
              <p:nvPr/>
            </p:nvSpPr>
            <p:spPr bwMode="auto">
              <a:xfrm>
                <a:off x="1228726" y="3596279"/>
                <a:ext cx="7461334" cy="1272548"/>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5160" name="Text Box 40">
            <a:extLst>
              <a:ext uri="{FF2B5EF4-FFF2-40B4-BE49-F238E27FC236}">
                <a16:creationId xmlns:a16="http://schemas.microsoft.com/office/drawing/2014/main" id="{909947D6-E8F4-4918-A503-37BD2C060504}"/>
              </a:ext>
            </a:extLst>
          </p:cNvPr>
          <p:cNvSpPr txBox="1">
            <a:spLocks noChangeArrowheads="1"/>
          </p:cNvSpPr>
          <p:nvPr/>
        </p:nvSpPr>
        <p:spPr bwMode="auto">
          <a:xfrm>
            <a:off x="785669" y="435744"/>
            <a:ext cx="38908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ea typeface="+mj-ea"/>
                <a:cs typeface="Times New Roman" panose="02020603050405020304" pitchFamily="18" charset="0"/>
              </a:rPr>
              <a:t>三</a:t>
            </a:r>
            <a:r>
              <a:rPr lang="en-US" altLang="zh-CN" sz="3200" b="1" dirty="0">
                <a:ea typeface="+mj-ea"/>
                <a:cs typeface="Times New Roman" panose="02020603050405020304" pitchFamily="18" charset="0"/>
              </a:rPr>
              <a:t>.   </a:t>
            </a:r>
            <a:r>
              <a:rPr lang="zh-CN" altLang="en-US" sz="3200" b="1" dirty="0">
                <a:cs typeface="Times New Roman" panose="02020603050405020304" pitchFamily="18" charset="0"/>
              </a:rPr>
              <a:t>二重积分的</a:t>
            </a:r>
            <a:r>
              <a:rPr lang="zh-CN" altLang="en-US" sz="3200" b="1" dirty="0">
                <a:ea typeface="+mj-ea"/>
                <a:cs typeface="Times New Roman" panose="02020603050405020304" pitchFamily="18" charset="0"/>
              </a:rPr>
              <a:t>性质</a:t>
            </a:r>
            <a:endParaRPr lang="en-US" altLang="zh-CN" sz="3200" b="1" dirty="0">
              <a:ea typeface="+mj-ea"/>
              <a:cs typeface="Times New Roman" panose="02020603050405020304" pitchFamily="18" charset="0"/>
            </a:endParaRPr>
          </a:p>
        </p:txBody>
      </p:sp>
      <p:sp>
        <p:nvSpPr>
          <p:cNvPr id="5162" name="AutoShape 42">
            <a:extLst>
              <a:ext uri="{FF2B5EF4-FFF2-40B4-BE49-F238E27FC236}">
                <a16:creationId xmlns:a16="http://schemas.microsoft.com/office/drawing/2014/main" id="{ECDF37CD-F14B-4C90-B291-EA7E5677AD78}"/>
              </a:ext>
            </a:extLst>
          </p:cNvPr>
          <p:cNvSpPr>
            <a:spLocks noChangeArrowheads="1"/>
          </p:cNvSpPr>
          <p:nvPr/>
        </p:nvSpPr>
        <p:spPr bwMode="auto">
          <a:xfrm>
            <a:off x="7181850" y="1642263"/>
            <a:ext cx="1580047" cy="829108"/>
          </a:xfrm>
          <a:prstGeom prst="wedgeEllipseCallout">
            <a:avLst>
              <a:gd name="adj1" fmla="val -72569"/>
              <a:gd name="adj2" fmla="val -3072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latin typeface="+mj-lt"/>
                <a:ea typeface="+mj-ea"/>
              </a:rPr>
              <a:t>k</a:t>
            </a:r>
            <a:r>
              <a:rPr lang="zh-CN" altLang="en-US" b="1">
                <a:latin typeface="+mj-lt"/>
                <a:ea typeface="+mj-ea"/>
              </a:rPr>
              <a:t>为常数</a:t>
            </a:r>
          </a:p>
        </p:txBody>
      </p:sp>
      <mc:AlternateContent xmlns:mc="http://schemas.openxmlformats.org/markup-compatibility/2006" xmlns:a14="http://schemas.microsoft.com/office/drawing/2010/main">
        <mc:Choice Requires="a14">
          <p:sp>
            <p:nvSpPr>
              <p:cNvPr id="5173" name="Object 53">
                <a:extLst>
                  <a:ext uri="{FF2B5EF4-FFF2-40B4-BE49-F238E27FC236}">
                    <a16:creationId xmlns:a16="http://schemas.microsoft.com/office/drawing/2014/main" id="{5354EC4E-8AA4-420B-8BD5-A80B0079880E}"/>
                  </a:ext>
                </a:extLst>
              </p:cNvPr>
              <p:cNvSpPr txBox="1"/>
              <p:nvPr/>
            </p:nvSpPr>
            <p:spPr bwMode="auto">
              <a:xfrm>
                <a:off x="1247776" y="1300681"/>
                <a:ext cx="5934074" cy="1010476"/>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𝟏</m:t>
                      </m:r>
                      <m:r>
                        <a:rPr lang="zh-CN" altLang="en-US" sz="2400" b="1" i="1">
                          <a:solidFill>
                            <a:srgbClr val="000000"/>
                          </a:solidFill>
                          <a:latin typeface="Cambria Math" panose="02040503050406030204" pitchFamily="18" charset="0"/>
                          <a:ea typeface="+mj-ea"/>
                        </a:rPr>
                        <m:t>.</m:t>
                      </m:r>
                      <m:m>
                        <m:mPr>
                          <m:plcHide m:val="on"/>
                          <m:mcs>
                            <m:mc>
                              <m:mcPr>
                                <m:count m:val="1"/>
                                <m:mcJc m:val="center"/>
                              </m:mcPr>
                            </m:mc>
                          </m:mcs>
                          <m:ctrlPr>
                            <a:rPr lang="zh-CN" altLang="en-US" sz="2400" b="1" i="1">
                              <a:solidFill>
                                <a:srgbClr val="000000"/>
                              </a:solidFill>
                              <a:latin typeface="Cambria Math" panose="02040503050406030204" pitchFamily="18" charset="0"/>
                              <a:ea typeface="+mj-ea"/>
                            </a:rPr>
                          </m:ctrlPr>
                        </m:mPr>
                        <m:mr>
                          <m:e/>
                        </m:mr>
                      </m:m>
                      <m:nary>
                        <m:naryPr>
                          <m:chr m:val="∬"/>
                          <m:limLoc m:val="undOvr"/>
                          <m:supHide m:val="on"/>
                          <m:ctrlPr>
                            <a:rPr lang="zh-CN" altLang="en-US" sz="2400" b="1" i="1">
                              <a:solidFill>
                                <a:srgbClr val="000000"/>
                              </a:solidFill>
                              <a:latin typeface="Cambria Math" panose="02040503050406030204" pitchFamily="18" charset="0"/>
                              <a:ea typeface="+mj-ea"/>
                            </a:rPr>
                          </m:ctrlPr>
                        </m:naryPr>
                        <m:sub>
                          <m:r>
                            <a:rPr lang="zh-CN" altLang="en-US" sz="2400" b="1" i="1">
                              <a:solidFill>
                                <a:srgbClr val="000000"/>
                              </a:solidFill>
                              <a:latin typeface="Cambria Math" panose="02040503050406030204" pitchFamily="18" charset="0"/>
                              <a:ea typeface="+mj-ea"/>
                            </a:rPr>
                            <m:t>𝑫</m:t>
                          </m:r>
                        </m:sub>
                        <m:sup/>
                        <m:e>
                          <m:r>
                            <a:rPr lang="zh-CN" altLang="en-US" sz="2400" b="1" i="1">
                              <a:solidFill>
                                <a:srgbClr val="000000"/>
                              </a:solidFill>
                              <a:latin typeface="Cambria Math" panose="02040503050406030204" pitchFamily="18" charset="0"/>
                              <a:ea typeface="+mj-ea"/>
                            </a:rPr>
                            <m:t>𝒌𝒇</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𝒙</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𝒚</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𝒅</m:t>
                          </m:r>
                          <m:r>
                            <a:rPr lang="zh-CN" altLang="en-US" sz="2400" b="1" i="1">
                              <a:solidFill>
                                <a:srgbClr val="000000"/>
                              </a:solidFill>
                              <a:latin typeface="Cambria Math" panose="02040503050406030204" pitchFamily="18" charset="0"/>
                              <a:ea typeface="+mj-ea"/>
                            </a:rPr>
                            <m:t>𝝈</m:t>
                          </m:r>
                        </m:e>
                      </m:nary>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𝒌</m:t>
                      </m:r>
                      <m:nary>
                        <m:naryPr>
                          <m:chr m:val="∬"/>
                          <m:limLoc m:val="undOvr"/>
                          <m:supHide m:val="on"/>
                          <m:ctrlPr>
                            <a:rPr lang="zh-CN" altLang="en-US" sz="2400" b="1" i="1">
                              <a:solidFill>
                                <a:srgbClr val="000000"/>
                              </a:solidFill>
                              <a:latin typeface="Cambria Math" panose="02040503050406030204" pitchFamily="18" charset="0"/>
                              <a:ea typeface="+mj-ea"/>
                            </a:rPr>
                          </m:ctrlPr>
                        </m:naryPr>
                        <m:sub>
                          <m:r>
                            <a:rPr lang="zh-CN" altLang="en-US" sz="2400" b="1" i="1">
                              <a:solidFill>
                                <a:srgbClr val="000000"/>
                              </a:solidFill>
                              <a:latin typeface="Cambria Math" panose="02040503050406030204" pitchFamily="18" charset="0"/>
                              <a:ea typeface="+mj-ea"/>
                            </a:rPr>
                            <m:t>𝑫</m:t>
                          </m:r>
                        </m:sub>
                        <m:sup/>
                        <m:e>
                          <m:r>
                            <a:rPr lang="zh-CN" altLang="en-US" sz="2400" b="1" i="1">
                              <a:solidFill>
                                <a:srgbClr val="000000"/>
                              </a:solidFill>
                              <a:latin typeface="Cambria Math" panose="02040503050406030204" pitchFamily="18" charset="0"/>
                              <a:ea typeface="+mj-ea"/>
                            </a:rPr>
                            <m:t>𝒇</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𝒙</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𝒚</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𝒅</m:t>
                          </m:r>
                          <m:r>
                            <a:rPr lang="zh-CN" altLang="en-US" sz="2400" b="1" i="1">
                              <a:solidFill>
                                <a:srgbClr val="000000"/>
                              </a:solidFill>
                              <a:latin typeface="Cambria Math" panose="02040503050406030204" pitchFamily="18" charset="0"/>
                              <a:ea typeface="+mj-ea"/>
                            </a:rPr>
                            <m:t>𝝈</m:t>
                          </m:r>
                        </m:e>
                      </m:nary>
                    </m:oMath>
                  </m:oMathPara>
                </a14:m>
                <a:endParaRPr lang="zh-CN" altLang="en-US" sz="2400" b="1" dirty="0">
                  <a:latin typeface="+mj-lt"/>
                  <a:ea typeface="+mj-ea"/>
                </a:endParaRPr>
              </a:p>
            </p:txBody>
          </p:sp>
        </mc:Choice>
        <mc:Fallback xmlns="">
          <p:sp>
            <p:nvSpPr>
              <p:cNvPr id="5173" name="Object 53">
                <a:extLst>
                  <a:ext uri="{FF2B5EF4-FFF2-40B4-BE49-F238E27FC236}">
                    <a16:creationId xmlns:a16="http://schemas.microsoft.com/office/drawing/2014/main" id="{5354EC4E-8AA4-420B-8BD5-A80B0079880E}"/>
                  </a:ext>
                </a:extLst>
              </p:cNvPr>
              <p:cNvSpPr txBox="1">
                <a:spLocks noRot="1" noChangeAspect="1" noMove="1" noResize="1" noEditPoints="1" noAdjustHandles="1" noChangeArrowheads="1" noChangeShapeType="1" noTextEdit="1"/>
              </p:cNvSpPr>
              <p:nvPr/>
            </p:nvSpPr>
            <p:spPr bwMode="auto">
              <a:xfrm>
                <a:off x="1247776" y="1300681"/>
                <a:ext cx="5934074" cy="1010476"/>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12" name="AutoShape 29">
            <a:extLst>
              <a:ext uri="{FF2B5EF4-FFF2-40B4-BE49-F238E27FC236}">
                <a16:creationId xmlns:a16="http://schemas.microsoft.com/office/drawing/2014/main" id="{CA0DE937-264D-4109-AB24-373F0DB28C67}"/>
              </a:ext>
            </a:extLst>
          </p:cNvPr>
          <p:cNvSpPr>
            <a:spLocks noChangeArrowheads="1"/>
          </p:cNvSpPr>
          <p:nvPr/>
        </p:nvSpPr>
        <p:spPr bwMode="auto">
          <a:xfrm>
            <a:off x="5676900" y="5023731"/>
            <a:ext cx="1947606" cy="764510"/>
          </a:xfrm>
          <a:prstGeom prst="wedgeEllipseCallout">
            <a:avLst>
              <a:gd name="adj1" fmla="val -71250"/>
              <a:gd name="adj2" fmla="val 1067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latin typeface="+mn-lt"/>
                <a:ea typeface="+mn-ea"/>
              </a:rPr>
              <a:t>D</a:t>
            </a:r>
            <a:r>
              <a:rPr lang="zh-CN" altLang="en-US" b="1">
                <a:latin typeface="+mn-lt"/>
                <a:ea typeface="+mn-ea"/>
              </a:rPr>
              <a:t>的面积</a:t>
            </a:r>
          </a:p>
        </p:txBody>
      </p:sp>
      <mc:AlternateContent xmlns:mc="http://schemas.openxmlformats.org/markup-compatibility/2006" xmlns:a14="http://schemas.microsoft.com/office/drawing/2010/main">
        <mc:Choice Requires="a14">
          <p:sp>
            <p:nvSpPr>
              <p:cNvPr id="13" name="Object 30">
                <a:extLst>
                  <a:ext uri="{FF2B5EF4-FFF2-40B4-BE49-F238E27FC236}">
                    <a16:creationId xmlns:a16="http://schemas.microsoft.com/office/drawing/2014/main" id="{408078E1-44E5-4D1D-A634-56F53582D30D}"/>
                  </a:ext>
                </a:extLst>
              </p:cNvPr>
              <p:cNvSpPr txBox="1"/>
              <p:nvPr/>
            </p:nvSpPr>
            <p:spPr bwMode="auto">
              <a:xfrm>
                <a:off x="1350962" y="5060913"/>
                <a:ext cx="4325938" cy="127254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𝟒</m:t>
                      </m:r>
                      <m:r>
                        <a:rPr lang="zh-CN" altLang="en-US" sz="2400" b="1" i="1">
                          <a:solidFill>
                            <a:srgbClr val="000000"/>
                          </a:solidFill>
                          <a:latin typeface="Cambria Math" panose="02040503050406030204" pitchFamily="18" charset="0"/>
                        </a:rPr>
                        <m:t>.</m:t>
                      </m:r>
                      <m:m>
                        <m:mPr>
                          <m:plcHide m:val="on"/>
                          <m:mcs>
                            <m:mc>
                              <m:mcPr>
                                <m:count m:val="1"/>
                                <m:mcJc m:val="center"/>
                              </m:mcPr>
                            </m:mc>
                          </m:mcs>
                          <m:ctrlPr>
                            <a:rPr lang="zh-CN" altLang="en-US" sz="2400" b="1" i="1">
                              <a:solidFill>
                                <a:srgbClr val="000000"/>
                              </a:solidFill>
                              <a:latin typeface="Cambria Math" panose="02040503050406030204" pitchFamily="18" charset="0"/>
                            </a:rPr>
                          </m:ctrlPr>
                        </m:mPr>
                        <m:mr>
                          <m:e/>
                        </m:mr>
                      </m:m>
                      <m:nary>
                        <m:naryPr>
                          <m:chr m:val="∬"/>
                          <m:limLoc m:val="undOvr"/>
                          <m:supHide m:val="on"/>
                          <m:ctrlPr>
                            <a:rPr lang="zh-CN" altLang="en-US" sz="2400" b="1" i="1">
                              <a:solidFill>
                                <a:srgbClr val="000000"/>
                              </a:solidFill>
                              <a:latin typeface="Cambria Math" panose="02040503050406030204" pitchFamily="18" charset="0"/>
                            </a:rPr>
                          </m:ctrlPr>
                        </m:naryPr>
                        <m:sub>
                          <m:r>
                            <a:rPr lang="zh-CN" altLang="en-US" sz="2400" b="1" i="1">
                              <a:solidFill>
                                <a:srgbClr val="000000"/>
                              </a:solidFill>
                              <a:latin typeface="Cambria Math" panose="02040503050406030204" pitchFamily="18" charset="0"/>
                            </a:rPr>
                            <m:t>𝑫</m:t>
                          </m:r>
                        </m:sub>
                        <m:sup/>
                        <m:e>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𝒅</m:t>
                          </m:r>
                          <m:r>
                            <a:rPr lang="zh-CN" altLang="en-US" sz="2400" b="1" i="1">
                              <a:solidFill>
                                <a:srgbClr val="000000"/>
                              </a:solidFill>
                              <a:latin typeface="Cambria Math" panose="02040503050406030204" pitchFamily="18" charset="0"/>
                            </a:rPr>
                            <m:t>𝝈</m:t>
                          </m:r>
                        </m:e>
                      </m:nary>
                      <m:r>
                        <a:rPr lang="zh-CN" altLang="en-US" sz="2400" b="1" i="1">
                          <a:solidFill>
                            <a:srgbClr val="000000"/>
                          </a:solidFill>
                          <a:latin typeface="Cambria Math" panose="02040503050406030204" pitchFamily="18" charset="0"/>
                        </a:rPr>
                        <m:t>=</m:t>
                      </m:r>
                      <m:nary>
                        <m:naryPr>
                          <m:chr m:val="∬"/>
                          <m:limLoc m:val="undOvr"/>
                          <m:supHide m:val="on"/>
                          <m:ctrlPr>
                            <a:rPr lang="zh-CN" altLang="en-US" sz="2400" b="1" i="1">
                              <a:solidFill>
                                <a:srgbClr val="000000"/>
                              </a:solidFill>
                              <a:latin typeface="Cambria Math" panose="02040503050406030204" pitchFamily="18" charset="0"/>
                            </a:rPr>
                          </m:ctrlPr>
                        </m:naryPr>
                        <m:sub>
                          <m:r>
                            <a:rPr lang="zh-CN" altLang="en-US" sz="2400" b="1" i="1">
                              <a:solidFill>
                                <a:srgbClr val="000000"/>
                              </a:solidFill>
                              <a:latin typeface="Cambria Math" panose="02040503050406030204" pitchFamily="18" charset="0"/>
                            </a:rPr>
                            <m:t>𝑫</m:t>
                          </m:r>
                        </m:sub>
                        <m:sup/>
                        <m:e>
                          <m:r>
                            <a:rPr lang="zh-CN" altLang="en-US" sz="2400" b="1" i="1">
                              <a:solidFill>
                                <a:srgbClr val="000000"/>
                              </a:solidFill>
                              <a:latin typeface="Cambria Math" panose="02040503050406030204" pitchFamily="18" charset="0"/>
                            </a:rPr>
                            <m:t>𝒅</m:t>
                          </m:r>
                          <m:r>
                            <a:rPr lang="zh-CN" altLang="en-US" sz="2400" b="1" i="1">
                              <a:solidFill>
                                <a:srgbClr val="000000"/>
                              </a:solidFill>
                              <a:latin typeface="Cambria Math" panose="02040503050406030204" pitchFamily="18" charset="0"/>
                            </a:rPr>
                            <m:t>𝝈</m:t>
                          </m:r>
                        </m:e>
                      </m:nary>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𝝈</m:t>
                      </m:r>
                    </m:oMath>
                  </m:oMathPara>
                </a14:m>
                <a:endParaRPr lang="zh-CN" altLang="en-US" sz="2400" b="1" dirty="0"/>
              </a:p>
            </p:txBody>
          </p:sp>
        </mc:Choice>
        <mc:Fallback xmlns="">
          <p:sp>
            <p:nvSpPr>
              <p:cNvPr id="13" name="Object 30">
                <a:extLst>
                  <a:ext uri="{FF2B5EF4-FFF2-40B4-BE49-F238E27FC236}">
                    <a16:creationId xmlns:a16="http://schemas.microsoft.com/office/drawing/2014/main" id="{408078E1-44E5-4D1D-A634-56F53582D30D}"/>
                  </a:ext>
                </a:extLst>
              </p:cNvPr>
              <p:cNvSpPr txBox="1">
                <a:spLocks noRot="1" noChangeAspect="1" noMove="1" noResize="1" noEditPoints="1" noAdjustHandles="1" noChangeArrowheads="1" noChangeShapeType="1" noTextEdit="1"/>
              </p:cNvSpPr>
              <p:nvPr/>
            </p:nvSpPr>
            <p:spPr bwMode="auto">
              <a:xfrm>
                <a:off x="1350962" y="5060913"/>
                <a:ext cx="4325938" cy="1272548"/>
              </a:xfrm>
              <a:prstGeom prst="rect">
                <a:avLst/>
              </a:prstGeom>
              <a:blipFill>
                <a:blip r:embed="rId5"/>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3707616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60"/>
                                        </p:tgtEl>
                                        <p:attrNameLst>
                                          <p:attrName>style.visibility</p:attrName>
                                        </p:attrNameLst>
                                      </p:cBhvr>
                                      <p:to>
                                        <p:strVal val="visible"/>
                                      </p:to>
                                    </p:set>
                                    <p:animEffect transition="in" filter="box(out)">
                                      <p:cBhvr>
                                        <p:cTn id="7" dur="500"/>
                                        <p:tgtEl>
                                          <p:spTgt spid="51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73"/>
                                        </p:tgtEl>
                                        <p:attrNameLst>
                                          <p:attrName>style.visibility</p:attrName>
                                        </p:attrNameLst>
                                      </p:cBhvr>
                                      <p:to>
                                        <p:strVal val="visible"/>
                                      </p:to>
                                    </p:set>
                                    <p:anim calcmode="lin" valueType="num">
                                      <p:cBhvr additive="base">
                                        <p:cTn id="12" dur="500" fill="hold"/>
                                        <p:tgtEl>
                                          <p:spTgt spid="5173"/>
                                        </p:tgtEl>
                                        <p:attrNameLst>
                                          <p:attrName>ppt_x</p:attrName>
                                        </p:attrNameLst>
                                      </p:cBhvr>
                                      <p:tavLst>
                                        <p:tav tm="0">
                                          <p:val>
                                            <p:strVal val="#ppt_x"/>
                                          </p:val>
                                        </p:tav>
                                        <p:tav tm="100000">
                                          <p:val>
                                            <p:strVal val="#ppt_x"/>
                                          </p:val>
                                        </p:tav>
                                      </p:tavLst>
                                    </p:anim>
                                    <p:anim calcmode="lin" valueType="num">
                                      <p:cBhvr additive="base">
                                        <p:cTn id="13" dur="500" fill="hold"/>
                                        <p:tgtEl>
                                          <p:spTgt spid="517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5162"/>
                                        </p:tgtEl>
                                        <p:attrNameLst>
                                          <p:attrName>style.visibility</p:attrName>
                                        </p:attrNameLst>
                                      </p:cBhvr>
                                      <p:to>
                                        <p:strVal val="visible"/>
                                      </p:to>
                                    </p:set>
                                    <p:animEffect transition="in" filter="box(out)">
                                      <p:cBhvr>
                                        <p:cTn id="18" dur="500"/>
                                        <p:tgtEl>
                                          <p:spTgt spid="516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127"/>
                                        </p:tgtEl>
                                        <p:attrNameLst>
                                          <p:attrName>style.visibility</p:attrName>
                                        </p:attrNameLst>
                                      </p:cBhvr>
                                      <p:to>
                                        <p:strVal val="visible"/>
                                      </p:to>
                                    </p:set>
                                    <p:anim calcmode="lin" valueType="num">
                                      <p:cBhvr additive="base">
                                        <p:cTn id="23" dur="500" fill="hold"/>
                                        <p:tgtEl>
                                          <p:spTgt spid="5127"/>
                                        </p:tgtEl>
                                        <p:attrNameLst>
                                          <p:attrName>ppt_x</p:attrName>
                                        </p:attrNameLst>
                                      </p:cBhvr>
                                      <p:tavLst>
                                        <p:tav tm="0">
                                          <p:val>
                                            <p:strVal val="#ppt_x"/>
                                          </p:val>
                                        </p:tav>
                                        <p:tav tm="100000">
                                          <p:val>
                                            <p:strVal val="#ppt_x"/>
                                          </p:val>
                                        </p:tav>
                                      </p:tavLst>
                                    </p:anim>
                                    <p:anim calcmode="lin" valueType="num">
                                      <p:cBhvr additive="base">
                                        <p:cTn id="24"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135"/>
                                        </p:tgtEl>
                                        <p:attrNameLst>
                                          <p:attrName>style.visibility</p:attrName>
                                        </p:attrNameLst>
                                      </p:cBhvr>
                                      <p:to>
                                        <p:strVal val="visible"/>
                                      </p:to>
                                    </p:set>
                                    <p:anim calcmode="lin" valueType="num">
                                      <p:cBhvr additive="base">
                                        <p:cTn id="29" dur="500" fill="hold"/>
                                        <p:tgtEl>
                                          <p:spTgt spid="5135"/>
                                        </p:tgtEl>
                                        <p:attrNameLst>
                                          <p:attrName>ppt_x</p:attrName>
                                        </p:attrNameLst>
                                      </p:cBhvr>
                                      <p:tavLst>
                                        <p:tav tm="0">
                                          <p:val>
                                            <p:strVal val="#ppt_x"/>
                                          </p:val>
                                        </p:tav>
                                        <p:tav tm="100000">
                                          <p:val>
                                            <p:strVal val="#ppt_x"/>
                                          </p:val>
                                        </p:tav>
                                      </p:tavLst>
                                    </p:anim>
                                    <p:anim calcmode="lin" valueType="num">
                                      <p:cBhvr additive="base">
                                        <p:cTn id="30" dur="500" fill="hold"/>
                                        <p:tgtEl>
                                          <p:spTgt spid="513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ox(out)">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5135" grpId="0"/>
      <p:bldP spid="5160" grpId="0" autoUpdateAnimBg="0"/>
      <p:bldP spid="5162" grpId="0" animBg="1" autoUpdateAnimBg="0"/>
      <p:bldP spid="5173" grpId="0"/>
      <p:bldP spid="12" grpId="0" animBg="1" autoUpdateAnimBg="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2" name="Text Box 14">
            <a:extLst>
              <a:ext uri="{FF2B5EF4-FFF2-40B4-BE49-F238E27FC236}">
                <a16:creationId xmlns:a16="http://schemas.microsoft.com/office/drawing/2014/main" id="{0B3D373E-F0E7-40CC-A353-280B815078E0}"/>
              </a:ext>
            </a:extLst>
          </p:cNvPr>
          <p:cNvSpPr txBox="1">
            <a:spLocks noChangeArrowheads="1"/>
          </p:cNvSpPr>
          <p:nvPr/>
        </p:nvSpPr>
        <p:spPr bwMode="auto">
          <a:xfrm>
            <a:off x="1343026" y="2813050"/>
            <a:ext cx="9942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mn-lt"/>
                <a:ea typeface="+mj-ea"/>
              </a:rPr>
              <a:t>6.(</a:t>
            </a:r>
            <a:r>
              <a:rPr lang="zh-CN" altLang="en-US" b="1" dirty="0">
                <a:latin typeface="+mn-lt"/>
                <a:ea typeface="+mj-ea"/>
              </a:rPr>
              <a:t>估值定理</a:t>
            </a:r>
            <a:r>
              <a:rPr lang="en-US" altLang="zh-CN" b="1" dirty="0">
                <a:latin typeface="+mn-lt"/>
                <a:ea typeface="+mj-ea"/>
              </a:rPr>
              <a:t>) </a:t>
            </a:r>
            <a:r>
              <a:rPr lang="zh-CN" altLang="en-US" b="1" dirty="0">
                <a:latin typeface="+mn-lt"/>
                <a:ea typeface="+mj-ea"/>
              </a:rPr>
              <a:t>设 </a:t>
            </a:r>
            <a:r>
              <a:rPr lang="en-US" altLang="zh-CN" b="1" i="1" dirty="0" err="1">
                <a:latin typeface="+mn-lt"/>
                <a:ea typeface="+mj-ea"/>
              </a:rPr>
              <a:t>M,m</a:t>
            </a:r>
            <a:r>
              <a:rPr lang="en-US" altLang="zh-CN" b="1" i="1" dirty="0">
                <a:latin typeface="+mn-lt"/>
                <a:ea typeface="+mj-ea"/>
              </a:rPr>
              <a:t> </a:t>
            </a:r>
            <a:r>
              <a:rPr lang="zh-CN" altLang="en-US" b="1" dirty="0">
                <a:latin typeface="+mn-lt"/>
                <a:ea typeface="+mj-ea"/>
              </a:rPr>
              <a:t>分别是 </a:t>
            </a:r>
            <a:r>
              <a:rPr lang="en-US" altLang="zh-CN" b="1" i="1" dirty="0">
                <a:latin typeface="+mn-lt"/>
                <a:ea typeface="+mj-ea"/>
              </a:rPr>
              <a:t>f (</a:t>
            </a:r>
            <a:r>
              <a:rPr lang="en-US" altLang="zh-CN" b="1" i="1" dirty="0" err="1">
                <a:latin typeface="+mn-lt"/>
                <a:ea typeface="+mj-ea"/>
              </a:rPr>
              <a:t>x,y</a:t>
            </a:r>
            <a:r>
              <a:rPr lang="en-US" altLang="zh-CN" b="1" i="1" dirty="0">
                <a:latin typeface="+mn-lt"/>
                <a:ea typeface="+mj-ea"/>
              </a:rPr>
              <a:t>) </a:t>
            </a:r>
            <a:r>
              <a:rPr lang="zh-CN" altLang="en-US" b="1" dirty="0">
                <a:latin typeface="+mn-lt"/>
                <a:ea typeface="+mj-ea"/>
              </a:rPr>
              <a:t>在</a:t>
            </a:r>
            <a:r>
              <a:rPr lang="en-US" altLang="zh-CN" b="1" i="1" dirty="0">
                <a:latin typeface="+mn-lt"/>
                <a:ea typeface="+mj-ea"/>
              </a:rPr>
              <a:t>D</a:t>
            </a:r>
            <a:r>
              <a:rPr lang="zh-CN" altLang="en-US" b="1" dirty="0">
                <a:latin typeface="+mn-lt"/>
                <a:ea typeface="+mj-ea"/>
              </a:rPr>
              <a:t>上的最大值和最小值</a:t>
            </a:r>
            <a:r>
              <a:rPr lang="en-US" altLang="zh-CN" b="1" dirty="0">
                <a:latin typeface="+mn-lt"/>
                <a:ea typeface="+mj-ea"/>
              </a:rPr>
              <a:t>,</a:t>
            </a:r>
            <a:r>
              <a:rPr lang="zh-CN" altLang="en-US" b="1" dirty="0">
                <a:latin typeface="+mn-lt"/>
                <a:ea typeface="+mj-ea"/>
              </a:rPr>
              <a:t>则</a:t>
            </a:r>
            <a:r>
              <a:rPr lang="en-US" altLang="zh-CN" b="1" dirty="0">
                <a:latin typeface="+mn-lt"/>
                <a:ea typeface="+mj-ea"/>
              </a:rPr>
              <a:t>:</a:t>
            </a:r>
          </a:p>
        </p:txBody>
      </p:sp>
      <mc:AlternateContent xmlns:mc="http://schemas.openxmlformats.org/markup-compatibility/2006" xmlns:a14="http://schemas.microsoft.com/office/drawing/2010/main">
        <mc:Choice Requires="a14">
          <p:sp>
            <p:nvSpPr>
              <p:cNvPr id="7183" name="Object 15">
                <a:extLst>
                  <a:ext uri="{FF2B5EF4-FFF2-40B4-BE49-F238E27FC236}">
                    <a16:creationId xmlns:a16="http://schemas.microsoft.com/office/drawing/2014/main" id="{64FD652A-A25C-4E27-B140-EFB30CE4332E}"/>
                  </a:ext>
                </a:extLst>
              </p:cNvPr>
              <p:cNvSpPr txBox="1"/>
              <p:nvPr/>
            </p:nvSpPr>
            <p:spPr bwMode="auto">
              <a:xfrm>
                <a:off x="3111499" y="3381376"/>
                <a:ext cx="4460876" cy="964096"/>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𝒎</m:t>
                      </m:r>
                      <m:r>
                        <a:rPr lang="zh-CN" altLang="en-US" sz="2400" b="1" i="1">
                          <a:solidFill>
                            <a:srgbClr val="000000"/>
                          </a:solidFill>
                          <a:latin typeface="Cambria Math" panose="02040503050406030204" pitchFamily="18" charset="0"/>
                          <a:ea typeface="+mj-ea"/>
                        </a:rPr>
                        <m:t>𝝈</m:t>
                      </m:r>
                      <m:r>
                        <a:rPr lang="zh-CN" altLang="en-US" sz="2400" b="1" i="1">
                          <a:solidFill>
                            <a:srgbClr val="000000"/>
                          </a:solidFill>
                          <a:latin typeface="Cambria Math" panose="02040503050406030204" pitchFamily="18" charset="0"/>
                          <a:ea typeface="+mj-ea"/>
                        </a:rPr>
                        <m:t>≤</m:t>
                      </m:r>
                      <m:nary>
                        <m:naryPr>
                          <m:chr m:val="∬"/>
                          <m:limLoc m:val="undOvr"/>
                          <m:supHide m:val="on"/>
                          <m:ctrlPr>
                            <a:rPr lang="zh-CN" altLang="en-US" sz="2400" b="1" i="1">
                              <a:solidFill>
                                <a:srgbClr val="000000"/>
                              </a:solidFill>
                              <a:latin typeface="Cambria Math" panose="02040503050406030204" pitchFamily="18" charset="0"/>
                              <a:ea typeface="+mj-ea"/>
                            </a:rPr>
                          </m:ctrlPr>
                        </m:naryPr>
                        <m:sub>
                          <m:r>
                            <a:rPr lang="zh-CN" altLang="en-US" sz="2400" b="1" i="1">
                              <a:solidFill>
                                <a:srgbClr val="000000"/>
                              </a:solidFill>
                              <a:latin typeface="Cambria Math" panose="02040503050406030204" pitchFamily="18" charset="0"/>
                              <a:ea typeface="+mj-ea"/>
                            </a:rPr>
                            <m:t>𝑫</m:t>
                          </m:r>
                        </m:sub>
                        <m:sup/>
                        <m:e>
                          <m:r>
                            <a:rPr lang="zh-CN" altLang="en-US" sz="2400" b="1" i="1">
                              <a:solidFill>
                                <a:srgbClr val="000000"/>
                              </a:solidFill>
                              <a:latin typeface="Cambria Math" panose="02040503050406030204" pitchFamily="18" charset="0"/>
                              <a:ea typeface="+mj-ea"/>
                            </a:rPr>
                            <m:t>𝒇</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𝒙</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𝒚</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𝒅</m:t>
                          </m:r>
                          <m:r>
                            <a:rPr lang="zh-CN" altLang="en-US" sz="2400" b="1" i="1">
                              <a:solidFill>
                                <a:srgbClr val="000000"/>
                              </a:solidFill>
                              <a:latin typeface="Cambria Math" panose="02040503050406030204" pitchFamily="18" charset="0"/>
                              <a:ea typeface="+mj-ea"/>
                            </a:rPr>
                            <m:t>𝝈</m:t>
                          </m:r>
                        </m:e>
                      </m:nary>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𝑴</m:t>
                      </m:r>
                      <m:r>
                        <a:rPr lang="zh-CN" altLang="en-US" sz="2400" b="1" i="1">
                          <a:solidFill>
                            <a:srgbClr val="000000"/>
                          </a:solidFill>
                          <a:latin typeface="Cambria Math" panose="02040503050406030204" pitchFamily="18" charset="0"/>
                          <a:ea typeface="+mj-ea"/>
                        </a:rPr>
                        <m:t>𝝈</m:t>
                      </m:r>
                    </m:oMath>
                  </m:oMathPara>
                </a14:m>
                <a:endParaRPr lang="zh-CN" altLang="en-US" sz="2400" b="1" dirty="0">
                  <a:ea typeface="+mj-ea"/>
                </a:endParaRPr>
              </a:p>
            </p:txBody>
          </p:sp>
        </mc:Choice>
        <mc:Fallback xmlns="">
          <p:sp>
            <p:nvSpPr>
              <p:cNvPr id="7183" name="Object 15">
                <a:extLst>
                  <a:ext uri="{FF2B5EF4-FFF2-40B4-BE49-F238E27FC236}">
                    <a16:creationId xmlns:a16="http://schemas.microsoft.com/office/drawing/2014/main" id="{64FD652A-A25C-4E27-B140-EFB30CE4332E}"/>
                  </a:ext>
                </a:extLst>
              </p:cNvPr>
              <p:cNvSpPr txBox="1">
                <a:spLocks noRot="1" noChangeAspect="1" noMove="1" noResize="1" noEditPoints="1" noAdjustHandles="1" noChangeArrowheads="1" noChangeShapeType="1" noTextEdit="1"/>
              </p:cNvSpPr>
              <p:nvPr/>
            </p:nvSpPr>
            <p:spPr bwMode="auto">
              <a:xfrm>
                <a:off x="3111499" y="3381376"/>
                <a:ext cx="4460876" cy="964096"/>
              </a:xfrm>
              <a:prstGeom prst="rect">
                <a:avLst/>
              </a:prstGeom>
              <a:blipFill>
                <a:blip r:embed="rId2"/>
                <a:stretch>
                  <a:fillRect b="-4430"/>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11" name="Text Box 16">
                <a:extLst>
                  <a:ext uri="{FF2B5EF4-FFF2-40B4-BE49-F238E27FC236}">
                    <a16:creationId xmlns:a16="http://schemas.microsoft.com/office/drawing/2014/main" id="{862C6A11-6CD7-49A0-B5E5-666D88B94BAC}"/>
                  </a:ext>
                </a:extLst>
              </p:cNvPr>
              <p:cNvSpPr txBox="1">
                <a:spLocks noChangeArrowheads="1"/>
              </p:cNvSpPr>
              <p:nvPr/>
            </p:nvSpPr>
            <p:spPr bwMode="auto">
              <a:xfrm>
                <a:off x="1247140" y="4641567"/>
                <a:ext cx="9777548" cy="13849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mn-lt"/>
                    <a:ea typeface="+mj-ea"/>
                  </a:rPr>
                  <a:t>7.(</a:t>
                </a:r>
                <a:r>
                  <a:rPr lang="zh-CN" altLang="en-US" b="1" dirty="0">
                    <a:latin typeface="+mn-lt"/>
                    <a:ea typeface="+mj-ea"/>
                  </a:rPr>
                  <a:t>中值定理</a:t>
                </a:r>
                <a:r>
                  <a:rPr lang="en-US" altLang="zh-CN" b="1" dirty="0">
                    <a:latin typeface="+mn-lt"/>
                    <a:ea typeface="+mj-ea"/>
                  </a:rPr>
                  <a:t>) </a:t>
                </a:r>
                <a:r>
                  <a:rPr lang="zh-CN" altLang="en-US" b="1" dirty="0">
                    <a:latin typeface="+mn-lt"/>
                    <a:ea typeface="+mj-ea"/>
                  </a:rPr>
                  <a:t>若 </a:t>
                </a:r>
                <a:r>
                  <a:rPr lang="en-US" altLang="zh-CN" b="1" i="1" dirty="0">
                    <a:latin typeface="+mn-lt"/>
                    <a:ea typeface="+mj-ea"/>
                  </a:rPr>
                  <a:t>f (</a:t>
                </a:r>
                <a:r>
                  <a:rPr lang="en-US" altLang="zh-CN" b="1" i="1" dirty="0" err="1">
                    <a:latin typeface="+mn-lt"/>
                    <a:ea typeface="+mj-ea"/>
                  </a:rPr>
                  <a:t>x,y</a:t>
                </a:r>
                <a:r>
                  <a:rPr lang="en-US" altLang="zh-CN" b="1" i="1" dirty="0">
                    <a:latin typeface="+mn-lt"/>
                    <a:ea typeface="+mj-ea"/>
                  </a:rPr>
                  <a:t>) </a:t>
                </a:r>
                <a:r>
                  <a:rPr lang="zh-CN" altLang="en-US" b="1" dirty="0">
                    <a:latin typeface="+mn-lt"/>
                    <a:ea typeface="+mj-ea"/>
                  </a:rPr>
                  <a:t>在</a:t>
                </a:r>
                <a:r>
                  <a:rPr lang="en-US" altLang="zh-CN" b="1" i="1" dirty="0">
                    <a:latin typeface="+mn-lt"/>
                    <a:ea typeface="+mj-ea"/>
                  </a:rPr>
                  <a:t>D</a:t>
                </a:r>
                <a:r>
                  <a:rPr lang="zh-CN" altLang="en-US" b="1" dirty="0">
                    <a:latin typeface="+mn-lt"/>
                    <a:ea typeface="+mj-ea"/>
                  </a:rPr>
                  <a:t>上连续</a:t>
                </a:r>
                <a:r>
                  <a:rPr lang="en-US" altLang="zh-CN" b="1" dirty="0">
                    <a:latin typeface="+mn-lt"/>
                    <a:ea typeface="+mj-ea"/>
                  </a:rPr>
                  <a:t>,</a:t>
                </a:r>
                <a:r>
                  <a:rPr lang="zh-CN" altLang="en-US" b="1" dirty="0">
                    <a:latin typeface="+mn-lt"/>
                    <a:ea typeface="+mj-ea"/>
                  </a:rPr>
                  <a:t>则在</a:t>
                </a:r>
                <a:r>
                  <a:rPr lang="en-US" altLang="zh-CN" b="1" i="1" dirty="0">
                    <a:latin typeface="+mn-lt"/>
                    <a:ea typeface="+mj-ea"/>
                  </a:rPr>
                  <a:t>D</a:t>
                </a:r>
                <a:r>
                  <a:rPr lang="zh-CN" altLang="en-US" b="1" dirty="0">
                    <a:latin typeface="+mn-lt"/>
                    <a:ea typeface="+mj-ea"/>
                  </a:rPr>
                  <a:t>上至少存在一点</a:t>
                </a:r>
                <a14:m>
                  <m:oMath xmlns:m="http://schemas.openxmlformats.org/officeDocument/2006/math">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𝝃</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𝜼</m:t>
                    </m:r>
                    <m:r>
                      <a:rPr lang="zh-CN" altLang="en-US" b="1" i="1">
                        <a:solidFill>
                          <a:srgbClr val="000000"/>
                        </a:solidFill>
                        <a:latin typeface="Cambria Math" panose="02040503050406030204" pitchFamily="18" charset="0"/>
                      </a:rPr>
                      <m:t>)</m:t>
                    </m:r>
                  </m:oMath>
                </a14:m>
                <a:endParaRPr lang="zh-CN" altLang="en-US" b="1" dirty="0"/>
              </a:p>
              <a:p>
                <a:pPr eaLnBrk="1" hangingPunct="1"/>
                <a:endParaRPr lang="zh-CN" altLang="en-US" b="1" dirty="0">
                  <a:latin typeface="+mn-lt"/>
                  <a:ea typeface="+mj-ea"/>
                </a:endParaRPr>
              </a:p>
              <a:p>
                <a:pPr eaLnBrk="1" hangingPunct="1"/>
                <a:r>
                  <a:rPr lang="zh-CN" altLang="en-US" b="1" dirty="0">
                    <a:latin typeface="+mn-lt"/>
                    <a:ea typeface="+mj-ea"/>
                  </a:rPr>
                  <a:t>   使得下式成立</a:t>
                </a:r>
                <a:r>
                  <a:rPr lang="en-US" altLang="zh-CN" b="1" dirty="0">
                    <a:latin typeface="+mn-lt"/>
                    <a:ea typeface="+mj-ea"/>
                  </a:rPr>
                  <a:t>:</a:t>
                </a:r>
              </a:p>
            </p:txBody>
          </p:sp>
        </mc:Choice>
        <mc:Fallback xmlns="">
          <p:sp>
            <p:nvSpPr>
              <p:cNvPr id="4111" name="Text Box 16">
                <a:extLst>
                  <a:ext uri="{FF2B5EF4-FFF2-40B4-BE49-F238E27FC236}">
                    <a16:creationId xmlns:a16="http://schemas.microsoft.com/office/drawing/2014/main" id="{862C6A11-6CD7-49A0-B5E5-666D88B94BAC}"/>
                  </a:ext>
                </a:extLst>
              </p:cNvPr>
              <p:cNvSpPr txBox="1">
                <a:spLocks noRot="1" noChangeAspect="1" noMove="1" noResize="1" noEditPoints="1" noAdjustHandles="1" noChangeArrowheads="1" noChangeShapeType="1" noTextEdit="1"/>
              </p:cNvSpPr>
              <p:nvPr/>
            </p:nvSpPr>
            <p:spPr bwMode="auto">
              <a:xfrm>
                <a:off x="1247140" y="4641567"/>
                <a:ext cx="9777548" cy="1384995"/>
              </a:xfrm>
              <a:prstGeom prst="rect">
                <a:avLst/>
              </a:prstGeom>
              <a:blipFill>
                <a:blip r:embed="rId3"/>
                <a:stretch>
                  <a:fillRect l="-1309" t="-5702" b="-114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315EF543-6AE2-4EDE-844A-4CD79014E830}"/>
              </a:ext>
            </a:extLst>
          </p:cNvPr>
          <p:cNvGrpSpPr/>
          <p:nvPr/>
        </p:nvGrpSpPr>
        <p:grpSpPr>
          <a:xfrm>
            <a:off x="1647825" y="1508121"/>
            <a:ext cx="6410008" cy="1060931"/>
            <a:chOff x="1647825" y="1508121"/>
            <a:chExt cx="6410008" cy="1060931"/>
          </a:xfrm>
        </p:grpSpPr>
        <p:sp>
          <p:nvSpPr>
            <p:cNvPr id="7194" name="Text Box 26">
              <a:extLst>
                <a:ext uri="{FF2B5EF4-FFF2-40B4-BE49-F238E27FC236}">
                  <a16:creationId xmlns:a16="http://schemas.microsoft.com/office/drawing/2014/main" id="{8BFC0958-98B7-4005-983F-5D66186625C9}"/>
                </a:ext>
              </a:extLst>
            </p:cNvPr>
            <p:cNvSpPr txBox="1">
              <a:spLocks noChangeArrowheads="1"/>
            </p:cNvSpPr>
            <p:nvPr/>
          </p:nvSpPr>
          <p:spPr bwMode="auto">
            <a:xfrm>
              <a:off x="1647825" y="1822450"/>
              <a:ext cx="13869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mn-lt"/>
                  <a:ea typeface="+mj-ea"/>
                </a:rPr>
                <a:t>特别的</a:t>
              </a:r>
              <a:r>
                <a:rPr lang="en-US" altLang="zh-CN" b="1">
                  <a:latin typeface="+mn-lt"/>
                  <a:ea typeface="+mj-ea"/>
                </a:rPr>
                <a:t>:</a:t>
              </a:r>
            </a:p>
          </p:txBody>
        </p:sp>
        <mc:AlternateContent xmlns:mc="http://schemas.openxmlformats.org/markup-compatibility/2006" xmlns:a14="http://schemas.microsoft.com/office/drawing/2010/main">
          <mc:Choice Requires="a14">
            <p:sp>
              <p:nvSpPr>
                <p:cNvPr id="7199" name="Object 31">
                  <a:extLst>
                    <a:ext uri="{FF2B5EF4-FFF2-40B4-BE49-F238E27FC236}">
                      <a16:creationId xmlns:a16="http://schemas.microsoft.com/office/drawing/2014/main" id="{420874AB-C84F-4882-B1F2-2AE81207AAE6}"/>
                    </a:ext>
                  </a:extLst>
                </p:cNvPr>
                <p:cNvSpPr txBox="1"/>
                <p:nvPr/>
              </p:nvSpPr>
              <p:spPr bwMode="auto">
                <a:xfrm>
                  <a:off x="3311171" y="1508121"/>
                  <a:ext cx="4746662" cy="1060931"/>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m:t>
                        </m:r>
                        <m:nary>
                          <m:naryPr>
                            <m:chr m:val="∬"/>
                            <m:limLoc m:val="undOvr"/>
                            <m:supHide m:val="on"/>
                            <m:ctrlPr>
                              <a:rPr lang="zh-CN" altLang="en-US" sz="2400" b="1" i="1">
                                <a:solidFill>
                                  <a:srgbClr val="000000"/>
                                </a:solidFill>
                                <a:latin typeface="Cambria Math" panose="02040503050406030204" pitchFamily="18" charset="0"/>
                                <a:ea typeface="+mj-ea"/>
                              </a:rPr>
                            </m:ctrlPr>
                          </m:naryPr>
                          <m:sub>
                            <m:r>
                              <a:rPr lang="zh-CN" altLang="en-US" sz="2400" b="1" i="1">
                                <a:solidFill>
                                  <a:srgbClr val="000000"/>
                                </a:solidFill>
                                <a:latin typeface="Cambria Math" panose="02040503050406030204" pitchFamily="18" charset="0"/>
                                <a:ea typeface="+mj-ea"/>
                              </a:rPr>
                              <m:t>𝑫</m:t>
                            </m:r>
                          </m:sub>
                          <m:sup/>
                          <m:e>
                            <m:r>
                              <a:rPr lang="zh-CN" altLang="en-US" sz="2400" b="1" i="1">
                                <a:solidFill>
                                  <a:srgbClr val="000000"/>
                                </a:solidFill>
                                <a:latin typeface="Cambria Math" panose="02040503050406030204" pitchFamily="18" charset="0"/>
                                <a:ea typeface="+mj-ea"/>
                              </a:rPr>
                              <m:t>𝒇</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𝒙</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𝒚</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𝒅</m:t>
                            </m:r>
                            <m:r>
                              <a:rPr lang="zh-CN" altLang="en-US" sz="2400" b="1" i="1">
                                <a:solidFill>
                                  <a:srgbClr val="000000"/>
                                </a:solidFill>
                                <a:latin typeface="Cambria Math" panose="02040503050406030204" pitchFamily="18" charset="0"/>
                                <a:ea typeface="+mj-ea"/>
                              </a:rPr>
                              <m:t>𝝈</m:t>
                            </m:r>
                          </m:e>
                        </m:nary>
                        <m:r>
                          <a:rPr lang="zh-CN" altLang="en-US" sz="2400" b="1" i="1">
                            <a:solidFill>
                              <a:srgbClr val="000000"/>
                            </a:solidFill>
                            <a:latin typeface="Cambria Math" panose="02040503050406030204" pitchFamily="18" charset="0"/>
                            <a:ea typeface="+mj-ea"/>
                          </a:rPr>
                          <m:t>|≤</m:t>
                        </m:r>
                        <m:nary>
                          <m:naryPr>
                            <m:chr m:val="∬"/>
                            <m:limLoc m:val="undOvr"/>
                            <m:supHide m:val="on"/>
                            <m:ctrlPr>
                              <a:rPr lang="zh-CN" altLang="en-US" sz="2400" b="1" i="1">
                                <a:solidFill>
                                  <a:srgbClr val="000000"/>
                                </a:solidFill>
                                <a:latin typeface="Cambria Math" panose="02040503050406030204" pitchFamily="18" charset="0"/>
                                <a:ea typeface="+mj-ea"/>
                              </a:rPr>
                            </m:ctrlPr>
                          </m:naryPr>
                          <m:sub>
                            <m:r>
                              <a:rPr lang="zh-CN" altLang="en-US" sz="2400" b="1" i="1">
                                <a:solidFill>
                                  <a:srgbClr val="000000"/>
                                </a:solidFill>
                                <a:latin typeface="Cambria Math" panose="02040503050406030204" pitchFamily="18" charset="0"/>
                                <a:ea typeface="+mj-ea"/>
                              </a:rPr>
                              <m:t>𝑫</m:t>
                            </m:r>
                          </m:sub>
                          <m:sup/>
                          <m:e>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𝒇</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𝒙</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𝒚</m:t>
                            </m:r>
                            <m:r>
                              <a:rPr lang="zh-CN" altLang="en-US" sz="2400" b="1" i="1">
                                <a:solidFill>
                                  <a:srgbClr val="000000"/>
                                </a:solidFill>
                                <a:latin typeface="Cambria Math" panose="02040503050406030204" pitchFamily="18" charset="0"/>
                                <a:ea typeface="+mj-ea"/>
                              </a:rPr>
                              <m:t>)|</m:t>
                            </m:r>
                            <m:r>
                              <a:rPr lang="zh-CN" altLang="en-US" sz="2400" b="1" i="1">
                                <a:solidFill>
                                  <a:srgbClr val="000000"/>
                                </a:solidFill>
                                <a:latin typeface="Cambria Math" panose="02040503050406030204" pitchFamily="18" charset="0"/>
                                <a:ea typeface="+mj-ea"/>
                              </a:rPr>
                              <m:t>𝒅</m:t>
                            </m:r>
                            <m:r>
                              <a:rPr lang="zh-CN" altLang="en-US" sz="2400" b="1" i="1">
                                <a:solidFill>
                                  <a:srgbClr val="000000"/>
                                </a:solidFill>
                                <a:latin typeface="Cambria Math" panose="02040503050406030204" pitchFamily="18" charset="0"/>
                                <a:ea typeface="+mj-ea"/>
                              </a:rPr>
                              <m:t>𝝈</m:t>
                            </m:r>
                          </m:e>
                        </m:nary>
                      </m:oMath>
                    </m:oMathPara>
                  </a14:m>
                  <a:endParaRPr lang="zh-CN" altLang="en-US" sz="2400" b="1" dirty="0">
                    <a:ea typeface="+mj-ea"/>
                  </a:endParaRPr>
                </a:p>
              </p:txBody>
            </p:sp>
          </mc:Choice>
          <mc:Fallback xmlns="">
            <p:sp>
              <p:nvSpPr>
                <p:cNvPr id="7199" name="Object 31">
                  <a:extLst>
                    <a:ext uri="{FF2B5EF4-FFF2-40B4-BE49-F238E27FC236}">
                      <a16:creationId xmlns:a16="http://schemas.microsoft.com/office/drawing/2014/main" id="{420874AB-C84F-4882-B1F2-2AE81207AAE6}"/>
                    </a:ext>
                  </a:extLst>
                </p:cNvPr>
                <p:cNvSpPr txBox="1">
                  <a:spLocks noRot="1" noChangeAspect="1" noMove="1" noResize="1" noEditPoints="1" noAdjustHandles="1" noChangeArrowheads="1" noChangeShapeType="1" noTextEdit="1"/>
                </p:cNvSpPr>
                <p:nvPr/>
              </p:nvSpPr>
              <p:spPr bwMode="auto">
                <a:xfrm>
                  <a:off x="3311171" y="1508121"/>
                  <a:ext cx="4746662" cy="1060931"/>
                </a:xfrm>
                <a:prstGeom prst="rect">
                  <a:avLst/>
                </a:prstGeom>
                <a:blipFill>
                  <a:blip r:embed="rId4"/>
                  <a:stretch>
                    <a:fillRect/>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200" name="Object 32">
                <a:extLst>
                  <a:ext uri="{FF2B5EF4-FFF2-40B4-BE49-F238E27FC236}">
                    <a16:creationId xmlns:a16="http://schemas.microsoft.com/office/drawing/2014/main" id="{EF425337-95E6-4C88-84C0-1C647C02BC03}"/>
                  </a:ext>
                </a:extLst>
              </p:cNvPr>
              <p:cNvSpPr txBox="1"/>
              <p:nvPr/>
            </p:nvSpPr>
            <p:spPr bwMode="auto">
              <a:xfrm>
                <a:off x="4473206" y="5301247"/>
                <a:ext cx="4291328" cy="1021410"/>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𝝃</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𝜼</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𝝈</m:t>
                      </m:r>
                    </m:oMath>
                  </m:oMathPara>
                </a14:m>
                <a:endParaRPr lang="zh-CN" altLang="en-US" sz="2800" b="1" dirty="0">
                  <a:ea typeface="+mj-ea"/>
                </a:endParaRPr>
              </a:p>
            </p:txBody>
          </p:sp>
        </mc:Choice>
        <mc:Fallback xmlns="">
          <p:sp>
            <p:nvSpPr>
              <p:cNvPr id="7200" name="Object 32">
                <a:extLst>
                  <a:ext uri="{FF2B5EF4-FFF2-40B4-BE49-F238E27FC236}">
                    <a16:creationId xmlns:a16="http://schemas.microsoft.com/office/drawing/2014/main" id="{EF425337-95E6-4C88-84C0-1C647C02BC03}"/>
                  </a:ext>
                </a:extLst>
              </p:cNvPr>
              <p:cNvSpPr txBox="1">
                <a:spLocks noRot="1" noChangeAspect="1" noMove="1" noResize="1" noEditPoints="1" noAdjustHandles="1" noChangeArrowheads="1" noChangeShapeType="1" noTextEdit="1"/>
              </p:cNvSpPr>
              <p:nvPr/>
            </p:nvSpPr>
            <p:spPr bwMode="auto">
              <a:xfrm>
                <a:off x="4473206" y="5301247"/>
                <a:ext cx="4291328" cy="1021410"/>
              </a:xfrm>
              <a:prstGeom prst="rect">
                <a:avLst/>
              </a:prstGeom>
              <a:blipFill>
                <a:blip r:embed="rId5"/>
                <a:stretch>
                  <a:fillRect/>
                </a:stretch>
              </a:blipFill>
              <a:ln>
                <a:noFill/>
              </a:ln>
              <a:effectLst/>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0D55174D-AA05-4FB3-BE94-E45C5C38E737}"/>
              </a:ext>
            </a:extLst>
          </p:cNvPr>
          <p:cNvGrpSpPr/>
          <p:nvPr/>
        </p:nvGrpSpPr>
        <p:grpSpPr>
          <a:xfrm>
            <a:off x="971425" y="263979"/>
            <a:ext cx="10166440" cy="1060931"/>
            <a:chOff x="971425" y="263979"/>
            <a:chExt cx="10166440" cy="1060931"/>
          </a:xfrm>
        </p:grpSpPr>
        <mc:AlternateContent xmlns:mc="http://schemas.openxmlformats.org/markup-compatibility/2006" xmlns:a14="http://schemas.microsoft.com/office/drawing/2010/main">
          <mc:Choice Requires="a14">
            <p:sp>
              <p:nvSpPr>
                <p:cNvPr id="4110" name="Text Box 25">
                  <a:extLst>
                    <a:ext uri="{FF2B5EF4-FFF2-40B4-BE49-F238E27FC236}">
                      <a16:creationId xmlns:a16="http://schemas.microsoft.com/office/drawing/2014/main" id="{B81D12B5-C2B4-4B60-B4CB-A62F42AE7708}"/>
                    </a:ext>
                  </a:extLst>
                </p:cNvPr>
                <p:cNvSpPr txBox="1">
                  <a:spLocks noChangeArrowheads="1"/>
                </p:cNvSpPr>
                <p:nvPr/>
              </p:nvSpPr>
              <p:spPr bwMode="auto">
                <a:xfrm>
                  <a:off x="971425" y="513410"/>
                  <a:ext cx="5647893"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mn-lt"/>
                      <a:ea typeface="+mj-ea"/>
                    </a:rPr>
                    <a:t>5.</a:t>
                  </a:r>
                  <a:r>
                    <a:rPr lang="zh-CN" altLang="en-US" b="1" dirty="0">
                      <a:latin typeface="+mn-lt"/>
                      <a:ea typeface="+mj-ea"/>
                    </a:rPr>
                    <a:t>如果在</a:t>
                  </a:r>
                  <a:r>
                    <a:rPr lang="en-US" altLang="zh-CN" b="1" dirty="0">
                      <a:latin typeface="+mn-lt"/>
                      <a:ea typeface="+mj-ea"/>
                    </a:rPr>
                    <a:t>D</a:t>
                  </a:r>
                  <a:r>
                    <a:rPr lang="zh-CN" altLang="en-US" b="1" dirty="0">
                      <a:latin typeface="+mn-lt"/>
                      <a:ea typeface="+mj-ea"/>
                    </a:rPr>
                    <a:t>上</a:t>
                  </a:r>
                  <a:r>
                    <a:rPr lang="en-US" altLang="zh-CN" b="1" dirty="0">
                      <a:latin typeface="+mn-lt"/>
                      <a:ea typeface="+mj-ea"/>
                    </a:rPr>
                    <a:t>:</a:t>
                  </a:r>
                  <a14:m>
                    <m:oMath xmlns:m="http://schemas.openxmlformats.org/officeDocument/2006/math">
                      <m:r>
                        <a:rPr lang="zh-CN" altLang="en-US" b="1" i="1">
                          <a:solidFill>
                            <a:srgbClr val="000000"/>
                          </a:solidFill>
                          <a:latin typeface="Cambria Math" panose="02040503050406030204" pitchFamily="18" charset="0"/>
                        </a:rPr>
                        <m:t>𝒇</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𝒙</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𝒚</m:t>
                      </m:r>
                      <m:r>
                        <a:rPr lang="zh-CN" altLang="en-US" b="1" i="1">
                          <a:solidFill>
                            <a:srgbClr val="000000"/>
                          </a:solidFill>
                          <a:latin typeface="Cambria Math" panose="02040503050406030204" pitchFamily="18" charset="0"/>
                        </a:rPr>
                        <m:t>)≤</m:t>
                      </m:r>
                      <m:r>
                        <a:rPr lang="el-GR" altLang="zh-CN" b="1" i="1" smtClean="0">
                          <a:solidFill>
                            <a:srgbClr val="000000"/>
                          </a:solidFill>
                          <a:latin typeface="Cambria Math" panose="02040503050406030204" pitchFamily="18" charset="0"/>
                        </a:rPr>
                        <m:t>𝝋</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𝒙</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𝒚</m:t>
                      </m:r>
                      <m:r>
                        <a:rPr lang="zh-CN" altLang="en-US" b="1" i="1">
                          <a:solidFill>
                            <a:srgbClr val="000000"/>
                          </a:solidFill>
                          <a:latin typeface="Cambria Math" panose="02040503050406030204" pitchFamily="18" charset="0"/>
                        </a:rPr>
                        <m:t>)</m:t>
                      </m:r>
                    </m:oMath>
                  </a14:m>
                  <a:r>
                    <a:rPr lang="en-US" altLang="zh-CN" b="1" dirty="0">
                      <a:latin typeface="+mn-lt"/>
                      <a:ea typeface="+mj-ea"/>
                    </a:rPr>
                    <a:t>  , </a:t>
                  </a:r>
                  <a:r>
                    <a:rPr lang="zh-CN" altLang="en-US" b="1" dirty="0">
                      <a:latin typeface="+mn-lt"/>
                      <a:ea typeface="+mj-ea"/>
                    </a:rPr>
                    <a:t>则</a:t>
                  </a:r>
                </a:p>
              </p:txBody>
            </p:sp>
          </mc:Choice>
          <mc:Fallback xmlns="">
            <p:sp>
              <p:nvSpPr>
                <p:cNvPr id="4110" name="Text Box 25">
                  <a:extLst>
                    <a:ext uri="{FF2B5EF4-FFF2-40B4-BE49-F238E27FC236}">
                      <a16:creationId xmlns:a16="http://schemas.microsoft.com/office/drawing/2014/main" id="{B81D12B5-C2B4-4B60-B4CB-A62F42AE7708}"/>
                    </a:ext>
                  </a:extLst>
                </p:cNvPr>
                <p:cNvSpPr txBox="1">
                  <a:spLocks noRot="1" noChangeAspect="1" noMove="1" noResize="1" noEditPoints="1" noAdjustHandles="1" noChangeArrowheads="1" noChangeShapeType="1" noTextEdit="1"/>
                </p:cNvSpPr>
                <p:nvPr/>
              </p:nvSpPr>
              <p:spPr bwMode="auto">
                <a:xfrm>
                  <a:off x="971425" y="513410"/>
                  <a:ext cx="5647893" cy="523220"/>
                </a:xfrm>
                <a:prstGeom prst="rect">
                  <a:avLst/>
                </a:prstGeom>
                <a:blipFill>
                  <a:blip r:embed="rId6"/>
                  <a:stretch>
                    <a:fillRect l="-2157" t="-15116" r="-1187" b="-325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E7730B72-CFCC-4EF7-9754-2545ACEA4BD9}"/>
                    </a:ext>
                  </a:extLst>
                </p:cNvPr>
                <p:cNvSpPr/>
                <p:nvPr/>
              </p:nvSpPr>
              <p:spPr>
                <a:xfrm>
                  <a:off x="6391203" y="263979"/>
                  <a:ext cx="4746662" cy="10609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zh-CN" altLang="en-US" sz="2400" b="1" i="1">
                                <a:solidFill>
                                  <a:srgbClr val="000000"/>
                                </a:solidFill>
                                <a:latin typeface="Cambria Math" panose="02040503050406030204" pitchFamily="18" charset="0"/>
                              </a:rPr>
                            </m:ctrlPr>
                          </m:naryPr>
                          <m:sub>
                            <m:r>
                              <a:rPr lang="zh-CN" altLang="en-US" sz="2400" b="1" i="1">
                                <a:solidFill>
                                  <a:srgbClr val="000000"/>
                                </a:solidFill>
                                <a:latin typeface="Cambria Math" panose="02040503050406030204" pitchFamily="18" charset="0"/>
                              </a:rPr>
                              <m:t>𝑫</m:t>
                            </m:r>
                          </m:sub>
                          <m:sup/>
                          <m:e>
                            <m:r>
                              <a:rPr lang="zh-CN" altLang="en-US" sz="2400" b="1" i="1">
                                <a:solidFill>
                                  <a:srgbClr val="000000"/>
                                </a:solidFill>
                                <a:latin typeface="Cambria Math" panose="02040503050406030204" pitchFamily="18" charset="0"/>
                              </a:rPr>
                              <m:t>𝒇</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𝒙</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𝒚</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𝒅</m:t>
                            </m:r>
                            <m:r>
                              <a:rPr lang="zh-CN" altLang="en-US" sz="2400" b="1" i="1">
                                <a:solidFill>
                                  <a:srgbClr val="000000"/>
                                </a:solidFill>
                                <a:latin typeface="Cambria Math" panose="02040503050406030204" pitchFamily="18" charset="0"/>
                              </a:rPr>
                              <m:t>𝝈</m:t>
                            </m:r>
                          </m:e>
                        </m:nary>
                        <m:r>
                          <a:rPr lang="zh-CN" altLang="en-US" sz="2400" b="1" i="1">
                            <a:solidFill>
                              <a:srgbClr val="000000"/>
                            </a:solidFill>
                            <a:latin typeface="Cambria Math" panose="02040503050406030204" pitchFamily="18" charset="0"/>
                          </a:rPr>
                          <m:t>≤</m:t>
                        </m:r>
                        <m:nary>
                          <m:naryPr>
                            <m:chr m:val="∬"/>
                            <m:limLoc m:val="undOvr"/>
                            <m:supHide m:val="on"/>
                            <m:ctrlPr>
                              <a:rPr lang="zh-CN" altLang="en-US" sz="2400" b="1" i="1">
                                <a:solidFill>
                                  <a:srgbClr val="000000"/>
                                </a:solidFill>
                                <a:latin typeface="Cambria Math" panose="02040503050406030204" pitchFamily="18" charset="0"/>
                              </a:rPr>
                            </m:ctrlPr>
                          </m:naryPr>
                          <m:sub>
                            <m:r>
                              <a:rPr lang="zh-CN" altLang="en-US" sz="2400" b="1" i="1">
                                <a:solidFill>
                                  <a:srgbClr val="000000"/>
                                </a:solidFill>
                                <a:latin typeface="Cambria Math" panose="02040503050406030204" pitchFamily="18" charset="0"/>
                              </a:rPr>
                              <m:t>𝑫</m:t>
                            </m:r>
                          </m:sub>
                          <m:sup/>
                          <m:e>
                            <m:r>
                              <m:rPr>
                                <m:sty m:val="p"/>
                              </m:rPr>
                              <a:rPr lang="el-GR" altLang="zh-CN" sz="2400" b="1" i="1" smtClean="0">
                                <a:solidFill>
                                  <a:srgbClr val="000000"/>
                                </a:solidFill>
                                <a:latin typeface="Cambria Math" panose="02040503050406030204" pitchFamily="18" charset="0"/>
                              </a:rPr>
                              <m:t>φ</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𝒙</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𝒚</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𝒅</m:t>
                            </m:r>
                            <m:r>
                              <a:rPr lang="zh-CN" altLang="en-US" sz="2400" b="1" i="1">
                                <a:solidFill>
                                  <a:srgbClr val="000000"/>
                                </a:solidFill>
                                <a:latin typeface="Cambria Math" panose="02040503050406030204" pitchFamily="18" charset="0"/>
                              </a:rPr>
                              <m:t>𝝈</m:t>
                            </m:r>
                          </m:e>
                        </m:nary>
                      </m:oMath>
                    </m:oMathPara>
                  </a14:m>
                  <a:endParaRPr lang="zh-CN" altLang="en-US" sz="2400" dirty="0"/>
                </a:p>
              </p:txBody>
            </p:sp>
          </mc:Choice>
          <mc:Fallback xmlns="">
            <p:sp>
              <p:nvSpPr>
                <p:cNvPr id="16" name="矩形 15">
                  <a:extLst>
                    <a:ext uri="{FF2B5EF4-FFF2-40B4-BE49-F238E27FC236}">
                      <a16:creationId xmlns:a16="http://schemas.microsoft.com/office/drawing/2014/main" id="{E7730B72-CFCC-4EF7-9754-2545ACEA4BD9}"/>
                    </a:ext>
                  </a:extLst>
                </p:cNvPr>
                <p:cNvSpPr>
                  <a:spLocks noRot="1" noChangeAspect="1" noMove="1" noResize="1" noEditPoints="1" noAdjustHandles="1" noChangeArrowheads="1" noChangeShapeType="1" noTextEdit="1"/>
                </p:cNvSpPr>
                <p:nvPr/>
              </p:nvSpPr>
              <p:spPr>
                <a:xfrm>
                  <a:off x="6391203" y="263979"/>
                  <a:ext cx="4746662" cy="1060931"/>
                </a:xfrm>
                <a:prstGeom prst="rect">
                  <a:avLst/>
                </a:prstGeom>
                <a:blipFill>
                  <a:blip r:embed="rId7"/>
                  <a:stretch>
                    <a:fillRect/>
                  </a:stretch>
                </a:blipFill>
              </p:spPr>
              <p:txBody>
                <a:bodyPr/>
                <a:lstStyle/>
                <a:p>
                  <a:r>
                    <a:rPr lang="zh-CN" alt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7182"/>
                                        </p:tgtEl>
                                        <p:attrNameLst>
                                          <p:attrName>style.visibility</p:attrName>
                                        </p:attrNameLst>
                                      </p:cBhvr>
                                      <p:to>
                                        <p:strVal val="visible"/>
                                      </p:to>
                                    </p:set>
                                    <p:animEffect transition="in" filter="box(out)">
                                      <p:cBhvr>
                                        <p:cTn id="19" dur="500"/>
                                        <p:tgtEl>
                                          <p:spTgt spid="718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183"/>
                                        </p:tgtEl>
                                        <p:attrNameLst>
                                          <p:attrName>style.visibility</p:attrName>
                                        </p:attrNameLst>
                                      </p:cBhvr>
                                      <p:to>
                                        <p:strVal val="visible"/>
                                      </p:to>
                                    </p:set>
                                    <p:anim calcmode="lin" valueType="num">
                                      <p:cBhvr additive="base">
                                        <p:cTn id="24" dur="500" fill="hold"/>
                                        <p:tgtEl>
                                          <p:spTgt spid="7183"/>
                                        </p:tgtEl>
                                        <p:attrNameLst>
                                          <p:attrName>ppt_x</p:attrName>
                                        </p:attrNameLst>
                                      </p:cBhvr>
                                      <p:tavLst>
                                        <p:tav tm="0">
                                          <p:val>
                                            <p:strVal val="#ppt_x"/>
                                          </p:val>
                                        </p:tav>
                                        <p:tav tm="100000">
                                          <p:val>
                                            <p:strVal val="#ppt_x"/>
                                          </p:val>
                                        </p:tav>
                                      </p:tavLst>
                                    </p:anim>
                                    <p:anim calcmode="lin" valueType="num">
                                      <p:cBhvr additive="base">
                                        <p:cTn id="25" dur="500" fill="hold"/>
                                        <p:tgtEl>
                                          <p:spTgt spid="718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111"/>
                                        </p:tgtEl>
                                        <p:attrNameLst>
                                          <p:attrName>style.visibility</p:attrName>
                                        </p:attrNameLst>
                                      </p:cBhvr>
                                      <p:to>
                                        <p:strVal val="visible"/>
                                      </p:to>
                                    </p:set>
                                    <p:anim calcmode="lin" valueType="num">
                                      <p:cBhvr additive="base">
                                        <p:cTn id="30" dur="500" fill="hold"/>
                                        <p:tgtEl>
                                          <p:spTgt spid="4111"/>
                                        </p:tgtEl>
                                        <p:attrNameLst>
                                          <p:attrName>ppt_x</p:attrName>
                                        </p:attrNameLst>
                                      </p:cBhvr>
                                      <p:tavLst>
                                        <p:tav tm="0">
                                          <p:val>
                                            <p:strVal val="#ppt_x"/>
                                          </p:val>
                                        </p:tav>
                                        <p:tav tm="100000">
                                          <p:val>
                                            <p:strVal val="#ppt_x"/>
                                          </p:val>
                                        </p:tav>
                                      </p:tavLst>
                                    </p:anim>
                                    <p:anim calcmode="lin" valueType="num">
                                      <p:cBhvr additive="base">
                                        <p:cTn id="31" dur="500" fill="hold"/>
                                        <p:tgtEl>
                                          <p:spTgt spid="411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200"/>
                                        </p:tgtEl>
                                        <p:attrNameLst>
                                          <p:attrName>style.visibility</p:attrName>
                                        </p:attrNameLst>
                                      </p:cBhvr>
                                      <p:to>
                                        <p:strVal val="visible"/>
                                      </p:to>
                                    </p:set>
                                    <p:anim calcmode="lin" valueType="num">
                                      <p:cBhvr additive="base">
                                        <p:cTn id="36" dur="500" fill="hold"/>
                                        <p:tgtEl>
                                          <p:spTgt spid="7200"/>
                                        </p:tgtEl>
                                        <p:attrNameLst>
                                          <p:attrName>ppt_x</p:attrName>
                                        </p:attrNameLst>
                                      </p:cBhvr>
                                      <p:tavLst>
                                        <p:tav tm="0">
                                          <p:val>
                                            <p:strVal val="#ppt_x"/>
                                          </p:val>
                                        </p:tav>
                                        <p:tav tm="100000">
                                          <p:val>
                                            <p:strVal val="#ppt_x"/>
                                          </p:val>
                                        </p:tav>
                                      </p:tavLst>
                                    </p:anim>
                                    <p:anim calcmode="lin" valueType="num">
                                      <p:cBhvr additive="base">
                                        <p:cTn id="37" dur="500" fill="hold"/>
                                        <p:tgtEl>
                                          <p:spTgt spid="7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2" grpId="0" autoUpdateAnimBg="0"/>
      <p:bldP spid="7183" grpId="0"/>
      <p:bldP spid="4111" grpId="0"/>
      <p:bldP spid="720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2" name="Object 2">
                <a:extLst>
                  <a:ext uri="{FF2B5EF4-FFF2-40B4-BE49-F238E27FC236}">
                    <a16:creationId xmlns:a16="http://schemas.microsoft.com/office/drawing/2014/main" id="{E539D56E-4259-416A-BB60-6A4595E4E7B9}"/>
                  </a:ext>
                </a:extLst>
              </p:cNvPr>
              <p:cNvSpPr txBox="1"/>
              <p:nvPr/>
            </p:nvSpPr>
            <p:spPr bwMode="auto">
              <a:xfrm>
                <a:off x="1400176" y="554038"/>
                <a:ext cx="9363074" cy="1179511"/>
              </a:xfrm>
              <a:prstGeom prst="rect">
                <a:avLst/>
              </a:prstGeom>
              <a:noFill/>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3600" b="0" i="1" smtClean="0">
                          <a:solidFill>
                            <a:srgbClr val="000000"/>
                          </a:solidFill>
                          <a:latin typeface="Cambria Math" panose="02040503050406030204" pitchFamily="18" charset="0"/>
                          <a:ea typeface="+mj-ea"/>
                        </a:rPr>
                        <m:t>例</m:t>
                      </m:r>
                      <m:r>
                        <a:rPr lang="zh-CN" altLang="en-US" sz="3600" b="0" i="1" smtClean="0">
                          <a:solidFill>
                            <a:srgbClr val="000000"/>
                          </a:solidFill>
                          <a:latin typeface="Cambria Math" panose="02040503050406030204" pitchFamily="18" charset="0"/>
                          <a:ea typeface="+mj-ea"/>
                        </a:rPr>
                        <m:t>.</m:t>
                      </m:r>
                      <m:r>
                        <a:rPr lang="zh-CN" altLang="en-US" sz="3600" b="0" i="1" smtClean="0">
                          <a:solidFill>
                            <a:srgbClr val="000000"/>
                          </a:solidFill>
                          <a:latin typeface="Cambria Math" panose="02040503050406030204" pitchFamily="18" charset="0"/>
                          <a:ea typeface="+mj-ea"/>
                        </a:rPr>
                        <m:t>计算</m:t>
                      </m:r>
                      <m:r>
                        <a:rPr lang="en-US" altLang="zh-CN" sz="3600" b="0" i="1" smtClean="0">
                          <a:solidFill>
                            <a:srgbClr val="000000"/>
                          </a:solidFill>
                          <a:latin typeface="Cambria Math" panose="02040503050406030204" pitchFamily="18" charset="0"/>
                          <a:ea typeface="+mj-ea"/>
                        </a:rPr>
                        <m:t> </m:t>
                      </m:r>
                      <m:func>
                        <m:funcPr>
                          <m:ctrlPr>
                            <a:rPr lang="zh-CN" altLang="en-US" sz="3600" b="1" i="1">
                              <a:solidFill>
                                <a:srgbClr val="000000"/>
                              </a:solidFill>
                              <a:latin typeface="Cambria Math" panose="02040503050406030204" pitchFamily="18" charset="0"/>
                              <a:ea typeface="+mj-ea"/>
                            </a:rPr>
                          </m:ctrlPr>
                        </m:funcPr>
                        <m:fName>
                          <m:limLow>
                            <m:limLowPr>
                              <m:ctrlPr>
                                <a:rPr lang="zh-CN" altLang="en-US" sz="3600" b="1" i="1">
                                  <a:solidFill>
                                    <a:srgbClr val="000000"/>
                                  </a:solidFill>
                                  <a:latin typeface="Cambria Math" panose="02040503050406030204" pitchFamily="18" charset="0"/>
                                  <a:ea typeface="+mj-ea"/>
                                </a:rPr>
                              </m:ctrlPr>
                            </m:limLowPr>
                            <m:e>
                              <m:r>
                                <a:rPr lang="zh-CN" altLang="en-US" sz="3600" b="1" i="0">
                                  <a:solidFill>
                                    <a:srgbClr val="000000"/>
                                  </a:solidFill>
                                  <a:latin typeface="Cambria Math" panose="02040503050406030204" pitchFamily="18" charset="0"/>
                                  <a:ea typeface="+mj-ea"/>
                                </a:rPr>
                                <m:t>𝐥𝐢𝐦</m:t>
                              </m:r>
                            </m:e>
                            <m:lim>
                              <m:r>
                                <a:rPr lang="zh-CN" altLang="en-US" sz="3600" b="1" i="1">
                                  <a:solidFill>
                                    <a:srgbClr val="000000"/>
                                  </a:solidFill>
                                  <a:latin typeface="Cambria Math" panose="02040503050406030204" pitchFamily="18" charset="0"/>
                                  <a:ea typeface="+mj-ea"/>
                                </a:rPr>
                                <m:t>𝒓</m:t>
                              </m:r>
                              <m:r>
                                <a:rPr lang="zh-CN" altLang="en-US" sz="3600" b="1" i="1">
                                  <a:solidFill>
                                    <a:srgbClr val="000000"/>
                                  </a:solidFill>
                                  <a:latin typeface="Cambria Math" panose="02040503050406030204" pitchFamily="18" charset="0"/>
                                  <a:ea typeface="+mj-ea"/>
                                </a:rPr>
                                <m:t>→</m:t>
                              </m:r>
                              <m:r>
                                <a:rPr lang="zh-CN" altLang="en-US" sz="3600" b="1" i="1">
                                  <a:solidFill>
                                    <a:srgbClr val="000000"/>
                                  </a:solidFill>
                                  <a:latin typeface="Cambria Math" panose="02040503050406030204" pitchFamily="18" charset="0"/>
                                  <a:ea typeface="+mj-ea"/>
                                </a:rPr>
                                <m:t>𝟎</m:t>
                              </m:r>
                            </m:lim>
                          </m:limLow>
                        </m:fName>
                        <m:e>
                          <m:f>
                            <m:fPr>
                              <m:ctrlPr>
                                <a:rPr lang="zh-CN" altLang="en-US" sz="3600" b="1" i="1">
                                  <a:solidFill>
                                    <a:srgbClr val="000000"/>
                                  </a:solidFill>
                                  <a:latin typeface="Cambria Math" panose="02040503050406030204" pitchFamily="18" charset="0"/>
                                  <a:ea typeface="+mj-ea"/>
                                </a:rPr>
                              </m:ctrlPr>
                            </m:fPr>
                            <m:num>
                              <m:r>
                                <a:rPr lang="zh-CN" altLang="en-US" sz="3600" b="1" i="1">
                                  <a:solidFill>
                                    <a:srgbClr val="000000"/>
                                  </a:solidFill>
                                  <a:latin typeface="Cambria Math" panose="02040503050406030204" pitchFamily="18" charset="0"/>
                                  <a:ea typeface="+mj-ea"/>
                                </a:rPr>
                                <m:t>𝟏</m:t>
                              </m:r>
                            </m:num>
                            <m:den>
                              <m:r>
                                <a:rPr lang="zh-CN" altLang="en-US" sz="3600" b="1" i="1">
                                  <a:solidFill>
                                    <a:srgbClr val="000000"/>
                                  </a:solidFill>
                                  <a:latin typeface="Cambria Math" panose="02040503050406030204" pitchFamily="18" charset="0"/>
                                  <a:ea typeface="+mj-ea"/>
                                </a:rPr>
                                <m:t>𝝅</m:t>
                              </m:r>
                              <m:sSup>
                                <m:sSupPr>
                                  <m:ctrlPr>
                                    <a:rPr lang="zh-CN" altLang="en-US" sz="3600" b="1" i="1">
                                      <a:solidFill>
                                        <a:srgbClr val="000000"/>
                                      </a:solidFill>
                                      <a:latin typeface="Cambria Math" panose="02040503050406030204" pitchFamily="18" charset="0"/>
                                      <a:ea typeface="+mj-ea"/>
                                    </a:rPr>
                                  </m:ctrlPr>
                                </m:sSupPr>
                                <m:e>
                                  <m:r>
                                    <a:rPr lang="zh-CN" altLang="en-US" sz="3600" b="1" i="1">
                                      <a:solidFill>
                                        <a:srgbClr val="000000"/>
                                      </a:solidFill>
                                      <a:latin typeface="Cambria Math" panose="02040503050406030204" pitchFamily="18" charset="0"/>
                                      <a:ea typeface="+mj-ea"/>
                                    </a:rPr>
                                    <m:t>𝒓</m:t>
                                  </m:r>
                                </m:e>
                                <m:sup>
                                  <m:r>
                                    <a:rPr lang="zh-CN" altLang="en-US" sz="3600" b="1" i="1">
                                      <a:solidFill>
                                        <a:srgbClr val="000000"/>
                                      </a:solidFill>
                                      <a:latin typeface="Cambria Math" panose="02040503050406030204" pitchFamily="18" charset="0"/>
                                      <a:ea typeface="+mj-ea"/>
                                    </a:rPr>
                                    <m:t>𝟐</m:t>
                                  </m:r>
                                </m:sup>
                              </m:sSup>
                            </m:den>
                          </m:f>
                        </m:e>
                      </m:func>
                      <m:nary>
                        <m:naryPr>
                          <m:chr m:val="∬"/>
                          <m:limLoc m:val="undOvr"/>
                          <m:supHide m:val="on"/>
                          <m:ctrlPr>
                            <a:rPr lang="zh-CN" altLang="en-US" sz="3600" b="1" i="1">
                              <a:solidFill>
                                <a:srgbClr val="000000"/>
                              </a:solidFill>
                              <a:latin typeface="Cambria Math" panose="02040503050406030204" pitchFamily="18" charset="0"/>
                              <a:ea typeface="+mj-ea"/>
                            </a:rPr>
                          </m:ctrlPr>
                        </m:naryPr>
                        <m:sub>
                          <m:r>
                            <a:rPr lang="zh-CN" altLang="en-US" sz="3600" b="1" i="1">
                              <a:solidFill>
                                <a:srgbClr val="000000"/>
                              </a:solidFill>
                              <a:latin typeface="Cambria Math" panose="02040503050406030204" pitchFamily="18" charset="0"/>
                              <a:ea typeface="+mj-ea"/>
                            </a:rPr>
                            <m:t>𝑫</m:t>
                          </m:r>
                        </m:sub>
                        <m:sup/>
                        <m:e>
                          <m:sSup>
                            <m:sSupPr>
                              <m:ctrlPr>
                                <a:rPr lang="zh-CN" altLang="en-US" sz="3600" b="1" i="1">
                                  <a:solidFill>
                                    <a:srgbClr val="000000"/>
                                  </a:solidFill>
                                  <a:latin typeface="Cambria Math" panose="02040503050406030204" pitchFamily="18" charset="0"/>
                                  <a:ea typeface="+mj-ea"/>
                                </a:rPr>
                              </m:ctrlPr>
                            </m:sSupPr>
                            <m:e>
                              <m:r>
                                <a:rPr lang="zh-CN" altLang="en-US" sz="3600" b="1" i="1">
                                  <a:solidFill>
                                    <a:srgbClr val="000000"/>
                                  </a:solidFill>
                                  <a:latin typeface="Cambria Math" panose="02040503050406030204" pitchFamily="18" charset="0"/>
                                  <a:ea typeface="+mj-ea"/>
                                </a:rPr>
                                <m:t>𝒆</m:t>
                              </m:r>
                            </m:e>
                            <m:sup>
                              <m:sSup>
                                <m:sSupPr>
                                  <m:ctrlPr>
                                    <a:rPr lang="zh-CN" altLang="en-US" sz="3600" b="1" i="1">
                                      <a:solidFill>
                                        <a:srgbClr val="000000"/>
                                      </a:solidFill>
                                      <a:latin typeface="Cambria Math" panose="02040503050406030204" pitchFamily="18" charset="0"/>
                                      <a:ea typeface="+mj-ea"/>
                                    </a:rPr>
                                  </m:ctrlPr>
                                </m:sSupPr>
                                <m:e>
                                  <m:r>
                                    <a:rPr lang="zh-CN" altLang="en-US" sz="3600" b="1" i="1">
                                      <a:solidFill>
                                        <a:srgbClr val="000000"/>
                                      </a:solidFill>
                                      <a:latin typeface="Cambria Math" panose="02040503050406030204" pitchFamily="18" charset="0"/>
                                      <a:ea typeface="+mj-ea"/>
                                    </a:rPr>
                                    <m:t>𝒙</m:t>
                                  </m:r>
                                </m:e>
                                <m:sup>
                                  <m:r>
                                    <a:rPr lang="zh-CN" altLang="en-US" sz="3600" b="1" i="1">
                                      <a:solidFill>
                                        <a:srgbClr val="000000"/>
                                      </a:solidFill>
                                      <a:latin typeface="Cambria Math" panose="02040503050406030204" pitchFamily="18" charset="0"/>
                                      <a:ea typeface="+mj-ea"/>
                                    </a:rPr>
                                    <m:t>𝟐</m:t>
                                  </m:r>
                                </m:sup>
                              </m:sSup>
                              <m:r>
                                <a:rPr lang="zh-CN" altLang="en-US" sz="3600" b="1" i="1">
                                  <a:solidFill>
                                    <a:srgbClr val="000000"/>
                                  </a:solidFill>
                                  <a:latin typeface="Cambria Math" panose="02040503050406030204" pitchFamily="18" charset="0"/>
                                  <a:ea typeface="+mj-ea"/>
                                </a:rPr>
                                <m:t>−</m:t>
                              </m:r>
                              <m:sSup>
                                <m:sSupPr>
                                  <m:ctrlPr>
                                    <a:rPr lang="zh-CN" altLang="en-US" sz="3600" b="1" i="1">
                                      <a:solidFill>
                                        <a:srgbClr val="000000"/>
                                      </a:solidFill>
                                      <a:latin typeface="Cambria Math" panose="02040503050406030204" pitchFamily="18" charset="0"/>
                                      <a:ea typeface="+mj-ea"/>
                                    </a:rPr>
                                  </m:ctrlPr>
                                </m:sSupPr>
                                <m:e>
                                  <m:r>
                                    <a:rPr lang="zh-CN" altLang="en-US" sz="3600" b="1" i="1">
                                      <a:solidFill>
                                        <a:srgbClr val="000000"/>
                                      </a:solidFill>
                                      <a:latin typeface="Cambria Math" panose="02040503050406030204" pitchFamily="18" charset="0"/>
                                      <a:ea typeface="+mj-ea"/>
                                    </a:rPr>
                                    <m:t>𝒚</m:t>
                                  </m:r>
                                </m:e>
                                <m:sup>
                                  <m:r>
                                    <a:rPr lang="zh-CN" altLang="en-US" sz="3600" b="1" i="1">
                                      <a:solidFill>
                                        <a:srgbClr val="000000"/>
                                      </a:solidFill>
                                      <a:latin typeface="Cambria Math" panose="02040503050406030204" pitchFamily="18" charset="0"/>
                                      <a:ea typeface="+mj-ea"/>
                                    </a:rPr>
                                    <m:t>𝟐</m:t>
                                  </m:r>
                                </m:sup>
                              </m:sSup>
                            </m:sup>
                          </m:sSup>
                          <m:func>
                            <m:funcPr>
                              <m:ctrlPr>
                                <a:rPr lang="zh-CN" altLang="en-US" sz="3600" b="1" i="1">
                                  <a:solidFill>
                                    <a:srgbClr val="000000"/>
                                  </a:solidFill>
                                  <a:latin typeface="Cambria Math" panose="02040503050406030204" pitchFamily="18" charset="0"/>
                                  <a:ea typeface="+mj-ea"/>
                                </a:rPr>
                              </m:ctrlPr>
                            </m:funcPr>
                            <m:fName>
                              <m:r>
                                <a:rPr lang="zh-CN" altLang="en-US" sz="3600" b="1" i="0">
                                  <a:solidFill>
                                    <a:srgbClr val="000000"/>
                                  </a:solidFill>
                                  <a:latin typeface="Cambria Math" panose="02040503050406030204" pitchFamily="18" charset="0"/>
                                  <a:ea typeface="+mj-ea"/>
                                </a:rPr>
                                <m:t>𝐜𝐨𝐬</m:t>
                              </m:r>
                            </m:fName>
                            <m:e>
                              <m:r>
                                <a:rPr lang="zh-CN" altLang="en-US" sz="3600" b="1" i="1">
                                  <a:solidFill>
                                    <a:srgbClr val="000000"/>
                                  </a:solidFill>
                                  <a:latin typeface="Cambria Math" panose="02040503050406030204" pitchFamily="18" charset="0"/>
                                  <a:ea typeface="+mj-ea"/>
                                </a:rPr>
                                <m:t>(</m:t>
                              </m:r>
                            </m:e>
                          </m:func>
                          <m:r>
                            <a:rPr lang="zh-CN" altLang="en-US" sz="3600" b="1" i="1">
                              <a:solidFill>
                                <a:srgbClr val="000000"/>
                              </a:solidFill>
                              <a:latin typeface="Cambria Math" panose="02040503050406030204" pitchFamily="18" charset="0"/>
                              <a:ea typeface="+mj-ea"/>
                            </a:rPr>
                            <m:t>𝒙</m:t>
                          </m:r>
                          <m:r>
                            <a:rPr lang="zh-CN" altLang="en-US" sz="3600" b="1" i="1">
                              <a:solidFill>
                                <a:srgbClr val="000000"/>
                              </a:solidFill>
                              <a:latin typeface="Cambria Math" panose="02040503050406030204" pitchFamily="18" charset="0"/>
                              <a:ea typeface="+mj-ea"/>
                            </a:rPr>
                            <m:t>+</m:t>
                          </m:r>
                          <m:r>
                            <a:rPr lang="zh-CN" altLang="en-US" sz="3600" b="1" i="1">
                              <a:solidFill>
                                <a:srgbClr val="000000"/>
                              </a:solidFill>
                              <a:latin typeface="Cambria Math" panose="02040503050406030204" pitchFamily="18" charset="0"/>
                              <a:ea typeface="+mj-ea"/>
                            </a:rPr>
                            <m:t>𝒚</m:t>
                          </m:r>
                          <m:r>
                            <a:rPr lang="zh-CN" altLang="en-US" sz="3600" b="1" i="1">
                              <a:solidFill>
                                <a:srgbClr val="000000"/>
                              </a:solidFill>
                              <a:latin typeface="Cambria Math" panose="02040503050406030204" pitchFamily="18" charset="0"/>
                              <a:ea typeface="+mj-ea"/>
                            </a:rPr>
                            <m:t>)</m:t>
                          </m:r>
                          <m:r>
                            <a:rPr lang="zh-CN" altLang="en-US" sz="3600" b="1" i="1">
                              <a:solidFill>
                                <a:srgbClr val="000000"/>
                              </a:solidFill>
                              <a:latin typeface="Cambria Math" panose="02040503050406030204" pitchFamily="18" charset="0"/>
                              <a:ea typeface="+mj-ea"/>
                            </a:rPr>
                            <m:t>𝒅𝒙𝒅𝒚</m:t>
                          </m:r>
                        </m:e>
                      </m:nary>
                      <m:r>
                        <a:rPr lang="zh-CN" altLang="en-US" sz="3600" b="1" i="1">
                          <a:solidFill>
                            <a:srgbClr val="000000"/>
                          </a:solidFill>
                          <a:latin typeface="Cambria Math" panose="02040503050406030204" pitchFamily="18" charset="0"/>
                          <a:ea typeface="+mj-ea"/>
                        </a:rPr>
                        <m:t>，其中</m:t>
                      </m:r>
                      <m:r>
                        <a:rPr lang="en-US" altLang="zh-CN" sz="3600" b="1" i="1" smtClean="0">
                          <a:solidFill>
                            <a:srgbClr val="000000"/>
                          </a:solidFill>
                          <a:latin typeface="Cambria Math" panose="02040503050406030204" pitchFamily="18" charset="0"/>
                          <a:ea typeface="+mj-ea"/>
                        </a:rPr>
                        <m:t> </m:t>
                      </m:r>
                      <m:r>
                        <a:rPr lang="zh-CN" altLang="en-US" sz="3600" b="1" i="1">
                          <a:solidFill>
                            <a:srgbClr val="000000"/>
                          </a:solidFill>
                          <a:latin typeface="Cambria Math" panose="02040503050406030204" pitchFamily="18" charset="0"/>
                          <a:ea typeface="+mj-ea"/>
                        </a:rPr>
                        <m:t>𝑫</m:t>
                      </m:r>
                      <m:r>
                        <a:rPr lang="zh-CN" altLang="en-US" sz="3600" b="1" i="1">
                          <a:solidFill>
                            <a:srgbClr val="000000"/>
                          </a:solidFill>
                          <a:latin typeface="Cambria Math" panose="02040503050406030204" pitchFamily="18" charset="0"/>
                          <a:ea typeface="+mj-ea"/>
                        </a:rPr>
                        <m:t>为</m:t>
                      </m:r>
                      <m:sSup>
                        <m:sSupPr>
                          <m:ctrlPr>
                            <a:rPr lang="zh-CN" altLang="en-US" sz="3600" b="1" i="1">
                              <a:solidFill>
                                <a:srgbClr val="000000"/>
                              </a:solidFill>
                              <a:latin typeface="Cambria Math" panose="02040503050406030204" pitchFamily="18" charset="0"/>
                              <a:ea typeface="+mj-ea"/>
                            </a:rPr>
                          </m:ctrlPr>
                        </m:sSupPr>
                        <m:e>
                          <m:r>
                            <a:rPr lang="zh-CN" altLang="en-US" sz="3600" b="1" i="1">
                              <a:solidFill>
                                <a:srgbClr val="000000"/>
                              </a:solidFill>
                              <a:latin typeface="Cambria Math" panose="02040503050406030204" pitchFamily="18" charset="0"/>
                              <a:ea typeface="+mj-ea"/>
                            </a:rPr>
                            <m:t>𝒙</m:t>
                          </m:r>
                        </m:e>
                        <m:sup>
                          <m:r>
                            <a:rPr lang="zh-CN" altLang="en-US" sz="3600" b="1" i="1">
                              <a:solidFill>
                                <a:srgbClr val="000000"/>
                              </a:solidFill>
                              <a:latin typeface="Cambria Math" panose="02040503050406030204" pitchFamily="18" charset="0"/>
                              <a:ea typeface="+mj-ea"/>
                            </a:rPr>
                            <m:t>𝟐</m:t>
                          </m:r>
                        </m:sup>
                      </m:sSup>
                      <m:r>
                        <a:rPr lang="zh-CN" altLang="en-US" sz="3600" b="1" i="1">
                          <a:solidFill>
                            <a:srgbClr val="000000"/>
                          </a:solidFill>
                          <a:latin typeface="Cambria Math" panose="02040503050406030204" pitchFamily="18" charset="0"/>
                          <a:ea typeface="+mj-ea"/>
                        </a:rPr>
                        <m:t>+</m:t>
                      </m:r>
                      <m:sSup>
                        <m:sSupPr>
                          <m:ctrlPr>
                            <a:rPr lang="zh-CN" altLang="en-US" sz="3600" b="1" i="1">
                              <a:solidFill>
                                <a:srgbClr val="000000"/>
                              </a:solidFill>
                              <a:latin typeface="Cambria Math" panose="02040503050406030204" pitchFamily="18" charset="0"/>
                              <a:ea typeface="+mj-ea"/>
                            </a:rPr>
                          </m:ctrlPr>
                        </m:sSupPr>
                        <m:e>
                          <m:r>
                            <a:rPr lang="zh-CN" altLang="en-US" sz="3600" b="1" i="1">
                              <a:solidFill>
                                <a:srgbClr val="000000"/>
                              </a:solidFill>
                              <a:latin typeface="Cambria Math" panose="02040503050406030204" pitchFamily="18" charset="0"/>
                              <a:ea typeface="+mj-ea"/>
                            </a:rPr>
                            <m:t>𝒚</m:t>
                          </m:r>
                        </m:e>
                        <m:sup>
                          <m:r>
                            <a:rPr lang="zh-CN" altLang="en-US" sz="3600" b="1" i="1">
                              <a:solidFill>
                                <a:srgbClr val="000000"/>
                              </a:solidFill>
                              <a:latin typeface="Cambria Math" panose="02040503050406030204" pitchFamily="18" charset="0"/>
                              <a:ea typeface="+mj-ea"/>
                            </a:rPr>
                            <m:t>𝟐</m:t>
                          </m:r>
                        </m:sup>
                      </m:sSup>
                      <m:r>
                        <a:rPr lang="zh-CN" altLang="en-US" sz="3600" b="1" i="1">
                          <a:solidFill>
                            <a:srgbClr val="000000"/>
                          </a:solidFill>
                          <a:latin typeface="Cambria Math" panose="02040503050406030204" pitchFamily="18" charset="0"/>
                          <a:ea typeface="+mj-ea"/>
                        </a:rPr>
                        <m:t>≤</m:t>
                      </m:r>
                      <m:sSup>
                        <m:sSupPr>
                          <m:ctrlPr>
                            <a:rPr lang="zh-CN" altLang="en-US" sz="3600" b="1" i="1">
                              <a:solidFill>
                                <a:srgbClr val="000000"/>
                              </a:solidFill>
                              <a:latin typeface="Cambria Math" panose="02040503050406030204" pitchFamily="18" charset="0"/>
                              <a:ea typeface="+mj-ea"/>
                            </a:rPr>
                          </m:ctrlPr>
                        </m:sSupPr>
                        <m:e>
                          <m:r>
                            <a:rPr lang="zh-CN" altLang="en-US" sz="3600" b="1" i="1">
                              <a:solidFill>
                                <a:srgbClr val="000000"/>
                              </a:solidFill>
                              <a:latin typeface="Cambria Math" panose="02040503050406030204" pitchFamily="18" charset="0"/>
                              <a:ea typeface="+mj-ea"/>
                            </a:rPr>
                            <m:t>𝒓</m:t>
                          </m:r>
                        </m:e>
                        <m:sup>
                          <m:r>
                            <a:rPr lang="zh-CN" altLang="en-US" sz="3600" b="1" i="1">
                              <a:solidFill>
                                <a:srgbClr val="000000"/>
                              </a:solidFill>
                              <a:latin typeface="Cambria Math" panose="02040503050406030204" pitchFamily="18" charset="0"/>
                              <a:ea typeface="+mj-ea"/>
                            </a:rPr>
                            <m:t>𝟐</m:t>
                          </m:r>
                        </m:sup>
                      </m:sSup>
                      <m:r>
                        <a:rPr lang="zh-CN" altLang="en-US" sz="3600" b="1" i="1">
                          <a:solidFill>
                            <a:srgbClr val="000000"/>
                          </a:solidFill>
                          <a:latin typeface="Cambria Math" panose="02040503050406030204" pitchFamily="18" charset="0"/>
                          <a:ea typeface="+mj-ea"/>
                        </a:rPr>
                        <m:t>. </m:t>
                      </m:r>
                    </m:oMath>
                  </m:oMathPara>
                </a14:m>
                <a:endParaRPr lang="zh-CN" altLang="en-US" sz="2800" b="1" dirty="0">
                  <a:ea typeface="+mj-ea"/>
                </a:endParaRPr>
              </a:p>
            </p:txBody>
          </p:sp>
        </mc:Choice>
        <mc:Fallback xmlns="">
          <p:sp>
            <p:nvSpPr>
              <p:cNvPr id="5122" name="Object 2">
                <a:extLst>
                  <a:ext uri="{FF2B5EF4-FFF2-40B4-BE49-F238E27FC236}">
                    <a16:creationId xmlns:a16="http://schemas.microsoft.com/office/drawing/2014/main" id="{E539D56E-4259-416A-BB60-6A4595E4E7B9}"/>
                  </a:ext>
                </a:extLst>
              </p:cNvPr>
              <p:cNvSpPr txBox="1">
                <a:spLocks noRot="1" noChangeAspect="1" noMove="1" noResize="1" noEditPoints="1" noAdjustHandles="1" noChangeArrowheads="1" noChangeShapeType="1" noTextEdit="1"/>
              </p:cNvSpPr>
              <p:nvPr/>
            </p:nvSpPr>
            <p:spPr bwMode="auto">
              <a:xfrm>
                <a:off x="1400176" y="554038"/>
                <a:ext cx="9363074" cy="117951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23" name="Object 3">
                <a:extLst>
                  <a:ext uri="{FF2B5EF4-FFF2-40B4-BE49-F238E27FC236}">
                    <a16:creationId xmlns:a16="http://schemas.microsoft.com/office/drawing/2014/main" id="{E65DE5BB-5E0E-4E8F-ACFC-E6BFFD250EBA}"/>
                  </a:ext>
                </a:extLst>
              </p:cNvPr>
              <p:cNvSpPr txBox="1"/>
              <p:nvPr/>
            </p:nvSpPr>
            <p:spPr bwMode="auto">
              <a:xfrm>
                <a:off x="1514475" y="1628775"/>
                <a:ext cx="7486650" cy="272415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解</m:t>
                      </m:r>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由积分中值定理知</m:t>
                      </m:r>
                      <m:r>
                        <a:rPr lang="zh-CN" altLang="en-US" sz="2800" b="1" i="1">
                          <a:solidFill>
                            <a:srgbClr val="000000"/>
                          </a:solidFill>
                          <a:latin typeface="Cambria Math" panose="02040503050406030204" pitchFamily="18" charset="0"/>
                          <a:ea typeface="+mj-ea"/>
                        </a:rPr>
                        <m:t>:</m:t>
                      </m:r>
                    </m:oMath>
                    <m:oMath xmlns:m="http://schemas.openxmlformats.org/officeDocument/2006/math">
                      <m:r>
                        <a:rPr lang="zh-CN" altLang="en-US" sz="2800" b="1" i="1">
                          <a:solidFill>
                            <a:srgbClr val="000000"/>
                          </a:solidFill>
                          <a:latin typeface="Cambria Math" panose="02040503050406030204" pitchFamily="18" charset="0"/>
                          <a:ea typeface="+mj-ea"/>
                        </a:rPr>
                        <m:t>   </m:t>
                      </m:r>
                      <m:func>
                        <m:funcPr>
                          <m:ctrlPr>
                            <a:rPr lang="zh-CN" altLang="en-US" sz="2800" b="1" i="1">
                              <a:solidFill>
                                <a:srgbClr val="000000"/>
                              </a:solidFill>
                              <a:latin typeface="Cambria Math" panose="02040503050406030204" pitchFamily="18" charset="0"/>
                              <a:ea typeface="+mj-ea"/>
                            </a:rPr>
                          </m:ctrlPr>
                        </m:funcPr>
                        <m:fName>
                          <m:limLow>
                            <m:limLowPr>
                              <m:ctrlPr>
                                <a:rPr lang="zh-CN" altLang="en-US" sz="2800" b="1" i="1">
                                  <a:solidFill>
                                    <a:srgbClr val="000000"/>
                                  </a:solidFill>
                                  <a:latin typeface="Cambria Math" panose="02040503050406030204" pitchFamily="18" charset="0"/>
                                  <a:ea typeface="+mj-ea"/>
                                </a:rPr>
                              </m:ctrlPr>
                            </m:limLowPr>
                            <m:e>
                              <m:r>
                                <a:rPr lang="zh-CN" altLang="en-US" sz="2800" b="1" i="0">
                                  <a:solidFill>
                                    <a:srgbClr val="000000"/>
                                  </a:solidFill>
                                  <a:latin typeface="Cambria Math" panose="02040503050406030204" pitchFamily="18" charset="0"/>
                                  <a:ea typeface="+mj-ea"/>
                                </a:rPr>
                                <m:t>𝐥𝐢𝐦</m:t>
                              </m:r>
                            </m:e>
                            <m:lim>
                              <m:r>
                                <a:rPr lang="zh-CN" altLang="en-US" sz="2800" b="1" i="1">
                                  <a:solidFill>
                                    <a:srgbClr val="000000"/>
                                  </a:solidFill>
                                  <a:latin typeface="Cambria Math" panose="02040503050406030204" pitchFamily="18" charset="0"/>
                                  <a:ea typeface="+mj-ea"/>
                                </a:rPr>
                                <m:t>𝒓</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lim>
                          </m:limLow>
                        </m:fName>
                        <m:e>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𝟏</m:t>
                              </m:r>
                            </m:num>
                            <m:den>
                              <m:r>
                                <a:rPr lang="zh-CN" altLang="en-US" sz="2800" b="1" i="1">
                                  <a:solidFill>
                                    <a:srgbClr val="000000"/>
                                  </a:solidFill>
                                  <a:latin typeface="Cambria Math" panose="02040503050406030204" pitchFamily="18" charset="0"/>
                                  <a:ea typeface="+mj-ea"/>
                                </a:rPr>
                                <m:t>𝝅</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𝒓</m:t>
                                  </m:r>
                                </m:e>
                                <m:sup>
                                  <m:r>
                                    <a:rPr lang="zh-CN" altLang="en-US" sz="2800" b="1" i="1">
                                      <a:solidFill>
                                        <a:srgbClr val="000000"/>
                                      </a:solidFill>
                                      <a:latin typeface="Cambria Math" panose="02040503050406030204" pitchFamily="18" charset="0"/>
                                      <a:ea typeface="+mj-ea"/>
                                    </a:rPr>
                                    <m:t>𝟐</m:t>
                                  </m:r>
                                </m:sup>
                              </m:sSup>
                            </m:den>
                          </m:f>
                        </m:e>
                      </m:func>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sSup>
                            <m:sSupPr>
                              <m:ctrlPr>
                                <a:rPr lang="zh-CN" altLang="en-US" sz="2800" b="1" i="1">
                                  <a:solidFill>
                                    <a:srgbClr val="000000"/>
                                  </a:solidFill>
                                  <a:latin typeface="Cambria Math" panose="02040503050406030204" pitchFamily="18" charset="0"/>
                                  <a:ea typeface="+mj-ea"/>
                                </a:rPr>
                              </m:ctrlPr>
                            </m:sSupPr>
                            <m:e>
                              <m:r>
                                <a:rPr lang="zh-CN" altLang="en-US" sz="2800" b="1" i="0">
                                  <a:solidFill>
                                    <a:srgbClr val="000000"/>
                                  </a:solidFill>
                                  <a:latin typeface="Cambria Math" panose="02040503050406030204" pitchFamily="18" charset="0"/>
                                  <a:ea typeface="+mj-ea"/>
                                </a:rPr>
                                <m:t>𝐞</m:t>
                              </m:r>
                            </m:e>
                            <m:sup>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sup>
                          </m:sSup>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𝐜𝐨𝐬</m:t>
                              </m:r>
                            </m:fName>
                            <m:e>
                              <m:r>
                                <a:rPr lang="zh-CN" altLang="en-US" sz="2800" b="1" i="1">
                                  <a:solidFill>
                                    <a:srgbClr val="000000"/>
                                  </a:solidFill>
                                  <a:latin typeface="Cambria Math" panose="02040503050406030204" pitchFamily="18" charset="0"/>
                                  <a:ea typeface="+mj-ea"/>
                                </a:rPr>
                                <m:t>(</m:t>
                              </m:r>
                            </m:e>
                          </m:func>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𝒙</m:t>
                          </m:r>
                          <m:r>
                            <a:rPr lang="zh-CN" altLang="en-US" sz="2800" b="1" i="0">
                              <a:solidFill>
                                <a:srgbClr val="000000"/>
                              </a:solidFill>
                              <a:latin typeface="Cambria Math" panose="02040503050406030204" pitchFamily="18" charset="0"/>
                              <a:ea typeface="+mj-ea"/>
                            </a:rPr>
                            <m:t>𝐝</m:t>
                          </m:r>
                          <m:r>
                            <a:rPr lang="zh-CN" altLang="en-US" sz="2800" b="1" i="1">
                              <a:solidFill>
                                <a:srgbClr val="000000"/>
                              </a:solidFill>
                              <a:latin typeface="Cambria Math" panose="02040503050406030204" pitchFamily="18" charset="0"/>
                              <a:ea typeface="+mj-ea"/>
                            </a:rPr>
                            <m:t>𝒚</m:t>
                          </m:r>
                        </m:e>
                      </m:nary>
                    </m:oMath>
                    <m:oMath xmlns:m="http://schemas.openxmlformats.org/officeDocument/2006/math">
                      <m:r>
                        <a:rPr lang="zh-CN" altLang="en-US" sz="2800" b="1" i="1">
                          <a:solidFill>
                            <a:srgbClr val="000000"/>
                          </a:solidFill>
                          <a:latin typeface="Cambria Math" panose="02040503050406030204" pitchFamily="18" charset="0"/>
                          <a:ea typeface="+mj-ea"/>
                        </a:rPr>
                        <m:t> =</m:t>
                      </m:r>
                      <m:func>
                        <m:funcPr>
                          <m:ctrlPr>
                            <a:rPr lang="zh-CN" altLang="en-US" sz="2800" b="1" i="1">
                              <a:solidFill>
                                <a:srgbClr val="000000"/>
                              </a:solidFill>
                              <a:latin typeface="Cambria Math" panose="02040503050406030204" pitchFamily="18" charset="0"/>
                              <a:ea typeface="+mj-ea"/>
                            </a:rPr>
                          </m:ctrlPr>
                        </m:funcPr>
                        <m:fName>
                          <m:limLow>
                            <m:limLowPr>
                              <m:ctrlPr>
                                <a:rPr lang="zh-CN" altLang="en-US" sz="2800" b="1" i="1">
                                  <a:solidFill>
                                    <a:srgbClr val="000000"/>
                                  </a:solidFill>
                                  <a:latin typeface="Cambria Math" panose="02040503050406030204" pitchFamily="18" charset="0"/>
                                  <a:ea typeface="+mj-ea"/>
                                </a:rPr>
                              </m:ctrlPr>
                            </m:limLowPr>
                            <m:e>
                              <m:r>
                                <a:rPr lang="zh-CN" altLang="en-US" sz="2800" b="1" i="0">
                                  <a:solidFill>
                                    <a:srgbClr val="000000"/>
                                  </a:solidFill>
                                  <a:latin typeface="Cambria Math" panose="02040503050406030204" pitchFamily="18" charset="0"/>
                                  <a:ea typeface="+mj-ea"/>
                                </a:rPr>
                                <m:t>𝐥𝐢𝐦</m:t>
                              </m:r>
                            </m:e>
                            <m:lim>
                              <m:r>
                                <a:rPr lang="zh-CN" altLang="en-US" sz="2800" b="1" i="1">
                                  <a:solidFill>
                                    <a:srgbClr val="000000"/>
                                  </a:solidFill>
                                  <a:latin typeface="Cambria Math" panose="02040503050406030204" pitchFamily="18" charset="0"/>
                                  <a:ea typeface="+mj-ea"/>
                                </a:rPr>
                                <m:t>𝒓</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lim>
                          </m:limLow>
                        </m:fName>
                        <m:e>
                          <m:f>
                            <m:fPr>
                              <m:ctrlPr>
                                <a:rPr lang="zh-CN" altLang="en-US" sz="2800" b="1" i="1">
                                  <a:solidFill>
                                    <a:srgbClr val="000000"/>
                                  </a:solidFill>
                                  <a:latin typeface="Cambria Math" panose="02040503050406030204" pitchFamily="18" charset="0"/>
                                  <a:ea typeface="+mj-ea"/>
                                </a:rPr>
                              </m:ctrlPr>
                            </m:fPr>
                            <m:num>
                              <m:sSup>
                                <m:sSupPr>
                                  <m:ctrlPr>
                                    <a:rPr lang="zh-CN" altLang="en-US" sz="2800" b="1" i="1">
                                      <a:solidFill>
                                        <a:srgbClr val="000000"/>
                                      </a:solidFill>
                                      <a:latin typeface="Cambria Math" panose="02040503050406030204" pitchFamily="18" charset="0"/>
                                      <a:ea typeface="+mj-ea"/>
                                    </a:rPr>
                                  </m:ctrlPr>
                                </m:sSupPr>
                                <m:e>
                                  <m:r>
                                    <a:rPr lang="zh-CN" altLang="en-US" sz="2800" b="1" i="0">
                                      <a:solidFill>
                                        <a:srgbClr val="000000"/>
                                      </a:solidFill>
                                      <a:latin typeface="Cambria Math" panose="02040503050406030204" pitchFamily="18" charset="0"/>
                                      <a:ea typeface="+mj-ea"/>
                                    </a:rPr>
                                    <m:t>𝐞</m:t>
                                  </m:r>
                                </m:e>
                                <m:sup>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𝝃</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𝜼</m:t>
                                      </m:r>
                                    </m:e>
                                    <m:sup>
                                      <m:r>
                                        <a:rPr lang="zh-CN" altLang="en-US" sz="2800" b="1" i="1">
                                          <a:solidFill>
                                            <a:srgbClr val="000000"/>
                                          </a:solidFill>
                                          <a:latin typeface="Cambria Math" panose="02040503050406030204" pitchFamily="18" charset="0"/>
                                          <a:ea typeface="+mj-ea"/>
                                        </a:rPr>
                                        <m:t>𝟐</m:t>
                                      </m:r>
                                    </m:sup>
                                  </m:sSup>
                                </m:sup>
                              </m:sSup>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𝐜𝐨𝐬</m:t>
                                  </m:r>
                                </m:fName>
                                <m:e>
                                  <m:r>
                                    <a:rPr lang="zh-CN" altLang="en-US" sz="2800" b="1" i="1">
                                      <a:solidFill>
                                        <a:srgbClr val="000000"/>
                                      </a:solidFill>
                                      <a:latin typeface="Cambria Math" panose="02040503050406030204" pitchFamily="18" charset="0"/>
                                      <a:ea typeface="+mj-ea"/>
                                    </a:rPr>
                                    <m:t>(</m:t>
                                  </m:r>
                                </m:e>
                              </m:func>
                              <m:r>
                                <a:rPr lang="zh-CN" altLang="en-US" sz="2800" b="1" i="1">
                                  <a:solidFill>
                                    <a:srgbClr val="000000"/>
                                  </a:solidFill>
                                  <a:latin typeface="Cambria Math" panose="02040503050406030204" pitchFamily="18" charset="0"/>
                                  <a:ea typeface="+mj-ea"/>
                                </a:rPr>
                                <m:t>𝝃</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𝜼</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𝝅</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𝒓</m:t>
                                  </m:r>
                                </m:e>
                                <m:sup>
                                  <m:r>
                                    <a:rPr lang="zh-CN" altLang="en-US" sz="2800" b="1" i="1">
                                      <a:solidFill>
                                        <a:srgbClr val="000000"/>
                                      </a:solidFill>
                                      <a:latin typeface="Cambria Math" panose="02040503050406030204" pitchFamily="18" charset="0"/>
                                      <a:ea typeface="+mj-ea"/>
                                    </a:rPr>
                                    <m:t>𝟐</m:t>
                                  </m:r>
                                </m:sup>
                              </m:sSup>
                            </m:num>
                            <m:den>
                              <m:r>
                                <a:rPr lang="zh-CN" altLang="en-US" sz="2800" b="1" i="1">
                                  <a:solidFill>
                                    <a:srgbClr val="000000"/>
                                  </a:solidFill>
                                  <a:latin typeface="Cambria Math" panose="02040503050406030204" pitchFamily="18" charset="0"/>
                                  <a:ea typeface="+mj-ea"/>
                                </a:rPr>
                                <m:t>𝝅</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𝒓</m:t>
                                  </m:r>
                                </m:e>
                                <m:sup>
                                  <m:r>
                                    <a:rPr lang="zh-CN" altLang="en-US" sz="2800" b="1" i="1">
                                      <a:solidFill>
                                        <a:srgbClr val="000000"/>
                                      </a:solidFill>
                                      <a:latin typeface="Cambria Math" panose="02040503050406030204" pitchFamily="18" charset="0"/>
                                      <a:ea typeface="+mj-ea"/>
                                    </a:rPr>
                                    <m:t>𝟐</m:t>
                                  </m:r>
                                </m:sup>
                              </m:sSup>
                            </m:den>
                          </m:f>
                        </m:e>
                      </m:func>
                    </m:oMath>
                  </m:oMathPara>
                </a14:m>
                <a:endParaRPr lang="zh-CN" altLang="en-US" sz="2800" b="1" dirty="0">
                  <a:ea typeface="+mj-ea"/>
                </a:endParaRPr>
              </a:p>
            </p:txBody>
          </p:sp>
        </mc:Choice>
        <mc:Fallback xmlns="">
          <p:sp>
            <p:nvSpPr>
              <p:cNvPr id="5123" name="Object 3">
                <a:extLst>
                  <a:ext uri="{FF2B5EF4-FFF2-40B4-BE49-F238E27FC236}">
                    <a16:creationId xmlns:a16="http://schemas.microsoft.com/office/drawing/2014/main" id="{E65DE5BB-5E0E-4E8F-ACFC-E6BFFD250EBA}"/>
                  </a:ext>
                </a:extLst>
              </p:cNvPr>
              <p:cNvSpPr txBox="1">
                <a:spLocks noRot="1" noChangeAspect="1" noMove="1" noResize="1" noEditPoints="1" noAdjustHandles="1" noChangeArrowheads="1" noChangeShapeType="1" noTextEdit="1"/>
              </p:cNvSpPr>
              <p:nvPr/>
            </p:nvSpPr>
            <p:spPr bwMode="auto">
              <a:xfrm>
                <a:off x="1514475" y="1628775"/>
                <a:ext cx="7486650" cy="272415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bject 3">
                <a:extLst>
                  <a:ext uri="{FF2B5EF4-FFF2-40B4-BE49-F238E27FC236}">
                    <a16:creationId xmlns:a16="http://schemas.microsoft.com/office/drawing/2014/main" id="{DFDD8594-A054-43A9-A34B-F21177FD2783}"/>
                  </a:ext>
                </a:extLst>
              </p:cNvPr>
              <p:cNvSpPr txBox="1"/>
              <p:nvPr/>
            </p:nvSpPr>
            <p:spPr bwMode="auto">
              <a:xfrm>
                <a:off x="2014537" y="4591050"/>
                <a:ext cx="8396287" cy="1038225"/>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func>
                        <m:funcPr>
                          <m:ctrlPr>
                            <a:rPr lang="zh-CN" altLang="en-US" sz="2800" b="1" i="1">
                              <a:solidFill>
                                <a:srgbClr val="000000"/>
                              </a:solidFill>
                              <a:latin typeface="Cambria Math" panose="02040503050406030204" pitchFamily="18" charset="0"/>
                              <a:ea typeface="+mj-ea"/>
                            </a:rPr>
                          </m:ctrlPr>
                        </m:funcPr>
                        <m:fName>
                          <m:limLow>
                            <m:limLowPr>
                              <m:ctrlPr>
                                <a:rPr lang="zh-CN" altLang="en-US" sz="2800" b="1" i="1">
                                  <a:solidFill>
                                    <a:srgbClr val="000000"/>
                                  </a:solidFill>
                                  <a:latin typeface="Cambria Math" panose="02040503050406030204" pitchFamily="18" charset="0"/>
                                  <a:ea typeface="+mj-ea"/>
                                </a:rPr>
                              </m:ctrlPr>
                            </m:limLowPr>
                            <m:e>
                              <m:r>
                                <a:rPr lang="zh-CN" altLang="en-US" sz="2800" b="1" i="0">
                                  <a:solidFill>
                                    <a:srgbClr val="000000"/>
                                  </a:solidFill>
                                  <a:latin typeface="Cambria Math" panose="02040503050406030204" pitchFamily="18" charset="0"/>
                                  <a:ea typeface="+mj-ea"/>
                                </a:rPr>
                                <m:t>𝐥𝐢𝐦</m:t>
                              </m:r>
                            </m:e>
                            <m:lim>
                              <m:r>
                                <a:rPr lang="zh-CN" altLang="en-US" sz="2800" b="1" i="1">
                                  <a:solidFill>
                                    <a:srgbClr val="000000"/>
                                  </a:solidFill>
                                  <a:latin typeface="Cambria Math" panose="02040503050406030204" pitchFamily="18" charset="0"/>
                                  <a:ea typeface="+mj-ea"/>
                                </a:rPr>
                                <m:t>𝒓</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lim>
                          </m:limLow>
                        </m:fName>
                        <m:e>
                          <m:sSup>
                            <m:sSupPr>
                              <m:ctrlPr>
                                <a:rPr lang="zh-CN" altLang="en-US" sz="2800" b="1" i="1">
                                  <a:solidFill>
                                    <a:srgbClr val="000000"/>
                                  </a:solidFill>
                                  <a:latin typeface="Cambria Math" panose="02040503050406030204" pitchFamily="18" charset="0"/>
                                  <a:ea typeface="+mj-ea"/>
                                </a:rPr>
                              </m:ctrlPr>
                            </m:sSupPr>
                            <m:e>
                              <m:r>
                                <a:rPr lang="zh-CN" altLang="en-US" sz="2800" b="1" i="0">
                                  <a:solidFill>
                                    <a:srgbClr val="000000"/>
                                  </a:solidFill>
                                  <a:latin typeface="Cambria Math" panose="02040503050406030204" pitchFamily="18" charset="0"/>
                                  <a:ea typeface="+mj-ea"/>
                                </a:rPr>
                                <m:t>𝐞</m:t>
                              </m:r>
                            </m:e>
                            <m:sup>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𝝃</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𝜼</m:t>
                                  </m:r>
                                </m:e>
                                <m:sup>
                                  <m:r>
                                    <a:rPr lang="zh-CN" altLang="en-US" sz="2800" b="1" i="1">
                                      <a:solidFill>
                                        <a:srgbClr val="000000"/>
                                      </a:solidFill>
                                      <a:latin typeface="Cambria Math" panose="02040503050406030204" pitchFamily="18" charset="0"/>
                                      <a:ea typeface="+mj-ea"/>
                                    </a:rPr>
                                    <m:t>𝟐</m:t>
                                  </m:r>
                                </m:sup>
                              </m:sSup>
                            </m:sup>
                          </m:sSup>
                        </m:e>
                      </m:func>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𝐜𝐨𝐬</m:t>
                          </m:r>
                        </m:fName>
                        <m:e>
                          <m:r>
                            <a:rPr lang="zh-CN" altLang="en-US" sz="2800" b="1" i="1">
                              <a:solidFill>
                                <a:srgbClr val="000000"/>
                              </a:solidFill>
                              <a:latin typeface="Cambria Math" panose="02040503050406030204" pitchFamily="18" charset="0"/>
                              <a:ea typeface="+mj-ea"/>
                            </a:rPr>
                            <m:t>(</m:t>
                          </m:r>
                        </m:e>
                      </m:func>
                      <m:r>
                        <a:rPr lang="zh-CN" altLang="en-US" sz="2800" b="1" i="1">
                          <a:solidFill>
                            <a:srgbClr val="000000"/>
                          </a:solidFill>
                          <a:latin typeface="Cambria Math" panose="02040503050406030204" pitchFamily="18" charset="0"/>
                          <a:ea typeface="+mj-ea"/>
                        </a:rPr>
                        <m:t>𝝃</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𝜼</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其中</m:t>
                      </m:r>
                      <m:r>
                        <a:rPr lang="zh-CN" altLang="en-US" sz="2800" b="1" i="1">
                          <a:solidFill>
                            <a:srgbClr val="000000"/>
                          </a:solidFill>
                          <a:latin typeface="Cambria Math" panose="02040503050406030204" pitchFamily="18" charset="0"/>
                          <a:ea typeface="+mj-ea"/>
                        </a:rPr>
                        <m:t> (</m:t>
                      </m:r>
                      <m:r>
                        <a:rPr lang="zh-CN" altLang="en-US" sz="2800" b="1" i="1">
                          <a:solidFill>
                            <a:srgbClr val="000000"/>
                          </a:solidFill>
                          <a:latin typeface="Cambria Math" panose="02040503050406030204" pitchFamily="18" charset="0"/>
                          <a:ea typeface="+mj-ea"/>
                        </a:rPr>
                        <m:t>𝝃</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𝜼</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𝑫</m:t>
                      </m:r>
                      <m:r>
                        <a:rPr lang="zh-CN" altLang="en-US" sz="2800" b="1" i="1">
                          <a:solidFill>
                            <a:srgbClr val="000000"/>
                          </a:solidFill>
                          <a:latin typeface="Cambria Math" panose="02040503050406030204" pitchFamily="18" charset="0"/>
                          <a:ea typeface="+mj-ea"/>
                        </a:rPr>
                        <m:t>)</m:t>
                      </m:r>
                    </m:oMath>
                  </m:oMathPara>
                </a14:m>
                <a:endParaRPr lang="zh-CN" altLang="en-US" sz="2800" b="1" dirty="0">
                  <a:ea typeface="+mj-ea"/>
                </a:endParaRPr>
              </a:p>
            </p:txBody>
          </p:sp>
        </mc:Choice>
        <mc:Fallback xmlns="">
          <p:sp>
            <p:nvSpPr>
              <p:cNvPr id="8" name="Object 3">
                <a:extLst>
                  <a:ext uri="{FF2B5EF4-FFF2-40B4-BE49-F238E27FC236}">
                    <a16:creationId xmlns:a16="http://schemas.microsoft.com/office/drawing/2014/main" id="{DFDD8594-A054-43A9-A34B-F21177FD2783}"/>
                  </a:ext>
                </a:extLst>
              </p:cNvPr>
              <p:cNvSpPr txBox="1">
                <a:spLocks noRot="1" noChangeAspect="1" noMove="1" noResize="1" noEditPoints="1" noAdjustHandles="1" noChangeArrowheads="1" noChangeShapeType="1" noTextEdit="1"/>
              </p:cNvSpPr>
              <p:nvPr/>
            </p:nvSpPr>
            <p:spPr bwMode="auto">
              <a:xfrm>
                <a:off x="2014537" y="4591050"/>
                <a:ext cx="8396287" cy="1038225"/>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defPPr algn="l">
          <a:defRPr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3158</TotalTime>
  <Words>692</Words>
  <Application>Microsoft Office PowerPoint</Application>
  <PresentationFormat>宽屏</PresentationFormat>
  <Paragraphs>68</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aa</dc:creator>
  <cp:lastModifiedBy>aa</cp:lastModifiedBy>
  <cp:revision>258</cp:revision>
  <dcterms:created xsi:type="dcterms:W3CDTF">2020-02-21T07:30:31Z</dcterms:created>
  <dcterms:modified xsi:type="dcterms:W3CDTF">2020-04-15T04:04:25Z</dcterms:modified>
</cp:coreProperties>
</file>