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8" r:id="rId3"/>
    <p:sldId id="257" r:id="rId4"/>
    <p:sldId id="258" r:id="rId5"/>
    <p:sldId id="259" r:id="rId6"/>
    <p:sldId id="260" r:id="rId7"/>
    <p:sldId id="279" r:id="rId8"/>
    <p:sldId id="261" r:id="rId9"/>
    <p:sldId id="271" r:id="rId10"/>
    <p:sldId id="273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F8B5-4D54-45FD-8E41-2730AA3A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BBEA3-1BD5-48B5-B050-ABD1E46A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8F4A-2933-44C4-9F66-3A0A0943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C0F1-E49A-440F-A6BA-13502CD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93D3-18C0-4783-AEA8-FEBE55E5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4299-188F-4810-8757-AA496A1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D8415-3B5D-4F3A-B6A2-3848128E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B199-9BE7-477A-8B2C-7822913A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A759-10D5-4ED7-BE5F-C526CCA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C51F4-B526-4B2C-98D5-AD284C3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6408D-43DF-41CA-989D-C1A7005C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62157-8AC2-4A57-9154-6BE2D141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8C9F1-900C-4F9F-A93F-F1FAB2A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0C73-C7F2-49FF-BD45-8737460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F782B-1631-4375-8007-34E40B1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B93F-0C5F-432C-91FE-D6A2756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AB08-2F1F-4FF3-B360-09BF853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CDA98-4310-43EE-86B5-E9D7F381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E075-9221-4FE0-BFDA-0F360AD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629E-260F-4A53-81B4-A4AB39D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2135-D225-4F6A-95D3-DFACC1E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A32D4-D87A-402A-B556-D93AEE70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21137-BB35-4CC9-8158-828CFCE0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46CEB-A025-4327-9070-2DB6B3C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9BE6-AEA4-4BF0-A684-99BEA53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0949-851E-4C90-8BE1-4CAC213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7824A-7E79-4422-85E8-C9B73554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F9B58-0F0C-42A6-A5C8-2B8E2802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4D15C-FB52-4947-8B26-463CF54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577C8-CEE2-497E-B3C0-3872469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C7A99-B961-4428-9540-F3993A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8980-8987-4ABA-BE14-2420E805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65F3A-7535-4478-A78A-C353E2B8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D4CF4-D212-4C53-A3CB-ADC0698B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BAE83-8F2D-4C1F-9624-2F106F4D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70FC4-A076-4193-974A-413282ED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97038-3D92-4CF2-B704-F059514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93B7C-4EDD-4AAE-8B76-A175F1A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BC386-F8AF-4CB8-B49F-E9E86F6C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122-0C4F-458A-A09F-6DFD1ED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26B5A-0209-4ADD-996A-46E9B7E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3B1D1-605B-4EC0-ADCB-80DDD206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A6D0-BDD4-49F7-A5E1-EA1B345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C6EB7-F40D-4585-91D5-E9A5D44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65936-FB44-4FEC-98A4-84B59F2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62B24-FAA8-4859-A67D-807BFF4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0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07C7-174E-428F-A0ED-1E845BB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77-008F-4A21-B535-2BF4646F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D56ED-B2B9-4FE8-A6A4-D00F361B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60787-DC36-42DD-9AF2-DECA314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7CA72-F162-4E1B-B889-BF24F36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010BE-CCF6-4450-AF27-4B0C5150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E8B4-D6E5-4B8D-B6A2-B377C982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C04E52-9F11-4597-9678-E8D9A6E4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46F0-B8BA-4D0A-90F3-3B187E2B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8FD4-8615-4737-A6CF-4DB0CF14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E5BDD-1089-4790-ABC8-CD1CA381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242A8-762C-4175-8FB3-F857777D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E5275-5EFA-4844-A0FC-C5E2C16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3C7E-44F3-41CB-896A-952B5891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76ECE-53EB-480B-9F9E-030A88A1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7476-B161-4EB0-8820-EE1CDC06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69B1-E2B9-447B-8B2D-AA0EB2A5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3">
            <a:extLst>
              <a:ext uri="{FF2B5EF4-FFF2-40B4-BE49-F238E27FC236}">
                <a16:creationId xmlns:a16="http://schemas.microsoft.com/office/drawing/2014/main" id="{118305D9-170C-45EA-8DBC-07971BF8E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4175"/>
            <a:ext cx="56880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§8.4 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偏导数的几何应用</a:t>
            </a:r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E7767551-E21C-44D7-8D7B-53C683C85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052513"/>
            <a:ext cx="5688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空间曲线的切线和法平面</a:t>
            </a:r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84E41546-2D2A-4778-9D82-CE73200D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78" y="1997209"/>
            <a:ext cx="1133475" cy="533400"/>
          </a:xfrm>
          <a:prstGeom prst="wedgeRectCallout">
            <a:avLst>
              <a:gd name="adj1" fmla="val 9523"/>
              <a:gd name="adj2" fmla="val 116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切线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589657D7-6883-4E71-9FF8-5146C2713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63916"/>
            <a:ext cx="43195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沿曲线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趋向于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割线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的极限位置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</p:txBody>
      </p:sp>
      <p:grpSp>
        <p:nvGrpSpPr>
          <p:cNvPr id="48" name="Group 42">
            <a:extLst>
              <a:ext uri="{FF2B5EF4-FFF2-40B4-BE49-F238E27FC236}">
                <a16:creationId xmlns:a16="http://schemas.microsoft.com/office/drawing/2014/main" id="{A625AC90-EA44-4D1C-9F8A-A5810C4FF14D}"/>
              </a:ext>
            </a:extLst>
          </p:cNvPr>
          <p:cNvGrpSpPr>
            <a:grpSpLocks/>
          </p:cNvGrpSpPr>
          <p:nvPr/>
        </p:nvGrpSpPr>
        <p:grpSpPr bwMode="auto">
          <a:xfrm>
            <a:off x="7509765" y="1527671"/>
            <a:ext cx="2430463" cy="2190668"/>
            <a:chOff x="4032" y="1536"/>
            <a:chExt cx="1297" cy="1214"/>
          </a:xfrm>
        </p:grpSpPr>
        <p:sp>
          <p:nvSpPr>
            <p:cNvPr id="49" name="Line 11">
              <a:extLst>
                <a:ext uri="{FF2B5EF4-FFF2-40B4-BE49-F238E27FC236}">
                  <a16:creationId xmlns:a16="http://schemas.microsoft.com/office/drawing/2014/main" id="{B3888E92-671B-47D8-B29F-30981C209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" y="1536"/>
              <a:ext cx="0" cy="8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Line 12">
              <a:extLst>
                <a:ext uri="{FF2B5EF4-FFF2-40B4-BE49-F238E27FC236}">
                  <a16:creationId xmlns:a16="http://schemas.microsoft.com/office/drawing/2014/main" id="{671EE902-B5C6-4764-B86E-3E13DFA21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" y="2433"/>
              <a:ext cx="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1FE2DF97-9791-40C6-8189-186C8715F0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433"/>
              <a:ext cx="31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C7A3DB6-189B-48CA-8D7A-49EBABAEC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" y="1715"/>
              <a:ext cx="363" cy="581"/>
            </a:xfrm>
            <a:custGeom>
              <a:avLst/>
              <a:gdLst>
                <a:gd name="T0" fmla="*/ 288 w 344"/>
                <a:gd name="T1" fmla="*/ 0 h 528"/>
                <a:gd name="T2" fmla="*/ 336 w 344"/>
                <a:gd name="T3" fmla="*/ 192 h 528"/>
                <a:gd name="T4" fmla="*/ 240 w 344"/>
                <a:gd name="T5" fmla="*/ 432 h 528"/>
                <a:gd name="T6" fmla="*/ 0 w 344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528">
                  <a:moveTo>
                    <a:pt x="288" y="0"/>
                  </a:moveTo>
                  <a:cubicBezTo>
                    <a:pt x="316" y="60"/>
                    <a:pt x="344" y="120"/>
                    <a:pt x="336" y="192"/>
                  </a:cubicBezTo>
                  <a:cubicBezTo>
                    <a:pt x="328" y="264"/>
                    <a:pt x="296" y="376"/>
                    <a:pt x="240" y="432"/>
                  </a:cubicBezTo>
                  <a:cubicBezTo>
                    <a:pt x="184" y="488"/>
                    <a:pt x="40" y="512"/>
                    <a:pt x="0" y="5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Line 15">
              <a:extLst>
                <a:ext uri="{FF2B5EF4-FFF2-40B4-BE49-F238E27FC236}">
                  <a16:creationId xmlns:a16="http://schemas.microsoft.com/office/drawing/2014/main" id="{6919DC39-29BB-4F2D-872F-0D5EC2EC0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2014"/>
              <a:ext cx="635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AB637737-E5DB-46A1-89DA-2A2BE8B50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5" y="1642"/>
              <a:ext cx="259" cy="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bject 17">
                  <a:extLst>
                    <a:ext uri="{FF2B5EF4-FFF2-40B4-BE49-F238E27FC236}">
                      <a16:creationId xmlns:a16="http://schemas.microsoft.com/office/drawing/2014/main" id="{C1ADE3C8-A3D7-4663-A8E4-891F6E9C5FDD}"/>
                    </a:ext>
                  </a:extLst>
                </p:cNvPr>
                <p:cNvSpPr txBox="1"/>
                <p:nvPr/>
              </p:nvSpPr>
              <p:spPr bwMode="auto">
                <a:xfrm>
                  <a:off x="4655" y="2222"/>
                  <a:ext cx="25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i="1"/>
                </a:p>
              </p:txBody>
            </p:sp>
          </mc:Choice>
          <mc:Fallback xmlns="">
            <p:sp>
              <p:nvSpPr>
                <p:cNvPr id="55" name="Object 17">
                  <a:extLst>
                    <a:ext uri="{FF2B5EF4-FFF2-40B4-BE49-F238E27FC236}">
                      <a16:creationId xmlns:a16="http://schemas.microsoft.com/office/drawing/2014/main" id="{C1ADE3C8-A3D7-4663-A8E4-891F6E9C5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55" y="2222"/>
                  <a:ext cx="259" cy="252"/>
                </a:xfrm>
                <a:prstGeom prst="rect">
                  <a:avLst/>
                </a:prstGeom>
                <a:blipFill>
                  <a:blip r:embed="rId2"/>
                  <a:stretch>
                    <a:fillRect r="-441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 Box 18">
              <a:extLst>
                <a:ext uri="{FF2B5EF4-FFF2-40B4-BE49-F238E27FC236}">
                  <a16:creationId xmlns:a16="http://schemas.microsoft.com/office/drawing/2014/main" id="{CE98EA3E-9ECF-420B-A7B8-E8192EFB5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" y="1617"/>
              <a:ext cx="21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57" name="Text Box 19">
              <a:extLst>
                <a:ext uri="{FF2B5EF4-FFF2-40B4-BE49-F238E27FC236}">
                  <a16:creationId xmlns:a16="http://schemas.microsoft.com/office/drawing/2014/main" id="{C97BDE8F-113E-429F-8ACD-3D54BE28F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1934"/>
              <a:ext cx="21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</a:p>
          </p:txBody>
        </p:sp>
      </p:grpSp>
      <p:sp>
        <p:nvSpPr>
          <p:cNvPr id="58" name="AutoShape 21">
            <a:extLst>
              <a:ext uri="{FF2B5EF4-FFF2-40B4-BE49-F238E27FC236}">
                <a16:creationId xmlns:a16="http://schemas.microsoft.com/office/drawing/2014/main" id="{2087FF76-6FC4-40FD-BADE-C5DCCCD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23" y="3078163"/>
            <a:ext cx="1441450" cy="533400"/>
          </a:xfrm>
          <a:prstGeom prst="wedgeRectCallout">
            <a:avLst>
              <a:gd name="adj1" fmla="val -2972"/>
              <a:gd name="adj2" fmla="val -17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法平面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9" name="Text Box 25">
            <a:extLst>
              <a:ext uri="{FF2B5EF4-FFF2-40B4-BE49-F238E27FC236}">
                <a16:creationId xmlns:a16="http://schemas.microsoft.com/office/drawing/2014/main" id="{FBD5C6B3-FD20-4B8F-9221-E4D64D8A8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44" y="3083253"/>
            <a:ext cx="50253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而垂直于切线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的平面</a:t>
            </a:r>
          </a:p>
        </p:txBody>
      </p:sp>
      <p:grpSp>
        <p:nvGrpSpPr>
          <p:cNvPr id="60" name="Group 41">
            <a:extLst>
              <a:ext uri="{FF2B5EF4-FFF2-40B4-BE49-F238E27FC236}">
                <a16:creationId xmlns:a16="http://schemas.microsoft.com/office/drawing/2014/main" id="{7D42E2F0-AA5C-4A80-AD5B-B76F8F1022DA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076702"/>
            <a:ext cx="6882869" cy="524004"/>
            <a:chOff x="374" y="2058"/>
            <a:chExt cx="2950" cy="276"/>
          </a:xfrm>
        </p:grpSpPr>
        <p:sp>
          <p:nvSpPr>
            <p:cNvPr id="61" name="Text Box 28">
              <a:extLst>
                <a:ext uri="{FF2B5EF4-FFF2-40B4-BE49-F238E27FC236}">
                  <a16:creationId xmlns:a16="http://schemas.microsoft.com/office/drawing/2014/main" id="{7ECD3C3C-44EF-42BA-A144-6D287C164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2058"/>
              <a:ext cx="65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1.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设曲线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bject 29">
                  <a:extLst>
                    <a:ext uri="{FF2B5EF4-FFF2-40B4-BE49-F238E27FC236}">
                      <a16:creationId xmlns:a16="http://schemas.microsoft.com/office/drawing/2014/main" id="{3C135DB5-BC05-4706-A5D6-D4142938E0C6}"/>
                    </a:ext>
                  </a:extLst>
                </p:cNvPr>
                <p:cNvSpPr txBox="1"/>
                <p:nvPr/>
              </p:nvSpPr>
              <p:spPr bwMode="auto">
                <a:xfrm>
                  <a:off x="1112" y="2088"/>
                  <a:ext cx="2212" cy="2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𝜞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).</m:t>
                        </m:r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Object 29">
                  <a:extLst>
                    <a:ext uri="{FF2B5EF4-FFF2-40B4-BE49-F238E27FC236}">
                      <a16:creationId xmlns:a16="http://schemas.microsoft.com/office/drawing/2014/main" id="{3C135DB5-BC05-4706-A5D6-D4142938E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2" y="2088"/>
                  <a:ext cx="2212" cy="242"/>
                </a:xfrm>
                <a:prstGeom prst="rect">
                  <a:avLst/>
                </a:prstGeom>
                <a:blipFill>
                  <a:blip r:embed="rId3"/>
                  <a:stretch>
                    <a:fillRect b="-266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Line 30">
            <a:extLst>
              <a:ext uri="{FF2B5EF4-FFF2-40B4-BE49-F238E27FC236}">
                <a16:creationId xmlns:a16="http://schemas.microsoft.com/office/drawing/2014/main" id="{A1CE175A-0094-45F0-993E-94EC10AA5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80" y="4657716"/>
            <a:ext cx="695325" cy="3238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Line 31">
            <a:extLst>
              <a:ext uri="{FF2B5EF4-FFF2-40B4-BE49-F238E27FC236}">
                <a16:creationId xmlns:a16="http://schemas.microsoft.com/office/drawing/2014/main" id="{299D7012-52EC-4D09-B6BD-0B4ED602AA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1965" y="4663882"/>
            <a:ext cx="142875" cy="3603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Line 32">
            <a:extLst>
              <a:ext uri="{FF2B5EF4-FFF2-40B4-BE49-F238E27FC236}">
                <a16:creationId xmlns:a16="http://schemas.microsoft.com/office/drawing/2014/main" id="{5C178120-6157-4E82-BD01-270BE3AC7A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1381" y="4707477"/>
            <a:ext cx="863600" cy="2889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33">
            <a:extLst>
              <a:ext uri="{FF2B5EF4-FFF2-40B4-BE49-F238E27FC236}">
                <a16:creationId xmlns:a16="http://schemas.microsoft.com/office/drawing/2014/main" id="{7CB09140-F5E0-4CD0-BFB6-6AB8E4913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8" y="5030432"/>
            <a:ext cx="2157412" cy="457200"/>
          </a:xfrm>
          <a:prstGeom prst="wedgeRectCallout">
            <a:avLst>
              <a:gd name="adj1" fmla="val -15856"/>
              <a:gd name="adj2" fmla="val -2569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导数不全为零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bject 34">
                <a:extLst>
                  <a:ext uri="{FF2B5EF4-FFF2-40B4-BE49-F238E27FC236}">
                    <a16:creationId xmlns:a16="http://schemas.microsoft.com/office/drawing/2014/main" id="{BEEE8309-AE6B-4772-8574-0547DCD7C8D4}"/>
                  </a:ext>
                </a:extLst>
              </p:cNvPr>
              <p:cNvSpPr txBox="1"/>
              <p:nvPr/>
            </p:nvSpPr>
            <p:spPr bwMode="auto">
              <a:xfrm>
                <a:off x="3258773" y="5717898"/>
                <a:ext cx="3887431" cy="5492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Object 34">
                <a:extLst>
                  <a:ext uri="{FF2B5EF4-FFF2-40B4-BE49-F238E27FC236}">
                    <a16:creationId xmlns:a16="http://schemas.microsoft.com/office/drawing/2014/main" id="{BEEE8309-AE6B-4772-8574-0547DCD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8773" y="5717898"/>
                <a:ext cx="3887431" cy="549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bject 35">
                <a:extLst>
                  <a:ext uri="{FF2B5EF4-FFF2-40B4-BE49-F238E27FC236}">
                    <a16:creationId xmlns:a16="http://schemas.microsoft.com/office/drawing/2014/main" id="{04DFCB9C-27E8-4940-BCC1-AEFF837082CB}"/>
                  </a:ext>
                </a:extLst>
              </p:cNvPr>
              <p:cNvSpPr txBox="1"/>
              <p:nvPr/>
            </p:nvSpPr>
            <p:spPr bwMode="auto">
              <a:xfrm>
                <a:off x="1620837" y="6215062"/>
                <a:ext cx="7289897" cy="517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Object 35">
                <a:extLst>
                  <a:ext uri="{FF2B5EF4-FFF2-40B4-BE49-F238E27FC236}">
                    <a16:creationId xmlns:a16="http://schemas.microsoft.com/office/drawing/2014/main" id="{04DFCB9C-27E8-4940-BCC1-AEFF8370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0837" y="6215062"/>
                <a:ext cx="7289897" cy="517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21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45" grpId="0" autoUpdateAnimBg="0"/>
      <p:bldP spid="46" grpId="0" animBg="1" autoUpdateAnimBg="0"/>
      <p:bldP spid="47" grpId="0"/>
      <p:bldP spid="58" grpId="0" animBg="1" autoUpdateAnimBg="0"/>
      <p:bldP spid="59" grpId="0"/>
      <p:bldP spid="66" grpId="0" animBg="1" autoUpdateAnimBg="0"/>
      <p:bldP spid="67" grpId="0"/>
      <p:bldP spid="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>
            <a:extLst>
              <a:ext uri="{FF2B5EF4-FFF2-40B4-BE49-F238E27FC236}">
                <a16:creationId xmlns:a16="http://schemas.microsoft.com/office/drawing/2014/main" id="{B1203FC7-4C0E-4A46-AC05-720FCE12F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272257"/>
            <a:ext cx="1624013" cy="682625"/>
          </a:xfrm>
          <a:prstGeom prst="wedgeRectCallout">
            <a:avLst>
              <a:gd name="adj1" fmla="val -21065"/>
              <a:gd name="adj2" fmla="val 21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Object 3">
                <a:extLst>
                  <a:ext uri="{FF2B5EF4-FFF2-40B4-BE49-F238E27FC236}">
                    <a16:creationId xmlns:a16="http://schemas.microsoft.com/office/drawing/2014/main" id="{C504D98A-B7D9-45F8-9C82-6E217FEE3614}"/>
                  </a:ext>
                </a:extLst>
              </p:cNvPr>
              <p:cNvSpPr txBox="1"/>
              <p:nvPr/>
            </p:nvSpPr>
            <p:spPr bwMode="auto">
              <a:xfrm>
                <a:off x="1689544" y="2021002"/>
                <a:ext cx="8812911" cy="5779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点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处切平面的法向向量可取为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groupCh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}.</m:t>
                      </m:r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651" name="Object 3">
                <a:extLst>
                  <a:ext uri="{FF2B5EF4-FFF2-40B4-BE49-F238E27FC236}">
                    <a16:creationId xmlns:a16="http://schemas.microsoft.com/office/drawing/2014/main" id="{C504D98A-B7D9-45F8-9C82-6E217FEE3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9544" y="2021002"/>
                <a:ext cx="8812911" cy="577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3" name="Object 5">
                <a:extLst>
                  <a:ext uri="{FF2B5EF4-FFF2-40B4-BE49-F238E27FC236}">
                    <a16:creationId xmlns:a16="http://schemas.microsoft.com/office/drawing/2014/main" id="{DF4CD906-56EC-4875-B5B1-5E71DDC65462}"/>
                  </a:ext>
                </a:extLst>
              </p:cNvPr>
              <p:cNvSpPr txBox="1"/>
              <p:nvPr/>
            </p:nvSpPr>
            <p:spPr bwMode="auto">
              <a:xfrm>
                <a:off x="1228724" y="1273840"/>
                <a:ext cx="9991725" cy="477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的与平面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平行的切平面</m:t>
                      </m:r>
                    </m:oMath>
                  </m:oMathPara>
                </a14:m>
                <a:endPara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653" name="Object 5">
                <a:extLst>
                  <a:ext uri="{FF2B5EF4-FFF2-40B4-BE49-F238E27FC236}">
                    <a16:creationId xmlns:a16="http://schemas.microsoft.com/office/drawing/2014/main" id="{DF4CD906-56EC-4875-B5B1-5E71DDC65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8724" y="1273840"/>
                <a:ext cx="9991725" cy="477837"/>
              </a:xfrm>
              <a:prstGeom prst="rect">
                <a:avLst/>
              </a:prstGeom>
              <a:blipFill>
                <a:blip r:embed="rId3"/>
                <a:stretch>
                  <a:fillRect l="-183" b="-16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54" name="Object 6">
                <a:extLst>
                  <a:ext uri="{FF2B5EF4-FFF2-40B4-BE49-F238E27FC236}">
                    <a16:creationId xmlns:a16="http://schemas.microsoft.com/office/drawing/2014/main" id="{54FF75C1-6D9D-467C-8ED6-09C01D30E715}"/>
                  </a:ext>
                </a:extLst>
              </p:cNvPr>
              <p:cNvSpPr txBox="1"/>
              <p:nvPr/>
            </p:nvSpPr>
            <p:spPr bwMode="auto">
              <a:xfrm>
                <a:off x="1689544" y="2573083"/>
                <a:ext cx="7559477" cy="61156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切平面与平面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平行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groupChr>
                      <m:r>
                        <a:rPr lang="zh-CN" altLang="en-US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654" name="Object 6">
                <a:extLst>
                  <a:ext uri="{FF2B5EF4-FFF2-40B4-BE49-F238E27FC236}">
                    <a16:creationId xmlns:a16="http://schemas.microsoft.com/office/drawing/2014/main" id="{54FF75C1-6D9D-467C-8ED6-09C01D30E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9544" y="2573083"/>
                <a:ext cx="7559477" cy="611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5" name="Object 7">
                <a:extLst>
                  <a:ext uri="{FF2B5EF4-FFF2-40B4-BE49-F238E27FC236}">
                    <a16:creationId xmlns:a16="http://schemas.microsoft.com/office/drawing/2014/main" id="{D747A976-2449-48C1-BA1C-67E36F70A024}"/>
                  </a:ext>
                </a:extLst>
              </p:cNvPr>
              <p:cNvSpPr txBox="1"/>
              <p:nvPr/>
            </p:nvSpPr>
            <p:spPr bwMode="auto">
              <a:xfrm>
                <a:off x="2079803" y="3413491"/>
                <a:ext cx="4222397" cy="114565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也即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655" name="Object 7">
                <a:extLst>
                  <a:ext uri="{FF2B5EF4-FFF2-40B4-BE49-F238E27FC236}">
                    <a16:creationId xmlns:a16="http://schemas.microsoft.com/office/drawing/2014/main" id="{D747A976-2449-48C1-BA1C-67E36F70A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9803" y="3413491"/>
                <a:ext cx="4222397" cy="11456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6" name="Object 8">
                <a:extLst>
                  <a:ext uri="{FF2B5EF4-FFF2-40B4-BE49-F238E27FC236}">
                    <a16:creationId xmlns:a16="http://schemas.microsoft.com/office/drawing/2014/main" id="{0A9F083B-8CFD-4062-BE54-EAD2146EB456}"/>
                  </a:ext>
                </a:extLst>
              </p:cNvPr>
              <p:cNvSpPr txBox="1"/>
              <p:nvPr/>
            </p:nvSpPr>
            <p:spPr bwMode="auto">
              <a:xfrm>
                <a:off x="5948361" y="3670873"/>
                <a:ext cx="4043364" cy="54960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又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656" name="Object 8">
                <a:extLst>
                  <a:ext uri="{FF2B5EF4-FFF2-40B4-BE49-F238E27FC236}">
                    <a16:creationId xmlns:a16="http://schemas.microsoft.com/office/drawing/2014/main" id="{0A9F083B-8CFD-4062-BE54-EAD2146E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8361" y="3670873"/>
                <a:ext cx="4043364" cy="549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7" name="Object 9">
                <a:extLst>
                  <a:ext uri="{FF2B5EF4-FFF2-40B4-BE49-F238E27FC236}">
                    <a16:creationId xmlns:a16="http://schemas.microsoft.com/office/drawing/2014/main" id="{E843FCA3-5DC6-49B3-B75A-7AECBD786212}"/>
                  </a:ext>
                </a:extLst>
              </p:cNvPr>
              <p:cNvSpPr txBox="1"/>
              <p:nvPr/>
            </p:nvSpPr>
            <p:spPr bwMode="auto">
              <a:xfrm>
                <a:off x="2694274" y="4431595"/>
                <a:ext cx="5668676" cy="14548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解得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657" name="Object 9">
                <a:extLst>
                  <a:ext uri="{FF2B5EF4-FFF2-40B4-BE49-F238E27FC236}">
                    <a16:creationId xmlns:a16="http://schemas.microsoft.com/office/drawing/2014/main" id="{E843FCA3-5DC6-49B3-B75A-7AECBD786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4274" y="4431595"/>
                <a:ext cx="5668676" cy="14548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8" name="Object 10">
                <a:extLst>
                  <a:ext uri="{FF2B5EF4-FFF2-40B4-BE49-F238E27FC236}">
                    <a16:creationId xmlns:a16="http://schemas.microsoft.com/office/drawing/2014/main" id="{20957A35-9DCF-4580-BDB4-6C812EF18AFE}"/>
                  </a:ext>
                </a:extLst>
              </p:cNvPr>
              <p:cNvSpPr txBox="1"/>
              <p:nvPr/>
            </p:nvSpPr>
            <p:spPr bwMode="auto">
              <a:xfrm>
                <a:off x="2694274" y="6014618"/>
                <a:ext cx="6701948" cy="53260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故切平面方程为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658" name="Object 10">
                <a:extLst>
                  <a:ext uri="{FF2B5EF4-FFF2-40B4-BE49-F238E27FC236}">
                    <a16:creationId xmlns:a16="http://schemas.microsoft.com/office/drawing/2014/main" id="{20957A35-9DCF-4580-BDB4-6C812EF1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4274" y="6014618"/>
                <a:ext cx="6701948" cy="5326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 autoUpdateAnimBg="0"/>
      <p:bldP spid="27651" grpId="0"/>
      <p:bldP spid="27653" grpId="0"/>
      <p:bldP spid="27654" grpId="0"/>
      <p:bldP spid="27655" grpId="0"/>
      <p:bldP spid="27656" grpId="0"/>
      <p:bldP spid="27657" grpId="0"/>
      <p:bldP spid="276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Object 2">
                <a:extLst>
                  <a:ext uri="{FF2B5EF4-FFF2-40B4-BE49-F238E27FC236}">
                    <a16:creationId xmlns:a16="http://schemas.microsoft.com/office/drawing/2014/main" id="{089E0631-1E5F-4636-BD4E-9DD5DDB64EAD}"/>
                  </a:ext>
                </a:extLst>
              </p:cNvPr>
              <p:cNvSpPr txBox="1"/>
              <p:nvPr/>
            </p:nvSpPr>
            <p:spPr bwMode="auto">
              <a:xfrm>
                <a:off x="1209675" y="498082"/>
                <a:ext cx="9620250" cy="10160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证明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曲面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上任一点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处的切平面在三个坐标轴上的截距之和为常数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74" name="Object 2">
                <a:extLst>
                  <a:ext uri="{FF2B5EF4-FFF2-40B4-BE49-F238E27FC236}">
                    <a16:creationId xmlns:a16="http://schemas.microsoft.com/office/drawing/2014/main" id="{089E0631-1E5F-4636-BD4E-9DD5DDB64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9675" y="498082"/>
                <a:ext cx="9620250" cy="1016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Object 4">
                <a:extLst>
                  <a:ext uri="{FF2B5EF4-FFF2-40B4-BE49-F238E27FC236}">
                    <a16:creationId xmlns:a16="http://schemas.microsoft.com/office/drawing/2014/main" id="{E32C4418-89EB-4193-807B-532D87D025F7}"/>
                  </a:ext>
                </a:extLst>
              </p:cNvPr>
              <p:cNvSpPr txBox="1"/>
              <p:nvPr/>
            </p:nvSpPr>
            <p:spPr bwMode="auto">
              <a:xfrm>
                <a:off x="2367757" y="1966916"/>
                <a:ext cx="7456486" cy="1558131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曲面上任一点</m:t>
                      </m:r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sSub>
                        <m:sSubPr>
                          <m:ctrlP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处的切平面方程为</m:t>
                      </m:r>
                    </m:oMath>
                  </m:oMathPara>
                </a14:m>
                <a:endParaRPr lang="en-US" altLang="zh-CN" sz="3600" b="1" i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:br>
                  <a:rPr lang="zh-CN" altLang="en-US" sz="2400" b="1" i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31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zh-CN" altLang="en-US" sz="31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1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31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31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zh-CN" altLang="en-US" sz="31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1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31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31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zh-CN" altLang="en-US" sz="31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1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zh-CN" altLang="en-US" sz="31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76" name="Object 4">
                <a:extLst>
                  <a:ext uri="{FF2B5EF4-FFF2-40B4-BE49-F238E27FC236}">
                    <a16:creationId xmlns:a16="http://schemas.microsoft.com/office/drawing/2014/main" id="{E32C4418-89EB-4193-807B-532D87D02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7757" y="1966916"/>
                <a:ext cx="7456486" cy="1558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8" name="Object 6">
                <a:extLst>
                  <a:ext uri="{FF2B5EF4-FFF2-40B4-BE49-F238E27FC236}">
                    <a16:creationId xmlns:a16="http://schemas.microsoft.com/office/drawing/2014/main" id="{FBB92B1A-1929-4165-B641-ED0D66599F91}"/>
                  </a:ext>
                </a:extLst>
              </p:cNvPr>
              <p:cNvSpPr txBox="1"/>
              <p:nvPr/>
            </p:nvSpPr>
            <p:spPr bwMode="auto">
              <a:xfrm>
                <a:off x="2239964" y="3833814"/>
                <a:ext cx="7189786" cy="10160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其截距式方程为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78" name="Object 6">
                <a:extLst>
                  <a:ext uri="{FF2B5EF4-FFF2-40B4-BE49-F238E27FC236}">
                    <a16:creationId xmlns:a16="http://schemas.microsoft.com/office/drawing/2014/main" id="{FBB92B1A-1929-4165-B641-ED0D6659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9964" y="3833814"/>
                <a:ext cx="7189786" cy="101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80" name="Object 8">
                <a:extLst>
                  <a:ext uri="{FF2B5EF4-FFF2-40B4-BE49-F238E27FC236}">
                    <a16:creationId xmlns:a16="http://schemas.microsoft.com/office/drawing/2014/main" id="{C77FFD93-3B1D-4ED8-97B2-A477F204AD62}"/>
                  </a:ext>
                </a:extLst>
              </p:cNvPr>
              <p:cNvSpPr txBox="1"/>
              <p:nvPr/>
            </p:nvSpPr>
            <p:spPr bwMode="auto">
              <a:xfrm>
                <a:off x="2971801" y="5158581"/>
                <a:ext cx="5953124" cy="110172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故在三个坐标轴上的截距之和为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80" name="Object 8">
                <a:extLst>
                  <a:ext uri="{FF2B5EF4-FFF2-40B4-BE49-F238E27FC236}">
                    <a16:creationId xmlns:a16="http://schemas.microsoft.com/office/drawing/2014/main" id="{C77FFD93-3B1D-4ED8-97B2-A477F204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1" y="5158581"/>
                <a:ext cx="5953124" cy="1101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6" grpId="0"/>
      <p:bldP spid="28678" grpId="0"/>
      <p:bldP spid="286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Object 2">
                <a:extLst>
                  <a:ext uri="{FF2B5EF4-FFF2-40B4-BE49-F238E27FC236}">
                    <a16:creationId xmlns:a16="http://schemas.microsoft.com/office/drawing/2014/main" id="{033240D5-7901-4D9C-AB88-BF1C181B4734}"/>
                  </a:ext>
                </a:extLst>
              </p:cNvPr>
              <p:cNvSpPr txBox="1"/>
              <p:nvPr/>
            </p:nvSpPr>
            <p:spPr bwMode="auto">
              <a:xfrm>
                <a:off x="2424112" y="2918292"/>
                <a:ext cx="3214690" cy="5869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70" name="Object 2">
                <a:extLst>
                  <a:ext uri="{FF2B5EF4-FFF2-40B4-BE49-F238E27FC236}">
                    <a16:creationId xmlns:a16="http://schemas.microsoft.com/office/drawing/2014/main" id="{033240D5-7901-4D9C-AB88-BF1C181B4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4112" y="2918292"/>
                <a:ext cx="3214690" cy="5869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Object 3">
                <a:extLst>
                  <a:ext uri="{FF2B5EF4-FFF2-40B4-BE49-F238E27FC236}">
                    <a16:creationId xmlns:a16="http://schemas.microsoft.com/office/drawing/2014/main" id="{F65729A6-0A9E-4A47-BF0F-CDFD8A7B6B08}"/>
                  </a:ext>
                </a:extLst>
              </p:cNvPr>
              <p:cNvSpPr txBox="1"/>
              <p:nvPr/>
            </p:nvSpPr>
            <p:spPr bwMode="auto">
              <a:xfrm>
                <a:off x="2424112" y="3764124"/>
                <a:ext cx="1250951" cy="5869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71" name="Object 3">
                <a:extLst>
                  <a:ext uri="{FF2B5EF4-FFF2-40B4-BE49-F238E27FC236}">
                    <a16:creationId xmlns:a16="http://schemas.microsoft.com/office/drawing/2014/main" id="{F65729A6-0A9E-4A47-BF0F-CDFD8A7B6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4112" y="3764124"/>
                <a:ext cx="1250951" cy="5869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Object 4">
                <a:extLst>
                  <a:ext uri="{FF2B5EF4-FFF2-40B4-BE49-F238E27FC236}">
                    <a16:creationId xmlns:a16="http://schemas.microsoft.com/office/drawing/2014/main" id="{934DC08E-5D51-4F09-B4A2-C734390B006A}"/>
                  </a:ext>
                </a:extLst>
              </p:cNvPr>
              <p:cNvSpPr txBox="1"/>
              <p:nvPr/>
            </p:nvSpPr>
            <p:spPr bwMode="auto">
              <a:xfrm>
                <a:off x="3832223" y="3664744"/>
                <a:ext cx="3529015" cy="10398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72" name="Object 4">
                <a:extLst>
                  <a:ext uri="{FF2B5EF4-FFF2-40B4-BE49-F238E27FC236}">
                    <a16:creationId xmlns:a16="http://schemas.microsoft.com/office/drawing/2014/main" id="{934DC08E-5D51-4F09-B4A2-C734390B0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2223" y="3664744"/>
                <a:ext cx="3529015" cy="1039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Object 5">
                <a:extLst>
                  <a:ext uri="{FF2B5EF4-FFF2-40B4-BE49-F238E27FC236}">
                    <a16:creationId xmlns:a16="http://schemas.microsoft.com/office/drawing/2014/main" id="{2CBC02DB-E76F-4BAC-8A22-85B150CB0054}"/>
                  </a:ext>
                </a:extLst>
              </p:cNvPr>
              <p:cNvSpPr txBox="1"/>
              <p:nvPr/>
            </p:nvSpPr>
            <p:spPr bwMode="auto">
              <a:xfrm>
                <a:off x="3575843" y="4655553"/>
                <a:ext cx="4418515" cy="6479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73" name="Object 5">
                <a:extLst>
                  <a:ext uri="{FF2B5EF4-FFF2-40B4-BE49-F238E27FC236}">
                    <a16:creationId xmlns:a16="http://schemas.microsoft.com/office/drawing/2014/main" id="{2CBC02DB-E76F-4BAC-8A22-85B150CB0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5843" y="4655553"/>
                <a:ext cx="4418515" cy="647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4" name="AutoShape 6">
            <a:extLst>
              <a:ext uri="{FF2B5EF4-FFF2-40B4-BE49-F238E27FC236}">
                <a16:creationId xmlns:a16="http://schemas.microsoft.com/office/drawing/2014/main" id="{45A543AF-CC01-4EBC-BBA8-7A61E0F75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858" y="4184650"/>
            <a:ext cx="1584325" cy="649288"/>
          </a:xfrm>
          <a:prstGeom prst="wedgeEllipseCallout">
            <a:avLst>
              <a:gd name="adj1" fmla="val -82866"/>
              <a:gd name="adj2" fmla="val 4975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切向量</a:t>
            </a:r>
          </a:p>
        </p:txBody>
      </p:sp>
      <p:sp>
        <p:nvSpPr>
          <p:cNvPr id="32776" name="AutoShape 8">
            <a:extLst>
              <a:ext uri="{FF2B5EF4-FFF2-40B4-BE49-F238E27FC236}">
                <a16:creationId xmlns:a16="http://schemas.microsoft.com/office/drawing/2014/main" id="{2DB9000F-7FCB-44D5-82F5-6B79073A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81" y="5116513"/>
            <a:ext cx="2303462" cy="901700"/>
          </a:xfrm>
          <a:prstGeom prst="wedgeEllipseCallout">
            <a:avLst>
              <a:gd name="adj1" fmla="val 39319"/>
              <a:gd name="adj2" fmla="val 1056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法平面方程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7" name="Object 9">
                <a:extLst>
                  <a:ext uri="{FF2B5EF4-FFF2-40B4-BE49-F238E27FC236}">
                    <a16:creationId xmlns:a16="http://schemas.microsoft.com/office/drawing/2014/main" id="{17329EB1-A182-40F9-B330-7312DDC20524}"/>
                  </a:ext>
                </a:extLst>
              </p:cNvPr>
              <p:cNvSpPr txBox="1"/>
              <p:nvPr/>
            </p:nvSpPr>
            <p:spPr bwMode="auto">
              <a:xfrm>
                <a:off x="3011343" y="5567363"/>
                <a:ext cx="8516937" cy="7910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77" name="Object 9">
                <a:extLst>
                  <a:ext uri="{FF2B5EF4-FFF2-40B4-BE49-F238E27FC236}">
                    <a16:creationId xmlns:a16="http://schemas.microsoft.com/office/drawing/2014/main" id="{17329EB1-A182-40F9-B330-7312DDC20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1343" y="5567363"/>
                <a:ext cx="8516937" cy="791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82" name="AutoShape 14">
            <a:extLst>
              <a:ext uri="{FF2B5EF4-FFF2-40B4-BE49-F238E27FC236}">
                <a16:creationId xmlns:a16="http://schemas.microsoft.com/office/drawing/2014/main" id="{3FF9CFD6-17A7-4C2C-A2BF-C087EA38A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852739"/>
            <a:ext cx="1728788" cy="681037"/>
          </a:xfrm>
          <a:prstGeom prst="wedgeEllipseCallout">
            <a:avLst>
              <a:gd name="adj1" fmla="val -48898"/>
              <a:gd name="adj2" fmla="val 5675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切线方程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86" name="Object 18">
                <a:extLst>
                  <a:ext uri="{FF2B5EF4-FFF2-40B4-BE49-F238E27FC236}">
                    <a16:creationId xmlns:a16="http://schemas.microsoft.com/office/drawing/2014/main" id="{04D4CF9F-92C2-4FB0-8992-76634196F3B6}"/>
                  </a:ext>
                </a:extLst>
              </p:cNvPr>
              <p:cNvSpPr txBox="1"/>
              <p:nvPr/>
            </p:nvSpPr>
            <p:spPr bwMode="auto">
              <a:xfrm>
                <a:off x="2759075" y="634999"/>
                <a:ext cx="936625" cy="476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86" name="Object 18">
                <a:extLst>
                  <a:ext uri="{FF2B5EF4-FFF2-40B4-BE49-F238E27FC236}">
                    <a16:creationId xmlns:a16="http://schemas.microsoft.com/office/drawing/2014/main" id="{04D4CF9F-92C2-4FB0-8992-76634196F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9075" y="634999"/>
                <a:ext cx="936625" cy="476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87" name="Object 19">
                <a:extLst>
                  <a:ext uri="{FF2B5EF4-FFF2-40B4-BE49-F238E27FC236}">
                    <a16:creationId xmlns:a16="http://schemas.microsoft.com/office/drawing/2014/main" id="{6C994DC9-6854-40BE-93B9-AA18556581B2}"/>
                  </a:ext>
                </a:extLst>
              </p:cNvPr>
              <p:cNvSpPr txBox="1"/>
              <p:nvPr/>
            </p:nvSpPr>
            <p:spPr bwMode="auto">
              <a:xfrm>
                <a:off x="4224339" y="549276"/>
                <a:ext cx="3566722" cy="866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87" name="Object 19">
                <a:extLst>
                  <a:ext uri="{FF2B5EF4-FFF2-40B4-BE49-F238E27FC236}">
                    <a16:creationId xmlns:a16="http://schemas.microsoft.com/office/drawing/2014/main" id="{6C994DC9-6854-40BE-93B9-AA1855658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4339" y="549276"/>
                <a:ext cx="3566722" cy="866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88" name="Text Box 20">
            <a:extLst>
              <a:ext uri="{FF2B5EF4-FFF2-40B4-BE49-F238E27FC236}">
                <a16:creationId xmlns:a16="http://schemas.microsoft.com/office/drawing/2014/main" id="{9C19697F-B850-4E23-B527-B0CAAA7BC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504" y="1982482"/>
            <a:ext cx="48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89" name="Object 21">
                <a:extLst>
                  <a:ext uri="{FF2B5EF4-FFF2-40B4-BE49-F238E27FC236}">
                    <a16:creationId xmlns:a16="http://schemas.microsoft.com/office/drawing/2014/main" id="{07352B0A-6227-4944-9230-F035CF406936}"/>
                  </a:ext>
                </a:extLst>
              </p:cNvPr>
              <p:cNvSpPr txBox="1"/>
              <p:nvPr/>
            </p:nvSpPr>
            <p:spPr bwMode="auto">
              <a:xfrm>
                <a:off x="3359074" y="1557101"/>
                <a:ext cx="4029577" cy="1149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89" name="Object 21">
                <a:extLst>
                  <a:ext uri="{FF2B5EF4-FFF2-40B4-BE49-F238E27FC236}">
                    <a16:creationId xmlns:a16="http://schemas.microsoft.com/office/drawing/2014/main" id="{07352B0A-6227-4944-9230-F035CF406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074" y="1557101"/>
                <a:ext cx="4029577" cy="1149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790" name="Group 22">
            <a:extLst>
              <a:ext uri="{FF2B5EF4-FFF2-40B4-BE49-F238E27FC236}">
                <a16:creationId xmlns:a16="http://schemas.microsoft.com/office/drawing/2014/main" id="{B03C3EDD-D1D0-4EDA-A6DC-026B9B5CFFB4}"/>
              </a:ext>
            </a:extLst>
          </p:cNvPr>
          <p:cNvGrpSpPr>
            <a:grpSpLocks/>
          </p:cNvGrpSpPr>
          <p:nvPr/>
        </p:nvGrpSpPr>
        <p:grpSpPr bwMode="auto">
          <a:xfrm>
            <a:off x="8204433" y="904875"/>
            <a:ext cx="2444517" cy="2366831"/>
            <a:chOff x="4032" y="1536"/>
            <a:chExt cx="1297" cy="1214"/>
          </a:xfrm>
        </p:grpSpPr>
        <p:sp>
          <p:nvSpPr>
            <p:cNvPr id="32791" name="Line 23">
              <a:extLst>
                <a:ext uri="{FF2B5EF4-FFF2-40B4-BE49-F238E27FC236}">
                  <a16:creationId xmlns:a16="http://schemas.microsoft.com/office/drawing/2014/main" id="{1DEBB55B-4071-430C-A69B-7E04F3134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" y="1536"/>
              <a:ext cx="0" cy="8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92" name="Line 24">
              <a:extLst>
                <a:ext uri="{FF2B5EF4-FFF2-40B4-BE49-F238E27FC236}">
                  <a16:creationId xmlns:a16="http://schemas.microsoft.com/office/drawing/2014/main" id="{9E5E068A-9803-4157-8B93-E80018DB1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" y="2433"/>
              <a:ext cx="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93" name="Line 25">
              <a:extLst>
                <a:ext uri="{FF2B5EF4-FFF2-40B4-BE49-F238E27FC236}">
                  <a16:creationId xmlns:a16="http://schemas.microsoft.com/office/drawing/2014/main" id="{ECFBDC30-75DF-4345-8478-A460EEBB3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433"/>
              <a:ext cx="31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94" name="Freeform 26">
              <a:extLst>
                <a:ext uri="{FF2B5EF4-FFF2-40B4-BE49-F238E27FC236}">
                  <a16:creationId xmlns:a16="http://schemas.microsoft.com/office/drawing/2014/main" id="{0EA350D1-4BAF-43BA-9C9E-A433D9C1F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" y="1715"/>
              <a:ext cx="363" cy="581"/>
            </a:xfrm>
            <a:custGeom>
              <a:avLst/>
              <a:gdLst>
                <a:gd name="T0" fmla="*/ 288 w 344"/>
                <a:gd name="T1" fmla="*/ 0 h 528"/>
                <a:gd name="T2" fmla="*/ 336 w 344"/>
                <a:gd name="T3" fmla="*/ 192 h 528"/>
                <a:gd name="T4" fmla="*/ 240 w 344"/>
                <a:gd name="T5" fmla="*/ 432 h 528"/>
                <a:gd name="T6" fmla="*/ 0 w 344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528">
                  <a:moveTo>
                    <a:pt x="288" y="0"/>
                  </a:moveTo>
                  <a:cubicBezTo>
                    <a:pt x="316" y="60"/>
                    <a:pt x="344" y="120"/>
                    <a:pt x="336" y="192"/>
                  </a:cubicBezTo>
                  <a:cubicBezTo>
                    <a:pt x="328" y="264"/>
                    <a:pt x="296" y="376"/>
                    <a:pt x="240" y="432"/>
                  </a:cubicBezTo>
                  <a:cubicBezTo>
                    <a:pt x="184" y="488"/>
                    <a:pt x="40" y="512"/>
                    <a:pt x="0" y="5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95" name="Line 27">
              <a:extLst>
                <a:ext uri="{FF2B5EF4-FFF2-40B4-BE49-F238E27FC236}">
                  <a16:creationId xmlns:a16="http://schemas.microsoft.com/office/drawing/2014/main" id="{46CB9AA0-5F7D-4380-BFD0-671F780D9B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2012"/>
              <a:ext cx="635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96" name="Line 28">
              <a:extLst>
                <a:ext uri="{FF2B5EF4-FFF2-40B4-BE49-F238E27FC236}">
                  <a16:creationId xmlns:a16="http://schemas.microsoft.com/office/drawing/2014/main" id="{556DCC12-DF6D-4E5E-920B-131AF2001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5" y="1642"/>
              <a:ext cx="259" cy="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97" name="Object 29">
                  <a:extLst>
                    <a:ext uri="{FF2B5EF4-FFF2-40B4-BE49-F238E27FC236}">
                      <a16:creationId xmlns:a16="http://schemas.microsoft.com/office/drawing/2014/main" id="{86B5123C-5A9B-464F-8B38-F5624195C4FA}"/>
                    </a:ext>
                  </a:extLst>
                </p:cNvPr>
                <p:cNvSpPr txBox="1"/>
                <p:nvPr/>
              </p:nvSpPr>
              <p:spPr bwMode="auto">
                <a:xfrm>
                  <a:off x="4655" y="2222"/>
                  <a:ext cx="25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797" name="Object 29">
                  <a:extLst>
                    <a:ext uri="{FF2B5EF4-FFF2-40B4-BE49-F238E27FC236}">
                      <a16:creationId xmlns:a16="http://schemas.microsoft.com/office/drawing/2014/main" id="{86B5123C-5A9B-464F-8B38-F5624195C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55" y="2222"/>
                  <a:ext cx="259" cy="252"/>
                </a:xfrm>
                <a:prstGeom prst="rect">
                  <a:avLst/>
                </a:prstGeom>
                <a:blipFill>
                  <a:blip r:embed="rId11"/>
                  <a:stretch>
                    <a:fillRect l="-2469" r="-864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798" name="Text Box 30">
              <a:extLst>
                <a:ext uri="{FF2B5EF4-FFF2-40B4-BE49-F238E27FC236}">
                  <a16:creationId xmlns:a16="http://schemas.microsoft.com/office/drawing/2014/main" id="{0632AB44-74D0-4A1C-A5BB-58E9316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" y="1617"/>
              <a:ext cx="21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2799" name="Text Box 31">
              <a:extLst>
                <a:ext uri="{FF2B5EF4-FFF2-40B4-BE49-F238E27FC236}">
                  <a16:creationId xmlns:a16="http://schemas.microsoft.com/office/drawing/2014/main" id="{CF31DEF1-11F5-49A8-9C84-F4BA1093C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1934"/>
              <a:ext cx="21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  <p:bldP spid="32772" grpId="0"/>
      <p:bldP spid="32773" grpId="0"/>
      <p:bldP spid="32774" grpId="0" animBg="1" autoUpdateAnimBg="0"/>
      <p:bldP spid="32776" grpId="0" animBg="1" autoUpdateAnimBg="0"/>
      <p:bldP spid="32777" grpId="0"/>
      <p:bldP spid="32782" grpId="0" animBg="1" autoUpdateAnimBg="0"/>
      <p:bldP spid="32786" grpId="0"/>
      <p:bldP spid="32787" grpId="0"/>
      <p:bldP spid="32788" grpId="0" autoUpdateAnimBg="0"/>
      <p:bldP spid="327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9" name="AutoShape 7">
                <a:extLst>
                  <a:ext uri="{FF2B5EF4-FFF2-40B4-BE49-F238E27FC236}">
                    <a16:creationId xmlns:a16="http://schemas.microsoft.com/office/drawing/2014/main" id="{DE193F92-E830-4EC3-B624-3E6AFFB14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850" y="2396873"/>
                <a:ext cx="5316536" cy="647700"/>
              </a:xfrm>
              <a:prstGeom prst="wedgeEllipseCallout">
                <a:avLst>
                  <a:gd name="adj1" fmla="val 38162"/>
                  <a:gd name="adj2" fmla="val -4657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切线方程：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79" name="AutoShape 7">
                <a:extLst>
                  <a:ext uri="{FF2B5EF4-FFF2-40B4-BE49-F238E27FC236}">
                    <a16:creationId xmlns:a16="http://schemas.microsoft.com/office/drawing/2014/main" id="{DE193F92-E830-4EC3-B624-3E6AFFB14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0850" y="2396873"/>
                <a:ext cx="5316536" cy="647700"/>
              </a:xfrm>
              <a:prstGeom prst="wedgeEllipseCallout">
                <a:avLst>
                  <a:gd name="adj1" fmla="val 38162"/>
                  <a:gd name="adj2" fmla="val -4657"/>
                </a:avLst>
              </a:prstGeom>
              <a:blipFill>
                <a:blip r:embed="rId2"/>
                <a:stretch>
                  <a:fillRect l="-1032" t="-10185" b="-370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3" name="Text Box 11">
                <a:extLst>
                  <a:ext uri="{FF2B5EF4-FFF2-40B4-BE49-F238E27FC236}">
                    <a16:creationId xmlns:a16="http://schemas.microsoft.com/office/drawing/2014/main" id="{5E59E1F7-4EBB-44F6-AF05-F700761CB0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0851" y="590550"/>
                <a:ext cx="6794499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3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设曲线为</a:t>
                </a:r>
                <a:r>
                  <a:rPr lang="en-US" altLang="zh-CN" sz="3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𝜞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83" name="Text Box 11">
                <a:extLst>
                  <a:ext uri="{FF2B5EF4-FFF2-40B4-BE49-F238E27FC236}">
                    <a16:creationId xmlns:a16="http://schemas.microsoft.com/office/drawing/2014/main" id="{5E59E1F7-4EBB-44F6-AF05-F700761CB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0851" y="590550"/>
                <a:ext cx="6794499" cy="584775"/>
              </a:xfrm>
              <a:prstGeom prst="rect">
                <a:avLst/>
              </a:prstGeom>
              <a:blipFill>
                <a:blip r:embed="rId3"/>
                <a:stretch>
                  <a:fillRect l="-2242" t="-17708" b="-3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8" name="Text Box 16">
                <a:extLst>
                  <a:ext uri="{FF2B5EF4-FFF2-40B4-BE49-F238E27FC236}">
                    <a16:creationId xmlns:a16="http://schemas.microsoft.com/office/drawing/2014/main" id="{FE919F8C-F4A2-4F86-B104-96261251B3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5313" y="1506539"/>
                <a:ext cx="7078662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视为参数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𝜞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88" name="Text Box 16">
                <a:extLst>
                  <a:ext uri="{FF2B5EF4-FFF2-40B4-BE49-F238E27FC236}">
                    <a16:creationId xmlns:a16="http://schemas.microsoft.com/office/drawing/2014/main" id="{FE919F8C-F4A2-4F86-B104-96261251B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5313" y="1506539"/>
                <a:ext cx="7078662" cy="584775"/>
              </a:xfrm>
              <a:prstGeom prst="rect">
                <a:avLst/>
              </a:prstGeom>
              <a:blipFill>
                <a:blip r:embed="rId4"/>
                <a:stretch>
                  <a:fillRect l="-1809" t="-14583" b="-322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1" name="AutoShape 19">
                <a:extLst>
                  <a:ext uri="{FF2B5EF4-FFF2-40B4-BE49-F238E27FC236}">
                    <a16:creationId xmlns:a16="http://schemas.microsoft.com/office/drawing/2014/main" id="{E4FF05EE-0E45-46EA-B64E-307415C6B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850" y="3162300"/>
                <a:ext cx="9575800" cy="795338"/>
              </a:xfrm>
              <a:prstGeom prst="wedgeEllipseCallout">
                <a:avLst>
                  <a:gd name="adj1" fmla="val 50542"/>
                  <a:gd name="adj2" fmla="val 26648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法平面方程</a:t>
                </a:r>
                <a:r>
                  <a:rPr lang="en-US" altLang="zh-CN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091" name="AutoShape 19">
                <a:extLst>
                  <a:ext uri="{FF2B5EF4-FFF2-40B4-BE49-F238E27FC236}">
                    <a16:creationId xmlns:a16="http://schemas.microsoft.com/office/drawing/2014/main" id="{E4FF05EE-0E45-46EA-B64E-307415C6B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0850" y="3162300"/>
                <a:ext cx="9575800" cy="795338"/>
              </a:xfrm>
              <a:prstGeom prst="wedgeEllipseCallout">
                <a:avLst>
                  <a:gd name="adj1" fmla="val 50542"/>
                  <a:gd name="adj2" fmla="val 26648"/>
                </a:avLst>
              </a:prstGeom>
              <a:blipFill>
                <a:blip r:embed="rId5"/>
                <a:stretch>
                  <a:fillRect l="-1202" b="-378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4" name="Text Box 22">
                <a:extLst>
                  <a:ext uri="{FF2B5EF4-FFF2-40B4-BE49-F238E27FC236}">
                    <a16:creationId xmlns:a16="http://schemas.microsoft.com/office/drawing/2014/main" id="{F90B9734-4603-44E0-9284-C16D068CB5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276" y="4084639"/>
                <a:ext cx="7315200" cy="1053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设曲线为</a:t>
                </a:r>
                <a:r>
                  <a:rPr lang="en-US" altLang="zh-CN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𝜞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94" name="Text Box 22">
                <a:extLst>
                  <a:ext uri="{FF2B5EF4-FFF2-40B4-BE49-F238E27FC236}">
                    <a16:creationId xmlns:a16="http://schemas.microsoft.com/office/drawing/2014/main" id="{F90B9734-4603-44E0-9284-C16D068CB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5276" y="4084639"/>
                <a:ext cx="7315200" cy="1053494"/>
              </a:xfrm>
              <a:prstGeom prst="rect">
                <a:avLst/>
              </a:prstGeom>
              <a:blipFill>
                <a:blip r:embed="rId6"/>
                <a:stretch>
                  <a:fillRect l="-1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5" name="Text Box 23">
            <a:extLst>
              <a:ext uri="{FF2B5EF4-FFF2-40B4-BE49-F238E27FC236}">
                <a16:creationId xmlns:a16="http://schemas.microsoft.com/office/drawing/2014/main" id="{BA773C0C-483F-4663-8773-977553CB9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5390071"/>
            <a:ext cx="928530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因为它确定隐函数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 = z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所以利用隐函数微分法及情形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即可解决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3" grpId="0" autoUpdateAnimBg="0"/>
      <p:bldP spid="3088" grpId="0" autoUpdateAnimBg="0"/>
      <p:bldP spid="3091" grpId="0"/>
      <p:bldP spid="3094" grpId="0" autoUpdateAnimBg="0"/>
      <p:bldP spid="309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>
            <a:extLst>
              <a:ext uri="{FF2B5EF4-FFF2-40B4-BE49-F238E27FC236}">
                <a16:creationId xmlns:a16="http://schemas.microsoft.com/office/drawing/2014/main" id="{30B085D3-4B64-4B19-9806-D3D6D8803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476250"/>
            <a:ext cx="68373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求曲线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t, 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z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(1,1,1)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的切线和法平面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6" name="Object 10">
                <a:extLst>
                  <a:ext uri="{FF2B5EF4-FFF2-40B4-BE49-F238E27FC236}">
                    <a16:creationId xmlns:a16="http://schemas.microsoft.com/office/drawing/2014/main" id="{464FF05D-AFB3-4715-A920-4ABA3EA994D9}"/>
                  </a:ext>
                </a:extLst>
              </p:cNvPr>
              <p:cNvSpPr txBox="1"/>
              <p:nvPr/>
            </p:nvSpPr>
            <p:spPr bwMode="auto">
              <a:xfrm>
                <a:off x="3359151" y="1700213"/>
                <a:ext cx="3673475" cy="730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06" name="Object 10">
                <a:extLst>
                  <a:ext uri="{FF2B5EF4-FFF2-40B4-BE49-F238E27FC236}">
                    <a16:creationId xmlns:a16="http://schemas.microsoft.com/office/drawing/2014/main" id="{464FF05D-AFB3-4715-A920-4ABA3EA99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151" y="1700213"/>
                <a:ext cx="3673475" cy="730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7" name="Object 11">
                <a:extLst>
                  <a:ext uri="{FF2B5EF4-FFF2-40B4-BE49-F238E27FC236}">
                    <a16:creationId xmlns:a16="http://schemas.microsoft.com/office/drawing/2014/main" id="{8395A89F-5340-4E0C-842B-259341787C59}"/>
                  </a:ext>
                </a:extLst>
              </p:cNvPr>
              <p:cNvSpPr txBox="1"/>
              <p:nvPr/>
            </p:nvSpPr>
            <p:spPr bwMode="auto">
              <a:xfrm>
                <a:off x="3148013" y="2492375"/>
                <a:ext cx="2952750" cy="576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07" name="Object 11">
                <a:extLst>
                  <a:ext uri="{FF2B5EF4-FFF2-40B4-BE49-F238E27FC236}">
                    <a16:creationId xmlns:a16="http://schemas.microsoft.com/office/drawing/2014/main" id="{8395A89F-5340-4E0C-842B-259341787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8013" y="2492375"/>
                <a:ext cx="2952750" cy="576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8" name="Object 12">
                <a:extLst>
                  <a:ext uri="{FF2B5EF4-FFF2-40B4-BE49-F238E27FC236}">
                    <a16:creationId xmlns:a16="http://schemas.microsoft.com/office/drawing/2014/main" id="{9F066256-4ED4-4FE7-B387-AF6169E20505}"/>
                  </a:ext>
                </a:extLst>
              </p:cNvPr>
              <p:cNvSpPr txBox="1"/>
              <p:nvPr/>
            </p:nvSpPr>
            <p:spPr bwMode="auto">
              <a:xfrm>
                <a:off x="6096000" y="2459831"/>
                <a:ext cx="2952750" cy="5159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08" name="Object 12">
                <a:extLst>
                  <a:ext uri="{FF2B5EF4-FFF2-40B4-BE49-F238E27FC236}">
                    <a16:creationId xmlns:a16="http://schemas.microsoft.com/office/drawing/2014/main" id="{9F066256-4ED4-4FE7-B387-AF6169E20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459831"/>
                <a:ext cx="2952750" cy="515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1" name="Object 15">
                <a:extLst>
                  <a:ext uri="{FF2B5EF4-FFF2-40B4-BE49-F238E27FC236}">
                    <a16:creationId xmlns:a16="http://schemas.microsoft.com/office/drawing/2014/main" id="{6272FFD6-D5C0-4348-8541-754A23F5C1BF}"/>
                  </a:ext>
                </a:extLst>
              </p:cNvPr>
              <p:cNvSpPr txBox="1"/>
              <p:nvPr/>
            </p:nvSpPr>
            <p:spPr bwMode="auto">
              <a:xfrm>
                <a:off x="5016501" y="3213101"/>
                <a:ext cx="3673475" cy="1008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11" name="Object 15">
                <a:extLst>
                  <a:ext uri="{FF2B5EF4-FFF2-40B4-BE49-F238E27FC236}">
                    <a16:creationId xmlns:a16="http://schemas.microsoft.com/office/drawing/2014/main" id="{6272FFD6-D5C0-4348-8541-754A23F5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6501" y="3213101"/>
                <a:ext cx="3673475" cy="10080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4" name="AutoShape 18">
            <a:extLst>
              <a:ext uri="{FF2B5EF4-FFF2-40B4-BE49-F238E27FC236}">
                <a16:creationId xmlns:a16="http://schemas.microsoft.com/office/drawing/2014/main" id="{4F58CF24-7A57-4E78-B768-7B4EC3A3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4292601"/>
            <a:ext cx="2305050" cy="720725"/>
          </a:xfrm>
          <a:prstGeom prst="wedgeEllipseCallout">
            <a:avLst>
              <a:gd name="adj1" fmla="val 32713"/>
              <a:gd name="adj2" fmla="val 1189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法平面方程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5" name="Object 19">
                <a:extLst>
                  <a:ext uri="{FF2B5EF4-FFF2-40B4-BE49-F238E27FC236}">
                    <a16:creationId xmlns:a16="http://schemas.microsoft.com/office/drawing/2014/main" id="{540C04C8-1EED-4826-A3DF-F0C377C1BCB3}"/>
                  </a:ext>
                </a:extLst>
              </p:cNvPr>
              <p:cNvSpPr txBox="1"/>
              <p:nvPr/>
            </p:nvSpPr>
            <p:spPr bwMode="auto">
              <a:xfrm>
                <a:off x="5087937" y="4437063"/>
                <a:ext cx="5532438" cy="576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15" name="Object 19">
                <a:extLst>
                  <a:ext uri="{FF2B5EF4-FFF2-40B4-BE49-F238E27FC236}">
                    <a16:creationId xmlns:a16="http://schemas.microsoft.com/office/drawing/2014/main" id="{540C04C8-1EED-4826-A3DF-F0C377C1B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7937" y="4437063"/>
                <a:ext cx="5532438" cy="5762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6" name="AutoShape 20">
            <a:extLst>
              <a:ext uri="{FF2B5EF4-FFF2-40B4-BE49-F238E27FC236}">
                <a16:creationId xmlns:a16="http://schemas.microsoft.com/office/drawing/2014/main" id="{CF46403B-C10B-405E-9EBD-72F02EE44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3284539"/>
            <a:ext cx="2160587" cy="782637"/>
          </a:xfrm>
          <a:prstGeom prst="wedgeEllipseCallout">
            <a:avLst>
              <a:gd name="adj1" fmla="val 37801"/>
              <a:gd name="adj2" fmla="val -41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切线方程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7" name="Object 21">
                <a:extLst>
                  <a:ext uri="{FF2B5EF4-FFF2-40B4-BE49-F238E27FC236}">
                    <a16:creationId xmlns:a16="http://schemas.microsoft.com/office/drawing/2014/main" id="{9DB23D76-59B7-4EB6-A6F6-DABF0AFACBB6}"/>
                  </a:ext>
                </a:extLst>
              </p:cNvPr>
              <p:cNvSpPr txBox="1"/>
              <p:nvPr/>
            </p:nvSpPr>
            <p:spPr bwMode="auto">
              <a:xfrm>
                <a:off x="5087937" y="5300663"/>
                <a:ext cx="4827587" cy="596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17" name="Object 21">
                <a:extLst>
                  <a:ext uri="{FF2B5EF4-FFF2-40B4-BE49-F238E27FC236}">
                    <a16:creationId xmlns:a16="http://schemas.microsoft.com/office/drawing/2014/main" id="{9DB23D76-59B7-4EB6-A6F6-DABF0AFAC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7937" y="5300663"/>
                <a:ext cx="4827587" cy="596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6" grpId="0"/>
      <p:bldP spid="4107" grpId="0"/>
      <p:bldP spid="4108" grpId="0"/>
      <p:bldP spid="4111" grpId="0"/>
      <p:bldP spid="4114" grpId="0" animBg="1" autoUpdateAnimBg="0"/>
      <p:bldP spid="4115" grpId="0"/>
      <p:bldP spid="4116" grpId="0" animBg="1" autoUpdateAnimBg="0"/>
      <p:bldP spid="41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5" name="Group 15">
            <a:extLst>
              <a:ext uri="{FF2B5EF4-FFF2-40B4-BE49-F238E27FC236}">
                <a16:creationId xmlns:a16="http://schemas.microsoft.com/office/drawing/2014/main" id="{7E57F4B1-6918-4D4D-A23F-2EB90D4B2A2D}"/>
              </a:ext>
            </a:extLst>
          </p:cNvPr>
          <p:cNvGrpSpPr>
            <a:grpSpLocks/>
          </p:cNvGrpSpPr>
          <p:nvPr/>
        </p:nvGrpSpPr>
        <p:grpSpPr bwMode="auto">
          <a:xfrm>
            <a:off x="2371726" y="150814"/>
            <a:ext cx="8763002" cy="1133474"/>
            <a:chOff x="690" y="329"/>
            <a:chExt cx="5520" cy="7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2" name="Text Box 2">
                  <a:extLst>
                    <a:ext uri="{FF2B5EF4-FFF2-40B4-BE49-F238E27FC236}">
                      <a16:creationId xmlns:a16="http://schemas.microsoft.com/office/drawing/2014/main" id="{99306146-11B8-45DC-B54B-366086E650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0" y="329"/>
                  <a:ext cx="5520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3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例</a:t>
                  </a:r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28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求曲线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 2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−4=0</m:t>
                      </m:r>
                    </m:oMath>
                  </a14:m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122" name="Text Box 2">
                  <a:extLst>
                    <a:ext uri="{FF2B5EF4-FFF2-40B4-BE49-F238E27FC236}">
                      <a16:creationId xmlns:a16="http://schemas.microsoft.com/office/drawing/2014/main" id="{99306146-11B8-45DC-B54B-366086E65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0" y="329"/>
                  <a:ext cx="5520" cy="368"/>
                </a:xfrm>
                <a:prstGeom prst="rect">
                  <a:avLst/>
                </a:prstGeom>
                <a:blipFill>
                  <a:blip r:embed="rId2"/>
                  <a:stretch>
                    <a:fillRect l="-1739" t="-17708" b="-33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24" name="Text Box 4">
              <a:extLst>
                <a:ext uri="{FF2B5EF4-FFF2-40B4-BE49-F238E27FC236}">
                  <a16:creationId xmlns:a16="http://schemas.microsoft.com/office/drawing/2014/main" id="{D2096E26-623D-4CAD-9129-A2A6B9A04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713"/>
              <a:ext cx="30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在点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(1,1,1)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处的切线和法平面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5125" name="Text Box 5">
            <a:extLst>
              <a:ext uri="{FF2B5EF4-FFF2-40B4-BE49-F238E27FC236}">
                <a16:creationId xmlns:a16="http://schemas.microsoft.com/office/drawing/2014/main" id="{58269DEB-95F9-4194-8B6C-92818C206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4" y="1624805"/>
            <a:ext cx="3097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方程两边对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求导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Object 6">
                <a:extLst>
                  <a:ext uri="{FF2B5EF4-FFF2-40B4-BE49-F238E27FC236}">
                    <a16:creationId xmlns:a16="http://schemas.microsoft.com/office/drawing/2014/main" id="{5B01D9E7-80F4-4DB8-9158-D3FB1A5FBAE7}"/>
                  </a:ext>
                </a:extLst>
              </p:cNvPr>
              <p:cNvSpPr txBox="1"/>
              <p:nvPr/>
            </p:nvSpPr>
            <p:spPr bwMode="auto">
              <a:xfrm>
                <a:off x="5992813" y="1309687"/>
                <a:ext cx="4303712" cy="20827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f>
                                  <m:f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f>
                                  <m:f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num>
                                  <m:den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=3−2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f>
                                  <m:f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f>
                                  <m:f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num>
                                  <m:den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26" name="Object 6">
                <a:extLst>
                  <a:ext uri="{FF2B5EF4-FFF2-40B4-BE49-F238E27FC236}">
                    <a16:creationId xmlns:a16="http://schemas.microsoft.com/office/drawing/2014/main" id="{5B01D9E7-80F4-4DB8-9158-D3FB1A5FB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2813" y="1309687"/>
                <a:ext cx="4303712" cy="2082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Text Box 7">
            <a:extLst>
              <a:ext uri="{FF2B5EF4-FFF2-40B4-BE49-F238E27FC236}">
                <a16:creationId xmlns:a16="http://schemas.microsoft.com/office/drawing/2014/main" id="{C273A628-4F71-49DA-8FCC-4406D3ABF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3684588"/>
            <a:ext cx="27670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(1,1,1)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点解得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8" name="Object 8">
                <a:extLst>
                  <a:ext uri="{FF2B5EF4-FFF2-40B4-BE49-F238E27FC236}">
                    <a16:creationId xmlns:a16="http://schemas.microsoft.com/office/drawing/2014/main" id="{D65A85C1-157D-4685-B4D8-6007BF856380}"/>
                  </a:ext>
                </a:extLst>
              </p:cNvPr>
              <p:cNvSpPr txBox="1"/>
              <p:nvPr/>
            </p:nvSpPr>
            <p:spPr bwMode="auto">
              <a:xfrm>
                <a:off x="5895976" y="3540125"/>
                <a:ext cx="4400549" cy="8747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28" name="Object 8">
                <a:extLst>
                  <a:ext uri="{FF2B5EF4-FFF2-40B4-BE49-F238E27FC236}">
                    <a16:creationId xmlns:a16="http://schemas.microsoft.com/office/drawing/2014/main" id="{D65A85C1-157D-4685-B4D8-6007BF856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5976" y="3540125"/>
                <a:ext cx="4400549" cy="874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9" name="Object 9">
                <a:extLst>
                  <a:ext uri="{FF2B5EF4-FFF2-40B4-BE49-F238E27FC236}">
                    <a16:creationId xmlns:a16="http://schemas.microsoft.com/office/drawing/2014/main" id="{7C2687C2-0CC1-427F-BC2C-0049FECCB33D}"/>
                  </a:ext>
                </a:extLst>
              </p:cNvPr>
              <p:cNvSpPr txBox="1"/>
              <p:nvPr/>
            </p:nvSpPr>
            <p:spPr bwMode="auto">
              <a:xfrm>
                <a:off x="5175250" y="4476751"/>
                <a:ext cx="4968875" cy="904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29" name="Object 9">
                <a:extLst>
                  <a:ext uri="{FF2B5EF4-FFF2-40B4-BE49-F238E27FC236}">
                    <a16:creationId xmlns:a16="http://schemas.microsoft.com/office/drawing/2014/main" id="{7C2687C2-0CC1-427F-BC2C-0049FECC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5250" y="4476751"/>
                <a:ext cx="4968875" cy="9048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0" name="AutoShape 10">
            <a:extLst>
              <a:ext uri="{FF2B5EF4-FFF2-40B4-BE49-F238E27FC236}">
                <a16:creationId xmlns:a16="http://schemas.microsoft.com/office/drawing/2014/main" id="{8628DC24-E099-4EC4-A4E9-F878F7A34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9" y="5197475"/>
            <a:ext cx="2232025" cy="863600"/>
          </a:xfrm>
          <a:prstGeom prst="wedgeEllipseCallout">
            <a:avLst>
              <a:gd name="adj1" fmla="val 32931"/>
              <a:gd name="adj2" fmla="val -181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法平面方程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1" name="Object 11">
                <a:extLst>
                  <a:ext uri="{FF2B5EF4-FFF2-40B4-BE49-F238E27FC236}">
                    <a16:creationId xmlns:a16="http://schemas.microsoft.com/office/drawing/2014/main" id="{B24BF2AF-3070-40F7-8179-491A3F5F3B4A}"/>
                  </a:ext>
                </a:extLst>
              </p:cNvPr>
              <p:cNvSpPr txBox="1"/>
              <p:nvPr/>
            </p:nvSpPr>
            <p:spPr bwMode="auto">
              <a:xfrm>
                <a:off x="4887912" y="5484812"/>
                <a:ext cx="6246815" cy="490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31" name="Object 11">
                <a:extLst>
                  <a:ext uri="{FF2B5EF4-FFF2-40B4-BE49-F238E27FC236}">
                    <a16:creationId xmlns:a16="http://schemas.microsoft.com/office/drawing/2014/main" id="{B24BF2AF-3070-40F7-8179-491A3F5F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7912" y="5484812"/>
                <a:ext cx="6246815" cy="490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2" name="AutoShape 12">
            <a:extLst>
              <a:ext uri="{FF2B5EF4-FFF2-40B4-BE49-F238E27FC236}">
                <a16:creationId xmlns:a16="http://schemas.microsoft.com/office/drawing/2014/main" id="{5B62AA57-B8F4-4FFC-BDF2-7807AFA66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9" y="4405312"/>
            <a:ext cx="2232025" cy="609600"/>
          </a:xfrm>
          <a:prstGeom prst="wedgeEllipseCallout">
            <a:avLst>
              <a:gd name="adj1" fmla="val 30227"/>
              <a:gd name="adj2" fmla="val 1067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切线方程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3" name="Object 13">
                <a:extLst>
                  <a:ext uri="{FF2B5EF4-FFF2-40B4-BE49-F238E27FC236}">
                    <a16:creationId xmlns:a16="http://schemas.microsoft.com/office/drawing/2014/main" id="{BC33E665-AC86-411E-9F50-02EC1B9741BE}"/>
                  </a:ext>
                </a:extLst>
              </p:cNvPr>
              <p:cNvSpPr txBox="1"/>
              <p:nvPr/>
            </p:nvSpPr>
            <p:spPr bwMode="auto">
              <a:xfrm>
                <a:off x="5133975" y="6122988"/>
                <a:ext cx="5276850" cy="561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33" name="Object 13">
                <a:extLst>
                  <a:ext uri="{FF2B5EF4-FFF2-40B4-BE49-F238E27FC236}">
                    <a16:creationId xmlns:a16="http://schemas.microsoft.com/office/drawing/2014/main" id="{BC33E665-AC86-411E-9F50-02EC1B97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3975" y="6122988"/>
                <a:ext cx="5276850" cy="561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5126" grpId="0"/>
      <p:bldP spid="5127" grpId="0" autoUpdateAnimBg="0"/>
      <p:bldP spid="5128" grpId="0"/>
      <p:bldP spid="5129" grpId="0"/>
      <p:bldP spid="5130" grpId="0" animBg="1" autoUpdateAnimBg="0"/>
      <p:bldP spid="5131" grpId="0"/>
      <p:bldP spid="5132" grpId="0" animBg="1" autoUpdateAnimBg="0"/>
      <p:bldP spid="51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B1A4E334-EB79-4705-86EA-9CEA27066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933450"/>
            <a:ext cx="453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曲面的切平面与法线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331925BE-C875-475B-A839-CA5CE2E52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1916113"/>
            <a:ext cx="52562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曲面∑上过点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的任意曲线的切线都位于同一平面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150" name="AutoShape 6">
            <a:extLst>
              <a:ext uri="{FF2B5EF4-FFF2-40B4-BE49-F238E27FC236}">
                <a16:creationId xmlns:a16="http://schemas.microsoft.com/office/drawing/2014/main" id="{3A9F58BB-ECD5-498E-AB9F-2912D9E87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1844675"/>
            <a:ext cx="1800225" cy="719138"/>
          </a:xfrm>
          <a:prstGeom prst="wedgeEllipseCallout">
            <a:avLst>
              <a:gd name="adj1" fmla="val -11023"/>
              <a:gd name="adj2" fmla="val 261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切平面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41820B2C-973D-420F-AEB1-D02E0699C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3141663"/>
            <a:ext cx="45993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且与切平面垂直的直线</a:t>
            </a:r>
          </a:p>
        </p:txBody>
      </p:sp>
      <p:sp>
        <p:nvSpPr>
          <p:cNvPr id="6153" name="AutoShape 9">
            <a:extLst>
              <a:ext uri="{FF2B5EF4-FFF2-40B4-BE49-F238E27FC236}">
                <a16:creationId xmlns:a16="http://schemas.microsoft.com/office/drawing/2014/main" id="{9B0C3E10-FFD1-4A0B-8A39-9CF2C420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3068638"/>
            <a:ext cx="1439862" cy="533400"/>
          </a:xfrm>
          <a:prstGeom prst="wedgeEllipseCallout">
            <a:avLst>
              <a:gd name="adj1" fmla="val 16370"/>
              <a:gd name="adj2" fmla="val -71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法线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197" name="Text Box 53">
            <a:extLst>
              <a:ext uri="{FF2B5EF4-FFF2-40B4-BE49-F238E27FC236}">
                <a16:creationId xmlns:a16="http://schemas.microsoft.com/office/drawing/2014/main" id="{AA74C789-5DCB-4FAF-B002-860AE6F91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957639"/>
            <a:ext cx="45520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设曲面方程为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x,y,z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)=0</a:t>
            </a:r>
          </a:p>
        </p:txBody>
      </p:sp>
      <p:sp>
        <p:nvSpPr>
          <p:cNvPr id="6199" name="Rectangle 55">
            <a:extLst>
              <a:ext uri="{FF2B5EF4-FFF2-40B4-BE49-F238E27FC236}">
                <a16:creationId xmlns:a16="http://schemas.microsoft.com/office/drawing/2014/main" id="{035953F4-CDEE-47FC-A099-83D3754E3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4724400"/>
            <a:ext cx="3621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,y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,z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为∑上一点</a:t>
            </a:r>
          </a:p>
        </p:txBody>
      </p:sp>
      <p:sp>
        <p:nvSpPr>
          <p:cNvPr id="6201" name="Rectangle 57">
            <a:extLst>
              <a:ext uri="{FF2B5EF4-FFF2-40B4-BE49-F238E27FC236}">
                <a16:creationId xmlns:a16="http://schemas.microsoft.com/office/drawing/2014/main" id="{E2CCA8D4-DAEF-41E8-A464-E4BB4D8AB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5253039"/>
            <a:ext cx="62479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x,y,z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在该点偏导数连续且不全为零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207" name="Rectangle 63">
            <a:extLst>
              <a:ext uri="{FF2B5EF4-FFF2-40B4-BE49-F238E27FC236}">
                <a16:creationId xmlns:a16="http://schemas.microsoft.com/office/drawing/2014/main" id="{ADFC7F81-5957-418D-BEB8-8371FB2D3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5876926"/>
            <a:ext cx="536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ru-RU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Г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是曲面∑上过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的任一曲线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/>
      <p:bldP spid="6150" grpId="0" animBg="1" autoUpdateAnimBg="0"/>
      <p:bldP spid="6151" grpId="0"/>
      <p:bldP spid="6153" grpId="0" animBg="1" autoUpdateAnimBg="0"/>
      <p:bldP spid="6197" grpId="0"/>
      <p:bldP spid="6199" grpId="0"/>
      <p:bldP spid="6201" grpId="0"/>
      <p:bldP spid="62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815" name="Object 23">
                <a:extLst>
                  <a:ext uri="{FF2B5EF4-FFF2-40B4-BE49-F238E27FC236}">
                    <a16:creationId xmlns:a16="http://schemas.microsoft.com/office/drawing/2014/main" id="{B8AE88CD-3043-4D21-89DA-6A1781CE4906}"/>
                  </a:ext>
                </a:extLst>
              </p:cNvPr>
              <p:cNvSpPr txBox="1"/>
              <p:nvPr/>
            </p:nvSpPr>
            <p:spPr bwMode="auto">
              <a:xfrm>
                <a:off x="2994819" y="207964"/>
                <a:ext cx="5770563" cy="6492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𝜞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815" name="Object 23">
                <a:extLst>
                  <a:ext uri="{FF2B5EF4-FFF2-40B4-BE49-F238E27FC236}">
                    <a16:creationId xmlns:a16="http://schemas.microsoft.com/office/drawing/2014/main" id="{B8AE88CD-3043-4D21-89DA-6A1781CE4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4819" y="207964"/>
                <a:ext cx="5770563" cy="6492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16" name="Object 24">
                <a:extLst>
                  <a:ext uri="{FF2B5EF4-FFF2-40B4-BE49-F238E27FC236}">
                    <a16:creationId xmlns:a16="http://schemas.microsoft.com/office/drawing/2014/main" id="{2DCCF8A6-6339-4025-B550-DD92BB31E92C}"/>
                  </a:ext>
                </a:extLst>
              </p:cNvPr>
              <p:cNvSpPr txBox="1"/>
              <p:nvPr/>
            </p:nvSpPr>
            <p:spPr bwMode="auto">
              <a:xfrm>
                <a:off x="3216274" y="1052514"/>
                <a:ext cx="5108575" cy="504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816" name="Object 24">
                <a:extLst>
                  <a:ext uri="{FF2B5EF4-FFF2-40B4-BE49-F238E27FC236}">
                    <a16:creationId xmlns:a16="http://schemas.microsoft.com/office/drawing/2014/main" id="{2DCCF8A6-6339-4025-B550-DD92BB31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6274" y="1052514"/>
                <a:ext cx="5108575" cy="50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19" name="Text Box 27">
            <a:extLst>
              <a:ext uri="{FF2B5EF4-FFF2-40B4-BE49-F238E27FC236}">
                <a16:creationId xmlns:a16="http://schemas.microsoft.com/office/drawing/2014/main" id="{E99EF732-C244-448A-92D3-37B5EB6B8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8562" y="1783887"/>
            <a:ext cx="20377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因为 </a:t>
            </a:r>
            <a:r>
              <a:rPr lang="ru-RU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Г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20" name="Object 28">
                <a:extLst>
                  <a:ext uri="{FF2B5EF4-FFF2-40B4-BE49-F238E27FC236}">
                    <a16:creationId xmlns:a16="http://schemas.microsoft.com/office/drawing/2014/main" id="{86971E5B-D8A8-4419-9E01-E51689A5D868}"/>
                  </a:ext>
                </a:extLst>
              </p:cNvPr>
              <p:cNvSpPr txBox="1"/>
              <p:nvPr/>
            </p:nvSpPr>
            <p:spPr bwMode="auto">
              <a:xfrm>
                <a:off x="4686299" y="1801814"/>
                <a:ext cx="4371975" cy="4946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l-GR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820" name="Object 28">
                <a:extLst>
                  <a:ext uri="{FF2B5EF4-FFF2-40B4-BE49-F238E27FC236}">
                    <a16:creationId xmlns:a16="http://schemas.microsoft.com/office/drawing/2014/main" id="{86971E5B-D8A8-4419-9E01-E51689A5D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6299" y="1801814"/>
                <a:ext cx="4371975" cy="494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21" name="AutoShape 29">
            <a:extLst>
              <a:ext uri="{FF2B5EF4-FFF2-40B4-BE49-F238E27FC236}">
                <a16:creationId xmlns:a16="http://schemas.microsoft.com/office/drawing/2014/main" id="{635D6718-B2B3-4016-9655-607EA70D0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382" y="1801814"/>
            <a:ext cx="2228850" cy="609600"/>
          </a:xfrm>
          <a:prstGeom prst="wedgeRoundRectCallout">
            <a:avLst>
              <a:gd name="adj1" fmla="val -45370"/>
              <a:gd name="adj2" fmla="val -1119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两边对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22" name="Object 30">
                <a:extLst>
                  <a:ext uri="{FF2B5EF4-FFF2-40B4-BE49-F238E27FC236}">
                    <a16:creationId xmlns:a16="http://schemas.microsoft.com/office/drawing/2014/main" id="{F2966DF4-8E2C-4F6B-9887-8F4E37C1904E}"/>
                  </a:ext>
                </a:extLst>
              </p:cNvPr>
              <p:cNvSpPr txBox="1"/>
              <p:nvPr/>
            </p:nvSpPr>
            <p:spPr bwMode="auto">
              <a:xfrm>
                <a:off x="2202656" y="4836461"/>
                <a:ext cx="8905874" cy="503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822" name="Object 30">
                <a:extLst>
                  <a:ext uri="{FF2B5EF4-FFF2-40B4-BE49-F238E27FC236}">
                    <a16:creationId xmlns:a16="http://schemas.microsoft.com/office/drawing/2014/main" id="{F2966DF4-8E2C-4F6B-9887-8F4E37C19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2656" y="4836461"/>
                <a:ext cx="8905874" cy="5032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23" name="AutoShape 31">
            <a:extLst>
              <a:ext uri="{FF2B5EF4-FFF2-40B4-BE49-F238E27FC236}">
                <a16:creationId xmlns:a16="http://schemas.microsoft.com/office/drawing/2014/main" id="{DD745DE3-A202-4EB3-A6C2-D5C2483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49" y="4100656"/>
            <a:ext cx="1655763" cy="574675"/>
          </a:xfrm>
          <a:prstGeom prst="wedgeEllipseCallout">
            <a:avLst>
              <a:gd name="adj1" fmla="val 9829"/>
              <a:gd name="adj2" fmla="val 1381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切平面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24" name="Object 32">
                <a:extLst>
                  <a:ext uri="{FF2B5EF4-FFF2-40B4-BE49-F238E27FC236}">
                    <a16:creationId xmlns:a16="http://schemas.microsoft.com/office/drawing/2014/main" id="{D46E59AC-5C69-40AB-82B5-62F73F6ED2B9}"/>
                  </a:ext>
                </a:extLst>
              </p:cNvPr>
              <p:cNvSpPr txBox="1"/>
              <p:nvPr/>
            </p:nvSpPr>
            <p:spPr bwMode="auto">
              <a:xfrm>
                <a:off x="4203698" y="5500828"/>
                <a:ext cx="6332537" cy="863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3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3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824" name="Object 32">
                <a:extLst>
                  <a:ext uri="{FF2B5EF4-FFF2-40B4-BE49-F238E27FC236}">
                    <a16:creationId xmlns:a16="http://schemas.microsoft.com/office/drawing/2014/main" id="{D46E59AC-5C69-40AB-82B5-62F73F6E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3698" y="5500828"/>
                <a:ext cx="6332537" cy="863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25" name="AutoShape 33">
            <a:extLst>
              <a:ext uri="{FF2B5EF4-FFF2-40B4-BE49-F238E27FC236}">
                <a16:creationId xmlns:a16="http://schemas.microsoft.com/office/drawing/2014/main" id="{72E13BF4-45A4-470C-8F2D-BA20C08A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940" y="5700995"/>
            <a:ext cx="1584325" cy="533400"/>
          </a:xfrm>
          <a:prstGeom prst="wedgeEllipseCallout">
            <a:avLst>
              <a:gd name="adj1" fmla="val 22144"/>
              <a:gd name="adj2" fmla="val -101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法线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26" name="Object 34">
                <a:extLst>
                  <a:ext uri="{FF2B5EF4-FFF2-40B4-BE49-F238E27FC236}">
                    <a16:creationId xmlns:a16="http://schemas.microsoft.com/office/drawing/2014/main" id="{6BDF4B94-E296-411C-A83D-0061EF9550DE}"/>
                  </a:ext>
                </a:extLst>
              </p:cNvPr>
              <p:cNvSpPr txBox="1"/>
              <p:nvPr/>
            </p:nvSpPr>
            <p:spPr bwMode="auto">
              <a:xfrm>
                <a:off x="2202656" y="2533655"/>
                <a:ext cx="9667874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826" name="Object 34">
                <a:extLst>
                  <a:ext uri="{FF2B5EF4-FFF2-40B4-BE49-F238E27FC236}">
                    <a16:creationId xmlns:a16="http://schemas.microsoft.com/office/drawing/2014/main" id="{6BDF4B94-E296-411C-A83D-0061EF955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2656" y="2533655"/>
                <a:ext cx="9667874" cy="460375"/>
              </a:xfrm>
              <a:prstGeom prst="rect">
                <a:avLst/>
              </a:prstGeom>
              <a:blipFill>
                <a:blip r:embed="rId7"/>
                <a:stretch>
                  <a:fillRect l="-126" b="-21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27" name="Object 35">
                <a:extLst>
                  <a:ext uri="{FF2B5EF4-FFF2-40B4-BE49-F238E27FC236}">
                    <a16:creationId xmlns:a16="http://schemas.microsoft.com/office/drawing/2014/main" id="{EBB0CDEE-1F26-4532-8AE0-F8F3A422C93D}"/>
                  </a:ext>
                </a:extLst>
              </p:cNvPr>
              <p:cNvSpPr txBox="1"/>
              <p:nvPr/>
            </p:nvSpPr>
            <p:spPr bwMode="auto">
              <a:xfrm>
                <a:off x="2640013" y="3106600"/>
                <a:ext cx="7627937" cy="503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  <m: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827" name="Object 35">
                <a:extLst>
                  <a:ext uri="{FF2B5EF4-FFF2-40B4-BE49-F238E27FC236}">
                    <a16:creationId xmlns:a16="http://schemas.microsoft.com/office/drawing/2014/main" id="{EBB0CDEE-1F26-4532-8AE0-F8F3A422C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0013" y="3106600"/>
                <a:ext cx="7627937" cy="503237"/>
              </a:xfrm>
              <a:prstGeom prst="rect">
                <a:avLst/>
              </a:prstGeom>
              <a:blipFill>
                <a:blip r:embed="rId8"/>
                <a:stretch>
                  <a:fillRect b="-1097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28" name="AutoShape 36">
            <a:extLst>
              <a:ext uri="{FF2B5EF4-FFF2-40B4-BE49-F238E27FC236}">
                <a16:creationId xmlns:a16="http://schemas.microsoft.com/office/drawing/2014/main" id="{31BA7475-2E2B-4A9B-9621-767AC2CA6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3716339"/>
            <a:ext cx="2746375" cy="492125"/>
          </a:xfrm>
          <a:prstGeom prst="wedgeRoundRectCallout">
            <a:avLst>
              <a:gd name="adj1" fmla="val -111968"/>
              <a:gd name="adj2" fmla="val -4419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切平面的法向量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5" grpId="0"/>
      <p:bldP spid="33816" grpId="0"/>
      <p:bldP spid="33819" grpId="0"/>
      <p:bldP spid="33820" grpId="0"/>
      <p:bldP spid="33821" grpId="0" animBg="1" autoUpdateAnimBg="0"/>
      <p:bldP spid="33822" grpId="0"/>
      <p:bldP spid="33823" grpId="0" animBg="1" autoUpdateAnimBg="0"/>
      <p:bldP spid="33824" grpId="0"/>
      <p:bldP spid="33825" grpId="0" animBg="1" autoUpdateAnimBg="0"/>
      <p:bldP spid="33826" grpId="0"/>
      <p:bldP spid="33827" grpId="0"/>
      <p:bldP spid="3382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6" name="Text Box 38">
            <a:extLst>
              <a:ext uri="{FF2B5EF4-FFF2-40B4-BE49-F238E27FC236}">
                <a16:creationId xmlns:a16="http://schemas.microsoft.com/office/drawing/2014/main" id="{08D40CA4-1676-469D-97B7-3FB1F95E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460" y="325992"/>
            <a:ext cx="43195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设曲面方程为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36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207" name="Text Box 39">
            <a:extLst>
              <a:ext uri="{FF2B5EF4-FFF2-40B4-BE49-F238E27FC236}">
                <a16:creationId xmlns:a16="http://schemas.microsoft.com/office/drawing/2014/main" id="{850191BE-70F4-4735-96FB-8EE7024FA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981076"/>
            <a:ext cx="52990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设曲面方程为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6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,y,z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-z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08" name="Rectangle 40">
            <a:extLst>
              <a:ext uri="{FF2B5EF4-FFF2-40B4-BE49-F238E27FC236}">
                <a16:creationId xmlns:a16="http://schemas.microsoft.com/office/drawing/2014/main" id="{F509BF10-82F4-4C3B-BE6F-6631C20E3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1700214"/>
            <a:ext cx="37144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当作第一种情形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210" name="Text Box 42">
            <a:extLst>
              <a:ext uri="{FF2B5EF4-FFF2-40B4-BE49-F238E27FC236}">
                <a16:creationId xmlns:a16="http://schemas.microsoft.com/office/drawing/2014/main" id="{ADE56A67-5B94-48CA-896D-87832D42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2349501"/>
            <a:ext cx="77011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(2,1,4)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处的切平面和法线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213" name="Text Box 45">
            <a:extLst>
              <a:ext uri="{FF2B5EF4-FFF2-40B4-BE49-F238E27FC236}">
                <a16:creationId xmlns:a16="http://schemas.microsoft.com/office/drawing/2014/main" id="{18E030E6-D091-4E12-96C8-E69898AE3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3706457"/>
            <a:ext cx="19848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(2,1,4):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14" name="Object 46">
                <a:extLst>
                  <a:ext uri="{FF2B5EF4-FFF2-40B4-BE49-F238E27FC236}">
                    <a16:creationId xmlns:a16="http://schemas.microsoft.com/office/drawing/2014/main" id="{4C6030E4-7FC7-4B8F-8E81-2ACCD3DD3401}"/>
                  </a:ext>
                </a:extLst>
              </p:cNvPr>
              <p:cNvSpPr txBox="1"/>
              <p:nvPr/>
            </p:nvSpPr>
            <p:spPr bwMode="auto">
              <a:xfrm>
                <a:off x="5116743" y="3754767"/>
                <a:ext cx="4291012" cy="6463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14" name="Object 46">
                <a:extLst>
                  <a:ext uri="{FF2B5EF4-FFF2-40B4-BE49-F238E27FC236}">
                    <a16:creationId xmlns:a16="http://schemas.microsoft.com/office/drawing/2014/main" id="{4C6030E4-7FC7-4B8F-8E81-2ACCD3DD3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6743" y="3754767"/>
                <a:ext cx="429101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5" name="Object 47">
                <a:extLst>
                  <a:ext uri="{FF2B5EF4-FFF2-40B4-BE49-F238E27FC236}">
                    <a16:creationId xmlns:a16="http://schemas.microsoft.com/office/drawing/2014/main" id="{58CB2B17-1225-4FD9-A30B-2289E36A1B12}"/>
                  </a:ext>
                </a:extLst>
              </p:cNvPr>
              <p:cNvSpPr txBox="1"/>
              <p:nvPr/>
            </p:nvSpPr>
            <p:spPr bwMode="auto">
              <a:xfrm>
                <a:off x="4872037" y="5580869"/>
                <a:ext cx="5465763" cy="9437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15" name="Object 47">
                <a:extLst>
                  <a:ext uri="{FF2B5EF4-FFF2-40B4-BE49-F238E27FC236}">
                    <a16:creationId xmlns:a16="http://schemas.microsoft.com/office/drawing/2014/main" id="{58CB2B17-1225-4FD9-A30B-2289E36A1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2037" y="5580869"/>
                <a:ext cx="5465763" cy="943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7" name="Object 49">
                <a:extLst>
                  <a:ext uri="{FF2B5EF4-FFF2-40B4-BE49-F238E27FC236}">
                    <a16:creationId xmlns:a16="http://schemas.microsoft.com/office/drawing/2014/main" id="{25E52699-AB06-4551-BD68-8A3AC7E679A0}"/>
                  </a:ext>
                </a:extLst>
              </p:cNvPr>
              <p:cNvSpPr txBox="1"/>
              <p:nvPr/>
            </p:nvSpPr>
            <p:spPr bwMode="auto">
              <a:xfrm>
                <a:off x="4872037" y="4429786"/>
                <a:ext cx="5872163" cy="5376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17" name="Object 49">
                <a:extLst>
                  <a:ext uri="{FF2B5EF4-FFF2-40B4-BE49-F238E27FC236}">
                    <a16:creationId xmlns:a16="http://schemas.microsoft.com/office/drawing/2014/main" id="{25E52699-AB06-4551-BD68-8A3AC7E67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2037" y="4429786"/>
                <a:ext cx="5872163" cy="5376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9" name="Object 51">
                <a:extLst>
                  <a:ext uri="{FF2B5EF4-FFF2-40B4-BE49-F238E27FC236}">
                    <a16:creationId xmlns:a16="http://schemas.microsoft.com/office/drawing/2014/main" id="{A5D1C722-E1C9-4DCC-A6BB-A0C12593BD77}"/>
                  </a:ext>
                </a:extLst>
              </p:cNvPr>
              <p:cNvSpPr txBox="1"/>
              <p:nvPr/>
            </p:nvSpPr>
            <p:spPr bwMode="auto">
              <a:xfrm>
                <a:off x="4872037" y="5029868"/>
                <a:ext cx="3396021" cy="5510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19" name="Object 51">
                <a:extLst>
                  <a:ext uri="{FF2B5EF4-FFF2-40B4-BE49-F238E27FC236}">
                    <a16:creationId xmlns:a16="http://schemas.microsoft.com/office/drawing/2014/main" id="{A5D1C722-E1C9-4DCC-A6BB-A0C12593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2037" y="5029868"/>
                <a:ext cx="3396021" cy="551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1" name="Rectangle 53">
            <a:extLst>
              <a:ext uri="{FF2B5EF4-FFF2-40B4-BE49-F238E27FC236}">
                <a16:creationId xmlns:a16="http://schemas.microsoft.com/office/drawing/2014/main" id="{224562FD-E170-40AF-9E9B-3109F2FA6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252" y="3014732"/>
            <a:ext cx="36735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6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,y,z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-1-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7223" name="Rectangle 55">
            <a:extLst>
              <a:ext uri="{FF2B5EF4-FFF2-40B4-BE49-F238E27FC236}">
                <a16:creationId xmlns:a16="http://schemas.microsoft.com/office/drawing/2014/main" id="{4186DE57-87CE-4A22-B985-CFCE5A8F5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4387851"/>
            <a:ext cx="21691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切平面方程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225" name="Rectangle 57">
            <a:extLst>
              <a:ext uri="{FF2B5EF4-FFF2-40B4-BE49-F238E27FC236}">
                <a16:creationId xmlns:a16="http://schemas.microsoft.com/office/drawing/2014/main" id="{7CA7C4C0-C077-4A6F-81EC-C49BD52D8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5655390"/>
            <a:ext cx="18085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法线方程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6" grpId="0"/>
      <p:bldP spid="7207" grpId="0"/>
      <p:bldP spid="7208" grpId="0"/>
      <p:bldP spid="7210" grpId="0"/>
      <p:bldP spid="7213" grpId="0" autoUpdateAnimBg="0"/>
      <p:bldP spid="7214" grpId="0"/>
      <p:bldP spid="7215" grpId="0"/>
      <p:bldP spid="7217" grpId="0"/>
      <p:bldP spid="7219" grpId="0"/>
      <p:bldP spid="7221" grpId="0"/>
      <p:bldP spid="7223" grpId="0"/>
      <p:bldP spid="72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>
            <a:extLst>
              <a:ext uri="{FF2B5EF4-FFF2-40B4-BE49-F238E27FC236}">
                <a16:creationId xmlns:a16="http://schemas.microsoft.com/office/drawing/2014/main" id="{A0BED784-6C12-4508-A3E0-41C7DD3AB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746126"/>
            <a:ext cx="77041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z=</a:t>
            </a:r>
            <a:r>
              <a:rPr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xy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在哪一点处的法线垂直于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+3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+9=0.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6" name="Object 6">
                <a:extLst>
                  <a:ext uri="{FF2B5EF4-FFF2-40B4-BE49-F238E27FC236}">
                    <a16:creationId xmlns:a16="http://schemas.microsoft.com/office/drawing/2014/main" id="{D715E3DB-E09F-4D5A-B4C2-E036CAF07F93}"/>
                  </a:ext>
                </a:extLst>
              </p:cNvPr>
              <p:cNvSpPr txBox="1"/>
              <p:nvPr/>
            </p:nvSpPr>
            <p:spPr bwMode="auto">
              <a:xfrm>
                <a:off x="3216276" y="1916114"/>
                <a:ext cx="3750726" cy="592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606" name="Object 6">
                <a:extLst>
                  <a:ext uri="{FF2B5EF4-FFF2-40B4-BE49-F238E27FC236}">
                    <a16:creationId xmlns:a16="http://schemas.microsoft.com/office/drawing/2014/main" id="{D715E3DB-E09F-4D5A-B4C2-E036CAF07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6276" y="1916114"/>
                <a:ext cx="3750726" cy="592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7" name="Object 7">
                <a:extLst>
                  <a:ext uri="{FF2B5EF4-FFF2-40B4-BE49-F238E27FC236}">
                    <a16:creationId xmlns:a16="http://schemas.microsoft.com/office/drawing/2014/main" id="{45432A29-2C58-4B3C-A987-65E329C10BDA}"/>
                  </a:ext>
                </a:extLst>
              </p:cNvPr>
              <p:cNvSpPr txBox="1"/>
              <p:nvPr/>
            </p:nvSpPr>
            <p:spPr bwMode="auto">
              <a:xfrm>
                <a:off x="3216276" y="2886075"/>
                <a:ext cx="4194419" cy="1085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607" name="Object 7">
                <a:extLst>
                  <a:ext uri="{FF2B5EF4-FFF2-40B4-BE49-F238E27FC236}">
                    <a16:creationId xmlns:a16="http://schemas.microsoft.com/office/drawing/2014/main" id="{45432A29-2C58-4B3C-A987-65E329C10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6276" y="2886075"/>
                <a:ext cx="4194419" cy="1085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8" name="Object 8">
                <a:extLst>
                  <a:ext uri="{FF2B5EF4-FFF2-40B4-BE49-F238E27FC236}">
                    <a16:creationId xmlns:a16="http://schemas.microsoft.com/office/drawing/2014/main" id="{EABE3B81-A76A-4B83-A3B6-DC03A1A65319}"/>
                  </a:ext>
                </a:extLst>
              </p:cNvPr>
              <p:cNvSpPr txBox="1"/>
              <p:nvPr/>
            </p:nvSpPr>
            <p:spPr bwMode="auto">
              <a:xfrm>
                <a:off x="3216276" y="4029868"/>
                <a:ext cx="6184899" cy="639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608" name="Object 8">
                <a:extLst>
                  <a:ext uri="{FF2B5EF4-FFF2-40B4-BE49-F238E27FC236}">
                    <a16:creationId xmlns:a16="http://schemas.microsoft.com/office/drawing/2014/main" id="{EABE3B81-A76A-4B83-A3B6-DC03A1A65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6276" y="4029868"/>
                <a:ext cx="6184899" cy="639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6" grpId="0"/>
      <p:bldP spid="25607" grpId="0"/>
      <p:bldP spid="2560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1233</Words>
  <Application>Microsoft Office PowerPoint</Application>
  <PresentationFormat>宽屏</PresentationFormat>
  <Paragraphs>107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178</cp:revision>
  <dcterms:created xsi:type="dcterms:W3CDTF">2020-02-21T07:30:31Z</dcterms:created>
  <dcterms:modified xsi:type="dcterms:W3CDTF">2020-04-08T04:03:58Z</dcterms:modified>
</cp:coreProperties>
</file>