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62" r:id="rId3"/>
    <p:sldId id="264" r:id="rId4"/>
    <p:sldId id="272" r:id="rId5"/>
    <p:sldId id="273" r:id="rId6"/>
    <p:sldId id="265" r:id="rId7"/>
    <p:sldId id="278" r:id="rId8"/>
    <p:sldId id="266" r:id="rId9"/>
    <p:sldId id="279" r:id="rId10"/>
    <p:sldId id="267" r:id="rId11"/>
    <p:sldId id="281" r:id="rId12"/>
    <p:sldId id="282" r:id="rId13"/>
    <p:sldId id="268" r:id="rId14"/>
    <p:sldId id="269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5D1D5-D1DD-45B2-8BFF-5280A28E671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FA6C-B9CE-4385-A622-A75C0A8D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B1438D20-AB04-47D7-92F6-6D5497877C1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文本占位符 2">
            <a:extLst>
              <a:ext uri="{FF2B5EF4-FFF2-40B4-BE49-F238E27FC236}">
                <a16:creationId xmlns:a16="http://schemas.microsoft.com/office/drawing/2014/main" id="{AA9543B5-5A04-4DA4-97FD-15F47ECA7A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1A215FB7-65FA-401D-BD6F-B438351F3E0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E65BA12F-98AB-4A81-A488-BC309C5361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BA0DBD73-F2A9-4ACA-B657-CBFBCB8E4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D5F73A0-2DE6-45DA-B260-5D78C11D6DC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B19771EE-9AC5-4371-A72A-A395EC1B354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FAAA0CEC-CC7C-411F-A7CC-20023C3DC1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9CBA1B0B-7CBE-4D7F-A421-BC9CEE007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6B4479A-9D49-4AD6-8610-777145911F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BDEBA1C2-969C-4B90-A8E6-9635266D85C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830051" cy="6858000"/>
            <a:chOff x="0" y="0"/>
            <a:chExt cx="5589" cy="4320"/>
          </a:xfrm>
        </p:grpSpPr>
        <p:sp>
          <p:nvSpPr>
            <p:cNvPr id="24579" name="Rectangle 3">
              <a:extLst>
                <a:ext uri="{FF2B5EF4-FFF2-40B4-BE49-F238E27FC236}">
                  <a16:creationId xmlns:a16="http://schemas.microsoft.com/office/drawing/2014/main" id="{E1222E98-6311-45C3-A0B6-B5AA2CEEF88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pic>
          <p:nvPicPr>
            <p:cNvPr id="24580" name="Picture 4">
              <a:extLst>
                <a:ext uri="{FF2B5EF4-FFF2-40B4-BE49-F238E27FC236}">
                  <a16:creationId xmlns:a16="http://schemas.microsoft.com/office/drawing/2014/main" id="{EF0FCF3A-9890-472A-96A7-11F76DCEE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02AC9DA-E6C2-4363-8363-9B4DC4AF78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2700" y="1925638"/>
            <a:ext cx="103632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71F913EE-65F2-4F67-8257-890A047F2F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97100" y="3738563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79A11A54-4983-4216-9515-A92F858D30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58B39778-04A0-4E3E-BA59-16AF084B3F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23C4CC49-0E0B-4CF1-9D7D-6FEB738AAF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7E309597-C3C7-42A5-8694-E4520F759C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4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6208-7CA1-4057-8974-242AAF86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BCD96-62C9-4AE4-83B5-F646ABA5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A837-57B4-45B0-B8DC-9730CA46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24CAD-8618-4E0C-8557-BB621A11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AE5F6-11E0-462F-972E-9373341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658D7-757B-420F-BE9C-A3EE9896C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6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D7E33-B0DE-4DF8-B173-1D451E195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3200" y="4572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A70423-24A9-4C09-B35C-C000B533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4572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C31DD-4E98-4647-BC2A-657CA85F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B3886-6D69-40CE-8D73-806F791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7902B-2C78-402B-BCCE-86AD26E8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675EC-57B3-45A1-BC54-118A380A06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38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C5F89A-A614-4793-82DF-55B779EBB3A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830051" cy="6858000"/>
            <a:chOff x="0" y="0"/>
            <a:chExt cx="5589" cy="4320"/>
          </a:xfrm>
        </p:grpSpPr>
        <p:sp>
          <p:nvSpPr>
            <p:cNvPr id="5" name="Rectangle 3" descr="Stationery">
              <a:extLst>
                <a:ext uri="{FF2B5EF4-FFF2-40B4-BE49-F238E27FC236}">
                  <a16:creationId xmlns:a16="http://schemas.microsoft.com/office/drawing/2014/main" id="{65A780D7-E9A6-4817-81FD-1994CDF04CB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kumimoji="1" lang="zh-CN" altLang="zh-CN" sz="1800"/>
            </a:p>
          </p:txBody>
        </p:sp>
        <p:pic>
          <p:nvPicPr>
            <p:cNvPr id="6" name="Picture 4" descr="minispir">
              <a:extLst>
                <a:ext uri="{FF2B5EF4-FFF2-40B4-BE49-F238E27FC236}">
                  <a16:creationId xmlns:a16="http://schemas.microsoft.com/office/drawing/2014/main" id="{C8C37DCD-96CF-44A4-BCD2-8FA209674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82700" y="1925638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197100" y="3738563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E3834A-C33C-4F4D-B08A-6F9772B5C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82700" y="6100763"/>
            <a:ext cx="2540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B0AE985-5401-4C15-A898-47516F878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33900" y="6100763"/>
            <a:ext cx="38608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B489335-D57F-4496-B45A-A2B90A075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05900" y="6100763"/>
            <a:ext cx="2540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618AF657-555E-465F-BC56-CF38458827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74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90E96A5-00B9-4052-9F40-EFB0D1117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FEFC4C9-8325-4465-9D90-DA59B6300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571BC8-FFAE-439C-A34D-408168AC4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9CCB0-38BF-4FE9-89B0-1B9F34A20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33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3BF3E-F287-4A87-A833-E8D1EB4AE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E17395-3491-4010-B0C9-C7C554813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0632C9-CC32-4C7A-9A3E-50CC13957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CEB1-48BD-4C26-8839-A7833E9847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17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4BFCB8F-71CC-4D79-AB82-C8D70E51E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04A825-CA0B-4079-984D-2F387E6D8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839E21B-8221-4484-99D5-C7BE4A6B5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74913-5E29-431D-B3A4-908CA08AE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25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2CCDD5-9561-43CB-B13D-A357B48CC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70EE8F0-C252-48B1-9F86-7201E3763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1F9E55E-5BD1-4D1F-A9EB-F00E159E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DF570-2CDC-4D18-9835-8A627F235D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3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6D0B3F4-1A3D-4754-BC67-76A818C58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CFCA13E-56B9-420E-8FFD-F9E10F8DA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4ADE30E-ACB4-487A-8A24-EE91BF3A1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1B29A-476D-4EBC-B783-1040AE4E07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706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3AD170B-0FCB-4538-B107-489939FB6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E01C4D0-FC87-497B-A58C-7BD8CC28A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0393946-7C45-43FE-A9E7-6C410D84C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7D8B5-814E-4C59-8BCE-E9B5A7F7F0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41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903F53-6AB6-4A6C-AB62-546576723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84C29C-CA08-4B0C-9072-5FFBFFA32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2B1D83B-A496-43FE-B215-BCF13BF81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F290A-D3CE-47AA-9076-D1D5A2A5B6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1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6EBE-7B93-439D-9D50-9DE1C88D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BEB51-52AC-450D-B782-9EE3E041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FEDA2-8A42-4DF3-9637-CEDBF8A7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754C-42C6-4193-BC85-2446F2E9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58F79-D2A5-4E94-A917-2343E966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157B3-D9A5-47ED-8A67-39705D437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109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01FE62-3F25-4D18-BDF5-2858ED63D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CC19DAC-CB4D-4FAD-A77F-6DA16D40B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92E392-8D66-4C21-81E5-10FEE730E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DA77E-7B3C-4229-8A91-498B947510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4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3E63EB-6E1C-4CAE-9466-BCA84558D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6A0090C-7C9D-4A0C-BE06-242D8D061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60498D-F52D-419C-9D2A-2DDD16C6D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583FE-29A2-4A65-9CD6-AA560309AD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164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93200" y="457200"/>
            <a:ext cx="25908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4572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C179EFB-CF95-4A75-A066-A766489CA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B364D28-F3A2-4B06-953E-C26C963D8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F38350-2F3D-4CBD-8EB4-F674CD342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DB8FC-C7C3-4444-B408-D647E0F7E5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4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2272D-29F8-473D-8C83-4705ADA9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008A1-0AB4-47FF-95A4-5283F4D9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0BF08-18E5-4A0C-8049-FCB716A0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65B4-0607-4ADC-890A-9AF04091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DCA96-E4A1-4FB3-8B0C-B1396C52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84EF3-5A90-4E48-BEB3-621B697E1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20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C86F0-237C-4918-AE94-36AB2C0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D0309-10B2-45CD-A392-7723622EE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14F03-8DCE-4674-8D0B-312F0B9A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C0E54-D145-4256-B1AC-367C001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4C97F-98E8-4DA8-AA77-A26346CB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FEFBF-709E-4C7F-BEAB-86876E47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4D026-D0A8-429E-A993-7060DC7C7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55064-A775-440C-BEA9-1A0BF403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BA793-DB4F-4D26-A8DC-581E7E9D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562B0-9CE1-4AC0-AF78-D0D4DD42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A9643-B3E0-4B0C-81A6-EC255A2F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5B026-75D3-4F10-BA96-08038527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3B51EC-7246-4C1F-A1B5-E4078BF2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FD4CCB-4293-4379-88B6-53223CAA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F0138E-3DD4-4932-A493-EE0B671E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DDF6-6306-4BCD-AAD6-F6938E831B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53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ED9D-7725-4E24-9707-B79FCADA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C0D31-6604-4837-9DE3-2C628A37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ECE61-057C-4966-9190-81C1AF0D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5C10F-2B86-449D-B41E-FB9B3A2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492EC-D5D0-4324-B31C-6BE99C5865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3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A98A1-FE32-4DB3-8851-9AED31A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BD0EE-AC2C-4C6E-ABF1-19ECAF11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F9D03-43DB-4B06-87F6-0159235C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2C0DD-2BC7-4A29-B225-D6AA029BF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3B29-2195-4D0F-B59A-E0A25E47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43D4-DBB4-4E95-A0CB-4D4A7246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EF3DE-FF6A-4155-B6D6-B09FC877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CF646-0CCB-4D66-9BB5-42523B3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8EC3C-BB79-4C0F-9BA6-FE4F0B85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5EBD-FF69-4EB4-B3C1-C3FB85F1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87CE0-8D8F-46A1-B117-9757E7663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84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1BD4-DB1D-460D-9BD1-38617B0C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16EF4-1882-4492-BEEB-981266D4F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776A6-823F-4EEB-9643-D8F4024D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3FF27-3B85-4BDD-A311-1C882CE8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75BF0-AA66-4073-9EB6-DDBCD80D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A9E0B-1585-4618-9A98-838E35F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01572-CD33-468D-8E84-1122EF67E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tile tx="0" ty="0" sx="100000" sy="100000" flip="none" algn="tl"/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C535386F-8540-41FD-91C0-FD6A1DF2DB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830051" cy="6858000"/>
            <a:chOff x="0" y="0"/>
            <a:chExt cx="5589" cy="4320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id="{47429230-1A69-4A77-99E9-A64C45B4D1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pic>
          <p:nvPicPr>
            <p:cNvPr id="23556" name="Picture 4">
              <a:extLst>
                <a:ext uri="{FF2B5EF4-FFF2-40B4-BE49-F238E27FC236}">
                  <a16:creationId xmlns:a16="http://schemas.microsoft.com/office/drawing/2014/main" id="{066A2E9C-EF72-49FE-B76E-B8A8E2317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12A22EE5-B45B-47B9-B836-28002755A53E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37B3A08-BF53-478D-832E-338BA2C7B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536D2782-7EA8-4D77-B5E0-A85423B8D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828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82D730BF-A9F4-44FC-BFAF-DDB3EC3E6D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0960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55DF1353-BB53-4166-B8A1-DE5CB49E93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0960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23CB7BB9-496F-4D33-8027-37BF8C23FC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0960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8C0D7590-4A80-43CC-999A-732FA95B5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891A169-229B-4BF5-98EA-9EE81B4BB7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830051" cy="6858000"/>
            <a:chOff x="0" y="0"/>
            <a:chExt cx="5589" cy="4320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id="{091D2A6E-B28F-4251-B868-37FE4F0C0E7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kumimoji="1" lang="zh-CN" altLang="zh-CN" sz="1800"/>
            </a:p>
          </p:txBody>
        </p:sp>
        <p:pic>
          <p:nvPicPr>
            <p:cNvPr id="1028" name="Picture 4" descr="minispir">
              <a:extLst>
                <a:ext uri="{FF2B5EF4-FFF2-40B4-BE49-F238E27FC236}">
                  <a16:creationId xmlns:a16="http://schemas.microsoft.com/office/drawing/2014/main" id="{DA8EDD84-61AD-4BF6-BA5C-98240F1BA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F077187A-7702-48C7-9E6B-3543F35D5DD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kumimoji="1" lang="zh-CN" altLang="en-US" sz="1800"/>
            </a:p>
          </p:txBody>
        </p:sp>
      </p:grp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F0508D-FAC7-488A-A4D6-EB4374FC33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8658269-6191-4C2C-8B03-D78E7FAF6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20800" y="1828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B41DAC36-010D-4BA8-AEFA-E97161A230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1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978DD901-D99F-4747-BBCD-FDE2F70EDF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1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4EE44B7B-C4EE-40F6-80DC-610D6EFF0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E8A376A9-BC92-4A82-8D0C-CD730641F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6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8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>
            <a:extLst>
              <a:ext uri="{FF2B5EF4-FFF2-40B4-BE49-F238E27FC236}">
                <a16:creationId xmlns:a16="http://schemas.microsoft.com/office/drawing/2014/main" id="{671A13E0-7E71-4B5F-8D2C-EC1C15262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31" y="692865"/>
            <a:ext cx="3376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402000"/>
                </a:solidFill>
              </a:rPr>
              <a:t>1.</a:t>
            </a:r>
            <a:r>
              <a:rPr kumimoji="1" lang="zh-CN" altLang="en-US" sz="3200" b="1" dirty="0">
                <a:solidFill>
                  <a:srgbClr val="402000"/>
                </a:solidFill>
              </a:rPr>
              <a:t>多元函数的极值</a:t>
            </a:r>
            <a:endParaRPr kumimoji="1" lang="zh-CN" altLang="en-US" sz="2800" b="1" dirty="0">
              <a:solidFill>
                <a:srgbClr val="402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Text Box 11">
                <a:extLst>
                  <a:ext uri="{FF2B5EF4-FFF2-40B4-BE49-F238E27FC236}">
                    <a16:creationId xmlns:a16="http://schemas.microsoft.com/office/drawing/2014/main" id="{68E10F2B-F3D7-4CDD-BE78-7BEC8A6A6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217" y="1277641"/>
                <a:ext cx="7823201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定义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: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设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z=f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 err="1">
                    <a:solidFill>
                      <a:srgbClr val="402000"/>
                    </a:solidFill>
                  </a:rPr>
                  <a:t>x,y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在点 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的某邻域内有定义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,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如果在该邻域内 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f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 err="1">
                    <a:solidFill>
                      <a:srgbClr val="402000"/>
                    </a:solidFill>
                  </a:rPr>
                  <a:t>x,y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)&lt;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f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 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  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 err="1">
                    <a:solidFill>
                      <a:srgbClr val="402000"/>
                    </a:solidFill>
                  </a:rPr>
                  <a:t>x,y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则称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z=f(</a:t>
                </a:r>
                <a:r>
                  <a:rPr kumimoji="1" lang="en-US" altLang="zh-CN" sz="2800" b="1" i="1" dirty="0" err="1">
                    <a:solidFill>
                      <a:srgbClr val="402000"/>
                    </a:solidFill>
                  </a:rPr>
                  <a:t>x,y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在点 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有</a:t>
                </a:r>
                <a:r>
                  <a:rPr kumimoji="1" lang="zh-CN" altLang="en-US" sz="2800" b="1" u="sng" dirty="0">
                    <a:solidFill>
                      <a:srgbClr val="402000"/>
                    </a:solidFill>
                  </a:rPr>
                  <a:t>极大值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  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f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 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40200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8203" name="Text Box 11">
                <a:extLst>
                  <a:ext uri="{FF2B5EF4-FFF2-40B4-BE49-F238E27FC236}">
                    <a16:creationId xmlns:a16="http://schemas.microsoft.com/office/drawing/2014/main" id="{68E10F2B-F3D7-4CDD-BE78-7BEC8A6A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217" y="1277641"/>
                <a:ext cx="7823201" cy="1384995"/>
              </a:xfrm>
              <a:prstGeom prst="rect">
                <a:avLst/>
              </a:prstGeom>
              <a:blipFill>
                <a:blip r:embed="rId2"/>
                <a:stretch>
                  <a:fillRect l="-1558" t="-6167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0" name="Line 28">
            <a:extLst>
              <a:ext uri="{FF2B5EF4-FFF2-40B4-BE49-F238E27FC236}">
                <a16:creationId xmlns:a16="http://schemas.microsoft.com/office/drawing/2014/main" id="{BA6F7984-DB67-4DC2-99DF-D0280E2E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2679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402000"/>
              </a:solidFill>
            </a:endParaRP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09290554-2E50-456B-89BC-A11CA3929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744" y="2946788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402000"/>
                </a:solidFill>
              </a:rPr>
              <a:t>反之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,</a:t>
            </a:r>
            <a:r>
              <a:rPr kumimoji="1" lang="zh-CN" altLang="en-US" sz="2800" b="1" dirty="0">
                <a:solidFill>
                  <a:srgbClr val="402000"/>
                </a:solidFill>
              </a:rPr>
              <a:t>为</a:t>
            </a:r>
            <a:r>
              <a:rPr kumimoji="1" lang="zh-CN" altLang="en-US" sz="2800" b="1" u="sng" dirty="0">
                <a:solidFill>
                  <a:srgbClr val="402000"/>
                </a:solidFill>
              </a:rPr>
              <a:t>极小值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.</a:t>
            </a:r>
          </a:p>
        </p:txBody>
      </p:sp>
      <p:sp>
        <p:nvSpPr>
          <p:cNvPr id="8222" name="AutoShape 30">
            <a:extLst>
              <a:ext uri="{FF2B5EF4-FFF2-40B4-BE49-F238E27FC236}">
                <a16:creationId xmlns:a16="http://schemas.microsoft.com/office/drawing/2014/main" id="{D552BB9C-34AB-4A9D-87AC-913014D8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914400" cy="609600"/>
          </a:xfrm>
          <a:prstGeom prst="wedgeEllipseCallout">
            <a:avLst>
              <a:gd name="adj1" fmla="val -4167"/>
              <a:gd name="adj2" fmla="val 7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402000"/>
                </a:solidFill>
              </a:rPr>
              <a:t>极值</a:t>
            </a:r>
          </a:p>
        </p:txBody>
      </p:sp>
      <p:sp>
        <p:nvSpPr>
          <p:cNvPr id="8223" name="Line 31">
            <a:extLst>
              <a:ext uri="{FF2B5EF4-FFF2-40B4-BE49-F238E27FC236}">
                <a16:creationId xmlns:a16="http://schemas.microsoft.com/office/drawing/2014/main" id="{53072B43-AA22-4393-85EA-E08221BE9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505" y="3365526"/>
            <a:ext cx="798095" cy="7492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402000"/>
              </a:solidFill>
            </a:endParaRPr>
          </a:p>
        </p:txBody>
      </p:sp>
      <p:sp>
        <p:nvSpPr>
          <p:cNvPr id="8224" name="Line 32">
            <a:extLst>
              <a:ext uri="{FF2B5EF4-FFF2-40B4-BE49-F238E27FC236}">
                <a16:creationId xmlns:a16="http://schemas.microsoft.com/office/drawing/2014/main" id="{B76F4F35-ABFB-42DF-B772-F17285F4E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653605"/>
            <a:ext cx="548640" cy="13849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402000"/>
              </a:solidFill>
            </a:endParaRPr>
          </a:p>
        </p:txBody>
      </p:sp>
      <p:sp>
        <p:nvSpPr>
          <p:cNvPr id="8225" name="AutoShape 33">
            <a:extLst>
              <a:ext uri="{FF2B5EF4-FFF2-40B4-BE49-F238E27FC236}">
                <a16:creationId xmlns:a16="http://schemas.microsoft.com/office/drawing/2014/main" id="{87945190-1CE0-4AA6-8A58-B2DE2151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33800"/>
            <a:ext cx="1219200" cy="685800"/>
          </a:xfrm>
          <a:prstGeom prst="wedgeEllipseCallout">
            <a:avLst>
              <a:gd name="adj1" fmla="val -154295"/>
              <a:gd name="adj2" fmla="val -1911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402000"/>
                </a:solidFill>
              </a:rPr>
              <a:t>极值点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4FF5D470-E0FB-4C91-94C0-60D682DC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800600"/>
            <a:ext cx="11448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402000"/>
                </a:solidFill>
              </a:rPr>
              <a:t>例如</a:t>
            </a:r>
            <a:r>
              <a:rPr kumimoji="1" lang="en-US" altLang="zh-CN" sz="3200" b="1" dirty="0">
                <a:solidFill>
                  <a:srgbClr val="402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29" name="Object 37">
                <a:extLst>
                  <a:ext uri="{FF2B5EF4-FFF2-40B4-BE49-F238E27FC236}">
                    <a16:creationId xmlns:a16="http://schemas.microsoft.com/office/drawing/2014/main" id="{0F369DD6-841A-4DE1-92C2-0CF76BED24E4}"/>
                  </a:ext>
                </a:extLst>
              </p:cNvPr>
              <p:cNvSpPr txBox="1"/>
              <p:nvPr/>
            </p:nvSpPr>
            <p:spPr bwMode="auto">
              <a:xfrm>
                <a:off x="3657601" y="4800601"/>
                <a:ext cx="1846262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229" name="Object 37">
                <a:extLst>
                  <a:ext uri="{FF2B5EF4-FFF2-40B4-BE49-F238E27FC236}">
                    <a16:creationId xmlns:a16="http://schemas.microsoft.com/office/drawing/2014/main" id="{0F369DD6-841A-4DE1-92C2-0CF76BED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1" y="4800601"/>
                <a:ext cx="1846262" cy="436563"/>
              </a:xfrm>
              <a:prstGeom prst="rect">
                <a:avLst/>
              </a:prstGeom>
              <a:blipFill>
                <a:blip r:embed="rId3"/>
                <a:stretch>
                  <a:fillRect b="-211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30" name="Object 38">
                <a:extLst>
                  <a:ext uri="{FF2B5EF4-FFF2-40B4-BE49-F238E27FC236}">
                    <a16:creationId xmlns:a16="http://schemas.microsoft.com/office/drawing/2014/main" id="{A39C6A79-256D-4E05-9F3B-C0C4D90E9A6A}"/>
                  </a:ext>
                </a:extLst>
              </p:cNvPr>
              <p:cNvSpPr txBox="1"/>
              <p:nvPr/>
            </p:nvSpPr>
            <p:spPr bwMode="auto">
              <a:xfrm>
                <a:off x="3041584" y="5445124"/>
                <a:ext cx="3214838" cy="8076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230" name="Object 38">
                <a:extLst>
                  <a:ext uri="{FF2B5EF4-FFF2-40B4-BE49-F238E27FC236}">
                    <a16:creationId xmlns:a16="http://schemas.microsoft.com/office/drawing/2014/main" id="{A39C6A79-256D-4E05-9F3B-C0C4D90E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1584" y="5445124"/>
                <a:ext cx="3214838" cy="807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1" name="Text Box 39">
            <a:extLst>
              <a:ext uri="{FF2B5EF4-FFF2-40B4-BE49-F238E27FC236}">
                <a16:creationId xmlns:a16="http://schemas.microsoft.com/office/drawing/2014/main" id="{C9A0188B-0E73-4B3A-B4CB-940ACC40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20210"/>
            <a:ext cx="2730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402000"/>
                </a:solidFill>
              </a:rPr>
              <a:t>极大值 </a:t>
            </a:r>
            <a:r>
              <a:rPr kumimoji="1" lang="en-US" altLang="zh-CN" sz="2800" b="1" i="1" dirty="0">
                <a:solidFill>
                  <a:srgbClr val="402000"/>
                </a:solidFill>
              </a:rPr>
              <a:t>f 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(0,0)</a:t>
            </a:r>
            <a:r>
              <a:rPr kumimoji="1" lang="en-US" altLang="zh-CN" sz="2800" b="1" i="1" dirty="0">
                <a:solidFill>
                  <a:srgbClr val="402000"/>
                </a:solidFill>
              </a:rPr>
              <a:t>=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1.</a:t>
            </a:r>
            <a:endParaRPr kumimoji="1" lang="en-US" altLang="zh-CN" sz="2800" b="1" u="sng" dirty="0">
              <a:solidFill>
                <a:srgbClr val="402000"/>
              </a:solidFill>
            </a:endParaRP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95938515-D24D-4DCF-93D9-758DD325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870" y="4839100"/>
            <a:ext cx="2760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402000"/>
                </a:solidFill>
              </a:rPr>
              <a:t>极小值 </a:t>
            </a:r>
            <a:r>
              <a:rPr kumimoji="1" lang="en-US" altLang="zh-CN" sz="2800" b="1" i="1" dirty="0">
                <a:solidFill>
                  <a:srgbClr val="402000"/>
                </a:solidFill>
              </a:rPr>
              <a:t>f 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(0,0)=0;</a:t>
            </a:r>
            <a:endParaRPr kumimoji="1" lang="en-US" altLang="zh-CN" sz="2800" b="1" u="sng" dirty="0">
              <a:solidFill>
                <a:srgbClr val="402000"/>
              </a:solidFill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E06F26F4-DF73-4622-9420-F64E726A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217" y="27569"/>
            <a:ext cx="5331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§8.5 </a:t>
            </a:r>
            <a:r>
              <a:rPr kumimoji="1" lang="zh-CN" altLang="en-US" sz="3200" b="1" dirty="0">
                <a:solidFill>
                  <a:srgbClr val="402000"/>
                </a:solidFill>
              </a:rPr>
              <a:t>多元函数的极值与最值</a:t>
            </a:r>
            <a:endParaRPr kumimoji="1" lang="zh-CN" altLang="en-US" sz="2800" b="1" dirty="0">
              <a:solidFill>
                <a:srgbClr val="402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utoUpdateAnimBg="0"/>
      <p:bldP spid="8203" grpId="0"/>
      <p:bldP spid="8221" grpId="0" autoUpdateAnimBg="0"/>
      <p:bldP spid="8222" grpId="0" animBg="1" autoUpdateAnimBg="0"/>
      <p:bldP spid="8225" grpId="0" animBg="1" autoUpdateAnimBg="0"/>
      <p:bldP spid="8226" grpId="0" autoUpdateAnimBg="0"/>
      <p:bldP spid="8229" grpId="0"/>
      <p:bldP spid="8230" grpId="0"/>
      <p:bldP spid="8231" grpId="0" autoUpdateAnimBg="0"/>
      <p:bldP spid="8232" grpId="0" autoUpdateAnimBg="0"/>
      <p:bldP spid="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 Box 8">
            <a:extLst>
              <a:ext uri="{FF2B5EF4-FFF2-40B4-BE49-F238E27FC236}">
                <a16:creationId xmlns:a16="http://schemas.microsoft.com/office/drawing/2014/main" id="{84A67849-8D14-4D35-8412-B8D298D1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6" y="2113144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引入辅助函数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7AAA0454-DC0D-44F0-A0D5-B4C8CAF3E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662" y="4702969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辅助函数</a:t>
            </a:r>
            <a:r>
              <a:rPr lang="en-US" altLang="zh-CN" sz="2800" b="1" i="1" dirty="0">
                <a:solidFill>
                  <a:srgbClr val="402000"/>
                </a:solidFill>
              </a:rPr>
              <a:t>L </a:t>
            </a:r>
            <a:r>
              <a:rPr lang="zh-CN" altLang="en-US" sz="2800" b="1" dirty="0">
                <a:solidFill>
                  <a:srgbClr val="402000"/>
                </a:solidFill>
              </a:rPr>
              <a:t>称为拉格朗日</a:t>
            </a:r>
            <a:r>
              <a:rPr lang="en-US" altLang="zh-CN" sz="2800" b="1" dirty="0">
                <a:solidFill>
                  <a:srgbClr val="402000"/>
                </a:solidFill>
              </a:rPr>
              <a:t>( Lagrange )</a:t>
            </a:r>
            <a:r>
              <a:rPr lang="zh-CN" altLang="en-US" sz="2800" b="1" dirty="0">
                <a:solidFill>
                  <a:srgbClr val="402000"/>
                </a:solidFill>
              </a:rPr>
              <a:t>函数</a:t>
            </a:r>
            <a:r>
              <a:rPr lang="en-US" altLang="zh-CN" sz="2800" b="1" dirty="0">
                <a:solidFill>
                  <a:srgbClr val="402000"/>
                </a:solidFill>
              </a:rPr>
              <a:t>.</a:t>
            </a:r>
          </a:p>
        </p:txBody>
      </p:sp>
      <p:sp>
        <p:nvSpPr>
          <p:cNvPr id="23559" name="Text Box 22">
            <a:extLst>
              <a:ext uri="{FF2B5EF4-FFF2-40B4-BE49-F238E27FC236}">
                <a16:creationId xmlns:a16="http://schemas.microsoft.com/office/drawing/2014/main" id="{E2C9617B-A672-4B56-ABBA-2D7D8E89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857251"/>
            <a:ext cx="271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极值点必满足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7E228D-0B5E-43EB-8D50-AF70AF9C4F49}"/>
              </a:ext>
            </a:extLst>
          </p:cNvPr>
          <p:cNvGrpSpPr/>
          <p:nvPr/>
        </p:nvGrpSpPr>
        <p:grpSpPr>
          <a:xfrm>
            <a:off x="4495800" y="268289"/>
            <a:ext cx="3167887" cy="1541461"/>
            <a:chOff x="4495800" y="268289"/>
            <a:chExt cx="3167887" cy="1541461"/>
          </a:xfrm>
        </p:grpSpPr>
        <p:sp>
          <p:nvSpPr>
            <p:cNvPr id="17431" name="AutoShape 23">
              <a:extLst>
                <a:ext uri="{FF2B5EF4-FFF2-40B4-BE49-F238E27FC236}">
                  <a16:creationId xmlns:a16="http://schemas.microsoft.com/office/drawing/2014/main" id="{DC2CDD84-2BEF-4340-BA98-AEC531922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5750"/>
              <a:ext cx="327754" cy="1524000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402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2" name="Object 5">
                  <a:extLst>
                    <a:ext uri="{FF2B5EF4-FFF2-40B4-BE49-F238E27FC236}">
                      <a16:creationId xmlns:a16="http://schemas.microsoft.com/office/drawing/2014/main" id="{92A75BCC-3E8F-4C16-B5F4-AD8F381BEC19}"/>
                    </a:ext>
                  </a:extLst>
                </p:cNvPr>
                <p:cNvSpPr txBox="1"/>
                <p:nvPr/>
              </p:nvSpPr>
              <p:spPr bwMode="auto">
                <a:xfrm>
                  <a:off x="4606926" y="268289"/>
                  <a:ext cx="3056761" cy="517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4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432" name="Object 5">
                  <a:extLst>
                    <a:ext uri="{FF2B5EF4-FFF2-40B4-BE49-F238E27FC236}">
                      <a16:creationId xmlns:a16="http://schemas.microsoft.com/office/drawing/2014/main" id="{92A75BCC-3E8F-4C16-B5F4-AD8F381BE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6926" y="268289"/>
                  <a:ext cx="3056761" cy="517525"/>
                </a:xfrm>
                <a:prstGeom prst="rect">
                  <a:avLst/>
                </a:prstGeom>
                <a:blipFill>
                  <a:blip r:embed="rId3"/>
                  <a:stretch>
                    <a:fillRect l="-1796"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3" name="Object 6">
                  <a:extLst>
                    <a:ext uri="{FF2B5EF4-FFF2-40B4-BE49-F238E27FC236}">
                      <a16:creationId xmlns:a16="http://schemas.microsoft.com/office/drawing/2014/main" id="{B2ED316B-3C47-45EC-B27F-5B4A1E441D93}"/>
                    </a:ext>
                  </a:extLst>
                </p:cNvPr>
                <p:cNvSpPr txBox="1"/>
                <p:nvPr/>
              </p:nvSpPr>
              <p:spPr bwMode="auto">
                <a:xfrm>
                  <a:off x="4667251" y="836614"/>
                  <a:ext cx="2765424" cy="5730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4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433" name="Object 6">
                  <a:extLst>
                    <a:ext uri="{FF2B5EF4-FFF2-40B4-BE49-F238E27FC236}">
                      <a16:creationId xmlns:a16="http://schemas.microsoft.com/office/drawing/2014/main" id="{B2ED316B-3C47-45EC-B27F-5B4A1E441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7251" y="836614"/>
                  <a:ext cx="2765424" cy="573087"/>
                </a:xfrm>
                <a:prstGeom prst="rect">
                  <a:avLst/>
                </a:prstGeom>
                <a:blipFill>
                  <a:blip r:embed="rId4"/>
                  <a:stretch>
                    <a:fillRect l="-19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4" name="Object 7">
                  <a:extLst>
                    <a:ext uri="{FF2B5EF4-FFF2-40B4-BE49-F238E27FC236}">
                      <a16:creationId xmlns:a16="http://schemas.microsoft.com/office/drawing/2014/main" id="{2B581B18-2348-453D-B1E4-CD310BA1A0B9}"/>
                    </a:ext>
                  </a:extLst>
                </p:cNvPr>
                <p:cNvSpPr txBox="1"/>
                <p:nvPr/>
              </p:nvSpPr>
              <p:spPr bwMode="auto">
                <a:xfrm>
                  <a:off x="4800599" y="1403350"/>
                  <a:ext cx="2294277" cy="40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sz="2400" b="1" i="1" dirty="0">
                            <a:solidFill>
                              <a:srgbClr val="402000"/>
                            </a:solidFill>
                          </a:rPr>
                          <m:t>φ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434" name="Object 7">
                  <a:extLst>
                    <a:ext uri="{FF2B5EF4-FFF2-40B4-BE49-F238E27FC236}">
                      <a16:creationId xmlns:a16="http://schemas.microsoft.com/office/drawing/2014/main" id="{2B581B18-2348-453D-B1E4-CD310BA1A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599" y="1403350"/>
                  <a:ext cx="2294277" cy="406400"/>
                </a:xfrm>
                <a:prstGeom prst="rect">
                  <a:avLst/>
                </a:prstGeom>
                <a:blipFill>
                  <a:blip r:embed="rId5"/>
                  <a:stretch>
                    <a:fillRect l="-531" b="-343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35" name="Text Box 27">
            <a:extLst>
              <a:ext uri="{FF2B5EF4-FFF2-40B4-BE49-F238E27FC236}">
                <a16:creationId xmlns:a16="http://schemas.microsoft.com/office/drawing/2014/main" id="{362B3771-D2D5-4A79-958D-B3B784B7F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367089"/>
            <a:ext cx="246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则极值点满足</a:t>
            </a:r>
            <a:r>
              <a:rPr lang="en-US" altLang="zh-CN" sz="2800" b="1">
                <a:solidFill>
                  <a:srgbClr val="402000"/>
                </a:solidFill>
              </a:rPr>
              <a:t>: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19512A-C79D-4658-B083-86F1377708F5}"/>
              </a:ext>
            </a:extLst>
          </p:cNvPr>
          <p:cNvGrpSpPr/>
          <p:nvPr/>
        </p:nvGrpSpPr>
        <p:grpSpPr>
          <a:xfrm>
            <a:off x="4362438" y="2872980"/>
            <a:ext cx="3608400" cy="1785939"/>
            <a:chOff x="4267199" y="2857500"/>
            <a:chExt cx="3608400" cy="1785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4" name="Object 2">
                  <a:extLst>
                    <a:ext uri="{FF2B5EF4-FFF2-40B4-BE49-F238E27FC236}">
                      <a16:creationId xmlns:a16="http://schemas.microsoft.com/office/drawing/2014/main" id="{DF851671-FA00-404E-B8A0-662DDF5057BE}"/>
                    </a:ext>
                  </a:extLst>
                </p:cNvPr>
                <p:cNvSpPr txBox="1"/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24" name="Object 2">
                  <a:extLst>
                    <a:ext uri="{FF2B5EF4-FFF2-40B4-BE49-F238E27FC236}">
                      <a16:creationId xmlns:a16="http://schemas.microsoft.com/office/drawing/2014/main" id="{DF851671-FA00-404E-B8A0-662DDF505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5" name="Object 3">
                  <a:extLst>
                    <a:ext uri="{FF2B5EF4-FFF2-40B4-BE49-F238E27FC236}">
                      <a16:creationId xmlns:a16="http://schemas.microsoft.com/office/drawing/2014/main" id="{4060DCE8-796C-47D8-98A8-4E574C8C979B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3429001"/>
                  <a:ext cx="3351224" cy="620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25" name="Object 3">
                  <a:extLst>
                    <a:ext uri="{FF2B5EF4-FFF2-40B4-BE49-F238E27FC236}">
                      <a16:creationId xmlns:a16="http://schemas.microsoft.com/office/drawing/2014/main" id="{4060DCE8-796C-47D8-98A8-4E574C8C9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3429001"/>
                  <a:ext cx="3351224" cy="6207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6" name="Object 4">
                  <a:extLst>
                    <a:ext uri="{FF2B5EF4-FFF2-40B4-BE49-F238E27FC236}">
                      <a16:creationId xmlns:a16="http://schemas.microsoft.com/office/drawing/2014/main" id="{53D09638-F4C5-47BE-B36C-45972583116F}"/>
                    </a:ext>
                  </a:extLst>
                </p:cNvPr>
                <p:cNvSpPr txBox="1"/>
                <p:nvPr/>
              </p:nvSpPr>
              <p:spPr bwMode="auto">
                <a:xfrm>
                  <a:off x="4595813" y="4060826"/>
                  <a:ext cx="2363252" cy="5826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altLang="zh-CN" sz="2800" b="1" i="1" dirty="0">
                            <a:solidFill>
                              <a:srgbClr val="402000"/>
                            </a:solidFill>
                          </a:rPr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426" name="Object 4">
                  <a:extLst>
                    <a:ext uri="{FF2B5EF4-FFF2-40B4-BE49-F238E27FC236}">
                      <a16:creationId xmlns:a16="http://schemas.microsoft.com/office/drawing/2014/main" id="{53D09638-F4C5-47BE-B36C-459725831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5813" y="4060826"/>
                  <a:ext cx="2363252" cy="5826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36" name="AutoShape 28">
              <a:extLst>
                <a:ext uri="{FF2B5EF4-FFF2-40B4-BE49-F238E27FC236}">
                  <a16:creationId xmlns:a16="http://schemas.microsoft.com/office/drawing/2014/main" id="{E1E84044-FA10-4409-BE8C-BCE823103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1524000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402000"/>
                </a:solidFill>
              </a:endParaRPr>
            </a:p>
          </p:txBody>
        </p:sp>
      </p:grpSp>
      <p:sp>
        <p:nvSpPr>
          <p:cNvPr id="17437" name="Text Box 29">
            <a:extLst>
              <a:ext uri="{FF2B5EF4-FFF2-40B4-BE49-F238E27FC236}">
                <a16:creationId xmlns:a16="http://schemas.microsoft.com/office/drawing/2014/main" id="{9081B41F-50DC-48F4-97E7-27C6E657F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5417993"/>
            <a:ext cx="85251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利用拉格朗日函数求极值的方法称为</a:t>
            </a:r>
            <a:r>
              <a:rPr lang="zh-CN" altLang="en-US" sz="2800" b="1" u="sng" dirty="0">
                <a:solidFill>
                  <a:srgbClr val="402000"/>
                </a:solidFill>
              </a:rPr>
              <a:t>拉格朗日乘数法</a:t>
            </a:r>
            <a:r>
              <a:rPr lang="en-US" altLang="zh-CN" sz="2800" b="1" dirty="0">
                <a:solidFill>
                  <a:srgbClr val="402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8" name="Object 8">
                <a:extLst>
                  <a:ext uri="{FF2B5EF4-FFF2-40B4-BE49-F238E27FC236}">
                    <a16:creationId xmlns:a16="http://schemas.microsoft.com/office/drawing/2014/main" id="{242AFECB-DF76-44B4-9834-C5E511ACB9D4}"/>
                  </a:ext>
                </a:extLst>
              </p:cNvPr>
              <p:cNvSpPr txBox="1"/>
              <p:nvPr/>
            </p:nvSpPr>
            <p:spPr bwMode="auto">
              <a:xfrm>
                <a:off x="4310062" y="2133600"/>
                <a:ext cx="4333423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solidFill>
                            <a:srgbClr val="402000"/>
                          </a:solidFill>
                        </a:rPr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8" name="Object 8">
                <a:extLst>
                  <a:ext uri="{FF2B5EF4-FFF2-40B4-BE49-F238E27FC236}">
                    <a16:creationId xmlns:a16="http://schemas.microsoft.com/office/drawing/2014/main" id="{242AFECB-DF76-44B4-9834-C5E511AC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2" y="2133600"/>
                <a:ext cx="4333423" cy="457200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20" grpId="0"/>
      <p:bldP spid="23559" grpId="0"/>
      <p:bldP spid="17435" grpId="0" build="p"/>
      <p:bldP spid="17437" grpId="0"/>
      <p:bldP spid="174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 Box 8">
            <a:extLst>
              <a:ext uri="{FF2B5EF4-FFF2-40B4-BE49-F238E27FC236}">
                <a16:creationId xmlns:a16="http://schemas.microsoft.com/office/drawing/2014/main" id="{E058E34F-55C4-4416-A57E-682D82B3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1143001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1. </a:t>
            </a:r>
            <a:r>
              <a:rPr lang="zh-CN" altLang="en-US" sz="2800" b="1" dirty="0">
                <a:solidFill>
                  <a:srgbClr val="402000"/>
                </a:solidFill>
              </a:rPr>
              <a:t>构造拉格朗日函数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14F772B1-2ECB-42EF-98A9-DE8D9FAE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204" y="241511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2: </a:t>
            </a:r>
            <a:r>
              <a:rPr lang="zh-CN" altLang="en-US" sz="2800" b="1" dirty="0">
                <a:solidFill>
                  <a:srgbClr val="402000"/>
                </a:solidFill>
              </a:rPr>
              <a:t>令：</a:t>
            </a:r>
            <a:endParaRPr lang="en-US" altLang="zh-CN" sz="2800" b="1" dirty="0">
              <a:solidFill>
                <a:srgbClr val="402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1696A3-BA7A-4022-B821-C25347D45A10}"/>
              </a:ext>
            </a:extLst>
          </p:cNvPr>
          <p:cNvGrpSpPr/>
          <p:nvPr/>
        </p:nvGrpSpPr>
        <p:grpSpPr>
          <a:xfrm>
            <a:off x="3287713" y="1857375"/>
            <a:ext cx="3643313" cy="1940720"/>
            <a:chOff x="3287713" y="1857375"/>
            <a:chExt cx="3165475" cy="1804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4" name="Object 2">
                  <a:extLst>
                    <a:ext uri="{FF2B5EF4-FFF2-40B4-BE49-F238E27FC236}">
                      <a16:creationId xmlns:a16="http://schemas.microsoft.com/office/drawing/2014/main" id="{356D232D-F0A6-4B01-AE21-85006D8FBD82}"/>
                    </a:ext>
                  </a:extLst>
                </p:cNvPr>
                <p:cNvSpPr txBox="1"/>
                <p:nvPr/>
              </p:nvSpPr>
              <p:spPr bwMode="auto">
                <a:xfrm>
                  <a:off x="3544888" y="1857375"/>
                  <a:ext cx="2849562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24" name="Object 2">
                  <a:extLst>
                    <a:ext uri="{FF2B5EF4-FFF2-40B4-BE49-F238E27FC236}">
                      <a16:creationId xmlns:a16="http://schemas.microsoft.com/office/drawing/2014/main" id="{356D232D-F0A6-4B01-AE21-85006D8FB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44888" y="1857375"/>
                  <a:ext cx="2849562" cy="5842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5" name="Object 3">
                  <a:extLst>
                    <a:ext uri="{FF2B5EF4-FFF2-40B4-BE49-F238E27FC236}">
                      <a16:creationId xmlns:a16="http://schemas.microsoft.com/office/drawing/2014/main" id="{F6A28D5B-4F88-46BA-A9A8-2DF297CC84FB}"/>
                    </a:ext>
                  </a:extLst>
                </p:cNvPr>
                <p:cNvSpPr txBox="1"/>
                <p:nvPr/>
              </p:nvSpPr>
              <p:spPr bwMode="auto">
                <a:xfrm>
                  <a:off x="3544888" y="2447926"/>
                  <a:ext cx="2908300" cy="620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25" name="Object 3">
                  <a:extLst>
                    <a:ext uri="{FF2B5EF4-FFF2-40B4-BE49-F238E27FC236}">
                      <a16:creationId xmlns:a16="http://schemas.microsoft.com/office/drawing/2014/main" id="{F6A28D5B-4F88-46BA-A9A8-2DF297CC8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44888" y="2447926"/>
                  <a:ext cx="2908300" cy="6207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6" name="Object 4">
                  <a:extLst>
                    <a:ext uri="{FF2B5EF4-FFF2-40B4-BE49-F238E27FC236}">
                      <a16:creationId xmlns:a16="http://schemas.microsoft.com/office/drawing/2014/main" id="{57BC30F3-AB39-4926-8721-69C90D6C007B}"/>
                    </a:ext>
                  </a:extLst>
                </p:cNvPr>
                <p:cNvSpPr txBox="1"/>
                <p:nvPr/>
              </p:nvSpPr>
              <p:spPr bwMode="auto">
                <a:xfrm>
                  <a:off x="3616325" y="3079751"/>
                  <a:ext cx="1714500" cy="5826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altLang="zh-CN" sz="2800" b="1" i="1" dirty="0">
                            <a:solidFill>
                              <a:srgbClr val="402000"/>
                            </a:solidFill>
                          </a:rPr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426" name="Object 4">
                  <a:extLst>
                    <a:ext uri="{FF2B5EF4-FFF2-40B4-BE49-F238E27FC236}">
                      <a16:creationId xmlns:a16="http://schemas.microsoft.com/office/drawing/2014/main" id="{57BC30F3-AB39-4926-8721-69C90D6C0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6325" y="3079751"/>
                  <a:ext cx="1714500" cy="582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36" name="AutoShape 28">
              <a:extLst>
                <a:ext uri="{FF2B5EF4-FFF2-40B4-BE49-F238E27FC236}">
                  <a16:creationId xmlns:a16="http://schemas.microsoft.com/office/drawing/2014/main" id="{F8500BFA-9899-4024-88BF-18DF631F6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14525"/>
              <a:ext cx="228600" cy="1524000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400" b="1">
                <a:solidFill>
                  <a:srgbClr val="402000"/>
                </a:solidFill>
              </a:endParaRPr>
            </a:p>
          </p:txBody>
        </p:sp>
      </p:grpSp>
      <p:sp>
        <p:nvSpPr>
          <p:cNvPr id="17437" name="Text Box 29">
            <a:extLst>
              <a:ext uri="{FF2B5EF4-FFF2-40B4-BE49-F238E27FC236}">
                <a16:creationId xmlns:a16="http://schemas.microsoft.com/office/drawing/2014/main" id="{CD4784AA-7F88-4788-8091-AB6DBD36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285751"/>
            <a:ext cx="7415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u="sng">
                <a:solidFill>
                  <a:srgbClr val="402000"/>
                </a:solidFill>
              </a:rPr>
              <a:t>拉格朗日乘数法步骤：</a:t>
            </a:r>
            <a:endParaRPr lang="en-US" altLang="zh-CN" sz="2800" b="1">
              <a:solidFill>
                <a:srgbClr val="402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8" name="Object 8">
                <a:extLst>
                  <a:ext uri="{FF2B5EF4-FFF2-40B4-BE49-F238E27FC236}">
                    <a16:creationId xmlns:a16="http://schemas.microsoft.com/office/drawing/2014/main" id="{D2B959C5-643E-41A2-AC89-00768D80A36A}"/>
                  </a:ext>
                </a:extLst>
              </p:cNvPr>
              <p:cNvSpPr txBox="1"/>
              <p:nvPr/>
            </p:nvSpPr>
            <p:spPr bwMode="auto">
              <a:xfrm>
                <a:off x="5310189" y="1126333"/>
                <a:ext cx="4116386" cy="500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solidFill>
                            <a:srgbClr val="402000"/>
                          </a:solidFill>
                        </a:rPr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38" name="Object 8">
                <a:extLst>
                  <a:ext uri="{FF2B5EF4-FFF2-40B4-BE49-F238E27FC236}">
                    <a16:creationId xmlns:a16="http://schemas.microsoft.com/office/drawing/2014/main" id="{D2B959C5-643E-41A2-AC89-00768D80A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189" y="1126333"/>
                <a:ext cx="4116386" cy="500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5">
            <a:extLst>
              <a:ext uri="{FF2B5EF4-FFF2-40B4-BE49-F238E27FC236}">
                <a16:creationId xmlns:a16="http://schemas.microsoft.com/office/drawing/2014/main" id="{86234514-3167-4BAF-9268-A542CF25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876" y="3788905"/>
            <a:ext cx="378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3. </a:t>
            </a:r>
            <a:r>
              <a:rPr lang="zh-CN" altLang="en-US" sz="2800" b="1" dirty="0">
                <a:solidFill>
                  <a:srgbClr val="402000"/>
                </a:solidFill>
              </a:rPr>
              <a:t>解出驻点</a:t>
            </a:r>
            <a:r>
              <a:rPr lang="en-US" altLang="zh-CN" sz="2800" b="1" dirty="0">
                <a:solidFill>
                  <a:srgbClr val="402000"/>
                </a:solidFill>
              </a:rPr>
              <a:t>(</a:t>
            </a:r>
            <a:r>
              <a:rPr lang="zh-CN" altLang="en-US" sz="2800" b="1" dirty="0">
                <a:solidFill>
                  <a:srgbClr val="402000"/>
                </a:solidFill>
              </a:rPr>
              <a:t>条件驻点</a:t>
            </a:r>
            <a:r>
              <a:rPr lang="en-US" altLang="zh-CN" sz="2800" b="1" dirty="0">
                <a:solidFill>
                  <a:srgbClr val="402000"/>
                </a:solidFill>
              </a:rPr>
              <a:t>);</a:t>
            </a: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8D5A9E1D-4C74-4BBD-988C-F717F17C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4572001"/>
            <a:ext cx="4240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4. </a:t>
            </a:r>
            <a:r>
              <a:rPr lang="zh-CN" altLang="en-US" sz="2800" b="1" dirty="0">
                <a:solidFill>
                  <a:srgbClr val="402000"/>
                </a:solidFill>
              </a:rPr>
              <a:t>判断是否为条件极值点</a:t>
            </a:r>
            <a:r>
              <a:rPr lang="en-US" altLang="zh-CN" sz="2800" b="1" dirty="0">
                <a:solidFill>
                  <a:srgbClr val="402000"/>
                </a:solidFill>
              </a:rPr>
              <a:t>.</a:t>
            </a:r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A3362FB7-43D4-4A79-BC47-1CD7196C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0" y="4430044"/>
            <a:ext cx="3814763" cy="847725"/>
          </a:xfrm>
          <a:prstGeom prst="wedgeRoundRectCallout">
            <a:avLst>
              <a:gd name="adj1" fmla="val -68033"/>
              <a:gd name="adj2" fmla="val -44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判别法不要求</a:t>
            </a:r>
            <a:r>
              <a:rPr lang="en-US" altLang="zh-CN" sz="2800" b="1" dirty="0">
                <a:solidFill>
                  <a:srgbClr val="402000"/>
                </a:solidFill>
              </a:rPr>
              <a:t>, </a:t>
            </a:r>
            <a:r>
              <a:rPr lang="zh-CN" altLang="en-US" sz="2800" b="1" dirty="0">
                <a:solidFill>
                  <a:srgbClr val="402000"/>
                </a:solidFill>
              </a:rPr>
              <a:t>会用实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际问题性质判断即可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9D7C6DDC-6F61-4DB1-BB04-19804F2BC1D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15000"/>
            <a:ext cx="10072688" cy="571500"/>
            <a:chOff x="13" y="3690"/>
            <a:chExt cx="6159" cy="342"/>
          </a:xfrm>
        </p:grpSpPr>
        <p:sp>
          <p:nvSpPr>
            <p:cNvPr id="25620" name="Text Box 18">
              <a:extLst>
                <a:ext uri="{FF2B5EF4-FFF2-40B4-BE49-F238E27FC236}">
                  <a16:creationId xmlns:a16="http://schemas.microsoft.com/office/drawing/2014/main" id="{3C35F80C-8041-49D6-AE1C-EFEF5D7D4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" y="3690"/>
              <a:ext cx="607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402000"/>
                  </a:solidFill>
                </a:rPr>
                <a:t>注</a:t>
              </a:r>
              <a:r>
                <a:rPr lang="en-US" altLang="zh-CN" sz="2800" b="1" dirty="0">
                  <a:solidFill>
                    <a:srgbClr val="402000"/>
                  </a:solidFill>
                </a:rPr>
                <a:t>: </a:t>
              </a:r>
              <a:r>
                <a:rPr lang="zh-CN" altLang="en-US" sz="2800" b="1" dirty="0">
                  <a:solidFill>
                    <a:srgbClr val="402000"/>
                  </a:solidFill>
                </a:rPr>
                <a:t>该方法可推广到自变量多于两个</a:t>
              </a:r>
              <a:r>
                <a:rPr lang="en-US" altLang="zh-CN" sz="2800" b="1" dirty="0">
                  <a:solidFill>
                    <a:srgbClr val="402000"/>
                  </a:solidFill>
                </a:rPr>
                <a:t>, </a:t>
              </a:r>
              <a:r>
                <a:rPr lang="zh-CN" altLang="en-US" sz="2800" b="1" dirty="0">
                  <a:solidFill>
                    <a:srgbClr val="402000"/>
                  </a:solidFill>
                </a:rPr>
                <a:t>条件多于一个的情形</a:t>
              </a:r>
              <a:r>
                <a:rPr lang="en-US" altLang="zh-CN" sz="2800" b="1" dirty="0">
                  <a:solidFill>
                    <a:srgbClr val="402000"/>
                  </a:solidFill>
                </a:rPr>
                <a:t>.</a:t>
              </a:r>
            </a:p>
          </p:txBody>
        </p:sp>
        <p:sp>
          <p:nvSpPr>
            <p:cNvPr id="25621" name="Rectangle 19">
              <a:extLst>
                <a:ext uri="{FF2B5EF4-FFF2-40B4-BE49-F238E27FC236}">
                  <a16:creationId xmlns:a16="http://schemas.microsoft.com/office/drawing/2014/main" id="{2E1B1F8F-3D16-4795-AF81-2E9B587B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3706"/>
              <a:ext cx="5631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402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5" grpId="0" build="p"/>
      <p:bldP spid="17437" grpId="0"/>
      <p:bldP spid="17438" grpId="0"/>
      <p:bldP spid="24" grpId="0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0E7BBDE1-34D3-41EA-AC30-47D5AB98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624" y="342865"/>
            <a:ext cx="2819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例</a:t>
            </a:r>
            <a:r>
              <a:rPr lang="en-US" altLang="zh-CN" sz="2800" b="1" dirty="0">
                <a:solidFill>
                  <a:srgbClr val="402000"/>
                </a:solidFill>
              </a:rPr>
              <a:t>6. </a:t>
            </a:r>
            <a:r>
              <a:rPr lang="zh-CN" altLang="en-US" sz="2800" b="1" dirty="0">
                <a:solidFill>
                  <a:srgbClr val="402000"/>
                </a:solidFill>
              </a:rPr>
              <a:t>解法二</a:t>
            </a:r>
            <a:r>
              <a:rPr lang="en-US" altLang="zh-CN" sz="2800" b="1" dirty="0">
                <a:solidFill>
                  <a:srgbClr val="402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41637847-1566-4D50-AB73-622BE10B211A}"/>
                  </a:ext>
                </a:extLst>
              </p:cNvPr>
              <p:cNvSpPr txBox="1"/>
              <p:nvPr/>
            </p:nvSpPr>
            <p:spPr bwMode="auto">
              <a:xfrm>
                <a:off x="2886576" y="2421159"/>
                <a:ext cx="6122669" cy="2054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𝒙𝒚𝒛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41637847-1566-4D50-AB73-622BE10B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6576" y="2421159"/>
                <a:ext cx="6122669" cy="2054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 Box 9">
                <a:extLst>
                  <a:ext uri="{FF2B5EF4-FFF2-40B4-BE49-F238E27FC236}">
                    <a16:creationId xmlns:a16="http://schemas.microsoft.com/office/drawing/2014/main" id="{0CF32567-5725-429C-A6A1-715715494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4125" y="4580213"/>
                <a:ext cx="7070470" cy="825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402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解出条件驻点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rad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5" name="Text Box 9">
                <a:extLst>
                  <a:ext uri="{FF2B5EF4-FFF2-40B4-BE49-F238E27FC236}">
                    <a16:creationId xmlns:a16="http://schemas.microsoft.com/office/drawing/2014/main" id="{0CF32567-5725-429C-A6A1-71571549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5" y="4580213"/>
                <a:ext cx="7070470" cy="825547"/>
              </a:xfrm>
              <a:prstGeom prst="rect">
                <a:avLst/>
              </a:prstGeom>
              <a:blipFill>
                <a:blip r:embed="rId3"/>
                <a:stretch>
                  <a:fillRect l="-431" b="-80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Text Box 4">
                <a:extLst>
                  <a:ext uri="{FF2B5EF4-FFF2-40B4-BE49-F238E27FC236}">
                    <a16:creationId xmlns:a16="http://schemas.microsoft.com/office/drawing/2014/main" id="{929E593C-600A-49DD-8F27-9A8018C6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4125" y="970916"/>
                <a:ext cx="7088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求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𝒙𝒛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</a:rPr>
                  <a:t> 在条件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𝒙𝒚𝒛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</a:rPr>
                  <a:t>下的极值</a:t>
                </a:r>
              </a:p>
            </p:txBody>
          </p:sp>
        </mc:Choice>
        <mc:Fallback xmlns="">
          <p:sp>
            <p:nvSpPr>
              <p:cNvPr id="27653" name="Text Box 4">
                <a:extLst>
                  <a:ext uri="{FF2B5EF4-FFF2-40B4-BE49-F238E27FC236}">
                    <a16:creationId xmlns:a16="http://schemas.microsoft.com/office/drawing/2014/main" id="{929E593C-600A-49DD-8F27-9A8018C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5" y="970916"/>
                <a:ext cx="7088800" cy="523220"/>
              </a:xfrm>
              <a:prstGeom prst="rect">
                <a:avLst/>
              </a:prstGeom>
              <a:blipFill>
                <a:blip r:embed="rId4"/>
                <a:stretch>
                  <a:fillRect l="-1720" t="-15116" r="-1118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9A3056E4-2665-45E6-82E3-5875E988BA44}"/>
                  </a:ext>
                </a:extLst>
              </p:cNvPr>
              <p:cNvSpPr txBox="1"/>
              <p:nvPr/>
            </p:nvSpPr>
            <p:spPr bwMode="auto">
              <a:xfrm>
                <a:off x="2700438" y="1763713"/>
                <a:ext cx="6999031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7" name="Object 11">
                <a:extLst>
                  <a:ext uri="{FF2B5EF4-FFF2-40B4-BE49-F238E27FC236}">
                    <a16:creationId xmlns:a16="http://schemas.microsoft.com/office/drawing/2014/main" id="{9A3056E4-2665-45E6-82E3-5875E988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438" y="1763713"/>
                <a:ext cx="6999031" cy="40005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0" name="Object 14">
            <a:extLst>
              <a:ext uri="{FF2B5EF4-FFF2-40B4-BE49-F238E27FC236}">
                <a16:creationId xmlns:a16="http://schemas.microsoft.com/office/drawing/2014/main" id="{F41C0D4C-37D1-4380-AF95-1DD50179D68C}"/>
              </a:ext>
            </a:extLst>
          </p:cNvPr>
          <p:cNvSpPr txBox="1"/>
          <p:nvPr/>
        </p:nvSpPr>
        <p:spPr bwMode="auto">
          <a:xfrm>
            <a:off x="7239001" y="4357688"/>
            <a:ext cx="2284156" cy="990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CN" altLang="en-US" sz="2800" b="1" dirty="0"/>
          </a:p>
        </p:txBody>
      </p:sp>
      <p:sp>
        <p:nvSpPr>
          <p:cNvPr id="14352" name="AutoShape 16">
            <a:extLst>
              <a:ext uri="{FF2B5EF4-FFF2-40B4-BE49-F238E27FC236}">
                <a16:creationId xmlns:a16="http://schemas.microsoft.com/office/drawing/2014/main" id="{DF5536A3-1357-4DEE-B092-7A1E8A00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4" y="5662614"/>
            <a:ext cx="3000375" cy="981075"/>
          </a:xfrm>
          <a:prstGeom prst="wedgeRectCallout">
            <a:avLst>
              <a:gd name="adj1" fmla="val -50000"/>
              <a:gd name="adj2" fmla="val -76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因为是唯一的驻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点</a:t>
            </a:r>
            <a:r>
              <a:rPr lang="en-US" altLang="zh-CN" sz="2800" b="1">
                <a:solidFill>
                  <a:srgbClr val="402000"/>
                </a:solidFill>
              </a:rPr>
              <a:t>, </a:t>
            </a:r>
            <a:r>
              <a:rPr lang="zh-CN" altLang="en-US" sz="2800" b="1">
                <a:solidFill>
                  <a:srgbClr val="402000"/>
                </a:solidFill>
              </a:rPr>
              <a:t>所以即为所求</a:t>
            </a: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5B1738E0-5A67-479B-96BF-E862C3958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9525" y="5357812"/>
            <a:ext cx="3663212" cy="2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02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4" grpId="0"/>
      <p:bldP spid="14345" grpId="0"/>
      <p:bldP spid="27653" grpId="0"/>
      <p:bldP spid="14347" grpId="0"/>
      <p:bldP spid="143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 Box 6">
                <a:extLst>
                  <a:ext uri="{FF2B5EF4-FFF2-40B4-BE49-F238E27FC236}">
                    <a16:creationId xmlns:a16="http://schemas.microsoft.com/office/drawing/2014/main" id="{D611A0DA-C78A-48D9-9C20-7BF93E500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996" y="1625184"/>
                <a:ext cx="1024950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设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lang="en-US" altLang="zh-CN" sz="2800" b="1" i="1" dirty="0" err="1">
                    <a:solidFill>
                      <a:srgbClr val="402000"/>
                    </a:solidFill>
                  </a:rPr>
                  <a:t>x,y,z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为椭圆上一点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,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则 </a:t>
                </a:r>
                <a:r>
                  <a:rPr lang="en-US" altLang="zh-CN" sz="2800" b="1" i="1" dirty="0">
                    <a:solidFill>
                      <a:srgbClr val="402000"/>
                    </a:solidFill>
                  </a:rPr>
                  <a:t>x, y, z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满足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</a:rPr>
                  <a:t>及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>
                  <a:solidFill>
                    <a:srgbClr val="402000"/>
                  </a:solidFill>
                </a:endParaRPr>
              </a:p>
            </p:txBody>
          </p:sp>
        </mc:Choice>
        <mc:Fallback xmlns="">
          <p:sp>
            <p:nvSpPr>
              <p:cNvPr id="28676" name="Text Box 6">
                <a:extLst>
                  <a:ext uri="{FF2B5EF4-FFF2-40B4-BE49-F238E27FC236}">
                    <a16:creationId xmlns:a16="http://schemas.microsoft.com/office/drawing/2014/main" id="{D611A0DA-C78A-48D9-9C20-7BF93E50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996" y="1625184"/>
                <a:ext cx="10249508" cy="532966"/>
              </a:xfrm>
              <a:prstGeom prst="rect">
                <a:avLst/>
              </a:prstGeom>
              <a:blipFill>
                <a:blip r:embed="rId2"/>
                <a:stretch>
                  <a:fillRect l="-1189" t="-1494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Text Box 7">
                <a:extLst>
                  <a:ext uri="{FF2B5EF4-FFF2-40B4-BE49-F238E27FC236}">
                    <a16:creationId xmlns:a16="http://schemas.microsoft.com/office/drawing/2014/main" id="{AC6B24AF-5902-4FEA-86F3-B8883A0AC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393" y="2283107"/>
                <a:ext cx="5523296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距离的平方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>
                  <a:solidFill>
                    <a:srgbClr val="402000"/>
                  </a:solidFill>
                </a:endParaRPr>
              </a:p>
            </p:txBody>
          </p:sp>
        </mc:Choice>
        <mc:Fallback xmlns="">
          <p:sp>
            <p:nvSpPr>
              <p:cNvPr id="15367" name="Text Box 7">
                <a:extLst>
                  <a:ext uri="{FF2B5EF4-FFF2-40B4-BE49-F238E27FC236}">
                    <a16:creationId xmlns:a16="http://schemas.microsoft.com/office/drawing/2014/main" id="{AC6B24AF-5902-4FEA-86F3-B8883A0AC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1393" y="2283107"/>
                <a:ext cx="5523296" cy="532966"/>
              </a:xfrm>
              <a:prstGeom prst="rect">
                <a:avLst/>
              </a:prstGeom>
              <a:blipFill>
                <a:blip r:embed="rId3"/>
                <a:stretch>
                  <a:fillRect l="-2208" t="-14943" b="-27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E6E19972-B128-44C2-A08A-C963790658F0}"/>
                  </a:ext>
                </a:extLst>
              </p:cNvPr>
              <p:cNvSpPr txBox="1"/>
              <p:nvPr/>
            </p:nvSpPr>
            <p:spPr bwMode="auto">
              <a:xfrm>
                <a:off x="1732364" y="2864509"/>
                <a:ext cx="8946436" cy="538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0" name="Object 10">
                <a:extLst>
                  <a:ext uri="{FF2B5EF4-FFF2-40B4-BE49-F238E27FC236}">
                    <a16:creationId xmlns:a16="http://schemas.microsoft.com/office/drawing/2014/main" id="{E6E19972-B128-44C2-A08A-C96379065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364" y="2864509"/>
                <a:ext cx="8946436" cy="538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1" name="Object 11">
                <a:extLst>
                  <a:ext uri="{FF2B5EF4-FFF2-40B4-BE49-F238E27FC236}">
                    <a16:creationId xmlns:a16="http://schemas.microsoft.com/office/drawing/2014/main" id="{B7F8C1FA-2652-485E-9ED6-536AD2E1E676}"/>
                  </a:ext>
                </a:extLst>
              </p:cNvPr>
              <p:cNvSpPr txBox="1"/>
              <p:nvPr/>
            </p:nvSpPr>
            <p:spPr bwMode="auto">
              <a:xfrm>
                <a:off x="1806970" y="3339220"/>
                <a:ext cx="4500786" cy="2531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1" name="Object 11">
                <a:extLst>
                  <a:ext uri="{FF2B5EF4-FFF2-40B4-BE49-F238E27FC236}">
                    <a16:creationId xmlns:a16="http://schemas.microsoft.com/office/drawing/2014/main" id="{B7F8C1FA-2652-485E-9ED6-536AD2E1E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6970" y="3339220"/>
                <a:ext cx="4500786" cy="2531394"/>
              </a:xfrm>
              <a:prstGeom prst="rect">
                <a:avLst/>
              </a:prstGeom>
              <a:blipFill>
                <a:blip r:embed="rId5"/>
                <a:stretch>
                  <a:fillRect r="-28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2" name="Text Box 12">
            <a:extLst>
              <a:ext uri="{FF2B5EF4-FFF2-40B4-BE49-F238E27FC236}">
                <a16:creationId xmlns:a16="http://schemas.microsoft.com/office/drawing/2014/main" id="{DA85D1D2-B114-4BE6-B0FE-A4C58156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9" y="3643314"/>
            <a:ext cx="1025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解得</a:t>
            </a:r>
            <a:r>
              <a:rPr lang="en-US" altLang="zh-CN" sz="2800" b="1" dirty="0">
                <a:solidFill>
                  <a:srgbClr val="402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Object 13">
                <a:extLst>
                  <a:ext uri="{FF2B5EF4-FFF2-40B4-BE49-F238E27FC236}">
                    <a16:creationId xmlns:a16="http://schemas.microsoft.com/office/drawing/2014/main" id="{F69AD725-634D-418C-AD18-AAD592889735}"/>
                  </a:ext>
                </a:extLst>
              </p:cNvPr>
              <p:cNvSpPr txBox="1"/>
              <p:nvPr/>
            </p:nvSpPr>
            <p:spPr bwMode="auto">
              <a:xfrm>
                <a:off x="6307756" y="4286646"/>
                <a:ext cx="5335398" cy="1037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3" name="Object 13">
                <a:extLst>
                  <a:ext uri="{FF2B5EF4-FFF2-40B4-BE49-F238E27FC236}">
                    <a16:creationId xmlns:a16="http://schemas.microsoft.com/office/drawing/2014/main" id="{F69AD725-634D-418C-AD18-AAD592889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7756" y="4286646"/>
                <a:ext cx="5335398" cy="103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B26E2BD8-A6D0-4CF4-AEF5-E3EE36D93ABA}"/>
                  </a:ext>
                </a:extLst>
              </p:cNvPr>
              <p:cNvSpPr txBox="1"/>
              <p:nvPr/>
            </p:nvSpPr>
            <p:spPr bwMode="auto">
              <a:xfrm>
                <a:off x="3338775" y="5807162"/>
                <a:ext cx="6153954" cy="760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B26E2BD8-A6D0-4CF4-AEF5-E3EE36D9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8775" y="5807162"/>
                <a:ext cx="6153954" cy="760239"/>
              </a:xfrm>
              <a:prstGeom prst="rect">
                <a:avLst/>
              </a:prstGeom>
              <a:blipFill>
                <a:blip r:embed="rId7"/>
                <a:stretch>
                  <a:fillRect b="-20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5" name="AutoShape 15">
            <a:extLst>
              <a:ext uri="{FF2B5EF4-FFF2-40B4-BE49-F238E27FC236}">
                <a16:creationId xmlns:a16="http://schemas.microsoft.com/office/drawing/2014/main" id="{2833FC98-B189-4022-B34A-DF76E388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521" y="5877546"/>
            <a:ext cx="2005013" cy="642938"/>
          </a:xfrm>
          <a:prstGeom prst="wedgeEllipseCallout">
            <a:avLst>
              <a:gd name="adj1" fmla="val -57060"/>
              <a:gd name="adj2" fmla="val 12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最长距离</a:t>
            </a:r>
          </a:p>
        </p:txBody>
      </p:sp>
      <p:sp>
        <p:nvSpPr>
          <p:cNvPr id="15376" name="AutoShape 16">
            <a:extLst>
              <a:ext uri="{FF2B5EF4-FFF2-40B4-BE49-F238E27FC236}">
                <a16:creationId xmlns:a16="http://schemas.microsoft.com/office/drawing/2014/main" id="{C68CF669-5A0B-4F51-B3F9-CBBA1B53A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226" y="5769700"/>
            <a:ext cx="1885950" cy="928688"/>
          </a:xfrm>
          <a:prstGeom prst="wedgeEllipseCallout">
            <a:avLst>
              <a:gd name="adj1" fmla="val 71051"/>
              <a:gd name="adj2" fmla="val 67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最短距离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7" name="Text Box 18">
                <a:extLst>
                  <a:ext uri="{FF2B5EF4-FFF2-40B4-BE49-F238E27FC236}">
                    <a16:creationId xmlns:a16="http://schemas.microsoft.com/office/drawing/2014/main" id="{EEFE74F0-A418-444B-A891-00E9C415E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996" y="159612"/>
                <a:ext cx="8235733" cy="131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8.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抛物面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</a:rPr>
                  <a:t> 被平面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/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        截成一个椭圆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,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求原点到椭圆的最长和最短距离</a:t>
                </a:r>
              </a:p>
            </p:txBody>
          </p:sp>
        </mc:Choice>
        <mc:Fallback xmlns="">
          <p:sp>
            <p:nvSpPr>
              <p:cNvPr id="28687" name="Text Box 18">
                <a:extLst>
                  <a:ext uri="{FF2B5EF4-FFF2-40B4-BE49-F238E27FC236}">
                    <a16:creationId xmlns:a16="http://schemas.microsoft.com/office/drawing/2014/main" id="{EEFE74F0-A418-444B-A891-00E9C415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996" y="159612"/>
                <a:ext cx="8235733" cy="1317797"/>
              </a:xfrm>
              <a:prstGeom prst="rect">
                <a:avLst/>
              </a:prstGeom>
              <a:blipFill>
                <a:blip r:embed="rId8"/>
                <a:stretch>
                  <a:fillRect l="-1480" r="-1554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15367" grpId="0"/>
      <p:bldP spid="15370" grpId="0"/>
      <p:bldP spid="15371" grpId="0"/>
      <p:bldP spid="15372" grpId="0"/>
      <p:bldP spid="15373" grpId="0"/>
      <p:bldP spid="15375" grpId="0" animBg="1"/>
      <p:bldP spid="15376" grpId="0" animBg="1"/>
      <p:bldP spid="286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2">
                <a:extLst>
                  <a:ext uri="{FF2B5EF4-FFF2-40B4-BE49-F238E27FC236}">
                    <a16:creationId xmlns:a16="http://schemas.microsoft.com/office/drawing/2014/main" id="{E1DC9934-8F1B-4267-A1CC-6A4A16B0C246}"/>
                  </a:ext>
                </a:extLst>
              </p:cNvPr>
              <p:cNvSpPr txBox="1"/>
              <p:nvPr/>
            </p:nvSpPr>
            <p:spPr bwMode="auto">
              <a:xfrm>
                <a:off x="1762126" y="1620841"/>
                <a:ext cx="6631103" cy="902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设三角形的三条边分别为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, 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, 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, 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  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为半周长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9698" name="Object 2">
                <a:extLst>
                  <a:ext uri="{FF2B5EF4-FFF2-40B4-BE49-F238E27FC236}">
                    <a16:creationId xmlns:a16="http://schemas.microsoft.com/office/drawing/2014/main" id="{E1DC9934-8F1B-4267-A1CC-6A4A16B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126" y="1620841"/>
                <a:ext cx="6631103" cy="902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06489DB1-05E0-4C99-AFF1-D3C6170162C8}"/>
                  </a:ext>
                </a:extLst>
              </p:cNvPr>
              <p:cNvSpPr txBox="1"/>
              <p:nvPr/>
            </p:nvSpPr>
            <p:spPr bwMode="auto">
              <a:xfrm>
                <a:off x="1762126" y="917576"/>
                <a:ext cx="8248148" cy="623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证明周长一定的三角形为等边三角形时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面积最大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06489DB1-05E0-4C99-AFF1-D3C61701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126" y="917576"/>
                <a:ext cx="8248148" cy="623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AutoShape 5">
            <a:extLst>
              <a:ext uri="{FF2B5EF4-FFF2-40B4-BE49-F238E27FC236}">
                <a16:creationId xmlns:a16="http://schemas.microsoft.com/office/drawing/2014/main" id="{09164091-0019-4924-A672-9FD3B2F1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4" y="214312"/>
            <a:ext cx="1376060" cy="623085"/>
          </a:xfrm>
          <a:prstGeom prst="wedgeRectCallout">
            <a:avLst>
              <a:gd name="adj1" fmla="val 18426"/>
              <a:gd name="adj2" fmla="val 48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402000"/>
                </a:solidFill>
                <a:latin typeface="+mn-lt"/>
                <a:ea typeface="+mj-ea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D028149-E5AA-43D5-A711-B8B8E87E8D05}"/>
                  </a:ext>
                </a:extLst>
              </p:cNvPr>
              <p:cNvSpPr txBox="1"/>
              <p:nvPr/>
            </p:nvSpPr>
            <p:spPr bwMode="auto">
              <a:xfrm>
                <a:off x="1789113" y="2523391"/>
                <a:ext cx="6864000" cy="574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该三角形的面积为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𝒍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𝒍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𝒍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𝒍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br>
                  <a:rPr lang="zh-CN" altLang="en-US" sz="2400" b="1" i="1" dirty="0">
                    <a:solidFill>
                      <a:srgbClr val="000000"/>
                    </a:solidFill>
                    <a:ea typeface="+mj-ea"/>
                  </a:rPr>
                </a:br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D028149-E5AA-43D5-A711-B8B8E87E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9113" y="2523391"/>
                <a:ext cx="6864000" cy="574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33CEA5D-B10D-48C7-A41D-422DABC6DB57}"/>
                  </a:ext>
                </a:extLst>
              </p:cNvPr>
              <p:cNvSpPr txBox="1"/>
              <p:nvPr/>
            </p:nvSpPr>
            <p:spPr bwMode="auto">
              <a:xfrm>
                <a:off x="1941512" y="3195523"/>
                <a:ext cx="7914757" cy="490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𝝀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33CEA5D-B10D-48C7-A41D-422DABC6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1512" y="3195523"/>
                <a:ext cx="7914757" cy="490953"/>
              </a:xfrm>
              <a:prstGeom prst="rect">
                <a:avLst/>
              </a:prstGeom>
              <a:blipFill>
                <a:blip r:embed="rId5"/>
                <a:stretch>
                  <a:fillRect l="-61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615DEB9-88C1-472C-A83E-1F464E5BF533}"/>
                  </a:ext>
                </a:extLst>
              </p:cNvPr>
              <p:cNvSpPr txBox="1"/>
              <p:nvPr/>
            </p:nvSpPr>
            <p:spPr bwMode="auto">
              <a:xfrm>
                <a:off x="1789112" y="3686477"/>
                <a:ext cx="4772111" cy="1550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′=−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)+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′=−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)+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′=−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)(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)+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𝒍</m:t>
                              </m:r>
                            </m:e>
                          </m:eqAr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615DEB9-88C1-472C-A83E-1F464E5BF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9112" y="3686477"/>
                <a:ext cx="4772111" cy="1550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5E13758-E05E-4B71-AE51-6B7D4595F087}"/>
                  </a:ext>
                </a:extLst>
              </p:cNvPr>
              <p:cNvSpPr txBox="1"/>
              <p:nvPr/>
            </p:nvSpPr>
            <p:spPr bwMode="auto">
              <a:xfrm>
                <a:off x="2069432" y="5005139"/>
                <a:ext cx="3561347" cy="82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解得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𝒍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5E13758-E05E-4B71-AE51-6B7D4595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9432" y="5005139"/>
                <a:ext cx="3561347" cy="820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0FF01D5-35DC-41FF-B607-284C726B1BAD}"/>
                  </a:ext>
                </a:extLst>
              </p:cNvPr>
              <p:cNvSpPr txBox="1"/>
              <p:nvPr/>
            </p:nvSpPr>
            <p:spPr bwMode="auto">
              <a:xfrm>
                <a:off x="2277595" y="5903925"/>
                <a:ext cx="8613775" cy="5599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故当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,  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即三角形为等边三角形时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面积最大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0FF01D5-35DC-41FF-B607-284C726B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595" y="5903925"/>
                <a:ext cx="8613775" cy="5599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/>
      <p:bldP spid="29701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Object 2">
                <a:extLst>
                  <a:ext uri="{FF2B5EF4-FFF2-40B4-BE49-F238E27FC236}">
                    <a16:creationId xmlns:a16="http://schemas.microsoft.com/office/drawing/2014/main" id="{246068D2-5E31-4ECA-B78A-33C4C6A2061B}"/>
                  </a:ext>
                </a:extLst>
              </p:cNvPr>
              <p:cNvSpPr txBox="1"/>
              <p:nvPr/>
            </p:nvSpPr>
            <p:spPr bwMode="auto">
              <a:xfrm>
                <a:off x="1379511" y="2013934"/>
                <a:ext cx="8236184" cy="769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设切点为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)  (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30722" name="Object 2">
                <a:extLst>
                  <a:ext uri="{FF2B5EF4-FFF2-40B4-BE49-F238E27FC236}">
                    <a16:creationId xmlns:a16="http://schemas.microsoft.com/office/drawing/2014/main" id="{246068D2-5E31-4ECA-B78A-33C4C6A2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11" y="2013934"/>
                <a:ext cx="8236184" cy="76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7874D080-79C8-4971-8A40-8A0F429067E7}"/>
                  </a:ext>
                </a:extLst>
              </p:cNvPr>
              <p:cNvSpPr txBox="1"/>
              <p:nvPr/>
            </p:nvSpPr>
            <p:spPr bwMode="auto">
              <a:xfrm>
                <a:off x="892545" y="585183"/>
                <a:ext cx="7957133" cy="1428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. 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在第一卦限作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的切平面，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使得与三个坐标面所围的四面体的体积最小，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求切点坐标。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7874D080-79C8-4971-8A40-8A0F4290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545" y="585183"/>
                <a:ext cx="7957133" cy="1428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EC46E87-0981-40A1-AE8D-F93628F46AE5}"/>
                  </a:ext>
                </a:extLst>
              </p:cNvPr>
              <p:cNvSpPr txBox="1"/>
              <p:nvPr/>
            </p:nvSpPr>
            <p:spPr bwMode="auto">
              <a:xfrm>
                <a:off x="1379511" y="2897702"/>
                <a:ext cx="9904564" cy="640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则切平面方程为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EC46E87-0981-40A1-AE8D-F93628F4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11" y="2897702"/>
                <a:ext cx="9904564" cy="640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433538B-3EE7-48E9-B28A-3C6C8561A3CE}"/>
                  </a:ext>
                </a:extLst>
              </p:cNvPr>
              <p:cNvSpPr txBox="1"/>
              <p:nvPr/>
            </p:nvSpPr>
            <p:spPr bwMode="auto">
              <a:xfrm>
                <a:off x="1379511" y="3538057"/>
                <a:ext cx="4341162" cy="788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433538B-3EE7-48E9-B28A-3C6C8561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11" y="3538057"/>
                <a:ext cx="4341162" cy="788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E0A839C-1A01-4E64-8E62-5C52646A29D7}"/>
                  </a:ext>
                </a:extLst>
              </p:cNvPr>
              <p:cNvSpPr txBox="1"/>
              <p:nvPr/>
            </p:nvSpPr>
            <p:spPr bwMode="auto">
              <a:xfrm>
                <a:off x="1379511" y="4178412"/>
                <a:ext cx="5188186" cy="1174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所求体积为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zh-CN" altLang="en-US" sz="2800" b="1" dirty="0">
                    <a:solidFill>
                      <a:srgbClr val="000000"/>
                    </a:solidFill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E0A839C-1A01-4E64-8E62-5C52646A2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11" y="4178412"/>
                <a:ext cx="5188186" cy="1174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15420464-C6A8-48C5-99BF-5A0B00483F75}"/>
                  </a:ext>
                </a:extLst>
              </p:cNvPr>
              <p:cNvSpPr txBox="1"/>
              <p:nvPr/>
            </p:nvSpPr>
            <p:spPr bwMode="auto">
              <a:xfrm>
                <a:off x="570451" y="5110987"/>
                <a:ext cx="10343626" cy="898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下面求一般点处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的切平面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所围四面体体积体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𝒙𝒚𝒛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的最小值</a:t>
                </a:r>
                <a:br>
                  <a:rPr lang="zh-CN" altLang="en-US" sz="2800" b="1" dirty="0">
                    <a:solidFill>
                      <a:srgbClr val="000000"/>
                    </a:solidFill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15420464-C6A8-48C5-99BF-5A0B0048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51" y="5110987"/>
                <a:ext cx="10343626" cy="898839"/>
              </a:xfrm>
              <a:prstGeom prst="rect">
                <a:avLst/>
              </a:prstGeom>
              <a:blipFill>
                <a:blip r:embed="rId7"/>
                <a:stretch>
                  <a:fillRect l="-1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/>
      <p:bldP spid="8" grpId="0"/>
      <p:bldP spid="9" grpId="0"/>
      <p:bldP spid="10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Object 2">
                <a:extLst>
                  <a:ext uri="{FF2B5EF4-FFF2-40B4-BE49-F238E27FC236}">
                    <a16:creationId xmlns:a16="http://schemas.microsoft.com/office/drawing/2014/main" id="{6F193D2E-854A-402A-9F99-47CDE95EBE8C}"/>
                  </a:ext>
                </a:extLst>
              </p:cNvPr>
              <p:cNvSpPr txBox="1"/>
              <p:nvPr/>
            </p:nvSpPr>
            <p:spPr bwMode="auto">
              <a:xfrm>
                <a:off x="1302217" y="287958"/>
                <a:ext cx="6853187" cy="1134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𝒙𝒚𝒛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31746" name="Object 2">
                <a:extLst>
                  <a:ext uri="{FF2B5EF4-FFF2-40B4-BE49-F238E27FC236}">
                    <a16:creationId xmlns:a16="http://schemas.microsoft.com/office/drawing/2014/main" id="{6F193D2E-854A-402A-9F99-47CDE95E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217" y="287958"/>
                <a:ext cx="6853187" cy="1134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045811D-4F1B-466E-B687-39B53A03814E}"/>
                  </a:ext>
                </a:extLst>
              </p:cNvPr>
              <p:cNvSpPr txBox="1"/>
              <p:nvPr/>
            </p:nvSpPr>
            <p:spPr bwMode="auto">
              <a:xfrm>
                <a:off x="1673194" y="1343687"/>
                <a:ext cx="5584256" cy="3166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′=−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𝒚𝒛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′=−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′=−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045811D-4F1B-466E-B687-39B53A03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194" y="1343687"/>
                <a:ext cx="5584256" cy="3166710"/>
              </a:xfrm>
              <a:prstGeom prst="rect">
                <a:avLst/>
              </a:prstGeom>
              <a:blipFill>
                <a:blip r:embed="rId3"/>
                <a:stretch>
                  <a:fillRect b="-7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9BE6676-BFF5-4977-8530-7F1F0FC07502}"/>
                  </a:ext>
                </a:extLst>
              </p:cNvPr>
              <p:cNvSpPr txBox="1"/>
              <p:nvPr/>
            </p:nvSpPr>
            <p:spPr bwMode="auto">
              <a:xfrm>
                <a:off x="1749414" y="4850651"/>
                <a:ext cx="5024388" cy="977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解得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9BE6676-BFF5-4977-8530-7F1F0FC0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414" y="4850651"/>
                <a:ext cx="5024388" cy="977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C2B7D0C-5431-476C-861C-95AE96CE8345}"/>
                  </a:ext>
                </a:extLst>
              </p:cNvPr>
              <p:cNvSpPr txBox="1"/>
              <p:nvPr/>
            </p:nvSpPr>
            <p:spPr bwMode="auto">
              <a:xfrm>
                <a:off x="2294042" y="5827934"/>
                <a:ext cx="4248752" cy="742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此时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取得最小值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.  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C2B7D0C-5431-476C-861C-95AE96CE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4042" y="5827934"/>
                <a:ext cx="4248752" cy="74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694C3720-C047-46B9-85CC-726709EE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4" y="480168"/>
            <a:ext cx="3669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定理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1  (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极值必要条件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Text Box 5">
                <a:extLst>
                  <a:ext uri="{FF2B5EF4-FFF2-40B4-BE49-F238E27FC236}">
                    <a16:creationId xmlns:a16="http://schemas.microsoft.com/office/drawing/2014/main" id="{2D8DDFAE-809A-46CF-A45D-794EFC158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1098550"/>
                <a:ext cx="7426327" cy="1037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设</a:t>
                </a:r>
                <a:r>
                  <a:rPr lang="en-US" altLang="zh-CN" sz="2800" b="1" i="1" dirty="0">
                    <a:solidFill>
                      <a:srgbClr val="402000"/>
                    </a:solidFill>
                    <a:latin typeface="+mj-lt"/>
                    <a:ea typeface="+mj-ea"/>
                  </a:rPr>
                  <a:t>z=f(</a:t>
                </a:r>
                <a:r>
                  <a:rPr lang="en-US" altLang="zh-CN" sz="2800" b="1" i="1" dirty="0" err="1">
                    <a:solidFill>
                      <a:srgbClr val="402000"/>
                    </a:solidFill>
                    <a:latin typeface="+mj-lt"/>
                    <a:ea typeface="+mj-ea"/>
                  </a:rPr>
                  <a:t>x,y</a:t>
                </a:r>
                <a:r>
                  <a:rPr lang="en-US" altLang="zh-CN" sz="2800" b="1" i="1" dirty="0">
                    <a:solidFill>
                      <a:srgbClr val="402000"/>
                    </a:solidFill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在点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(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i="1" dirty="0">
                    <a:solidFill>
                      <a:srgbClr val="402000"/>
                    </a:solidFill>
                  </a:rPr>
                  <a:t>,y</a:t>
                </a:r>
                <a:r>
                  <a:rPr kumimoji="1" lang="en-US" altLang="zh-CN" sz="2800" b="1" baseline="-25000" dirty="0">
                    <a:solidFill>
                      <a:srgbClr val="402000"/>
                    </a:solidFill>
                  </a:rPr>
                  <a:t>0</a:t>
                </a:r>
                <a:r>
                  <a:rPr kumimoji="1" lang="en-US" altLang="zh-CN" sz="2800" b="1" dirty="0">
                    <a:solidFill>
                      <a:srgbClr val="402000"/>
                    </a:solidFill>
                  </a:rPr>
                  <a:t>)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具有偏导数且有极值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则</a:t>
                </a:r>
                <a:endParaRPr lang="en-US" altLang="zh-CN" sz="2800" b="1" dirty="0">
                  <a:solidFill>
                    <a:srgbClr val="402000"/>
                  </a:solidFill>
                  <a:latin typeface="+mj-lt"/>
                  <a:ea typeface="+mj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solidFill>
                    <a:srgbClr val="402000"/>
                  </a:solidFill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4339" name="Text Box 5">
                <a:extLst>
                  <a:ext uri="{FF2B5EF4-FFF2-40B4-BE49-F238E27FC236}">
                    <a16:creationId xmlns:a16="http://schemas.microsoft.com/office/drawing/2014/main" id="{2D8DDFAE-809A-46CF-A45D-794EFC158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1098550"/>
                <a:ext cx="7426327" cy="1037143"/>
              </a:xfrm>
              <a:prstGeom prst="rect">
                <a:avLst/>
              </a:prstGeom>
              <a:blipFill>
                <a:blip r:embed="rId2"/>
                <a:stretch>
                  <a:fillRect l="-1642" t="-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8" name="AutoShape 12">
            <a:extLst>
              <a:ext uri="{FF2B5EF4-FFF2-40B4-BE49-F238E27FC236}">
                <a16:creationId xmlns:a16="http://schemas.microsoft.com/office/drawing/2014/main" id="{57BE65DA-CEC2-494D-AC2F-264FB244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180" y="4093533"/>
            <a:ext cx="914400" cy="609600"/>
          </a:xfrm>
          <a:prstGeom prst="wedgeEllipseCallout">
            <a:avLst>
              <a:gd name="adj1" fmla="val -209148"/>
              <a:gd name="adj2" fmla="val -995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驻点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93B90ED0-4748-4997-B902-D10F562B9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466956"/>
            <a:ext cx="6299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注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: (1). 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由偏导数及一元函数极值易证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4">
                <a:extLst>
                  <a:ext uri="{FF2B5EF4-FFF2-40B4-BE49-F238E27FC236}">
                    <a16:creationId xmlns:a16="http://schemas.microsoft.com/office/drawing/2014/main" id="{72881B17-34C7-44F8-89D5-0A993D950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9757" y="3264609"/>
                <a:ext cx="6827520" cy="562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(2).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800" b="1" dirty="0">
                  <a:solidFill>
                    <a:srgbClr val="402000"/>
                  </a:solidFill>
                </a:endParaRPr>
              </a:p>
            </p:txBody>
          </p:sp>
        </mc:Choice>
        <mc:Fallback xmlns="">
          <p:sp>
            <p:nvSpPr>
              <p:cNvPr id="14346" name="Text Box 14">
                <a:extLst>
                  <a:ext uri="{FF2B5EF4-FFF2-40B4-BE49-F238E27FC236}">
                    <a16:creationId xmlns:a16="http://schemas.microsoft.com/office/drawing/2014/main" id="{72881B17-34C7-44F8-89D5-0A993D95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9757" y="3264609"/>
                <a:ext cx="6827520" cy="562718"/>
              </a:xfrm>
              <a:prstGeom prst="rect">
                <a:avLst/>
              </a:prstGeom>
              <a:blipFill>
                <a:blip r:embed="rId3"/>
                <a:stretch>
                  <a:fillRect l="-1875" t="-11957" b="-22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3" name="Text Box 17">
            <a:extLst>
              <a:ext uri="{FF2B5EF4-FFF2-40B4-BE49-F238E27FC236}">
                <a16:creationId xmlns:a16="http://schemas.microsoft.com/office/drawing/2014/main" id="{385D4940-E4C2-4951-B9EA-2369356F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795" y="4093533"/>
            <a:ext cx="4209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(3).  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驻点不一定是极值点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92F6D5B6-CC9A-4377-8994-1D3958B0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159" y="4729969"/>
            <a:ext cx="5280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例如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:  </a:t>
            </a:r>
            <a:r>
              <a:rPr lang="en-US" altLang="zh-CN" sz="2800" b="1" i="1" dirty="0">
                <a:solidFill>
                  <a:srgbClr val="402000"/>
                </a:solidFill>
                <a:latin typeface="+mj-lt"/>
                <a:ea typeface="+mj-ea"/>
              </a:rPr>
              <a:t> 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(0,0)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是函数</a:t>
            </a:r>
            <a:r>
              <a:rPr lang="zh-CN" altLang="en-US" sz="2800" b="1" i="1" dirty="0">
                <a:solidFill>
                  <a:srgbClr val="402000"/>
                </a:solidFill>
                <a:latin typeface="+mj-lt"/>
                <a:ea typeface="+mj-ea"/>
              </a:rPr>
              <a:t> </a:t>
            </a:r>
            <a:r>
              <a:rPr lang="en-US" altLang="zh-CN" sz="2800" b="1" i="1" dirty="0">
                <a:solidFill>
                  <a:srgbClr val="402000"/>
                </a:solidFill>
                <a:latin typeface="+mj-lt"/>
                <a:ea typeface="+mj-ea"/>
              </a:rPr>
              <a:t>z = x y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的驻点</a:t>
            </a:r>
            <a:r>
              <a:rPr lang="en-US" altLang="zh-CN" sz="2800" b="1" i="1" dirty="0">
                <a:solidFill>
                  <a:srgbClr val="402000"/>
                </a:solidFill>
                <a:latin typeface="+mj-lt"/>
                <a:ea typeface="+mj-ea"/>
              </a:rPr>
              <a:t>,</a:t>
            </a:r>
            <a:endParaRPr lang="en-US" altLang="zh-CN" sz="2800" b="1" dirty="0">
              <a:solidFill>
                <a:srgbClr val="402000"/>
              </a:solidFill>
              <a:latin typeface="+mj-lt"/>
              <a:ea typeface="+mj-ea"/>
            </a:endParaRP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93196588-2C8D-4343-A501-DBBAE868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619" y="5497840"/>
            <a:ext cx="5952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但 </a:t>
            </a:r>
            <a:r>
              <a:rPr lang="en-US" altLang="zh-CN" sz="2800" b="1" i="1" dirty="0">
                <a:solidFill>
                  <a:srgbClr val="402000"/>
                </a:solidFill>
                <a:latin typeface="+mj-lt"/>
                <a:ea typeface="+mj-ea"/>
              </a:rPr>
              <a:t>f 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(0,0)</a:t>
            </a: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既不是极大值也不是极小值</a:t>
            </a:r>
            <a:r>
              <a:rPr lang="en-US" altLang="zh-CN" sz="2800" b="1" dirty="0">
                <a:solidFill>
                  <a:srgbClr val="402000"/>
                </a:solidFill>
                <a:latin typeface="+mj-lt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14339" grpId="0"/>
      <p:bldP spid="9228" grpId="0" animBg="1"/>
      <p:bldP spid="9229" grpId="0"/>
      <p:bldP spid="14346" grpId="0"/>
      <p:bldP spid="9233" grpId="0"/>
      <p:bldP spid="9252" grpId="0"/>
      <p:bldP spid="9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6907390D-637E-428B-AF7D-4352C9C96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812" y="425617"/>
            <a:ext cx="48413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定理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2 ( 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极值存在的充分条件 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)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4F3F418B-4B3B-4A3C-AFD7-84A4F1CA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937" y="1119930"/>
            <a:ext cx="915644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 设 </a:t>
            </a:r>
            <a:r>
              <a:rPr lang="en-US" altLang="zh-CN" sz="2800" b="1" i="1" dirty="0">
                <a:solidFill>
                  <a:srgbClr val="402000"/>
                </a:solidFill>
                <a:latin typeface="+mn-lt"/>
                <a:ea typeface="+mj-ea"/>
              </a:rPr>
              <a:t>z=f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(</a:t>
            </a:r>
            <a:r>
              <a:rPr lang="en-US" altLang="zh-CN" sz="2800" b="1" i="1" dirty="0" err="1">
                <a:solidFill>
                  <a:srgbClr val="402000"/>
                </a:solidFill>
                <a:latin typeface="+mn-lt"/>
                <a:ea typeface="+mj-ea"/>
              </a:rPr>
              <a:t>x,y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)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在点 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402000"/>
                </a:solidFill>
              </a:rPr>
              <a:t>x</a:t>
            </a:r>
            <a:r>
              <a:rPr kumimoji="1" lang="en-US" altLang="zh-CN" sz="2800" b="1" baseline="-25000" dirty="0">
                <a:solidFill>
                  <a:srgbClr val="402000"/>
                </a:solidFill>
              </a:rPr>
              <a:t>0</a:t>
            </a:r>
            <a:r>
              <a:rPr kumimoji="1" lang="en-US" altLang="zh-CN" sz="2800" b="1" i="1" dirty="0">
                <a:solidFill>
                  <a:srgbClr val="402000"/>
                </a:solidFill>
              </a:rPr>
              <a:t>,y</a:t>
            </a:r>
            <a:r>
              <a:rPr kumimoji="1" lang="en-US" altLang="zh-CN" sz="2800" b="1" baseline="-25000" dirty="0">
                <a:solidFill>
                  <a:srgbClr val="402000"/>
                </a:solidFill>
              </a:rPr>
              <a:t>0</a:t>
            </a:r>
            <a:r>
              <a:rPr kumimoji="1" lang="en-US" altLang="zh-CN" sz="2800" b="1" dirty="0">
                <a:solidFill>
                  <a:srgbClr val="402000"/>
                </a:solidFill>
              </a:rPr>
              <a:t>)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 的某邻域内具有二阶连续偏导数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,</a:t>
            </a:r>
            <a:endParaRPr lang="zh-CN" altLang="en-US" sz="2800" b="1" dirty="0">
              <a:solidFill>
                <a:srgbClr val="402000"/>
              </a:solidFill>
              <a:latin typeface="+mn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6">
                <a:extLst>
                  <a:ext uri="{FF2B5EF4-FFF2-40B4-BE49-F238E27FC236}">
                    <a16:creationId xmlns:a16="http://schemas.microsoft.com/office/drawing/2014/main" id="{FCFB5B5B-B776-4E74-8441-300B13A3F1BE}"/>
                  </a:ext>
                </a:extLst>
              </p:cNvPr>
              <p:cNvSpPr txBox="1"/>
              <p:nvPr/>
            </p:nvSpPr>
            <p:spPr bwMode="auto">
              <a:xfrm>
                <a:off x="3303666" y="1682993"/>
                <a:ext cx="5759016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>
                          <a:solidFill>
                            <a:srgbClr val="402000"/>
                          </a:solidFill>
                        </a:rPr>
                        <m:t>且</m:t>
                      </m:r>
                      <m:r>
                        <a:rPr lang="en-US" altLang="zh-CN" sz="2800" b="1" i="1" dirty="0" smtClean="0">
                          <a:solidFill>
                            <a:srgbClr val="402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6630" name="Object 6">
                <a:extLst>
                  <a:ext uri="{FF2B5EF4-FFF2-40B4-BE49-F238E27FC236}">
                    <a16:creationId xmlns:a16="http://schemas.microsoft.com/office/drawing/2014/main" id="{FCFB5B5B-B776-4E74-8441-300B13A3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666" y="1682993"/>
                <a:ext cx="5759016" cy="571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9">
                <a:extLst>
                  <a:ext uri="{FF2B5EF4-FFF2-40B4-BE49-F238E27FC236}">
                    <a16:creationId xmlns:a16="http://schemas.microsoft.com/office/drawing/2014/main" id="{31F270CA-58BE-45DF-B6FE-0762E8FB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812" y="2330824"/>
                <a:ext cx="8260230" cy="562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𝒚𝒚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8" name="Text Box 9">
                <a:extLst>
                  <a:ext uri="{FF2B5EF4-FFF2-40B4-BE49-F238E27FC236}">
                    <a16:creationId xmlns:a16="http://schemas.microsoft.com/office/drawing/2014/main" id="{31F270CA-58BE-45DF-B6FE-0762E8FB0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812" y="2330824"/>
                <a:ext cx="8260230" cy="562718"/>
              </a:xfrm>
              <a:prstGeom prst="rect">
                <a:avLst/>
              </a:prstGeom>
              <a:blipFill>
                <a:blip r:embed="rId3"/>
                <a:stretch>
                  <a:fillRect l="-1550" t="-13978" b="-18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">
            <a:extLst>
              <a:ext uri="{FF2B5EF4-FFF2-40B4-BE49-F238E27FC236}">
                <a16:creationId xmlns:a16="http://schemas.microsoft.com/office/drawing/2014/main" id="{61C5BF59-4F76-4E76-A0FD-7B3C981645B8}"/>
              </a:ext>
            </a:extLst>
          </p:cNvPr>
          <p:cNvGrpSpPr>
            <a:grpSpLocks/>
          </p:cNvGrpSpPr>
          <p:nvPr/>
        </p:nvGrpSpPr>
        <p:grpSpPr bwMode="auto">
          <a:xfrm>
            <a:off x="2500814" y="3140322"/>
            <a:ext cx="6816468" cy="1249367"/>
            <a:chOff x="432" y="3312"/>
            <a:chExt cx="4148" cy="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0" name="Text Box 11">
                  <a:extLst>
                    <a:ext uri="{FF2B5EF4-FFF2-40B4-BE49-F238E27FC236}">
                      <a16:creationId xmlns:a16="http://schemas.microsoft.com/office/drawing/2014/main" id="{828A44C6-1CA4-4007-9A6C-F14CF7F5AD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3312"/>
                  <a:ext cx="4148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b="1" dirty="0">
                      <a:solidFill>
                        <a:srgbClr val="402000"/>
                      </a:solidFill>
                      <a:latin typeface="+mn-lt"/>
                      <a:ea typeface="+mj-ea"/>
                    </a:rPr>
                    <a:t>则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solidFill>
                            <a:srgbClr val="402000"/>
                          </a:solidFill>
                        </a:rPr>
                        <m:t>时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402000"/>
                          </a:solidFill>
                        </a:rPr>
                        <m:t>,</m:t>
                      </m:r>
                      <m:r>
                        <a:rPr lang="en-US" altLang="zh-CN" sz="2800" b="1" i="1" dirty="0" smtClean="0">
                          <a:solidFill>
                            <a:srgbClr val="402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solidFill>
                            <a:srgbClr val="402000"/>
                          </a:solidFill>
                        </a:rPr>
                        <m:t>是极值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402000"/>
                          </a:solidFill>
                        </a:rPr>
                        <m:t>,</m:t>
                      </m:r>
                    </m:oMath>
                  </a14:m>
                  <a:endPara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70" name="Text Box 11">
                  <a:extLst>
                    <a:ext uri="{FF2B5EF4-FFF2-40B4-BE49-F238E27FC236}">
                      <a16:creationId xmlns:a16="http://schemas.microsoft.com/office/drawing/2014/main" id="{828A44C6-1CA4-4007-9A6C-F14CF7F5A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3312"/>
                  <a:ext cx="4148" cy="253"/>
                </a:xfrm>
                <a:prstGeom prst="rect">
                  <a:avLst/>
                </a:prstGeom>
                <a:blipFill>
                  <a:blip r:embed="rId4"/>
                  <a:stretch>
                    <a:fillRect l="-1789" t="-13636" b="-261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5" name="Text Box 16">
              <a:extLst>
                <a:ext uri="{FF2B5EF4-FFF2-40B4-BE49-F238E27FC236}">
                  <a16:creationId xmlns:a16="http://schemas.microsoft.com/office/drawing/2014/main" id="{478FF754-3038-4639-96C3-A85542DEB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3619"/>
              <a:ext cx="273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402000"/>
                  </a:solidFill>
                  <a:latin typeface="+mn-lt"/>
                  <a:ea typeface="+mj-ea"/>
                </a:rPr>
                <a:t>且 </a:t>
              </a:r>
              <a:r>
                <a:rPr lang="en-US" altLang="zh-CN" sz="2800" b="1" i="1" dirty="0">
                  <a:solidFill>
                    <a:srgbClr val="402000"/>
                  </a:solidFill>
                  <a:latin typeface="+mn-lt"/>
                  <a:ea typeface="+mj-ea"/>
                </a:rPr>
                <a:t>A</a:t>
              </a:r>
              <a:r>
                <a: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rPr>
                <a:t>&lt;0 </a:t>
              </a:r>
              <a:r>
                <a:rPr lang="zh-CN" altLang="en-US" sz="2800" b="1" dirty="0">
                  <a:solidFill>
                    <a:srgbClr val="402000"/>
                  </a:solidFill>
                  <a:latin typeface="+mn-lt"/>
                  <a:ea typeface="+mj-ea"/>
                </a:rPr>
                <a:t>时极大</a:t>
              </a:r>
              <a:r>
                <a: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rPr>
                <a:t>, </a:t>
              </a:r>
              <a:r>
                <a:rPr lang="en-US" altLang="zh-CN" sz="2800" b="1" i="1" dirty="0">
                  <a:solidFill>
                    <a:srgbClr val="402000"/>
                  </a:solidFill>
                  <a:latin typeface="+mn-lt"/>
                  <a:ea typeface="+mj-ea"/>
                </a:rPr>
                <a:t>A</a:t>
              </a:r>
              <a:r>
                <a: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rPr>
                <a:t>&gt;0 </a:t>
              </a:r>
              <a:r>
                <a:rPr lang="zh-CN" altLang="en-US" sz="2800" b="1" dirty="0">
                  <a:solidFill>
                    <a:srgbClr val="402000"/>
                  </a:solidFill>
                  <a:latin typeface="+mn-lt"/>
                  <a:ea typeface="+mj-ea"/>
                </a:rPr>
                <a:t>时极小</a:t>
              </a:r>
              <a:r>
                <a: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78" name="Text Box 19">
                <a:extLst>
                  <a:ext uri="{FF2B5EF4-FFF2-40B4-BE49-F238E27FC236}">
                    <a16:creationId xmlns:a16="http://schemas.microsoft.com/office/drawing/2014/main" id="{33306A7D-BBBE-40E9-9036-87C78BFDB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2240" y="5205104"/>
                <a:ext cx="6013616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 时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,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不一定是极值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5378" name="Text Box 19">
                <a:extLst>
                  <a:ext uri="{FF2B5EF4-FFF2-40B4-BE49-F238E27FC236}">
                    <a16:creationId xmlns:a16="http://schemas.microsoft.com/office/drawing/2014/main" id="{33306A7D-BBBE-40E9-9036-87C78BFD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2240" y="5205104"/>
                <a:ext cx="6013616" cy="532966"/>
              </a:xfrm>
              <a:prstGeom prst="rect">
                <a:avLst/>
              </a:prstGeom>
              <a:blipFill>
                <a:blip r:embed="rId5"/>
                <a:stretch>
                  <a:fillRect t="-1494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81" name="Text Box 22">
                <a:extLst>
                  <a:ext uri="{FF2B5EF4-FFF2-40B4-BE49-F238E27FC236}">
                    <a16:creationId xmlns:a16="http://schemas.microsoft.com/office/drawing/2014/main" id="{028037C8-1086-414F-8DE4-206817224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4631" y="4419528"/>
                <a:ext cx="6612806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 时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,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不是极值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;</a:t>
                </a:r>
              </a:p>
            </p:txBody>
          </p:sp>
        </mc:Choice>
        <mc:Fallback xmlns="">
          <p:sp>
            <p:nvSpPr>
              <p:cNvPr id="15381" name="Text Box 22">
                <a:extLst>
                  <a:ext uri="{FF2B5EF4-FFF2-40B4-BE49-F238E27FC236}">
                    <a16:creationId xmlns:a16="http://schemas.microsoft.com/office/drawing/2014/main" id="{028037C8-1086-414F-8DE4-206817224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4631" y="4419528"/>
                <a:ext cx="6612806" cy="532966"/>
              </a:xfrm>
              <a:prstGeom prst="rect">
                <a:avLst/>
              </a:prstGeom>
              <a:blipFill>
                <a:blip r:embed="rId6"/>
                <a:stretch>
                  <a:fillRect t="-1494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15363" grpId="0"/>
      <p:bldP spid="26630" grpId="0"/>
      <p:bldP spid="15368" grpId="0"/>
      <p:bldP spid="15378" grpId="0"/>
      <p:bldP spid="15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ext Box 10">
                <a:extLst>
                  <a:ext uri="{FF2B5EF4-FFF2-40B4-BE49-F238E27FC236}">
                    <a16:creationId xmlns:a16="http://schemas.microsoft.com/office/drawing/2014/main" id="{6A1861C8-99FD-44D7-9995-C6F04986F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2688" y="571501"/>
                <a:ext cx="8067725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例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5. 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的极值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6386" name="Text Box 10">
                <a:extLst>
                  <a:ext uri="{FF2B5EF4-FFF2-40B4-BE49-F238E27FC236}">
                    <a16:creationId xmlns:a16="http://schemas.microsoft.com/office/drawing/2014/main" id="{6A1861C8-99FD-44D7-9995-C6F04986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2688" y="571501"/>
                <a:ext cx="8067725" cy="532966"/>
              </a:xfrm>
              <a:prstGeom prst="rect">
                <a:avLst/>
              </a:prstGeom>
              <a:blipFill>
                <a:blip r:embed="rId2"/>
                <a:stretch>
                  <a:fillRect l="-1511" t="-14943" r="-529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2" name="Object 12">
                <a:extLst>
                  <a:ext uri="{FF2B5EF4-FFF2-40B4-BE49-F238E27FC236}">
                    <a16:creationId xmlns:a16="http://schemas.microsoft.com/office/drawing/2014/main" id="{5A6E7986-220A-4E65-B9A6-EFC5172371ED}"/>
                  </a:ext>
                </a:extLst>
              </p:cNvPr>
              <p:cNvSpPr txBox="1"/>
              <p:nvPr/>
            </p:nvSpPr>
            <p:spPr bwMode="auto">
              <a:xfrm>
                <a:off x="4009726" y="1214438"/>
                <a:ext cx="4450881" cy="1017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)=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𝟔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−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𝟗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=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)=−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𝟔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=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0252" name="Object 12">
                <a:extLst>
                  <a:ext uri="{FF2B5EF4-FFF2-40B4-BE49-F238E27FC236}">
                    <a16:creationId xmlns:a16="http://schemas.microsoft.com/office/drawing/2014/main" id="{5A6E7986-220A-4E65-B9A6-EFC51723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9726" y="1214438"/>
                <a:ext cx="4450881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5" name="Text Box 15">
            <a:extLst>
              <a:ext uri="{FF2B5EF4-FFF2-40B4-BE49-F238E27FC236}">
                <a16:creationId xmlns:a16="http://schemas.microsoft.com/office/drawing/2014/main" id="{322FA126-4CAD-4455-A45A-B2530931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2281238"/>
            <a:ext cx="4172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驻点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(1,0),(1,2),(-3,0),(-3,2)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7" name="Object 17">
                <a:extLst>
                  <a:ext uri="{FF2B5EF4-FFF2-40B4-BE49-F238E27FC236}">
                    <a16:creationId xmlns:a16="http://schemas.microsoft.com/office/drawing/2014/main" id="{50E71BDD-0FB8-4B4B-8D6D-E247B3A481E5}"/>
                  </a:ext>
                </a:extLst>
              </p:cNvPr>
              <p:cNvSpPr txBox="1"/>
              <p:nvPr/>
            </p:nvSpPr>
            <p:spPr bwMode="auto">
              <a:xfrm>
                <a:off x="3124199" y="2814637"/>
                <a:ext cx="8166236" cy="594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</m:oMath>
                  </m:oMathPara>
                </a14:m>
                <a:endParaRPr lang="zh-CN" altLang="en-US" sz="24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0257" name="Object 17">
                <a:extLst>
                  <a:ext uri="{FF2B5EF4-FFF2-40B4-BE49-F238E27FC236}">
                    <a16:creationId xmlns:a16="http://schemas.microsoft.com/office/drawing/2014/main" id="{50E71BDD-0FB8-4B4B-8D6D-E247B3A4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199" y="2814637"/>
                <a:ext cx="8166236" cy="59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 Box 19">
                <a:extLst>
                  <a:ext uri="{FF2B5EF4-FFF2-40B4-BE49-F238E27FC236}">
                    <a16:creationId xmlns:a16="http://schemas.microsoft.com/office/drawing/2014/main" id="{8C06DD26-3E06-4FF1-B2EB-296B4591F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125" y="3495675"/>
                <a:ext cx="4677711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在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(1,0):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6392" name="Text Box 19">
                <a:extLst>
                  <a:ext uri="{FF2B5EF4-FFF2-40B4-BE49-F238E27FC236}">
                    <a16:creationId xmlns:a16="http://schemas.microsoft.com/office/drawing/2014/main" id="{8C06DD26-3E06-4FF1-B2EB-296B4591F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25" y="3495675"/>
                <a:ext cx="4677711" cy="532966"/>
              </a:xfrm>
              <a:prstGeom prst="rect">
                <a:avLst/>
              </a:prstGeom>
              <a:blipFill>
                <a:blip r:embed="rId5"/>
                <a:stretch>
                  <a:fillRect l="-2604"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7" name="Text Box 27">
            <a:extLst>
              <a:ext uri="{FF2B5EF4-FFF2-40B4-BE49-F238E27FC236}">
                <a16:creationId xmlns:a16="http://schemas.microsoft.com/office/drawing/2014/main" id="{FA1FA9A7-F25E-4126-8E5F-111FBAC47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2" y="3502007"/>
            <a:ext cx="3279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402000"/>
                </a:solidFill>
                <a:latin typeface="+mn-lt"/>
                <a:ea typeface="+mj-ea"/>
              </a:rPr>
              <a:t>f 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(1,0)</a:t>
            </a:r>
            <a:r>
              <a:rPr lang="en-US" altLang="zh-CN" sz="2800" b="1" i="1" dirty="0">
                <a:solidFill>
                  <a:srgbClr val="402000"/>
                </a:solidFill>
                <a:latin typeface="+mn-lt"/>
                <a:ea typeface="+mj-ea"/>
              </a:rPr>
              <a:t>= 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-5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是极小值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6" name="Text Box 29">
                <a:extLst>
                  <a:ext uri="{FF2B5EF4-FFF2-40B4-BE49-F238E27FC236}">
                    <a16:creationId xmlns:a16="http://schemas.microsoft.com/office/drawing/2014/main" id="{BEE6E8C8-42E9-4311-A9EA-DBB5A9AD1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4000500"/>
                <a:ext cx="693339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在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(1,2)</a:t>
                </a: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及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(-3,0):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402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402000"/>
                        </a:solidFill>
                      </a:rPr>
                      <m:t>不是极值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402000"/>
                        </a:solidFill>
                      </a:rPr>
                      <m:t>;</m:t>
                    </m:r>
                  </m:oMath>
                </a14:m>
                <a:endPara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6396" name="Text Box 29">
                <a:extLst>
                  <a:ext uri="{FF2B5EF4-FFF2-40B4-BE49-F238E27FC236}">
                    <a16:creationId xmlns:a16="http://schemas.microsoft.com/office/drawing/2014/main" id="{BEE6E8C8-42E9-4311-A9EA-DBB5A9AD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000500"/>
                <a:ext cx="6933398" cy="532966"/>
              </a:xfrm>
              <a:prstGeom prst="rect">
                <a:avLst/>
              </a:prstGeom>
              <a:blipFill>
                <a:blip r:embed="rId6"/>
                <a:stretch>
                  <a:fillRect l="-1759"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Text Box 34">
                <a:extLst>
                  <a:ext uri="{FF2B5EF4-FFF2-40B4-BE49-F238E27FC236}">
                    <a16:creationId xmlns:a16="http://schemas.microsoft.com/office/drawing/2014/main" id="{CFA1D5A6-86C6-4F36-842B-9DCBBB39B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4573587"/>
                <a:ext cx="478696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在</a:t>
                </a:r>
                <a:r>
                  <a:rPr lang="en-US" altLang="zh-CN" sz="2800" b="1" dirty="0">
                    <a:solidFill>
                      <a:srgbClr val="402000"/>
                    </a:solidFill>
                    <a:latin typeface="+mn-lt"/>
                    <a:ea typeface="+mj-ea"/>
                  </a:rPr>
                  <a:t>(-3,2):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>
                  <a:solidFill>
                    <a:srgbClr val="402000"/>
                  </a:solidFill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6400" name="Text Box 34">
                <a:extLst>
                  <a:ext uri="{FF2B5EF4-FFF2-40B4-BE49-F238E27FC236}">
                    <a16:creationId xmlns:a16="http://schemas.microsoft.com/office/drawing/2014/main" id="{CFA1D5A6-86C6-4F36-842B-9DCBBB39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573587"/>
                <a:ext cx="4786963" cy="532966"/>
              </a:xfrm>
              <a:prstGeom prst="rect">
                <a:avLst/>
              </a:prstGeom>
              <a:blipFill>
                <a:blip r:embed="rId7"/>
                <a:stretch>
                  <a:fillRect l="-2548"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8" name="Text Box 38">
            <a:extLst>
              <a:ext uri="{FF2B5EF4-FFF2-40B4-BE49-F238E27FC236}">
                <a16:creationId xmlns:a16="http://schemas.microsoft.com/office/drawing/2014/main" id="{684A50E3-3FC2-43F2-8C04-61E161AC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00" y="4523720"/>
            <a:ext cx="3520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402000"/>
                </a:solidFill>
                <a:latin typeface="+mn-lt"/>
                <a:ea typeface="+mj-ea"/>
              </a:rPr>
              <a:t>f 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(-3,2)=31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是极大值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78FC6D17-6F32-41AB-A88A-F2D4A2E5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81952"/>
            <a:ext cx="7787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注意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: 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在多元函数中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,</a:t>
            </a:r>
            <a:r>
              <a:rPr lang="zh-CN" altLang="en-US" sz="2800" b="1" dirty="0">
                <a:solidFill>
                  <a:srgbClr val="402000"/>
                </a:solidFill>
                <a:latin typeface="+mn-lt"/>
                <a:ea typeface="+mj-ea"/>
              </a:rPr>
              <a:t>我们只讨论可导函数的极值</a:t>
            </a:r>
            <a:r>
              <a:rPr lang="en-US" altLang="zh-CN" sz="2800" b="1" dirty="0">
                <a:solidFill>
                  <a:srgbClr val="402000"/>
                </a:solidFill>
                <a:latin typeface="+mn-lt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0252" grpId="0"/>
      <p:bldP spid="10255" grpId="0"/>
      <p:bldP spid="10257" grpId="0"/>
      <p:bldP spid="16392" grpId="0"/>
      <p:bldP spid="10267" grpId="0"/>
      <p:bldP spid="16396" grpId="0"/>
      <p:bldP spid="16400" grpId="0"/>
      <p:bldP spid="10278" grpId="0"/>
      <p:bldP spid="10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F2D5195-9255-481A-8C83-6ED2DCDB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1" y="554038"/>
            <a:ext cx="4439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402000"/>
                </a:solidFill>
              </a:rPr>
              <a:t>2. </a:t>
            </a:r>
            <a:r>
              <a:rPr lang="zh-CN" altLang="en-US" sz="3200" b="1" dirty="0">
                <a:solidFill>
                  <a:srgbClr val="402000"/>
                </a:solidFill>
              </a:rPr>
              <a:t>最大值和最小值问题</a:t>
            </a:r>
            <a:r>
              <a:rPr lang="en-US" altLang="zh-CN" sz="3200" b="1" dirty="0">
                <a:solidFill>
                  <a:srgbClr val="402000"/>
                </a:solidFill>
              </a:rPr>
              <a:t>: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CBFC699-240F-4E74-8824-0FBB70D99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1617663"/>
            <a:ext cx="8087470" cy="108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402000"/>
                </a:solidFill>
              </a:rPr>
              <a:t>(1). </a:t>
            </a:r>
            <a:r>
              <a:rPr lang="zh-CN" altLang="en-US" sz="2800" b="1">
                <a:solidFill>
                  <a:srgbClr val="402000"/>
                </a:solidFill>
              </a:rPr>
              <a:t>在闭区域上连续的函数一定有最大值和最小值</a:t>
            </a:r>
            <a:r>
              <a:rPr lang="en-US" altLang="zh-CN" sz="2800" b="1">
                <a:solidFill>
                  <a:srgbClr val="402000"/>
                </a:solidFill>
              </a:rPr>
              <a:t>,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      此时可以仿照一元函数的方法来</a:t>
            </a:r>
            <a:r>
              <a:rPr lang="zh-CN" altLang="en-US" sz="2800" b="1" u="sng">
                <a:solidFill>
                  <a:srgbClr val="402000"/>
                </a:solidFill>
              </a:rPr>
              <a:t>比较</a:t>
            </a:r>
            <a:r>
              <a:rPr lang="zh-CN" altLang="en-US" sz="2800" b="1">
                <a:solidFill>
                  <a:srgbClr val="402000"/>
                </a:solidFill>
              </a:rPr>
              <a:t>求出</a:t>
            </a:r>
            <a:r>
              <a:rPr lang="en-US" altLang="zh-CN" sz="2800" b="1">
                <a:solidFill>
                  <a:srgbClr val="402000"/>
                </a:solidFill>
              </a:rPr>
              <a:t>.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AFC46AC-C2CA-42C2-B97A-7357F6F1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3098801"/>
            <a:ext cx="8372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402000"/>
                </a:solidFill>
              </a:rPr>
              <a:t>(2). </a:t>
            </a:r>
            <a:r>
              <a:rPr lang="zh-CN" altLang="en-US" sz="2800" b="1">
                <a:solidFill>
                  <a:srgbClr val="402000"/>
                </a:solidFill>
              </a:rPr>
              <a:t>在实际问题中</a:t>
            </a:r>
            <a:r>
              <a:rPr lang="en-US" altLang="zh-CN" sz="2800" b="1">
                <a:solidFill>
                  <a:srgbClr val="402000"/>
                </a:solidFill>
              </a:rPr>
              <a:t>, </a:t>
            </a:r>
            <a:r>
              <a:rPr lang="zh-CN" altLang="en-US" sz="2800" b="1">
                <a:solidFill>
                  <a:srgbClr val="402000"/>
                </a:solidFill>
              </a:rPr>
              <a:t>若问题的性质决定了最大值</a:t>
            </a:r>
            <a:endParaRPr lang="en-US" altLang="zh-CN" sz="2800" b="1">
              <a:solidFill>
                <a:srgbClr val="402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402000"/>
                </a:solidFill>
              </a:rPr>
              <a:t>      (</a:t>
            </a:r>
            <a:r>
              <a:rPr lang="zh-CN" altLang="en-US" sz="2800" b="1">
                <a:solidFill>
                  <a:srgbClr val="402000"/>
                </a:solidFill>
              </a:rPr>
              <a:t>或最小值</a:t>
            </a:r>
            <a:r>
              <a:rPr lang="en-US" altLang="zh-CN" sz="2800" b="1">
                <a:solidFill>
                  <a:srgbClr val="402000"/>
                </a:solidFill>
              </a:rPr>
              <a:t>)</a:t>
            </a:r>
            <a:r>
              <a:rPr lang="zh-CN" altLang="en-US" sz="2800" b="1">
                <a:solidFill>
                  <a:srgbClr val="402000"/>
                </a:solidFill>
              </a:rPr>
              <a:t>一定在</a:t>
            </a:r>
            <a:r>
              <a:rPr lang="en-US" altLang="zh-CN" sz="2800" b="1" i="1">
                <a:solidFill>
                  <a:srgbClr val="402000"/>
                </a:solidFill>
              </a:rPr>
              <a:t>D</a:t>
            </a:r>
            <a:r>
              <a:rPr lang="zh-CN" altLang="en-US" sz="2800" b="1">
                <a:solidFill>
                  <a:srgbClr val="402000"/>
                </a:solidFill>
              </a:rPr>
              <a:t>内取得，而函数在</a:t>
            </a:r>
            <a:r>
              <a:rPr lang="en-US" altLang="zh-CN" sz="2800" b="1" i="1">
                <a:solidFill>
                  <a:srgbClr val="402000"/>
                </a:solidFill>
              </a:rPr>
              <a:t>D</a:t>
            </a:r>
            <a:r>
              <a:rPr lang="zh-CN" altLang="en-US" sz="2800" b="1">
                <a:solidFill>
                  <a:srgbClr val="402000"/>
                </a:solidFill>
              </a:rPr>
              <a:t>内</a:t>
            </a:r>
            <a:endParaRPr lang="en-US" altLang="zh-CN" sz="2800" b="1">
              <a:solidFill>
                <a:srgbClr val="402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402000"/>
                </a:solidFill>
              </a:rPr>
              <a:t>     </a:t>
            </a:r>
            <a:r>
              <a:rPr lang="zh-CN" altLang="en-US" sz="2800" b="1">
                <a:solidFill>
                  <a:srgbClr val="402000"/>
                </a:solidFill>
              </a:rPr>
              <a:t>只有一个驻点</a:t>
            </a:r>
            <a:r>
              <a:rPr lang="en-US" altLang="zh-CN" sz="2800" b="1">
                <a:solidFill>
                  <a:srgbClr val="402000"/>
                </a:solidFill>
              </a:rPr>
              <a:t>, </a:t>
            </a:r>
            <a:r>
              <a:rPr lang="zh-CN" altLang="en-US" sz="2800" b="1">
                <a:solidFill>
                  <a:srgbClr val="402000"/>
                </a:solidFill>
              </a:rPr>
              <a:t>则该点处的函数值就是最大值</a:t>
            </a:r>
            <a:endParaRPr lang="en-US" altLang="zh-CN" sz="2800" b="1">
              <a:solidFill>
                <a:srgbClr val="402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402000"/>
                </a:solidFill>
              </a:rPr>
              <a:t>      (</a:t>
            </a:r>
            <a:r>
              <a:rPr lang="zh-CN" altLang="en-US" sz="2800" b="1">
                <a:solidFill>
                  <a:srgbClr val="402000"/>
                </a:solidFill>
              </a:rPr>
              <a:t>或最小值</a:t>
            </a:r>
            <a:r>
              <a:rPr lang="en-US" altLang="zh-CN" sz="2800" b="1">
                <a:solidFill>
                  <a:srgbClr val="4020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id="{F7073561-0F29-47B3-9F3B-964C8AFC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42939"/>
            <a:ext cx="8429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例</a:t>
            </a:r>
            <a:r>
              <a:rPr lang="en-US" altLang="zh-CN" sz="2800" b="1" dirty="0">
                <a:solidFill>
                  <a:srgbClr val="402000"/>
                </a:solidFill>
              </a:rPr>
              <a:t>6. </a:t>
            </a:r>
            <a:r>
              <a:rPr lang="zh-CN" altLang="en-US" sz="2800" b="1" dirty="0">
                <a:solidFill>
                  <a:srgbClr val="402000"/>
                </a:solidFill>
              </a:rPr>
              <a:t>用铁板作一容积为</a:t>
            </a:r>
            <a:r>
              <a:rPr lang="en-US" altLang="zh-CN" sz="2800" b="1" i="1" dirty="0">
                <a:solidFill>
                  <a:srgbClr val="402000"/>
                </a:solidFill>
              </a:rPr>
              <a:t>V</a:t>
            </a:r>
            <a:r>
              <a:rPr lang="zh-CN" altLang="en-US" sz="2800" b="1" dirty="0">
                <a:solidFill>
                  <a:srgbClr val="402000"/>
                </a:solidFill>
              </a:rPr>
              <a:t>的无盖长方箱</a:t>
            </a:r>
            <a:r>
              <a:rPr lang="en-US" altLang="zh-CN" sz="2800" b="1" dirty="0">
                <a:solidFill>
                  <a:srgbClr val="402000"/>
                </a:solidFill>
              </a:rPr>
              <a:t>, </a:t>
            </a:r>
            <a:r>
              <a:rPr lang="zh-CN" altLang="en-US" sz="2800" b="1" dirty="0">
                <a:solidFill>
                  <a:srgbClr val="402000"/>
                </a:solidFill>
              </a:rPr>
              <a:t>尺寸怎样时</a:t>
            </a:r>
            <a:r>
              <a:rPr lang="en-US" altLang="zh-CN" sz="2800" b="1" dirty="0">
                <a:solidFill>
                  <a:srgbClr val="402000"/>
                </a:solidFill>
              </a:rPr>
              <a:t>,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        </a:t>
            </a:r>
            <a:r>
              <a:rPr lang="zh-CN" altLang="en-US" sz="2800" b="1" dirty="0">
                <a:solidFill>
                  <a:srgbClr val="402000"/>
                </a:solidFill>
              </a:rPr>
              <a:t>用料最省</a:t>
            </a:r>
            <a:r>
              <a:rPr lang="en-US" altLang="zh-CN" sz="2800" b="1" dirty="0">
                <a:solidFill>
                  <a:srgbClr val="402000"/>
                </a:solidFill>
              </a:rPr>
              <a:t>?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58A3680-40CF-4FC4-8880-7B50046D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1617664"/>
            <a:ext cx="484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设长宽高分别为 </a:t>
            </a:r>
            <a:r>
              <a:rPr lang="en-US" altLang="zh-CN" sz="2800" b="1" i="1" dirty="0">
                <a:solidFill>
                  <a:srgbClr val="402000"/>
                </a:solidFill>
              </a:rPr>
              <a:t>x, y, z</a:t>
            </a:r>
            <a:r>
              <a:rPr lang="en-US" altLang="zh-CN" sz="2800" b="1" dirty="0">
                <a:solidFill>
                  <a:srgbClr val="402000"/>
                </a:solidFill>
              </a:rPr>
              <a:t>, </a:t>
            </a:r>
            <a:r>
              <a:rPr lang="zh-CN" altLang="en-US" sz="2800" b="1" dirty="0">
                <a:solidFill>
                  <a:srgbClr val="402000"/>
                </a:solidFill>
              </a:rPr>
              <a:t>则</a:t>
            </a:r>
            <a:endParaRPr lang="en-US" altLang="zh-CN" sz="2800" b="1" dirty="0">
              <a:solidFill>
                <a:srgbClr val="402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Object 7">
                <a:extLst>
                  <a:ext uri="{FF2B5EF4-FFF2-40B4-BE49-F238E27FC236}">
                    <a16:creationId xmlns:a16="http://schemas.microsoft.com/office/drawing/2014/main" id="{C7A39F50-D275-4AAF-8BCA-C20FC6D5C663}"/>
                  </a:ext>
                </a:extLst>
              </p:cNvPr>
              <p:cNvSpPr txBox="1"/>
              <p:nvPr/>
            </p:nvSpPr>
            <p:spPr bwMode="auto">
              <a:xfrm>
                <a:off x="2811380" y="2352677"/>
                <a:ext cx="6804109" cy="500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71" name="Object 7">
                <a:extLst>
                  <a:ext uri="{FF2B5EF4-FFF2-40B4-BE49-F238E27FC236}">
                    <a16:creationId xmlns:a16="http://schemas.microsoft.com/office/drawing/2014/main" id="{C7A39F50-D275-4AAF-8BCA-C20FC6D5C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380" y="2352677"/>
                <a:ext cx="6804109" cy="5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Text Box 8">
            <a:extLst>
              <a:ext uri="{FF2B5EF4-FFF2-40B4-BE49-F238E27FC236}">
                <a16:creationId xmlns:a16="http://schemas.microsoft.com/office/drawing/2014/main" id="{1F79AB8E-4F92-4E45-89B5-8D83BCD7D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9" y="3048001"/>
            <a:ext cx="1915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而 </a:t>
            </a:r>
            <a:r>
              <a:rPr lang="en-US" altLang="zh-CN" sz="2800" b="1" i="1" dirty="0">
                <a:solidFill>
                  <a:srgbClr val="402000"/>
                </a:solidFill>
              </a:rPr>
              <a:t>V= x y z </a:t>
            </a:r>
            <a:endParaRPr lang="en-US" altLang="zh-CN" sz="2800" b="1" dirty="0">
              <a:solidFill>
                <a:srgbClr val="402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9">
                <a:extLst>
                  <a:ext uri="{FF2B5EF4-FFF2-40B4-BE49-F238E27FC236}">
                    <a16:creationId xmlns:a16="http://schemas.microsoft.com/office/drawing/2014/main" id="{084AF652-43DF-4089-A870-392F2FA8801F}"/>
                  </a:ext>
                </a:extLst>
              </p:cNvPr>
              <p:cNvSpPr txBox="1"/>
              <p:nvPr/>
            </p:nvSpPr>
            <p:spPr bwMode="auto">
              <a:xfrm>
                <a:off x="2524126" y="3714750"/>
                <a:ext cx="6804109" cy="928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73" name="Object 9">
                <a:extLst>
                  <a:ext uri="{FF2B5EF4-FFF2-40B4-BE49-F238E27FC236}">
                    <a16:creationId xmlns:a16="http://schemas.microsoft.com/office/drawing/2014/main" id="{084AF652-43DF-4089-A870-392F2FA8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6" y="3714750"/>
                <a:ext cx="6804109" cy="928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Object 10">
                <a:extLst>
                  <a:ext uri="{FF2B5EF4-FFF2-40B4-BE49-F238E27FC236}">
                    <a16:creationId xmlns:a16="http://schemas.microsoft.com/office/drawing/2014/main" id="{F24805F9-41B5-4BEE-A271-7BCEF7DFC153}"/>
                  </a:ext>
                </a:extLst>
              </p:cNvPr>
              <p:cNvSpPr txBox="1"/>
              <p:nvPr/>
            </p:nvSpPr>
            <p:spPr bwMode="auto">
              <a:xfrm>
                <a:off x="2547939" y="4857751"/>
                <a:ext cx="2466975" cy="1857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274" name="Object 10">
                <a:extLst>
                  <a:ext uri="{FF2B5EF4-FFF2-40B4-BE49-F238E27FC236}">
                    <a16:creationId xmlns:a16="http://schemas.microsoft.com/office/drawing/2014/main" id="{F24805F9-41B5-4BEE-A271-7BCEF7DFC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7939" y="4857751"/>
                <a:ext cx="2466975" cy="1857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 Box 11">
                <a:extLst>
                  <a:ext uri="{FF2B5EF4-FFF2-40B4-BE49-F238E27FC236}">
                    <a16:creationId xmlns:a16="http://schemas.microsoft.com/office/drawing/2014/main" id="{F0C15A65-35C7-4AD1-99F9-22D4F7514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6626" y="5615066"/>
                <a:ext cx="3317086" cy="56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驻点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ra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275" name="Text Box 11">
                <a:extLst>
                  <a:ext uri="{FF2B5EF4-FFF2-40B4-BE49-F238E27FC236}">
                    <a16:creationId xmlns:a16="http://schemas.microsoft.com/office/drawing/2014/main" id="{F0C15A65-35C7-4AD1-99F9-22D4F751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6626" y="5615066"/>
                <a:ext cx="3317086" cy="563744"/>
              </a:xfrm>
              <a:prstGeom prst="rect">
                <a:avLst/>
              </a:prstGeom>
              <a:blipFill>
                <a:blip r:embed="rId5"/>
                <a:stretch>
                  <a:fillRect l="-3860" t="-7527" b="-247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Object 13">
                <a:extLst>
                  <a:ext uri="{FF2B5EF4-FFF2-40B4-BE49-F238E27FC236}">
                    <a16:creationId xmlns:a16="http://schemas.microsoft.com/office/drawing/2014/main" id="{7B0ECBC4-BFE5-4518-B87E-92D8204850B8}"/>
                  </a:ext>
                </a:extLst>
              </p:cNvPr>
              <p:cNvSpPr txBox="1"/>
              <p:nvPr/>
            </p:nvSpPr>
            <p:spPr bwMode="auto">
              <a:xfrm>
                <a:off x="8428443" y="5316538"/>
                <a:ext cx="2290760" cy="93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277" name="Object 13">
                <a:extLst>
                  <a:ext uri="{FF2B5EF4-FFF2-40B4-BE49-F238E27FC236}">
                    <a16:creationId xmlns:a16="http://schemas.microsoft.com/office/drawing/2014/main" id="{7B0ECBC4-BFE5-4518-B87E-92D82048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8443" y="5316538"/>
                <a:ext cx="2290760" cy="939800"/>
              </a:xfrm>
              <a:prstGeom prst="rect">
                <a:avLst/>
              </a:prstGeom>
              <a:blipFill>
                <a:blip r:embed="rId6"/>
                <a:stretch>
                  <a:fillRect b="-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Line 14">
            <a:extLst>
              <a:ext uri="{FF2B5EF4-FFF2-40B4-BE49-F238E27FC236}">
                <a16:creationId xmlns:a16="http://schemas.microsoft.com/office/drawing/2014/main" id="{FA6D132F-2695-4885-99C2-38B6402CC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598" y="6121401"/>
            <a:ext cx="321211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402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9" name="AutoShape 15">
            <a:extLst>
              <a:ext uri="{FF2B5EF4-FFF2-40B4-BE49-F238E27FC236}">
                <a16:creationId xmlns:a16="http://schemas.microsoft.com/office/drawing/2014/main" id="{BFF296C7-F27D-443C-AA30-0565EE96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97" y="4263992"/>
            <a:ext cx="1814662" cy="677974"/>
          </a:xfrm>
          <a:prstGeom prst="wedgeEllipseCallout">
            <a:avLst>
              <a:gd name="adj1" fmla="val -71528"/>
              <a:gd name="adj2" fmla="val 830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即为所求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7" grpId="0"/>
      <p:bldP spid="112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2E492478-CA46-48C8-8204-DF9CFBBBA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214314"/>
            <a:ext cx="8358187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例</a:t>
            </a:r>
            <a:r>
              <a:rPr lang="en-US" altLang="zh-CN" sz="2800" b="1" dirty="0">
                <a:solidFill>
                  <a:srgbClr val="402000"/>
                </a:solidFill>
              </a:rPr>
              <a:t>7. </a:t>
            </a:r>
            <a:r>
              <a:rPr lang="zh-CN" altLang="en-US" sz="2800" b="1" dirty="0">
                <a:solidFill>
                  <a:srgbClr val="402000"/>
                </a:solidFill>
              </a:rPr>
              <a:t>把宽为</a:t>
            </a:r>
            <a:r>
              <a:rPr lang="en-US" altLang="zh-CN" sz="2800" b="1" dirty="0">
                <a:solidFill>
                  <a:srgbClr val="402000"/>
                </a:solidFill>
              </a:rPr>
              <a:t>24cm</a:t>
            </a:r>
            <a:r>
              <a:rPr lang="zh-CN" altLang="en-US" sz="2800" b="1" dirty="0">
                <a:solidFill>
                  <a:srgbClr val="402000"/>
                </a:solidFill>
              </a:rPr>
              <a:t>的长方形铁板两边折起来做成断面 </a:t>
            </a:r>
            <a:endParaRPr lang="en-US" altLang="zh-CN" sz="2800" b="1" dirty="0">
              <a:solidFill>
                <a:srgbClr val="402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02000"/>
                </a:solidFill>
              </a:rPr>
              <a:t>      </a:t>
            </a:r>
            <a:r>
              <a:rPr lang="zh-CN" altLang="en-US" sz="2800" b="1" dirty="0">
                <a:solidFill>
                  <a:srgbClr val="402000"/>
                </a:solidFill>
              </a:rPr>
              <a:t>为等腰梯形的水槽</a:t>
            </a:r>
            <a:r>
              <a:rPr lang="en-US" altLang="zh-CN" sz="2800" b="1" dirty="0">
                <a:solidFill>
                  <a:srgbClr val="402000"/>
                </a:solidFill>
              </a:rPr>
              <a:t>. </a:t>
            </a:r>
            <a:r>
              <a:rPr lang="zh-CN" altLang="en-US" sz="2800" b="1" dirty="0">
                <a:solidFill>
                  <a:srgbClr val="402000"/>
                </a:solidFill>
              </a:rPr>
              <a:t>怎样折才能使断面面积最大</a:t>
            </a:r>
            <a:r>
              <a:rPr lang="en-US" altLang="zh-CN" sz="2800" b="1" dirty="0">
                <a:solidFill>
                  <a:srgbClr val="402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ext Box 9">
                <a:extLst>
                  <a:ext uri="{FF2B5EF4-FFF2-40B4-BE49-F238E27FC236}">
                    <a16:creationId xmlns:a16="http://schemas.microsoft.com/office/drawing/2014/main" id="{9192A0EE-9465-4D24-B73C-93E446181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749" y="1743970"/>
                <a:ext cx="48413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设折起来的边长为 </a:t>
                </a:r>
                <a:r>
                  <a:rPr lang="en-US" altLang="zh-CN" sz="2800" b="1" i="1" dirty="0">
                    <a:solidFill>
                      <a:srgbClr val="402000"/>
                    </a:solidFill>
                  </a:rPr>
                  <a:t>x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, </a:t>
                </a:r>
                <a:r>
                  <a:rPr lang="zh-CN" altLang="en-US" sz="2800" b="1" dirty="0">
                    <a:solidFill>
                      <a:srgbClr val="402000"/>
                    </a:solidFill>
                  </a:rPr>
                  <a:t>倾角为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59" name="Text Box 9">
                <a:extLst>
                  <a:ext uri="{FF2B5EF4-FFF2-40B4-BE49-F238E27FC236}">
                    <a16:creationId xmlns:a16="http://schemas.microsoft.com/office/drawing/2014/main" id="{9192A0EE-9465-4D24-B73C-93E44618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3749" y="1743970"/>
                <a:ext cx="4841390" cy="523220"/>
              </a:xfrm>
              <a:prstGeom prst="rect">
                <a:avLst/>
              </a:prstGeom>
              <a:blipFill>
                <a:blip r:embed="rId2"/>
                <a:stretch>
                  <a:fillRect l="-2516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4">
            <a:extLst>
              <a:ext uri="{FF2B5EF4-FFF2-40B4-BE49-F238E27FC236}">
                <a16:creationId xmlns:a16="http://schemas.microsoft.com/office/drawing/2014/main" id="{2EAC9A2F-FCB0-4F8F-9C07-68399D5FC824}"/>
              </a:ext>
            </a:extLst>
          </p:cNvPr>
          <p:cNvGrpSpPr>
            <a:grpSpLocks/>
          </p:cNvGrpSpPr>
          <p:nvPr/>
        </p:nvGrpSpPr>
        <p:grpSpPr bwMode="auto">
          <a:xfrm>
            <a:off x="8349516" y="1543055"/>
            <a:ext cx="2462213" cy="1058863"/>
            <a:chOff x="3456" y="1248"/>
            <a:chExt cx="1440" cy="556"/>
          </a:xfrm>
        </p:grpSpPr>
        <p:sp>
          <p:nvSpPr>
            <p:cNvPr id="19462" name="Line 3">
              <a:extLst>
                <a:ext uri="{FF2B5EF4-FFF2-40B4-BE49-F238E27FC236}">
                  <a16:creationId xmlns:a16="http://schemas.microsoft.com/office/drawing/2014/main" id="{0973FB5C-1379-4DBB-8376-18826661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02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Line 4">
              <a:extLst>
                <a:ext uri="{FF2B5EF4-FFF2-40B4-BE49-F238E27FC236}">
                  <a16:creationId xmlns:a16="http://schemas.microsoft.com/office/drawing/2014/main" id="{8CE657A4-40E3-4F01-86AD-2DE7E863E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02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1D159F7F-9DFE-49F1-BC97-A974D4272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2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02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950E460D-6711-483C-8414-E244A582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562"/>
              <a:ext cx="5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402000"/>
                  </a:solidFill>
                </a:rPr>
                <a:t>24</a:t>
              </a:r>
              <a:r>
                <a:rPr lang="en-US" altLang="zh-CN" b="1" i="1">
                  <a:solidFill>
                    <a:srgbClr val="402000"/>
                  </a:solidFill>
                </a:rPr>
                <a:t>-2x</a:t>
              </a:r>
            </a:p>
          </p:txBody>
        </p:sp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52ED4FC7-C0A4-48BC-B0C6-1919EB7DD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48"/>
              <a:ext cx="21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402000"/>
                  </a:solidFill>
                </a:rPr>
                <a:t>x</a:t>
              </a:r>
              <a:endParaRPr lang="en-US" altLang="zh-CN" sz="2800" b="1">
                <a:solidFill>
                  <a:srgbClr val="402000"/>
                </a:solidFill>
              </a:endParaRPr>
            </a:p>
          </p:txBody>
        </p:sp>
        <p:sp>
          <p:nvSpPr>
            <p:cNvPr id="19467" name="Line 8">
              <a:extLst>
                <a:ext uri="{FF2B5EF4-FFF2-40B4-BE49-F238E27FC236}">
                  <a16:creationId xmlns:a16="http://schemas.microsoft.com/office/drawing/2014/main" id="{0BF50A5C-CF6D-4CDA-A53C-9CBF21ACE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84"/>
              <a:ext cx="24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02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8" name="Object 11">
                  <a:extLst>
                    <a:ext uri="{FF2B5EF4-FFF2-40B4-BE49-F238E27FC236}">
                      <a16:creationId xmlns:a16="http://schemas.microsoft.com/office/drawing/2014/main" id="{E13C28EC-6FFD-4178-8776-8D22E22A79F4}"/>
                    </a:ext>
                  </a:extLst>
                </p:cNvPr>
                <p:cNvSpPr txBox="1"/>
                <p:nvPr/>
              </p:nvSpPr>
              <p:spPr bwMode="auto">
                <a:xfrm>
                  <a:off x="4704" y="1436"/>
                  <a:ext cx="189" cy="1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468" name="Object 11">
                  <a:extLst>
                    <a:ext uri="{FF2B5EF4-FFF2-40B4-BE49-F238E27FC236}">
                      <a16:creationId xmlns:a16="http://schemas.microsoft.com/office/drawing/2014/main" id="{E13C28EC-6FFD-4178-8776-8D22E22A7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4" y="1436"/>
                  <a:ext cx="189" cy="1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01" name="Object 13">
                <a:extLst>
                  <a:ext uri="{FF2B5EF4-FFF2-40B4-BE49-F238E27FC236}">
                    <a16:creationId xmlns:a16="http://schemas.microsoft.com/office/drawing/2014/main" id="{2DE336A9-A5F6-4670-B905-AB099EA3E425}"/>
                  </a:ext>
                </a:extLst>
              </p:cNvPr>
              <p:cNvSpPr txBox="1"/>
              <p:nvPr/>
            </p:nvSpPr>
            <p:spPr bwMode="auto">
              <a:xfrm>
                <a:off x="2260744" y="2647953"/>
                <a:ext cx="7599076" cy="877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301" name="Object 13">
                <a:extLst>
                  <a:ext uri="{FF2B5EF4-FFF2-40B4-BE49-F238E27FC236}">
                    <a16:creationId xmlns:a16="http://schemas.microsoft.com/office/drawing/2014/main" id="{2DE336A9-A5F6-4670-B905-AB099EA3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0744" y="2647953"/>
                <a:ext cx="7599076" cy="877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3" name="Object 15">
                <a:extLst>
                  <a:ext uri="{FF2B5EF4-FFF2-40B4-BE49-F238E27FC236}">
                    <a16:creationId xmlns:a16="http://schemas.microsoft.com/office/drawing/2014/main" id="{EAEB697C-5870-47A9-86F3-F4CF1FDF4411}"/>
                  </a:ext>
                </a:extLst>
              </p:cNvPr>
              <p:cNvSpPr txBox="1"/>
              <p:nvPr/>
            </p:nvSpPr>
            <p:spPr bwMode="auto">
              <a:xfrm>
                <a:off x="2793124" y="3463176"/>
                <a:ext cx="7066696" cy="1157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303" name="Object 15">
                <a:extLst>
                  <a:ext uri="{FF2B5EF4-FFF2-40B4-BE49-F238E27FC236}">
                    <a16:creationId xmlns:a16="http://schemas.microsoft.com/office/drawing/2014/main" id="{EAEB697C-5870-47A9-86F3-F4CF1FDF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124" y="3463176"/>
                <a:ext cx="7066696" cy="1157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4" name="Object 16">
                <a:extLst>
                  <a:ext uri="{FF2B5EF4-FFF2-40B4-BE49-F238E27FC236}">
                    <a16:creationId xmlns:a16="http://schemas.microsoft.com/office/drawing/2014/main" id="{F4992336-84D3-4914-ADEE-7CE4CE8B1FE0}"/>
                  </a:ext>
                </a:extLst>
              </p:cNvPr>
              <p:cNvSpPr txBox="1"/>
              <p:nvPr/>
            </p:nvSpPr>
            <p:spPr bwMode="auto">
              <a:xfrm>
                <a:off x="2989392" y="4638356"/>
                <a:ext cx="1438275" cy="1157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304" name="Object 16">
                <a:extLst>
                  <a:ext uri="{FF2B5EF4-FFF2-40B4-BE49-F238E27FC236}">
                    <a16:creationId xmlns:a16="http://schemas.microsoft.com/office/drawing/2014/main" id="{F4992336-84D3-4914-ADEE-7CE4CE8B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9392" y="4638356"/>
                <a:ext cx="1438275" cy="1157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5" name="Text Box 17">
                <a:extLst>
                  <a:ext uri="{FF2B5EF4-FFF2-40B4-BE49-F238E27FC236}">
                    <a16:creationId xmlns:a16="http://schemas.microsoft.com/office/drawing/2014/main" id="{08997086-A50A-4D0A-A78A-B78BEB487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245" y="4996930"/>
                <a:ext cx="5785787" cy="664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</a:rPr>
                  <a:t>可以解得驻点</a:t>
                </a:r>
                <a:r>
                  <a:rPr lang="en-US" altLang="zh-CN" sz="2800" b="1" dirty="0">
                    <a:solidFill>
                      <a:srgbClr val="4020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05" name="Text Box 17">
                <a:extLst>
                  <a:ext uri="{FF2B5EF4-FFF2-40B4-BE49-F238E27FC236}">
                    <a16:creationId xmlns:a16="http://schemas.microsoft.com/office/drawing/2014/main" id="{08997086-A50A-4D0A-A78A-B78BEB48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245" y="4996930"/>
                <a:ext cx="5785787" cy="664862"/>
              </a:xfrm>
              <a:prstGeom prst="rect">
                <a:avLst/>
              </a:prstGeom>
              <a:blipFill>
                <a:blip r:embed="rId7"/>
                <a:stretch>
                  <a:fillRect l="-2107" t="-7339" b="-10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8" name="AutoShape 20">
            <a:extLst>
              <a:ext uri="{FF2B5EF4-FFF2-40B4-BE49-F238E27FC236}">
                <a16:creationId xmlns:a16="http://schemas.microsoft.com/office/drawing/2014/main" id="{0AAEA317-5E09-4EF2-9A44-D2F1FB69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354" y="5661792"/>
            <a:ext cx="1785937" cy="736600"/>
          </a:xfrm>
          <a:prstGeom prst="wedgeEllipseCallout">
            <a:avLst>
              <a:gd name="adj1" fmla="val -89671"/>
              <a:gd name="adj2" fmla="val -35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即为所求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9459" grpId="0"/>
      <p:bldP spid="12301" grpId="0"/>
      <p:bldP spid="12303" grpId="0"/>
      <p:bldP spid="12304" grpId="0"/>
      <p:bldP spid="12305" grpId="0"/>
      <p:bldP spid="12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Text Box 21">
            <a:extLst>
              <a:ext uri="{FF2B5EF4-FFF2-40B4-BE49-F238E27FC236}">
                <a16:creationId xmlns:a16="http://schemas.microsoft.com/office/drawing/2014/main" id="{912742EF-DA56-4EB2-8FCA-164AAD05F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1" y="357188"/>
            <a:ext cx="2449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402000"/>
                </a:solidFill>
              </a:rPr>
              <a:t>四</a:t>
            </a:r>
            <a:r>
              <a:rPr lang="en-US" altLang="zh-CN" sz="3200" b="1" dirty="0">
                <a:solidFill>
                  <a:srgbClr val="402000"/>
                </a:solidFill>
              </a:rPr>
              <a:t>. </a:t>
            </a:r>
            <a:r>
              <a:rPr lang="zh-CN" altLang="en-US" sz="3200" b="1" dirty="0">
                <a:solidFill>
                  <a:srgbClr val="402000"/>
                </a:solidFill>
              </a:rPr>
              <a:t>条件极值</a:t>
            </a:r>
          </a:p>
        </p:txBody>
      </p:sp>
      <p:sp>
        <p:nvSpPr>
          <p:cNvPr id="12310" name="AutoShape 22">
            <a:extLst>
              <a:ext uri="{FF2B5EF4-FFF2-40B4-BE49-F238E27FC236}">
                <a16:creationId xmlns:a16="http://schemas.microsoft.com/office/drawing/2014/main" id="{D53E8984-4E8E-4F81-931B-0464A74F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6" y="1214439"/>
            <a:ext cx="4786312" cy="642937"/>
          </a:xfrm>
          <a:prstGeom prst="wedgeRectCallout">
            <a:avLst>
              <a:gd name="adj1" fmla="val 7694"/>
              <a:gd name="adj2" fmla="val -74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对自变量有附加条件的极值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96CFEA24-F985-4127-AEDA-B0D1452AA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2928939"/>
            <a:ext cx="4960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例</a:t>
            </a:r>
            <a:r>
              <a:rPr lang="en-US" altLang="zh-CN" sz="2800" b="1" dirty="0">
                <a:solidFill>
                  <a:srgbClr val="402000"/>
                </a:solidFill>
              </a:rPr>
              <a:t>6 </a:t>
            </a:r>
            <a:r>
              <a:rPr lang="zh-CN" altLang="en-US" sz="2800" b="1" dirty="0">
                <a:solidFill>
                  <a:srgbClr val="402000"/>
                </a:solidFill>
              </a:rPr>
              <a:t>就可以看作条件极值问题</a:t>
            </a:r>
            <a:r>
              <a:rPr lang="en-US" altLang="zh-CN" sz="2800" b="1" dirty="0">
                <a:solidFill>
                  <a:srgbClr val="402000"/>
                </a:solidFill>
              </a:rPr>
              <a:t>.</a:t>
            </a:r>
          </a:p>
        </p:txBody>
      </p:sp>
      <p:sp>
        <p:nvSpPr>
          <p:cNvPr id="12313" name="AutoShape 25">
            <a:extLst>
              <a:ext uri="{FF2B5EF4-FFF2-40B4-BE49-F238E27FC236}">
                <a16:creationId xmlns:a16="http://schemas.microsoft.com/office/drawing/2014/main" id="{C907F09F-78F3-4DE2-ACC1-26308623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6" y="1857375"/>
            <a:ext cx="6013482" cy="857250"/>
          </a:xfrm>
          <a:prstGeom prst="wedgeRoundRectCallout">
            <a:avLst>
              <a:gd name="adj1" fmla="val -50005"/>
              <a:gd name="adj2" fmla="val -1588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没有附加条件的极值叫做无条件极值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B11A6644-5FAD-4CCD-B30C-07F7BA28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4" y="3798889"/>
            <a:ext cx="315666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条件极值计算法</a:t>
            </a:r>
            <a:r>
              <a:rPr lang="en-US" altLang="zh-CN" sz="2800" b="1" dirty="0">
                <a:solidFill>
                  <a:srgbClr val="402000"/>
                </a:solidFill>
              </a:rPr>
              <a:t>: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4839C524-29E9-4E4C-960F-CC22E46E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4" y="4551364"/>
            <a:ext cx="4091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方法一</a:t>
            </a:r>
            <a:r>
              <a:rPr lang="en-US" altLang="zh-CN" sz="2800" b="1" dirty="0">
                <a:solidFill>
                  <a:srgbClr val="402000"/>
                </a:solidFill>
              </a:rPr>
              <a:t>. </a:t>
            </a:r>
            <a:r>
              <a:rPr lang="zh-CN" altLang="en-US" sz="2800" b="1" dirty="0">
                <a:solidFill>
                  <a:srgbClr val="402000"/>
                </a:solidFill>
              </a:rPr>
              <a:t>化为无条件极值</a:t>
            </a:r>
            <a:r>
              <a:rPr lang="en-US" altLang="zh-CN" sz="2800" b="1" dirty="0">
                <a:solidFill>
                  <a:srgbClr val="402000"/>
                </a:solidFill>
              </a:rPr>
              <a:t>;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D282AE34-FE01-4F55-8F90-3D6F14F0D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262564"/>
            <a:ext cx="4091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方法二</a:t>
            </a:r>
            <a:r>
              <a:rPr lang="en-US" altLang="zh-CN" sz="2800" b="1" dirty="0">
                <a:solidFill>
                  <a:srgbClr val="402000"/>
                </a:solidFill>
              </a:rPr>
              <a:t>. </a:t>
            </a:r>
            <a:r>
              <a:rPr lang="zh-CN" altLang="en-US" sz="2800" b="1" dirty="0">
                <a:solidFill>
                  <a:srgbClr val="402000"/>
                </a:solidFill>
              </a:rPr>
              <a:t>拉格朗日乘数法</a:t>
            </a:r>
            <a:r>
              <a:rPr lang="en-US" altLang="zh-CN" sz="2800" b="1" dirty="0">
                <a:solidFill>
                  <a:srgbClr val="402000"/>
                </a:solidFill>
              </a:rPr>
              <a:t>: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C7CE7A1B-41F6-4CA0-9B69-12232CCE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429126"/>
            <a:ext cx="3028950" cy="538163"/>
          </a:xfrm>
          <a:prstGeom prst="wedgeRectCallout">
            <a:avLst>
              <a:gd name="adj1" fmla="val -70139"/>
              <a:gd name="adj2" fmla="val 122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402000"/>
                </a:solidFill>
              </a:rPr>
              <a:t>条件简单时</a:t>
            </a:r>
            <a:r>
              <a:rPr lang="en-US" altLang="zh-CN" sz="2800" b="1">
                <a:solidFill>
                  <a:srgbClr val="402000"/>
                </a:solidFill>
              </a:rPr>
              <a:t>,</a:t>
            </a:r>
            <a:r>
              <a:rPr lang="zh-CN" altLang="en-US" sz="2800" b="1">
                <a:solidFill>
                  <a:srgbClr val="402000"/>
                </a:solidFill>
              </a:rPr>
              <a:t>如例</a:t>
            </a:r>
            <a:r>
              <a:rPr lang="en-US" altLang="zh-CN" sz="2800" b="1">
                <a:solidFill>
                  <a:srgbClr val="402000"/>
                </a:solidFill>
              </a:rPr>
              <a:t>6</a:t>
            </a: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9372D103-B80A-4800-9CBF-219F8403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357813"/>
            <a:ext cx="3922244" cy="533400"/>
          </a:xfrm>
          <a:prstGeom prst="wedgeRectCallout">
            <a:avLst>
              <a:gd name="adj1" fmla="val -70139"/>
              <a:gd name="adj2" fmla="val 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</a:rPr>
              <a:t>条件复杂或多个条件时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/>
      <p:bldP spid="12310" grpId="0" animBg="1"/>
      <p:bldP spid="12311" grpId="0"/>
      <p:bldP spid="12313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Text Box 7">
                <a:extLst>
                  <a:ext uri="{FF2B5EF4-FFF2-40B4-BE49-F238E27FC236}">
                    <a16:creationId xmlns:a16="http://schemas.microsoft.com/office/drawing/2014/main" id="{D187BEAF-52A6-49B2-9D77-425350196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813" y="500063"/>
                <a:ext cx="72444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先讨论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在条件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b="1" i="1" dirty="0">
                        <a:solidFill>
                          <a:srgbClr val="402000"/>
                        </a:solidFill>
                      </a:rPr>
                      <m:t>φ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下的极值</a:t>
                </a:r>
              </a:p>
            </p:txBody>
          </p:sp>
        </mc:Choice>
        <mc:Fallback xmlns="">
          <p:sp>
            <p:nvSpPr>
              <p:cNvPr id="22530" name="Text Box 7">
                <a:extLst>
                  <a:ext uri="{FF2B5EF4-FFF2-40B4-BE49-F238E27FC236}">
                    <a16:creationId xmlns:a16="http://schemas.microsoft.com/office/drawing/2014/main" id="{D187BEAF-52A6-49B2-9D77-42535019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9813" y="500063"/>
                <a:ext cx="7244419" cy="523220"/>
              </a:xfrm>
              <a:prstGeom prst="rect">
                <a:avLst/>
              </a:prstGeom>
              <a:blipFill>
                <a:blip r:embed="rId2"/>
                <a:stretch>
                  <a:fillRect l="-1768" t="-15116" r="-1094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029">
                <a:extLst>
                  <a:ext uri="{FF2B5EF4-FFF2-40B4-BE49-F238E27FC236}">
                    <a16:creationId xmlns:a16="http://schemas.microsoft.com/office/drawing/2014/main" id="{01CF1B4C-7BFE-4147-94B4-ED5699315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249" y="2143126"/>
                <a:ext cx="85049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则问题等价于一元函数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402000"/>
                        </a:solidFill>
                      </a:rPr>
                      <m:t>的极值问题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402000"/>
                        </a:solidFill>
                      </a:rPr>
                      <m:t>,</m:t>
                    </m:r>
                  </m:oMath>
                </a14:m>
                <a:endParaRPr lang="en-US" altLang="zh-CN" sz="2800" b="1" dirty="0">
                  <a:solidFill>
                    <a:srgbClr val="402000"/>
                  </a:solidFill>
                </a:endParaRPr>
              </a:p>
            </p:txBody>
          </p:sp>
        </mc:Choice>
        <mc:Fallback xmlns="">
          <p:sp>
            <p:nvSpPr>
              <p:cNvPr id="21" name="Text Box 1029">
                <a:extLst>
                  <a:ext uri="{FF2B5EF4-FFF2-40B4-BE49-F238E27FC236}">
                    <a16:creationId xmlns:a16="http://schemas.microsoft.com/office/drawing/2014/main" id="{01CF1B4C-7BFE-4147-94B4-ED569931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49" y="2143126"/>
                <a:ext cx="8504924" cy="523220"/>
              </a:xfrm>
              <a:prstGeom prst="rect">
                <a:avLst/>
              </a:prstGeom>
              <a:blipFill>
                <a:blip r:embed="rId3"/>
                <a:stretch>
                  <a:fillRect l="-1505"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039">
            <a:extLst>
              <a:ext uri="{FF2B5EF4-FFF2-40B4-BE49-F238E27FC236}">
                <a16:creationId xmlns:a16="http://schemas.microsoft.com/office/drawing/2014/main" id="{01933223-2D2A-474B-8FC7-4B07231F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762251"/>
            <a:ext cx="348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02000"/>
                </a:solidFill>
                <a:latin typeface="+mj-lt"/>
                <a:ea typeface="+mj-ea"/>
              </a:rPr>
              <a:t>故极值点必满足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44">
                <a:extLst>
                  <a:ext uri="{FF2B5EF4-FFF2-40B4-BE49-F238E27FC236}">
                    <a16:creationId xmlns:a16="http://schemas.microsoft.com/office/drawing/2014/main" id="{94077A2B-FC61-4220-8C86-625A05544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9199" y="1379539"/>
                <a:ext cx="64911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402000"/>
                    </a:solidFill>
                    <a:latin typeface="+mj-lt"/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b="1" i="1" dirty="0">
                        <a:solidFill>
                          <a:srgbClr val="402000"/>
                        </a:solidFill>
                      </a:rPr>
                      <m:t>φ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402000"/>
                    </a:solidFill>
                  </a:rPr>
                  <a:t>可确定隐函数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Text Box 1044">
                <a:extLst>
                  <a:ext uri="{FF2B5EF4-FFF2-40B4-BE49-F238E27FC236}">
                    <a16:creationId xmlns:a16="http://schemas.microsoft.com/office/drawing/2014/main" id="{94077A2B-FC61-4220-8C86-625A05544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199" y="1379539"/>
                <a:ext cx="6491171" cy="523220"/>
              </a:xfrm>
              <a:prstGeom prst="rect">
                <a:avLst/>
              </a:prstGeom>
              <a:blipFill>
                <a:blip r:embed="rId4"/>
                <a:stretch>
                  <a:fillRect l="-1878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3">
                <a:extLst>
                  <a:ext uri="{FF2B5EF4-FFF2-40B4-BE49-F238E27FC236}">
                    <a16:creationId xmlns:a16="http://schemas.microsoft.com/office/drawing/2014/main" id="{1F6B2AA8-68F0-4A71-805B-FF4D2CBE621B}"/>
                  </a:ext>
                </a:extLst>
              </p:cNvPr>
              <p:cNvSpPr txBox="1"/>
              <p:nvPr/>
            </p:nvSpPr>
            <p:spPr bwMode="auto">
              <a:xfrm>
                <a:off x="3965247" y="3382031"/>
                <a:ext cx="4652560" cy="928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i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23">
                <a:extLst>
                  <a:ext uri="{FF2B5EF4-FFF2-40B4-BE49-F238E27FC236}">
                    <a16:creationId xmlns:a16="http://schemas.microsoft.com/office/drawing/2014/main" id="{1F6B2AA8-68F0-4A71-805B-FF4D2CBE6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247" y="3382031"/>
                <a:ext cx="4652560" cy="928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4">
                <a:extLst>
                  <a:ext uri="{FF2B5EF4-FFF2-40B4-BE49-F238E27FC236}">
                    <a16:creationId xmlns:a16="http://schemas.microsoft.com/office/drawing/2014/main" id="{2C15FEDC-71D7-46FE-9B41-EC0A134A2C6D}"/>
                  </a:ext>
                </a:extLst>
              </p:cNvPr>
              <p:cNvSpPr txBox="1"/>
              <p:nvPr/>
            </p:nvSpPr>
            <p:spPr bwMode="auto">
              <a:xfrm>
                <a:off x="3021806" y="4358931"/>
                <a:ext cx="3286125" cy="1157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solidFill>
                                    <a:srgbClr val="402000"/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solidFill>
                                    <a:srgbClr val="402000"/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i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2" name="Object 24">
                <a:extLst>
                  <a:ext uri="{FF2B5EF4-FFF2-40B4-BE49-F238E27FC236}">
                    <a16:creationId xmlns:a16="http://schemas.microsoft.com/office/drawing/2014/main" id="{2C15FEDC-71D7-46FE-9B41-EC0A134A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1806" y="4358931"/>
                <a:ext cx="3286125" cy="1157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25">
                <a:extLst>
                  <a:ext uri="{FF2B5EF4-FFF2-40B4-BE49-F238E27FC236}">
                    <a16:creationId xmlns:a16="http://schemas.microsoft.com/office/drawing/2014/main" id="{E74B425D-E1F3-403E-BB64-91EBBD8B8B90}"/>
                  </a:ext>
                </a:extLst>
              </p:cNvPr>
              <p:cNvSpPr txBox="1"/>
              <p:nvPr/>
            </p:nvSpPr>
            <p:spPr bwMode="auto">
              <a:xfrm>
                <a:off x="6399734" y="4490622"/>
                <a:ext cx="4652560" cy="1071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 smtClean="0">
                          <a:solidFill>
                            <a:srgbClr val="402000"/>
                          </a:solidFill>
                        </a:rPr>
                        <m:t>故有</m:t>
                      </m:r>
                      <m:r>
                        <a:rPr lang="en-US" altLang="zh-CN" sz="2800" b="1" i="1" dirty="0" smtClean="0">
                          <a:solidFill>
                            <a:srgbClr val="402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zh-CN" sz="3200" b="1" i="1" dirty="0">
                                  <a:solidFill>
                                    <a:srgbClr val="402000"/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zh-CN" sz="3200" b="1" i="1" dirty="0">
                                  <a:solidFill>
                                    <a:srgbClr val="402000"/>
                                  </a:solidFill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" name="Object 25">
                <a:extLst>
                  <a:ext uri="{FF2B5EF4-FFF2-40B4-BE49-F238E27FC236}">
                    <a16:creationId xmlns:a16="http://schemas.microsoft.com/office/drawing/2014/main" id="{E74B425D-E1F3-403E-BB64-91EBBD8B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9734" y="4490622"/>
                <a:ext cx="4652560" cy="1071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6">
                <a:extLst>
                  <a:ext uri="{FF2B5EF4-FFF2-40B4-BE49-F238E27FC236}">
                    <a16:creationId xmlns:a16="http://schemas.microsoft.com/office/drawing/2014/main" id="{9EACA288-786F-4D95-8DA4-08A83C1C5533}"/>
                  </a:ext>
                </a:extLst>
              </p:cNvPr>
              <p:cNvSpPr txBox="1"/>
              <p:nvPr/>
            </p:nvSpPr>
            <p:spPr bwMode="auto">
              <a:xfrm>
                <a:off x="3113609" y="5490817"/>
                <a:ext cx="4331644" cy="1157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zh-CN" altLang="en-US" sz="3200" b="1" dirty="0">
                    <a:solidFill>
                      <a:srgbClr val="402000"/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  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32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3200" b="1" i="1" dirty="0">
                                <a:solidFill>
                                  <a:srgbClr val="402000"/>
                                </a:solidFill>
                              </a:rPr>
                              <m:t>φ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zh-CN" altLang="en-US" sz="32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4" name="Object 26">
                <a:extLst>
                  <a:ext uri="{FF2B5EF4-FFF2-40B4-BE49-F238E27FC236}">
                    <a16:creationId xmlns:a16="http://schemas.microsoft.com/office/drawing/2014/main" id="{9EACA288-786F-4D95-8DA4-08A83C1C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609" y="5490817"/>
                <a:ext cx="4331644" cy="1157286"/>
              </a:xfrm>
              <a:prstGeom prst="rect">
                <a:avLst/>
              </a:prstGeom>
              <a:blipFill>
                <a:blip r:embed="rId8"/>
                <a:stretch>
                  <a:fillRect l="-3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1" grpId="0"/>
      <p:bldP spid="24" grpId="0"/>
      <p:bldP spid="25" grpId="0" build="p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笔记本型模板">
  <a:themeElements>
    <a:clrScheme name="笔记本型模板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笔记本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笔记本型模板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笔记本型模板">
  <a:themeElements>
    <a:clrScheme name="笔记本型模板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笔记本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笔记本型模板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本型模板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1661</Words>
  <Application>Microsoft Office PowerPoint</Application>
  <PresentationFormat>宽屏</PresentationFormat>
  <Paragraphs>148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Monotype Sorts</vt:lpstr>
      <vt:lpstr>等线</vt:lpstr>
      <vt:lpstr>Arial</vt:lpstr>
      <vt:lpstr>Cambria Math</vt:lpstr>
      <vt:lpstr>Times New Roman</vt:lpstr>
      <vt:lpstr>笔记本型模板</vt:lpstr>
      <vt:lpstr>1_笔记本型模板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199</cp:revision>
  <dcterms:created xsi:type="dcterms:W3CDTF">2020-02-21T07:30:31Z</dcterms:created>
  <dcterms:modified xsi:type="dcterms:W3CDTF">2020-04-13T07:24:51Z</dcterms:modified>
</cp:coreProperties>
</file>