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81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68C886-98DD-43D4-89C2-B38C9612CE78}"/>
              </a:ext>
            </a:extLst>
          </p:cNvPr>
          <p:cNvSpPr txBox="1"/>
          <p:nvPr/>
        </p:nvSpPr>
        <p:spPr>
          <a:xfrm>
            <a:off x="2172749" y="43622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幂级数习题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2187344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57137" y="1373341"/>
            <a:ext cx="498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6.4  2.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求下列幂级数的收敛域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961511" y="2027703"/>
                <a:ext cx="228408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11" y="2027703"/>
                <a:ext cx="2284087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135793" y="3227407"/>
                <a:ext cx="5919348" cy="703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⁄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93" y="3227407"/>
                <a:ext cx="5919348" cy="703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1451295" y="4306935"/>
                <a:ext cx="296597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&lt;1, 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95" y="4306935"/>
                <a:ext cx="2965979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1456330" y="4955415"/>
                <a:ext cx="4929811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所以幂级数收敛区间为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330" y="4955415"/>
                <a:ext cx="4929811" cy="497637"/>
              </a:xfrm>
              <a:prstGeom prst="rect">
                <a:avLst/>
              </a:prstGeom>
              <a:blipFill>
                <a:blip r:embed="rId5"/>
                <a:stretch>
                  <a:fillRect l="-1978" t="-8537" r="-989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/>
              <p:nvPr/>
            </p:nvSpPr>
            <p:spPr>
              <a:xfrm>
                <a:off x="1451295" y="5425199"/>
                <a:ext cx="4762073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易验证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时，幂级数发散。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95" y="5425199"/>
                <a:ext cx="4762073" cy="497637"/>
              </a:xfrm>
              <a:prstGeom prst="rect">
                <a:avLst/>
              </a:prstGeom>
              <a:blipFill>
                <a:blip r:embed="rId6"/>
                <a:stretch>
                  <a:fillRect l="-1921" t="-6098" r="-1536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17BF57-441E-4C84-BADF-622F2336CC46}"/>
                  </a:ext>
                </a:extLst>
              </p:cNvPr>
              <p:cNvSpPr txBox="1"/>
              <p:nvPr/>
            </p:nvSpPr>
            <p:spPr>
              <a:xfrm>
                <a:off x="1451295" y="6086378"/>
                <a:ext cx="4620432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所以幂级数收敛域为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17BF57-441E-4C84-BADF-622F2336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95" y="6086378"/>
                <a:ext cx="4620432" cy="497637"/>
              </a:xfrm>
              <a:prstGeom prst="rect">
                <a:avLst/>
              </a:prstGeom>
              <a:blipFill>
                <a:blip r:embed="rId7"/>
                <a:stretch>
                  <a:fillRect l="-1979" t="-8537" r="-1187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  <p:bldP spid="27" grpId="0"/>
      <p:bldP spid="29" grpId="0"/>
      <p:bldP spid="32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90493" y="175517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596510" y="1713779"/>
                <a:ext cx="6527212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+⋯)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10" y="1713779"/>
                <a:ext cx="6527212" cy="671851"/>
              </a:xfrm>
              <a:prstGeom prst="rect">
                <a:avLst/>
              </a:prstGeom>
              <a:blipFill>
                <a:blip r:embed="rId2"/>
                <a:stretch>
                  <a:fillRect l="-93" b="-1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2057984" y="2640914"/>
                <a:ext cx="3123619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84" y="2640914"/>
                <a:ext cx="3123619" cy="1174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8E3D4F-0A50-4467-BFCC-D6B47640894E}"/>
              </a:ext>
            </a:extLst>
          </p:cNvPr>
          <p:cNvSpPr txBox="1"/>
          <p:nvPr/>
        </p:nvSpPr>
        <p:spPr>
          <a:xfrm>
            <a:off x="1280341" y="4414447"/>
            <a:ext cx="98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5E57A-D692-49BF-818A-A7FAFF710884}"/>
              </a:ext>
            </a:extLst>
          </p:cNvPr>
          <p:cNvSpPr txBox="1"/>
          <p:nvPr/>
        </p:nvSpPr>
        <p:spPr>
          <a:xfrm>
            <a:off x="657137" y="778451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     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/>
              <p:nvPr/>
            </p:nvSpPr>
            <p:spPr>
              <a:xfrm>
                <a:off x="1532819" y="595746"/>
                <a:ext cx="208697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19" y="595746"/>
                <a:ext cx="2086975" cy="747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4E778D7-4415-493E-816F-9E74EDE80682}"/>
              </a:ext>
            </a:extLst>
          </p:cNvPr>
          <p:cNvSpPr txBox="1"/>
          <p:nvPr/>
        </p:nvSpPr>
        <p:spPr>
          <a:xfrm>
            <a:off x="4057822" y="889241"/>
            <a:ext cx="4832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542CA8-0A73-4120-AEB2-9B57E8E3708C}"/>
                  </a:ext>
                </a:extLst>
              </p:cNvPr>
              <p:cNvSpPr txBox="1"/>
              <p:nvPr/>
            </p:nvSpPr>
            <p:spPr>
              <a:xfrm>
                <a:off x="4367222" y="891363"/>
                <a:ext cx="1453161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(6)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0542CA8-0A73-4120-AEB2-9B57E8E3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22" y="891363"/>
                <a:ext cx="1453161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3D0F223-9716-4B94-A542-FDE2688E71CC}"/>
                  </a:ext>
                </a:extLst>
              </p:cNvPr>
              <p:cNvSpPr txBox="1"/>
              <p:nvPr/>
            </p:nvSpPr>
            <p:spPr>
              <a:xfrm>
                <a:off x="2349559" y="4260453"/>
                <a:ext cx="2312749" cy="883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(6)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3D0F223-9716-4B94-A542-FDE2688E7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59" y="4260453"/>
                <a:ext cx="2312749" cy="883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4F1D2-A4EE-401E-8AC3-C962057E5BD4}"/>
                  </a:ext>
                </a:extLst>
              </p:cNvPr>
              <p:cNvSpPr txBox="1"/>
              <p:nvPr/>
            </p:nvSpPr>
            <p:spPr>
              <a:xfrm>
                <a:off x="2262183" y="5588951"/>
                <a:ext cx="3690134" cy="459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.6!=1440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4F1D2-A4EE-401E-8AC3-C962057E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183" y="5588951"/>
                <a:ext cx="3690134" cy="459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2" grpId="0"/>
      <p:bldP spid="11" grpId="0"/>
      <p:bldP spid="14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526610" y="25103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280341" y="2512394"/>
                <a:ext cx="3381967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41" y="2512394"/>
                <a:ext cx="3381967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4646715" y="2517136"/>
                <a:ext cx="4726003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15" y="2517136"/>
                <a:ext cx="4726003" cy="100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435E57A-D692-49BF-818A-A7FAFF710884}"/>
              </a:ext>
            </a:extLst>
          </p:cNvPr>
          <p:cNvSpPr txBox="1"/>
          <p:nvPr/>
        </p:nvSpPr>
        <p:spPr>
          <a:xfrm>
            <a:off x="657137" y="64370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/>
              <p:nvPr/>
            </p:nvSpPr>
            <p:spPr>
              <a:xfrm>
                <a:off x="1432627" y="199673"/>
                <a:ext cx="5349245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 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fun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1,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27" y="199673"/>
                <a:ext cx="534924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4E778D7-4415-493E-816F-9E74EDE80682}"/>
              </a:ext>
            </a:extLst>
          </p:cNvPr>
          <p:cNvSpPr txBox="1"/>
          <p:nvPr/>
        </p:nvSpPr>
        <p:spPr>
          <a:xfrm>
            <a:off x="1021718" y="1755313"/>
            <a:ext cx="37257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试将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展成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的幂级数，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1F0280-90A3-4BB0-88E4-8F1B80FFFFF0}"/>
              </a:ext>
            </a:extLst>
          </p:cNvPr>
          <p:cNvSpPr txBox="1"/>
          <p:nvPr/>
        </p:nvSpPr>
        <p:spPr>
          <a:xfrm>
            <a:off x="5026834" y="1775299"/>
            <a:ext cx="7851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A21296-29D1-4585-B508-9589C823BDD0}"/>
                  </a:ext>
                </a:extLst>
              </p:cNvPr>
              <p:cNvSpPr txBox="1"/>
              <p:nvPr/>
            </p:nvSpPr>
            <p:spPr>
              <a:xfrm>
                <a:off x="5906593" y="1442272"/>
                <a:ext cx="1880245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DA21296-29D1-4585-B508-9589C823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93" y="1442272"/>
                <a:ext cx="1880245" cy="1007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5A3EC3F-896C-4533-B7DD-4973BC4EFEB7}"/>
                  </a:ext>
                </a:extLst>
              </p:cNvPr>
              <p:cNvSpPr txBox="1"/>
              <p:nvPr/>
            </p:nvSpPr>
            <p:spPr>
              <a:xfrm>
                <a:off x="898830" y="3500257"/>
                <a:ext cx="3971553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5A3EC3F-896C-4533-B7DD-4973BC4E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0" y="3500257"/>
                <a:ext cx="3971553" cy="1007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36C802-9848-473B-A0D8-4549F6D8E471}"/>
                  </a:ext>
                </a:extLst>
              </p:cNvPr>
              <p:cNvSpPr txBox="1"/>
              <p:nvPr/>
            </p:nvSpPr>
            <p:spPr>
              <a:xfrm>
                <a:off x="898829" y="4456325"/>
                <a:ext cx="7715781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36C802-9848-473B-A0D8-4549F6D8E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29" y="4456325"/>
                <a:ext cx="7715781" cy="1007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91A3FAA-B5E5-454F-BE0E-7FEF1C7D8904}"/>
                  </a:ext>
                </a:extLst>
              </p:cNvPr>
              <p:cNvSpPr txBox="1"/>
              <p:nvPr/>
            </p:nvSpPr>
            <p:spPr>
              <a:xfrm>
                <a:off x="657137" y="5524743"/>
                <a:ext cx="5650477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91A3FAA-B5E5-454F-BE0E-7FEF1C7D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7" y="5524743"/>
                <a:ext cx="5650477" cy="100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3BAC22-374B-4847-BF1B-E08DA00D5209}"/>
                  </a:ext>
                </a:extLst>
              </p:cNvPr>
              <p:cNvSpPr txBox="1"/>
              <p:nvPr/>
            </p:nvSpPr>
            <p:spPr>
              <a:xfrm>
                <a:off x="6334204" y="5540616"/>
                <a:ext cx="4850355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(−1)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1−4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[−1,1]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3BAC22-374B-4847-BF1B-E08DA00D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04" y="5540616"/>
                <a:ext cx="4850355" cy="1007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DB8AD2-19A8-47BD-BD6F-CC23359C525D}"/>
                  </a:ext>
                </a:extLst>
              </p:cNvPr>
              <p:cNvSpPr txBox="1"/>
              <p:nvPr/>
            </p:nvSpPr>
            <p:spPr>
              <a:xfrm>
                <a:off x="7674487" y="1491092"/>
                <a:ext cx="1880245" cy="806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2DB8AD2-19A8-47BD-BD6F-CC23359C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87" y="1491092"/>
                <a:ext cx="1880245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11" grpId="0"/>
      <p:bldP spid="14" grpId="0"/>
      <p:bldP spid="17" grpId="0"/>
      <p:bldP spid="13" grpId="0"/>
      <p:bldP spid="15" grpId="0"/>
      <p:bldP spid="16" grpId="0"/>
      <p:bldP spid="21" grpId="0"/>
      <p:bldP spid="22" grpId="0"/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399962" y="710969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704336" y="551328"/>
                <a:ext cx="272619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(−1)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36" y="551328"/>
                <a:ext cx="2726196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878618" y="1751032"/>
                <a:ext cx="5919348" cy="832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⁄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8" y="1751032"/>
                <a:ext cx="5919348" cy="832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6588242" y="1730793"/>
                <a:ext cx="1082180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42" y="1730793"/>
                <a:ext cx="1082180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/>
              <p:nvPr/>
            </p:nvSpPr>
            <p:spPr>
              <a:xfrm>
                <a:off x="1258771" y="2950250"/>
                <a:ext cx="4496744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所以幂级数收敛区间为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48E3D4F-0A50-4467-BFCC-D6B47640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71" y="2950250"/>
                <a:ext cx="4496744" cy="615746"/>
              </a:xfrm>
              <a:prstGeom prst="rect">
                <a:avLst/>
              </a:prstGeom>
              <a:blipFill>
                <a:blip r:embed="rId5"/>
                <a:stretch>
                  <a:fillRect l="-2033" r="-1355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/>
              <p:nvPr/>
            </p:nvSpPr>
            <p:spPr>
              <a:xfrm>
                <a:off x="1194120" y="3948824"/>
                <a:ext cx="4571188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易验证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时，幂级数发散。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20" y="3948824"/>
                <a:ext cx="4571188" cy="615746"/>
              </a:xfrm>
              <a:prstGeom prst="rect">
                <a:avLst/>
              </a:prstGeom>
              <a:blipFill>
                <a:blip r:embed="rId6"/>
                <a:stretch>
                  <a:fillRect l="-2133" r="-1467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17BF57-441E-4C84-BADF-622F2336CC46}"/>
                  </a:ext>
                </a:extLst>
              </p:cNvPr>
              <p:cNvSpPr txBox="1"/>
              <p:nvPr/>
            </p:nvSpPr>
            <p:spPr>
              <a:xfrm>
                <a:off x="1194120" y="4610003"/>
                <a:ext cx="4102405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所以幂级数收敛域为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17BF57-441E-4C84-BADF-622F2336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20" y="4610003"/>
                <a:ext cx="4102405" cy="615746"/>
              </a:xfrm>
              <a:prstGeom prst="rect">
                <a:avLst/>
              </a:prstGeom>
              <a:blipFill>
                <a:blip r:embed="rId7"/>
                <a:stretch>
                  <a:fillRect l="-2377" r="-1783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42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9" grpId="0"/>
      <p:bldP spid="32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447587" y="477991"/>
            <a:ext cx="105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求幂级数                   的收敛半径，并讨论收敛区间端点的连续性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2209161" y="176868"/>
                <a:ext cx="2489977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(−2)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161" y="176868"/>
                <a:ext cx="2489977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708445" y="1484998"/>
                <a:ext cx="6998557" cy="13608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den>
                                  </m:f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45" y="1484998"/>
                <a:ext cx="6998557" cy="136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/>
              <p:nvPr/>
            </p:nvSpPr>
            <p:spPr>
              <a:xfrm>
                <a:off x="7725413" y="1992196"/>
                <a:ext cx="10763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9FE9AED-BCFF-41D2-B768-40BAD7B2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413" y="1992196"/>
                <a:ext cx="107632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/>
              <p:nvPr/>
            </p:nvSpPr>
            <p:spPr>
              <a:xfrm>
                <a:off x="922523" y="3011147"/>
                <a:ext cx="5258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比较法易验证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时，幂级数发散。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BF2914-DC8A-4706-8E00-DD07FC4C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23" y="3011147"/>
                <a:ext cx="5258876" cy="461665"/>
              </a:xfrm>
              <a:prstGeom prst="rect">
                <a:avLst/>
              </a:prstGeom>
              <a:blipFill>
                <a:blip r:embed="rId5"/>
                <a:stretch>
                  <a:fillRect l="-1738" t="-14474" r="-127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579384-7642-46BB-9B66-88A335C79F32}"/>
                  </a:ext>
                </a:extLst>
              </p:cNvPr>
              <p:cNvSpPr txBox="1"/>
              <p:nvPr/>
            </p:nvSpPr>
            <p:spPr>
              <a:xfrm>
                <a:off x="1060770" y="3681783"/>
                <a:ext cx="2578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时，级数为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579384-7642-46BB-9B66-88A335C7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70" y="3681783"/>
                <a:ext cx="2578655" cy="461665"/>
              </a:xfrm>
              <a:prstGeom prst="rect">
                <a:avLst/>
              </a:prstGeom>
              <a:blipFill>
                <a:blip r:embed="rId6"/>
                <a:stretch>
                  <a:fillRect t="-14474" r="-331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FF1BA1-70C0-4836-A935-4A7D1D62025D}"/>
                  </a:ext>
                </a:extLst>
              </p:cNvPr>
              <p:cNvSpPr txBox="1"/>
              <p:nvPr/>
            </p:nvSpPr>
            <p:spPr>
              <a:xfrm>
                <a:off x="1090703" y="4184021"/>
                <a:ext cx="2965299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(−2)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(−3)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FF1BA1-70C0-4836-A935-4A7D1D62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03" y="4184021"/>
                <a:ext cx="2965299" cy="10070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A97022-818F-45FA-8B6A-B08C88D3A6B3}"/>
                  </a:ext>
                </a:extLst>
              </p:cNvPr>
              <p:cNvSpPr txBox="1"/>
              <p:nvPr/>
            </p:nvSpPr>
            <p:spPr>
              <a:xfrm>
                <a:off x="4207723" y="4181621"/>
                <a:ext cx="4525425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(−2)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pt-B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A97022-818F-45FA-8B6A-B08C88D3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23" y="4181621"/>
                <a:ext cx="4525425" cy="10070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AEA20EA-ABC2-424C-B356-89177693A144}"/>
              </a:ext>
            </a:extLst>
          </p:cNvPr>
          <p:cNvSpPr txBox="1"/>
          <p:nvPr/>
        </p:nvSpPr>
        <p:spPr>
          <a:xfrm>
            <a:off x="841870" y="561333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两级数均收敛。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060EC6-E4CD-4040-97D3-1DDEE6C48368}"/>
                  </a:ext>
                </a:extLst>
              </p:cNvPr>
              <p:cNvSpPr txBox="1"/>
              <p:nvPr/>
            </p:nvSpPr>
            <p:spPr>
              <a:xfrm>
                <a:off x="3280095" y="5613337"/>
                <a:ext cx="4188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ea typeface="Cambria Math" panose="020405030504060302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时，幂级数收敛。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060EC6-E4CD-4040-97D3-1DDEE6C48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95" y="5613337"/>
                <a:ext cx="4188070" cy="461665"/>
              </a:xfrm>
              <a:prstGeom prst="rect">
                <a:avLst/>
              </a:prstGeom>
              <a:blipFill>
                <a:blip r:embed="rId9"/>
                <a:stretch>
                  <a:fillRect l="-2183" t="-14474" r="-18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7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12" grpId="0"/>
      <p:bldP spid="11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7137" y="119744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657136" y="340756"/>
            <a:ext cx="818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利用逐项积分或逐项求导，求幂级数的和函数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436885" y="1047419"/>
                <a:ext cx="3640640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(−1&lt;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85" y="1047419"/>
                <a:ext cx="3640640" cy="1007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0F49051-C2D0-4C1A-8382-5279C56FFEE4}"/>
              </a:ext>
            </a:extLst>
          </p:cNvPr>
          <p:cNvSpPr txBox="1"/>
          <p:nvPr/>
        </p:nvSpPr>
        <p:spPr>
          <a:xfrm>
            <a:off x="5446785" y="1428274"/>
            <a:ext cx="43717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并求             的和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8E3D4F-0A50-4467-BFCC-D6B47640894E}"/>
              </a:ext>
            </a:extLst>
          </p:cNvPr>
          <p:cNvSpPr txBox="1"/>
          <p:nvPr/>
        </p:nvSpPr>
        <p:spPr>
          <a:xfrm>
            <a:off x="1246582" y="234954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设和函数为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/>
              <p:nvPr/>
            </p:nvSpPr>
            <p:spPr>
              <a:xfrm>
                <a:off x="6282863" y="1155603"/>
                <a:ext cx="2127712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63" y="1155603"/>
                <a:ext cx="2127712" cy="100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246582" y="2910600"/>
                <a:ext cx="2464777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82" y="2910600"/>
                <a:ext cx="2464777" cy="1007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/>
              <p:nvPr/>
            </p:nvSpPr>
            <p:spPr>
              <a:xfrm>
                <a:off x="605577" y="5077711"/>
                <a:ext cx="4737919" cy="1175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7" y="5077711"/>
                <a:ext cx="4737919" cy="1175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20768D-801D-42BD-8CF4-A0EAB5154BB6}"/>
                  </a:ext>
                </a:extLst>
              </p:cNvPr>
              <p:cNvSpPr txBox="1"/>
              <p:nvPr/>
            </p:nvSpPr>
            <p:spPr>
              <a:xfrm>
                <a:off x="3980816" y="2889668"/>
                <a:ext cx="2104743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20768D-801D-42BD-8CF4-A0EAB515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16" y="2889668"/>
                <a:ext cx="2104743" cy="1007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/>
              <p:nvPr/>
            </p:nvSpPr>
            <p:spPr>
              <a:xfrm>
                <a:off x="6144159" y="2876379"/>
                <a:ext cx="2361223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9" y="2876379"/>
                <a:ext cx="2361223" cy="10073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2DC5F60-9600-4D32-A7CA-ED30A6205172}"/>
                  </a:ext>
                </a:extLst>
              </p:cNvPr>
              <p:cNvSpPr txBox="1"/>
              <p:nvPr/>
            </p:nvSpPr>
            <p:spPr>
              <a:xfrm>
                <a:off x="1442557" y="4079753"/>
                <a:ext cx="2450736" cy="933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2DC5F60-9600-4D32-A7CA-ED30A620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57" y="4079753"/>
                <a:ext cx="2450736" cy="9337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/>
              <p:nvPr/>
            </p:nvSpPr>
            <p:spPr>
              <a:xfrm>
                <a:off x="3893293" y="4101885"/>
                <a:ext cx="1909497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93" y="4101885"/>
                <a:ext cx="1909497" cy="8093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A8F08A-7A51-45FE-8BBB-13760D0C8293}"/>
                  </a:ext>
                </a:extLst>
              </p:cNvPr>
              <p:cNvSpPr txBox="1"/>
              <p:nvPr/>
            </p:nvSpPr>
            <p:spPr>
              <a:xfrm>
                <a:off x="5465835" y="5233835"/>
                <a:ext cx="4931199" cy="814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altLang="zh-CN" sz="32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pt-BR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A8F08A-7A51-45FE-8BBB-13760D0C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35" y="5233835"/>
                <a:ext cx="4931199" cy="814710"/>
              </a:xfrm>
              <a:prstGeom prst="rect">
                <a:avLst/>
              </a:prstGeom>
              <a:blipFill>
                <a:blip r:embed="rId10"/>
                <a:stretch>
                  <a:fillRect l="-5068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0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32" grpId="0"/>
      <p:bldP spid="15" grpId="0"/>
      <p:bldP spid="17" grpId="0"/>
      <p:bldP spid="22" grpId="0"/>
      <p:bldP spid="21" grpId="0"/>
      <p:bldP spid="29" grpId="0"/>
      <p:bldP spid="30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5620EE0-90CF-45F6-B898-A7F1ADAC17DF}"/>
              </a:ext>
            </a:extLst>
          </p:cNvPr>
          <p:cNvSpPr txBox="1"/>
          <p:nvPr/>
        </p:nvSpPr>
        <p:spPr>
          <a:xfrm>
            <a:off x="657137" y="1197442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D30227-E61B-4D18-A657-45A745D2DDFF}"/>
              </a:ext>
            </a:extLst>
          </p:cNvPr>
          <p:cNvSpPr txBox="1"/>
          <p:nvPr/>
        </p:nvSpPr>
        <p:spPr>
          <a:xfrm>
            <a:off x="657136" y="340756"/>
            <a:ext cx="818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利用逐项积分或逐项求导，求幂级数的和函数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F68ECE-DFAD-494F-838F-C51D2A40C69E}"/>
                  </a:ext>
                </a:extLst>
              </p:cNvPr>
              <p:cNvSpPr txBox="1"/>
              <p:nvPr/>
            </p:nvSpPr>
            <p:spPr>
              <a:xfrm>
                <a:off x="1442557" y="1073572"/>
                <a:ext cx="4360233" cy="1007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(−1&lt;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F68ECE-DFAD-494F-838F-C51D2A40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57" y="1073572"/>
                <a:ext cx="4360233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D537E28-5712-4C32-A01A-8A5EC61E7CF8}"/>
              </a:ext>
            </a:extLst>
          </p:cNvPr>
          <p:cNvSpPr txBox="1"/>
          <p:nvPr/>
        </p:nvSpPr>
        <p:spPr>
          <a:xfrm>
            <a:off x="1246582" y="2349540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设和函数为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1BC859E-08E2-470D-A9A1-4E4DA86046D2}"/>
                  </a:ext>
                </a:extLst>
              </p:cNvPr>
              <p:cNvSpPr txBox="1"/>
              <p:nvPr/>
            </p:nvSpPr>
            <p:spPr>
              <a:xfrm>
                <a:off x="1246582" y="2910600"/>
                <a:ext cx="354872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+2−1)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1BC859E-08E2-470D-A9A1-4E4DA860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82" y="2910600"/>
                <a:ext cx="3548728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EDFCDC-DA47-48D2-9211-EA21BADD5099}"/>
                  </a:ext>
                </a:extLst>
              </p:cNvPr>
              <p:cNvSpPr txBox="1"/>
              <p:nvPr/>
            </p:nvSpPr>
            <p:spPr>
              <a:xfrm>
                <a:off x="4795310" y="2925496"/>
                <a:ext cx="3582969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EDFCDC-DA47-48D2-9211-EA21BADD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10" y="2925496"/>
                <a:ext cx="3582969" cy="1007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48FFA2-5884-4268-B2B2-EF6D3FA0DCBE}"/>
                  </a:ext>
                </a:extLst>
              </p:cNvPr>
              <p:cNvSpPr txBox="1"/>
              <p:nvPr/>
            </p:nvSpPr>
            <p:spPr>
              <a:xfrm>
                <a:off x="1848384" y="4302546"/>
                <a:ext cx="3038781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48FFA2-5884-4268-B2B2-EF6D3FA0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84" y="4302546"/>
                <a:ext cx="3038781" cy="10070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8D7A15F-E6B9-4DFD-BABA-228192848450}"/>
                  </a:ext>
                </a:extLst>
              </p:cNvPr>
              <p:cNvSpPr txBox="1"/>
              <p:nvPr/>
            </p:nvSpPr>
            <p:spPr>
              <a:xfrm>
                <a:off x="5013844" y="4218644"/>
                <a:ext cx="3545265" cy="1174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8D7A15F-E6B9-4DFD-BABA-22819284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44" y="4218644"/>
                <a:ext cx="3545265" cy="1174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8CCFF11-B9EF-4771-A87C-112134A5FD33}"/>
                  </a:ext>
                </a:extLst>
              </p:cNvPr>
              <p:cNvSpPr txBox="1"/>
              <p:nvPr/>
            </p:nvSpPr>
            <p:spPr>
              <a:xfrm>
                <a:off x="1982296" y="5717753"/>
                <a:ext cx="3052887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8CCFF11-B9EF-4771-A87C-112134A5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96" y="5717753"/>
                <a:ext cx="3052887" cy="864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1E4165-7031-49A9-99DF-F6D70D85E6CE}"/>
                  </a:ext>
                </a:extLst>
              </p:cNvPr>
              <p:cNvSpPr txBox="1"/>
              <p:nvPr/>
            </p:nvSpPr>
            <p:spPr>
              <a:xfrm>
                <a:off x="5035183" y="5717752"/>
                <a:ext cx="2908667" cy="13719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  <a:p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1E4165-7031-49A9-99DF-F6D70D85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83" y="5717752"/>
                <a:ext cx="2908667" cy="1371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5" grpId="0"/>
      <p:bldP spid="17" grpId="0"/>
      <p:bldP spid="18" grpId="0"/>
      <p:bldP spid="19" grpId="0"/>
      <p:bldP spid="2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53183" y="398509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1442557" y="133050"/>
                <a:ext cx="5198808" cy="929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=0,1,2,⋯)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557" y="133050"/>
                <a:ext cx="5198808" cy="92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0F49051-C2D0-4C1A-8382-5279C56FFEE4}"/>
              </a:ext>
            </a:extLst>
          </p:cNvPr>
          <p:cNvSpPr txBox="1"/>
          <p:nvPr/>
        </p:nvSpPr>
        <p:spPr>
          <a:xfrm>
            <a:off x="6604780" y="405670"/>
            <a:ext cx="4832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/>
              <p:nvPr/>
            </p:nvSpPr>
            <p:spPr>
              <a:xfrm>
                <a:off x="7029280" y="14818"/>
                <a:ext cx="1141597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80" y="14818"/>
                <a:ext cx="1141597" cy="100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116619" y="1389840"/>
                <a:ext cx="2828787" cy="929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19" y="1389840"/>
                <a:ext cx="2828787" cy="92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/>
              <p:nvPr/>
            </p:nvSpPr>
            <p:spPr>
              <a:xfrm>
                <a:off x="1287332" y="4990429"/>
                <a:ext cx="3383110" cy="1175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37D986-420A-4CAB-A06F-E94B9E7F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32" y="4990429"/>
                <a:ext cx="3383110" cy="1175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20768D-801D-42BD-8CF4-A0EAB5154BB6}"/>
                  </a:ext>
                </a:extLst>
              </p:cNvPr>
              <p:cNvSpPr txBox="1"/>
              <p:nvPr/>
            </p:nvSpPr>
            <p:spPr>
              <a:xfrm>
                <a:off x="4115040" y="1454334"/>
                <a:ext cx="2471959" cy="72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20768D-801D-42BD-8CF4-A0EAB5154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40" y="1454334"/>
                <a:ext cx="2471959" cy="72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/>
              <p:nvPr/>
            </p:nvSpPr>
            <p:spPr>
              <a:xfrm>
                <a:off x="6641365" y="1550838"/>
                <a:ext cx="2252861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65" y="1550838"/>
                <a:ext cx="2252861" cy="76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42DC5F60-9600-4D32-A7CA-ED30A6205172}"/>
              </a:ext>
            </a:extLst>
          </p:cNvPr>
          <p:cNvSpPr txBox="1"/>
          <p:nvPr/>
        </p:nvSpPr>
        <p:spPr>
          <a:xfrm>
            <a:off x="1073438" y="3053939"/>
            <a:ext cx="3606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/>
              <p:nvPr/>
            </p:nvSpPr>
            <p:spPr>
              <a:xfrm>
                <a:off x="1546636" y="2678307"/>
                <a:ext cx="3481402" cy="1175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36" y="2678307"/>
                <a:ext cx="3481402" cy="1175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A8F08A-7A51-45FE-8BBB-13760D0C8293}"/>
                  </a:ext>
                </a:extLst>
              </p:cNvPr>
              <p:cNvSpPr txBox="1"/>
              <p:nvPr/>
            </p:nvSpPr>
            <p:spPr>
              <a:xfrm>
                <a:off x="4779940" y="5337222"/>
                <a:ext cx="2493522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EA8F08A-7A51-45FE-8BBB-13760D0C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40" y="5337222"/>
                <a:ext cx="2493522" cy="481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D7BC477-34E4-491E-99BD-C3F79B6DDF74}"/>
              </a:ext>
            </a:extLst>
          </p:cNvPr>
          <p:cNvCxnSpPr>
            <a:cxnSpLocks/>
          </p:cNvCxnSpPr>
          <p:nvPr/>
        </p:nvCxnSpPr>
        <p:spPr>
          <a:xfrm>
            <a:off x="6345483" y="1653781"/>
            <a:ext cx="0" cy="52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/>
              <p:nvPr/>
            </p:nvSpPr>
            <p:spPr>
              <a:xfrm>
                <a:off x="5028038" y="2712267"/>
                <a:ext cx="2294218" cy="1175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038" y="2712267"/>
                <a:ext cx="2294218" cy="11751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/>
              <p:nvPr/>
            </p:nvSpPr>
            <p:spPr>
              <a:xfrm>
                <a:off x="7322256" y="2746227"/>
                <a:ext cx="2602636" cy="1175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56" y="2746227"/>
                <a:ext cx="2602636" cy="1175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/>
              <p:nvPr/>
            </p:nvSpPr>
            <p:spPr>
              <a:xfrm>
                <a:off x="1337658" y="3815235"/>
                <a:ext cx="2274789" cy="933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58" y="3815235"/>
                <a:ext cx="2274789" cy="9337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/>
              <p:nvPr/>
            </p:nvSpPr>
            <p:spPr>
              <a:xfrm>
                <a:off x="3612447" y="4129760"/>
                <a:ext cx="22167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47" y="4129760"/>
                <a:ext cx="221676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15" grpId="0"/>
      <p:bldP spid="17" grpId="0"/>
      <p:bldP spid="22" grpId="0"/>
      <p:bldP spid="21" grpId="0"/>
      <p:bldP spid="29" grpId="0"/>
      <p:bldP spid="30" grpId="0"/>
      <p:bldP spid="33" grpId="0"/>
      <p:bldP spid="34" grpId="0"/>
      <p:bldP spid="18" grpId="0"/>
      <p:bldP spid="19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662809" y="283073"/>
            <a:ext cx="844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                  （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为正整数）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3401320" y="386747"/>
                <a:ext cx="32533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20" y="386747"/>
                <a:ext cx="3253340" cy="369332"/>
              </a:xfrm>
              <a:prstGeom prst="rect">
                <a:avLst/>
              </a:prstGeom>
              <a:blipFill>
                <a:blip r:embed="rId2"/>
                <a:stretch>
                  <a:fillRect l="-224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0F49051-C2D0-4C1A-8382-5279C56FFEE4}"/>
              </a:ext>
            </a:extLst>
          </p:cNvPr>
          <p:cNvSpPr txBox="1"/>
          <p:nvPr/>
        </p:nvSpPr>
        <p:spPr>
          <a:xfrm>
            <a:off x="903883" y="1112060"/>
            <a:ext cx="4832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/>
              <p:nvPr/>
            </p:nvSpPr>
            <p:spPr>
              <a:xfrm>
                <a:off x="1496546" y="1011230"/>
                <a:ext cx="1490209" cy="7378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546" y="1011230"/>
                <a:ext cx="1490209" cy="737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145495" y="2612248"/>
                <a:ext cx="512076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95" y="2612248"/>
                <a:ext cx="5120761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/>
              <p:nvPr/>
            </p:nvSpPr>
            <p:spPr>
              <a:xfrm>
                <a:off x="6428649" y="2695068"/>
                <a:ext cx="203472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pt-BR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649" y="2695068"/>
                <a:ext cx="2034724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/>
              <p:nvPr/>
            </p:nvSpPr>
            <p:spPr>
              <a:xfrm>
                <a:off x="4591243" y="3472162"/>
                <a:ext cx="2569999" cy="809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43" y="3472162"/>
                <a:ext cx="2569999" cy="8093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/>
              <p:nvPr/>
            </p:nvSpPr>
            <p:spPr>
              <a:xfrm>
                <a:off x="1089601" y="4359627"/>
                <a:ext cx="3794308" cy="1175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01" y="4359627"/>
                <a:ext cx="3794308" cy="1175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/>
              <p:nvPr/>
            </p:nvSpPr>
            <p:spPr>
              <a:xfrm>
                <a:off x="7722320" y="4482781"/>
                <a:ext cx="3388428" cy="1175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nary>
                        <m:nary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320" y="4482781"/>
                <a:ext cx="3388428" cy="1175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/>
              <p:nvPr/>
            </p:nvSpPr>
            <p:spPr>
              <a:xfrm>
                <a:off x="1366534" y="5595909"/>
                <a:ext cx="2717539" cy="933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nary>
                        <m:naryPr>
                          <m:ctrlP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34" y="5595909"/>
                <a:ext cx="2717539" cy="9337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/>
              <p:nvPr/>
            </p:nvSpPr>
            <p:spPr>
              <a:xfrm>
                <a:off x="4215893" y="5940854"/>
                <a:ext cx="4937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(−1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&lt;1)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93" y="5940854"/>
                <a:ext cx="493795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7641749-A275-425E-8D55-96CB24700A62}"/>
              </a:ext>
            </a:extLst>
          </p:cNvPr>
          <p:cNvSpPr txBox="1"/>
          <p:nvPr/>
        </p:nvSpPr>
        <p:spPr>
          <a:xfrm>
            <a:off x="3732670" y="1164733"/>
            <a:ext cx="4832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7DF1D3-2767-494B-B628-DA9EEB4404E6}"/>
                  </a:ext>
                </a:extLst>
              </p:cNvPr>
              <p:cNvSpPr txBox="1"/>
              <p:nvPr/>
            </p:nvSpPr>
            <p:spPr>
              <a:xfrm>
                <a:off x="4009104" y="834208"/>
                <a:ext cx="1757157" cy="1175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7DF1D3-2767-494B-B628-DA9EEB44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04" y="834208"/>
                <a:ext cx="1757157" cy="1175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6EC83346-A6E8-4F2A-A7CB-8FE6B55F8642}"/>
              </a:ext>
            </a:extLst>
          </p:cNvPr>
          <p:cNvSpPr txBox="1"/>
          <p:nvPr/>
        </p:nvSpPr>
        <p:spPr>
          <a:xfrm>
            <a:off x="1110571" y="2060037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解一阶线性微分方程得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571C7-F33C-45B6-9DD3-961A75373D06}"/>
              </a:ext>
            </a:extLst>
          </p:cNvPr>
          <p:cNvSpPr txBox="1"/>
          <p:nvPr/>
        </p:nvSpPr>
        <p:spPr>
          <a:xfrm>
            <a:off x="3101034" y="3727510"/>
            <a:ext cx="14902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代入得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F9CB4E2-3ECA-4CC0-ACF6-5B4BFB0312BD}"/>
                  </a:ext>
                </a:extLst>
              </p:cNvPr>
              <p:cNvSpPr txBox="1"/>
              <p:nvPr/>
            </p:nvSpPr>
            <p:spPr>
              <a:xfrm>
                <a:off x="1378160" y="3522762"/>
                <a:ext cx="1490209" cy="7378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F9CB4E2-3ECA-4CC0-ACF6-5B4BFB03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60" y="3522762"/>
                <a:ext cx="1490209" cy="7378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8D2C48-5E7D-44CB-8D34-FD1977BACBB9}"/>
                  </a:ext>
                </a:extLst>
              </p:cNvPr>
              <p:cNvSpPr txBox="1"/>
              <p:nvPr/>
            </p:nvSpPr>
            <p:spPr>
              <a:xfrm>
                <a:off x="4693898" y="4482781"/>
                <a:ext cx="3003103" cy="1175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8D2C48-5E7D-44CB-8D34-FD1977BA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8" y="4482781"/>
                <a:ext cx="3003103" cy="1175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1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15" grpId="0"/>
      <p:bldP spid="17" grpId="0"/>
      <p:bldP spid="29" grpId="0"/>
      <p:bldP spid="33" grpId="0"/>
      <p:bldP spid="18" grpId="0"/>
      <p:bldP spid="19" grpId="0"/>
      <p:bldP spid="20" grpId="0"/>
      <p:bldP spid="23" grpId="0"/>
      <p:bldP spid="25" grpId="0"/>
      <p:bldP spid="27" grpId="0"/>
      <p:bldP spid="31" grpId="0"/>
      <p:bldP spid="21" grpId="0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2B0F44-CC75-4DDD-893E-D4256C98C091}"/>
                  </a:ext>
                </a:extLst>
              </p:cNvPr>
              <p:cNvSpPr txBox="1"/>
              <p:nvPr/>
            </p:nvSpPr>
            <p:spPr>
              <a:xfrm>
                <a:off x="730187" y="166706"/>
                <a:ext cx="97902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7.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验证函数                            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 </m:t>
                    </m:r>
                  </m:oMath>
                </a14:m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2B0F44-CC75-4DDD-893E-D4256C98C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7" y="166706"/>
                <a:ext cx="9790226" cy="523220"/>
              </a:xfrm>
              <a:prstGeom prst="rect">
                <a:avLst/>
              </a:prstGeom>
              <a:blipFill>
                <a:blip r:embed="rId2"/>
                <a:stretch>
                  <a:fillRect l="-1308" t="-13953" r="-1245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/>
              <p:nvPr/>
            </p:nvSpPr>
            <p:spPr>
              <a:xfrm>
                <a:off x="2621759" y="0"/>
                <a:ext cx="5197926" cy="793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33CFD-91A5-4D94-9DCD-9B26D87D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59" y="0"/>
                <a:ext cx="5197926" cy="793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B0F49051-C2D0-4C1A-8382-5279C56FFEE4}"/>
              </a:ext>
            </a:extLst>
          </p:cNvPr>
          <p:cNvSpPr txBox="1"/>
          <p:nvPr/>
        </p:nvSpPr>
        <p:spPr>
          <a:xfrm>
            <a:off x="903883" y="1015810"/>
            <a:ext cx="9441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/>
              <p:nvPr/>
            </p:nvSpPr>
            <p:spPr>
              <a:xfrm>
                <a:off x="1764085" y="1010601"/>
                <a:ext cx="31198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590C0D-03FA-493D-9073-30B3DE81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85" y="1010601"/>
                <a:ext cx="311982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/>
              <p:nvPr/>
            </p:nvSpPr>
            <p:spPr>
              <a:xfrm>
                <a:off x="1691169" y="1550388"/>
                <a:ext cx="4614405" cy="79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ECE8E7-4025-4DC4-80AB-8D3FC31F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69" y="1550388"/>
                <a:ext cx="4614405" cy="798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/>
              <p:nvPr/>
            </p:nvSpPr>
            <p:spPr>
              <a:xfrm>
                <a:off x="1571745" y="2320940"/>
                <a:ext cx="4853252" cy="79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9C1872-F706-4FE2-8073-EF90F26A4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45" y="2320940"/>
                <a:ext cx="4853252" cy="7986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/>
              <p:nvPr/>
            </p:nvSpPr>
            <p:spPr>
              <a:xfrm>
                <a:off x="3035895" y="3242711"/>
                <a:ext cx="27535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976D77-DDC9-4EC4-8BC4-1CA3AD287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895" y="3242711"/>
                <a:ext cx="27535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/>
              <p:nvPr/>
            </p:nvSpPr>
            <p:spPr>
              <a:xfrm>
                <a:off x="1212612" y="3987006"/>
                <a:ext cx="23569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3D65421-FEB0-4544-BEB0-5752CC02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12" y="3987006"/>
                <a:ext cx="235699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/>
              <p:nvPr/>
            </p:nvSpPr>
            <p:spPr>
              <a:xfrm>
                <a:off x="6251568" y="4019496"/>
                <a:ext cx="1799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E7AD1F-C25D-4E6B-936B-0329BE0D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568" y="4019496"/>
                <a:ext cx="1799852" cy="430887"/>
              </a:xfrm>
              <a:prstGeom prst="rect">
                <a:avLst/>
              </a:prstGeom>
              <a:blipFill>
                <a:blip r:embed="rId9"/>
                <a:stretch>
                  <a:fillRect l="-12203" t="-30986" b="-43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/>
              <p:nvPr/>
            </p:nvSpPr>
            <p:spPr>
              <a:xfrm>
                <a:off x="2432455" y="4461892"/>
                <a:ext cx="6510564" cy="90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4E9693-C3DB-4A01-A20A-661F927E9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455" y="4461892"/>
                <a:ext cx="6510564" cy="906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/>
              <p:nvPr/>
            </p:nvSpPr>
            <p:spPr>
              <a:xfrm>
                <a:off x="1381145" y="5434329"/>
                <a:ext cx="30893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F728DAB-4FF8-4F9D-80BD-25CF216E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45" y="5434329"/>
                <a:ext cx="308930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7641749-A275-425E-8D55-96CB24700A62}"/>
              </a:ext>
            </a:extLst>
          </p:cNvPr>
          <p:cNvSpPr txBox="1"/>
          <p:nvPr/>
        </p:nvSpPr>
        <p:spPr>
          <a:xfrm>
            <a:off x="5017209" y="1026528"/>
            <a:ext cx="31189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并利用以上结果求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7DF1D3-2767-494B-B628-DA9EEB4404E6}"/>
                  </a:ext>
                </a:extLst>
              </p:cNvPr>
              <p:cNvSpPr txBox="1"/>
              <p:nvPr/>
            </p:nvSpPr>
            <p:spPr>
              <a:xfrm>
                <a:off x="7819684" y="770153"/>
                <a:ext cx="1750557" cy="1175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7DF1D3-2767-494B-B628-DA9EEB440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684" y="770153"/>
                <a:ext cx="1750557" cy="1175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6EC83346-A6E8-4F2A-A7CB-8FE6B55F8642}"/>
              </a:ext>
            </a:extLst>
          </p:cNvPr>
          <p:cNvSpPr txBox="1"/>
          <p:nvPr/>
        </p:nvSpPr>
        <p:spPr>
          <a:xfrm>
            <a:off x="6096000" y="3204727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二阶常系数线性微分方程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571C7-F33C-45B6-9DD3-961A75373D06}"/>
              </a:ext>
            </a:extLst>
          </p:cNvPr>
          <p:cNvSpPr txBox="1"/>
          <p:nvPr/>
        </p:nvSpPr>
        <p:spPr>
          <a:xfrm>
            <a:off x="1646004" y="3220117"/>
            <a:ext cx="14902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代入得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8D2C48-5E7D-44CB-8D34-FD1977BACBB9}"/>
                  </a:ext>
                </a:extLst>
              </p:cNvPr>
              <p:cNvSpPr txBox="1"/>
              <p:nvPr/>
            </p:nvSpPr>
            <p:spPr>
              <a:xfrm>
                <a:off x="3890771" y="3837501"/>
                <a:ext cx="2096019" cy="6853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98D2C48-5E7D-44CB-8D34-FD1977BA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71" y="3837501"/>
                <a:ext cx="2096019" cy="685380"/>
              </a:xfrm>
              <a:prstGeom prst="rect">
                <a:avLst/>
              </a:prstGeom>
              <a:blipFill>
                <a:blip r:embed="rId13"/>
                <a:stretch>
                  <a:fillRect r="-3779" b="-16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93C1BA-A103-45FA-BCD2-687A308CB855}"/>
                  </a:ext>
                </a:extLst>
              </p:cNvPr>
              <p:cNvSpPr txBox="1"/>
              <p:nvPr/>
            </p:nvSpPr>
            <p:spPr>
              <a:xfrm>
                <a:off x="8277698" y="4003608"/>
                <a:ext cx="1782411" cy="610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093C1BA-A103-45FA-BCD2-687A308C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98" y="4003608"/>
                <a:ext cx="1782411" cy="610552"/>
              </a:xfrm>
              <a:prstGeom prst="rect">
                <a:avLst/>
              </a:prstGeom>
              <a:blipFill>
                <a:blip r:embed="rId14"/>
                <a:stretch>
                  <a:fillRect l="-12329" t="-8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B4800463-8E25-4DFD-B292-6D1B0063A606}"/>
              </a:ext>
            </a:extLst>
          </p:cNvPr>
          <p:cNvSpPr txBox="1"/>
          <p:nvPr/>
        </p:nvSpPr>
        <p:spPr>
          <a:xfrm>
            <a:off x="1259052" y="473593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通解为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7F4DB55-95FB-4C2A-B712-5EC3D8A1E520}"/>
                  </a:ext>
                </a:extLst>
              </p:cNvPr>
              <p:cNvSpPr txBox="1"/>
              <p:nvPr/>
            </p:nvSpPr>
            <p:spPr>
              <a:xfrm>
                <a:off x="2534124" y="5940675"/>
                <a:ext cx="7174336" cy="906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m:rPr>
                          <m:nor/>
                        </m:rPr>
                        <a:rPr lang="en-US" altLang="zh-CN" sz="2800" b="1" i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 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7F4DB55-95FB-4C2A-B712-5EC3D8A1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24" y="5940675"/>
                <a:ext cx="7174336" cy="9064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BD94B3F-73F6-4883-9E5B-A859D2C90B55}"/>
                  </a:ext>
                </a:extLst>
              </p:cNvPr>
              <p:cNvSpPr txBox="1"/>
              <p:nvPr/>
            </p:nvSpPr>
            <p:spPr>
              <a:xfrm>
                <a:off x="4574724" y="5372770"/>
                <a:ext cx="3476696" cy="703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代入得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=0</a:t>
                </a:r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BD94B3F-73F6-4883-9E5B-A859D2C9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24" y="5372770"/>
                <a:ext cx="3476696" cy="703782"/>
              </a:xfrm>
              <a:prstGeom prst="rect">
                <a:avLst/>
              </a:prstGeom>
              <a:blipFill>
                <a:blip r:embed="rId16"/>
                <a:stretch>
                  <a:fillRect l="-3503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1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15" grpId="0"/>
      <p:bldP spid="17" grpId="0"/>
      <p:bldP spid="29" grpId="0"/>
      <p:bldP spid="33" grpId="0"/>
      <p:bldP spid="18" grpId="0"/>
      <p:bldP spid="19" grpId="0"/>
      <p:bldP spid="20" grpId="0"/>
      <p:bldP spid="23" grpId="0"/>
      <p:bldP spid="25" grpId="0"/>
      <p:bldP spid="27" grpId="0"/>
      <p:bldP spid="31" grpId="0"/>
      <p:bldP spid="21" grpId="0"/>
      <p:bldP spid="35" grpId="0"/>
      <p:bldP spid="22" grpId="0"/>
      <p:bldP spid="30" grpId="0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72B0F44-CC75-4DDD-893E-D4256C98C091}"/>
              </a:ext>
            </a:extLst>
          </p:cNvPr>
          <p:cNvSpPr txBox="1"/>
          <p:nvPr/>
        </p:nvSpPr>
        <p:spPr>
          <a:xfrm>
            <a:off x="866661" y="240394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C24945-62DA-45BB-BD8E-5946CF242525}"/>
              </a:ext>
            </a:extLst>
          </p:cNvPr>
          <p:cNvSpPr txBox="1"/>
          <p:nvPr/>
        </p:nvSpPr>
        <p:spPr>
          <a:xfrm>
            <a:off x="3286285" y="160346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6.5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/>
              <p:nvPr/>
            </p:nvSpPr>
            <p:spPr>
              <a:xfrm>
                <a:off x="1456509" y="2110788"/>
                <a:ext cx="7681716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[1+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pt-BR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292771-7775-4734-AA91-55899CFB8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509" y="2110788"/>
                <a:ext cx="7681716" cy="1174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F48E3D4F-0A50-4467-BFCC-D6B47640894E}"/>
              </a:ext>
            </a:extLst>
          </p:cNvPr>
          <p:cNvSpPr txBox="1"/>
          <p:nvPr/>
        </p:nvSpPr>
        <p:spPr>
          <a:xfrm>
            <a:off x="965588" y="5784425"/>
            <a:ext cx="98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35E57A-D692-49BF-818A-A7FAFF710884}"/>
              </a:ext>
            </a:extLst>
          </p:cNvPr>
          <p:cNvSpPr txBox="1"/>
          <p:nvPr/>
        </p:nvSpPr>
        <p:spPr>
          <a:xfrm>
            <a:off x="657137" y="778451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将函数展开成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的幂级数，并指出收敛域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/>
              <p:nvPr/>
            </p:nvSpPr>
            <p:spPr>
              <a:xfrm>
                <a:off x="1031618" y="1350666"/>
                <a:ext cx="3069153" cy="701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A3EE52-9296-4414-A3FD-D9D05A94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18" y="1350666"/>
                <a:ext cx="3069153" cy="701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4F1D2-A4EE-401E-8AC3-C962057E5BD4}"/>
                  </a:ext>
                </a:extLst>
              </p:cNvPr>
              <p:cNvSpPr txBox="1"/>
              <p:nvPr/>
            </p:nvSpPr>
            <p:spPr>
              <a:xfrm>
                <a:off x="1772678" y="5655003"/>
                <a:ext cx="3690134" cy="897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)‼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4F1D2-A4EE-401E-8AC3-C962057E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678" y="5655003"/>
                <a:ext cx="3690134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B85AC2-6F3D-45D0-A32E-0855A39E8590}"/>
                  </a:ext>
                </a:extLst>
              </p:cNvPr>
              <p:cNvSpPr txBox="1"/>
              <p:nvPr/>
            </p:nvSpPr>
            <p:spPr>
              <a:xfrm>
                <a:off x="2733675" y="3243097"/>
                <a:ext cx="7137844" cy="130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[1+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3B85AC2-6F3D-45D0-A32E-0855A39E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5" y="3243097"/>
                <a:ext cx="7137844" cy="1305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4FA731-E83C-413E-BA33-77EAA721B4E3}"/>
                  </a:ext>
                </a:extLst>
              </p:cNvPr>
              <p:cNvSpPr txBox="1"/>
              <p:nvPr/>
            </p:nvSpPr>
            <p:spPr>
              <a:xfrm>
                <a:off x="2495550" y="4479194"/>
                <a:ext cx="5324475" cy="1174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)‼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)‼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4FA731-E83C-413E-BA33-77EAA721B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50" y="4479194"/>
                <a:ext cx="5324475" cy="1174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A89EFCC-5482-4403-B769-EB95EFE3D199}"/>
              </a:ext>
            </a:extLst>
          </p:cNvPr>
          <p:cNvSpPr txBox="1"/>
          <p:nvPr/>
        </p:nvSpPr>
        <p:spPr>
          <a:xfrm>
            <a:off x="5709036" y="5866787"/>
            <a:ext cx="342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所以收敛域为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2" grpId="0"/>
      <p:bldP spid="11" grpId="0"/>
      <p:bldP spid="14" grpId="0"/>
      <p:bldP spid="20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683</Words>
  <Application>Microsoft Office PowerPoint</Application>
  <PresentationFormat>宽屏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138</cp:revision>
  <dcterms:created xsi:type="dcterms:W3CDTF">2020-02-21T07:30:31Z</dcterms:created>
  <dcterms:modified xsi:type="dcterms:W3CDTF">2020-03-16T01:53:26Z</dcterms:modified>
</cp:coreProperties>
</file>