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0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5" Type="http://schemas.openxmlformats.org/officeDocument/2006/relationships/image" Target="../media/image78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wmf"/><Relationship Id="rId3" Type="http://schemas.openxmlformats.org/officeDocument/2006/relationships/image" Target="../media/image30.png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32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31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Relationship Id="rId22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255583" y="676495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6.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2976655" y="593043"/>
                <a:ext cx="4322273" cy="690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(</m:t>
                    </m:r>
                    <m:acc>
                      <m:accPr>
                        <m:chr m:val="̂"/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𝛑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55" y="593043"/>
                <a:ext cx="4322273" cy="690702"/>
              </a:xfrm>
              <a:prstGeom prst="rect">
                <a:avLst/>
              </a:prstGeom>
              <a:blipFill>
                <a:blip r:embed="rId2"/>
                <a:stretch>
                  <a:fillRect r="-3385" b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/>
              <p:nvPr/>
            </p:nvSpPr>
            <p:spPr>
              <a:xfrm>
                <a:off x="2228283" y="5872285"/>
                <a:ext cx="3445495" cy="785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0">
                            <a:latin typeface="Cambria Math" panose="02040503050406030204" pitchFamily="18" charset="0"/>
                          </a:rPr>
                          <m:t>𝐚𝐫𝐜𝐜𝐨𝐬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𝟑𝟗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𝟐𝟔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83" y="5872285"/>
                <a:ext cx="3445495" cy="785343"/>
              </a:xfrm>
              <a:prstGeom prst="rect">
                <a:avLst/>
              </a:prstGeom>
              <a:blipFill>
                <a:blip r:embed="rId3"/>
                <a:stretch>
                  <a:fillRect l="-2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2084076" y="1288743"/>
                <a:ext cx="5238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的夹角。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76" y="1288743"/>
                <a:ext cx="5238998" cy="523220"/>
              </a:xfrm>
              <a:prstGeom prst="rect">
                <a:avLst/>
              </a:prstGeom>
              <a:blipFill>
                <a:blip r:embed="rId4"/>
                <a:stretch>
                  <a:fillRect l="-2445" t="-15116" r="-163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/>
              <p:nvPr/>
            </p:nvSpPr>
            <p:spPr>
              <a:xfrm>
                <a:off x="1276440" y="2139922"/>
                <a:ext cx="6661247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40" y="2139922"/>
                <a:ext cx="6661247" cy="532966"/>
              </a:xfrm>
              <a:prstGeom prst="rect">
                <a:avLst/>
              </a:prstGeom>
              <a:blipFill>
                <a:blip r:embed="rId5"/>
                <a:stretch>
                  <a:fillRect l="-1372" t="-919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46EDAD-C090-42C2-BDDE-BB679F8FEAE3}"/>
                  </a:ext>
                </a:extLst>
              </p:cNvPr>
              <p:cNvSpPr txBox="1"/>
              <p:nvPr/>
            </p:nvSpPr>
            <p:spPr>
              <a:xfrm>
                <a:off x="3592028" y="2774754"/>
                <a:ext cx="3928576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(−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)=3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46EDAD-C090-42C2-BDDE-BB679F8FE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028" y="2774754"/>
                <a:ext cx="3928576" cy="712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701C91-4521-4159-ADF4-86210DC06176}"/>
                  </a:ext>
                </a:extLst>
              </p:cNvPr>
              <p:cNvSpPr txBox="1"/>
              <p:nvPr/>
            </p:nvSpPr>
            <p:spPr>
              <a:xfrm>
                <a:off x="2175309" y="3491595"/>
                <a:ext cx="5597144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b="1" i="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701C91-4521-4159-ADF4-86210DC0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309" y="3491595"/>
                <a:ext cx="5597144" cy="532966"/>
              </a:xfrm>
              <a:prstGeom prst="rect">
                <a:avLst/>
              </a:prstGeom>
              <a:blipFill>
                <a:blip r:embed="rId7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8266A1D-F689-439D-ABF3-A2D7AA000F6C}"/>
                  </a:ext>
                </a:extLst>
              </p:cNvPr>
              <p:cNvSpPr txBox="1"/>
              <p:nvPr/>
            </p:nvSpPr>
            <p:spPr>
              <a:xfrm>
                <a:off x="2175309" y="4145691"/>
                <a:ext cx="5597144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𝟏𝟔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8266A1D-F689-439D-ABF3-A2D7AA000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309" y="4145691"/>
                <a:ext cx="5597144" cy="532966"/>
              </a:xfrm>
              <a:prstGeom prst="rect">
                <a:avLst/>
              </a:prstGeom>
              <a:blipFill>
                <a:blip r:embed="rId8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0923CE-8F22-4BD1-8CE3-092A4ED76A15}"/>
                  </a:ext>
                </a:extLst>
              </p:cNvPr>
              <p:cNvSpPr txBox="1"/>
              <p:nvPr/>
            </p:nvSpPr>
            <p:spPr>
              <a:xfrm>
                <a:off x="2084076" y="4804265"/>
                <a:ext cx="7261167" cy="92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3200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32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altLang="zh-CN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pt-BR" altLang="zh-CN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𝟏𝟑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32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𝟏𝟐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𝟑𝟗</m:t>
                            </m:r>
                          </m:e>
                        </m:rad>
                      </m:num>
                      <m:den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𝟐𝟔</m:t>
                        </m:r>
                      </m:den>
                    </m:f>
                  </m:oMath>
                </a14:m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0923CE-8F22-4BD1-8CE3-092A4ED7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76" y="4804265"/>
                <a:ext cx="7261167" cy="9278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353598" y="186023"/>
                <a:ext cx="63139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关于已知平面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的对称点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8" y="186023"/>
                <a:ext cx="6313901" cy="584775"/>
              </a:xfrm>
              <a:prstGeom prst="rect">
                <a:avLst/>
              </a:prstGeom>
              <a:blipFill>
                <a:blip r:embed="rId2"/>
                <a:stretch>
                  <a:fillRect l="-2413" t="-17895" b="-3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8ABBA31-BA41-4876-945C-0D72FE5CB181}"/>
                  </a:ext>
                </a:extLst>
              </p:cNvPr>
              <p:cNvSpPr txBox="1"/>
              <p:nvPr/>
            </p:nvSpPr>
            <p:spPr>
              <a:xfrm>
                <a:off x="438223" y="882813"/>
                <a:ext cx="100674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求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过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prstClr val="black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点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平面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直线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再求垂足，然后求对称点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8ABBA31-BA41-4876-945C-0D72FE5C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3" y="882813"/>
                <a:ext cx="10067408" cy="523220"/>
              </a:xfrm>
              <a:prstGeom prst="rect">
                <a:avLst/>
              </a:prstGeom>
              <a:blipFill>
                <a:blip r:embed="rId3"/>
                <a:stretch>
                  <a:fillRect l="-1272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7835ED-4304-4965-85A5-20CE47A0FE0C}"/>
                  </a:ext>
                </a:extLst>
              </p:cNvPr>
              <p:cNvSpPr txBox="1"/>
              <p:nvPr/>
            </p:nvSpPr>
            <p:spPr>
              <a:xfrm>
                <a:off x="368264" y="1894122"/>
                <a:ext cx="9167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(4, 1, 2)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关于平面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-1=0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上的对称点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7835ED-4304-4965-85A5-20CE47A0F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4" y="1894122"/>
                <a:ext cx="9167661" cy="523220"/>
              </a:xfrm>
              <a:prstGeom prst="rect">
                <a:avLst/>
              </a:prstGeom>
              <a:blipFill>
                <a:blip r:embed="rId4"/>
                <a:stretch>
                  <a:fillRect l="-1330"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CAAD6F-2979-468A-95B4-C88C0F580258}"/>
                  </a:ext>
                </a:extLst>
              </p:cNvPr>
              <p:cNvSpPr txBox="1"/>
              <p:nvPr/>
            </p:nvSpPr>
            <p:spPr>
              <a:xfrm>
                <a:off x="426315" y="2611684"/>
                <a:ext cx="8370643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求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prstClr val="black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点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过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平面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直线为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solidFill>
                      <a:prstClr val="black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CAAD6F-2979-468A-95B4-C88C0F580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5" y="2611684"/>
                <a:ext cx="8370643" cy="712631"/>
              </a:xfrm>
              <a:prstGeom prst="rect">
                <a:avLst/>
              </a:prstGeom>
              <a:blipFill>
                <a:blip r:embed="rId5"/>
                <a:stretch>
                  <a:fillRect l="-1894" t="-940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29559F-195B-47C0-80D1-D2D52BE6FD99}"/>
                  </a:ext>
                </a:extLst>
              </p:cNvPr>
              <p:cNvSpPr txBox="1"/>
              <p:nvPr/>
            </p:nvSpPr>
            <p:spPr>
              <a:xfrm>
                <a:off x="1008044" y="4493028"/>
                <a:ext cx="59044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平面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的交点即垂足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(2,-1, 0)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29559F-195B-47C0-80D1-D2D52BE6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44" y="4493028"/>
                <a:ext cx="5904484" cy="523220"/>
              </a:xfrm>
              <a:prstGeom prst="rect">
                <a:avLst/>
              </a:prstGeom>
              <a:blipFill>
                <a:blip r:embed="rId6"/>
                <a:stretch>
                  <a:fillRect l="-2064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4E52ADB2-F40A-408B-9009-81D0A05397C1}"/>
              </a:ext>
            </a:extLst>
          </p:cNvPr>
          <p:cNvSpPr txBox="1"/>
          <p:nvPr/>
        </p:nvSpPr>
        <p:spPr>
          <a:xfrm>
            <a:off x="1071745" y="3265815"/>
            <a:ext cx="738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的参数形式：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48648C0-67BB-4DA8-994C-5E724BD84A5F}"/>
                  </a:ext>
                </a:extLst>
              </p:cNvPr>
              <p:cNvSpPr txBox="1"/>
              <p:nvPr/>
            </p:nvSpPr>
            <p:spPr>
              <a:xfrm>
                <a:off x="952637" y="3787061"/>
                <a:ext cx="80317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平面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方程，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+t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+t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-1=0     t= -2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48648C0-67BB-4DA8-994C-5E724BD84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37" y="3787061"/>
                <a:ext cx="8031739" cy="523220"/>
              </a:xfrm>
              <a:prstGeom prst="rect">
                <a:avLst/>
              </a:prstGeom>
              <a:blipFill>
                <a:blip r:embed="rId7"/>
                <a:stretch>
                  <a:fillRect l="-1517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AD69368-23CF-42B7-BCF3-F41C75C25A66}"/>
                  </a:ext>
                </a:extLst>
              </p:cNvPr>
              <p:cNvSpPr txBox="1"/>
              <p:nvPr/>
            </p:nvSpPr>
            <p:spPr>
              <a:xfrm>
                <a:off x="1008044" y="5132320"/>
                <a:ext cx="64809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关于平面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的对称点为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'</m:t>
                    </m:r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(0,-3, -2)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AD69368-23CF-42B7-BCF3-F41C75C2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44" y="5132320"/>
                <a:ext cx="6480907" cy="523220"/>
              </a:xfrm>
              <a:prstGeom prst="rect">
                <a:avLst/>
              </a:prstGeom>
              <a:blipFill>
                <a:blip r:embed="rId8"/>
                <a:stretch>
                  <a:fillRect l="-1880" t="-16279" r="-375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34391AF-3421-41AE-B93D-F6F9B53B99DA}"/>
              </a:ext>
            </a:extLst>
          </p:cNvPr>
          <p:cNvGrpSpPr/>
          <p:nvPr/>
        </p:nvGrpSpPr>
        <p:grpSpPr>
          <a:xfrm>
            <a:off x="9126121" y="1498946"/>
            <a:ext cx="2755111" cy="2049797"/>
            <a:chOff x="9126121" y="1498946"/>
            <a:chExt cx="2755111" cy="2049797"/>
          </a:xfrm>
        </p:grpSpPr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id="{744CA082-3FD6-4A7D-AE0E-64FEE9D40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6121" y="1909521"/>
              <a:ext cx="2755111" cy="985254"/>
              <a:chOff x="3672" y="3348"/>
              <a:chExt cx="1516" cy="699"/>
            </a:xfrm>
          </p:grpSpPr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865FAC7E-BBD6-4684-9308-F03407195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0" y="3570"/>
                <a:ext cx="518" cy="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E1A07833-F3F5-463F-88E9-A46AA3D6D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4041"/>
                <a:ext cx="1111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id="{B0AE242F-25BC-42B4-A219-196F56F30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2" y="3558"/>
                <a:ext cx="1006" cy="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7">
                <a:extLst>
                  <a:ext uri="{FF2B5EF4-FFF2-40B4-BE49-F238E27FC236}">
                    <a16:creationId xmlns:a16="http://schemas.microsoft.com/office/drawing/2014/main" id="{FBE3A288-7CD7-4C26-997E-79D5E4AFC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3" y="3574"/>
                <a:ext cx="405" cy="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39" name="Line 19">
                <a:extLst>
                  <a:ext uri="{FF2B5EF4-FFF2-40B4-BE49-F238E27FC236}">
                    <a16:creationId xmlns:a16="http://schemas.microsoft.com/office/drawing/2014/main" id="{E62B052F-7555-4964-8735-16B2A1D25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3" y="3348"/>
                <a:ext cx="15" cy="4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83755004-FFB9-49FD-9AF6-BB799E0E1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40297" y="2938615"/>
              <a:ext cx="13940" cy="397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F3CCEEC-B5CD-4C53-A4F9-DF21B735603D}"/>
                    </a:ext>
                  </a:extLst>
                </p:cNvPr>
                <p:cNvSpPr/>
                <p:nvPr/>
              </p:nvSpPr>
              <p:spPr>
                <a:xfrm>
                  <a:off x="10121698" y="3166125"/>
                  <a:ext cx="5180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F3CCEEC-B5CD-4C53-A4F9-DF21B73560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698" y="3166125"/>
                  <a:ext cx="51809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24CF9FD1-88FF-4335-B5BF-73BDDBCE7CCA}"/>
                    </a:ext>
                  </a:extLst>
                </p:cNvPr>
                <p:cNvSpPr/>
                <p:nvPr/>
              </p:nvSpPr>
              <p:spPr>
                <a:xfrm>
                  <a:off x="10654237" y="1926480"/>
                  <a:ext cx="388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24CF9FD1-88FF-4335-B5BF-73BDDBCE7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4237" y="1926480"/>
                  <a:ext cx="38824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C845E41-07A5-4056-B980-B5DCDD793B7B}"/>
                </a:ext>
              </a:extLst>
            </p:cNvPr>
            <p:cNvSpPr/>
            <p:nvPr/>
          </p:nvSpPr>
          <p:spPr>
            <a:xfrm>
              <a:off x="10413870" y="254907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A1054E0-0F45-4945-BC84-4D180E31A4A0}"/>
                </a:ext>
              </a:extLst>
            </p:cNvPr>
            <p:cNvSpPr/>
            <p:nvPr/>
          </p:nvSpPr>
          <p:spPr>
            <a:xfrm>
              <a:off x="10539959" y="2116343"/>
              <a:ext cx="274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0CE0386-084E-40B3-BDFA-20ACD2B6884E}"/>
                </a:ext>
              </a:extLst>
            </p:cNvPr>
            <p:cNvSpPr/>
            <p:nvPr/>
          </p:nvSpPr>
          <p:spPr>
            <a:xfrm>
              <a:off x="10511038" y="2963968"/>
              <a:ext cx="274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44FDC7A-3EF3-4B05-84C6-04B5552E402F}"/>
                </a:ext>
              </a:extLst>
            </p:cNvPr>
            <p:cNvSpPr/>
            <p:nvPr/>
          </p:nvSpPr>
          <p:spPr>
            <a:xfrm>
              <a:off x="10568874" y="1498946"/>
              <a:ext cx="274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D6FF1E3-A1AD-4BB1-963F-A3520D639414}"/>
                    </a:ext>
                  </a:extLst>
                </p:cNvPr>
                <p:cNvSpPr/>
                <p:nvPr/>
              </p:nvSpPr>
              <p:spPr>
                <a:xfrm>
                  <a:off x="9367153" y="2525443"/>
                  <a:ext cx="4995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D6FF1E3-A1AD-4BB1-963F-A3520D639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153" y="2525443"/>
                  <a:ext cx="49958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56C2DE5-BBCE-4CC4-A8BD-267668862426}"/>
                    </a:ext>
                  </a:extLst>
                </p:cNvPr>
                <p:cNvSpPr/>
                <p:nvPr/>
              </p:nvSpPr>
              <p:spPr>
                <a:xfrm>
                  <a:off x="10227285" y="1703836"/>
                  <a:ext cx="452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56C2DE5-BBCE-4CC4-A8BD-2676688624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7285" y="1703836"/>
                  <a:ext cx="4523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464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11" grpId="0"/>
      <p:bldP spid="14" grpId="0"/>
      <p:bldP spid="18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353598" y="186023"/>
                <a:ext cx="6723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4.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直线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关于已知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的对称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直线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8" y="186023"/>
                <a:ext cx="6723477" cy="523220"/>
              </a:xfrm>
              <a:prstGeom prst="rect">
                <a:avLst/>
              </a:prstGeom>
              <a:blipFill>
                <a:blip r:embed="rId2"/>
                <a:stretch>
                  <a:fillRect l="-1813" t="-1647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8ABBA31-BA41-4876-945C-0D72FE5CB181}"/>
                  </a:ext>
                </a:extLst>
              </p:cNvPr>
              <p:cNvSpPr txBox="1"/>
              <p:nvPr/>
            </p:nvSpPr>
            <p:spPr>
              <a:xfrm>
                <a:off x="776439" y="873262"/>
                <a:ext cx="100674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求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过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prstClr val="black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点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垂直于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的平面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再求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与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的交点，即垂足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，然后求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关于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对称点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过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prstClr val="black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点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方向向量同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8ABBA31-BA41-4876-945C-0D72FE5C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39" y="873262"/>
                <a:ext cx="10067408" cy="954107"/>
              </a:xfrm>
              <a:prstGeom prst="rect">
                <a:avLst/>
              </a:prstGeom>
              <a:blipFill>
                <a:blip r:embed="rId3"/>
                <a:stretch>
                  <a:fillRect l="-1211" t="-7643" r="-1211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35A3C5-E795-40D6-896D-689DBAE423E4}"/>
                  </a:ext>
                </a:extLst>
              </p:cNvPr>
              <p:cNvSpPr txBox="1"/>
              <p:nvPr/>
            </p:nvSpPr>
            <p:spPr>
              <a:xfrm>
                <a:off x="405217" y="3402044"/>
                <a:ext cx="6723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直线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关于已知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平面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的对称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直线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35A3C5-E795-40D6-896D-689DBAE42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7" y="3402044"/>
                <a:ext cx="6723477" cy="523220"/>
              </a:xfrm>
              <a:prstGeom prst="rect">
                <a:avLst/>
              </a:prstGeom>
              <a:blipFill>
                <a:blip r:embed="rId4"/>
                <a:stretch>
                  <a:fillRect l="-1813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A3ACD0-C547-4731-8DE1-F6FC0E968973}"/>
                  </a:ext>
                </a:extLst>
              </p:cNvPr>
              <p:cNvSpPr txBox="1"/>
              <p:nvPr/>
            </p:nvSpPr>
            <p:spPr>
              <a:xfrm>
                <a:off x="136515" y="4250186"/>
                <a:ext cx="8151276" cy="1074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分析</m:t>
                      </m:r>
                      <m:r>
                        <m:rPr>
                          <m:nor/>
                        </m:rPr>
                        <a:rPr lang="zh-CN" altLang="en-US" sz="2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：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先</m:t>
                      </m:r>
                      <m:r>
                        <m:rPr>
                          <m:nor/>
                        </m:rPr>
                        <a:rPr lang="zh-CN" altLang="en-US" sz="32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求</m:t>
                      </m:r>
                      <m:r>
                        <m:rPr>
                          <m:nor/>
                        </m:rPr>
                        <a:rPr lang="zh-CN" altLang="en-US" sz="32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直线</m:t>
                      </m:r>
                      <m:r>
                        <m:rPr>
                          <m:nor/>
                        </m:rPr>
                        <a:rPr lang="en-US" altLang="zh-CN" sz="3200" b="1" i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zh-CN" altLang="en-US" sz="3200" b="1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上</m:t>
                      </m:r>
                      <m:r>
                        <a:rPr lang="zh-CN" altLang="en-US" sz="3200" b="1" i="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任意</m:t>
                      </m:r>
                      <m:r>
                        <a:rPr lang="zh-CN" altLang="en-US" sz="3200" b="1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两</m:t>
                      </m:r>
                      <m:r>
                        <m:rPr>
                          <m:nor/>
                        </m:rPr>
                        <a:rPr lang="zh-CN" altLang="en-US" sz="3200" b="1" dirty="0">
                          <a:solidFill>
                            <a:prstClr val="black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点</m:t>
                      </m:r>
                      <m:r>
                        <m:rPr>
                          <m:nor/>
                        </m:rPr>
                        <a:rPr lang="en-US" altLang="zh-CN" sz="3200" b="1" i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3200" b="1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3200" b="1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3200" b="1" i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CN" sz="3200" b="1" i="1" baseline="-2500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zh-CN" altLang="en-US" sz="32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关于</m:t>
                      </m:r>
                      <m:r>
                        <a:rPr lang="zh-CN" altLang="en-US" sz="32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  <m:r>
                        <m:rPr>
                          <m:nor/>
                        </m:rPr>
                        <a:rPr lang="zh-CN" altLang="en-US" sz="32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的</m:t>
                      </m:r>
                    </m:oMath>
                  </m:oMathPara>
                </a14:m>
                <a:endParaRPr lang="en-US" altLang="zh-CN" sz="3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3200" b="1" i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     </m:t>
                    </m:r>
                    <m:r>
                      <m:rPr>
                        <m:nor/>
                      </m:rPr>
                      <a:rPr lang="zh-CN" altLang="en-US" sz="32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对称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的连线即为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A3ACD0-C547-4731-8DE1-F6FC0E96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15" y="4250186"/>
                <a:ext cx="8151276" cy="1074333"/>
              </a:xfrm>
              <a:prstGeom prst="rect">
                <a:avLst/>
              </a:prstGeom>
              <a:blipFill>
                <a:blip r:embed="rId5"/>
                <a:stretch>
                  <a:fillRect b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91DBDA-EF62-43A1-AA25-76B2F5EA57A5}"/>
                  </a:ext>
                </a:extLst>
              </p:cNvPr>
              <p:cNvSpPr txBox="1"/>
              <p:nvPr/>
            </p:nvSpPr>
            <p:spPr>
              <a:xfrm>
                <a:off x="1109792" y="5524428"/>
                <a:ext cx="63254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直线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平行于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求一个对称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点即可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的方向向量同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91DBDA-EF62-43A1-AA25-76B2F5EA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92" y="5524428"/>
                <a:ext cx="6325452" cy="954107"/>
              </a:xfrm>
              <a:prstGeom prst="rect">
                <a:avLst/>
              </a:prstGeom>
              <a:blipFill>
                <a:blip r:embed="rId6"/>
                <a:stretch>
                  <a:fillRect l="-1927" t="-8280" b="-1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2AB19F4F-BE83-4289-8F42-E5032137663C}"/>
              </a:ext>
            </a:extLst>
          </p:cNvPr>
          <p:cNvGrpSpPr/>
          <p:nvPr/>
        </p:nvGrpSpPr>
        <p:grpSpPr>
          <a:xfrm>
            <a:off x="6789505" y="2044148"/>
            <a:ext cx="3065879" cy="1430311"/>
            <a:chOff x="3405997" y="5048246"/>
            <a:chExt cx="3065879" cy="1430311"/>
          </a:xfrm>
        </p:grpSpPr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3520B411-E3D2-4A9F-A5CA-37A86621D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997" y="5085492"/>
              <a:ext cx="3065879" cy="1072644"/>
              <a:chOff x="3672" y="3290"/>
              <a:chExt cx="1687" cy="761"/>
            </a:xfrm>
          </p:grpSpPr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EB9FEBA5-CD42-44B1-AAE9-A8B5AB6F2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0" y="3570"/>
                <a:ext cx="518" cy="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359E7454-CD00-4E3A-A1DA-24F7217B9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4041"/>
                <a:ext cx="1273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FF9585A2-B6CA-4797-8BF0-B2CC4720D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2" y="3574"/>
                <a:ext cx="1138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B4AD85CA-9750-4CF3-847F-424223DDB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4" y="3578"/>
                <a:ext cx="405" cy="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FF256B0B-3F13-48E5-A116-C7E98AC28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9" y="3290"/>
                <a:ext cx="18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2689847F-814D-4977-9358-7FCF5E33C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6706" y="5048246"/>
              <a:ext cx="32712" cy="714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8FE585ED-7FB9-4BA6-80E4-865E3C91B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7714" y="5763156"/>
              <a:ext cx="1360386" cy="11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47AAFA4F-B045-41FD-9DE6-8BB5A5E27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5368" y="5745794"/>
              <a:ext cx="0" cy="369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DD5E1762-DD61-43D9-A85F-C21B54B93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7378" y="6115046"/>
              <a:ext cx="13940" cy="3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A6BCAC92-BD10-44F4-BDD1-491F87FFC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9578" y="6081261"/>
              <a:ext cx="13940" cy="397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E3DB6BD9-1644-4981-B1BC-F5C074179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9943" y="5763155"/>
              <a:ext cx="0" cy="369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4CF05ED-500B-4DDB-B442-E56D72137BD1}"/>
                    </a:ext>
                  </a:extLst>
                </p:cNvPr>
                <p:cNvSpPr/>
                <p:nvPr/>
              </p:nvSpPr>
              <p:spPr>
                <a:xfrm>
                  <a:off x="5676950" y="5148142"/>
                  <a:ext cx="453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4CF05ED-500B-4DDB-B442-E56D72137B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950" y="5148142"/>
                  <a:ext cx="45397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BAB6F64-99FE-4958-87CA-5872A00DE5EF}"/>
                    </a:ext>
                  </a:extLst>
                </p:cNvPr>
                <p:cNvSpPr/>
                <p:nvPr/>
              </p:nvSpPr>
              <p:spPr>
                <a:xfrm>
                  <a:off x="3886304" y="5110869"/>
                  <a:ext cx="388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BAB6F64-99FE-4958-87CA-5872A00DE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304" y="5110869"/>
                  <a:ext cx="3882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3D373A-7F07-4FC1-A9E6-182B5CEDA906}"/>
                </a:ext>
              </a:extLst>
            </p:cNvPr>
            <p:cNvSpPr/>
            <p:nvPr/>
          </p:nvSpPr>
          <p:spPr>
            <a:xfrm>
              <a:off x="4720932" y="573448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88FDD19-02DD-497C-8BEC-3B0820F3574D}"/>
                    </a:ext>
                  </a:extLst>
                </p:cNvPr>
                <p:cNvSpPr/>
                <p:nvPr/>
              </p:nvSpPr>
              <p:spPr>
                <a:xfrm>
                  <a:off x="3848204" y="5646929"/>
                  <a:ext cx="5293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b="1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88FDD19-02DD-497C-8BEC-3B0820F357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204" y="5646929"/>
                  <a:ext cx="5293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E949743-CEF2-42AE-B010-10EE3FAA6A77}"/>
                    </a:ext>
                  </a:extLst>
                </p:cNvPr>
                <p:cNvSpPr/>
                <p:nvPr/>
              </p:nvSpPr>
              <p:spPr>
                <a:xfrm>
                  <a:off x="5640651" y="5576567"/>
                  <a:ext cx="5437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b="1" i="1" baseline="-25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E949743-CEF2-42AE-B010-10EE3FAA6A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651" y="5576567"/>
                  <a:ext cx="5437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08A6D4C-D0A5-468B-805D-EA2BD6C6FD2A}"/>
                </a:ext>
              </a:extLst>
            </p:cNvPr>
            <p:cNvSpPr/>
            <p:nvPr/>
          </p:nvSpPr>
          <p:spPr>
            <a:xfrm>
              <a:off x="4804680" y="5380999"/>
              <a:ext cx="274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FC414A-7557-4D2C-ADCB-75B1F9166C19}"/>
                </a:ext>
              </a:extLst>
            </p:cNvPr>
            <p:cNvSpPr/>
            <p:nvPr/>
          </p:nvSpPr>
          <p:spPr>
            <a:xfrm>
              <a:off x="5556654" y="5395985"/>
              <a:ext cx="274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9E25E4-36EB-4856-BDFD-05B874C97873}"/>
                </a:ext>
              </a:extLst>
            </p:cNvPr>
            <p:cNvSpPr/>
            <p:nvPr/>
          </p:nvSpPr>
          <p:spPr>
            <a:xfrm>
              <a:off x="4156083" y="5369872"/>
              <a:ext cx="274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16B1651-C6EF-4CF8-BB34-7DFDB1773EA7}"/>
                    </a:ext>
                  </a:extLst>
                </p:cNvPr>
                <p:cNvSpPr/>
                <p:nvPr/>
              </p:nvSpPr>
              <p:spPr>
                <a:xfrm>
                  <a:off x="3547605" y="5831595"/>
                  <a:ext cx="4995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16B1651-C6EF-4CF8-BB34-7DFDB1773E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605" y="5831595"/>
                  <a:ext cx="49958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58451A0-A0F0-42F5-B66C-BAF340163FD9}"/>
              </a:ext>
            </a:extLst>
          </p:cNvPr>
          <p:cNvGrpSpPr/>
          <p:nvPr/>
        </p:nvGrpSpPr>
        <p:grpSpPr>
          <a:xfrm>
            <a:off x="8036143" y="4030299"/>
            <a:ext cx="3065879" cy="2227425"/>
            <a:chOff x="8036143" y="4030299"/>
            <a:chExt cx="3065879" cy="2227425"/>
          </a:xfrm>
        </p:grpSpPr>
        <p:grpSp>
          <p:nvGrpSpPr>
            <p:cNvPr id="36" name="Group 22">
              <a:extLst>
                <a:ext uri="{FF2B5EF4-FFF2-40B4-BE49-F238E27FC236}">
                  <a16:creationId xmlns:a16="http://schemas.microsoft.com/office/drawing/2014/main" id="{27FA4866-1FF0-4EE8-927C-97B3CCB7F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6143" y="4568879"/>
              <a:ext cx="3065879" cy="942968"/>
              <a:chOff x="3672" y="3382"/>
              <a:chExt cx="1687" cy="669"/>
            </a:xfrm>
          </p:grpSpPr>
          <p:sp>
            <p:nvSpPr>
              <p:cNvPr id="52" name="Line 17">
                <a:extLst>
                  <a:ext uri="{FF2B5EF4-FFF2-40B4-BE49-F238E27FC236}">
                    <a16:creationId xmlns:a16="http://schemas.microsoft.com/office/drawing/2014/main" id="{277CC3A2-6A84-4082-9BC5-893B72461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0" y="3570"/>
                <a:ext cx="518" cy="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3" name="Line 18">
                <a:extLst>
                  <a:ext uri="{FF2B5EF4-FFF2-40B4-BE49-F238E27FC236}">
                    <a16:creationId xmlns:a16="http://schemas.microsoft.com/office/drawing/2014/main" id="{7DB45B06-9D3E-49C8-BBEB-0AC78F818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4041"/>
                <a:ext cx="1273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7E72D9B9-AB6A-4F3C-A518-FA9FE2700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2" y="3574"/>
                <a:ext cx="1138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CB027E3A-EFE8-48F1-A67E-28E8FA6F0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4" y="3578"/>
                <a:ext cx="405" cy="4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6" name="Line 19">
                <a:extLst>
                  <a:ext uri="{FF2B5EF4-FFF2-40B4-BE49-F238E27FC236}">
                    <a16:creationId xmlns:a16="http://schemas.microsoft.com/office/drawing/2014/main" id="{E4A53EC1-D180-4EC3-BA99-41EA9F9AF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9" y="3382"/>
                <a:ext cx="18" cy="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C802CE9F-8B7E-486D-A13F-77994EAEC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401" y="4428093"/>
              <a:ext cx="9593" cy="702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7">
              <a:extLst>
                <a:ext uri="{FF2B5EF4-FFF2-40B4-BE49-F238E27FC236}">
                  <a16:creationId xmlns:a16="http://schemas.microsoft.com/office/drawing/2014/main" id="{6ADBA27D-28AE-4B49-BBD7-F8E31BDCE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32282" y="4416818"/>
              <a:ext cx="1430257" cy="143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9" name="Line 17">
              <a:extLst>
                <a:ext uri="{FF2B5EF4-FFF2-40B4-BE49-F238E27FC236}">
                  <a16:creationId xmlns:a16="http://schemas.microsoft.com/office/drawing/2014/main" id="{CFD372A2-15BC-4486-A1F5-D91E01548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2063" y="5113310"/>
              <a:ext cx="0" cy="369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0" name="Line 19">
              <a:extLst>
                <a:ext uri="{FF2B5EF4-FFF2-40B4-BE49-F238E27FC236}">
                  <a16:creationId xmlns:a16="http://schemas.microsoft.com/office/drawing/2014/main" id="{4D9717F6-676C-4B4B-A648-9BC282465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08009" y="5482560"/>
              <a:ext cx="5391" cy="40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9">
              <a:extLst>
                <a:ext uri="{FF2B5EF4-FFF2-40B4-BE49-F238E27FC236}">
                  <a16:creationId xmlns:a16="http://schemas.microsoft.com/office/drawing/2014/main" id="{DB5EB6E9-ED9C-4A49-9842-E5D8CF401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99571" y="5448777"/>
              <a:ext cx="10642" cy="326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FDCD681C-99F7-4D2C-9EBF-37FDB4D73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6638" y="5130671"/>
              <a:ext cx="0" cy="369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8CC48445-11FD-4CE3-A5FB-50FE8F23035C}"/>
                    </a:ext>
                  </a:extLst>
                </p:cNvPr>
                <p:cNvSpPr/>
                <p:nvPr/>
              </p:nvSpPr>
              <p:spPr>
                <a:xfrm>
                  <a:off x="9401414" y="5768509"/>
                  <a:ext cx="453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8CC48445-11FD-4CE3-A5FB-50FE8F230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1414" y="5768509"/>
                  <a:ext cx="45397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DF04BF4-4B34-47D4-A04C-2048D9A5A06E}"/>
                    </a:ext>
                  </a:extLst>
                </p:cNvPr>
                <p:cNvSpPr/>
                <p:nvPr/>
              </p:nvSpPr>
              <p:spPr>
                <a:xfrm>
                  <a:off x="9417888" y="4141156"/>
                  <a:ext cx="388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DF04BF4-4B34-47D4-A04C-2048D9A5A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88" y="4141156"/>
                  <a:ext cx="38824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40B8F2CB-E492-41AB-81DF-C63630C935A3}"/>
                    </a:ext>
                  </a:extLst>
                </p:cNvPr>
                <p:cNvSpPr/>
                <p:nvPr/>
              </p:nvSpPr>
              <p:spPr>
                <a:xfrm>
                  <a:off x="8576737" y="4165350"/>
                  <a:ext cx="5293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b="1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40B8F2CB-E492-41AB-81DF-C63630C93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737" y="4165350"/>
                  <a:ext cx="52931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1A6DC2F-D1B8-460C-8092-32506D11F4AD}"/>
                    </a:ext>
                  </a:extLst>
                </p:cNvPr>
                <p:cNvSpPr/>
                <p:nvPr/>
              </p:nvSpPr>
              <p:spPr>
                <a:xfrm>
                  <a:off x="10008599" y="4065520"/>
                  <a:ext cx="5437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b="1" i="1" baseline="-25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1A6DC2F-D1B8-460C-8092-32506D11F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599" y="4065520"/>
                  <a:ext cx="5437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0BEF7FC-F7C8-4EA3-8963-80528210EE1F}"/>
                </a:ext>
              </a:extLst>
            </p:cNvPr>
            <p:cNvSpPr/>
            <p:nvPr/>
          </p:nvSpPr>
          <p:spPr>
            <a:xfrm>
              <a:off x="8789540" y="4180541"/>
              <a:ext cx="274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8EA70B6-F24C-4006-A96B-A4CBB5CD0AF9}"/>
                </a:ext>
              </a:extLst>
            </p:cNvPr>
            <p:cNvSpPr/>
            <p:nvPr/>
          </p:nvSpPr>
          <p:spPr>
            <a:xfrm>
              <a:off x="10185734" y="4030299"/>
              <a:ext cx="274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726359B-CBDE-48B1-8E18-B488E073BD03}"/>
                </a:ext>
              </a:extLst>
            </p:cNvPr>
            <p:cNvSpPr/>
            <p:nvPr/>
          </p:nvSpPr>
          <p:spPr>
            <a:xfrm flipH="1">
              <a:off x="8775624" y="5319569"/>
              <a:ext cx="257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C3ADB44D-C5B0-48EC-97C4-92D6E0D21FD1}"/>
                    </a:ext>
                  </a:extLst>
                </p:cNvPr>
                <p:cNvSpPr/>
                <p:nvPr/>
              </p:nvSpPr>
              <p:spPr>
                <a:xfrm>
                  <a:off x="8174300" y="5199111"/>
                  <a:ext cx="4995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C3ADB44D-C5B0-48EC-97C4-92D6E0D21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4300" y="5199111"/>
                  <a:ext cx="49958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0AE72767-1EEF-49F8-9B5A-4D63AFD77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08380" y="5706615"/>
              <a:ext cx="1552444" cy="145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F280394-9D83-467B-951D-AE8FFB08B575}"/>
                    </a:ext>
                  </a:extLst>
                </p:cNvPr>
                <p:cNvSpPr/>
                <p:nvPr/>
              </p:nvSpPr>
              <p:spPr>
                <a:xfrm>
                  <a:off x="8536099" y="5775137"/>
                  <a:ext cx="5950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b="1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F280394-9D83-467B-951D-AE8FFB08B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099" y="5775137"/>
                  <a:ext cx="59503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E43600D-BD33-4322-A51D-C519A19AD726}"/>
                    </a:ext>
                  </a:extLst>
                </p:cNvPr>
                <p:cNvSpPr/>
                <p:nvPr/>
              </p:nvSpPr>
              <p:spPr>
                <a:xfrm>
                  <a:off x="10256398" y="5888392"/>
                  <a:ext cx="6046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CN" b="1" i="1" baseline="-250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altLang="zh-CN" b="1" i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a14:m>
                  <a:r>
                    <a:rPr lang="en-US" altLang="zh-CN" b="1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E43600D-BD33-4322-A51D-C519A19AD7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398" y="5888392"/>
                  <a:ext cx="60465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C01C8DC-568C-4368-9173-9ECC82BF2F39}"/>
                </a:ext>
              </a:extLst>
            </p:cNvPr>
            <p:cNvSpPr/>
            <p:nvPr/>
          </p:nvSpPr>
          <p:spPr>
            <a:xfrm>
              <a:off x="10204015" y="5459233"/>
              <a:ext cx="274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1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10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512758" y="63150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17.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1768903" y="660529"/>
                <a:ext cx="60035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a=(2, -1, -1)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pt-BR" altLang="zh-C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pt-BR" altLang="zh-C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altLang="zh-C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m:rPr>
                        <m:nor/>
                      </m:rPr>
                      <a:rPr lang="pt-BR" altLang="zh-C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03" y="660529"/>
                <a:ext cx="6003550" cy="430887"/>
              </a:xfrm>
              <a:prstGeom prst="rect">
                <a:avLst/>
              </a:prstGeom>
              <a:blipFill>
                <a:blip r:embed="rId2"/>
                <a:stretch>
                  <a:fillRect l="-3553" t="-25352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/>
              <p:nvPr/>
            </p:nvSpPr>
            <p:spPr>
              <a:xfrm>
                <a:off x="1862523" y="5085539"/>
                <a:ext cx="6966907" cy="728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pt-B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最小，此时</a:t>
                </a: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pt-B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altLang="zh-CN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pt-BR" altLang="zh-CN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8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最小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0">
                            <a:latin typeface="Cambria Math" panose="02040503050406030204" pitchFamily="18" charset="0"/>
                          </a:rPr>
                          <m:t>𝐚𝐫𝐜𝐜𝐨𝐬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𝛑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8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523" y="5085539"/>
                <a:ext cx="6966907" cy="728469"/>
              </a:xfrm>
              <a:prstGeom prst="rect">
                <a:avLst/>
              </a:prstGeom>
              <a:blipFill>
                <a:blip r:embed="rId3"/>
                <a:stretch>
                  <a:fillRect l="-183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993017" y="1181157"/>
                <a:ext cx="8856335" cy="546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为何值时，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的夹角 </a:t>
                </a:r>
                <a:r>
                  <a:rPr lang="pt-B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pt-B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最小，并求此最小值。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17" y="1181157"/>
                <a:ext cx="8856335" cy="546240"/>
              </a:xfrm>
              <a:prstGeom prst="rect">
                <a:avLst/>
              </a:prstGeom>
              <a:blipFill>
                <a:blip r:embed="rId4"/>
                <a:stretch>
                  <a:fillRect l="-1445" t="-12360" r="-551" b="-3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/>
              <p:nvPr/>
            </p:nvSpPr>
            <p:spPr>
              <a:xfrm>
                <a:off x="993017" y="2043192"/>
                <a:ext cx="7261167" cy="909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8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3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m:rPr>
                            <m:nor/>
                          </m:rPr>
                          <a:rPr lang="pt-BR" altLang="zh-CN" sz="3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pt-BR" altLang="zh-CN" sz="3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2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3200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zh-CN" sz="3200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3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32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zh-CN" sz="32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17" y="2043192"/>
                <a:ext cx="7261167" cy="909095"/>
              </a:xfrm>
              <a:prstGeom prst="rect">
                <a:avLst/>
              </a:prstGeom>
              <a:blipFill>
                <a:blip r:embed="rId5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701C91-4521-4159-ADF4-86210DC06176}"/>
                  </a:ext>
                </a:extLst>
              </p:cNvPr>
              <p:cNvSpPr txBox="1"/>
              <p:nvPr/>
            </p:nvSpPr>
            <p:spPr>
              <a:xfrm>
                <a:off x="1628175" y="3060898"/>
                <a:ext cx="5597144" cy="11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𝟔</m:t>
                                  </m:r>
                                </m:e>
                              </m:rad>
                              <m:rad>
                                <m:radPr>
                                  <m:degHide m:val="on"/>
                                  <m:ctrl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8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sz="28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zh-CN" sz="28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8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701C91-4521-4159-ADF4-86210DC0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75" y="3060898"/>
                <a:ext cx="5597144" cy="1196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8266A1D-F689-439D-ABF3-A2D7AA000F6C}"/>
                  </a:ext>
                </a:extLst>
              </p:cNvPr>
              <p:cNvSpPr txBox="1"/>
              <p:nvPr/>
            </p:nvSpPr>
            <p:spPr>
              <a:xfrm>
                <a:off x="1628175" y="4347374"/>
                <a:ext cx="1925053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时</m:t>
                      </m:r>
                    </m:oMath>
                  </m:oMathPara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8266A1D-F689-439D-ABF3-A2D7AA000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75" y="4347374"/>
                <a:ext cx="1925053" cy="53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0923CE-8F22-4BD1-8CE3-092A4ED76A15}"/>
                  </a:ext>
                </a:extLst>
              </p:cNvPr>
              <p:cNvSpPr txBox="1"/>
              <p:nvPr/>
            </p:nvSpPr>
            <p:spPr>
              <a:xfrm>
                <a:off x="3450865" y="4365799"/>
                <a:ext cx="2824808" cy="54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pt-BR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最</m:t>
                      </m:r>
                      <m:r>
                        <a:rPr lang="zh-CN" altLang="en-US" sz="2800" b="1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大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0923CE-8F22-4BD1-8CE3-092A4ED7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65" y="4365799"/>
                <a:ext cx="2824808" cy="5462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  <p:bldP spid="12" grpId="0"/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476032" y="340070"/>
            <a:ext cx="551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求满足下列条件的直线方程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571500" y="960427"/>
                <a:ext cx="1134427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过点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(1,0,2)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与两直线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垂直的直线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960427"/>
                <a:ext cx="11344275" cy="714683"/>
              </a:xfrm>
              <a:prstGeom prst="rect">
                <a:avLst/>
              </a:prstGeom>
              <a:blipFill>
                <a:blip r:embed="rId2"/>
                <a:stretch>
                  <a:fillRect l="-1128" r="-967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/>
              <p:nvPr/>
            </p:nvSpPr>
            <p:spPr>
              <a:xfrm>
                <a:off x="709609" y="1772246"/>
                <a:ext cx="8377699" cy="125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(1, 1, -1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,−1,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(−1, −1, −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9" y="1772246"/>
                <a:ext cx="8377699" cy="1254702"/>
              </a:xfrm>
              <a:prstGeom prst="rect">
                <a:avLst/>
              </a:prstGeo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C7290A-CC4E-4558-A6C5-FFCB226012FA}"/>
                  </a:ext>
                </a:extLst>
              </p:cNvPr>
              <p:cNvSpPr txBox="1"/>
              <p:nvPr/>
            </p:nvSpPr>
            <p:spPr>
              <a:xfrm>
                <a:off x="1227162" y="3354377"/>
                <a:ext cx="82787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所求直线的方向向量可取为：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C7290A-CC4E-4558-A6C5-FFCB2260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62" y="3354377"/>
                <a:ext cx="8278788" cy="523220"/>
              </a:xfrm>
              <a:prstGeom prst="rect">
                <a:avLst/>
              </a:prstGeom>
              <a:blipFill>
                <a:blip r:embed="rId4"/>
                <a:stretch>
                  <a:fillRect l="-1473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6FA793-51B0-4D93-9231-99AE6F4A8986}"/>
                  </a:ext>
                </a:extLst>
              </p:cNvPr>
              <p:cNvSpPr txBox="1"/>
              <p:nvPr/>
            </p:nvSpPr>
            <p:spPr>
              <a:xfrm>
                <a:off x="1340049" y="4205026"/>
                <a:ext cx="7116820" cy="788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由对称式知，直线的方程为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32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32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6FA793-51B0-4D93-9231-99AE6F4A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49" y="4205026"/>
                <a:ext cx="7116820" cy="788742"/>
              </a:xfrm>
              <a:prstGeom prst="rect">
                <a:avLst/>
              </a:prstGeom>
              <a:blipFill>
                <a:blip r:embed="rId5"/>
                <a:stretch>
                  <a:fillRect l="-1799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5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/>
      <p:bldP spid="13" grpId="0"/>
      <p:bldP spid="11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602000" y="323946"/>
                <a:ext cx="1133284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(5)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过点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(11, 9, 0)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与两直线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相交。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00" y="323946"/>
                <a:ext cx="11332846" cy="714683"/>
              </a:xfrm>
              <a:prstGeom prst="rect">
                <a:avLst/>
              </a:prstGeom>
              <a:blipFill>
                <a:blip r:embed="rId2"/>
                <a:stretch>
                  <a:fillRect l="-1130"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/>
              <p:nvPr/>
            </p:nvSpPr>
            <p:spPr>
              <a:xfrm>
                <a:off x="770065" y="1367125"/>
                <a:ext cx="83776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过点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(11, 9, 0)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及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的平面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的法向量为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5" y="1367125"/>
                <a:ext cx="8377699" cy="523220"/>
              </a:xfrm>
              <a:prstGeom prst="rect">
                <a:avLst/>
              </a:prstGeom>
              <a:blipFill>
                <a:blip r:embed="rId3"/>
                <a:stretch>
                  <a:fillRect l="-1091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/>
              <p:nvPr/>
            </p:nvSpPr>
            <p:spPr>
              <a:xfrm>
                <a:off x="1843331" y="1957231"/>
                <a:ext cx="62311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=(10, 12, -5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4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𝟖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2)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31" y="1957231"/>
                <a:ext cx="6231165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/>
              <p:nvPr/>
            </p:nvSpPr>
            <p:spPr>
              <a:xfrm>
                <a:off x="1074866" y="2571595"/>
                <a:ext cx="59641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的方程为：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-11)-5(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-9)+2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66" y="2571595"/>
                <a:ext cx="5964110" cy="523220"/>
              </a:xfrm>
              <a:prstGeom prst="rect">
                <a:avLst/>
              </a:prstGeom>
              <a:blipFill>
                <a:blip r:embed="rId5"/>
                <a:stretch>
                  <a:fillRect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900D39-113F-4388-8EFA-384ADC4BA4FB}"/>
                  </a:ext>
                </a:extLst>
              </p:cNvPr>
              <p:cNvSpPr txBox="1"/>
              <p:nvPr/>
            </p:nvSpPr>
            <p:spPr>
              <a:xfrm>
                <a:off x="6427936" y="2594121"/>
                <a:ext cx="39066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即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-5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-32 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900D39-113F-4388-8EFA-384ADC4B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36" y="2594121"/>
                <a:ext cx="3906689" cy="523220"/>
              </a:xfrm>
              <a:prstGeom prst="rect">
                <a:avLst/>
              </a:prstGeom>
              <a:blipFill>
                <a:blip r:embed="rId6"/>
                <a:stretch>
                  <a:fillRect t="-1647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/>
              <p:nvPr/>
            </p:nvSpPr>
            <p:spPr>
              <a:xfrm>
                <a:off x="1074866" y="3231011"/>
                <a:ext cx="83776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过点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(11, 9, 0)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及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的平面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的法向量为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66" y="3231011"/>
                <a:ext cx="8377699" cy="523220"/>
              </a:xfrm>
              <a:prstGeom prst="rect">
                <a:avLst/>
              </a:prstGeom>
              <a:blipFill>
                <a:blip r:embed="rId7"/>
                <a:stretch>
                  <a:fillRect l="-1455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FA79CC-65C6-4AF4-9C1F-339DCD446067}"/>
                  </a:ext>
                </a:extLst>
              </p:cNvPr>
              <p:cNvSpPr txBox="1"/>
              <p:nvPr/>
            </p:nvSpPr>
            <p:spPr>
              <a:xfrm>
                <a:off x="1695289" y="3830072"/>
                <a:ext cx="65438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=(11, 7, -1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(5,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−1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2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15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17, 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−46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FA79CC-65C6-4AF4-9C1F-339DCD44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89" y="3830072"/>
                <a:ext cx="6543836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5B6291-A08F-4571-937A-041F2D0E4081}"/>
                  </a:ext>
                </a:extLst>
              </p:cNvPr>
              <p:cNvSpPr txBox="1"/>
              <p:nvPr/>
            </p:nvSpPr>
            <p:spPr>
              <a:xfrm>
                <a:off x="1174474" y="4429133"/>
                <a:ext cx="59641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的方程为：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-11)-17(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-9)-46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5B6291-A08F-4571-937A-041F2D0E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74" y="4429133"/>
                <a:ext cx="5964110" cy="523220"/>
              </a:xfrm>
              <a:prstGeom prst="rect">
                <a:avLst/>
              </a:prstGeom>
              <a:blipFill>
                <a:blip r:embed="rId9"/>
                <a:stretch>
                  <a:fillRect t="-1647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AB5C025-144A-4BC9-95C7-CFF67F2ACDB7}"/>
                  </a:ext>
                </a:extLst>
              </p:cNvPr>
              <p:cNvSpPr txBox="1"/>
              <p:nvPr/>
            </p:nvSpPr>
            <p:spPr>
              <a:xfrm>
                <a:off x="7260969" y="4411223"/>
                <a:ext cx="3988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即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-17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-46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z-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AB5C025-144A-4BC9-95C7-CFF67F2A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69" y="4411223"/>
                <a:ext cx="3988056" cy="523220"/>
              </a:xfrm>
              <a:prstGeom prst="rect">
                <a:avLst/>
              </a:prstGeom>
              <a:blipFill>
                <a:blip r:embed="rId10"/>
                <a:stretch>
                  <a:fillRect t="-16471" r="-2294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39BD0C-0EF8-4B1D-89A6-3258F127D3A0}"/>
                  </a:ext>
                </a:extLst>
              </p:cNvPr>
              <p:cNvSpPr txBox="1"/>
              <p:nvPr/>
            </p:nvSpPr>
            <p:spPr>
              <a:xfrm>
                <a:off x="1174474" y="5028194"/>
                <a:ext cx="6942266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所求</m:t>
                    </m:r>
                    <m:r>
                      <m:rPr>
                        <m:nor/>
                      </m:rPr>
                      <a:rPr lang="zh-CN" altLang="en-US" sz="2800" b="1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直线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−5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−32 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15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−17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−46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12=0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39BD0C-0EF8-4B1D-89A6-3258F127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74" y="5028194"/>
                <a:ext cx="6942266" cy="1053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6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  <p:bldP spid="7" grpId="0"/>
      <p:bldP spid="8" grpId="0"/>
      <p:bldP spid="9" grpId="0"/>
      <p:bldP spid="10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571500" y="503227"/>
                <a:ext cx="7810500" cy="81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.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求点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(2, 0, 1)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到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直线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kumimoji="0" lang="en-US" altLang="zh-CN" sz="3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3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kumimoji="0" lang="en-US" altLang="zh-CN" sz="3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3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kumimoji="0" lang="en-US" altLang="zh-CN" sz="3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的距离</a:t>
                </a:r>
                <a:endParaRPr kumimoji="0" lang="zh-CN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503227"/>
                <a:ext cx="7810500" cy="810991"/>
              </a:xfrm>
              <a:prstGeom prst="rect">
                <a:avLst/>
              </a:prstGeom>
              <a:blipFill>
                <a:blip r:embed="rId3"/>
                <a:stretch>
                  <a:fillRect l="-1639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/>
              <p:nvPr/>
            </p:nvSpPr>
            <p:spPr>
              <a:xfrm>
                <a:off x="590550" y="1706946"/>
                <a:ext cx="8377699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解：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(5, 0, -1) 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sz="2800" b="1" baseline="-25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sz="2800" b="1" i="0" baseline="-2500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(-3, 0, 2),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(3, 2, −1)</m:t>
                    </m:r>
                  </m:oMath>
                </a14:m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1706946"/>
                <a:ext cx="8377699" cy="573940"/>
              </a:xfrm>
              <a:prstGeom prst="rect">
                <a:avLst/>
              </a:prstGeom>
              <a:blipFill>
                <a:blip r:embed="rId4"/>
                <a:stretch>
                  <a:fillRect l="-1528" t="-5319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C7290A-CC4E-4558-A6C5-FFCB226012FA}"/>
                  </a:ext>
                </a:extLst>
              </p:cNvPr>
              <p:cNvSpPr txBox="1"/>
              <p:nvPr/>
            </p:nvSpPr>
            <p:spPr>
              <a:xfrm>
                <a:off x="1851429" y="4577211"/>
                <a:ext cx="7116820" cy="114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所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以</a:t>
                </a:r>
                <a:r>
                  <a:rPr lang="en-US" altLang="zh-CN" sz="3200" b="1" dirty="0">
                    <a:solidFill>
                      <a:prstClr val="black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d=</a:t>
                </a:r>
                <a:r>
                  <a:rPr lang="en-US" altLang="zh-CN" sz="3200" b="1" dirty="0">
                    <a:solidFill>
                      <a:prstClr val="black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sz="3200" b="1" i="1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32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3200" b="1" i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b="1" baseline="-25000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b="1" i="1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200" b="1" baseline="-25000" dirty="0">
                                    <a:latin typeface="Times New Roman" panose="020206030504050203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sz="32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zh-CN" sz="32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3200" b="1" dirty="0">
                        <a:solidFill>
                          <a:prstClr val="black"/>
                        </a:solidFill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3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𝟔𝟏</m:t>
                            </m:r>
                          </m:num>
                          <m:den>
                            <m:r>
                              <a:rPr lang="en-US" altLang="zh-CN" sz="32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𝟏𝟒</m:t>
                            </m:r>
                          </m:den>
                        </m:f>
                      </m:e>
                    </m:rad>
                  </m:oMath>
                </a14:m>
                <a:endParaRPr kumimoji="0" lang="zh-CN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C7290A-CC4E-4558-A6C5-FFCB2260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429" y="4577211"/>
                <a:ext cx="7116820" cy="1147686"/>
              </a:xfrm>
              <a:prstGeom prst="rect">
                <a:avLst/>
              </a:prstGeom>
              <a:blipFill>
                <a:blip r:embed="rId5"/>
                <a:stretch>
                  <a:fillRect l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D57C82-BE23-4DB1-90AC-22363CA450E7}"/>
                  </a:ext>
                </a:extLst>
              </p:cNvPr>
              <p:cNvSpPr txBox="1"/>
              <p:nvPr/>
            </p:nvSpPr>
            <p:spPr>
              <a:xfrm>
                <a:off x="1313627" y="2763574"/>
                <a:ext cx="6326246" cy="125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altLang="zh-CN" sz="28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2800" b="1" i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zh-CN" sz="2800" b="1" baseline="-250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altLang="zh-CN" sz="2800" b="1" i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zh-CN" sz="2800" b="1" baseline="-2500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8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8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0" lang="en-US" altLang="zh-CN" sz="28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0" lang="en-US" altLang="zh-CN" sz="2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0" lang="en-US" altLang="zh-CN" sz="2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−3</m:t>
                      </m:r>
                      <m:r>
                        <m:rPr>
                          <m:nor/>
                        </m:rP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kumimoji="0" lang="en-US" altLang="zh-CN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D57C82-BE23-4DB1-90AC-22363CA45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627" y="2763574"/>
                <a:ext cx="6326246" cy="1254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38">
            <a:extLst>
              <a:ext uri="{FF2B5EF4-FFF2-40B4-BE49-F238E27FC236}">
                <a16:creationId xmlns:a16="http://schemas.microsoft.com/office/drawing/2014/main" id="{432380E8-4FF0-4BF7-B48B-480075615F34}"/>
              </a:ext>
            </a:extLst>
          </p:cNvPr>
          <p:cNvGrpSpPr>
            <a:grpSpLocks/>
          </p:cNvGrpSpPr>
          <p:nvPr/>
        </p:nvGrpSpPr>
        <p:grpSpPr bwMode="auto">
          <a:xfrm>
            <a:off x="8008939" y="2456705"/>
            <a:ext cx="2746375" cy="1944687"/>
            <a:chOff x="3515" y="2523"/>
            <a:chExt cx="1730" cy="1225"/>
          </a:xfrm>
        </p:grpSpPr>
        <p:graphicFrame>
          <p:nvGraphicFramePr>
            <p:cNvPr id="8" name="Object 22">
              <a:extLst>
                <a:ext uri="{FF2B5EF4-FFF2-40B4-BE49-F238E27FC236}">
                  <a16:creationId xmlns:a16="http://schemas.microsoft.com/office/drawing/2014/main" id="{6E70144F-EC1A-485A-9974-A5C94BBB6B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838013"/>
                </p:ext>
              </p:extLst>
            </p:nvPr>
          </p:nvGraphicFramePr>
          <p:xfrm>
            <a:off x="3515" y="2795"/>
            <a:ext cx="1633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CorelDRAW" r:id="rId7" imgW="1844650" imgH="776021" progId="CorelDRAW.Graphic.11">
                    <p:embed/>
                  </p:oleObj>
                </mc:Choice>
                <mc:Fallback>
                  <p:oleObj name="CorelDRAW" r:id="rId7" imgW="1844650" imgH="776021" progId="CorelDRAW.Graphic.11">
                    <p:embed/>
                    <p:pic>
                      <p:nvPicPr>
                        <p:cNvPr id="25616" name="Object 22">
                          <a:extLst>
                            <a:ext uri="{FF2B5EF4-FFF2-40B4-BE49-F238E27FC236}">
                              <a16:creationId xmlns:a16="http://schemas.microsoft.com/office/drawing/2014/main" id="{29E4E020-2453-4EA2-A35A-FDEBBA424C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795"/>
                          <a:ext cx="1633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4">
              <a:extLst>
                <a:ext uri="{FF2B5EF4-FFF2-40B4-BE49-F238E27FC236}">
                  <a16:creationId xmlns:a16="http://schemas.microsoft.com/office/drawing/2014/main" id="{82BC4B2B-4928-4573-8F69-B90D4F037D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2523"/>
            <a:ext cx="27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公式" r:id="rId9" imgW="317225" imgH="291847" progId="Equation.3">
                    <p:embed/>
                  </p:oleObj>
                </mc:Choice>
                <mc:Fallback>
                  <p:oleObj name="公式" r:id="rId9" imgW="317225" imgH="291847" progId="Equation.3">
                    <p:embed/>
                    <p:pic>
                      <p:nvPicPr>
                        <p:cNvPr id="25617" name="Object 24">
                          <a:extLst>
                            <a:ext uri="{FF2B5EF4-FFF2-40B4-BE49-F238E27FC236}">
                              <a16:creationId xmlns:a16="http://schemas.microsoft.com/office/drawing/2014/main" id="{8FD9FC4B-2B78-485E-8786-A3A61FD003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523"/>
                          <a:ext cx="27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5">
              <a:extLst>
                <a:ext uri="{FF2B5EF4-FFF2-40B4-BE49-F238E27FC236}">
                  <a16:creationId xmlns:a16="http://schemas.microsoft.com/office/drawing/2014/main" id="{A5B1DEE4-19DB-4883-ABA9-B99C8A5E4E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3475"/>
            <a:ext cx="31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公式" r:id="rId11" imgW="342751" imgH="291973" progId="Equation.3">
                    <p:embed/>
                  </p:oleObj>
                </mc:Choice>
                <mc:Fallback>
                  <p:oleObj name="公式" r:id="rId11" imgW="342751" imgH="291973" progId="Equation.3">
                    <p:embed/>
                    <p:pic>
                      <p:nvPicPr>
                        <p:cNvPr id="25618" name="Object 25">
                          <a:extLst>
                            <a:ext uri="{FF2B5EF4-FFF2-40B4-BE49-F238E27FC236}">
                              <a16:creationId xmlns:a16="http://schemas.microsoft.com/office/drawing/2014/main" id="{62EC5F2D-7048-4683-8619-322A6EA955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475"/>
                          <a:ext cx="31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6">
              <a:extLst>
                <a:ext uri="{FF2B5EF4-FFF2-40B4-BE49-F238E27FC236}">
                  <a16:creationId xmlns:a16="http://schemas.microsoft.com/office/drawing/2014/main" id="{BC3C2372-5ED7-45B4-A184-CFE98DC5EC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8" y="3475"/>
            <a:ext cx="17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公式" r:id="rId13" imgW="177646" imgH="228402" progId="Equation.3">
                    <p:embed/>
                  </p:oleObj>
                </mc:Choice>
                <mc:Fallback>
                  <p:oleObj name="公式" r:id="rId13" imgW="177646" imgH="228402" progId="Equation.3">
                    <p:embed/>
                    <p:pic>
                      <p:nvPicPr>
                        <p:cNvPr id="25619" name="Object 26">
                          <a:extLst>
                            <a:ext uri="{FF2B5EF4-FFF2-40B4-BE49-F238E27FC236}">
                              <a16:creationId xmlns:a16="http://schemas.microsoft.com/office/drawing/2014/main" id="{D5987D58-EC4E-45C3-8022-1003ACAA5D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3475"/>
                          <a:ext cx="17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7">
              <a:extLst>
                <a:ext uri="{FF2B5EF4-FFF2-40B4-BE49-F238E27FC236}">
                  <a16:creationId xmlns:a16="http://schemas.microsoft.com/office/drawing/2014/main" id="{C7C893A0-285B-40C5-B282-AC08BED8F4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3521"/>
            <a:ext cx="15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公式" r:id="rId15" imgW="190335" imgH="215713" progId="Equation.3">
                    <p:embed/>
                  </p:oleObj>
                </mc:Choice>
                <mc:Fallback>
                  <p:oleObj name="公式" r:id="rId15" imgW="190335" imgH="215713" progId="Equation.3">
                    <p:embed/>
                    <p:pic>
                      <p:nvPicPr>
                        <p:cNvPr id="25620" name="Object 27">
                          <a:extLst>
                            <a:ext uri="{FF2B5EF4-FFF2-40B4-BE49-F238E27FC236}">
                              <a16:creationId xmlns:a16="http://schemas.microsoft.com/office/drawing/2014/main" id="{3C6AF346-19E4-4ADB-9B26-D4A444C9C5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521"/>
                          <a:ext cx="15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8">
              <a:extLst>
                <a:ext uri="{FF2B5EF4-FFF2-40B4-BE49-F238E27FC236}">
                  <a16:creationId xmlns:a16="http://schemas.microsoft.com/office/drawing/2014/main" id="{3AEA958B-9C4D-4DCC-8C83-A484F674FC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7" y="3521"/>
            <a:ext cx="1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公式" r:id="rId17" imgW="177569" imgH="215619" progId="Equation.3">
                    <p:embed/>
                  </p:oleObj>
                </mc:Choice>
                <mc:Fallback>
                  <p:oleObj name="公式" r:id="rId17" imgW="177569" imgH="215619" progId="Equation.3">
                    <p:embed/>
                    <p:pic>
                      <p:nvPicPr>
                        <p:cNvPr id="25621" name="Object 28">
                          <a:extLst>
                            <a:ext uri="{FF2B5EF4-FFF2-40B4-BE49-F238E27FC236}">
                              <a16:creationId xmlns:a16="http://schemas.microsoft.com/office/drawing/2014/main" id="{BAACEE0C-C48F-46E4-8B28-B95D8CA2B8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3521"/>
                          <a:ext cx="18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9">
              <a:extLst>
                <a:ext uri="{FF2B5EF4-FFF2-40B4-BE49-F238E27FC236}">
                  <a16:creationId xmlns:a16="http://schemas.microsoft.com/office/drawing/2014/main" id="{CA9F21DC-B7EA-4103-9E94-6C1F5014B6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067"/>
            <a:ext cx="15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公式" r:id="rId19" imgW="177646" imgH="228402" progId="Equation.3">
                    <p:embed/>
                  </p:oleObj>
                </mc:Choice>
                <mc:Fallback>
                  <p:oleObj name="公式" r:id="rId19" imgW="177646" imgH="228402" progId="Equation.3">
                    <p:embed/>
                    <p:pic>
                      <p:nvPicPr>
                        <p:cNvPr id="25622" name="Object 29">
                          <a:extLst>
                            <a:ext uri="{FF2B5EF4-FFF2-40B4-BE49-F238E27FC236}">
                              <a16:creationId xmlns:a16="http://schemas.microsoft.com/office/drawing/2014/main" id="{A1A9A55E-2FE9-456A-B1EC-15FDC48A11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067"/>
                          <a:ext cx="15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0">
              <a:extLst>
                <a:ext uri="{FF2B5EF4-FFF2-40B4-BE49-F238E27FC236}">
                  <a16:creationId xmlns:a16="http://schemas.microsoft.com/office/drawing/2014/main" id="{3B564F9E-9F07-44C2-A5DF-80BEC55BFC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2568"/>
            <a:ext cx="19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公式" r:id="rId21" imgW="203024" imgH="266469" progId="Equation.3">
                    <p:embed/>
                  </p:oleObj>
                </mc:Choice>
                <mc:Fallback>
                  <p:oleObj name="公式" r:id="rId21" imgW="203024" imgH="266469" progId="Equation.3">
                    <p:embed/>
                    <p:pic>
                      <p:nvPicPr>
                        <p:cNvPr id="25623" name="Object 30">
                          <a:extLst>
                            <a:ext uri="{FF2B5EF4-FFF2-40B4-BE49-F238E27FC236}">
                              <a16:creationId xmlns:a16="http://schemas.microsoft.com/office/drawing/2014/main" id="{505A01F5-605D-4EB3-B792-19EEFAED34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568"/>
                          <a:ext cx="19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07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602000" y="323946"/>
                <a:ext cx="9338134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 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求直线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−3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−12=0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800" b="1" i="0" dirty="0" smtClean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在平面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-1 =0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上的投影直线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00" y="323946"/>
                <a:ext cx="9338134" cy="1053494"/>
              </a:xfrm>
              <a:prstGeom prst="rect">
                <a:avLst/>
              </a:prstGeom>
              <a:blipFill>
                <a:blip r:embed="rId2"/>
                <a:stretch>
                  <a:fillRect l="-1371" r="-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/>
              <p:nvPr/>
            </p:nvSpPr>
            <p:spPr>
              <a:xfrm>
                <a:off x="770065" y="1367125"/>
                <a:ext cx="44496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先求投影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平面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65" y="1367125"/>
                <a:ext cx="4449635" cy="523220"/>
              </a:xfrm>
              <a:prstGeom prst="rect">
                <a:avLst/>
              </a:prstGeom>
              <a:blipFill>
                <a:blip r:embed="rId3"/>
                <a:stretch>
                  <a:fillRect l="-2055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/>
              <p:nvPr/>
            </p:nvSpPr>
            <p:spPr>
              <a:xfrm>
                <a:off x="1843331" y="1957231"/>
                <a:ext cx="6557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−3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+4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−12)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+4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31" y="1957231"/>
                <a:ext cx="655771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/>
              <p:nvPr/>
            </p:nvSpPr>
            <p:spPr>
              <a:xfrm>
                <a:off x="829314" y="2651753"/>
                <a:ext cx="82757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即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+(-3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+4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+(4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(−12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−10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573A3C-4301-4CF7-B49F-EAFBA8827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4" y="2651753"/>
                <a:ext cx="8275786" cy="523220"/>
              </a:xfrm>
              <a:prstGeom prst="rect">
                <a:avLst/>
              </a:prstGeom>
              <a:blipFill>
                <a:blip r:embed="rId5"/>
                <a:stretch>
                  <a:fillRect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/>
              <p:nvPr/>
            </p:nvSpPr>
            <p:spPr>
              <a:xfrm>
                <a:off x="1074866" y="3231011"/>
                <a:ext cx="5879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平面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垂直，故法向量垂直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66" y="3231011"/>
                <a:ext cx="5879607" cy="523220"/>
              </a:xfrm>
              <a:prstGeom prst="rect">
                <a:avLst/>
              </a:prstGeom>
              <a:blipFill>
                <a:blip r:embed="rId6"/>
                <a:stretch>
                  <a:fillRect l="-2073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FA79CC-65C6-4AF4-9C1F-339DCD446067}"/>
                  </a:ext>
                </a:extLst>
              </p:cNvPr>
              <p:cNvSpPr txBox="1"/>
              <p:nvPr/>
            </p:nvSpPr>
            <p:spPr>
              <a:xfrm>
                <a:off x="1695288" y="3830072"/>
                <a:ext cx="7409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 (-3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+4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+ (4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FA79CC-65C6-4AF4-9C1F-339DCD44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88" y="3830072"/>
                <a:ext cx="7409811" cy="523220"/>
              </a:xfrm>
              <a:prstGeom prst="rect">
                <a:avLst/>
              </a:prstGeom>
              <a:blipFill>
                <a:blip r:embed="rId7"/>
                <a:stretch>
                  <a:fillRect l="-164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5B6291-A08F-4571-937A-041F2D0E4081}"/>
                  </a:ext>
                </a:extLst>
              </p:cNvPr>
              <p:cNvSpPr txBox="1"/>
              <p:nvPr/>
            </p:nvSpPr>
            <p:spPr>
              <a:xfrm>
                <a:off x="1174474" y="4429133"/>
                <a:ext cx="5444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投影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平面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的方程为：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-7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y+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z-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5B6291-A08F-4571-937A-041F2D0E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74" y="4429133"/>
                <a:ext cx="5444440" cy="523220"/>
              </a:xfrm>
              <a:prstGeom prst="rect">
                <a:avLst/>
              </a:prstGeom>
              <a:blipFill>
                <a:blip r:embed="rId8"/>
                <a:stretch>
                  <a:fillRect l="-2352" t="-1647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39BD0C-0EF8-4B1D-89A6-3258F127D3A0}"/>
                  </a:ext>
                </a:extLst>
              </p:cNvPr>
              <p:cNvSpPr txBox="1"/>
              <p:nvPr/>
            </p:nvSpPr>
            <p:spPr>
              <a:xfrm>
                <a:off x="1219418" y="5100508"/>
                <a:ext cx="5590502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投影</m:t>
                    </m:r>
                    <m:r>
                      <m:rPr>
                        <m:nor/>
                      </m:rPr>
                      <a:rPr lang="zh-CN" altLang="en-US" sz="2800" b="1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直线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−7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−1 =0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39BD0C-0EF8-4B1D-89A6-3258F127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18" y="5100508"/>
                <a:ext cx="5590502" cy="10534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6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  <p:bldP spid="7" grpId="0"/>
      <p:bldP spid="9" grpId="0"/>
      <p:bldP spid="10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C1DF78E-71C5-4B39-9017-571C764D7353}"/>
              </a:ext>
            </a:extLst>
          </p:cNvPr>
          <p:cNvSpPr txBox="1"/>
          <p:nvPr/>
        </p:nvSpPr>
        <p:spPr>
          <a:xfrm>
            <a:off x="602000" y="323946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(4, 1, 2)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在平面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-1=0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上的投影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/>
              <p:nvPr/>
            </p:nvSpPr>
            <p:spPr>
              <a:xfrm>
                <a:off x="484840" y="1144382"/>
                <a:ext cx="73840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先求过</a:t>
                </a:r>
                <a:r>
                  <a:rPr lang="zh-CN" altLang="en-US" sz="28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(4, 1, 2)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垂直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于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平面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的直线方程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40" y="1144382"/>
                <a:ext cx="7384034" cy="523220"/>
              </a:xfrm>
              <a:prstGeom prst="rect">
                <a:avLst/>
              </a:prstGeom>
              <a:blipFill>
                <a:blip r:embed="rId2"/>
                <a:stretch>
                  <a:fillRect l="-1734" t="-16279" r="-1404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/>
              <p:nvPr/>
            </p:nvSpPr>
            <p:spPr>
              <a:xfrm>
                <a:off x="1940329" y="1743443"/>
                <a:ext cx="3562849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f>
                      <m:fPr>
                        <m:ctrlP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329" y="1743443"/>
                <a:ext cx="3562849" cy="712631"/>
              </a:xfrm>
              <a:prstGeom prst="rect">
                <a:avLst/>
              </a:prstGeom>
              <a:blipFill>
                <a:blip r:embed="rId3"/>
                <a:stretch>
                  <a:fillRect l="-341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/>
              <p:nvPr/>
            </p:nvSpPr>
            <p:spPr>
              <a:xfrm>
                <a:off x="914937" y="2699479"/>
                <a:ext cx="9176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平面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的交点即垂足，就是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在平面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-1=0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上的投影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5220E0-23C7-4015-BAAE-9581437C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37" y="2699479"/>
                <a:ext cx="9176482" cy="523220"/>
              </a:xfrm>
              <a:prstGeom prst="rect">
                <a:avLst/>
              </a:prstGeom>
              <a:blipFill>
                <a:blip r:embed="rId4"/>
                <a:stretch>
                  <a:fillRect l="-1329" t="-16279" r="-332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B35B6291-A08F-4571-937A-041F2D0E4081}"/>
              </a:ext>
            </a:extLst>
          </p:cNvPr>
          <p:cNvSpPr txBox="1"/>
          <p:nvPr/>
        </p:nvSpPr>
        <p:spPr>
          <a:xfrm>
            <a:off x="914936" y="3545411"/>
            <a:ext cx="738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的参数形式：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FD0062-87C2-406D-9553-B418AFDF4BEE}"/>
                  </a:ext>
                </a:extLst>
              </p:cNvPr>
              <p:cNvSpPr txBox="1"/>
              <p:nvPr/>
            </p:nvSpPr>
            <p:spPr>
              <a:xfrm>
                <a:off x="914936" y="4333883"/>
                <a:ext cx="9176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平面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方程，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+t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+t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-1=0     t= -2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FD0062-87C2-406D-9553-B418AFDF4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36" y="4333883"/>
                <a:ext cx="9176482" cy="523220"/>
              </a:xfrm>
              <a:prstGeom prst="rect">
                <a:avLst/>
              </a:prstGeom>
              <a:blipFill>
                <a:blip r:embed="rId5"/>
                <a:stretch>
                  <a:fillRect l="-1329"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27A3C96-3BBD-4B50-8817-F9B94EB5D6E7}"/>
              </a:ext>
            </a:extLst>
          </p:cNvPr>
          <p:cNvSpPr txBox="1"/>
          <p:nvPr/>
        </p:nvSpPr>
        <p:spPr>
          <a:xfrm>
            <a:off x="1007214" y="5263191"/>
            <a:ext cx="917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在平面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-1=0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上的投影为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(2,-1</a:t>
            </a:r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0)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5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  <p:bldP spid="9" grpId="0"/>
      <p:bldP spid="14" grpId="0"/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216867" y="215207"/>
                <a:ext cx="9952628" cy="1334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补例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过点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(1, 1, 1),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altLang="zh-CN" sz="28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相交，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与直线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垂直，求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7" y="215207"/>
                <a:ext cx="9952628" cy="1334981"/>
              </a:xfrm>
              <a:prstGeom prst="rect">
                <a:avLst/>
              </a:prstGeom>
              <a:blipFill>
                <a:blip r:embed="rId2"/>
                <a:stretch>
                  <a:fillRect l="-1287" t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/>
              <p:nvPr/>
            </p:nvSpPr>
            <p:spPr>
              <a:xfrm>
                <a:off x="597383" y="1473394"/>
                <a:ext cx="5842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在</m:t>
                    </m:r>
                  </m:oMath>
                </a14:m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形成的平面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内，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3" y="1473394"/>
                <a:ext cx="5842232" cy="523220"/>
              </a:xfrm>
              <a:prstGeom prst="rect">
                <a:avLst/>
              </a:prstGeom>
              <a:blipFill>
                <a:blip r:embed="rId3"/>
                <a:stretch>
                  <a:fillRect l="-2192" t="-16279" r="-8142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/>
              <p:nvPr/>
            </p:nvSpPr>
            <p:spPr>
              <a:xfrm>
                <a:off x="6511896" y="1459093"/>
                <a:ext cx="53265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=(1, 1, 1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(1,2,3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(1, −2, 1)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896" y="1459093"/>
                <a:ext cx="5326505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5B6291-A08F-4571-937A-041F2D0E4081}"/>
                  </a:ext>
                </a:extLst>
              </p:cNvPr>
              <p:cNvSpPr txBox="1"/>
              <p:nvPr/>
            </p:nvSpPr>
            <p:spPr>
              <a:xfrm>
                <a:off x="1214572" y="2080596"/>
                <a:ext cx="4527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-1)-2(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-1)+(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-1)=0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5B6291-A08F-4571-937A-041F2D0E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72" y="2080596"/>
                <a:ext cx="4527660" cy="523220"/>
              </a:xfrm>
              <a:prstGeom prst="rect">
                <a:avLst/>
              </a:prstGeom>
              <a:blipFill>
                <a:blip r:embed="rId5"/>
                <a:stretch>
                  <a:fillRect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AB5C025-144A-4BC9-95C7-CFF67F2ACDB7}"/>
                  </a:ext>
                </a:extLst>
              </p:cNvPr>
              <p:cNvSpPr txBox="1"/>
              <p:nvPr/>
            </p:nvSpPr>
            <p:spPr>
              <a:xfrm>
                <a:off x="5453554" y="2054006"/>
                <a:ext cx="3073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即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AB5C025-144A-4BC9-95C7-CFF67F2A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554" y="2054006"/>
                <a:ext cx="3073113" cy="523220"/>
              </a:xfrm>
              <a:prstGeom prst="rect">
                <a:avLst/>
              </a:prstGeom>
              <a:blipFill>
                <a:blip r:embed="rId6"/>
                <a:stretch>
                  <a:fillRect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39BD0C-0EF8-4B1D-89A6-3258F127D3A0}"/>
                  </a:ext>
                </a:extLst>
              </p:cNvPr>
              <p:cNvSpPr txBox="1"/>
              <p:nvPr/>
            </p:nvSpPr>
            <p:spPr>
              <a:xfrm>
                <a:off x="1447940" y="4816978"/>
                <a:ext cx="4901586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7=0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39BD0C-0EF8-4B1D-89A6-3258F127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40" y="4816978"/>
                <a:ext cx="4901586" cy="10534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4C8DECE-FFD2-41DD-80C3-85644953C77D}"/>
                  </a:ext>
                </a:extLst>
              </p:cNvPr>
              <p:cNvSpPr txBox="1"/>
              <p:nvPr/>
            </p:nvSpPr>
            <p:spPr>
              <a:xfrm>
                <a:off x="1174474" y="2812144"/>
                <a:ext cx="4331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方向向量为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4C8DECE-FFD2-41DD-80C3-85644953C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74" y="2812144"/>
                <a:ext cx="4331775" cy="523220"/>
              </a:xfrm>
              <a:prstGeom prst="rect">
                <a:avLst/>
              </a:prstGeom>
              <a:blipFill>
                <a:blip r:embed="rId8"/>
                <a:stretch>
                  <a:fillRect l="-2958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A553BC-96BE-4806-BD55-C0F57F71D01D}"/>
                  </a:ext>
                </a:extLst>
              </p:cNvPr>
              <p:cNvSpPr txBox="1"/>
              <p:nvPr/>
            </p:nvSpPr>
            <p:spPr>
              <a:xfrm>
                <a:off x="4605636" y="2800234"/>
                <a:ext cx="1891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2800" b="1" i="0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1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A553BC-96BE-4806-BD55-C0F57F71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36" y="2800234"/>
                <a:ext cx="1891926" cy="523220"/>
              </a:xfrm>
              <a:prstGeom prst="rect">
                <a:avLst/>
              </a:prstGeom>
              <a:blipFill>
                <a:blip r:embed="rId9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6FEFA-A5FA-424F-AE3F-4D0253B795D7}"/>
                  </a:ext>
                </a:extLst>
              </p:cNvPr>
              <p:cNvSpPr txBox="1"/>
              <p:nvPr/>
            </p:nvSpPr>
            <p:spPr>
              <a:xfrm>
                <a:off x="1272519" y="3379569"/>
                <a:ext cx="83776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过点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以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为法向量的平面为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6FEFA-A5FA-424F-AE3F-4D0253B7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19" y="3379569"/>
                <a:ext cx="8377699" cy="523220"/>
              </a:xfrm>
              <a:prstGeom prst="rect">
                <a:avLst/>
              </a:prstGeom>
              <a:blipFill>
                <a:blip r:embed="rId10"/>
                <a:stretch>
                  <a:fillRect l="-1528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27CCDC-4F73-4FD5-9A4D-6CD087BF9E50}"/>
                  </a:ext>
                </a:extLst>
              </p:cNvPr>
              <p:cNvSpPr txBox="1"/>
              <p:nvPr/>
            </p:nvSpPr>
            <p:spPr>
              <a:xfrm>
                <a:off x="1272519" y="3955244"/>
                <a:ext cx="4527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-1)+(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-1)+4 (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-1)=0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27CCDC-4F73-4FD5-9A4D-6CD087BF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19" y="3955244"/>
                <a:ext cx="4527660" cy="523220"/>
              </a:xfrm>
              <a:prstGeom prst="rect">
                <a:avLst/>
              </a:prstGeom>
              <a:blipFill>
                <a:blip r:embed="rId11"/>
                <a:stretch>
                  <a:fillRect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2CB8E6-F642-47A7-99DA-CC194E2D1821}"/>
                  </a:ext>
                </a:extLst>
              </p:cNvPr>
              <p:cNvSpPr txBox="1"/>
              <p:nvPr/>
            </p:nvSpPr>
            <p:spPr>
              <a:xfrm>
                <a:off x="5800179" y="3964084"/>
                <a:ext cx="3988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即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+4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z-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7=0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2CB8E6-F642-47A7-99DA-CC194E2D1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179" y="3964084"/>
                <a:ext cx="3988056" cy="523220"/>
              </a:xfrm>
              <a:prstGeom prst="rect">
                <a:avLst/>
              </a:prstGeom>
              <a:blipFill>
                <a:blip r:embed="rId12"/>
                <a:stretch>
                  <a:fillRect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31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/>
              <p:nvPr/>
            </p:nvSpPr>
            <p:spPr>
              <a:xfrm>
                <a:off x="353599" y="186023"/>
                <a:ext cx="9952628" cy="1334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baseline="-25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：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相交，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且与直线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平行的直线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1DF78E-71C5-4B39-9017-571C764D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9" y="186023"/>
                <a:ext cx="9952628" cy="1334981"/>
              </a:xfrm>
              <a:prstGeom prst="rect">
                <a:avLst/>
              </a:prstGeom>
              <a:blipFill>
                <a:blip r:embed="rId2"/>
                <a:stretch>
                  <a:fillRect l="-1225" b="-3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/>
              <p:nvPr/>
            </p:nvSpPr>
            <p:spPr>
              <a:xfrm>
                <a:off x="574671" y="2879815"/>
                <a:ext cx="4527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化为参数形式，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A17E87-F521-4461-9F51-8FC280DE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1" y="2879815"/>
                <a:ext cx="4527660" cy="523220"/>
              </a:xfrm>
              <a:prstGeom prst="rect">
                <a:avLst/>
              </a:prstGeom>
              <a:blipFill>
                <a:blip r:embed="rId3"/>
                <a:stretch>
                  <a:fillRect l="-2692" t="-16279" r="-10633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/>
              <p:nvPr/>
            </p:nvSpPr>
            <p:spPr>
              <a:xfrm>
                <a:off x="5274644" y="2364503"/>
                <a:ext cx="6140918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sz="2800" b="1" baseline="-2500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eqArr>
                        <m:r>
                          <m:rPr>
                            <m:nor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altLang="zh-CN" sz="2400" b="1" i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en-US" altLang="zh-CN" sz="2400" b="1" i="1" baseline="-25000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altLang="zh-CN" sz="2400" b="1" i="0" dirty="0" smtClean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en-US" altLang="zh-CN" sz="2400" b="1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C3B116-75B8-4822-9027-8108D44B4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644" y="2364503"/>
                <a:ext cx="6140918" cy="1459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39BD0C-0EF8-4B1D-89A6-3258F127D3A0}"/>
                  </a:ext>
                </a:extLst>
              </p:cNvPr>
              <p:cNvSpPr txBox="1"/>
              <p:nvPr/>
            </p:nvSpPr>
            <p:spPr>
              <a:xfrm>
                <a:off x="776439" y="5037882"/>
                <a:ext cx="6779394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𝑷𝑸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// 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所以：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+6</m:t>
                        </m:r>
                      </m:num>
                      <m:den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32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39BD0C-0EF8-4B1D-89A6-3258F127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39" y="5037882"/>
                <a:ext cx="6779394" cy="803682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6FEFA-A5FA-424F-AE3F-4D0253B795D7}"/>
                  </a:ext>
                </a:extLst>
              </p:cNvPr>
              <p:cNvSpPr txBox="1"/>
              <p:nvPr/>
            </p:nvSpPr>
            <p:spPr>
              <a:xfrm>
                <a:off x="1205142" y="3647342"/>
                <a:ext cx="65431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的交点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分别对应参数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800" b="1" i="1" baseline="-25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6FEFA-A5FA-424F-AE3F-4D0253B7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42" y="3647342"/>
                <a:ext cx="6543195" cy="523220"/>
              </a:xfrm>
              <a:prstGeom prst="rect">
                <a:avLst/>
              </a:prstGeom>
              <a:blipFill>
                <a:blip r:embed="rId6"/>
                <a:stretch>
                  <a:fillRect l="-1957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27CCDC-4F73-4FD5-9A4D-6CD087BF9E50}"/>
                  </a:ext>
                </a:extLst>
              </p:cNvPr>
              <p:cNvSpPr txBox="1"/>
              <p:nvPr/>
            </p:nvSpPr>
            <p:spPr>
              <a:xfrm>
                <a:off x="1060763" y="4337626"/>
                <a:ext cx="880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交点</m:t>
                    </m:r>
                    <m:r>
                      <m:rPr>
                        <m:nor/>
                      </m:rPr>
                      <a:rPr lang="zh-CN" altLang="en-US" sz="2800" b="1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分别</m:t>
                    </m:r>
                    <m:r>
                      <m:rPr>
                        <m:nor/>
                      </m:rPr>
                      <a:rPr lang="zh-CN" altLang="en-US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为</m:t>
                    </m:r>
                    <m:r>
                      <a:rPr lang="en-US" altLang="zh-C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27CCDC-4F73-4FD5-9A4D-6CD087BF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63" y="4337626"/>
                <a:ext cx="8805132" cy="523220"/>
              </a:xfrm>
              <a:prstGeom prst="rect">
                <a:avLst/>
              </a:prstGeom>
              <a:blipFill>
                <a:blip r:embed="rId7"/>
                <a:stretch>
                  <a:fillRect t="-14118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2CB8E6-F642-47A7-99DA-CC194E2D1821}"/>
                  </a:ext>
                </a:extLst>
              </p:cNvPr>
              <p:cNvSpPr txBox="1"/>
              <p:nvPr/>
            </p:nvSpPr>
            <p:spPr>
              <a:xfrm>
                <a:off x="7494618" y="5126418"/>
                <a:ext cx="3988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解得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2CB8E6-F642-47A7-99DA-CC194E2D1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618" y="5126418"/>
                <a:ext cx="3988056" cy="523220"/>
              </a:xfrm>
              <a:prstGeom prst="rect">
                <a:avLst/>
              </a:prstGeom>
              <a:blipFill>
                <a:blip r:embed="rId8"/>
                <a:stretch>
                  <a:fillRect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8ABBA31-BA41-4876-945C-0D72FE5CB181}"/>
                  </a:ext>
                </a:extLst>
              </p:cNvPr>
              <p:cNvSpPr txBox="1"/>
              <p:nvPr/>
            </p:nvSpPr>
            <p:spPr>
              <a:xfrm>
                <a:off x="664760" y="1596034"/>
                <a:ext cx="100674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的方向向量为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𝟑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只要在上找到一个定点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即可，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最好选择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的交点或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的交点，</a:t>
                </a:r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8ABBA31-BA41-4876-945C-0D72FE5C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0" y="1596034"/>
                <a:ext cx="10067408" cy="954107"/>
              </a:xfrm>
              <a:prstGeom prst="rect">
                <a:avLst/>
              </a:prstGeom>
              <a:blipFill>
                <a:blip r:embed="rId9"/>
                <a:stretch>
                  <a:fillRect l="-1211" t="-9615" r="-4782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9F247F-D04F-485B-9950-69E2106F3928}"/>
                  </a:ext>
                </a:extLst>
              </p:cNvPr>
              <p:cNvSpPr txBox="1"/>
              <p:nvPr/>
            </p:nvSpPr>
            <p:spPr>
              <a:xfrm>
                <a:off x="1218602" y="5961726"/>
                <a:ext cx="6208904" cy="81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所以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的方程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altLang="zh-CN" sz="32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9F247F-D04F-485B-9950-69E2106F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02" y="5961726"/>
                <a:ext cx="6208904" cy="810991"/>
              </a:xfrm>
              <a:prstGeom prst="rect">
                <a:avLst/>
              </a:prstGeom>
              <a:blipFill>
                <a:blip r:embed="rId10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54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  <p:bldP spid="16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1438</Words>
  <Application>Microsoft Office PowerPoint</Application>
  <PresentationFormat>宽屏</PresentationFormat>
  <Paragraphs>115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CorelDRAW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161</cp:revision>
  <dcterms:created xsi:type="dcterms:W3CDTF">2020-02-21T07:30:31Z</dcterms:created>
  <dcterms:modified xsi:type="dcterms:W3CDTF">2020-03-25T04:04:23Z</dcterms:modified>
</cp:coreProperties>
</file>