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53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68C886-98DD-43D4-89C2-B38C9612CE78}"/>
              </a:ext>
            </a:extLst>
          </p:cNvPr>
          <p:cNvSpPr txBox="1"/>
          <p:nvPr/>
        </p:nvSpPr>
        <p:spPr>
          <a:xfrm>
            <a:off x="2172749" y="43622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数项级数的审敛法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218734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57137" y="1373341"/>
            <a:ext cx="622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6.1  1.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用定义判断敛散性，如收敛求和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961511" y="2027703"/>
                <a:ext cx="4313104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（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ra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11" y="2027703"/>
                <a:ext cx="4313104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744795" y="3129010"/>
                <a:ext cx="5830464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（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)−(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95" y="3129010"/>
                <a:ext cx="5830464" cy="412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F49051-C2D0-4C1A-8382-5279C56FFEE4}"/>
                  </a:ext>
                </a:extLst>
              </p:cNvPr>
              <p:cNvSpPr txBox="1"/>
              <p:nvPr/>
            </p:nvSpPr>
            <p:spPr>
              <a:xfrm>
                <a:off x="1887523" y="3754160"/>
                <a:ext cx="7298422" cy="865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)−(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+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)−(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+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)−(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F49051-C2D0-4C1A-8382-5279C56F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3" y="3754160"/>
                <a:ext cx="7298422" cy="865558"/>
              </a:xfrm>
              <a:prstGeom prst="rect">
                <a:avLst/>
              </a:prstGeom>
              <a:blipFill>
                <a:blip r:embed="rId4"/>
                <a:stretch>
                  <a:fillRect t="-4930" b="-19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1887523" y="4825583"/>
                <a:ext cx="6568695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=−(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3" y="4825583"/>
                <a:ext cx="6568695" cy="405304"/>
              </a:xfrm>
              <a:prstGeom prst="rect">
                <a:avLst/>
              </a:prstGeom>
              <a:blipFill>
                <a:blip r:embed="rId5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01537A-B5F1-4116-91A5-2A6E286FCCCA}"/>
                  </a:ext>
                </a:extLst>
              </p:cNvPr>
              <p:cNvSpPr txBox="1"/>
              <p:nvPr/>
            </p:nvSpPr>
            <p:spPr>
              <a:xfrm>
                <a:off x="1878320" y="5332753"/>
                <a:ext cx="6939208" cy="537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altLang="zh-CN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01537A-B5F1-4116-91A5-2A6E286FC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20" y="5332753"/>
                <a:ext cx="6939208" cy="537135"/>
              </a:xfrm>
              <a:prstGeom prst="rect">
                <a:avLst/>
              </a:prstGeom>
              <a:blipFill>
                <a:blip r:embed="rId6"/>
                <a:stretch>
                  <a:fillRect t="-10227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949658" y="5909169"/>
                <a:ext cx="4186467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所以原级数收敛。和为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58" y="5909169"/>
                <a:ext cx="4186467" cy="497637"/>
              </a:xfrm>
              <a:prstGeom prst="rect">
                <a:avLst/>
              </a:prstGeom>
              <a:blipFill>
                <a:blip r:embed="rId7"/>
                <a:stretch>
                  <a:fillRect l="-2329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1F89D51-5FF2-4AF4-966B-4C9BD37442EA}"/>
                  </a:ext>
                </a:extLst>
              </p:cNvPr>
              <p:cNvSpPr txBox="1"/>
              <p:nvPr/>
            </p:nvSpPr>
            <p:spPr>
              <a:xfrm>
                <a:off x="8632272" y="5332753"/>
                <a:ext cx="1477860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1F89D51-5FF2-4AF4-966B-4C9BD374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72" y="5332753"/>
                <a:ext cx="1477860" cy="412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6A3AF8E0-800B-43B9-BC2A-E3FFC5E6AB69}"/>
              </a:ext>
            </a:extLst>
          </p:cNvPr>
          <p:cNvSpPr txBox="1"/>
          <p:nvPr/>
        </p:nvSpPr>
        <p:spPr>
          <a:xfrm>
            <a:off x="408287" y="738045"/>
            <a:ext cx="713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判断敛散性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若收敛，是绝对收敛还是条件收敛？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AC363E-FF3B-4922-B657-62F0118A3347}"/>
                  </a:ext>
                </a:extLst>
              </p:cNvPr>
              <p:cNvSpPr txBox="1"/>
              <p:nvPr/>
            </p:nvSpPr>
            <p:spPr>
              <a:xfrm>
                <a:off x="1328700" y="1222803"/>
                <a:ext cx="322921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(−1)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AC363E-FF3B-4922-B657-62F0118A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00" y="1222803"/>
                <a:ext cx="3229217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DCAA25-9651-4656-9CDA-5539FECBFC14}"/>
                  </a:ext>
                </a:extLst>
              </p:cNvPr>
              <p:cNvSpPr txBox="1"/>
              <p:nvPr/>
            </p:nvSpPr>
            <p:spPr>
              <a:xfrm>
                <a:off x="1333051" y="2275030"/>
                <a:ext cx="5215135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=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BR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DCAA25-9651-4656-9CDA-5539FECB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51" y="2275030"/>
                <a:ext cx="5215135" cy="707886"/>
              </a:xfrm>
              <a:prstGeom prst="rect">
                <a:avLst/>
              </a:prstGeom>
              <a:blipFill>
                <a:blip r:embed="rId3"/>
                <a:stretch>
                  <a:fillRect l="-117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966244E8-95AD-4DF8-9695-424C3D87575C}"/>
              </a:ext>
            </a:extLst>
          </p:cNvPr>
          <p:cNvSpPr txBox="1"/>
          <p:nvPr/>
        </p:nvSpPr>
        <p:spPr>
          <a:xfrm>
            <a:off x="5672572" y="4196735"/>
            <a:ext cx="435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三部分为一般项的级数均收敛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907E8-A5A8-4E55-90D2-019A6E36E812}"/>
              </a:ext>
            </a:extLst>
          </p:cNvPr>
          <p:cNvSpPr txBox="1"/>
          <p:nvPr/>
        </p:nvSpPr>
        <p:spPr>
          <a:xfrm>
            <a:off x="6548186" y="2413529"/>
            <a:ext cx="21576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利用泰勒公式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92CEEA-7914-4564-9397-6AE16ADBBFB4}"/>
              </a:ext>
            </a:extLst>
          </p:cNvPr>
          <p:cNvSpPr txBox="1"/>
          <p:nvPr/>
        </p:nvSpPr>
        <p:spPr>
          <a:xfrm>
            <a:off x="626625" y="1471213"/>
            <a:ext cx="68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3B8BD9-3E6E-4F5B-B798-81DED024DF6A}"/>
                  </a:ext>
                </a:extLst>
              </p:cNvPr>
              <p:cNvSpPr txBox="1"/>
              <p:nvPr/>
            </p:nvSpPr>
            <p:spPr>
              <a:xfrm>
                <a:off x="2543175" y="3265125"/>
                <a:ext cx="4215224" cy="567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>
                    <a:ea typeface="Cambria Math" panose="02040503050406030204" pitchFamily="18" charset="0"/>
                  </a:rPr>
                  <a:t>=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f>
                          <m:f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3B8BD9-3E6E-4F5B-B798-81DED024D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3265125"/>
                <a:ext cx="4215224" cy="567078"/>
              </a:xfrm>
              <a:prstGeom prst="rect">
                <a:avLst/>
              </a:prstGeom>
              <a:blipFill>
                <a:blip r:embed="rId4"/>
                <a:stretch>
                  <a:fillRect l="-5058" t="-8602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55BC2D-9524-4276-9C01-C1A7261DCE7A}"/>
                  </a:ext>
                </a:extLst>
              </p:cNvPr>
              <p:cNvSpPr txBox="1"/>
              <p:nvPr/>
            </p:nvSpPr>
            <p:spPr>
              <a:xfrm>
                <a:off x="2468115" y="4111928"/>
                <a:ext cx="4080071" cy="559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>
                    <a:ea typeface="Cambria Math" panose="02040503050406030204" pitchFamily="18" charset="0"/>
                  </a:rPr>
                  <a:t>=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55BC2D-9524-4276-9C01-C1A7261D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15" y="4111928"/>
                <a:ext cx="4080071" cy="559256"/>
              </a:xfrm>
              <a:prstGeom prst="rect">
                <a:avLst/>
              </a:prstGeom>
              <a:blipFill>
                <a:blip r:embed="rId5"/>
                <a:stretch>
                  <a:fillRect l="-5381" t="-9890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B73083F-04D5-48D1-B457-B0A8781DBD2F}"/>
              </a:ext>
            </a:extLst>
          </p:cNvPr>
          <p:cNvSpPr txBox="1"/>
          <p:nvPr/>
        </p:nvSpPr>
        <p:spPr>
          <a:xfrm>
            <a:off x="5672572" y="506395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同敛散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6872D91-9A41-45E1-AF75-BFA7B65F78FF}"/>
                  </a:ext>
                </a:extLst>
              </p:cNvPr>
              <p:cNvSpPr txBox="1"/>
              <p:nvPr/>
            </p:nvSpPr>
            <p:spPr>
              <a:xfrm>
                <a:off x="1231422" y="4895839"/>
                <a:ext cx="2369028" cy="70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⁄</m:t>
                            </m:r>
                            <m:sSup>
                              <m:sSup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6872D91-9A41-45E1-AF75-BFA7B65F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22" y="4895839"/>
                <a:ext cx="2369028" cy="703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A8E9653-9857-431C-B52F-23AB8F9115EA}"/>
                  </a:ext>
                </a:extLst>
              </p:cNvPr>
              <p:cNvSpPr txBox="1"/>
              <p:nvPr/>
            </p:nvSpPr>
            <p:spPr>
              <a:xfrm>
                <a:off x="3349869" y="4755991"/>
                <a:ext cx="106163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A8E9653-9857-431C-B52F-23AB8F911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869" y="4755991"/>
                <a:ext cx="1061636" cy="1007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EC9A06-8135-4D3A-8DD7-18A321991E02}"/>
                  </a:ext>
                </a:extLst>
              </p:cNvPr>
              <p:cNvSpPr txBox="1"/>
              <p:nvPr/>
            </p:nvSpPr>
            <p:spPr>
              <a:xfrm>
                <a:off x="4586373" y="4755991"/>
                <a:ext cx="917495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EC9A06-8135-4D3A-8DD7-18A3219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373" y="4755991"/>
                <a:ext cx="917495" cy="10070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79C619-8D3B-4575-A3D7-B7FA23039A18}"/>
                  </a:ext>
                </a:extLst>
              </p:cNvPr>
              <p:cNvSpPr txBox="1"/>
              <p:nvPr/>
            </p:nvSpPr>
            <p:spPr>
              <a:xfrm>
                <a:off x="897162" y="5945877"/>
                <a:ext cx="5716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综上知比较法知，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原级数绝对收敛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79C619-8D3B-4575-A3D7-B7FA2303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2" y="5945877"/>
                <a:ext cx="5716117" cy="461665"/>
              </a:xfrm>
              <a:prstGeom prst="rect">
                <a:avLst/>
              </a:prstGeom>
              <a:blipFill>
                <a:blip r:embed="rId9"/>
                <a:stretch>
                  <a:fillRect l="-1599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410B1F5-AF43-46EA-9556-34F54768B769}"/>
                  </a:ext>
                </a:extLst>
              </p:cNvPr>
              <p:cNvSpPr txBox="1"/>
              <p:nvPr/>
            </p:nvSpPr>
            <p:spPr>
              <a:xfrm>
                <a:off x="6548186" y="5872644"/>
                <a:ext cx="2997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原级数条件收敛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410B1F5-AF43-46EA-9556-34F5476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86" y="5872644"/>
                <a:ext cx="2997424" cy="461665"/>
              </a:xfrm>
              <a:prstGeom prst="rect">
                <a:avLst/>
              </a:prstGeom>
              <a:blipFill>
                <a:blip r:embed="rId10"/>
                <a:stretch>
                  <a:fillRect l="-610" t="-14474" r="-284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9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3" grpId="0"/>
      <p:bldP spid="36" grpId="0"/>
      <p:bldP spid="17" grpId="0"/>
      <p:bldP spid="18" grpId="0"/>
      <p:bldP spid="19" grpId="0"/>
      <p:bldP spid="23" grpId="0"/>
      <p:bldP spid="28" grpId="0"/>
      <p:bldP spid="31" grpId="0"/>
      <p:bldP spid="32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/>
              <p:nvPr/>
            </p:nvSpPr>
            <p:spPr>
              <a:xfrm>
                <a:off x="747289" y="233701"/>
                <a:ext cx="4415378" cy="73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" y="233701"/>
                <a:ext cx="4415378" cy="739754"/>
              </a:xfrm>
              <a:prstGeom prst="rect">
                <a:avLst/>
              </a:prstGeom>
              <a:blipFill>
                <a:blip r:embed="rId2"/>
                <a:stretch>
                  <a:fillRect l="-2901" b="-4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452526" y="1469821"/>
                <a:ext cx="5795999" cy="630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6" y="1469821"/>
                <a:ext cx="5795999" cy="630750"/>
              </a:xfrm>
              <a:prstGeom prst="rect">
                <a:avLst/>
              </a:prstGeom>
              <a:blipFill>
                <a:blip r:embed="rId3"/>
                <a:stretch>
                  <a:fillRect t="-962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5238750" y="456221"/>
            <a:ext cx="43289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                收敛；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/>
              <p:nvPr/>
            </p:nvSpPr>
            <p:spPr>
              <a:xfrm>
                <a:off x="6096000" y="127377"/>
                <a:ext cx="1152525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7377"/>
                <a:ext cx="1152525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F42210C-FF69-4B8E-8DC6-6E3519EBC446}"/>
              </a:ext>
            </a:extLst>
          </p:cNvPr>
          <p:cNvSpPr txBox="1"/>
          <p:nvPr/>
        </p:nvSpPr>
        <p:spPr>
          <a:xfrm>
            <a:off x="937500" y="1614372"/>
            <a:ext cx="6715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E332B1-465D-49FF-9B8E-13A1DAEC5166}"/>
                  </a:ext>
                </a:extLst>
              </p:cNvPr>
              <p:cNvSpPr txBox="1"/>
              <p:nvPr/>
            </p:nvSpPr>
            <p:spPr>
              <a:xfrm>
                <a:off x="1728751" y="2420834"/>
                <a:ext cx="3967199" cy="626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E332B1-465D-49FF-9B8E-13A1DAEC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51" y="2420834"/>
                <a:ext cx="3967199" cy="626775"/>
              </a:xfrm>
              <a:prstGeom prst="rect">
                <a:avLst/>
              </a:prstGeom>
              <a:blipFill>
                <a:blip r:embed="rId5"/>
                <a:stretch>
                  <a:fillRect t="-1942" b="-18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42AACF-65CE-4E82-A6CD-4819D5AC4ECC}"/>
                  </a:ext>
                </a:extLst>
              </p:cNvPr>
              <p:cNvSpPr txBox="1"/>
              <p:nvPr/>
            </p:nvSpPr>
            <p:spPr>
              <a:xfrm>
                <a:off x="1919790" y="3429000"/>
                <a:ext cx="2685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为交错级数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42AACF-65CE-4E82-A6CD-4819D5AC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90" y="3429000"/>
                <a:ext cx="2685928" cy="461665"/>
              </a:xfrm>
              <a:prstGeom prst="rect">
                <a:avLst/>
              </a:prstGeom>
              <a:blipFill>
                <a:blip r:embed="rId6"/>
                <a:stretch>
                  <a:fillRect l="-3628" t="-14667" r="-3175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E89FB11-9CC6-480C-B255-D1769787EAA2}"/>
                  </a:ext>
                </a:extLst>
              </p:cNvPr>
              <p:cNvSpPr txBox="1"/>
              <p:nvPr/>
            </p:nvSpPr>
            <p:spPr>
              <a:xfrm>
                <a:off x="1638300" y="4127770"/>
                <a:ext cx="4488793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func>
                      </m:e>
                    </m:nary>
                    <m:r>
                      <m:rPr>
                        <m:nor/>
                      </m:rPr>
                      <a: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单调下降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，且极限为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E89FB11-9CC6-480C-B255-D1769787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127770"/>
                <a:ext cx="4488793" cy="629660"/>
              </a:xfrm>
              <a:prstGeom prst="rect">
                <a:avLst/>
              </a:prstGeom>
              <a:blipFill>
                <a:blip r:embed="rId7"/>
                <a:stretch>
                  <a:fillRect r="-1630"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05FD6DE9-9539-4519-BCE8-C2EAE349F2BB}"/>
              </a:ext>
            </a:extLst>
          </p:cNvPr>
          <p:cNvSpPr txBox="1"/>
          <p:nvPr/>
        </p:nvSpPr>
        <p:spPr>
          <a:xfrm>
            <a:off x="1609049" y="5074808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由莱布尼兹定理，原级数收敛</a:t>
            </a:r>
          </a:p>
        </p:txBody>
      </p:sp>
    </p:spTree>
    <p:extLst>
      <p:ext uri="{BB962C8B-B14F-4D97-AF65-F5344CB8AC3E}">
        <p14:creationId xmlns:p14="http://schemas.microsoft.com/office/powerpoint/2010/main" val="1256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9" grpId="0"/>
      <p:bldP spid="16" grpId="0"/>
      <p:bldP spid="20" grpId="0"/>
      <p:bldP spid="17" grpId="0"/>
      <p:bldP spid="18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747288" y="1458495"/>
            <a:ext cx="366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     条件收敛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7565457" y="1611355"/>
            <a:ext cx="41966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                   条件 收敛；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/>
              <p:nvPr/>
            </p:nvSpPr>
            <p:spPr>
              <a:xfrm>
                <a:off x="8331230" y="1314752"/>
                <a:ext cx="1474134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30" y="1314752"/>
                <a:ext cx="1474134" cy="1007007"/>
              </a:xfrm>
              <a:prstGeom prst="rect">
                <a:avLst/>
              </a:prstGeom>
              <a:blipFill>
                <a:blip r:embed="rId2"/>
                <a:stretch>
                  <a:fillRect r="-5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F42210C-FF69-4B8E-8DC6-6E3519EBC446}"/>
              </a:ext>
            </a:extLst>
          </p:cNvPr>
          <p:cNvSpPr txBox="1"/>
          <p:nvPr/>
        </p:nvSpPr>
        <p:spPr>
          <a:xfrm>
            <a:off x="966751" y="2625260"/>
            <a:ext cx="6715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42AACF-65CE-4E82-A6CD-4819D5AC4ECC}"/>
              </a:ext>
            </a:extLst>
          </p:cNvPr>
          <p:cNvSpPr txBox="1"/>
          <p:nvPr/>
        </p:nvSpPr>
        <p:spPr>
          <a:xfrm>
            <a:off x="1765204" y="4659633"/>
            <a:ext cx="555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前者的极限为无穷大，后者的极限存在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E89FB11-9CC6-480C-B255-D1769787EAA2}"/>
                  </a:ext>
                </a:extLst>
              </p:cNvPr>
              <p:cNvSpPr txBox="1"/>
              <p:nvPr/>
            </p:nvSpPr>
            <p:spPr>
              <a:xfrm>
                <a:off x="1638300" y="5352564"/>
                <a:ext cx="116769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无界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E89FB11-9CC6-480C-B255-D1769787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5352564"/>
                <a:ext cx="1167692" cy="513282"/>
              </a:xfrm>
              <a:prstGeom prst="rect">
                <a:avLst/>
              </a:prstGeom>
              <a:blipFill>
                <a:blip r:embed="rId3"/>
                <a:stretch>
                  <a:fillRect t="-5952" r="-7853" b="-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05FD6DE9-9539-4519-BCE8-C2EAE349F2BB}"/>
              </a:ext>
            </a:extLst>
          </p:cNvPr>
          <p:cNvSpPr txBox="1"/>
          <p:nvPr/>
        </p:nvSpPr>
        <p:spPr>
          <a:xfrm>
            <a:off x="3206842" y="5404181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由正项级数收敛的充要条件知，所论级数非绝对收敛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B620DB-1B52-4421-91DB-C5B8E1B4C28F}"/>
              </a:ext>
            </a:extLst>
          </p:cNvPr>
          <p:cNvSpPr txBox="1"/>
          <p:nvPr/>
        </p:nvSpPr>
        <p:spPr>
          <a:xfrm>
            <a:off x="2071494" y="26975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补充例子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F037E14-E5C3-4CD4-8A5E-C214AFF25757}"/>
                  </a:ext>
                </a:extLst>
              </p:cNvPr>
              <p:cNvSpPr/>
              <p:nvPr/>
            </p:nvSpPr>
            <p:spPr>
              <a:xfrm>
                <a:off x="1893220" y="1308234"/>
                <a:ext cx="918072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F037E14-E5C3-4CD4-8A5E-C214AFF25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20" y="1308234"/>
                <a:ext cx="918072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4D01E51-A8BE-4502-A993-CABEFB23BA98}"/>
              </a:ext>
            </a:extLst>
          </p:cNvPr>
          <p:cNvSpPr txBox="1"/>
          <p:nvPr/>
        </p:nvSpPr>
        <p:spPr>
          <a:xfrm>
            <a:off x="4408371" y="1456895"/>
            <a:ext cx="293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绝对收敛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5CABD40-16B1-4E06-A631-A5A105652752}"/>
                  </a:ext>
                </a:extLst>
              </p:cNvPr>
              <p:cNvSpPr/>
              <p:nvPr/>
            </p:nvSpPr>
            <p:spPr>
              <a:xfrm>
                <a:off x="4544724" y="1296303"/>
                <a:ext cx="980718" cy="931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5CABD40-16B1-4E06-A631-A5A10565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24" y="1296303"/>
                <a:ext cx="980718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D1FFA0-9CC4-46AE-8C0F-F8B5D8F7FFC8}"/>
                  </a:ext>
                </a:extLst>
              </p:cNvPr>
              <p:cNvSpPr/>
              <p:nvPr/>
            </p:nvSpPr>
            <p:spPr>
              <a:xfrm>
                <a:off x="2238804" y="2439354"/>
                <a:ext cx="276595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D1FFA0-9CC4-46AE-8C0F-F8B5D8F7F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04" y="2439354"/>
                <a:ext cx="2765950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2351A5-17EA-4946-8C90-3B5F5079B56D}"/>
                  </a:ext>
                </a:extLst>
              </p:cNvPr>
              <p:cNvSpPr/>
              <p:nvPr/>
            </p:nvSpPr>
            <p:spPr>
              <a:xfrm>
                <a:off x="1836385" y="3365492"/>
                <a:ext cx="3069943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2351A5-17EA-4946-8C90-3B5F5079B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85" y="3365492"/>
                <a:ext cx="3069943" cy="1100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2CDF6E6-CF40-4611-819C-2BFEFB54BD8C}"/>
              </a:ext>
            </a:extLst>
          </p:cNvPr>
          <p:cNvSpPr txBox="1"/>
          <p:nvPr/>
        </p:nvSpPr>
        <p:spPr>
          <a:xfrm>
            <a:off x="1638300" y="609711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故条件收敛</a:t>
            </a:r>
          </a:p>
        </p:txBody>
      </p:sp>
    </p:spTree>
    <p:extLst>
      <p:ext uri="{BB962C8B-B14F-4D97-AF65-F5344CB8AC3E}">
        <p14:creationId xmlns:p14="http://schemas.microsoft.com/office/powerpoint/2010/main" val="2286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16" grpId="0"/>
      <p:bldP spid="20" grpId="0"/>
      <p:bldP spid="18" grpId="0"/>
      <p:bldP spid="30" grpId="0"/>
      <p:bldP spid="33" grpId="0"/>
      <p:bldP spid="11" grpId="0"/>
      <p:bldP spid="2" grpId="0"/>
      <p:bldP spid="13" grpId="0"/>
      <p:bldP spid="14" grpId="0"/>
      <p:bldP spid="15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45623" y="219712"/>
            <a:ext cx="97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4E6C815-209E-4051-885F-3CC1F9B8DA58}"/>
                  </a:ext>
                </a:extLst>
              </p:cNvPr>
              <p:cNvSpPr txBox="1"/>
              <p:nvPr/>
            </p:nvSpPr>
            <p:spPr>
              <a:xfrm>
                <a:off x="1523377" y="207540"/>
                <a:ext cx="3780154" cy="629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4E6C815-209E-4051-885F-3CC1F9B8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7" y="207540"/>
                <a:ext cx="3780154" cy="629788"/>
              </a:xfrm>
              <a:prstGeom prst="rect">
                <a:avLst/>
              </a:prstGeom>
              <a:blipFill>
                <a:blip r:embed="rId2"/>
                <a:stretch>
                  <a:fillRect l="-5806" t="-13592" r="-5000"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F3256A0-A6B7-4D28-8672-1B2505F4C92A}"/>
              </a:ext>
            </a:extLst>
          </p:cNvPr>
          <p:cNvSpPr txBox="1"/>
          <p:nvPr/>
        </p:nvSpPr>
        <p:spPr>
          <a:xfrm>
            <a:off x="4665771" y="6160945"/>
            <a:ext cx="580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所论级数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收敛，且为条件收敛。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85D602-05BC-4486-9525-E476759AF43D}"/>
              </a:ext>
            </a:extLst>
          </p:cNvPr>
          <p:cNvSpPr txBox="1"/>
          <p:nvPr/>
        </p:nvSpPr>
        <p:spPr>
          <a:xfrm>
            <a:off x="5399771" y="390191"/>
            <a:ext cx="55504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       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条件收敛，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4F9111-AEC4-4047-BCB8-767B59C1B034}"/>
                  </a:ext>
                </a:extLst>
              </p:cNvPr>
              <p:cNvSpPr txBox="1"/>
              <p:nvPr/>
            </p:nvSpPr>
            <p:spPr>
              <a:xfrm>
                <a:off x="5858567" y="60959"/>
                <a:ext cx="2582789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4F9111-AEC4-4047-BCB8-767B59C1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7" y="60959"/>
                <a:ext cx="2582789" cy="1007007"/>
              </a:xfrm>
              <a:prstGeom prst="rect">
                <a:avLst/>
              </a:prstGeom>
              <a:blipFill>
                <a:blip r:embed="rId3"/>
                <a:stretch>
                  <a:fillRect r="-20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9E6381-A00A-47F9-BAFA-EEB32B104722}"/>
                  </a:ext>
                </a:extLst>
              </p:cNvPr>
              <p:cNvSpPr txBox="1"/>
              <p:nvPr/>
            </p:nvSpPr>
            <p:spPr>
              <a:xfrm>
                <a:off x="645623" y="1225982"/>
                <a:ext cx="3780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由已知条件知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9E6381-A00A-47F9-BAFA-EEB32B10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23" y="1225982"/>
                <a:ext cx="3780154" cy="523220"/>
              </a:xfrm>
              <a:prstGeom prst="rect">
                <a:avLst/>
              </a:prstGeom>
              <a:blipFill>
                <a:blip r:embed="rId4"/>
                <a:stretch>
                  <a:fillRect l="-3387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6E7F6B43-76C5-4471-9312-DCC1BF95CB45}"/>
              </a:ext>
            </a:extLst>
          </p:cNvPr>
          <p:cNvSpPr txBox="1"/>
          <p:nvPr/>
        </p:nvSpPr>
        <p:spPr>
          <a:xfrm>
            <a:off x="1130719" y="4054680"/>
            <a:ext cx="30081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所论级数的部分和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FF34F80-B0E4-4E7C-ACCC-25A28B090D4D}"/>
                  </a:ext>
                </a:extLst>
              </p:cNvPr>
              <p:cNvSpPr txBox="1"/>
              <p:nvPr/>
            </p:nvSpPr>
            <p:spPr>
              <a:xfrm>
                <a:off x="1994091" y="4750879"/>
                <a:ext cx="8203818" cy="1331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)-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）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+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FF34F80-B0E4-4E7C-ACCC-25A28B09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91" y="4750879"/>
                <a:ext cx="8203818" cy="1331390"/>
              </a:xfrm>
              <a:prstGeom prst="rect">
                <a:avLst/>
              </a:prstGeom>
              <a:blipFill>
                <a:blip r:embed="rId5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DEA337-E7FF-4CCF-8D2F-A4F64A4B7B24}"/>
                  </a:ext>
                </a:extLst>
              </p:cNvPr>
              <p:cNvSpPr txBox="1"/>
              <p:nvPr/>
            </p:nvSpPr>
            <p:spPr>
              <a:xfrm>
                <a:off x="1725231" y="6160945"/>
                <a:ext cx="1706416" cy="661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极限为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DEA337-E7FF-4CCF-8D2F-A4F64A4B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31" y="6160945"/>
                <a:ext cx="1706416" cy="661784"/>
              </a:xfrm>
              <a:prstGeom prst="rect">
                <a:avLst/>
              </a:prstGeom>
              <a:blipFill>
                <a:blip r:embed="rId6"/>
                <a:stretch>
                  <a:fillRect l="-12500" t="-7407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69F7A1A-911E-4337-B0CD-5F44244E5093}"/>
              </a:ext>
            </a:extLst>
          </p:cNvPr>
          <p:cNvSpPr txBox="1"/>
          <p:nvPr/>
        </p:nvSpPr>
        <p:spPr>
          <a:xfrm>
            <a:off x="898505" y="2251453"/>
            <a:ext cx="5550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级数    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同敛散，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E0E595-7998-48B9-B081-CC9872D26600}"/>
                  </a:ext>
                </a:extLst>
              </p:cNvPr>
              <p:cNvSpPr txBox="1"/>
              <p:nvPr/>
            </p:nvSpPr>
            <p:spPr>
              <a:xfrm>
                <a:off x="2194560" y="1912480"/>
                <a:ext cx="2560319" cy="105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,  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E0E595-7998-48B9-B081-CC9872D2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1912480"/>
                <a:ext cx="2560319" cy="1055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6600C12-3ED0-478A-BBA2-E720E7FDE110}"/>
              </a:ext>
            </a:extLst>
          </p:cNvPr>
          <p:cNvSpPr txBox="1"/>
          <p:nvPr/>
        </p:nvSpPr>
        <p:spPr>
          <a:xfrm>
            <a:off x="898504" y="3125221"/>
            <a:ext cx="5550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所以，所论级数非绝对收敛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17779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15" grpId="0"/>
      <p:bldP spid="16" grpId="0"/>
      <p:bldP spid="20" grpId="0"/>
      <p:bldP spid="22" grpId="0"/>
      <p:bldP spid="29" grpId="0"/>
      <p:bldP spid="31" grpId="0"/>
      <p:bldP spid="32" grpId="0"/>
      <p:bldP spid="17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853399" y="217748"/>
            <a:ext cx="312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柯西积分判别法：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5695950" y="860664"/>
            <a:ext cx="60516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                                            同敛散。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/>
              <p:nvPr/>
            </p:nvSpPr>
            <p:spPr>
              <a:xfrm>
                <a:off x="6411740" y="467401"/>
                <a:ext cx="3199086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40" y="467401"/>
                <a:ext cx="3199086" cy="1174809"/>
              </a:xfrm>
              <a:prstGeom prst="rect">
                <a:avLst/>
              </a:prstGeom>
              <a:blipFill>
                <a:blip r:embed="rId2"/>
                <a:stretch>
                  <a:fillRect r="-2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F42210C-FF69-4B8E-8DC6-6E3519EBC446}"/>
              </a:ext>
            </a:extLst>
          </p:cNvPr>
          <p:cNvSpPr txBox="1"/>
          <p:nvPr/>
        </p:nvSpPr>
        <p:spPr>
          <a:xfrm>
            <a:off x="766770" y="2035473"/>
            <a:ext cx="68564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：判断级数                       的敛散性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E332B1-465D-49FF-9B8E-13A1DAEC5166}"/>
                  </a:ext>
                </a:extLst>
              </p:cNvPr>
              <p:cNvSpPr txBox="1"/>
              <p:nvPr/>
            </p:nvSpPr>
            <p:spPr>
              <a:xfrm>
                <a:off x="1421024" y="3686715"/>
                <a:ext cx="6519818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lnln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发散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E332B1-465D-49FF-9B8E-13A1DAEC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24" y="3686715"/>
                <a:ext cx="6519818" cy="610680"/>
              </a:xfrm>
              <a:prstGeom prst="rect">
                <a:avLst/>
              </a:prstGeom>
              <a:blipFill>
                <a:blip r:embed="rId3"/>
                <a:stretch>
                  <a:fillRect l="-3271" t="-8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4EEA74-F67D-4D79-A6BB-A3C9885990F6}"/>
                  </a:ext>
                </a:extLst>
              </p:cNvPr>
              <p:cNvSpPr txBox="1"/>
              <p:nvPr/>
            </p:nvSpPr>
            <p:spPr>
              <a:xfrm>
                <a:off x="895107" y="826589"/>
                <a:ext cx="4800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非负不增，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4EEA74-F67D-4D79-A6BB-A3C98859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7" y="826589"/>
                <a:ext cx="4800843" cy="523220"/>
              </a:xfrm>
              <a:prstGeom prst="rect">
                <a:avLst/>
              </a:prstGeom>
              <a:blipFill>
                <a:blip r:embed="rId4"/>
                <a:stretch>
                  <a:fillRect l="-2668" t="-1529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ABF673-A806-4AB0-A3B6-BFB5BD9C317A}"/>
                  </a:ext>
                </a:extLst>
              </p:cNvPr>
              <p:cNvSpPr txBox="1"/>
              <p:nvPr/>
            </p:nvSpPr>
            <p:spPr>
              <a:xfrm>
                <a:off x="3404624" y="1648720"/>
                <a:ext cx="1580727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ABF673-A806-4AB0-A3B6-BFB5BD9C3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24" y="1648720"/>
                <a:ext cx="1580727" cy="1174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331EAA6-2851-4F2A-974A-DC07340F96ED}"/>
              </a:ext>
            </a:extLst>
          </p:cNvPr>
          <p:cNvCxnSpPr>
            <a:cxnSpLocks/>
          </p:cNvCxnSpPr>
          <p:nvPr/>
        </p:nvCxnSpPr>
        <p:spPr>
          <a:xfrm>
            <a:off x="5254914" y="3686715"/>
            <a:ext cx="0" cy="52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1F71F-D77B-4618-9EB9-713802E42208}"/>
              </a:ext>
            </a:extLst>
          </p:cNvPr>
          <p:cNvSpPr txBox="1"/>
          <p:nvPr/>
        </p:nvSpPr>
        <p:spPr>
          <a:xfrm>
            <a:off x="2125800" y="5160581"/>
            <a:ext cx="4737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所以级数                     发散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F582865-EFF2-4742-B080-BB860131388C}"/>
                  </a:ext>
                </a:extLst>
              </p:cNvPr>
              <p:cNvSpPr txBox="1"/>
              <p:nvPr/>
            </p:nvSpPr>
            <p:spPr>
              <a:xfrm>
                <a:off x="3598997" y="4773828"/>
                <a:ext cx="1580727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F582865-EFF2-4742-B080-BB8601313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97" y="4773828"/>
                <a:ext cx="1580727" cy="1174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16" grpId="0"/>
      <p:bldP spid="20" grpId="0"/>
      <p:bldP spid="17" grpId="0"/>
      <p:bldP spid="11" grpId="0"/>
      <p:bldP spid="12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43026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744793" y="479055"/>
                <a:ext cx="5426971" cy="666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1.2.3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2.3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93" y="479055"/>
                <a:ext cx="5426971" cy="66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565500" y="1238974"/>
                <a:ext cx="6711424" cy="666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00" y="1238974"/>
                <a:ext cx="6711424" cy="666273"/>
              </a:xfrm>
              <a:prstGeom prst="rect">
                <a:avLst/>
              </a:prstGeom>
              <a:blipFill>
                <a:blip r:embed="rId3"/>
                <a:stretch>
                  <a:fillRect t="-272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F49051-C2D0-4C1A-8382-5279C56FFEE4}"/>
                  </a:ext>
                </a:extLst>
              </p:cNvPr>
              <p:cNvSpPr txBox="1"/>
              <p:nvPr/>
            </p:nvSpPr>
            <p:spPr>
              <a:xfrm>
                <a:off x="1895243" y="1998893"/>
                <a:ext cx="6551772" cy="693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F49051-C2D0-4C1A-8382-5279C56F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43" y="1998893"/>
                <a:ext cx="6551772" cy="693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1878320" y="4554561"/>
                <a:ext cx="6568695" cy="693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20" y="4554561"/>
                <a:ext cx="6568695" cy="693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01537A-B5F1-4116-91A5-2A6E286FCCCA}"/>
                  </a:ext>
                </a:extLst>
              </p:cNvPr>
              <p:cNvSpPr txBox="1"/>
              <p:nvPr/>
            </p:nvSpPr>
            <p:spPr>
              <a:xfrm>
                <a:off x="1878320" y="5332753"/>
                <a:ext cx="6939208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func>
                      <m:func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01537A-B5F1-4116-91A5-2A6E286FC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20" y="5332753"/>
                <a:ext cx="6939208" cy="608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1841244" y="5978168"/>
                <a:ext cx="4254756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所以原级数收敛。和为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44" y="5978168"/>
                <a:ext cx="4254756" cy="700705"/>
              </a:xfrm>
              <a:prstGeom prst="rect">
                <a:avLst/>
              </a:prstGeom>
              <a:blipFill>
                <a:blip r:embed="rId7"/>
                <a:stretch>
                  <a:fillRect l="-2865" t="-870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9E19B-8AA5-4541-BE28-7F265FDF0705}"/>
                  </a:ext>
                </a:extLst>
              </p:cNvPr>
              <p:cNvSpPr txBox="1"/>
              <p:nvPr/>
            </p:nvSpPr>
            <p:spPr>
              <a:xfrm>
                <a:off x="1440687" y="2924628"/>
                <a:ext cx="8017078" cy="1304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2.3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)+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2.3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2.4</m:t>
                        </m:r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</a:t>
                </a:r>
              </a:p>
              <a:p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   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+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9E19B-8AA5-4541-BE28-7F265FDF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7" y="2924628"/>
                <a:ext cx="8017078" cy="1304075"/>
              </a:xfrm>
              <a:prstGeom prst="rect">
                <a:avLst/>
              </a:prstGeom>
              <a:blipFill>
                <a:blip r:embed="rId8"/>
                <a:stretch>
                  <a:fillRect t="-1402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119744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57137" y="340756"/>
            <a:ext cx="583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6.2  1.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用比较法判断敛散性：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961511" y="1037801"/>
                <a:ext cx="1926553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11" y="1037801"/>
                <a:ext cx="1926553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526681" y="2087803"/>
                <a:ext cx="3053708" cy="649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81" y="2087803"/>
                <a:ext cx="3053708" cy="649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0F49051-C2D0-4C1A-8382-5279C56FFEE4}"/>
              </a:ext>
            </a:extLst>
          </p:cNvPr>
          <p:cNvSpPr txBox="1"/>
          <p:nvPr/>
        </p:nvSpPr>
        <p:spPr>
          <a:xfrm>
            <a:off x="6029925" y="2035800"/>
            <a:ext cx="17029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是收敛的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8E3D4F-0A50-4467-BFCC-D6B47640894E}"/>
              </a:ext>
            </a:extLst>
          </p:cNvPr>
          <p:cNvSpPr txBox="1"/>
          <p:nvPr/>
        </p:nvSpPr>
        <p:spPr>
          <a:xfrm>
            <a:off x="1436885" y="2818860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由比较法知，原级数收敛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/>
              <p:nvPr/>
            </p:nvSpPr>
            <p:spPr>
              <a:xfrm>
                <a:off x="4927450" y="1747741"/>
                <a:ext cx="91396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50" y="1747741"/>
                <a:ext cx="913968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41A857C-1C79-430D-9B5B-88D41A579F1B}"/>
              </a:ext>
            </a:extLst>
          </p:cNvPr>
          <p:cNvSpPr txBox="1"/>
          <p:nvPr/>
        </p:nvSpPr>
        <p:spPr>
          <a:xfrm>
            <a:off x="751787" y="372730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988786" y="3567666"/>
                <a:ext cx="288995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&gt;0）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86" y="3567666"/>
                <a:ext cx="2889958" cy="1007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69E66D9-28B4-4278-9647-825E2C84FF01}"/>
                  </a:ext>
                </a:extLst>
              </p:cNvPr>
              <p:cNvSpPr txBox="1"/>
              <p:nvPr/>
            </p:nvSpPr>
            <p:spPr>
              <a:xfrm>
                <a:off x="1230443" y="4590339"/>
                <a:ext cx="4371707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时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69E66D9-28B4-4278-9647-825E2C84F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43" y="4590339"/>
                <a:ext cx="4371707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5993037" y="4739303"/>
            <a:ext cx="34483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由必要性知级数发散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DE3A8A-FF65-4268-9BE8-F2350888EA68}"/>
              </a:ext>
            </a:extLst>
          </p:cNvPr>
          <p:cNvSpPr txBox="1"/>
          <p:nvPr/>
        </p:nvSpPr>
        <p:spPr>
          <a:xfrm>
            <a:off x="1436885" y="6349470"/>
            <a:ext cx="529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由比较法的极限形式知，原级数收敛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/>
              <p:nvPr/>
            </p:nvSpPr>
            <p:spPr>
              <a:xfrm>
                <a:off x="895635" y="5385470"/>
                <a:ext cx="52262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时，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⁄</m:t>
                        </m:r>
                        <m:f>
                          <m:fPr>
                            <m:ctrlPr>
                              <a:rPr lang="pt-BR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35" y="5385470"/>
                <a:ext cx="5226210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7EB70C7-B2B4-460A-8FBB-536C38D8CD0D}"/>
              </a:ext>
            </a:extLst>
          </p:cNvPr>
          <p:cNvSpPr txBox="1"/>
          <p:nvPr/>
        </p:nvSpPr>
        <p:spPr>
          <a:xfrm>
            <a:off x="7481738" y="5653305"/>
            <a:ext cx="17029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是收敛的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FA9ECA-17F6-49F0-A804-A64E874F7721}"/>
                  </a:ext>
                </a:extLst>
              </p:cNvPr>
              <p:cNvSpPr txBox="1"/>
              <p:nvPr/>
            </p:nvSpPr>
            <p:spPr>
              <a:xfrm>
                <a:off x="6379263" y="5365246"/>
                <a:ext cx="929678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FA9ECA-17F6-49F0-A804-A64E874F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63" y="5365246"/>
                <a:ext cx="929678" cy="1006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0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2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95637" y="80280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2000011" y="643165"/>
                <a:ext cx="1234076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altLang="zh-CN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pt-BR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1" y="643165"/>
                <a:ext cx="1234076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3827965" y="707750"/>
                <a:ext cx="2641058" cy="923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65" y="707750"/>
                <a:ext cx="2641058" cy="923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9DE3A8A-FF65-4268-9BE8-F2350888EA68}"/>
              </a:ext>
            </a:extLst>
          </p:cNvPr>
          <p:cNvSpPr txBox="1"/>
          <p:nvPr/>
        </p:nvSpPr>
        <p:spPr>
          <a:xfrm>
            <a:off x="1465761" y="4246272"/>
            <a:ext cx="529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由比较法的极限形式知，原级数收敛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/>
              <p:nvPr/>
            </p:nvSpPr>
            <p:spPr>
              <a:xfrm>
                <a:off x="1354866" y="1938231"/>
                <a:ext cx="7218935" cy="715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pt-BR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⁄</m:t>
                        </m:r>
                        <m:f>
                          <m:f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pt-BR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3.5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⁄</m:t>
                        </m:r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66" y="1938231"/>
                <a:ext cx="7218935" cy="715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7EB70C7-B2B4-460A-8FBB-536C38D8CD0D}"/>
              </a:ext>
            </a:extLst>
          </p:cNvPr>
          <p:cNvSpPr txBox="1"/>
          <p:nvPr/>
        </p:nvSpPr>
        <p:spPr>
          <a:xfrm>
            <a:off x="3362114" y="3332750"/>
            <a:ext cx="17029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是收敛的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FA9ECA-17F6-49F0-A804-A64E874F7721}"/>
                  </a:ext>
                </a:extLst>
              </p:cNvPr>
              <p:cNvSpPr txBox="1"/>
              <p:nvPr/>
            </p:nvSpPr>
            <p:spPr>
              <a:xfrm>
                <a:off x="1874628" y="3016354"/>
                <a:ext cx="1290290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DFA9ECA-17F6-49F0-A804-A64E874F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628" y="3016354"/>
                <a:ext cx="1290290" cy="1006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  <p:bldP spid="22" grpId="0"/>
      <p:bldP spid="23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6A3AF8E0-800B-43B9-BC2A-E3FFC5E6AB69}"/>
              </a:ext>
            </a:extLst>
          </p:cNvPr>
          <p:cNvSpPr txBox="1"/>
          <p:nvPr/>
        </p:nvSpPr>
        <p:spPr>
          <a:xfrm>
            <a:off x="222399" y="66645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AC363E-FF3B-4922-B657-62F0118A3347}"/>
                  </a:ext>
                </a:extLst>
              </p:cNvPr>
              <p:cNvSpPr txBox="1"/>
              <p:nvPr/>
            </p:nvSpPr>
            <p:spPr>
              <a:xfrm>
                <a:off x="1526773" y="506816"/>
                <a:ext cx="1376724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AC363E-FF3B-4922-B657-62F0118A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773" y="506816"/>
                <a:ext cx="1376724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DCAA25-9651-4656-9CDA-5539FECBFC14}"/>
                  </a:ext>
                </a:extLst>
              </p:cNvPr>
              <p:cNvSpPr txBox="1"/>
              <p:nvPr/>
            </p:nvSpPr>
            <p:spPr>
              <a:xfrm>
                <a:off x="1121303" y="1707459"/>
                <a:ext cx="2035241" cy="886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DCAA25-9651-4656-9CDA-5539FECB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03" y="1707459"/>
                <a:ext cx="2035241" cy="88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5EE48A5-6E7B-4781-9CD6-C3E0DB628F2B}"/>
                  </a:ext>
                </a:extLst>
              </p:cNvPr>
              <p:cNvSpPr txBox="1"/>
              <p:nvPr/>
            </p:nvSpPr>
            <p:spPr>
              <a:xfrm>
                <a:off x="694231" y="4094007"/>
                <a:ext cx="5100383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pt-BR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收</m:t>
                              </m:r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5EE48A5-6E7B-4781-9CD6-C3E0DB62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31" y="4094007"/>
                <a:ext cx="5100383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5104913-C948-4C3C-9BFF-144B75B483BA}"/>
                  </a:ext>
                </a:extLst>
              </p:cNvPr>
              <p:cNvSpPr txBox="1"/>
              <p:nvPr/>
            </p:nvSpPr>
            <p:spPr>
              <a:xfrm>
                <a:off x="3156544" y="896154"/>
                <a:ext cx="4124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b, a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均为正数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5104913-C948-4C3C-9BFF-144B75B48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4" y="896154"/>
                <a:ext cx="4124912" cy="461665"/>
              </a:xfrm>
              <a:prstGeom prst="rect">
                <a:avLst/>
              </a:prstGeom>
              <a:blipFill>
                <a:blip r:embed="rId5"/>
                <a:stretch>
                  <a:fillRect l="-2367" t="-14474" r="-17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EFB8C2-A6D7-4D07-9DE1-25755138867B}"/>
                  </a:ext>
                </a:extLst>
              </p:cNvPr>
              <p:cNvSpPr txBox="1"/>
              <p:nvPr/>
            </p:nvSpPr>
            <p:spPr>
              <a:xfrm>
                <a:off x="3522846" y="1751558"/>
                <a:ext cx="7923312" cy="673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e>
                    </m:func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EFB8C2-A6D7-4D07-9DE1-25755138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46" y="1751558"/>
                <a:ext cx="7923312" cy="673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2FA5FD30-BD5C-40F3-95FA-80A63ADDDAC9}"/>
              </a:ext>
            </a:extLst>
          </p:cNvPr>
          <p:cNvSpPr txBox="1"/>
          <p:nvPr/>
        </p:nvSpPr>
        <p:spPr>
          <a:xfrm>
            <a:off x="1142812" y="2798283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由根值法知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b&lt; 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，级数收敛；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b&gt; 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，级数发散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EAACB7-0902-40C8-84AA-D5159C8D21E1}"/>
              </a:ext>
            </a:extLst>
          </p:cNvPr>
          <p:cNvSpPr txBox="1"/>
          <p:nvPr/>
        </p:nvSpPr>
        <p:spPr>
          <a:xfrm>
            <a:off x="1185846" y="3446145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 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，不定。例如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E590C2-941E-4D49-9AC6-D419DFAF6FC9}"/>
                  </a:ext>
                </a:extLst>
              </p:cNvPr>
              <p:cNvSpPr txBox="1"/>
              <p:nvPr/>
            </p:nvSpPr>
            <p:spPr>
              <a:xfrm>
                <a:off x="846631" y="5459191"/>
                <a:ext cx="4514641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pt-BR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发散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E590C2-941E-4D49-9AC6-D419DFAF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31" y="5459191"/>
                <a:ext cx="4514641" cy="1007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4" grpId="0"/>
      <p:bldP spid="16" grpId="0"/>
      <p:bldP spid="18" grpId="0"/>
      <p:bldP spid="19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/>
              <p:nvPr/>
            </p:nvSpPr>
            <p:spPr>
              <a:xfrm>
                <a:off x="657136" y="340756"/>
                <a:ext cx="8527567" cy="67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习题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6.2  6.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pt-B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6" y="340756"/>
                <a:ext cx="8527567" cy="676595"/>
              </a:xfrm>
              <a:prstGeom prst="rect">
                <a:avLst/>
              </a:prstGeom>
              <a:blipFill>
                <a:blip r:embed="rId2"/>
                <a:stretch>
                  <a:fillRect l="-1501" t="-90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322885" y="1943422"/>
                <a:ext cx="6619252" cy="500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85" y="1943422"/>
                <a:ext cx="6619252" cy="500843"/>
              </a:xfrm>
              <a:prstGeom prst="rect">
                <a:avLst/>
              </a:prstGeom>
              <a:blipFill>
                <a:blip r:embed="rId3"/>
                <a:stretch>
                  <a:fillRect t="-4878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914484" y="1017351"/>
                <a:ext cx="1194476" cy="83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84" y="1017351"/>
                <a:ext cx="1194476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69E66D9-28B4-4278-9647-825E2C84FF01}"/>
                  </a:ext>
                </a:extLst>
              </p:cNvPr>
              <p:cNvSpPr txBox="1"/>
              <p:nvPr/>
            </p:nvSpPr>
            <p:spPr>
              <a:xfrm>
                <a:off x="1233681" y="3120474"/>
                <a:ext cx="7213334" cy="611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pt-BR" altLang="zh-CN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69E66D9-28B4-4278-9647-825E2C84F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81" y="3120474"/>
                <a:ext cx="7213334" cy="611578"/>
              </a:xfrm>
              <a:prstGeom prst="rect">
                <a:avLst/>
              </a:prstGeom>
              <a:blipFill>
                <a:blip r:embed="rId5"/>
                <a:stretch>
                  <a:fillRect t="-4000" r="-78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1394450" y="1168377"/>
            <a:ext cx="47273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证明     收敛，并求和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A23296-204E-4086-92DF-A1CEC1C1E11C}"/>
                  </a:ext>
                </a:extLst>
              </p:cNvPr>
              <p:cNvSpPr txBox="1"/>
              <p:nvPr/>
            </p:nvSpPr>
            <p:spPr>
              <a:xfrm>
                <a:off x="1501291" y="2619630"/>
                <a:ext cx="6619252" cy="500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A23296-204E-4086-92DF-A1CEC1C1E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91" y="2619630"/>
                <a:ext cx="6619252" cy="500843"/>
              </a:xfrm>
              <a:prstGeom prst="rect">
                <a:avLst/>
              </a:prstGeom>
              <a:blipFill>
                <a:blip r:embed="rId6"/>
                <a:stretch>
                  <a:fillRect l="-2762" t="-4878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F01E40-7062-4263-9BBE-F9F32943CF02}"/>
                  </a:ext>
                </a:extLst>
              </p:cNvPr>
              <p:cNvSpPr txBox="1"/>
              <p:nvPr/>
            </p:nvSpPr>
            <p:spPr>
              <a:xfrm>
                <a:off x="1878320" y="5427017"/>
                <a:ext cx="6568695" cy="611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m:rPr>
                        <m:nor/>
                      </m:rPr>
                      <a:rPr lang="pt-BR" altLang="zh-CN" sz="2800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m:rPr>
                        <m:nor/>
                      </m:rPr>
                      <a: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F01E40-7062-4263-9BBE-F9F32943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20" y="5427017"/>
                <a:ext cx="6568695" cy="611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EB3973-6B10-4C08-B6A5-8DAE67A5F63A}"/>
                  </a:ext>
                </a:extLst>
              </p:cNvPr>
              <p:cNvSpPr txBox="1"/>
              <p:nvPr/>
            </p:nvSpPr>
            <p:spPr>
              <a:xfrm>
                <a:off x="1162907" y="6094482"/>
                <a:ext cx="6939208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func>
                      <m:func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EB3973-6B10-4C08-B6A5-8DAE67A5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07" y="6094482"/>
                <a:ext cx="6939208" cy="608372"/>
              </a:xfrm>
              <a:prstGeom prst="rect">
                <a:avLst/>
              </a:prstGeom>
              <a:blipFill>
                <a:blip r:embed="rId8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3256A0-A6B7-4D28-8672-1B2505F4C92A}"/>
                  </a:ext>
                </a:extLst>
              </p:cNvPr>
              <p:cNvSpPr txBox="1"/>
              <p:nvPr/>
            </p:nvSpPr>
            <p:spPr>
              <a:xfrm>
                <a:off x="3795141" y="6048315"/>
                <a:ext cx="4254756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所以原级数收敛。和为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3256A0-A6B7-4D28-8672-1B2505F4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41" y="6048315"/>
                <a:ext cx="4254756" cy="700705"/>
              </a:xfrm>
              <a:prstGeom prst="rect">
                <a:avLst/>
              </a:prstGeom>
              <a:blipFill>
                <a:blip r:embed="rId9"/>
                <a:stretch>
                  <a:fillRect l="-3009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A53179-4679-42DA-9EEB-3240A85F697D}"/>
                  </a:ext>
                </a:extLst>
              </p:cNvPr>
              <p:cNvSpPr txBox="1"/>
              <p:nvPr/>
            </p:nvSpPr>
            <p:spPr>
              <a:xfrm>
                <a:off x="1440687" y="3922919"/>
                <a:ext cx="8017078" cy="1221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)+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</a:t>
                </a:r>
              </a:p>
              <a:p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   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+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pt-BR" altLang="zh-CN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A53179-4679-42DA-9EEB-3240A85F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7" y="3922919"/>
                <a:ext cx="8017078" cy="1221745"/>
              </a:xfrm>
              <a:prstGeom prst="rect">
                <a:avLst/>
              </a:prstGeom>
              <a:blipFill>
                <a:blip r:embed="rId10"/>
                <a:stretch>
                  <a:fillRect t="-1500" b="-9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7" grpId="0"/>
      <p:bldP spid="18" grpId="0"/>
      <p:bldP spid="19" grpId="0"/>
      <p:bldP spid="12" grpId="0"/>
      <p:bldP spid="13" grpId="0"/>
      <p:bldP spid="14" grpId="0"/>
      <p:bldP spid="15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/>
              <p:nvPr/>
            </p:nvSpPr>
            <p:spPr>
              <a:xfrm>
                <a:off x="762352" y="133881"/>
                <a:ext cx="8490706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=1,2,⋯)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52" y="133881"/>
                <a:ext cx="8490706" cy="756297"/>
              </a:xfrm>
              <a:prstGeom prst="rect">
                <a:avLst/>
              </a:prstGeom>
              <a:blipFill>
                <a:blip r:embed="rId2"/>
                <a:stretch>
                  <a:fillRect l="-143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4E6C815-209E-4051-885F-3CC1F9B8DA58}"/>
                  </a:ext>
                </a:extLst>
              </p:cNvPr>
              <p:cNvSpPr txBox="1"/>
              <p:nvPr/>
            </p:nvSpPr>
            <p:spPr>
              <a:xfrm>
                <a:off x="1042114" y="1111198"/>
                <a:ext cx="4234562" cy="558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存在，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4E6C815-209E-4051-885F-3CC1F9B8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4" y="1111198"/>
                <a:ext cx="4234562" cy="558614"/>
              </a:xfrm>
              <a:prstGeom prst="rect">
                <a:avLst/>
              </a:prstGeom>
              <a:blipFill>
                <a:blip r:embed="rId3"/>
                <a:stretch>
                  <a:fillRect l="-5180" t="-22826" r="-2302" b="-1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F3256A0-A6B7-4D28-8672-1B2505F4C92A}"/>
              </a:ext>
            </a:extLst>
          </p:cNvPr>
          <p:cNvSpPr txBox="1"/>
          <p:nvPr/>
        </p:nvSpPr>
        <p:spPr>
          <a:xfrm>
            <a:off x="4665772" y="6160945"/>
            <a:ext cx="425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由比较法知，原级数收敛。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85D602-05BC-4486-9525-E476759AF43D}"/>
              </a:ext>
            </a:extLst>
          </p:cNvPr>
          <p:cNvSpPr txBox="1"/>
          <p:nvPr/>
        </p:nvSpPr>
        <p:spPr>
          <a:xfrm>
            <a:off x="4848736" y="1134173"/>
            <a:ext cx="4924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收敛，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4F9111-AEC4-4047-BCB8-767B59C1B034}"/>
                  </a:ext>
                </a:extLst>
              </p:cNvPr>
              <p:cNvSpPr txBox="1"/>
              <p:nvPr/>
            </p:nvSpPr>
            <p:spPr>
              <a:xfrm>
                <a:off x="5566629" y="995970"/>
                <a:ext cx="1642693" cy="83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prstClr val="black"/>
                                  </a:solidFill>
                                </a:rPr>
                                <m:t>− </m:t>
                              </m:r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4F9111-AEC4-4047-BCB8-767B59C1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29" y="995970"/>
                <a:ext cx="1642693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9E6381-A00A-47F9-BAFA-EEB32B104722}"/>
                  </a:ext>
                </a:extLst>
              </p:cNvPr>
              <p:cNvSpPr txBox="1"/>
              <p:nvPr/>
            </p:nvSpPr>
            <p:spPr>
              <a:xfrm>
                <a:off x="387158" y="1844852"/>
                <a:ext cx="8865900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：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）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，有下界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9E6381-A00A-47F9-BAFA-EEB32B10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8" y="1844852"/>
                <a:ext cx="8865900" cy="756297"/>
              </a:xfrm>
              <a:prstGeom prst="rect">
                <a:avLst/>
              </a:prstGeom>
              <a:blipFill>
                <a:blip r:embed="rId5"/>
                <a:stretch>
                  <a:fillRect l="-1444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78416FC-0627-4293-A95F-8CF575271FB4}"/>
                  </a:ext>
                </a:extLst>
              </p:cNvPr>
              <p:cNvSpPr txBox="1"/>
              <p:nvPr/>
            </p:nvSpPr>
            <p:spPr>
              <a:xfrm>
                <a:off x="539558" y="2613270"/>
                <a:ext cx="8979828" cy="817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，单调下降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78416FC-0627-4293-A95F-8CF57527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8" y="2613270"/>
                <a:ext cx="8979828" cy="817468"/>
              </a:xfrm>
              <a:prstGeom prst="rect">
                <a:avLst/>
              </a:prstGeom>
              <a:blipFill>
                <a:blip r:embed="rId6"/>
                <a:stretch>
                  <a:fillRect l="-1426" r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1A013E-F793-482E-A98D-61BC245B0026}"/>
                  </a:ext>
                </a:extLst>
              </p:cNvPr>
              <p:cNvSpPr txBox="1"/>
              <p:nvPr/>
            </p:nvSpPr>
            <p:spPr>
              <a:xfrm>
                <a:off x="773143" y="3536531"/>
                <a:ext cx="5425526" cy="558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由极限存在准则，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存在，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1A013E-F793-482E-A98D-61BC245B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" y="3536531"/>
                <a:ext cx="5425526" cy="558614"/>
              </a:xfrm>
              <a:prstGeom prst="rect">
                <a:avLst/>
              </a:prstGeom>
              <a:blipFill>
                <a:blip r:embed="rId7"/>
                <a:stretch>
                  <a:fillRect l="-4045" t="-22826" b="-1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E019E55-C58F-45F6-B18D-81FF6B27C32F}"/>
              </a:ext>
            </a:extLst>
          </p:cNvPr>
          <p:cNvSpPr txBox="1"/>
          <p:nvPr/>
        </p:nvSpPr>
        <p:spPr>
          <a:xfrm>
            <a:off x="539558" y="4385042"/>
            <a:ext cx="717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7036F3-8C67-4354-A48D-042E5491E904}"/>
                  </a:ext>
                </a:extLst>
              </p:cNvPr>
              <p:cNvSpPr txBox="1"/>
              <p:nvPr/>
            </p:nvSpPr>
            <p:spPr>
              <a:xfrm>
                <a:off x="1801546" y="4366636"/>
                <a:ext cx="7717840" cy="604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7036F3-8C67-4354-A48D-042E5491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46" y="4366636"/>
                <a:ext cx="7717840" cy="604140"/>
              </a:xfrm>
              <a:prstGeom prst="rect">
                <a:avLst/>
              </a:prstGeom>
              <a:blipFill>
                <a:blip r:embed="rId8"/>
                <a:stretch>
                  <a:fillRect t="-6061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6E7F6B43-76C5-4471-9312-DCC1BF95CB45}"/>
              </a:ext>
            </a:extLst>
          </p:cNvPr>
          <p:cNvSpPr txBox="1"/>
          <p:nvPr/>
        </p:nvSpPr>
        <p:spPr>
          <a:xfrm>
            <a:off x="3250942" y="5294102"/>
            <a:ext cx="15977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的部分和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C09C3A3-A9B2-45D8-A5A0-E725E9B98DFC}"/>
                  </a:ext>
                </a:extLst>
              </p:cNvPr>
              <p:cNvSpPr txBox="1"/>
              <p:nvPr/>
            </p:nvSpPr>
            <p:spPr>
              <a:xfrm>
                <a:off x="1257450" y="5031043"/>
                <a:ext cx="1226521" cy="83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C09C3A3-A9B2-45D8-A5A0-E725E9B9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50" y="5031043"/>
                <a:ext cx="1226521" cy="839204"/>
              </a:xfrm>
              <a:prstGeom prst="rect">
                <a:avLst/>
              </a:prstGeom>
              <a:blipFill>
                <a:blip r:embed="rId9"/>
                <a:stretch>
                  <a:fillRect r="-5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FF34F80-B0E4-4E7C-ACCC-25A28B090D4D}"/>
                  </a:ext>
                </a:extLst>
              </p:cNvPr>
              <p:cNvSpPr txBox="1"/>
              <p:nvPr/>
            </p:nvSpPr>
            <p:spPr>
              <a:xfrm>
                <a:off x="5107921" y="5120591"/>
                <a:ext cx="649052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)+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+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solidFill>
                          <a:prstClr val="black"/>
                        </a:solidFill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极限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FF34F80-B0E4-4E7C-ACCC-25A28B09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21" y="5120591"/>
                <a:ext cx="6490521" cy="861774"/>
              </a:xfrm>
              <a:prstGeom prst="rect">
                <a:avLst/>
              </a:prstGeom>
              <a:blipFill>
                <a:blip r:embed="rId10"/>
                <a:stretch>
                  <a:fillRect t="-12766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27DEA337-E7FF-4CCF-8D2F-A4F64A4B7B24}"/>
              </a:ext>
            </a:extLst>
          </p:cNvPr>
          <p:cNvSpPr txBox="1"/>
          <p:nvPr/>
        </p:nvSpPr>
        <p:spPr>
          <a:xfrm>
            <a:off x="3159395" y="6225004"/>
            <a:ext cx="12265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D3C1B79-EF0E-4BF2-A1BE-3CCAC37F2D30}"/>
                  </a:ext>
                </a:extLst>
              </p:cNvPr>
              <p:cNvSpPr txBox="1"/>
              <p:nvPr/>
            </p:nvSpPr>
            <p:spPr>
              <a:xfrm>
                <a:off x="1130721" y="6020846"/>
                <a:ext cx="1226521" cy="839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D3C1B79-EF0E-4BF2-A1BE-3CCAC37F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21" y="6020846"/>
                <a:ext cx="1226521" cy="839204"/>
              </a:xfrm>
              <a:prstGeom prst="rect">
                <a:avLst/>
              </a:prstGeom>
              <a:blipFill>
                <a:blip r:embed="rId11"/>
                <a:stretch>
                  <a:fillRect r="-50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4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15" grpId="0"/>
      <p:bldP spid="16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/>
              <p:nvPr/>
            </p:nvSpPr>
            <p:spPr>
              <a:xfrm>
                <a:off x="747289" y="233701"/>
                <a:ext cx="4415378" cy="77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C24945-62DA-45BB-BD8E-5946CF24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" y="233701"/>
                <a:ext cx="4415378" cy="773417"/>
              </a:xfrm>
              <a:prstGeom prst="rect">
                <a:avLst/>
              </a:prstGeom>
              <a:blipFill>
                <a:blip r:embed="rId2"/>
                <a:stretch>
                  <a:fillRect l="-2901" b="-9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966751" y="2134237"/>
                <a:ext cx="6619252" cy="583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51" y="2134237"/>
                <a:ext cx="6619252" cy="583878"/>
              </a:xfrm>
              <a:prstGeom prst="rect">
                <a:avLst/>
              </a:prstGeom>
              <a:blipFill>
                <a:blip r:embed="rId3"/>
                <a:stretch>
                  <a:fillRect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4E6C815-209E-4051-885F-3CC1F9B8DA58}"/>
              </a:ext>
            </a:extLst>
          </p:cNvPr>
          <p:cNvSpPr txBox="1"/>
          <p:nvPr/>
        </p:nvSpPr>
        <p:spPr>
          <a:xfrm>
            <a:off x="4840348" y="456221"/>
            <a:ext cx="47273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                              的值；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256A0-A6B7-4D28-8672-1B2505F4C92A}"/>
              </a:ext>
            </a:extLst>
          </p:cNvPr>
          <p:cNvSpPr txBox="1"/>
          <p:nvPr/>
        </p:nvSpPr>
        <p:spPr>
          <a:xfrm>
            <a:off x="2538162" y="5978407"/>
            <a:ext cx="425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由比较法知，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原级数收敛。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/>
              <p:nvPr/>
            </p:nvSpPr>
            <p:spPr>
              <a:xfrm>
                <a:off x="5722511" y="262521"/>
                <a:ext cx="2449337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C75158-F30B-42CD-9E6D-76218C5A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511" y="262521"/>
                <a:ext cx="2449337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F42210C-FF69-4B8E-8DC6-6E3519EBC446}"/>
                  </a:ext>
                </a:extLst>
              </p:cNvPr>
              <p:cNvSpPr txBox="1"/>
              <p:nvPr/>
            </p:nvSpPr>
            <p:spPr>
              <a:xfrm>
                <a:off x="966751" y="1400466"/>
                <a:ext cx="86075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试证：对任意常数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，级数                 收敛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F42210C-FF69-4B8E-8DC6-6E3519EBC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51" y="1400466"/>
                <a:ext cx="8607569" cy="430887"/>
              </a:xfrm>
              <a:prstGeom prst="rect">
                <a:avLst/>
              </a:prstGeom>
              <a:blipFill>
                <a:blip r:embed="rId5"/>
                <a:stretch>
                  <a:fillRect l="-2550" t="-30000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4BF7A3-A75A-4570-9D1D-DABC96E94FC6}"/>
                  </a:ext>
                </a:extLst>
              </p:cNvPr>
              <p:cNvSpPr txBox="1"/>
              <p:nvPr/>
            </p:nvSpPr>
            <p:spPr>
              <a:xfrm>
                <a:off x="6282355" y="1112407"/>
                <a:ext cx="1642693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4BF7A3-A75A-4570-9D1D-DABC96E9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5" y="1112407"/>
                <a:ext cx="1642693" cy="1007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D89494-7060-45D5-B4CE-8E6525580C29}"/>
                  </a:ext>
                </a:extLst>
              </p:cNvPr>
              <p:cNvSpPr txBox="1"/>
              <p:nvPr/>
            </p:nvSpPr>
            <p:spPr>
              <a:xfrm>
                <a:off x="6340105" y="2149718"/>
                <a:ext cx="4712907" cy="612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func>
                              <m:func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f>
                          <m:f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D89494-7060-45D5-B4CE-8E652558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05" y="2149718"/>
                <a:ext cx="4712907" cy="612284"/>
              </a:xfrm>
              <a:prstGeom prst="rect">
                <a:avLst/>
              </a:prstGeom>
              <a:blipFill>
                <a:blip r:embed="rId7"/>
                <a:stretch>
                  <a:fillRect l="-3881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BD27F3B-3A89-4AB9-BA2F-76AA9043554C}"/>
                  </a:ext>
                </a:extLst>
              </p:cNvPr>
              <p:cNvSpPr txBox="1"/>
              <p:nvPr/>
            </p:nvSpPr>
            <p:spPr>
              <a:xfrm>
                <a:off x="1062358" y="2818402"/>
                <a:ext cx="5277747" cy="105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+1)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BD27F3B-3A89-4AB9-BA2F-76AA90435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58" y="2818402"/>
                <a:ext cx="5277747" cy="1055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2D1610-794E-4132-ABB9-D033CDD58AFA}"/>
                  </a:ext>
                </a:extLst>
              </p:cNvPr>
              <p:cNvSpPr txBox="1"/>
              <p:nvPr/>
            </p:nvSpPr>
            <p:spPr>
              <a:xfrm>
                <a:off x="610930" y="3710816"/>
                <a:ext cx="6752395" cy="80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</m:e>
                    </m:nary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2D1610-794E-4132-ABB9-D033CDD58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0" y="3710816"/>
                <a:ext cx="6752395" cy="805733"/>
              </a:xfrm>
              <a:prstGeom prst="rect">
                <a:avLst/>
              </a:prstGeom>
              <a:blipFill>
                <a:blip r:embed="rId9"/>
                <a:stretch>
                  <a:fillRect l="-180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DF1B451-B03B-4F18-A470-65FD6673444C}"/>
                  </a:ext>
                </a:extLst>
              </p:cNvPr>
              <p:cNvSpPr txBox="1"/>
              <p:nvPr/>
            </p:nvSpPr>
            <p:spPr>
              <a:xfrm>
                <a:off x="6124874" y="3898500"/>
                <a:ext cx="3356010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DF1B451-B03B-4F18-A470-65FD6673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74" y="3898500"/>
                <a:ext cx="3356010" cy="703013"/>
              </a:xfrm>
              <a:prstGeom prst="rect">
                <a:avLst/>
              </a:prstGeom>
              <a:blipFill>
                <a:blip r:embed="rId10"/>
                <a:stretch>
                  <a:fillRect t="-870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F2F803-2CF7-40C5-904A-0C0406120B46}"/>
                  </a:ext>
                </a:extLst>
              </p:cNvPr>
              <p:cNvSpPr txBox="1"/>
              <p:nvPr/>
            </p:nvSpPr>
            <p:spPr>
              <a:xfrm>
                <a:off x="1177662" y="4604302"/>
                <a:ext cx="3356010" cy="91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F2F803-2CF7-40C5-904A-0C040612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62" y="4604302"/>
                <a:ext cx="3356010" cy="9112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8B81DF4E-6F91-45BD-94A0-12111D5CCA2F}"/>
              </a:ext>
            </a:extLst>
          </p:cNvPr>
          <p:cNvSpPr txBox="1"/>
          <p:nvPr/>
        </p:nvSpPr>
        <p:spPr>
          <a:xfrm>
            <a:off x="4449659" y="4924565"/>
            <a:ext cx="86075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                 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1B3D-C7A1-471C-B0AB-A3E3C7923AFB}"/>
                  </a:ext>
                </a:extLst>
              </p:cNvPr>
              <p:cNvSpPr txBox="1"/>
              <p:nvPr/>
            </p:nvSpPr>
            <p:spPr>
              <a:xfrm>
                <a:off x="5150225" y="4633815"/>
                <a:ext cx="1642693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F31B3D-C7A1-471C-B0AB-A3E3C792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25" y="4633815"/>
                <a:ext cx="1642693" cy="10070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9" grpId="0"/>
      <p:bldP spid="15" grpId="0"/>
      <p:bldP spid="16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1197442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57137" y="340756"/>
            <a:ext cx="583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6.3  1.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判断敛散性：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961511" y="1037801"/>
                <a:ext cx="2710999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+2 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11" y="1037801"/>
                <a:ext cx="2710999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4914247" y="1077732"/>
                <a:ext cx="2689125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+2 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247" y="1077732"/>
                <a:ext cx="2689125" cy="88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DE3A8A-FF65-4268-9BE8-F2350888EA68}"/>
                  </a:ext>
                </a:extLst>
              </p:cNvPr>
              <p:cNvSpPr txBox="1"/>
              <p:nvPr/>
            </p:nvSpPr>
            <p:spPr>
              <a:xfrm>
                <a:off x="1985821" y="4559216"/>
                <a:ext cx="3463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单调下降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，且极限为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DE3A8A-FF65-4268-9BE8-F2350888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1" y="4559216"/>
                <a:ext cx="3463384" cy="461665"/>
              </a:xfrm>
              <a:prstGeom prst="rect">
                <a:avLst/>
              </a:prstGeom>
              <a:blipFill>
                <a:blip r:embed="rId4"/>
                <a:stretch>
                  <a:fillRect t="-14474" r="-228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/>
              <p:nvPr/>
            </p:nvSpPr>
            <p:spPr>
              <a:xfrm>
                <a:off x="1200876" y="2238483"/>
                <a:ext cx="6846161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+2 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76" y="2238483"/>
                <a:ext cx="6846161" cy="889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C2D469A-7C3A-4C91-8A6D-ED25A26909FC}"/>
              </a:ext>
            </a:extLst>
          </p:cNvPr>
          <p:cNvSpPr txBox="1"/>
          <p:nvPr/>
        </p:nvSpPr>
        <p:spPr>
          <a:xfrm>
            <a:off x="1961511" y="546194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由莱布尼兹定理，原级数收敛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9D3ED7-3EBE-4144-B6A6-A76E08334067}"/>
                  </a:ext>
                </a:extLst>
              </p:cNvPr>
              <p:cNvSpPr txBox="1"/>
              <p:nvPr/>
            </p:nvSpPr>
            <p:spPr>
              <a:xfrm>
                <a:off x="1928671" y="3541348"/>
                <a:ext cx="4810137" cy="797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=</a:t>
                </a:r>
                <a:r>
                  <a:rPr lang="pt-BR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pt-BR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9D3ED7-3EBE-4144-B6A6-A76E0833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71" y="3541348"/>
                <a:ext cx="4810137" cy="797334"/>
              </a:xfrm>
              <a:prstGeom prst="rect">
                <a:avLst/>
              </a:prstGeom>
              <a:blipFill>
                <a:blip r:embed="rId6"/>
                <a:stretch>
                  <a:fillRect l="-5070" b="-13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3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0" grpId="0"/>
      <p:bldP spid="22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980</Words>
  <Application>Microsoft Office PowerPoint</Application>
  <PresentationFormat>宽屏</PresentationFormat>
  <Paragraphs>159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84</cp:revision>
  <dcterms:created xsi:type="dcterms:W3CDTF">2020-02-21T07:30:31Z</dcterms:created>
  <dcterms:modified xsi:type="dcterms:W3CDTF">2021-03-27T12:41:17Z</dcterms:modified>
</cp:coreProperties>
</file>