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3" r:id="rId2"/>
    <p:sldId id="274" r:id="rId3"/>
    <p:sldId id="275" r:id="rId4"/>
    <p:sldId id="276" r:id="rId5"/>
    <p:sldId id="277" r:id="rId6"/>
    <p:sldId id="278" r:id="rId7"/>
    <p:sldId id="296" r:id="rId8"/>
    <p:sldId id="279" r:id="rId9"/>
    <p:sldId id="263" r:id="rId10"/>
    <p:sldId id="280" r:id="rId11"/>
    <p:sldId id="281" r:id="rId12"/>
    <p:sldId id="297" r:id="rId13"/>
    <p:sldId id="298" r:id="rId14"/>
    <p:sldId id="268" r:id="rId15"/>
    <p:sldId id="283" r:id="rId16"/>
    <p:sldId id="269" r:id="rId17"/>
    <p:sldId id="270" r:id="rId18"/>
    <p:sldId id="284" r:id="rId19"/>
    <p:sldId id="285" r:id="rId20"/>
    <p:sldId id="286" r:id="rId21"/>
    <p:sldId id="299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A7FE-9662-4D81-B05D-CBDFC24CE8C6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A075D-1B41-4034-8059-779BAB017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31CF4123-2A13-4F14-AC8B-FA5DB74432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24288D5-580C-455D-BDF3-53890630B2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A5914F8-0CED-43FC-AD78-EF8A4BCAF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28B0A-5333-4D4A-84D9-B815434426FF}" type="slidenum">
              <a:rPr lang="zh-CN" altLang="en-US" sz="1200"/>
              <a:pPr eaLnBrk="1" hangingPunct="1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A55129-2AD3-4D8F-A975-97CEA46F2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6CE93-129F-4FFB-A9E8-6C27BF6B074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CB7FD86-E6EA-4FFA-A0CF-F3BEF385F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7895AF3-44BE-4522-982D-90770AFEA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点击按钮“定理</a:t>
            </a:r>
            <a:r>
              <a:rPr lang="en-US" altLang="zh-CN"/>
              <a:t>2”, </a:t>
            </a:r>
            <a:r>
              <a:rPr lang="zh-CN" altLang="en-US"/>
              <a:t>可看定理</a:t>
            </a:r>
            <a:r>
              <a:rPr lang="en-US" altLang="zh-CN"/>
              <a:t>2</a:t>
            </a:r>
            <a:r>
              <a:rPr lang="zh-CN" altLang="en-US"/>
              <a:t>内容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29C939-A73B-41B5-A1A7-0F788ABD0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39B50-1D1B-4996-8AD8-95532769184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6BEA5FE-77A7-44D1-B720-142AD255B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F73D284-AECD-4069-9E79-532836FE3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点击按钮“定理</a:t>
            </a:r>
            <a:r>
              <a:rPr lang="en-US" altLang="zh-CN"/>
              <a:t>2”, </a:t>
            </a:r>
            <a:r>
              <a:rPr lang="zh-CN" altLang="en-US"/>
              <a:t>可看定理</a:t>
            </a:r>
            <a:r>
              <a:rPr lang="en-US" altLang="zh-CN"/>
              <a:t>2</a:t>
            </a:r>
            <a:r>
              <a:rPr lang="zh-CN" altLang="en-US"/>
              <a:t>内容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191F91-ED60-4394-84DF-B50A6C3943E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1200" y="247650"/>
            <a:ext cx="10668000" cy="516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1263774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4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5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3" Type="http://schemas.openxmlformats.org/officeDocument/2006/relationships/image" Target="../media/image1170.png"/><Relationship Id="rId7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5" Type="http://schemas.openxmlformats.org/officeDocument/2006/relationships/image" Target="../media/image1190.png"/><Relationship Id="rId10" Type="http://schemas.openxmlformats.org/officeDocument/2006/relationships/image" Target="../media/image124.png"/><Relationship Id="rId4" Type="http://schemas.openxmlformats.org/officeDocument/2006/relationships/image" Target="../media/image1180.png"/><Relationship Id="rId9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1ED3040D-F2C1-41F9-853A-30F8326A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1206500"/>
            <a:ext cx="2811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</a:t>
            </a:r>
            <a:r>
              <a:rPr lang="en-US" altLang="zh-CN" sz="3200" b="1"/>
              <a:t>. </a:t>
            </a:r>
            <a:r>
              <a:rPr lang="zh-CN" altLang="en-US" sz="3200" b="1">
                <a:latin typeface="宋体" panose="02010600030101010101" pitchFamily="2" charset="-122"/>
              </a:rPr>
              <a:t>格林公式</a:t>
            </a:r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419B636F-5CE8-485A-9B48-8794A6A0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196976"/>
            <a:ext cx="4897438" cy="1008063"/>
          </a:xfrm>
          <a:prstGeom prst="wedgeRectCallout">
            <a:avLst>
              <a:gd name="adj1" fmla="val -64847"/>
              <a:gd name="adj2" fmla="val -7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宋体" panose="02010600030101010101" pitchFamily="2" charset="-122"/>
              </a:rPr>
              <a:t>平面区域上的二重积分与区域</a:t>
            </a:r>
          </a:p>
          <a:p>
            <a:pPr algn="ctr" eaLnBrk="1" hangingPunct="1"/>
            <a:r>
              <a:rPr lang="zh-CN" altLang="en-US" sz="2800" b="1">
                <a:latin typeface="宋体" panose="02010600030101010101" pitchFamily="2" charset="-122"/>
              </a:rPr>
              <a:t>  边界曲线上的曲线积分的关系。</a:t>
            </a:r>
            <a:endParaRPr lang="zh-CN" altLang="en-US" sz="2800" b="1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BF8204C4-D12B-4DCA-8C2B-82D3F508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2330450"/>
            <a:ext cx="8132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zh-CN" sz="2800" b="1" i="1"/>
              <a:t>D</a:t>
            </a:r>
            <a:r>
              <a:rPr lang="zh-CN" altLang="en-US" sz="2800" b="1">
                <a:latin typeface="宋体" panose="02010600030101010101" pitchFamily="2" charset="-122"/>
              </a:rPr>
              <a:t>为一平面域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如果</a:t>
            </a:r>
            <a:r>
              <a:rPr lang="en-US" altLang="zh-CN" sz="2800" b="1" i="1"/>
              <a:t>D</a:t>
            </a:r>
            <a:r>
              <a:rPr lang="zh-CN" altLang="en-US" sz="2800" b="1">
                <a:latin typeface="宋体" panose="02010600030101010101" pitchFamily="2" charset="-122"/>
              </a:rPr>
              <a:t>内任意闭曲线所包围的全体点都属于</a:t>
            </a:r>
            <a:r>
              <a:rPr lang="en-US" altLang="zh-CN" sz="2800" b="1" i="1"/>
              <a:t>D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则称</a:t>
            </a:r>
            <a:r>
              <a:rPr lang="en-US" altLang="zh-CN" sz="2800" b="1" i="1"/>
              <a:t>D</a:t>
            </a:r>
            <a:r>
              <a:rPr lang="zh-CN" altLang="en-US" sz="2800" b="1">
                <a:latin typeface="宋体" panose="02010600030101010101" pitchFamily="2" charset="-122"/>
              </a:rPr>
              <a:t>为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单连通域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ED212318-7D36-4854-ACB3-F95F0958D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708276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否则称</a:t>
            </a:r>
            <a:r>
              <a:rPr lang="en-US" altLang="zh-CN" sz="2800" b="1" i="1"/>
              <a:t>D</a:t>
            </a:r>
            <a:r>
              <a:rPr lang="zh-CN" altLang="en-US" sz="2800" b="1">
                <a:latin typeface="宋体" panose="02010600030101010101" pitchFamily="2" charset="-122"/>
              </a:rPr>
              <a:t>为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复连通域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B258324D-C5C8-42DD-A6B6-D1A35376B4BF}"/>
              </a:ext>
            </a:extLst>
          </p:cNvPr>
          <p:cNvGrpSpPr>
            <a:grpSpLocks/>
          </p:cNvGrpSpPr>
          <p:nvPr/>
        </p:nvGrpSpPr>
        <p:grpSpPr bwMode="auto">
          <a:xfrm>
            <a:off x="2935288" y="3930650"/>
            <a:ext cx="2184400" cy="1574800"/>
            <a:chOff x="1120" y="2112"/>
            <a:chExt cx="1376" cy="992"/>
          </a:xfrm>
        </p:grpSpPr>
        <p:sp>
          <p:nvSpPr>
            <p:cNvPr id="29711" name="Freeform 9" descr="浅色上对角线">
              <a:extLst>
                <a:ext uri="{FF2B5EF4-FFF2-40B4-BE49-F238E27FC236}">
                  <a16:creationId xmlns:a16="http://schemas.microsoft.com/office/drawing/2014/main" id="{9CD4E37A-B7F2-46A9-A9DC-F50CB1A6C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2112"/>
              <a:ext cx="1376" cy="992"/>
            </a:xfrm>
            <a:custGeom>
              <a:avLst/>
              <a:gdLst>
                <a:gd name="T0" fmla="*/ 224 w 1376"/>
                <a:gd name="T1" fmla="*/ 912 h 992"/>
                <a:gd name="T2" fmla="*/ 32 w 1376"/>
                <a:gd name="T3" fmla="*/ 432 h 992"/>
                <a:gd name="T4" fmla="*/ 416 w 1376"/>
                <a:gd name="T5" fmla="*/ 48 h 992"/>
                <a:gd name="T6" fmla="*/ 1136 w 1376"/>
                <a:gd name="T7" fmla="*/ 144 h 992"/>
                <a:gd name="T8" fmla="*/ 1328 w 1376"/>
                <a:gd name="T9" fmla="*/ 624 h 992"/>
                <a:gd name="T10" fmla="*/ 848 w 1376"/>
                <a:gd name="T11" fmla="*/ 912 h 992"/>
                <a:gd name="T12" fmla="*/ 224 w 1376"/>
                <a:gd name="T13" fmla="*/ 912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6"/>
                <a:gd name="T22" fmla="*/ 0 h 992"/>
                <a:gd name="T23" fmla="*/ 1376 w 1376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6" h="992">
                  <a:moveTo>
                    <a:pt x="224" y="912"/>
                  </a:moveTo>
                  <a:cubicBezTo>
                    <a:pt x="88" y="832"/>
                    <a:pt x="0" y="576"/>
                    <a:pt x="32" y="432"/>
                  </a:cubicBezTo>
                  <a:cubicBezTo>
                    <a:pt x="64" y="288"/>
                    <a:pt x="232" y="96"/>
                    <a:pt x="416" y="48"/>
                  </a:cubicBezTo>
                  <a:cubicBezTo>
                    <a:pt x="600" y="0"/>
                    <a:pt x="984" y="48"/>
                    <a:pt x="1136" y="144"/>
                  </a:cubicBezTo>
                  <a:cubicBezTo>
                    <a:pt x="1288" y="240"/>
                    <a:pt x="1376" y="496"/>
                    <a:pt x="1328" y="624"/>
                  </a:cubicBezTo>
                  <a:cubicBezTo>
                    <a:pt x="1280" y="752"/>
                    <a:pt x="1040" y="864"/>
                    <a:pt x="848" y="912"/>
                  </a:cubicBezTo>
                  <a:cubicBezTo>
                    <a:pt x="656" y="960"/>
                    <a:pt x="360" y="992"/>
                    <a:pt x="224" y="912"/>
                  </a:cubicBezTo>
                  <a:close/>
                </a:path>
              </a:pathLst>
            </a:custGeom>
            <a:pattFill prst="ltUpDiag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2" name="Text Box 10">
              <a:extLst>
                <a:ext uri="{FF2B5EF4-FFF2-40B4-BE49-F238E27FC236}">
                  <a16:creationId xmlns:a16="http://schemas.microsoft.com/office/drawing/2014/main" id="{2B4FC1DE-0529-4105-8D10-652005F98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1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D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6236B01-0DB9-4455-97FC-294ECAD9E0AC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3854450"/>
            <a:ext cx="2184400" cy="1574800"/>
            <a:chOff x="3216" y="2064"/>
            <a:chExt cx="1376" cy="992"/>
          </a:xfrm>
        </p:grpSpPr>
        <p:sp>
          <p:nvSpPr>
            <p:cNvPr id="29708" name="Freeform 12" descr="浅色上对角线">
              <a:extLst>
                <a:ext uri="{FF2B5EF4-FFF2-40B4-BE49-F238E27FC236}">
                  <a16:creationId xmlns:a16="http://schemas.microsoft.com/office/drawing/2014/main" id="{792059DB-8201-4C30-963E-3EF882CF5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064"/>
              <a:ext cx="1376" cy="992"/>
            </a:xfrm>
            <a:custGeom>
              <a:avLst/>
              <a:gdLst>
                <a:gd name="T0" fmla="*/ 224 w 1376"/>
                <a:gd name="T1" fmla="*/ 912 h 992"/>
                <a:gd name="T2" fmla="*/ 32 w 1376"/>
                <a:gd name="T3" fmla="*/ 432 h 992"/>
                <a:gd name="T4" fmla="*/ 416 w 1376"/>
                <a:gd name="T5" fmla="*/ 48 h 992"/>
                <a:gd name="T6" fmla="*/ 1136 w 1376"/>
                <a:gd name="T7" fmla="*/ 144 h 992"/>
                <a:gd name="T8" fmla="*/ 1328 w 1376"/>
                <a:gd name="T9" fmla="*/ 624 h 992"/>
                <a:gd name="T10" fmla="*/ 848 w 1376"/>
                <a:gd name="T11" fmla="*/ 912 h 992"/>
                <a:gd name="T12" fmla="*/ 224 w 1376"/>
                <a:gd name="T13" fmla="*/ 912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6"/>
                <a:gd name="T22" fmla="*/ 0 h 992"/>
                <a:gd name="T23" fmla="*/ 1376 w 1376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6" h="992">
                  <a:moveTo>
                    <a:pt x="224" y="912"/>
                  </a:moveTo>
                  <a:cubicBezTo>
                    <a:pt x="88" y="832"/>
                    <a:pt x="0" y="576"/>
                    <a:pt x="32" y="432"/>
                  </a:cubicBezTo>
                  <a:cubicBezTo>
                    <a:pt x="64" y="288"/>
                    <a:pt x="232" y="96"/>
                    <a:pt x="416" y="48"/>
                  </a:cubicBezTo>
                  <a:cubicBezTo>
                    <a:pt x="600" y="0"/>
                    <a:pt x="984" y="48"/>
                    <a:pt x="1136" y="144"/>
                  </a:cubicBezTo>
                  <a:cubicBezTo>
                    <a:pt x="1288" y="240"/>
                    <a:pt x="1376" y="496"/>
                    <a:pt x="1328" y="624"/>
                  </a:cubicBezTo>
                  <a:cubicBezTo>
                    <a:pt x="1280" y="752"/>
                    <a:pt x="1040" y="864"/>
                    <a:pt x="848" y="912"/>
                  </a:cubicBezTo>
                  <a:cubicBezTo>
                    <a:pt x="656" y="960"/>
                    <a:pt x="360" y="992"/>
                    <a:pt x="224" y="912"/>
                  </a:cubicBezTo>
                  <a:close/>
                </a:path>
              </a:pathLst>
            </a:custGeom>
            <a:pattFill prst="ltUpDiag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9" name="Freeform 13">
              <a:extLst>
                <a:ext uri="{FF2B5EF4-FFF2-40B4-BE49-F238E27FC236}">
                  <a16:creationId xmlns:a16="http://schemas.microsoft.com/office/drawing/2014/main" id="{60E2EC68-5CCD-4A03-84DB-3790C469D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2440"/>
              <a:ext cx="424" cy="280"/>
            </a:xfrm>
            <a:custGeom>
              <a:avLst/>
              <a:gdLst>
                <a:gd name="T0" fmla="*/ 104 w 424"/>
                <a:gd name="T1" fmla="*/ 200 h 280"/>
                <a:gd name="T2" fmla="*/ 8 w 424"/>
                <a:gd name="T3" fmla="*/ 104 h 280"/>
                <a:gd name="T4" fmla="*/ 152 w 424"/>
                <a:gd name="T5" fmla="*/ 8 h 280"/>
                <a:gd name="T6" fmla="*/ 392 w 424"/>
                <a:gd name="T7" fmla="*/ 56 h 280"/>
                <a:gd name="T8" fmla="*/ 344 w 424"/>
                <a:gd name="T9" fmla="*/ 248 h 280"/>
                <a:gd name="T10" fmla="*/ 104 w 424"/>
                <a:gd name="T11" fmla="*/ 20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4"/>
                <a:gd name="T19" fmla="*/ 0 h 280"/>
                <a:gd name="T20" fmla="*/ 424 w 424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4" h="280">
                  <a:moveTo>
                    <a:pt x="104" y="200"/>
                  </a:moveTo>
                  <a:cubicBezTo>
                    <a:pt x="48" y="176"/>
                    <a:pt x="0" y="136"/>
                    <a:pt x="8" y="104"/>
                  </a:cubicBezTo>
                  <a:cubicBezTo>
                    <a:pt x="16" y="72"/>
                    <a:pt x="88" y="16"/>
                    <a:pt x="152" y="8"/>
                  </a:cubicBezTo>
                  <a:cubicBezTo>
                    <a:pt x="216" y="0"/>
                    <a:pt x="360" y="16"/>
                    <a:pt x="392" y="56"/>
                  </a:cubicBezTo>
                  <a:cubicBezTo>
                    <a:pt x="424" y="96"/>
                    <a:pt x="392" y="216"/>
                    <a:pt x="344" y="248"/>
                  </a:cubicBezTo>
                  <a:cubicBezTo>
                    <a:pt x="296" y="280"/>
                    <a:pt x="160" y="224"/>
                    <a:pt x="104" y="2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0" name="Text Box 14">
              <a:extLst>
                <a:ext uri="{FF2B5EF4-FFF2-40B4-BE49-F238E27FC236}">
                  <a16:creationId xmlns:a16="http://schemas.microsoft.com/office/drawing/2014/main" id="{0E700D93-D017-48C0-879B-9D6A7299B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36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D</a:t>
              </a:r>
            </a:p>
          </p:txBody>
        </p:sp>
      </p:grpSp>
      <p:sp>
        <p:nvSpPr>
          <p:cNvPr id="2066" name="Line 18">
            <a:extLst>
              <a:ext uri="{FF2B5EF4-FFF2-40B4-BE49-F238E27FC236}">
                <a16:creationId xmlns:a16="http://schemas.microsoft.com/office/drawing/2014/main" id="{67F9FEE5-CC13-41D3-8FAF-4112A1C96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7575" y="32131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8F6A21B1-3B6E-4760-A863-16D773D52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9" y="3357564"/>
            <a:ext cx="5159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Text Box 22">
            <a:extLst>
              <a:ext uri="{FF2B5EF4-FFF2-40B4-BE49-F238E27FC236}">
                <a16:creationId xmlns:a16="http://schemas.microsoft.com/office/drawing/2014/main" id="{F56E5417-2D06-4248-AD5F-20ADC75C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260350"/>
            <a:ext cx="4824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§3</a:t>
            </a:r>
            <a:r>
              <a:rPr lang="en-US" altLang="zh-CN" sz="3600" b="1"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latin typeface="宋体" panose="02010600030101010101" pitchFamily="2" charset="-122"/>
              </a:rPr>
              <a:t>格林公式及</a:t>
            </a:r>
            <a:r>
              <a:rPr lang="zh-CN" altLang="en-US" sz="3600" b="1"/>
              <a:t>应用</a:t>
            </a:r>
          </a:p>
        </p:txBody>
      </p:sp>
      <p:sp>
        <p:nvSpPr>
          <p:cNvPr id="2072" name="Rectangle 24">
            <a:extLst>
              <a:ext uri="{FF2B5EF4-FFF2-40B4-BE49-F238E27FC236}">
                <a16:creationId xmlns:a16="http://schemas.microsoft.com/office/drawing/2014/main" id="{F7A6EA2D-BEF9-46E8-801E-235DE11F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634038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从直观上看，单连通域是不含有</a:t>
            </a:r>
            <a:r>
              <a:rPr lang="en-US" altLang="en-US" sz="2800" b="1"/>
              <a:t>“</a:t>
            </a:r>
            <a:r>
              <a:rPr lang="zh-CN" altLang="en-US" sz="2800" b="1"/>
              <a:t>洞</a:t>
            </a:r>
            <a:r>
              <a:rPr lang="en-US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的区域．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3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nimBg="1" autoUpdateAnimBg="0"/>
      <p:bldP spid="2055" grpId="0" autoUpdateAnimBg="0"/>
      <p:bldP spid="2056" grpId="0" autoUpdateAnimBg="0"/>
      <p:bldP spid="2070" grpId="0" autoUpdateAnimBg="0"/>
      <p:bldP spid="20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CB100D96-9C65-4794-A7A4-D99444A6A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82" y="49566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2548A17-2950-4288-9364-B824A60DD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92" y="124626"/>
            <a:ext cx="68405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设函数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在单连域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内具有一阶连续偏导数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则下面四个命题等价：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810D453-A526-4C47-BA25-98A0F0B2F29F}"/>
              </a:ext>
            </a:extLst>
          </p:cNvPr>
          <p:cNvGrpSpPr>
            <a:grpSpLocks/>
          </p:cNvGrpSpPr>
          <p:nvPr/>
        </p:nvGrpSpPr>
        <p:grpSpPr bwMode="auto">
          <a:xfrm>
            <a:off x="1982537" y="2555453"/>
            <a:ext cx="7219950" cy="657225"/>
            <a:chOff x="971" y="1584"/>
            <a:chExt cx="3936" cy="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9" name="Text Box 2">
                  <a:extLst>
                    <a:ext uri="{FF2B5EF4-FFF2-40B4-BE49-F238E27FC236}">
                      <a16:creationId xmlns:a16="http://schemas.microsoft.com/office/drawing/2014/main" id="{23C1140D-17F2-43AC-8317-EF0F9E412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1" y="1612"/>
                  <a:ext cx="3936" cy="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(3) </a:t>
                  </a:r>
                  <a:r>
                    <a:rPr lang="zh-CN" altLang="en-US" sz="2800" b="1" dirty="0"/>
                    <a:t>在</a:t>
                  </a:r>
                  <a:r>
                    <a:rPr lang="en-US" altLang="zh-CN" sz="2800" b="1" i="1" dirty="0"/>
                    <a:t>D</a:t>
                  </a:r>
                  <a:r>
                    <a:rPr lang="zh-CN" altLang="en-US" sz="2800" b="1" dirty="0"/>
                    <a:t>内曲线积分 </a:t>
                  </a:r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a14:m>
                  <a:r>
                    <a:rPr lang="zh-CN" altLang="en-US" sz="2800" b="1" dirty="0"/>
                    <a:t> 与路径无关</a:t>
                  </a:r>
                  <a:r>
                    <a:rPr lang="en-US" altLang="zh-CN" sz="2800" b="1" dirty="0"/>
                    <a:t>. </a:t>
                  </a:r>
                </a:p>
              </p:txBody>
            </p:sp>
          </mc:Choice>
          <mc:Fallback xmlns="">
            <p:sp>
              <p:nvSpPr>
                <p:cNvPr id="8209" name="Text Box 2">
                  <a:extLst>
                    <a:ext uri="{FF2B5EF4-FFF2-40B4-BE49-F238E27FC236}">
                      <a16:creationId xmlns:a16="http://schemas.microsoft.com/office/drawing/2014/main" id="{23C1140D-17F2-43AC-8317-EF0F9E412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1" y="1612"/>
                  <a:ext cx="3936" cy="313"/>
                </a:xfrm>
                <a:prstGeom prst="rect">
                  <a:avLst/>
                </a:prstGeom>
                <a:blipFill>
                  <a:blip r:embed="rId2"/>
                  <a:stretch>
                    <a:fillRect l="-1688" t="-13402" r="-4135" b="-185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7" name="Object 7">
              <a:extLst>
                <a:ext uri="{FF2B5EF4-FFF2-40B4-BE49-F238E27FC236}">
                  <a16:creationId xmlns:a16="http://schemas.microsoft.com/office/drawing/2014/main" id="{1FEACFD1-96F0-4308-8A03-CE6B3C926B33}"/>
                </a:ext>
              </a:extLst>
            </p:cNvPr>
            <p:cNvSpPr txBox="1"/>
            <p:nvPr/>
          </p:nvSpPr>
          <p:spPr bwMode="auto">
            <a:xfrm>
              <a:off x="2688" y="1584"/>
              <a:ext cx="975" cy="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Autofit/>
            </a:bodyPr>
            <a:lstStyle/>
            <a:p>
              <a:endParaRPr lang="zh-CN" altLang="en-US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Text Box 5">
                <a:extLst>
                  <a:ext uri="{FF2B5EF4-FFF2-40B4-BE49-F238E27FC236}">
                    <a16:creationId xmlns:a16="http://schemas.microsoft.com/office/drawing/2014/main" id="{7DD030F3-184B-4B62-9905-A1C9F1225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278" y="1125005"/>
                <a:ext cx="5353050" cy="873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en-US" sz="2800" b="1" dirty="0"/>
                  <a:t>在</a:t>
                </a:r>
                <a:r>
                  <a:rPr lang="en-US" altLang="zh-CN" sz="2800" b="1" i="1" dirty="0"/>
                  <a:t>D</a:t>
                </a:r>
                <a:r>
                  <a:rPr lang="zh-CN" altLang="en-US" sz="2800" b="1" dirty="0"/>
                  <a:t>内恒成立；</a:t>
                </a:r>
              </a:p>
            </p:txBody>
          </p:sp>
        </mc:Choice>
        <mc:Fallback xmlns="">
          <p:sp>
            <p:nvSpPr>
              <p:cNvPr id="8208" name="Text Box 5">
                <a:extLst>
                  <a:ext uri="{FF2B5EF4-FFF2-40B4-BE49-F238E27FC236}">
                    <a16:creationId xmlns:a16="http://schemas.microsoft.com/office/drawing/2014/main" id="{7DD030F3-184B-4B62-9905-A1C9F122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0278" y="1125005"/>
                <a:ext cx="5353050" cy="873381"/>
              </a:xfrm>
              <a:prstGeom prst="rect">
                <a:avLst/>
              </a:prstGeom>
              <a:blipFill>
                <a:blip r:embed="rId3"/>
                <a:stretch>
                  <a:fillRect l="-22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7" name="Text Box 6">
                <a:extLst>
                  <a:ext uri="{FF2B5EF4-FFF2-40B4-BE49-F238E27FC236}">
                    <a16:creationId xmlns:a16="http://schemas.microsoft.com/office/drawing/2014/main" id="{DCEF9369-0779-48D5-9947-CCC4DD2E2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278" y="1942973"/>
                <a:ext cx="7330148" cy="591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800" b="1" dirty="0"/>
                  <a:t>对于</a:t>
                </a:r>
                <a:r>
                  <a:rPr lang="en-US" altLang="zh-CN" sz="2800" b="1" i="1" dirty="0"/>
                  <a:t>D</a:t>
                </a:r>
                <a:r>
                  <a:rPr lang="zh-CN" altLang="en-US" sz="2800" b="1" dirty="0"/>
                  <a:t>内任一闭曲线</a:t>
                </a:r>
                <a:r>
                  <a:rPr lang="en-US" altLang="zh-CN" sz="2800" b="1" dirty="0"/>
                  <a:t>C</a:t>
                </a:r>
                <a:r>
                  <a:rPr lang="zh-CN" altLang="en-US" sz="2800" b="1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𝑸𝒅𝒚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7" name="Text Box 6">
                <a:extLst>
                  <a:ext uri="{FF2B5EF4-FFF2-40B4-BE49-F238E27FC236}">
                    <a16:creationId xmlns:a16="http://schemas.microsoft.com/office/drawing/2014/main" id="{DCEF9369-0779-48D5-9947-CCC4DD2E2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0278" y="1942973"/>
                <a:ext cx="7330148" cy="591765"/>
              </a:xfrm>
              <a:prstGeom prst="rect">
                <a:avLst/>
              </a:prstGeom>
              <a:blipFill>
                <a:blip r:embed="rId4"/>
                <a:stretch>
                  <a:fillRect l="-1663" t="-13402" b="-185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2" name="Text Box 12">
            <a:extLst>
              <a:ext uri="{FF2B5EF4-FFF2-40B4-BE49-F238E27FC236}">
                <a16:creationId xmlns:a16="http://schemas.microsoft.com/office/drawing/2014/main" id="{7886B500-62EB-415A-82D4-1B670A922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09" y="5244863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应用格林公式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有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D8AE1708-8037-4B2F-9E84-ECA7B1FE2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04" y="4010551"/>
            <a:ext cx="8034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证</a:t>
            </a:r>
            <a:r>
              <a:rPr lang="en-US" altLang="zh-CN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46AD822A-7386-4810-A5D1-ABE5ED20A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552" y="4072106"/>
            <a:ext cx="1383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cs typeface="Times New Roman" panose="02020603050405020304" pitchFamily="18" charset="0"/>
              </a:rPr>
              <a:t>(1)→(2)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D749CF58-EA0C-4D3E-BEC5-B42D33D0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429" y="4626179"/>
            <a:ext cx="7964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因为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是单连域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所以</a:t>
            </a:r>
            <a:r>
              <a:rPr lang="en-US" altLang="zh-CN" sz="2800" b="1" i="1" dirty="0"/>
              <a:t>C</a:t>
            </a:r>
            <a:r>
              <a:rPr lang="zh-CN" altLang="en-US" sz="2800" b="1" dirty="0"/>
              <a:t>所围成的区域</a:t>
            </a:r>
            <a:r>
              <a:rPr lang="en-US" altLang="zh-CN" sz="2800" b="1" i="1" dirty="0"/>
              <a:t>G</a:t>
            </a:r>
            <a:r>
              <a:rPr lang="zh-CN" altLang="en-US" sz="2800" b="1" dirty="0"/>
              <a:t>全部在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内</a:t>
            </a:r>
            <a:r>
              <a:rPr lang="en-US" altLang="zh-CN" sz="2800" b="1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6" name="Object 16">
                <a:extLst>
                  <a:ext uri="{FF2B5EF4-FFF2-40B4-BE49-F238E27FC236}">
                    <a16:creationId xmlns:a16="http://schemas.microsoft.com/office/drawing/2014/main" id="{3FDDFAEC-1B95-45F0-945D-BE40E690BDE5}"/>
                  </a:ext>
                </a:extLst>
              </p:cNvPr>
              <p:cNvSpPr txBox="1"/>
              <p:nvPr/>
            </p:nvSpPr>
            <p:spPr bwMode="auto">
              <a:xfrm>
                <a:off x="2282375" y="5657427"/>
                <a:ext cx="6919377" cy="11395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256" name="Object 16">
                <a:extLst>
                  <a:ext uri="{FF2B5EF4-FFF2-40B4-BE49-F238E27FC236}">
                    <a16:creationId xmlns:a16="http://schemas.microsoft.com/office/drawing/2014/main" id="{3FDDFAEC-1B95-45F0-945D-BE40E690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2375" y="5657427"/>
                <a:ext cx="6919377" cy="1139542"/>
              </a:xfrm>
              <a:prstGeom prst="rect">
                <a:avLst/>
              </a:prstGeom>
              <a:blipFill>
                <a:blip r:embed="rId5"/>
                <a:stretch>
                  <a:fillRect b="-21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6">
            <a:extLst>
              <a:ext uri="{FF2B5EF4-FFF2-40B4-BE49-F238E27FC236}">
                <a16:creationId xmlns:a16="http://schemas.microsoft.com/office/drawing/2014/main" id="{3A0C0092-FC9A-49CE-942F-D03D8F18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377" y="3271850"/>
            <a:ext cx="837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(4)</a:t>
            </a:r>
            <a:r>
              <a:rPr lang="zh-CN" altLang="en-US" sz="2800" b="1" dirty="0">
                <a:latin typeface="宋体" panose="02010600030101010101" pitchFamily="2" charset="-122"/>
              </a:rPr>
              <a:t> 存在函数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使得</a:t>
            </a:r>
            <a:r>
              <a:rPr lang="en-US" altLang="zh-CN" sz="2800" b="1" i="1" dirty="0"/>
              <a:t>du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= P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i="1" dirty="0" err="1"/>
              <a:t>dx</a:t>
            </a:r>
            <a:r>
              <a:rPr lang="en-US" altLang="zh-CN" sz="2800" b="1" dirty="0" err="1">
                <a:latin typeface="宋体" panose="02010600030101010101" pitchFamily="2" charset="-122"/>
              </a:rPr>
              <a:t>+</a:t>
            </a:r>
            <a:r>
              <a:rPr lang="en-US" altLang="zh-CN" sz="2800" b="1" i="1" dirty="0" err="1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i="1" dirty="0" err="1"/>
              <a:t>dy</a:t>
            </a:r>
            <a:endParaRPr lang="en-US" altLang="zh-C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  <p:bldP spid="8208" grpId="0"/>
      <p:bldP spid="8207" grpId="0"/>
      <p:bldP spid="10252" grpId="0" autoUpdateAnimBg="0"/>
      <p:bldP spid="10253" grpId="0" autoUpdateAnimBg="0"/>
      <p:bldP spid="10254" grpId="0" autoUpdateAnimBg="0"/>
      <p:bldP spid="10255" grpId="0" autoUpdateAnimBg="0"/>
      <p:bldP spid="10256" grpId="0"/>
      <p:bldP spid="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8575CCE-8263-4D46-896D-8F1CDB6D2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568" y="1553345"/>
            <a:ext cx="4881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于是对于闭曲线</a:t>
            </a:r>
            <a:r>
              <a:rPr lang="en-US" altLang="zh-CN" sz="2800" b="1" i="1" dirty="0"/>
              <a:t>C=</a:t>
            </a:r>
            <a:r>
              <a:rPr lang="en-US" altLang="zh-CN" sz="2800" b="1" i="1" dirty="0" err="1"/>
              <a:t>AmB+BnA</a:t>
            </a:r>
            <a:r>
              <a:rPr lang="en-US" altLang="zh-CN" sz="2800" b="1" dirty="0"/>
              <a:t>,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DC5461EA-2992-4D11-8D87-514AEB71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568" y="132533"/>
            <a:ext cx="137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(2)→(3)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9D8EEE2-FB01-4522-923F-EC02CE01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005" y="832620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在</a:t>
            </a:r>
            <a:r>
              <a:rPr lang="en-US" altLang="zh-CN" sz="2800" b="1" i="1"/>
              <a:t>D</a:t>
            </a:r>
            <a:r>
              <a:rPr lang="zh-CN" altLang="en-US" sz="2800" b="1"/>
              <a:t>内任取两条连接</a:t>
            </a:r>
            <a:r>
              <a:rPr lang="en-US" altLang="zh-CN" sz="2800" b="1" i="1"/>
              <a:t>A</a:t>
            </a:r>
            <a:r>
              <a:rPr lang="zh-CN" altLang="en-US" sz="2800" b="1" i="1"/>
              <a:t>、</a:t>
            </a:r>
            <a:r>
              <a:rPr lang="en-US" altLang="zh-CN" sz="2800" b="1" i="1"/>
              <a:t>B</a:t>
            </a:r>
            <a:r>
              <a:rPr lang="zh-CN" altLang="en-US" sz="2800" b="1"/>
              <a:t>的曲线</a:t>
            </a:r>
            <a:r>
              <a:rPr lang="en-US" altLang="zh-CN" sz="2800" b="1" i="1"/>
              <a:t>AmB</a:t>
            </a:r>
            <a:r>
              <a:rPr lang="zh-CN" altLang="en-US" sz="2800" b="1" i="1"/>
              <a:t>、</a:t>
            </a:r>
            <a:r>
              <a:rPr lang="en-US" altLang="zh-CN" sz="2800" b="1" i="1"/>
              <a:t>AnB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594A8D92-21AB-4075-B5F2-5C02B9040E26}"/>
              </a:ext>
            </a:extLst>
          </p:cNvPr>
          <p:cNvGrpSpPr>
            <a:grpSpLocks/>
          </p:cNvGrpSpPr>
          <p:nvPr/>
        </p:nvGrpSpPr>
        <p:grpSpPr bwMode="auto">
          <a:xfrm>
            <a:off x="8139114" y="1351732"/>
            <a:ext cx="2205037" cy="1700212"/>
            <a:chOff x="3696" y="1824"/>
            <a:chExt cx="1584" cy="1071"/>
          </a:xfrm>
        </p:grpSpPr>
        <p:sp>
          <p:nvSpPr>
            <p:cNvPr id="9227" name="Line 7">
              <a:extLst>
                <a:ext uri="{FF2B5EF4-FFF2-40B4-BE49-F238E27FC236}">
                  <a16:creationId xmlns:a16="http://schemas.microsoft.com/office/drawing/2014/main" id="{7369BA41-D99A-4515-8CD1-FC98831E3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28" name="Line 8">
              <a:extLst>
                <a:ext uri="{FF2B5EF4-FFF2-40B4-BE49-F238E27FC236}">
                  <a16:creationId xmlns:a16="http://schemas.microsoft.com/office/drawing/2014/main" id="{D87F74F9-6CDC-4D78-864F-1E0943488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8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29" name="Freeform 9">
              <a:extLst>
                <a:ext uri="{FF2B5EF4-FFF2-40B4-BE49-F238E27FC236}">
                  <a16:creationId xmlns:a16="http://schemas.microsoft.com/office/drawing/2014/main" id="{C91EA885-BD71-460F-9C54-01EAD8A01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1824"/>
              <a:ext cx="1408" cy="1048"/>
            </a:xfrm>
            <a:custGeom>
              <a:avLst/>
              <a:gdLst>
                <a:gd name="T0" fmla="*/ 120 w 1408"/>
                <a:gd name="T1" fmla="*/ 920 h 1048"/>
                <a:gd name="T2" fmla="*/ 24 w 1408"/>
                <a:gd name="T3" fmla="*/ 632 h 1048"/>
                <a:gd name="T4" fmla="*/ 120 w 1408"/>
                <a:gd name="T5" fmla="*/ 200 h 1048"/>
                <a:gd name="T6" fmla="*/ 696 w 1408"/>
                <a:gd name="T7" fmla="*/ 8 h 1048"/>
                <a:gd name="T8" fmla="*/ 1320 w 1408"/>
                <a:gd name="T9" fmla="*/ 248 h 1048"/>
                <a:gd name="T10" fmla="*/ 1224 w 1408"/>
                <a:gd name="T11" fmla="*/ 776 h 1048"/>
                <a:gd name="T12" fmla="*/ 744 w 1408"/>
                <a:gd name="T13" fmla="*/ 1016 h 1048"/>
                <a:gd name="T14" fmla="*/ 120 w 1408"/>
                <a:gd name="T15" fmla="*/ 920 h 10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08"/>
                <a:gd name="T25" fmla="*/ 0 h 1048"/>
                <a:gd name="T26" fmla="*/ 1408 w 1408"/>
                <a:gd name="T27" fmla="*/ 1048 h 10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08" h="1048">
                  <a:moveTo>
                    <a:pt x="120" y="920"/>
                  </a:moveTo>
                  <a:cubicBezTo>
                    <a:pt x="0" y="856"/>
                    <a:pt x="24" y="752"/>
                    <a:pt x="24" y="632"/>
                  </a:cubicBezTo>
                  <a:cubicBezTo>
                    <a:pt x="24" y="512"/>
                    <a:pt x="8" y="304"/>
                    <a:pt x="120" y="200"/>
                  </a:cubicBezTo>
                  <a:cubicBezTo>
                    <a:pt x="232" y="96"/>
                    <a:pt x="496" y="0"/>
                    <a:pt x="696" y="8"/>
                  </a:cubicBezTo>
                  <a:cubicBezTo>
                    <a:pt x="896" y="16"/>
                    <a:pt x="1232" y="120"/>
                    <a:pt x="1320" y="248"/>
                  </a:cubicBezTo>
                  <a:cubicBezTo>
                    <a:pt x="1408" y="376"/>
                    <a:pt x="1320" y="648"/>
                    <a:pt x="1224" y="776"/>
                  </a:cubicBezTo>
                  <a:cubicBezTo>
                    <a:pt x="1128" y="904"/>
                    <a:pt x="928" y="984"/>
                    <a:pt x="744" y="1016"/>
                  </a:cubicBezTo>
                  <a:cubicBezTo>
                    <a:pt x="560" y="1048"/>
                    <a:pt x="240" y="984"/>
                    <a:pt x="120" y="92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9230" name="Freeform 10">
              <a:extLst>
                <a:ext uri="{FF2B5EF4-FFF2-40B4-BE49-F238E27FC236}">
                  <a16:creationId xmlns:a16="http://schemas.microsoft.com/office/drawing/2014/main" id="{CFA699C1-BCAE-407B-B409-C3DB7C93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2080"/>
              <a:ext cx="744" cy="440"/>
            </a:xfrm>
            <a:custGeom>
              <a:avLst/>
              <a:gdLst>
                <a:gd name="T0" fmla="*/ 72 w 744"/>
                <a:gd name="T1" fmla="*/ 424 h 440"/>
                <a:gd name="T2" fmla="*/ 168 w 744"/>
                <a:gd name="T3" fmla="*/ 232 h 440"/>
                <a:gd name="T4" fmla="*/ 312 w 744"/>
                <a:gd name="T5" fmla="*/ 88 h 440"/>
                <a:gd name="T6" fmla="*/ 696 w 744"/>
                <a:gd name="T7" fmla="*/ 40 h 440"/>
                <a:gd name="T8" fmla="*/ 600 w 744"/>
                <a:gd name="T9" fmla="*/ 328 h 440"/>
                <a:gd name="T10" fmla="*/ 72 w 744"/>
                <a:gd name="T11" fmla="*/ 424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4"/>
                <a:gd name="T19" fmla="*/ 0 h 440"/>
                <a:gd name="T20" fmla="*/ 744 w 744"/>
                <a:gd name="T21" fmla="*/ 440 h 4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4" h="440">
                  <a:moveTo>
                    <a:pt x="72" y="424"/>
                  </a:moveTo>
                  <a:cubicBezTo>
                    <a:pt x="0" y="408"/>
                    <a:pt x="128" y="288"/>
                    <a:pt x="168" y="232"/>
                  </a:cubicBezTo>
                  <a:cubicBezTo>
                    <a:pt x="208" y="176"/>
                    <a:pt x="224" y="120"/>
                    <a:pt x="312" y="88"/>
                  </a:cubicBezTo>
                  <a:cubicBezTo>
                    <a:pt x="400" y="56"/>
                    <a:pt x="648" y="0"/>
                    <a:pt x="696" y="40"/>
                  </a:cubicBezTo>
                  <a:cubicBezTo>
                    <a:pt x="744" y="80"/>
                    <a:pt x="704" y="256"/>
                    <a:pt x="600" y="328"/>
                  </a:cubicBezTo>
                  <a:cubicBezTo>
                    <a:pt x="496" y="400"/>
                    <a:pt x="144" y="440"/>
                    <a:pt x="72" y="42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9231" name="Line 11">
              <a:extLst>
                <a:ext uri="{FF2B5EF4-FFF2-40B4-BE49-F238E27FC236}">
                  <a16:creationId xmlns:a16="http://schemas.microsoft.com/office/drawing/2014/main" id="{31880723-293A-4E6F-A9FD-376EBE069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2" name="Line 12">
              <a:extLst>
                <a:ext uri="{FF2B5EF4-FFF2-40B4-BE49-F238E27FC236}">
                  <a16:creationId xmlns:a16="http://schemas.microsoft.com/office/drawing/2014/main" id="{EFB7FC2E-2B8E-44EF-835E-84DFCE22D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21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233" name="Text Box 13">
              <a:extLst>
                <a:ext uri="{FF2B5EF4-FFF2-40B4-BE49-F238E27FC236}">
                  <a16:creationId xmlns:a16="http://schemas.microsoft.com/office/drawing/2014/main" id="{2EAEEA15-8EC1-4DEB-8BCF-026D06F6A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7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  <p:sp>
          <p:nvSpPr>
            <p:cNvPr id="9234" name="Text Box 14">
              <a:extLst>
                <a:ext uri="{FF2B5EF4-FFF2-40B4-BE49-F238E27FC236}">
                  <a16:creationId xmlns:a16="http://schemas.microsoft.com/office/drawing/2014/main" id="{7DAAEA9B-E08D-4D96-A6BC-AE50B002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874"/>
              <a:ext cx="3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B</a:t>
              </a:r>
            </a:p>
          </p:txBody>
        </p:sp>
        <p:sp>
          <p:nvSpPr>
            <p:cNvPr id="9235" name="Text Box 15">
              <a:extLst>
                <a:ext uri="{FF2B5EF4-FFF2-40B4-BE49-F238E27FC236}">
                  <a16:creationId xmlns:a16="http://schemas.microsoft.com/office/drawing/2014/main" id="{03E771BD-E887-4E19-B800-6E5B33E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568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D</a:t>
              </a:r>
            </a:p>
          </p:txBody>
        </p:sp>
        <p:sp>
          <p:nvSpPr>
            <p:cNvPr id="9236" name="Text Box 18">
              <a:extLst>
                <a:ext uri="{FF2B5EF4-FFF2-40B4-BE49-F238E27FC236}">
                  <a16:creationId xmlns:a16="http://schemas.microsoft.com/office/drawing/2014/main" id="{D3E19B31-38E6-410F-BB50-165D9807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272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m</a:t>
              </a:r>
            </a:p>
          </p:txBody>
        </p:sp>
        <p:sp>
          <p:nvSpPr>
            <p:cNvPr id="9237" name="Text Box 19">
              <a:extLst>
                <a:ext uri="{FF2B5EF4-FFF2-40B4-BE49-F238E27FC236}">
                  <a16:creationId xmlns:a16="http://schemas.microsoft.com/office/drawing/2014/main" id="{FB296965-E454-4AEB-9F6A-29E931CE1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1962"/>
              <a:ext cx="2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85" name="Object 21">
                <a:extLst>
                  <a:ext uri="{FF2B5EF4-FFF2-40B4-BE49-F238E27FC236}">
                    <a16:creationId xmlns:a16="http://schemas.microsoft.com/office/drawing/2014/main" id="{401BA361-FBA9-451B-A4BA-C3986ED77359}"/>
                  </a:ext>
                </a:extLst>
              </p:cNvPr>
              <p:cNvSpPr txBox="1"/>
              <p:nvPr/>
            </p:nvSpPr>
            <p:spPr bwMode="auto">
              <a:xfrm>
                <a:off x="1753787" y="2160588"/>
                <a:ext cx="4067563" cy="10191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85" name="Object 21">
                <a:extLst>
                  <a:ext uri="{FF2B5EF4-FFF2-40B4-BE49-F238E27FC236}">
                    <a16:creationId xmlns:a16="http://schemas.microsoft.com/office/drawing/2014/main" id="{401BA361-FBA9-451B-A4BA-C3986ED77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3787" y="2160588"/>
                <a:ext cx="4067563" cy="1019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6" name="Object 22">
                <a:extLst>
                  <a:ext uri="{FF2B5EF4-FFF2-40B4-BE49-F238E27FC236}">
                    <a16:creationId xmlns:a16="http://schemas.microsoft.com/office/drawing/2014/main" id="{D70610CF-D70E-4D04-A535-7151880A575E}"/>
                  </a:ext>
                </a:extLst>
              </p:cNvPr>
              <p:cNvSpPr txBox="1"/>
              <p:nvPr/>
            </p:nvSpPr>
            <p:spPr bwMode="auto">
              <a:xfrm>
                <a:off x="1193568" y="3301207"/>
                <a:ext cx="8373971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𝑨𝒎𝑩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𝑩𝒏𝑨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86" name="Object 22">
                <a:extLst>
                  <a:ext uri="{FF2B5EF4-FFF2-40B4-BE49-F238E27FC236}">
                    <a16:creationId xmlns:a16="http://schemas.microsoft.com/office/drawing/2014/main" id="{D70610CF-D70E-4D04-A535-7151880A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568" y="3301207"/>
                <a:ext cx="8373971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7" name="Object 23">
                <a:extLst>
                  <a:ext uri="{FF2B5EF4-FFF2-40B4-BE49-F238E27FC236}">
                    <a16:creationId xmlns:a16="http://schemas.microsoft.com/office/drawing/2014/main" id="{A9680E69-411C-46B7-8318-CBB6DC5EEDB5}"/>
                  </a:ext>
                </a:extLst>
              </p:cNvPr>
              <p:cNvSpPr txBox="1"/>
              <p:nvPr/>
            </p:nvSpPr>
            <p:spPr bwMode="auto">
              <a:xfrm>
                <a:off x="3324360" y="4453322"/>
                <a:ext cx="6270858" cy="1096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𝑨𝒎𝑩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𝑨𝒏𝑩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87" name="Object 23">
                <a:extLst>
                  <a:ext uri="{FF2B5EF4-FFF2-40B4-BE49-F238E27FC236}">
                    <a16:creationId xmlns:a16="http://schemas.microsoft.com/office/drawing/2014/main" id="{A9680E69-411C-46B7-8318-CBB6DC5EE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4360" y="4453322"/>
                <a:ext cx="6270858" cy="1096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8" name="Object 24">
                <a:extLst>
                  <a:ext uri="{FF2B5EF4-FFF2-40B4-BE49-F238E27FC236}">
                    <a16:creationId xmlns:a16="http://schemas.microsoft.com/office/drawing/2014/main" id="{1F038B98-D9EB-482A-A5B6-694A9C56551C}"/>
                  </a:ext>
                </a:extLst>
              </p:cNvPr>
              <p:cNvSpPr txBox="1"/>
              <p:nvPr/>
            </p:nvSpPr>
            <p:spPr bwMode="auto">
              <a:xfrm>
                <a:off x="1193568" y="5661026"/>
                <a:ext cx="5901314" cy="1096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𝑨𝒎𝑩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𝑨𝒏𝑩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288" name="Object 24">
                <a:extLst>
                  <a:ext uri="{FF2B5EF4-FFF2-40B4-BE49-F238E27FC236}">
                    <a16:creationId xmlns:a16="http://schemas.microsoft.com/office/drawing/2014/main" id="{1F038B98-D9EB-482A-A5B6-694A9C56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568" y="5661026"/>
                <a:ext cx="5901314" cy="1096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9" name="Text Box 25">
            <a:extLst>
              <a:ext uri="{FF2B5EF4-FFF2-40B4-BE49-F238E27FC236}">
                <a16:creationId xmlns:a16="http://schemas.microsoft.com/office/drawing/2014/main" id="{D7FE80C1-976B-43D7-9A54-7195CE3E2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182" y="5857289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即</a:t>
            </a:r>
            <a:r>
              <a:rPr lang="en-US" altLang="zh-CN" sz="2800" b="1" dirty="0"/>
              <a:t>(3)</a:t>
            </a:r>
            <a:r>
              <a:rPr lang="zh-CN" altLang="en-US" sz="2800" b="1" dirty="0"/>
              <a:t>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autoUpdateAnimBg="0"/>
      <p:bldP spid="11268" grpId="0" autoUpdateAnimBg="0"/>
      <p:bldP spid="11285" grpId="0"/>
      <p:bldP spid="11286" grpId="0"/>
      <p:bldP spid="11287" grpId="0"/>
      <p:bldP spid="11288" grpId="0"/>
      <p:bldP spid="1128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Rectangle 56">
            <a:extLst>
              <a:ext uri="{FF2B5EF4-FFF2-40B4-BE49-F238E27FC236}">
                <a16:creationId xmlns:a16="http://schemas.microsoft.com/office/drawing/2014/main" id="{8FEA2043-82F3-4D9D-911F-636C36E27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867707"/>
            <a:ext cx="3505200" cy="161831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 sz="2800" b="1">
              <a:latin typeface="+mj-lt"/>
            </a:endParaRPr>
          </a:p>
        </p:txBody>
      </p:sp>
      <p:sp>
        <p:nvSpPr>
          <p:cNvPr id="13367" name="Rectangle 55">
            <a:extLst>
              <a:ext uri="{FF2B5EF4-FFF2-40B4-BE49-F238E27FC236}">
                <a16:creationId xmlns:a16="http://schemas.microsoft.com/office/drawing/2014/main" id="{D7DEB3CA-5A9C-4FE2-8476-AC6AE5E52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7200" y="184150"/>
            <a:ext cx="3200400" cy="5334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ea typeface="+mn-ea"/>
              </a:rPr>
              <a:t>证明 </a:t>
            </a:r>
            <a:r>
              <a:rPr lang="en-US" altLang="zh-CN" sz="2800" b="1" dirty="0">
                <a:ea typeface="+mn-ea"/>
              </a:rPr>
              <a:t>(3) </a:t>
            </a:r>
            <a:r>
              <a:rPr lang="en-US" altLang="zh-CN" sz="2800" b="1" dirty="0"/>
              <a:t>→</a:t>
            </a:r>
            <a:r>
              <a:rPr lang="en-US" altLang="zh-CN" sz="2800" b="1" dirty="0">
                <a:ea typeface="+mn-ea"/>
              </a:rPr>
              <a:t>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2" name="Text Box 20">
                <a:extLst>
                  <a:ext uri="{FF2B5EF4-FFF2-40B4-BE49-F238E27FC236}">
                    <a16:creationId xmlns:a16="http://schemas.microsoft.com/office/drawing/2014/main" id="{3FE56736-A07D-41AF-9AA0-CDF99F081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1441" y="762000"/>
                <a:ext cx="38068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在</a:t>
                </a:r>
                <a:r>
                  <a:rPr lang="en-US" altLang="zh-CN" sz="2800" b="1" i="1" dirty="0">
                    <a:latin typeface="+mj-lt"/>
                  </a:rPr>
                  <a:t>D</a:t>
                </a:r>
                <a:r>
                  <a:rPr lang="zh-CN" altLang="en-US" sz="2800" b="1" dirty="0">
                    <a:latin typeface="+mj-lt"/>
                  </a:rPr>
                  <a:t>内取定点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332" name="Text Box 20">
                <a:extLst>
                  <a:ext uri="{FF2B5EF4-FFF2-40B4-BE49-F238E27FC236}">
                    <a16:creationId xmlns:a16="http://schemas.microsoft.com/office/drawing/2014/main" id="{3FE56736-A07D-41AF-9AA0-CDF99F0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1441" y="762000"/>
                <a:ext cx="3806883" cy="523220"/>
              </a:xfrm>
              <a:prstGeom prst="rect">
                <a:avLst/>
              </a:prstGeom>
              <a:blipFill>
                <a:blip r:embed="rId3"/>
                <a:stretch>
                  <a:fillRect l="-3200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6" name="Object 24">
                <a:extLst>
                  <a:ext uri="{FF2B5EF4-FFF2-40B4-BE49-F238E27FC236}">
                    <a16:creationId xmlns:a16="http://schemas.microsoft.com/office/drawing/2014/main" id="{EE933E29-5D8C-41AB-8597-C5BCDB910009}"/>
                  </a:ext>
                </a:extLst>
              </p:cNvPr>
              <p:cNvSpPr txBox="1"/>
              <p:nvPr/>
            </p:nvSpPr>
            <p:spPr bwMode="auto">
              <a:xfrm>
                <a:off x="2444750" y="1898649"/>
                <a:ext cx="4791076" cy="1020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36" name="Object 24">
                <a:extLst>
                  <a:ext uri="{FF2B5EF4-FFF2-40B4-BE49-F238E27FC236}">
                    <a16:creationId xmlns:a16="http://schemas.microsoft.com/office/drawing/2014/main" id="{EE933E29-5D8C-41AB-8597-C5BCDB910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1898649"/>
                <a:ext cx="4791076" cy="1020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7" name="Object 25">
                <a:extLst>
                  <a:ext uri="{FF2B5EF4-FFF2-40B4-BE49-F238E27FC236}">
                    <a16:creationId xmlns:a16="http://schemas.microsoft.com/office/drawing/2014/main" id="{DC4C74F5-1045-4F9D-A715-960894013814}"/>
                  </a:ext>
                </a:extLst>
              </p:cNvPr>
              <p:cNvSpPr txBox="1"/>
              <p:nvPr/>
            </p:nvSpPr>
            <p:spPr bwMode="auto">
              <a:xfrm>
                <a:off x="2315766" y="2928937"/>
                <a:ext cx="4724400" cy="6413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37" name="Object 25">
                <a:extLst>
                  <a:ext uri="{FF2B5EF4-FFF2-40B4-BE49-F238E27FC236}">
                    <a16:creationId xmlns:a16="http://schemas.microsoft.com/office/drawing/2014/main" id="{DC4C74F5-1045-4F9D-A715-960894013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5766" y="2928937"/>
                <a:ext cx="4724400" cy="641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39" name="Text Box 27">
            <a:extLst>
              <a:ext uri="{FF2B5EF4-FFF2-40B4-BE49-F238E27FC236}">
                <a16:creationId xmlns:a16="http://schemas.microsoft.com/office/drawing/2014/main" id="{0687688B-569E-4BA2-B314-BC0D13856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781" y="2853392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7" name="Object 35">
                <a:extLst>
                  <a:ext uri="{FF2B5EF4-FFF2-40B4-BE49-F238E27FC236}">
                    <a16:creationId xmlns:a16="http://schemas.microsoft.com/office/drawing/2014/main" id="{4CB4D884-5EA0-4B44-9B07-5EDDBE9FCC17}"/>
                  </a:ext>
                </a:extLst>
              </p:cNvPr>
              <p:cNvSpPr txBox="1"/>
              <p:nvPr/>
            </p:nvSpPr>
            <p:spPr bwMode="auto">
              <a:xfrm>
                <a:off x="8280402" y="4682470"/>
                <a:ext cx="1820863" cy="550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47" name="Object 35">
                <a:extLst>
                  <a:ext uri="{FF2B5EF4-FFF2-40B4-BE49-F238E27FC236}">
                    <a16:creationId xmlns:a16="http://schemas.microsoft.com/office/drawing/2014/main" id="{4CB4D884-5EA0-4B44-9B07-5EDDBE9F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402" y="4682470"/>
                <a:ext cx="1820863" cy="550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5" name="Object 33">
                <a:extLst>
                  <a:ext uri="{FF2B5EF4-FFF2-40B4-BE49-F238E27FC236}">
                    <a16:creationId xmlns:a16="http://schemas.microsoft.com/office/drawing/2014/main" id="{46519E31-827E-4736-94FC-CE02D1E9A416}"/>
                  </a:ext>
                </a:extLst>
              </p:cNvPr>
              <p:cNvSpPr txBox="1"/>
              <p:nvPr/>
            </p:nvSpPr>
            <p:spPr bwMode="auto">
              <a:xfrm>
                <a:off x="2413000" y="4546600"/>
                <a:ext cx="2527300" cy="939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45" name="Object 33">
                <a:extLst>
                  <a:ext uri="{FF2B5EF4-FFF2-40B4-BE49-F238E27FC236}">
                    <a16:creationId xmlns:a16="http://schemas.microsoft.com/office/drawing/2014/main" id="{46519E31-827E-4736-94FC-CE02D1E9A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000" y="4546600"/>
                <a:ext cx="2527300" cy="939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6" name="Object 34">
                <a:extLst>
                  <a:ext uri="{FF2B5EF4-FFF2-40B4-BE49-F238E27FC236}">
                    <a16:creationId xmlns:a16="http://schemas.microsoft.com/office/drawing/2014/main" id="{BB47A271-EF76-4C0B-A1AA-78BC75B90E03}"/>
                  </a:ext>
                </a:extLst>
              </p:cNvPr>
              <p:cNvSpPr txBox="1"/>
              <p:nvPr/>
            </p:nvSpPr>
            <p:spPr bwMode="auto">
              <a:xfrm>
                <a:off x="5029199" y="4673600"/>
                <a:ext cx="3514725" cy="722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46" name="Object 34">
                <a:extLst>
                  <a:ext uri="{FF2B5EF4-FFF2-40B4-BE49-F238E27FC236}">
                    <a16:creationId xmlns:a16="http://schemas.microsoft.com/office/drawing/2014/main" id="{BB47A271-EF76-4C0B-A1AA-78BC75B9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199" y="4673600"/>
                <a:ext cx="3514725" cy="7223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8" name="Object 26">
                <a:extLst>
                  <a:ext uri="{FF2B5EF4-FFF2-40B4-BE49-F238E27FC236}">
                    <a16:creationId xmlns:a16="http://schemas.microsoft.com/office/drawing/2014/main" id="{27666CB0-D652-447D-AA9A-07D9DC394BD4}"/>
                  </a:ext>
                </a:extLst>
              </p:cNvPr>
              <p:cNvSpPr txBox="1"/>
              <p:nvPr/>
            </p:nvSpPr>
            <p:spPr bwMode="auto">
              <a:xfrm>
                <a:off x="7008415" y="2741750"/>
                <a:ext cx="3505200" cy="10493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38" name="Object 26">
                <a:extLst>
                  <a:ext uri="{FF2B5EF4-FFF2-40B4-BE49-F238E27FC236}">
                    <a16:creationId xmlns:a16="http://schemas.microsoft.com/office/drawing/2014/main" id="{27666CB0-D652-447D-AA9A-07D9DC39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8415" y="2741750"/>
                <a:ext cx="3505200" cy="10493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2" name="Object 30">
                <a:extLst>
                  <a:ext uri="{FF2B5EF4-FFF2-40B4-BE49-F238E27FC236}">
                    <a16:creationId xmlns:a16="http://schemas.microsoft.com/office/drawing/2014/main" id="{F57B2EAF-F501-42F1-85A5-E6F007A1F95B}"/>
                  </a:ext>
                </a:extLst>
              </p:cNvPr>
              <p:cNvSpPr txBox="1"/>
              <p:nvPr/>
            </p:nvSpPr>
            <p:spPr bwMode="auto">
              <a:xfrm>
                <a:off x="2895599" y="3485496"/>
                <a:ext cx="2948839" cy="11881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42" name="Object 30">
                <a:extLst>
                  <a:ext uri="{FF2B5EF4-FFF2-40B4-BE49-F238E27FC236}">
                    <a16:creationId xmlns:a16="http://schemas.microsoft.com/office/drawing/2014/main" id="{F57B2EAF-F501-42F1-85A5-E6F007A1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599" y="3485496"/>
                <a:ext cx="2948839" cy="1188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4" name="Object 32">
                <a:extLst>
                  <a:ext uri="{FF2B5EF4-FFF2-40B4-BE49-F238E27FC236}">
                    <a16:creationId xmlns:a16="http://schemas.microsoft.com/office/drawing/2014/main" id="{D7DDF0F9-555B-4238-94F2-5727EA26BF40}"/>
                  </a:ext>
                </a:extLst>
              </p:cNvPr>
              <p:cNvSpPr txBox="1"/>
              <p:nvPr/>
            </p:nvSpPr>
            <p:spPr bwMode="auto">
              <a:xfrm>
                <a:off x="5715000" y="3883822"/>
                <a:ext cx="3429000" cy="550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𝜽𝜟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44" name="Object 32">
                <a:extLst>
                  <a:ext uri="{FF2B5EF4-FFF2-40B4-BE49-F238E27FC236}">
                    <a16:creationId xmlns:a16="http://schemas.microsoft.com/office/drawing/2014/main" id="{D7DDF0F9-555B-4238-94F2-5727EA26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3883822"/>
                <a:ext cx="3429000" cy="550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48" name="Text Box 36">
                <a:extLst>
                  <a:ext uri="{FF2B5EF4-FFF2-40B4-BE49-F238E27FC236}">
                    <a16:creationId xmlns:a16="http://schemas.microsoft.com/office/drawing/2014/main" id="{1CBC0789-DC91-4071-A3D5-29FE7420D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237" y="5702299"/>
                <a:ext cx="4416425" cy="775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同理可证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 , 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48" name="Text Box 36">
                <a:extLst>
                  <a:ext uri="{FF2B5EF4-FFF2-40B4-BE49-F238E27FC236}">
                    <a16:creationId xmlns:a16="http://schemas.microsoft.com/office/drawing/2014/main" id="{1CBC0789-DC91-4071-A3D5-29FE7420D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237" y="5702299"/>
                <a:ext cx="4416425" cy="775662"/>
              </a:xfrm>
              <a:prstGeom prst="rect">
                <a:avLst/>
              </a:prstGeom>
              <a:blipFill>
                <a:blip r:embed="rId12"/>
                <a:stretch>
                  <a:fillRect l="-27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50" name="Object 38">
            <a:extLst>
              <a:ext uri="{FF2B5EF4-FFF2-40B4-BE49-F238E27FC236}">
                <a16:creationId xmlns:a16="http://schemas.microsoft.com/office/drawing/2014/main" id="{10333068-02C5-4C8B-8EB9-5AA9C41CA609}"/>
              </a:ext>
            </a:extLst>
          </p:cNvPr>
          <p:cNvSpPr txBox="1"/>
          <p:nvPr/>
        </p:nvSpPr>
        <p:spPr bwMode="auto">
          <a:xfrm>
            <a:off x="3911600" y="5702299"/>
            <a:ext cx="1955800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51" name="Text Box 39">
                <a:extLst>
                  <a:ext uri="{FF2B5EF4-FFF2-40B4-BE49-F238E27FC236}">
                    <a16:creationId xmlns:a16="http://schemas.microsoft.com/office/drawing/2014/main" id="{FD124D26-5F2C-40D4-8FD6-6EB81590A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5801845"/>
                <a:ext cx="501967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</a:rPr>
                  <a:t>因此有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</m:oMath>
                </a14:m>
                <a:endParaRPr lang="zh-CN" altLang="en-US" sz="28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3351" name="Text Box 39">
                <a:extLst>
                  <a:ext uri="{FF2B5EF4-FFF2-40B4-BE49-F238E27FC236}">
                    <a16:creationId xmlns:a16="http://schemas.microsoft.com/office/drawing/2014/main" id="{FD124D26-5F2C-40D4-8FD6-6EB81590A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999" y="5801845"/>
                <a:ext cx="5019675" cy="523220"/>
              </a:xfrm>
              <a:prstGeom prst="rect">
                <a:avLst/>
              </a:prstGeom>
              <a:blipFill>
                <a:blip r:embed="rId13"/>
                <a:stretch>
                  <a:fillRect l="-2427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66" name="Rectangle 54">
            <a:extLst>
              <a:ext uri="{FF2B5EF4-FFF2-40B4-BE49-F238E27FC236}">
                <a16:creationId xmlns:a16="http://schemas.microsoft.com/office/drawing/2014/main" id="{5B014F55-6BB2-4810-8750-5BCD95BD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358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zh-CN" sz="2800" b="1">
              <a:latin typeface="+mj-lt"/>
              <a:ea typeface="+mn-ea"/>
            </a:endParaRPr>
          </a:p>
        </p:txBody>
      </p:sp>
      <p:sp>
        <p:nvSpPr>
          <p:cNvPr id="13370" name="Text Box 58">
            <a:extLst>
              <a:ext uri="{FF2B5EF4-FFF2-40B4-BE49-F238E27FC236}">
                <a16:creationId xmlns:a16="http://schemas.microsoft.com/office/drawing/2014/main" id="{C90AF994-B8C5-4C0D-981D-5A767438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776288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和任一点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( </a:t>
            </a:r>
            <a:r>
              <a:rPr lang="en-US" altLang="zh-CN" sz="2800" b="1" i="1" dirty="0">
                <a:latin typeface="+mj-lt"/>
              </a:rPr>
              <a:t>x</a:t>
            </a:r>
            <a:r>
              <a:rPr lang="en-US" altLang="zh-CN" sz="2800" b="1" dirty="0">
                <a:latin typeface="+mj-lt"/>
              </a:rPr>
              <a:t>,</a:t>
            </a:r>
            <a:r>
              <a:rPr lang="en-US" altLang="zh-CN" sz="2800" b="1" i="1" dirty="0">
                <a:latin typeface="+mj-lt"/>
              </a:rPr>
              <a:t> y </a:t>
            </a:r>
            <a:r>
              <a:rPr lang="en-US" altLang="zh-CN" sz="2800" b="1" dirty="0">
                <a:latin typeface="+mj-lt"/>
              </a:rPr>
              <a:t>),</a:t>
            </a:r>
            <a:endParaRPr lang="en-US" altLang="zh-CN" sz="2800" b="1" i="1" dirty="0">
              <a:latin typeface="+mj-lt"/>
            </a:endParaRPr>
          </a:p>
        </p:txBody>
      </p:sp>
      <p:sp>
        <p:nvSpPr>
          <p:cNvPr id="13371" name="Text Box 59">
            <a:extLst>
              <a:ext uri="{FF2B5EF4-FFF2-40B4-BE49-F238E27FC236}">
                <a16:creationId xmlns:a16="http://schemas.microsoft.com/office/drawing/2014/main" id="{CC136881-7BED-4163-ADE4-F8CF44B7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94" y="1342094"/>
            <a:ext cx="3819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因曲线积分</a:t>
            </a:r>
            <a:r>
              <a:rPr lang="zh-CN" altLang="en-US" sz="2800" b="1" dirty="0">
                <a:latin typeface="+mj-lt"/>
              </a:rPr>
              <a:t>与路径无关</a:t>
            </a:r>
            <a:r>
              <a:rPr lang="en-US" altLang="zh-CN" sz="2800" b="1" dirty="0">
                <a:latin typeface="+mj-lt"/>
              </a:rPr>
              <a:t>,</a:t>
            </a:r>
          </a:p>
        </p:txBody>
      </p:sp>
      <p:grpSp>
        <p:nvGrpSpPr>
          <p:cNvPr id="13382" name="Group 70">
            <a:extLst>
              <a:ext uri="{FF2B5EF4-FFF2-40B4-BE49-F238E27FC236}">
                <a16:creationId xmlns:a16="http://schemas.microsoft.com/office/drawing/2014/main" id="{484FEBA1-1D65-4ACD-85E4-57D4F3057EA4}"/>
              </a:ext>
            </a:extLst>
          </p:cNvPr>
          <p:cNvGrpSpPr>
            <a:grpSpLocks/>
          </p:cNvGrpSpPr>
          <p:nvPr/>
        </p:nvGrpSpPr>
        <p:grpSpPr bwMode="auto">
          <a:xfrm>
            <a:off x="10048875" y="1137582"/>
            <a:ext cx="1595438" cy="485495"/>
            <a:chOff x="4656" y="986"/>
            <a:chExt cx="1005" cy="288"/>
          </a:xfrm>
        </p:grpSpPr>
        <p:sp>
          <p:nvSpPr>
            <p:cNvPr id="13341" name="Line 29">
              <a:extLst>
                <a:ext uri="{FF2B5EF4-FFF2-40B4-BE49-F238E27FC236}">
                  <a16:creationId xmlns:a16="http://schemas.microsoft.com/office/drawing/2014/main" id="{1F5D5B2F-E353-4FAF-82AD-ABE62E3CB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5" name="Object 43">
                  <a:extLst>
                    <a:ext uri="{FF2B5EF4-FFF2-40B4-BE49-F238E27FC236}">
                      <a16:creationId xmlns:a16="http://schemas.microsoft.com/office/drawing/2014/main" id="{02A1F12B-4AD4-4D0B-8D82-5B4D14FEAF02}"/>
                    </a:ext>
                  </a:extLst>
                </p:cNvPr>
                <p:cNvSpPr txBox="1"/>
                <p:nvPr/>
              </p:nvSpPr>
              <p:spPr bwMode="auto">
                <a:xfrm>
                  <a:off x="4656" y="1056"/>
                  <a:ext cx="100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355" name="Object 43">
                  <a:extLst>
                    <a:ext uri="{FF2B5EF4-FFF2-40B4-BE49-F238E27FC236}">
                      <a16:creationId xmlns:a16="http://schemas.microsoft.com/office/drawing/2014/main" id="{02A1F12B-4AD4-4D0B-8D82-5B4D14FE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1056"/>
                  <a:ext cx="1005" cy="218"/>
                </a:xfrm>
                <a:prstGeom prst="rect">
                  <a:avLst/>
                </a:prstGeom>
                <a:blipFill>
                  <a:blip r:embed="rId14"/>
                  <a:stretch>
                    <a:fillRect b="-1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81" name="Oval 69">
              <a:extLst>
                <a:ext uri="{FF2B5EF4-FFF2-40B4-BE49-F238E27FC236}">
                  <a16:creationId xmlns:a16="http://schemas.microsoft.com/office/drawing/2014/main" id="{12B9DB68-560F-4053-AA7C-D48637A4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98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p:sp>
        <p:nvSpPr>
          <p:cNvPr id="13340" name="Freeform 28">
            <a:extLst>
              <a:ext uri="{FF2B5EF4-FFF2-40B4-BE49-F238E27FC236}">
                <a16:creationId xmlns:a16="http://schemas.microsoft.com/office/drawing/2014/main" id="{9252C756-7875-4AD0-98FA-445D39F99FEC}"/>
              </a:ext>
            </a:extLst>
          </p:cNvPr>
          <p:cNvSpPr>
            <a:spLocks/>
          </p:cNvSpPr>
          <p:nvPr/>
        </p:nvSpPr>
        <p:spPr bwMode="auto">
          <a:xfrm>
            <a:off x="8882063" y="1172508"/>
            <a:ext cx="1143000" cy="1132822"/>
          </a:xfrm>
          <a:custGeom>
            <a:avLst/>
            <a:gdLst>
              <a:gd name="T0" fmla="*/ 0 w 720"/>
              <a:gd name="T1" fmla="*/ 672 h 672"/>
              <a:gd name="T2" fmla="*/ 384 w 720"/>
              <a:gd name="T3" fmla="*/ 576 h 672"/>
              <a:gd name="T4" fmla="*/ 624 w 720"/>
              <a:gd name="T5" fmla="*/ 336 h 672"/>
              <a:gd name="T6" fmla="*/ 720 w 720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672">
                <a:moveTo>
                  <a:pt x="0" y="672"/>
                </a:moveTo>
                <a:cubicBezTo>
                  <a:pt x="140" y="652"/>
                  <a:pt x="280" y="632"/>
                  <a:pt x="384" y="576"/>
                </a:cubicBezTo>
                <a:cubicBezTo>
                  <a:pt x="488" y="520"/>
                  <a:pt x="568" y="432"/>
                  <a:pt x="624" y="336"/>
                </a:cubicBezTo>
                <a:cubicBezTo>
                  <a:pt x="680" y="240"/>
                  <a:pt x="704" y="56"/>
                  <a:pt x="720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</a:endParaRPr>
          </a:p>
        </p:txBody>
      </p:sp>
      <p:grpSp>
        <p:nvGrpSpPr>
          <p:cNvPr id="13386" name="Group 74">
            <a:extLst>
              <a:ext uri="{FF2B5EF4-FFF2-40B4-BE49-F238E27FC236}">
                <a16:creationId xmlns:a16="http://schemas.microsoft.com/office/drawing/2014/main" id="{FC1B910C-97F5-46C8-8F57-560D6723666D}"/>
              </a:ext>
            </a:extLst>
          </p:cNvPr>
          <p:cNvGrpSpPr>
            <a:grpSpLocks/>
          </p:cNvGrpSpPr>
          <p:nvPr/>
        </p:nvGrpSpPr>
        <p:grpSpPr bwMode="auto">
          <a:xfrm>
            <a:off x="8242301" y="1020108"/>
            <a:ext cx="1806575" cy="1308140"/>
            <a:chOff x="3456" y="1008"/>
            <a:chExt cx="1138" cy="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4" name="Object 42">
                  <a:extLst>
                    <a:ext uri="{FF2B5EF4-FFF2-40B4-BE49-F238E27FC236}">
                      <a16:creationId xmlns:a16="http://schemas.microsoft.com/office/drawing/2014/main" id="{D5578E6C-6E26-4E5F-847F-BE1D8AC7D00F}"/>
                    </a:ext>
                  </a:extLst>
                </p:cNvPr>
                <p:cNvSpPr txBox="1"/>
                <p:nvPr/>
              </p:nvSpPr>
              <p:spPr bwMode="auto">
                <a:xfrm>
                  <a:off x="3971" y="1008"/>
                  <a:ext cx="591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354" name="Object 42">
                  <a:extLst>
                    <a:ext uri="{FF2B5EF4-FFF2-40B4-BE49-F238E27FC236}">
                      <a16:creationId xmlns:a16="http://schemas.microsoft.com/office/drawing/2014/main" id="{D5578E6C-6E26-4E5F-847F-BE1D8AC7D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1" y="1008"/>
                  <a:ext cx="591" cy="218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3" name="Object 41">
                  <a:extLst>
                    <a:ext uri="{FF2B5EF4-FFF2-40B4-BE49-F238E27FC236}">
                      <a16:creationId xmlns:a16="http://schemas.microsoft.com/office/drawing/2014/main" id="{46FA0C00-9CFC-4AAD-A096-FA288C75C24C}"/>
                    </a:ext>
                  </a:extLst>
                </p:cNvPr>
                <p:cNvSpPr txBox="1"/>
                <p:nvPr/>
              </p:nvSpPr>
              <p:spPr bwMode="auto">
                <a:xfrm>
                  <a:off x="3456" y="1490"/>
                  <a:ext cx="754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353" name="Object 41">
                  <a:extLst>
                    <a:ext uri="{FF2B5EF4-FFF2-40B4-BE49-F238E27FC236}">
                      <a16:creationId xmlns:a16="http://schemas.microsoft.com/office/drawing/2014/main" id="{46FA0C00-9CFC-4AAD-A096-FA288C75C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6" y="1490"/>
                  <a:ext cx="754" cy="238"/>
                </a:xfrm>
                <a:prstGeom prst="rect">
                  <a:avLst/>
                </a:prstGeom>
                <a:blipFill>
                  <a:blip r:embed="rId16"/>
                  <a:stretch>
                    <a:fillRect r="-3061" b="-1692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83" name="Oval 71">
              <a:extLst>
                <a:ext uri="{FF2B5EF4-FFF2-40B4-BE49-F238E27FC236}">
                  <a16:creationId xmlns:a16="http://schemas.microsoft.com/office/drawing/2014/main" id="{805630D7-0077-4ADA-9977-025FBF98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8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  <p:sp>
          <p:nvSpPr>
            <p:cNvPr id="13384" name="Oval 72">
              <a:extLst>
                <a:ext uri="{FF2B5EF4-FFF2-40B4-BE49-F238E27FC236}">
                  <a16:creationId xmlns:a16="http://schemas.microsoft.com/office/drawing/2014/main" id="{64B5838D-F078-43AC-AD6A-157511E7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175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</a:endParaRPr>
            </a:p>
          </p:txBody>
        </p:sp>
      </p:grpSp>
      <p:sp>
        <p:nvSpPr>
          <p:cNvPr id="13387" name="Text Box 75">
            <a:extLst>
              <a:ext uri="{FF2B5EF4-FFF2-40B4-BE49-F238E27FC236}">
                <a16:creationId xmlns:a16="http://schemas.microsoft.com/office/drawing/2014/main" id="{A6D7197A-9224-47C9-8C29-8AF6241A3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211" y="1301941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有函数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7" grpId="0"/>
      <p:bldP spid="13332" grpId="0" autoUpdateAnimBg="0"/>
      <p:bldP spid="13336" grpId="0"/>
      <p:bldP spid="13337" grpId="0"/>
      <p:bldP spid="13339" grpId="0" autoUpdateAnimBg="0"/>
      <p:bldP spid="13347" grpId="0"/>
      <p:bldP spid="13345" grpId="0"/>
      <p:bldP spid="13346" grpId="0"/>
      <p:bldP spid="13338" grpId="0"/>
      <p:bldP spid="13342" grpId="0"/>
      <p:bldP spid="13344" grpId="0"/>
      <p:bldP spid="13348" grpId="0" autoUpdateAnimBg="0"/>
      <p:bldP spid="13351" grpId="0" autoUpdateAnimBg="0"/>
      <p:bldP spid="13370" grpId="0" autoUpdateAnimBg="0"/>
      <p:bldP spid="13371" grpId="0"/>
      <p:bldP spid="13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3" name="Rectangle 27">
            <a:extLst>
              <a:ext uri="{FF2B5EF4-FFF2-40B4-BE49-F238E27FC236}">
                <a16:creationId xmlns:a16="http://schemas.microsoft.com/office/drawing/2014/main" id="{7471C401-86C4-44FB-94C7-DF9AE88A9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62392"/>
            <a:ext cx="3200400" cy="533400"/>
          </a:xfrm>
        </p:spPr>
        <p:txBody>
          <a:bodyPr/>
          <a:lstStyle/>
          <a:p>
            <a:r>
              <a:rPr lang="zh-CN" altLang="en-US" sz="2800" b="1" dirty="0">
                <a:ea typeface="+mn-ea"/>
              </a:rPr>
              <a:t>证明 </a:t>
            </a:r>
            <a:r>
              <a:rPr lang="en-US" altLang="zh-CN" sz="2800" b="1" dirty="0">
                <a:ea typeface="+mn-ea"/>
              </a:rPr>
              <a:t>(4) →(1)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16B68EE4-69D5-48A1-9769-C0C37F852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52488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设存在函数</a:t>
            </a:r>
            <a:r>
              <a:rPr lang="zh-CN" altLang="zh-CN" sz="2800" b="1" i="1" dirty="0">
                <a:latin typeface="+mj-lt"/>
              </a:rPr>
              <a:t> </a:t>
            </a:r>
            <a:r>
              <a:rPr lang="en-US" altLang="zh-CN" sz="2800" b="1" i="1" dirty="0">
                <a:latin typeface="+mj-lt"/>
              </a:rPr>
              <a:t>u </a:t>
            </a:r>
            <a:r>
              <a:rPr lang="en-US" altLang="zh-CN" sz="2800" b="1" dirty="0">
                <a:latin typeface="+mj-lt"/>
              </a:rPr>
              <a:t>( </a:t>
            </a:r>
            <a:r>
              <a:rPr lang="en-US" altLang="zh-CN" sz="2800" b="1" i="1" dirty="0">
                <a:latin typeface="+mj-lt"/>
              </a:rPr>
              <a:t>x , y </a:t>
            </a:r>
            <a:r>
              <a:rPr lang="en-US" altLang="zh-CN" sz="2800" b="1" dirty="0">
                <a:latin typeface="+mj-lt"/>
              </a:rPr>
              <a:t>) </a:t>
            </a:r>
            <a:r>
              <a:rPr lang="zh-CN" altLang="zh-CN" sz="2800" b="1" dirty="0">
                <a:latin typeface="+mj-lt"/>
              </a:rPr>
              <a:t>使得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3" name="Object 17">
                <a:extLst>
                  <a:ext uri="{FF2B5EF4-FFF2-40B4-BE49-F238E27FC236}">
                    <a16:creationId xmlns:a16="http://schemas.microsoft.com/office/drawing/2014/main" id="{5E001778-FAE3-4D40-84C8-9B9AFF5CF88B}"/>
                  </a:ext>
                </a:extLst>
              </p:cNvPr>
              <p:cNvSpPr txBox="1"/>
              <p:nvPr/>
            </p:nvSpPr>
            <p:spPr bwMode="auto">
              <a:xfrm>
                <a:off x="3505200" y="1524000"/>
                <a:ext cx="3295650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353" name="Object 17">
                <a:extLst>
                  <a:ext uri="{FF2B5EF4-FFF2-40B4-BE49-F238E27FC236}">
                    <a16:creationId xmlns:a16="http://schemas.microsoft.com/office/drawing/2014/main" id="{5E001778-FAE3-4D40-84C8-9B9AFF5C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524000"/>
                <a:ext cx="3295650" cy="69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4" name="Text Box 18">
            <a:extLst>
              <a:ext uri="{FF2B5EF4-FFF2-40B4-BE49-F238E27FC236}">
                <a16:creationId xmlns:a16="http://schemas.microsoft.com/office/drawing/2014/main" id="{AA863189-A054-4722-91FA-3871861E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2250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j-lt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5" name="Object 19">
                <a:extLst>
                  <a:ext uri="{FF2B5EF4-FFF2-40B4-BE49-F238E27FC236}">
                    <a16:creationId xmlns:a16="http://schemas.microsoft.com/office/drawing/2014/main" id="{66EDE510-BA75-4170-A0AC-BDCEC682A49D}"/>
                  </a:ext>
                </a:extLst>
              </p:cNvPr>
              <p:cNvSpPr txBox="1"/>
              <p:nvPr/>
            </p:nvSpPr>
            <p:spPr bwMode="auto">
              <a:xfrm>
                <a:off x="3038475" y="2057400"/>
                <a:ext cx="5133975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),  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355" name="Object 19">
                <a:extLst>
                  <a:ext uri="{FF2B5EF4-FFF2-40B4-BE49-F238E27FC236}">
                    <a16:creationId xmlns:a16="http://schemas.microsoft.com/office/drawing/2014/main" id="{66EDE510-BA75-4170-A0AC-BDCEC682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8475" y="2057400"/>
                <a:ext cx="5133975" cy="10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8" name="Text Box 22">
            <a:extLst>
              <a:ext uri="{FF2B5EF4-FFF2-40B4-BE49-F238E27FC236}">
                <a16:creationId xmlns:a16="http://schemas.microsoft.com/office/drawing/2014/main" id="{4A1297BA-227B-4880-9D10-736D03FD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1" y="4378047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+mj-lt"/>
              </a:rPr>
              <a:t>P, Q </a:t>
            </a:r>
            <a:r>
              <a:rPr lang="zh-CN" altLang="en-US" sz="2800" b="1" dirty="0">
                <a:latin typeface="+mj-lt"/>
              </a:rPr>
              <a:t>在 </a:t>
            </a:r>
            <a:r>
              <a:rPr lang="en-US" altLang="zh-CN" sz="2800" b="1" i="1" dirty="0">
                <a:latin typeface="+mj-lt"/>
              </a:rPr>
              <a:t>D </a:t>
            </a:r>
            <a:r>
              <a:rPr lang="zh-CN" altLang="en-US" sz="2800" b="1" dirty="0">
                <a:latin typeface="+mj-lt"/>
              </a:rPr>
              <a:t>内具有连续的偏导数</a:t>
            </a:r>
            <a:r>
              <a:rPr lang="en-US" altLang="zh-CN" sz="2800" b="1" dirty="0">
                <a:latin typeface="+mj-lt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0" name="Object 24">
                <a:extLst>
                  <a:ext uri="{FF2B5EF4-FFF2-40B4-BE49-F238E27FC236}">
                    <a16:creationId xmlns:a16="http://schemas.microsoft.com/office/drawing/2014/main" id="{4A8A00A8-EDF0-459A-948F-B84BB2FF7B61}"/>
                  </a:ext>
                </a:extLst>
              </p:cNvPr>
              <p:cNvSpPr txBox="1"/>
              <p:nvPr/>
            </p:nvSpPr>
            <p:spPr bwMode="auto">
              <a:xfrm>
                <a:off x="7238999" y="4038600"/>
                <a:ext cx="3819526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/>
                        <m:t>所以</m:t>
                      </m:r>
                      <m:r>
                        <a:rPr lang="zh-CN" altLang="en-US" sz="2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360" name="Object 24">
                <a:extLst>
                  <a:ext uri="{FF2B5EF4-FFF2-40B4-BE49-F238E27FC236}">
                    <a16:creationId xmlns:a16="http://schemas.microsoft.com/office/drawing/2014/main" id="{4A8A00A8-EDF0-459A-948F-B84BB2FF7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8999" y="4038600"/>
                <a:ext cx="3819526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1" name="Text Box 25">
            <a:extLst>
              <a:ext uri="{FF2B5EF4-FFF2-40B4-BE49-F238E27FC236}">
                <a16:creationId xmlns:a16="http://schemas.microsoft.com/office/drawing/2014/main" id="{3D4E70BE-88BC-44C4-AD42-74177BB8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174112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</a:rPr>
              <a:t>从而在</a:t>
            </a:r>
            <a:r>
              <a:rPr lang="en-US" altLang="zh-CN" sz="2800" b="1" i="1" dirty="0">
                <a:latin typeface="+mj-lt"/>
              </a:rPr>
              <a:t>D</a:t>
            </a:r>
            <a:r>
              <a:rPr lang="zh-CN" altLang="en-US" sz="2800" b="1" dirty="0">
                <a:latin typeface="+mj-lt"/>
              </a:rPr>
              <a:t>内每一点都有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2" name="Object 26">
                <a:extLst>
                  <a:ext uri="{FF2B5EF4-FFF2-40B4-BE49-F238E27FC236}">
                    <a16:creationId xmlns:a16="http://schemas.microsoft.com/office/drawing/2014/main" id="{BAB36BB4-806F-4424-9BF6-82C4C2ADB0E4}"/>
                  </a:ext>
                </a:extLst>
              </p:cNvPr>
              <p:cNvSpPr txBox="1"/>
              <p:nvPr/>
            </p:nvSpPr>
            <p:spPr bwMode="auto">
              <a:xfrm>
                <a:off x="5786436" y="5017882"/>
                <a:ext cx="280035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362" name="Object 26">
                <a:extLst>
                  <a:ext uri="{FF2B5EF4-FFF2-40B4-BE49-F238E27FC236}">
                    <a16:creationId xmlns:a16="http://schemas.microsoft.com/office/drawing/2014/main" id="{BAB36BB4-806F-4424-9BF6-82C4C2AD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6436" y="5017882"/>
                <a:ext cx="2800350" cy="99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Object 20">
                <a:extLst>
                  <a:ext uri="{FF2B5EF4-FFF2-40B4-BE49-F238E27FC236}">
                    <a16:creationId xmlns:a16="http://schemas.microsoft.com/office/drawing/2014/main" id="{F695CD2B-F1AB-4CA5-9433-1ED6723FB7BB}"/>
                  </a:ext>
                </a:extLst>
              </p:cNvPr>
              <p:cNvSpPr txBox="1"/>
              <p:nvPr/>
            </p:nvSpPr>
            <p:spPr bwMode="auto">
              <a:xfrm>
                <a:off x="2438398" y="3107769"/>
                <a:ext cx="6543675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∴   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 ,   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356" name="Object 20">
                <a:extLst>
                  <a:ext uri="{FF2B5EF4-FFF2-40B4-BE49-F238E27FC236}">
                    <a16:creationId xmlns:a16="http://schemas.microsoft.com/office/drawing/2014/main" id="{F695CD2B-F1AB-4CA5-9433-1ED6723F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398" y="3107769"/>
                <a:ext cx="6543675" cy="101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19">
            <a:extLst>
              <a:ext uri="{FF2B5EF4-FFF2-40B4-BE49-F238E27FC236}">
                <a16:creationId xmlns:a16="http://schemas.microsoft.com/office/drawing/2014/main" id="{23B79B29-D2D0-4820-9BCE-27B0289E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2" y="6043702"/>
            <a:ext cx="8713788" cy="649287"/>
          </a:xfrm>
          <a:prstGeom prst="wedgeRectCallout">
            <a:avLst>
              <a:gd name="adj1" fmla="val -21306"/>
              <a:gd name="adj2" fmla="val 497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四个命题循环推导了一遍，从而证明了它们相互等价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51" grpId="0" autoUpdateAnimBg="0"/>
      <p:bldP spid="14353" grpId="0"/>
      <p:bldP spid="14354" grpId="0" autoUpdateAnimBg="0"/>
      <p:bldP spid="14355" grpId="0"/>
      <p:bldP spid="14358" grpId="0" autoUpdateAnimBg="0"/>
      <p:bldP spid="14360" grpId="0"/>
      <p:bldP spid="14361" grpId="0" autoUpdateAnimBg="0"/>
      <p:bldP spid="14362" grpId="0"/>
      <p:bldP spid="14356" grpId="0"/>
      <p:bldP spid="3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C275FDA5-AE37-488C-AAB9-BC7E632C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620714"/>
            <a:ext cx="74927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hlink"/>
                </a:solidFill>
              </a:rPr>
              <a:t>注意</a:t>
            </a:r>
            <a:r>
              <a:rPr lang="en-US" altLang="zh-CN" sz="3600" b="1">
                <a:solidFill>
                  <a:schemeClr val="hlink"/>
                </a:solidFill>
              </a:rPr>
              <a:t>:</a:t>
            </a:r>
            <a:r>
              <a:rPr lang="en-US" altLang="zh-CN" sz="3600" b="1">
                <a:solidFill>
                  <a:srgbClr val="0000FF"/>
                </a:solidFill>
              </a:rPr>
              <a:t> </a:t>
            </a:r>
            <a:r>
              <a:rPr lang="en-US" altLang="zh-CN" sz="3200" b="1"/>
              <a:t> </a:t>
            </a:r>
            <a:r>
              <a:rPr lang="en-US" altLang="zh-CN" sz="2800" b="1"/>
              <a:t>1. </a:t>
            </a:r>
            <a:r>
              <a:rPr lang="zh-CN" altLang="en-US" sz="2800" b="1"/>
              <a:t>常用</a:t>
            </a:r>
            <a:r>
              <a:rPr lang="en-US" altLang="zh-CN" sz="2800" b="1"/>
              <a:t>(1)</a:t>
            </a:r>
            <a:r>
              <a:rPr lang="zh-CN" altLang="en-US" sz="2800" b="1"/>
              <a:t>来判断</a:t>
            </a:r>
            <a:r>
              <a:rPr lang="zh-CN" altLang="en-US" sz="2800" b="1">
                <a:latin typeface="宋体" panose="02010600030101010101" pitchFamily="2" charset="-122"/>
              </a:rPr>
              <a:t>曲线积分与路径无关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AE3E00E4-6AA2-4202-86AF-8C7C277BE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9" y="1465263"/>
            <a:ext cx="6797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>
                <a:latin typeface="宋体" panose="02010600030101010101" pitchFamily="2" charset="-122"/>
              </a:rPr>
              <a:t>当曲线积分与路径无关时，常选择最简路径</a:t>
            </a:r>
            <a:r>
              <a:rPr lang="en-US" altLang="zh-CN" sz="2800" b="1" dirty="0">
                <a:latin typeface="Courier New" panose="02070309020205020404" pitchFamily="49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平行于坐标轴的直线段组成的折线作为积分路径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Text Box 2">
                <a:extLst>
                  <a:ext uri="{FF2B5EF4-FFF2-40B4-BE49-F238E27FC236}">
                    <a16:creationId xmlns:a16="http://schemas.microsoft.com/office/drawing/2014/main" id="{FAC79312-846A-45E7-A65E-47DAF7309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375" y="3095626"/>
                <a:ext cx="6624638" cy="1377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800" b="1" dirty="0">
                    <a:latin typeface="宋体" panose="02010600030101010101" pitchFamily="2" charset="-122"/>
                  </a:rPr>
                  <a:t>3.</a:t>
                </a:r>
                <a:r>
                  <a:rPr lang="zh-CN" altLang="en-US" sz="2800" b="1" dirty="0"/>
                  <a:t>若</a:t>
                </a:r>
                <a:r>
                  <a:rPr lang="en-US" altLang="zh-CN" sz="2800" b="1" i="1" dirty="0"/>
                  <a:t>D</a:t>
                </a:r>
                <a:r>
                  <a:rPr lang="zh-CN" altLang="en-US" sz="2800" b="1" dirty="0"/>
                  <a:t>是复连通域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即使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en-US" sz="2800" b="1" dirty="0"/>
                  <a:t>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成立</a:t>
                </a:r>
                <a:r>
                  <a:rPr lang="en-US" altLang="zh-CN" sz="2800" b="1" dirty="0"/>
                  <a:t>,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800" b="1" dirty="0"/>
                  <a:t>   </a:t>
                </a:r>
                <a:r>
                  <a:rPr lang="zh-CN" altLang="en-US" sz="2800" b="1" dirty="0"/>
                  <a:t>曲线积分也不一定与路径无关。</a:t>
                </a:r>
              </a:p>
            </p:txBody>
          </p:sp>
        </mc:Choice>
        <mc:Fallback xmlns="">
          <p:sp>
            <p:nvSpPr>
              <p:cNvPr id="12294" name="Text Box 2">
                <a:extLst>
                  <a:ext uri="{FF2B5EF4-FFF2-40B4-BE49-F238E27FC236}">
                    <a16:creationId xmlns:a16="http://schemas.microsoft.com/office/drawing/2014/main" id="{FAC79312-846A-45E7-A65E-47DAF730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375" y="3095626"/>
                <a:ext cx="6624638" cy="1377749"/>
              </a:xfrm>
              <a:prstGeom prst="rect">
                <a:avLst/>
              </a:prstGeom>
              <a:blipFill>
                <a:blip r:embed="rId2"/>
                <a:stretch>
                  <a:fillRect l="-1840" b="-101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22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81" name="Text Box 9">
                <a:extLst>
                  <a:ext uri="{FF2B5EF4-FFF2-40B4-BE49-F238E27FC236}">
                    <a16:creationId xmlns:a16="http://schemas.microsoft.com/office/drawing/2014/main" id="{B371F0CC-D0F8-4C00-B14B-1C5A53AF3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31" y="263768"/>
                <a:ext cx="6462153" cy="58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latin typeface="+mj-lt"/>
                  </a:rPr>
                  <a:t>例</a:t>
                </a:r>
                <a:r>
                  <a:rPr lang="en-US" altLang="zh-CN" sz="3200" b="1" dirty="0">
                    <a:latin typeface="+mj-lt"/>
                  </a:rPr>
                  <a:t>4  </a:t>
                </a:r>
                <a:r>
                  <a:rPr lang="zh-CN" altLang="en-US" sz="2800" b="1" dirty="0">
                    <a:latin typeface="+mj-lt"/>
                  </a:rPr>
                  <a:t>计算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pHide m:val="on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zh-CN" altLang="en-US" sz="2800" b="1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8681" name="Text Box 9">
                <a:extLst>
                  <a:ext uri="{FF2B5EF4-FFF2-40B4-BE49-F238E27FC236}">
                    <a16:creationId xmlns:a16="http://schemas.microsoft.com/office/drawing/2014/main" id="{B371F0CC-D0F8-4C00-B14B-1C5A53AF3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31" y="263768"/>
                <a:ext cx="6462153" cy="589713"/>
              </a:xfrm>
              <a:prstGeom prst="rect">
                <a:avLst/>
              </a:prstGeom>
              <a:blipFill>
                <a:blip r:embed="rId2"/>
                <a:stretch>
                  <a:fillRect l="-2358" t="-22680" b="-268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3" name="Text Box 11">
            <a:extLst>
              <a:ext uri="{FF2B5EF4-FFF2-40B4-BE49-F238E27FC236}">
                <a16:creationId xmlns:a16="http://schemas.microsoft.com/office/drawing/2014/main" id="{DC8A62DD-E58B-4F76-A7B1-A276B3EC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303" y="934783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+mj-lt"/>
              </a:rPr>
              <a:t>L</a:t>
            </a:r>
            <a:r>
              <a:rPr lang="zh-CN" altLang="en-US" sz="2800" b="1" dirty="0">
                <a:latin typeface="+mj-lt"/>
              </a:rPr>
              <a:t>是通过</a:t>
            </a:r>
            <a:r>
              <a:rPr lang="en-US" altLang="zh-CN" sz="2800" b="1" i="1" dirty="0">
                <a:latin typeface="+mj-lt"/>
              </a:rPr>
              <a:t>O</a:t>
            </a:r>
            <a:r>
              <a:rPr lang="en-US" altLang="zh-CN" sz="2800" b="1" dirty="0">
                <a:latin typeface="+mj-lt"/>
              </a:rPr>
              <a:t>(0,0), </a:t>
            </a:r>
            <a:r>
              <a:rPr lang="en-US" altLang="zh-CN" sz="2800" b="1" i="1" dirty="0"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(1,0)</a:t>
            </a:r>
            <a:r>
              <a:rPr lang="zh-CN" altLang="en-US" sz="2800" b="1" dirty="0">
                <a:latin typeface="+mj-lt"/>
              </a:rPr>
              <a:t>和</a:t>
            </a:r>
            <a:r>
              <a:rPr lang="en-US" altLang="zh-CN" sz="2800" b="1" i="1" dirty="0"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(1,2)</a:t>
            </a:r>
            <a:r>
              <a:rPr lang="zh-CN" altLang="en-US" sz="2800" b="1" dirty="0">
                <a:latin typeface="+mj-lt"/>
              </a:rPr>
              <a:t>的圆弧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6BBE423C-39A8-4CD0-A287-B8BA54E1533C}"/>
              </a:ext>
            </a:extLst>
          </p:cNvPr>
          <p:cNvGrpSpPr>
            <a:grpSpLocks/>
          </p:cNvGrpSpPr>
          <p:nvPr/>
        </p:nvGrpSpPr>
        <p:grpSpPr bwMode="auto">
          <a:xfrm>
            <a:off x="9010096" y="463295"/>
            <a:ext cx="2590800" cy="2393950"/>
            <a:chOff x="3840" y="1776"/>
            <a:chExt cx="1632" cy="1508"/>
          </a:xfrm>
        </p:grpSpPr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FB924E0B-0779-4CA6-BD43-C10F8EBB1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CB873387-63B2-4E80-BBC0-FB92FB643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92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  <p:sp>
          <p:nvSpPr>
            <p:cNvPr id="13327" name="Arc 15">
              <a:extLst>
                <a:ext uri="{FF2B5EF4-FFF2-40B4-BE49-F238E27FC236}">
                  <a16:creationId xmlns:a16="http://schemas.microsoft.com/office/drawing/2014/main" id="{A8F1B7FF-870A-42EC-B5B4-AFC69BC69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005"/>
              <a:ext cx="932" cy="1065"/>
            </a:xfrm>
            <a:custGeom>
              <a:avLst/>
              <a:gdLst>
                <a:gd name="T0" fmla="*/ 18 w 32229"/>
                <a:gd name="T1" fmla="*/ 0 h 39959"/>
                <a:gd name="T2" fmla="*/ 0 w 32229"/>
                <a:gd name="T3" fmla="*/ 26 h 39959"/>
                <a:gd name="T4" fmla="*/ 9 w 32229"/>
                <a:gd name="T5" fmla="*/ 13 h 39959"/>
                <a:gd name="T6" fmla="*/ 0 60000 65536"/>
                <a:gd name="T7" fmla="*/ 0 60000 65536"/>
                <a:gd name="T8" fmla="*/ 0 60000 65536"/>
                <a:gd name="T9" fmla="*/ 0 w 32229"/>
                <a:gd name="T10" fmla="*/ 0 h 39959"/>
                <a:gd name="T11" fmla="*/ 32229 w 32229"/>
                <a:gd name="T12" fmla="*/ 39959 h 399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229" h="39959" fill="none" extrusionOk="0">
                  <a:moveTo>
                    <a:pt x="22009" y="-1"/>
                  </a:moveTo>
                  <a:cubicBezTo>
                    <a:pt x="28363" y="3938"/>
                    <a:pt x="32229" y="10883"/>
                    <a:pt x="32229" y="18359"/>
                  </a:cubicBezTo>
                  <a:cubicBezTo>
                    <a:pt x="32229" y="30288"/>
                    <a:pt x="22558" y="39959"/>
                    <a:pt x="10629" y="39959"/>
                  </a:cubicBezTo>
                  <a:cubicBezTo>
                    <a:pt x="6904" y="39959"/>
                    <a:pt x="3242" y="38995"/>
                    <a:pt x="0" y="37162"/>
                  </a:cubicBezTo>
                </a:path>
                <a:path w="32229" h="39959" stroke="0" extrusionOk="0">
                  <a:moveTo>
                    <a:pt x="22009" y="-1"/>
                  </a:moveTo>
                  <a:cubicBezTo>
                    <a:pt x="28363" y="3938"/>
                    <a:pt x="32229" y="10883"/>
                    <a:pt x="32229" y="18359"/>
                  </a:cubicBezTo>
                  <a:cubicBezTo>
                    <a:pt x="32229" y="30288"/>
                    <a:pt x="22558" y="39959"/>
                    <a:pt x="10629" y="39959"/>
                  </a:cubicBezTo>
                  <a:cubicBezTo>
                    <a:pt x="6904" y="39959"/>
                    <a:pt x="3242" y="38995"/>
                    <a:pt x="0" y="37162"/>
                  </a:cubicBezTo>
                  <a:lnTo>
                    <a:pt x="10629" y="1835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 i="1">
                <a:latin typeface="+mj-lt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3FE2D8D1-2BA0-49AC-B766-3990C10CB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1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  <p:sp>
          <p:nvSpPr>
            <p:cNvPr id="13329" name="Text Box 17">
              <a:extLst>
                <a:ext uri="{FF2B5EF4-FFF2-40B4-BE49-F238E27FC236}">
                  <a16:creationId xmlns:a16="http://schemas.microsoft.com/office/drawing/2014/main" id="{A8DA39B0-D96E-47F3-911B-73FD2CFA5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</a:rPr>
                <a:t>O</a:t>
              </a:r>
            </a:p>
          </p:txBody>
        </p:sp>
        <p:sp>
          <p:nvSpPr>
            <p:cNvPr id="13330" name="Text Box 18">
              <a:extLst>
                <a:ext uri="{FF2B5EF4-FFF2-40B4-BE49-F238E27FC236}">
                  <a16:creationId xmlns:a16="http://schemas.microsoft.com/office/drawing/2014/main" id="{4A531D54-5901-4A37-A7B8-2CE696807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954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</a:rPr>
                <a:t>A</a:t>
              </a:r>
            </a:p>
          </p:txBody>
        </p:sp>
        <p:sp>
          <p:nvSpPr>
            <p:cNvPr id="13331" name="Text Box 19">
              <a:extLst>
                <a:ext uri="{FF2B5EF4-FFF2-40B4-BE49-F238E27FC236}">
                  <a16:creationId xmlns:a16="http://schemas.microsoft.com/office/drawing/2014/main" id="{C8FCA653-9BF2-464D-96DD-29DCB263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76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</a:rPr>
                <a:t>B</a:t>
              </a:r>
            </a:p>
          </p:txBody>
        </p:sp>
        <p:sp>
          <p:nvSpPr>
            <p:cNvPr id="13332" name="Line 20">
              <a:extLst>
                <a:ext uri="{FF2B5EF4-FFF2-40B4-BE49-F238E27FC236}">
                  <a16:creationId xmlns:a16="http://schemas.microsoft.com/office/drawing/2014/main" id="{BDFD06E4-B97F-4907-9451-763DCF11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49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  <p:sp>
          <p:nvSpPr>
            <p:cNvPr id="13333" name="Line 21">
              <a:extLst>
                <a:ext uri="{FF2B5EF4-FFF2-40B4-BE49-F238E27FC236}">
                  <a16:creationId xmlns:a16="http://schemas.microsoft.com/office/drawing/2014/main" id="{F7764E63-18FB-417D-B880-DB1BC885E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FA0256C8-9486-4314-A451-3004C847A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892ECF83-B2C1-48FB-86DF-34229416BCB4}"/>
              </a:ext>
            </a:extLst>
          </p:cNvPr>
          <p:cNvGrpSpPr>
            <a:grpSpLocks/>
          </p:cNvGrpSpPr>
          <p:nvPr/>
        </p:nvGrpSpPr>
        <p:grpSpPr bwMode="auto">
          <a:xfrm>
            <a:off x="1161072" y="1476996"/>
            <a:ext cx="4092118" cy="1004067"/>
            <a:chOff x="80" y="2685"/>
            <a:chExt cx="2449" cy="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8" name="Object 24">
                  <a:extLst>
                    <a:ext uri="{FF2B5EF4-FFF2-40B4-BE49-F238E27FC236}">
                      <a16:creationId xmlns:a16="http://schemas.microsoft.com/office/drawing/2014/main" id="{2337A2E6-3949-4C15-8C17-0DFEC49DD389}"/>
                    </a:ext>
                  </a:extLst>
                </p:cNvPr>
                <p:cNvSpPr txBox="1"/>
                <p:nvPr/>
              </p:nvSpPr>
              <p:spPr bwMode="auto">
                <a:xfrm>
                  <a:off x="934" y="2685"/>
                  <a:ext cx="1595" cy="5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318" name="Object 24">
                  <a:extLst>
                    <a:ext uri="{FF2B5EF4-FFF2-40B4-BE49-F238E27FC236}">
                      <a16:creationId xmlns:a16="http://schemas.microsoft.com/office/drawing/2014/main" id="{2337A2E6-3949-4C15-8C17-0DFEC49DD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4" y="2685"/>
                  <a:ext cx="1595" cy="5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24" name="Text Box 25">
              <a:extLst>
                <a:ext uri="{FF2B5EF4-FFF2-40B4-BE49-F238E27FC236}">
                  <a16:creationId xmlns:a16="http://schemas.microsoft.com/office/drawing/2014/main" id="{EA3D408F-039A-4334-86DA-729BD33E1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799"/>
              <a:ext cx="56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</a:rPr>
                <a:t> </a:t>
              </a:r>
              <a:r>
                <a:rPr lang="zh-CN" altLang="en-US" sz="3200" b="1" dirty="0">
                  <a:latin typeface="+mj-lt"/>
                </a:rPr>
                <a:t>解</a:t>
              </a:r>
              <a:r>
                <a:rPr lang="en-US" altLang="zh-CN" sz="3200" b="1" dirty="0">
                  <a:latin typeface="+mj-lt"/>
                </a:rPr>
                <a:t>:</a:t>
              </a:r>
              <a:endParaRPr lang="en-US" altLang="zh-CN" sz="2800" b="1" dirty="0">
                <a:latin typeface="+mj-lt"/>
              </a:endParaRPr>
            </a:p>
          </p:txBody>
        </p:sp>
      </p:grpSp>
      <p:sp>
        <p:nvSpPr>
          <p:cNvPr id="28698" name="Text Box 26">
            <a:extLst>
              <a:ext uri="{FF2B5EF4-FFF2-40B4-BE49-F238E27FC236}">
                <a16:creationId xmlns:a16="http://schemas.microsoft.com/office/drawing/2014/main" id="{9D5602D6-AA46-4A63-B745-2F087153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244" y="2481063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</a:rPr>
              <a:t>积分与路径无关</a:t>
            </a:r>
            <a:r>
              <a:rPr lang="en-US" altLang="zh-CN" sz="2800" b="1" dirty="0">
                <a:latin typeface="+mj-lt"/>
              </a:rPr>
              <a:t>, </a:t>
            </a:r>
            <a:r>
              <a:rPr lang="zh-CN" altLang="en-US" sz="2800" b="1" dirty="0">
                <a:latin typeface="+mj-lt"/>
              </a:rPr>
              <a:t>取折线</a:t>
            </a:r>
            <a:r>
              <a:rPr lang="en-US" altLang="zh-CN" sz="2800" b="1" i="1" dirty="0">
                <a:latin typeface="+mj-lt"/>
              </a:rPr>
              <a:t>OAB</a:t>
            </a:r>
            <a:r>
              <a:rPr lang="zh-CN" altLang="en-US" sz="2800" b="1" dirty="0">
                <a:latin typeface="+mj-lt"/>
              </a:rPr>
              <a:t>作为积分路径</a:t>
            </a:r>
            <a:r>
              <a:rPr lang="en-US" altLang="zh-CN" sz="2800" b="1" dirty="0"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99" name="Object 27">
                <a:extLst>
                  <a:ext uri="{FF2B5EF4-FFF2-40B4-BE49-F238E27FC236}">
                    <a16:creationId xmlns:a16="http://schemas.microsoft.com/office/drawing/2014/main" id="{4ED5DBCC-756E-45B9-A073-BB0F194D681F}"/>
                  </a:ext>
                </a:extLst>
              </p:cNvPr>
              <p:cNvSpPr txBox="1"/>
              <p:nvPr/>
            </p:nvSpPr>
            <p:spPr bwMode="auto">
              <a:xfrm>
                <a:off x="1666875" y="2899845"/>
                <a:ext cx="8858250" cy="13009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𝑶𝑨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699" name="Object 27">
                <a:extLst>
                  <a:ext uri="{FF2B5EF4-FFF2-40B4-BE49-F238E27FC236}">
                    <a16:creationId xmlns:a16="http://schemas.microsoft.com/office/drawing/2014/main" id="{4ED5DBCC-756E-45B9-A073-BB0F194D6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875" y="2899845"/>
                <a:ext cx="8858250" cy="1300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00" name="Object 28">
                <a:extLst>
                  <a:ext uri="{FF2B5EF4-FFF2-40B4-BE49-F238E27FC236}">
                    <a16:creationId xmlns:a16="http://schemas.microsoft.com/office/drawing/2014/main" id="{664C8E23-76CE-4AB1-9CDA-30520CA300E4}"/>
                  </a:ext>
                </a:extLst>
              </p:cNvPr>
              <p:cNvSpPr txBox="1"/>
              <p:nvPr/>
            </p:nvSpPr>
            <p:spPr bwMode="auto">
              <a:xfrm>
                <a:off x="1431371" y="4170108"/>
                <a:ext cx="9222344" cy="15678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700" name="Object 28">
                <a:extLst>
                  <a:ext uri="{FF2B5EF4-FFF2-40B4-BE49-F238E27FC236}">
                    <a16:creationId xmlns:a16="http://schemas.microsoft.com/office/drawing/2014/main" id="{664C8E23-76CE-4AB1-9CDA-30520CA3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1371" y="4170108"/>
                <a:ext cx="9222344" cy="1567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01" name="Object 29">
                <a:extLst>
                  <a:ext uri="{FF2B5EF4-FFF2-40B4-BE49-F238E27FC236}">
                    <a16:creationId xmlns:a16="http://schemas.microsoft.com/office/drawing/2014/main" id="{6AA0DD31-9410-4FF3-A8A8-8BFC9693221E}"/>
                  </a:ext>
                </a:extLst>
              </p:cNvPr>
              <p:cNvSpPr txBox="1"/>
              <p:nvPr/>
            </p:nvSpPr>
            <p:spPr bwMode="auto">
              <a:xfrm>
                <a:off x="1431371" y="5404104"/>
                <a:ext cx="7877172" cy="1038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701" name="Object 29">
                <a:extLst>
                  <a:ext uri="{FF2B5EF4-FFF2-40B4-BE49-F238E27FC236}">
                    <a16:creationId xmlns:a16="http://schemas.microsoft.com/office/drawing/2014/main" id="{6AA0DD31-9410-4FF3-A8A8-8BFC9693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1371" y="5404104"/>
                <a:ext cx="7877172" cy="1038225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utoUpdateAnimBg="0"/>
      <p:bldP spid="28683" grpId="0" autoUpdateAnimBg="0"/>
      <p:bldP spid="28698" grpId="0" autoUpdateAnimBg="0"/>
      <p:bldP spid="28699" grpId="0"/>
      <p:bldP spid="28700" grpId="0"/>
      <p:bldP spid="287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2B28969B-3D0A-4B49-8B98-4CFB7025346A}"/>
              </a:ext>
            </a:extLst>
          </p:cNvPr>
          <p:cNvGrpSpPr>
            <a:grpSpLocks/>
          </p:cNvGrpSpPr>
          <p:nvPr/>
        </p:nvGrpSpPr>
        <p:grpSpPr bwMode="auto">
          <a:xfrm>
            <a:off x="1834531" y="275264"/>
            <a:ext cx="4130435" cy="973138"/>
            <a:chOff x="321" y="2072"/>
            <a:chExt cx="2039" cy="522"/>
          </a:xfrm>
        </p:grpSpPr>
        <p:sp>
          <p:nvSpPr>
            <p:cNvPr id="14347" name="Text Box 5">
              <a:extLst>
                <a:ext uri="{FF2B5EF4-FFF2-40B4-BE49-F238E27FC236}">
                  <a16:creationId xmlns:a16="http://schemas.microsoft.com/office/drawing/2014/main" id="{33F5DD7F-CFE8-4F5B-A5A6-C4C434D8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" y="2153"/>
              <a:ext cx="89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hlink"/>
                  </a:solidFill>
                </a:rPr>
                <a:t>例</a:t>
              </a:r>
              <a:r>
                <a:rPr lang="en-US" altLang="zh-CN" sz="3200" b="1" dirty="0">
                  <a:solidFill>
                    <a:schemeClr val="hlink"/>
                  </a:solidFill>
                </a:rPr>
                <a:t>5</a:t>
              </a:r>
              <a:r>
                <a:rPr lang="en-US" altLang="zh-CN" sz="3200" b="1" dirty="0"/>
                <a:t>  </a:t>
              </a:r>
              <a:r>
                <a:rPr lang="zh-CN" altLang="en-US" sz="2800" b="1" dirty="0"/>
                <a:t>计算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0" name="Object 2">
                  <a:extLst>
                    <a:ext uri="{FF2B5EF4-FFF2-40B4-BE49-F238E27FC236}">
                      <a16:creationId xmlns:a16="http://schemas.microsoft.com/office/drawing/2014/main" id="{EF64A4CB-65B5-4FC6-9403-A82A295FF818}"/>
                    </a:ext>
                  </a:extLst>
                </p:cNvPr>
                <p:cNvSpPr txBox="1"/>
                <p:nvPr/>
              </p:nvSpPr>
              <p:spPr bwMode="auto">
                <a:xfrm>
                  <a:off x="1352" y="2072"/>
                  <a:ext cx="1008" cy="5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𝒙𝒅𝒚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𝒚𝒅𝒙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4340" name="Object 2">
                  <a:extLst>
                    <a:ext uri="{FF2B5EF4-FFF2-40B4-BE49-F238E27FC236}">
                      <a16:creationId xmlns:a16="http://schemas.microsoft.com/office/drawing/2014/main" id="{EF64A4CB-65B5-4FC6-9403-A82A295FF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2" y="2072"/>
                  <a:ext cx="1008" cy="52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67" name="Text Box 7">
            <a:extLst>
              <a:ext uri="{FF2B5EF4-FFF2-40B4-BE49-F238E27FC236}">
                <a16:creationId xmlns:a16="http://schemas.microsoft.com/office/drawing/2014/main" id="{C7379B9D-7D38-491F-91BC-C8858272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077" y="1335318"/>
            <a:ext cx="611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L</a:t>
            </a:r>
            <a:r>
              <a:rPr lang="zh-CN" altLang="en-US" sz="2800" b="1" dirty="0"/>
              <a:t>是不过原点且按逆时针方向的闭曲线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BEFD71FA-CEEF-47D0-BF38-7AB3C3856211}"/>
              </a:ext>
            </a:extLst>
          </p:cNvPr>
          <p:cNvGrpSpPr>
            <a:grpSpLocks/>
          </p:cNvGrpSpPr>
          <p:nvPr/>
        </p:nvGrpSpPr>
        <p:grpSpPr bwMode="auto">
          <a:xfrm>
            <a:off x="2132014" y="1950359"/>
            <a:ext cx="8116887" cy="1100138"/>
            <a:chOff x="521" y="1162"/>
            <a:chExt cx="5113" cy="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39" name="Object 1">
                  <a:extLst>
                    <a:ext uri="{FF2B5EF4-FFF2-40B4-BE49-F238E27FC236}">
                      <a16:creationId xmlns:a16="http://schemas.microsoft.com/office/drawing/2014/main" id="{E47307E6-C1C0-4B07-A807-530EE41F7988}"/>
                    </a:ext>
                  </a:extLst>
                </p:cNvPr>
                <p:cNvSpPr txBox="1"/>
                <p:nvPr/>
              </p:nvSpPr>
              <p:spPr bwMode="auto">
                <a:xfrm>
                  <a:off x="1515" y="1162"/>
                  <a:ext cx="4119" cy="6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4339" name="Object 1">
                  <a:extLst>
                    <a:ext uri="{FF2B5EF4-FFF2-40B4-BE49-F238E27FC236}">
                      <a16:creationId xmlns:a16="http://schemas.microsoft.com/office/drawing/2014/main" id="{E47307E6-C1C0-4B07-A807-530EE41F7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5" y="1162"/>
                  <a:ext cx="4119" cy="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46" name="Text Box 9">
              <a:extLst>
                <a:ext uri="{FF2B5EF4-FFF2-40B4-BE49-F238E27FC236}">
                  <a16:creationId xmlns:a16="http://schemas.microsoft.com/office/drawing/2014/main" id="{6D7BD3B7-853C-4420-88E3-68079DC75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330"/>
              <a:ext cx="14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hlink"/>
                  </a:solidFill>
                </a:rPr>
                <a:t>解</a:t>
              </a:r>
              <a:r>
                <a:rPr lang="en-US" altLang="zh-CN" sz="3200" b="1" dirty="0">
                  <a:solidFill>
                    <a:schemeClr val="hlink"/>
                  </a:solidFill>
                </a:rPr>
                <a:t>:</a:t>
              </a:r>
              <a:r>
                <a:rPr lang="en-US" altLang="zh-CN" sz="2800" b="1" dirty="0">
                  <a:solidFill>
                    <a:schemeClr val="hlink"/>
                  </a:solidFill>
                </a:rPr>
                <a:t> 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因为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864" name="Object 0">
                <a:extLst>
                  <a:ext uri="{FF2B5EF4-FFF2-40B4-BE49-F238E27FC236}">
                    <a16:creationId xmlns:a16="http://schemas.microsoft.com/office/drawing/2014/main" id="{7704351A-387C-4387-8C07-8101B3D2D913}"/>
                  </a:ext>
                </a:extLst>
              </p:cNvPr>
              <p:cNvSpPr txBox="1"/>
              <p:nvPr/>
            </p:nvSpPr>
            <p:spPr bwMode="auto">
              <a:xfrm>
                <a:off x="3783014" y="4681537"/>
                <a:ext cx="3332161" cy="1309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𝒙𝒅𝒚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6864" name="Object 0">
                <a:extLst>
                  <a:ext uri="{FF2B5EF4-FFF2-40B4-BE49-F238E27FC236}">
                    <a16:creationId xmlns:a16="http://schemas.microsoft.com/office/drawing/2014/main" id="{7704351A-387C-4387-8C07-8101B3D2D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3014" y="4681537"/>
                <a:ext cx="3332161" cy="1309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3" name="Text Box 13">
            <a:extLst>
              <a:ext uri="{FF2B5EF4-FFF2-40B4-BE49-F238E27FC236}">
                <a16:creationId xmlns:a16="http://schemas.microsoft.com/office/drawing/2014/main" id="{C34838F7-F1CC-4246-ABCD-75B97649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16388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分两种情况讨论</a:t>
            </a:r>
            <a:r>
              <a:rPr lang="en-US" altLang="zh-CN" sz="2800" b="1" dirty="0"/>
              <a:t>: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15191FCC-A55D-4291-A4B0-2D0C04C3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933826"/>
            <a:ext cx="5243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1. </a:t>
            </a:r>
            <a:r>
              <a:rPr lang="zh-CN" altLang="en-US" sz="2800" b="1" dirty="0">
                <a:solidFill>
                  <a:schemeClr val="hlink"/>
                </a:solidFill>
              </a:rPr>
              <a:t>设</a:t>
            </a:r>
            <a:r>
              <a:rPr lang="en-US" altLang="zh-CN" sz="2800" b="1" i="1" dirty="0">
                <a:solidFill>
                  <a:schemeClr val="hlink"/>
                </a:solidFill>
              </a:rPr>
              <a:t>L</a:t>
            </a:r>
            <a:r>
              <a:rPr lang="zh-CN" altLang="en-US" sz="2800" b="1" dirty="0">
                <a:solidFill>
                  <a:schemeClr val="hlink"/>
                </a:solidFill>
              </a:rPr>
              <a:t>内不含原点</a:t>
            </a:r>
            <a:r>
              <a:rPr lang="en-US" altLang="zh-CN" sz="2800" b="1" dirty="0">
                <a:solidFill>
                  <a:schemeClr val="hlink"/>
                </a:solidFill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则由定理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36864" grpId="0"/>
      <p:bldP spid="15373" grpId="0" autoUpdateAnimBg="0"/>
      <p:bldP spid="1538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:a16="http://schemas.microsoft.com/office/drawing/2014/main" id="{EA3A1C0D-BD45-4037-9C91-E23FD1965492}"/>
              </a:ext>
            </a:extLst>
          </p:cNvPr>
          <p:cNvGrpSpPr>
            <a:grpSpLocks/>
          </p:cNvGrpSpPr>
          <p:nvPr/>
        </p:nvGrpSpPr>
        <p:grpSpPr bwMode="auto">
          <a:xfrm>
            <a:off x="7511998" y="600075"/>
            <a:ext cx="3048000" cy="2828925"/>
            <a:chOff x="3288" y="346"/>
            <a:chExt cx="1920" cy="1782"/>
          </a:xfrm>
        </p:grpSpPr>
        <p:sp>
          <p:nvSpPr>
            <p:cNvPr id="15373" name="Line 5">
              <a:extLst>
                <a:ext uri="{FF2B5EF4-FFF2-40B4-BE49-F238E27FC236}">
                  <a16:creationId xmlns:a16="http://schemas.microsoft.com/office/drawing/2014/main" id="{0ED68CC9-7D9D-4A16-B87A-2B43D50A8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27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4" name="Line 6">
              <a:extLst>
                <a:ext uri="{FF2B5EF4-FFF2-40B4-BE49-F238E27FC236}">
                  <a16:creationId xmlns:a16="http://schemas.microsoft.com/office/drawing/2014/main" id="{B7B86752-A515-4803-AFCF-156D61CFE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0" y="372"/>
              <a:ext cx="0" cy="1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5" name="Freeform 7">
              <a:extLst>
                <a:ext uri="{FF2B5EF4-FFF2-40B4-BE49-F238E27FC236}">
                  <a16:creationId xmlns:a16="http://schemas.microsoft.com/office/drawing/2014/main" id="{9E541752-194B-4616-A6E0-467926D0E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55"/>
              <a:ext cx="1520" cy="1199"/>
            </a:xfrm>
            <a:custGeom>
              <a:avLst/>
              <a:gdLst>
                <a:gd name="T0" fmla="*/ 72 w 1520"/>
                <a:gd name="T1" fmla="*/ 623 h 1016"/>
                <a:gd name="T2" fmla="*/ 120 w 1520"/>
                <a:gd name="T3" fmla="*/ 283 h 1016"/>
                <a:gd name="T4" fmla="*/ 552 w 1520"/>
                <a:gd name="T5" fmla="*/ 57 h 1016"/>
                <a:gd name="T6" fmla="*/ 1320 w 1520"/>
                <a:gd name="T7" fmla="*/ 57 h 1016"/>
                <a:gd name="T8" fmla="*/ 1512 w 1520"/>
                <a:gd name="T9" fmla="*/ 397 h 1016"/>
                <a:gd name="T10" fmla="*/ 1272 w 1520"/>
                <a:gd name="T11" fmla="*/ 1020 h 1016"/>
                <a:gd name="T12" fmla="*/ 552 w 1520"/>
                <a:gd name="T13" fmla="*/ 1133 h 1016"/>
                <a:gd name="T14" fmla="*/ 72 w 1520"/>
                <a:gd name="T15" fmla="*/ 623 h 10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0"/>
                <a:gd name="T25" fmla="*/ 0 h 1016"/>
                <a:gd name="T26" fmla="*/ 1520 w 1520"/>
                <a:gd name="T27" fmla="*/ 1016 h 10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0" h="1016">
                  <a:moveTo>
                    <a:pt x="72" y="528"/>
                  </a:moveTo>
                  <a:cubicBezTo>
                    <a:pt x="0" y="408"/>
                    <a:pt x="40" y="320"/>
                    <a:pt x="120" y="240"/>
                  </a:cubicBezTo>
                  <a:cubicBezTo>
                    <a:pt x="200" y="160"/>
                    <a:pt x="352" y="80"/>
                    <a:pt x="552" y="48"/>
                  </a:cubicBezTo>
                  <a:cubicBezTo>
                    <a:pt x="752" y="16"/>
                    <a:pt x="1160" y="0"/>
                    <a:pt x="1320" y="48"/>
                  </a:cubicBezTo>
                  <a:cubicBezTo>
                    <a:pt x="1480" y="96"/>
                    <a:pt x="1520" y="200"/>
                    <a:pt x="1512" y="336"/>
                  </a:cubicBezTo>
                  <a:cubicBezTo>
                    <a:pt x="1504" y="472"/>
                    <a:pt x="1432" y="760"/>
                    <a:pt x="1272" y="864"/>
                  </a:cubicBezTo>
                  <a:cubicBezTo>
                    <a:pt x="1112" y="968"/>
                    <a:pt x="752" y="1016"/>
                    <a:pt x="552" y="960"/>
                  </a:cubicBezTo>
                  <a:cubicBezTo>
                    <a:pt x="352" y="904"/>
                    <a:pt x="144" y="648"/>
                    <a:pt x="72" y="52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6" name="Oval 10">
              <a:extLst>
                <a:ext uri="{FF2B5EF4-FFF2-40B4-BE49-F238E27FC236}">
                  <a16:creationId xmlns:a16="http://schemas.microsoft.com/office/drawing/2014/main" id="{36FED56A-946B-4FFF-8635-7D8E4AB3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052"/>
              <a:ext cx="384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7" name="Line 11">
              <a:extLst>
                <a:ext uri="{FF2B5EF4-FFF2-40B4-BE49-F238E27FC236}">
                  <a16:creationId xmlns:a16="http://schemas.microsoft.com/office/drawing/2014/main" id="{CF8A3A13-6CE7-4EA5-A5FD-71C5D2917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7" y="663"/>
              <a:ext cx="130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8" name="Line 12">
              <a:extLst>
                <a:ext uri="{FF2B5EF4-FFF2-40B4-BE49-F238E27FC236}">
                  <a16:creationId xmlns:a16="http://schemas.microsoft.com/office/drawing/2014/main" id="{47E5D405-9E8B-486F-B05B-DFE7461AA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6" y="1071"/>
              <a:ext cx="96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379" name="Text Box 13">
              <a:extLst>
                <a:ext uri="{FF2B5EF4-FFF2-40B4-BE49-F238E27FC236}">
                  <a16:creationId xmlns:a16="http://schemas.microsoft.com/office/drawing/2014/main" id="{9E8AACAC-0607-46BE-A686-C20AE4C9F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346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  <a:ea typeface="+mj-ea"/>
                </a:rPr>
                <a:t>L</a:t>
              </a:r>
            </a:p>
          </p:txBody>
        </p:sp>
        <p:sp>
          <p:nvSpPr>
            <p:cNvPr id="15380" name="Text Box 14">
              <a:extLst>
                <a:ext uri="{FF2B5EF4-FFF2-40B4-BE49-F238E27FC236}">
                  <a16:creationId xmlns:a16="http://schemas.microsoft.com/office/drawing/2014/main" id="{6AC5368C-63F0-4EF5-B496-F4A68C575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981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  <a:ea typeface="+mj-ea"/>
                </a:rPr>
                <a:t>C</a:t>
              </a:r>
            </a:p>
          </p:txBody>
        </p:sp>
        <p:sp>
          <p:nvSpPr>
            <p:cNvPr id="15381" name="Text Box 15">
              <a:extLst>
                <a:ext uri="{FF2B5EF4-FFF2-40B4-BE49-F238E27FC236}">
                  <a16:creationId xmlns:a16="http://schemas.microsoft.com/office/drawing/2014/main" id="{6DE98F91-2CA0-4159-A8F7-7C941D611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1335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+mj-lt"/>
                  <a:ea typeface="+mj-ea"/>
                </a:rPr>
                <a:t>D</a:t>
              </a:r>
            </a:p>
          </p:txBody>
        </p:sp>
      </p:grpSp>
      <p:sp>
        <p:nvSpPr>
          <p:cNvPr id="16403" name="Text Box 19">
            <a:extLst>
              <a:ext uri="{FF2B5EF4-FFF2-40B4-BE49-F238E27FC236}">
                <a16:creationId xmlns:a16="http://schemas.microsoft.com/office/drawing/2014/main" id="{7422FB03-A27E-4DC0-A3A4-5B8CA26E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457" y="263040"/>
            <a:ext cx="2927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2. </a:t>
            </a:r>
            <a:r>
              <a:rPr lang="zh-CN" altLang="en-US" sz="2800" b="1" dirty="0">
                <a:latin typeface="+mj-lt"/>
                <a:ea typeface="+mj-ea"/>
              </a:rPr>
              <a:t>设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内包含原点</a:t>
            </a:r>
          </a:p>
        </p:txBody>
      </p:sp>
      <p:sp>
        <p:nvSpPr>
          <p:cNvPr id="15369" name="Text Box 21">
            <a:extLst>
              <a:ext uri="{FF2B5EF4-FFF2-40B4-BE49-F238E27FC236}">
                <a16:creationId xmlns:a16="http://schemas.microsoft.com/office/drawing/2014/main" id="{21649F62-C533-4E8E-8D9A-E8B1DAC1C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86201"/>
            <a:ext cx="6705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endParaRPr lang="en-US" altLang="zh-CN" sz="2800" b="1">
              <a:latin typeface="+mj-lt"/>
              <a:ea typeface="+mj-ea"/>
            </a:endParaRPr>
          </a:p>
          <a:p>
            <a:pPr eaLnBrk="1" hangingPunct="1"/>
            <a:endParaRPr lang="en-US" altLang="zh-CN" sz="2800" b="1">
              <a:latin typeface="+mj-lt"/>
              <a:ea typeface="+mj-ea"/>
            </a:endParaRP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973FDC44-6268-4A40-B65E-19B974153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032" y="1916027"/>
            <a:ext cx="52736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记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和</a:t>
            </a:r>
            <a:r>
              <a:rPr lang="en-US" altLang="zh-CN" sz="2800" b="1" i="1" dirty="0">
                <a:latin typeface="+mj-lt"/>
                <a:ea typeface="+mj-ea"/>
              </a:rPr>
              <a:t>C</a:t>
            </a:r>
            <a:r>
              <a:rPr lang="zh-CN" altLang="en-US" sz="2800" b="1" dirty="0">
                <a:latin typeface="+mj-lt"/>
                <a:ea typeface="+mj-ea"/>
              </a:rPr>
              <a:t>所围成的闭区域为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</a:p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在复连域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内应用格林公式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2" name="Text Box 20">
                <a:extLst>
                  <a:ext uri="{FF2B5EF4-FFF2-40B4-BE49-F238E27FC236}">
                    <a16:creationId xmlns:a16="http://schemas.microsoft.com/office/drawing/2014/main" id="{EB499A07-1B5D-49D0-88A0-550D9987B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5032" y="929948"/>
                <a:ext cx="5541961" cy="963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则选取适当小的正数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r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</a:p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作位于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内的圆周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C</a:t>
                </a:r>
                <a:r>
                  <a:rPr lang="en-US" altLang="zh-CN" sz="2800" b="1" dirty="0">
                    <a:latin typeface="+mj-lt"/>
                    <a:ea typeface="+mj-ea"/>
                  </a:rPr>
                  <a:t>:</a:t>
                </a:r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372" name="Text Box 20">
                <a:extLst>
                  <a:ext uri="{FF2B5EF4-FFF2-40B4-BE49-F238E27FC236}">
                    <a16:creationId xmlns:a16="http://schemas.microsoft.com/office/drawing/2014/main" id="{EB499A07-1B5D-49D0-88A0-550D9987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5032" y="929948"/>
                <a:ext cx="5541961" cy="963854"/>
              </a:xfrm>
              <a:prstGeom prst="rect">
                <a:avLst/>
              </a:prstGeom>
              <a:blipFill>
                <a:blip r:embed="rId2"/>
                <a:stretch>
                  <a:fillRect l="-2310" t="-8861" b="-170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88" name="Object 0">
                <a:extLst>
                  <a:ext uri="{FF2B5EF4-FFF2-40B4-BE49-F238E27FC236}">
                    <a16:creationId xmlns:a16="http://schemas.microsoft.com/office/drawing/2014/main" id="{5DBA1A35-DBF9-4645-882C-241FF4FD5876}"/>
                  </a:ext>
                </a:extLst>
              </p:cNvPr>
              <p:cNvSpPr txBox="1"/>
              <p:nvPr/>
            </p:nvSpPr>
            <p:spPr bwMode="auto">
              <a:xfrm>
                <a:off x="2109048" y="3016272"/>
                <a:ext cx="5389561" cy="14597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+(−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𝑪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𝒙𝒅𝒚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888" name="Object 0">
                <a:extLst>
                  <a:ext uri="{FF2B5EF4-FFF2-40B4-BE49-F238E27FC236}">
                    <a16:creationId xmlns:a16="http://schemas.microsoft.com/office/drawing/2014/main" id="{5DBA1A35-DBF9-4645-882C-241FF4FD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9048" y="3016272"/>
                <a:ext cx="5389561" cy="1459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89" name="Object 1">
                <a:extLst>
                  <a:ext uri="{FF2B5EF4-FFF2-40B4-BE49-F238E27FC236}">
                    <a16:creationId xmlns:a16="http://schemas.microsoft.com/office/drawing/2014/main" id="{B2CBF5BE-9999-4240-B32A-CFBB2BFCFC9E}"/>
                  </a:ext>
                </a:extLst>
              </p:cNvPr>
              <p:cNvSpPr txBox="1"/>
              <p:nvPr/>
            </p:nvSpPr>
            <p:spPr bwMode="auto">
              <a:xfrm>
                <a:off x="4815471" y="4310424"/>
                <a:ext cx="2956824" cy="1215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𝑪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𝒙𝒅𝒚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889" name="Object 1">
                <a:extLst>
                  <a:ext uri="{FF2B5EF4-FFF2-40B4-BE49-F238E27FC236}">
                    <a16:creationId xmlns:a16="http://schemas.microsoft.com/office/drawing/2014/main" id="{B2CBF5BE-9999-4240-B32A-CFBB2BFCF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5471" y="4310424"/>
                <a:ext cx="2956824" cy="1215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Object 2">
                <a:extLst>
                  <a:ext uri="{FF2B5EF4-FFF2-40B4-BE49-F238E27FC236}">
                    <a16:creationId xmlns:a16="http://schemas.microsoft.com/office/drawing/2014/main" id="{D5801BBB-57F1-4B4C-9640-34A7B8B248E7}"/>
                  </a:ext>
                </a:extLst>
              </p:cNvPr>
              <p:cNvSpPr txBox="1"/>
              <p:nvPr/>
            </p:nvSpPr>
            <p:spPr bwMode="auto">
              <a:xfrm>
                <a:off x="2390775" y="4324351"/>
                <a:ext cx="2956824" cy="13319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𝒙𝒅𝒚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890" name="Object 2">
                <a:extLst>
                  <a:ext uri="{FF2B5EF4-FFF2-40B4-BE49-F238E27FC236}">
                    <a16:creationId xmlns:a16="http://schemas.microsoft.com/office/drawing/2014/main" id="{D5801BBB-57F1-4B4C-9640-34A7B8B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0775" y="4324351"/>
                <a:ext cx="2956824" cy="1331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Object 3">
                <a:extLst>
                  <a:ext uri="{FF2B5EF4-FFF2-40B4-BE49-F238E27FC236}">
                    <a16:creationId xmlns:a16="http://schemas.microsoft.com/office/drawing/2014/main" id="{083A6F6D-AAA5-4D10-A0B8-A42842055951}"/>
                  </a:ext>
                </a:extLst>
              </p:cNvPr>
              <p:cNvSpPr txBox="1"/>
              <p:nvPr/>
            </p:nvSpPr>
            <p:spPr bwMode="auto">
              <a:xfrm>
                <a:off x="2201125" y="5630534"/>
                <a:ext cx="7039661" cy="898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𝜽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𝜽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891" name="Object 3">
                <a:extLst>
                  <a:ext uri="{FF2B5EF4-FFF2-40B4-BE49-F238E27FC236}">
                    <a16:creationId xmlns:a16="http://schemas.microsoft.com/office/drawing/2014/main" id="{083A6F6D-AAA5-4D10-A0B8-A4284205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125" y="5630534"/>
                <a:ext cx="7039661" cy="898525"/>
              </a:xfrm>
              <a:prstGeom prst="rect">
                <a:avLst/>
              </a:prstGeom>
              <a:blipFill>
                <a:blip r:embed="rId6"/>
                <a:stretch>
                  <a:fillRect b="-136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utoUpdateAnimBg="0"/>
      <p:bldP spid="16406" grpId="0" autoUpdateAnimBg="0"/>
      <p:bldP spid="15372" grpId="0"/>
      <p:bldP spid="37888" grpId="0"/>
      <p:bldP spid="37889" grpId="0"/>
      <p:bldP spid="37890" grpId="0"/>
      <p:bldP spid="378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3244E898-8C22-41BD-9AED-6C5945FF5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9" y="125647"/>
            <a:ext cx="7393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三．二元函数的全微分求积</a:t>
            </a:r>
            <a:r>
              <a:rPr lang="en-US" altLang="zh-CN" sz="3200" b="1" dirty="0">
                <a:latin typeface="+mj-lt"/>
                <a:ea typeface="+mj-ea"/>
              </a:rPr>
              <a:t>. </a:t>
            </a:r>
            <a:r>
              <a:rPr lang="zh-CN" altLang="en-US" sz="3200" b="1" dirty="0">
                <a:latin typeface="+mj-lt"/>
                <a:ea typeface="+mj-ea"/>
              </a:rPr>
              <a:t>全微分方程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3953CE8-B414-4EC7-BDA4-F5B04B78E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4" y="923997"/>
            <a:ext cx="1967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hlink"/>
                </a:solidFill>
                <a:latin typeface="+mj-lt"/>
                <a:ea typeface="+mj-ea"/>
              </a:rPr>
              <a:t>1. </a:t>
            </a:r>
            <a:r>
              <a:rPr lang="zh-CN" altLang="en-US" sz="3200" b="1">
                <a:solidFill>
                  <a:schemeClr val="hlink"/>
                </a:solidFill>
                <a:latin typeface="+mj-lt"/>
                <a:ea typeface="+mj-ea"/>
              </a:rPr>
              <a:t>原函数</a:t>
            </a:r>
            <a:r>
              <a:rPr lang="en-US" altLang="zh-CN" sz="3200" b="1">
                <a:solidFill>
                  <a:schemeClr val="hlink"/>
                </a:solidFill>
                <a:latin typeface="+mj-lt"/>
                <a:ea typeface="+mj-ea"/>
              </a:rPr>
              <a:t>: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4942DA9A-5373-4484-8E70-DEE8889E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981076"/>
            <a:ext cx="496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如果存在一个函数</a:t>
            </a:r>
            <a:r>
              <a:rPr lang="en-US" altLang="zh-CN" sz="2800" b="1" i="1" dirty="0">
                <a:latin typeface="+mj-lt"/>
                <a:ea typeface="+mj-ea"/>
              </a:rPr>
              <a:t>u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),</a:t>
            </a:r>
            <a:r>
              <a:rPr lang="zh-CN" altLang="en-US" sz="2800" b="1" dirty="0">
                <a:latin typeface="+mj-lt"/>
                <a:ea typeface="+mj-ea"/>
              </a:rPr>
              <a:t>使得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4E855EFE-CA79-44F5-B78F-9A30EF42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1470026"/>
            <a:ext cx="4449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+mj-lt"/>
                <a:ea typeface="+mj-ea"/>
              </a:rPr>
              <a:t>du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>
                <a:latin typeface="+mj-lt"/>
                <a:ea typeface="+mj-ea"/>
              </a:rPr>
              <a:t>= P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dx</a:t>
            </a:r>
            <a:r>
              <a:rPr lang="en-US" altLang="zh-CN" sz="2800" b="1" dirty="0" err="1">
                <a:latin typeface="+mj-lt"/>
                <a:ea typeface="+mj-ea"/>
              </a:rPr>
              <a:t>+</a:t>
            </a:r>
            <a:r>
              <a:rPr lang="en-US" altLang="zh-CN" sz="2800" b="1" i="1" dirty="0" err="1">
                <a:latin typeface="+mj-lt"/>
                <a:ea typeface="+mj-ea"/>
              </a:rPr>
              <a:t>Q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dy</a:t>
            </a:r>
            <a:endParaRPr lang="en-US" altLang="zh-CN" sz="2800" b="1" i="1" dirty="0">
              <a:latin typeface="+mj-lt"/>
              <a:ea typeface="+mj-ea"/>
            </a:endParaRPr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D0CF3FA0-DAFE-4BC5-8F3E-928B2688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517" y="302111"/>
            <a:ext cx="1619250" cy="720725"/>
          </a:xfrm>
          <a:prstGeom prst="wedgeEllipseCallout">
            <a:avLst>
              <a:gd name="adj1" fmla="val -117942"/>
              <a:gd name="adj2" fmla="val 486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原函数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F63B574-20FC-4C72-8344-E1302C35E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1412876"/>
            <a:ext cx="1584325" cy="720725"/>
          </a:xfrm>
          <a:prstGeom prst="wedgeEllipseCallout">
            <a:avLst>
              <a:gd name="adj1" fmla="val -81963"/>
              <a:gd name="adj2" fmla="val 26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+mj-lt"/>
                <a:ea typeface="+mj-ea"/>
              </a:rPr>
              <a:t>全微分式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1" name="Object 13">
                <a:extLst>
                  <a:ext uri="{FF2B5EF4-FFF2-40B4-BE49-F238E27FC236}">
                    <a16:creationId xmlns:a16="http://schemas.microsoft.com/office/drawing/2014/main" id="{0E9EECFA-EBED-4CD1-B0D2-E2D515086EFD}"/>
                  </a:ext>
                </a:extLst>
              </p:cNvPr>
              <p:cNvSpPr txBox="1"/>
              <p:nvPr/>
            </p:nvSpPr>
            <p:spPr bwMode="auto">
              <a:xfrm>
                <a:off x="4516438" y="2804999"/>
                <a:ext cx="3343276" cy="732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𝒙𝒅𝒚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421" name="Object 13">
                <a:extLst>
                  <a:ext uri="{FF2B5EF4-FFF2-40B4-BE49-F238E27FC236}">
                    <a16:creationId xmlns:a16="http://schemas.microsoft.com/office/drawing/2014/main" id="{0E9EECFA-EBED-4CD1-B0D2-E2D51508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6438" y="2804999"/>
                <a:ext cx="3343276" cy="732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2" name="Object 14">
                <a:extLst>
                  <a:ext uri="{FF2B5EF4-FFF2-40B4-BE49-F238E27FC236}">
                    <a16:creationId xmlns:a16="http://schemas.microsoft.com/office/drawing/2014/main" id="{2652C6E4-582C-4749-BCD9-ED211B4A003B}"/>
                  </a:ext>
                </a:extLst>
              </p:cNvPr>
              <p:cNvSpPr txBox="1"/>
              <p:nvPr/>
            </p:nvSpPr>
            <p:spPr bwMode="auto">
              <a:xfrm>
                <a:off x="4516438" y="3466166"/>
                <a:ext cx="3343275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𝒚𝒅𝒙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422" name="Object 14">
                <a:extLst>
                  <a:ext uri="{FF2B5EF4-FFF2-40B4-BE49-F238E27FC236}">
                    <a16:creationId xmlns:a16="http://schemas.microsoft.com/office/drawing/2014/main" id="{2652C6E4-582C-4749-BCD9-ED211B4A0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6438" y="3466166"/>
                <a:ext cx="3343275" cy="100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3" name="AutoShape 15">
            <a:extLst>
              <a:ext uri="{FF2B5EF4-FFF2-40B4-BE49-F238E27FC236}">
                <a16:creationId xmlns:a16="http://schemas.microsoft.com/office/drawing/2014/main" id="{A5FFCBFA-606B-47AE-B6E2-CE109806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3230096"/>
            <a:ext cx="2159000" cy="649287"/>
          </a:xfrm>
          <a:prstGeom prst="wedgeEllipseCallout">
            <a:avLst>
              <a:gd name="adj1" fmla="val -9046"/>
              <a:gd name="adj2" fmla="val -341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+mj-lt"/>
                <a:ea typeface="+mj-ea"/>
              </a:rPr>
              <a:t>全微分式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F174AF72-A071-407A-81E9-B90433E1A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2" y="3230096"/>
            <a:ext cx="8223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2D8F6993-5AF0-4567-A134-98ECA18CC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9713" y="3519021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8154CE0C-4856-4DDF-B2D7-08EEFB8C7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7764" y="3281649"/>
            <a:ext cx="1141411" cy="140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B6EB3D15-4AF4-4C0D-990E-54AFBEC35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3688803"/>
            <a:ext cx="1249362" cy="102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42FEFC51-5C9C-481E-A222-8F8584D8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4" y="3177243"/>
            <a:ext cx="1584325" cy="614363"/>
          </a:xfrm>
          <a:prstGeom prst="wedgeEllipseCallout">
            <a:avLst>
              <a:gd name="adj1" fmla="val 29759"/>
              <a:gd name="adj2" fmla="val -210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+mj-lt"/>
                <a:ea typeface="+mj-ea"/>
              </a:rPr>
              <a:t>原函数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166E5EF5-80CF-415E-8EF2-9EC13C8B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292601"/>
            <a:ext cx="8642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由定理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P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dx</a:t>
            </a:r>
            <a:r>
              <a:rPr lang="en-US" altLang="zh-CN" sz="2800" b="1" dirty="0" err="1">
                <a:latin typeface="+mj-lt"/>
                <a:ea typeface="+mj-ea"/>
              </a:rPr>
              <a:t>+</a:t>
            </a:r>
            <a:r>
              <a:rPr lang="en-US" altLang="zh-CN" sz="2800" b="1" i="1" dirty="0" err="1">
                <a:latin typeface="+mj-lt"/>
                <a:ea typeface="+mj-ea"/>
              </a:rPr>
              <a:t>Q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dy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>
                <a:latin typeface="+mj-lt"/>
                <a:ea typeface="+mj-ea"/>
              </a:rPr>
              <a:t>D</a:t>
            </a:r>
            <a:r>
              <a:rPr lang="zh-CN" altLang="en-US" sz="2800" b="1" dirty="0">
                <a:latin typeface="+mj-lt"/>
                <a:ea typeface="+mj-ea"/>
              </a:rPr>
              <a:t>内为某一函数全微分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BE71EA8E-B43F-408D-887F-B749B24B180C}"/>
              </a:ext>
            </a:extLst>
          </p:cNvPr>
          <p:cNvGrpSpPr>
            <a:grpSpLocks/>
          </p:cNvGrpSpPr>
          <p:nvPr/>
        </p:nvGrpSpPr>
        <p:grpSpPr bwMode="auto">
          <a:xfrm>
            <a:off x="3395065" y="5084763"/>
            <a:ext cx="4900339" cy="936625"/>
            <a:chOff x="2016" y="3120"/>
            <a:chExt cx="2600" cy="499"/>
          </a:xfrm>
        </p:grpSpPr>
        <p:sp>
          <p:nvSpPr>
            <p:cNvPr id="16406" name="Text Box 24">
              <a:extLst>
                <a:ext uri="{FF2B5EF4-FFF2-40B4-BE49-F238E27FC236}">
                  <a16:creationId xmlns:a16="http://schemas.microsoft.com/office/drawing/2014/main" id="{5B0CE41F-FC31-44C3-8A84-E5E3FCC7A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3252"/>
              <a:ext cx="14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在</a:t>
              </a:r>
              <a:r>
                <a:rPr lang="en-US" altLang="zh-CN" sz="2800" b="1" i="1" dirty="0">
                  <a:latin typeface="+mj-lt"/>
                  <a:ea typeface="+mj-ea"/>
                </a:rPr>
                <a:t>D</a:t>
              </a:r>
              <a:r>
                <a:rPr lang="zh-CN" altLang="en-US" sz="2800" b="1" dirty="0">
                  <a:latin typeface="+mj-lt"/>
                  <a:ea typeface="+mj-ea"/>
                </a:rPr>
                <a:t>内恒成立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88" name="Object 25">
                  <a:extLst>
                    <a:ext uri="{FF2B5EF4-FFF2-40B4-BE49-F238E27FC236}">
                      <a16:creationId xmlns:a16="http://schemas.microsoft.com/office/drawing/2014/main" id="{90C1F5F8-EB0E-4872-88D8-E0A2B00C6CFF}"/>
                    </a:ext>
                  </a:extLst>
                </p:cNvPr>
                <p:cNvSpPr txBox="1"/>
                <p:nvPr/>
              </p:nvSpPr>
              <p:spPr bwMode="auto">
                <a:xfrm>
                  <a:off x="2016" y="3120"/>
                  <a:ext cx="10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⇔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𝑸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6388" name="Object 25">
                  <a:extLst>
                    <a:ext uri="{FF2B5EF4-FFF2-40B4-BE49-F238E27FC236}">
                      <a16:creationId xmlns:a16="http://schemas.microsoft.com/office/drawing/2014/main" id="{90C1F5F8-EB0E-4872-88D8-E0A2B00C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3120"/>
                  <a:ext cx="1056" cy="4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37" name="Text Box 29">
            <a:extLst>
              <a:ext uri="{FF2B5EF4-FFF2-40B4-BE49-F238E27FC236}">
                <a16:creationId xmlns:a16="http://schemas.microsoft.com/office/drawing/2014/main" id="{A8118374-B9AF-4A85-B4EA-F7C89D6E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133601"/>
            <a:ext cx="8675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此时称</a:t>
            </a:r>
            <a:r>
              <a:rPr lang="en-US" altLang="zh-CN" sz="2800" b="1" i="1" dirty="0">
                <a:latin typeface="+mj-lt"/>
                <a:ea typeface="+mj-ea"/>
              </a:rPr>
              <a:t>P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dx</a:t>
            </a:r>
            <a:r>
              <a:rPr lang="en-US" altLang="zh-CN" sz="2800" b="1" dirty="0" err="1">
                <a:latin typeface="+mj-lt"/>
                <a:ea typeface="+mj-ea"/>
              </a:rPr>
              <a:t>+</a:t>
            </a:r>
            <a:r>
              <a:rPr lang="en-US" altLang="zh-CN" sz="2800" b="1" i="1" dirty="0" err="1">
                <a:latin typeface="+mj-lt"/>
                <a:ea typeface="+mj-ea"/>
              </a:rPr>
              <a:t>Q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dy</a:t>
            </a:r>
            <a:r>
              <a:rPr lang="en-US" altLang="zh-CN" sz="2800" b="1" i="1" dirty="0">
                <a:latin typeface="+mj-lt"/>
                <a:ea typeface="+mj-ea"/>
              </a:rPr>
              <a:t>=</a:t>
            </a:r>
            <a:r>
              <a:rPr lang="en-US" altLang="zh-CN" sz="2800" b="1" dirty="0">
                <a:latin typeface="+mj-lt"/>
                <a:ea typeface="+mj-ea"/>
              </a:rPr>
              <a:t>0</a:t>
            </a:r>
            <a:r>
              <a:rPr lang="zh-CN" altLang="en-US" sz="2800" b="1" dirty="0">
                <a:latin typeface="+mj-lt"/>
                <a:ea typeface="+mj-ea"/>
              </a:rPr>
              <a:t>为全微分方程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解为</a:t>
            </a:r>
            <a:r>
              <a:rPr lang="en-US" altLang="zh-CN" sz="2800" b="1" i="1" dirty="0">
                <a:latin typeface="+mj-lt"/>
                <a:ea typeface="+mj-ea"/>
              </a:rPr>
              <a:t>u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)=</a:t>
            </a:r>
            <a:r>
              <a:rPr lang="en-US" altLang="zh-CN" sz="2800" b="1" i="1" dirty="0">
                <a:latin typeface="+mj-lt"/>
                <a:ea typeface="+mj-ea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2" grpId="0" autoUpdateAnimBg="0"/>
      <p:bldP spid="17414" grpId="0" autoUpdateAnimBg="0"/>
      <p:bldP spid="17415" grpId="0" autoUpdateAnimBg="0"/>
      <p:bldP spid="17416" grpId="0" animBg="1" autoUpdateAnimBg="0"/>
      <p:bldP spid="17419" grpId="0" animBg="1" autoUpdateAnimBg="0"/>
      <p:bldP spid="17421" grpId="0"/>
      <p:bldP spid="17422" grpId="0"/>
      <p:bldP spid="17423" grpId="0" animBg="1" autoUpdateAnimBg="0"/>
      <p:bldP spid="17428" grpId="0" animBg="1" autoUpdateAnimBg="0"/>
      <p:bldP spid="17430" grpId="0" autoUpdateAnimBg="0"/>
      <p:bldP spid="174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2059EF72-2E0D-450F-9E51-A4DCEF8D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532" y="671651"/>
            <a:ext cx="266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hlink"/>
                </a:solidFill>
              </a:rPr>
              <a:t>3.</a:t>
            </a:r>
            <a:r>
              <a:rPr lang="zh-CN" altLang="en-US" sz="3200" b="1" dirty="0">
                <a:solidFill>
                  <a:schemeClr val="hlink"/>
                </a:solidFill>
              </a:rPr>
              <a:t>全微分求积</a:t>
            </a:r>
            <a:r>
              <a:rPr lang="en-US" altLang="zh-CN" sz="3200" b="1" dirty="0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FEE82C7F-7837-414B-8FEB-53AD7185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750888"/>
            <a:ext cx="4681538" cy="935038"/>
          </a:xfrm>
          <a:prstGeom prst="wedgeRectCallout">
            <a:avLst>
              <a:gd name="adj1" fmla="val -68106"/>
              <a:gd name="adj2" fmla="val -11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hlink"/>
                </a:solidFill>
              </a:rPr>
              <a:t>当</a:t>
            </a:r>
            <a:r>
              <a:rPr lang="en-US" altLang="zh-CN" sz="2800" b="1" i="1">
                <a:solidFill>
                  <a:schemeClr val="hlink"/>
                </a:solidFill>
              </a:rPr>
              <a:t>Pdx+Qdy</a:t>
            </a:r>
            <a:r>
              <a:rPr lang="zh-CN" altLang="en-US" sz="2800" b="1">
                <a:solidFill>
                  <a:schemeClr val="hlink"/>
                </a:solidFill>
              </a:rPr>
              <a:t>为全微分式时，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hlink"/>
                </a:solidFill>
              </a:rPr>
              <a:t>求其原函数</a:t>
            </a:r>
            <a:r>
              <a:rPr lang="en-US" altLang="zh-CN" sz="2800" b="1" i="1">
                <a:solidFill>
                  <a:schemeClr val="hlink"/>
                </a:solidFill>
              </a:rPr>
              <a:t>u</a:t>
            </a:r>
            <a:r>
              <a:rPr lang="en-US" altLang="zh-CN" sz="2800" b="1">
                <a:solidFill>
                  <a:schemeClr val="hlink"/>
                </a:solidFill>
              </a:rPr>
              <a:t>(</a:t>
            </a:r>
            <a:r>
              <a:rPr lang="en-US" altLang="zh-CN" sz="2800" b="1" i="1">
                <a:solidFill>
                  <a:schemeClr val="hlink"/>
                </a:solidFill>
              </a:rPr>
              <a:t>x,y</a:t>
            </a:r>
            <a:r>
              <a:rPr lang="en-US" altLang="zh-CN" sz="2800" b="1">
                <a:solidFill>
                  <a:schemeClr val="hlink"/>
                </a:solidFill>
              </a:rPr>
              <a:t>)</a:t>
            </a:r>
            <a:r>
              <a:rPr lang="zh-CN" altLang="en-US" sz="2800" b="1">
                <a:solidFill>
                  <a:schemeClr val="hlink"/>
                </a:solidFill>
              </a:rPr>
              <a:t>的过程</a:t>
            </a:r>
            <a:r>
              <a:rPr lang="en-US" altLang="zh-CN" sz="2800" b="1">
                <a:solidFill>
                  <a:schemeClr val="hlink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2EB62354-99A7-4F82-9E26-307BEB4B3650}"/>
                  </a:ext>
                </a:extLst>
              </p:cNvPr>
              <p:cNvSpPr txBox="1"/>
              <p:nvPr/>
            </p:nvSpPr>
            <p:spPr bwMode="auto">
              <a:xfrm>
                <a:off x="1438275" y="1631296"/>
                <a:ext cx="4116388" cy="11500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2EB62354-99A7-4F82-9E26-307BEB4B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275" y="1631296"/>
                <a:ext cx="4116388" cy="1150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9" name="AutoShape 7">
            <a:extLst>
              <a:ext uri="{FF2B5EF4-FFF2-40B4-BE49-F238E27FC236}">
                <a16:creationId xmlns:a16="http://schemas.microsoft.com/office/drawing/2014/main" id="{9B0971DD-3C24-45AD-A15A-A2E6F7673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9" y="1974057"/>
            <a:ext cx="4716462" cy="1008063"/>
          </a:xfrm>
          <a:prstGeom prst="wedgeRectCallout">
            <a:avLst>
              <a:gd name="adj1" fmla="val -62284"/>
              <a:gd name="adj2" fmla="val -185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</a:rPr>
              <a:t>与路径无关</a:t>
            </a:r>
            <a:r>
              <a:rPr lang="en-US" altLang="zh-CN" sz="2800" b="1">
                <a:solidFill>
                  <a:schemeClr val="hlink"/>
                </a:solidFill>
              </a:rPr>
              <a:t>, </a:t>
            </a:r>
            <a:r>
              <a:rPr lang="zh-CN" altLang="en-US" sz="2800" b="1">
                <a:solidFill>
                  <a:schemeClr val="hlink"/>
                </a:solidFill>
              </a:rPr>
              <a:t>可选平行于坐</a:t>
            </a:r>
          </a:p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</a:rPr>
              <a:t>标轴的折线作为积分路径</a:t>
            </a:r>
            <a:r>
              <a:rPr lang="en-US" altLang="zh-CN" sz="2800" b="1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FD9E8AD2-9C21-4097-92FB-75CAEE903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888" y="3008641"/>
            <a:ext cx="4623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如图取 </a:t>
            </a:r>
            <a:r>
              <a:rPr lang="en-US" altLang="zh-CN" sz="2800" b="1" i="1" dirty="0">
                <a:solidFill>
                  <a:schemeClr val="hlink"/>
                </a:solidFill>
              </a:rPr>
              <a:t>M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800" b="1" i="1" dirty="0">
                <a:solidFill>
                  <a:schemeClr val="hlink"/>
                </a:solidFill>
              </a:rPr>
              <a:t>RM</a:t>
            </a:r>
            <a:r>
              <a:rPr lang="zh-CN" altLang="en-US" sz="2800" b="1" dirty="0"/>
              <a:t>为积分路径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得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BCAF3DA1-6547-483F-9F64-6D9A898A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3" y="4761567"/>
            <a:ext cx="4732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如图取</a:t>
            </a:r>
            <a:r>
              <a:rPr lang="en-US" altLang="zh-CN" sz="2800" b="1" i="1" dirty="0">
                <a:solidFill>
                  <a:schemeClr val="hlink"/>
                </a:solidFill>
              </a:rPr>
              <a:t>M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800" b="1" i="1" dirty="0">
                <a:solidFill>
                  <a:schemeClr val="hlink"/>
                </a:solidFill>
              </a:rPr>
              <a:t>SM</a:t>
            </a:r>
            <a:r>
              <a:rPr lang="zh-CN" altLang="en-US" sz="2800" b="1" dirty="0"/>
              <a:t>为积分路径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得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70D45549-BDC1-4AEC-AB03-7A414C16F978}"/>
              </a:ext>
            </a:extLst>
          </p:cNvPr>
          <p:cNvGrpSpPr>
            <a:grpSpLocks/>
          </p:cNvGrpSpPr>
          <p:nvPr/>
        </p:nvGrpSpPr>
        <p:grpSpPr bwMode="auto">
          <a:xfrm>
            <a:off x="8197058" y="3167856"/>
            <a:ext cx="3025775" cy="2528888"/>
            <a:chOff x="3696" y="2064"/>
            <a:chExt cx="1906" cy="1593"/>
          </a:xfrm>
        </p:grpSpPr>
        <p:sp>
          <p:nvSpPr>
            <p:cNvPr id="17423" name="Line 12">
              <a:extLst>
                <a:ext uri="{FF2B5EF4-FFF2-40B4-BE49-F238E27FC236}">
                  <a16:creationId xmlns:a16="http://schemas.microsoft.com/office/drawing/2014/main" id="{1A6AE187-DCB2-4332-B88B-151300C4F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57"/>
              <a:ext cx="19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424" name="Line 13">
              <a:extLst>
                <a:ext uri="{FF2B5EF4-FFF2-40B4-BE49-F238E27FC236}">
                  <a16:creationId xmlns:a16="http://schemas.microsoft.com/office/drawing/2014/main" id="{631F1E60-192B-43D6-B789-F5DE87163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4" y="2064"/>
              <a:ext cx="0" cy="1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425" name="Rectangle 14">
              <a:extLst>
                <a:ext uri="{FF2B5EF4-FFF2-40B4-BE49-F238E27FC236}">
                  <a16:creationId xmlns:a16="http://schemas.microsoft.com/office/drawing/2014/main" id="{D117BA23-61DC-43A7-A79E-0A3BB59A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536"/>
              <a:ext cx="982" cy="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17426" name="Line 15">
              <a:extLst>
                <a:ext uri="{FF2B5EF4-FFF2-40B4-BE49-F238E27FC236}">
                  <a16:creationId xmlns:a16="http://schemas.microsoft.com/office/drawing/2014/main" id="{E734B8F3-315A-410C-9B64-66CE8E5E3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5" y="3185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427" name="Line 16">
              <a:extLst>
                <a:ext uri="{FF2B5EF4-FFF2-40B4-BE49-F238E27FC236}">
                  <a16:creationId xmlns:a16="http://schemas.microsoft.com/office/drawing/2014/main" id="{6F7420E4-8CE2-4015-9832-790D01DDB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0" y="2772"/>
              <a:ext cx="0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3" name="Object 19">
                  <a:extLst>
                    <a:ext uri="{FF2B5EF4-FFF2-40B4-BE49-F238E27FC236}">
                      <a16:creationId xmlns:a16="http://schemas.microsoft.com/office/drawing/2014/main" id="{287C8351-2CED-45F1-9C6E-9750AC9DE1D2}"/>
                    </a:ext>
                  </a:extLst>
                </p:cNvPr>
                <p:cNvSpPr txBox="1"/>
                <p:nvPr/>
              </p:nvSpPr>
              <p:spPr bwMode="auto">
                <a:xfrm>
                  <a:off x="3787" y="3158"/>
                  <a:ext cx="771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7413" name="Object 19">
                  <a:extLst>
                    <a:ext uri="{FF2B5EF4-FFF2-40B4-BE49-F238E27FC236}">
                      <a16:creationId xmlns:a16="http://schemas.microsoft.com/office/drawing/2014/main" id="{287C8351-2CED-45F1-9C6E-9750AC9DE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87" y="3158"/>
                  <a:ext cx="771" cy="304"/>
                </a:xfrm>
                <a:prstGeom prst="rect">
                  <a:avLst/>
                </a:prstGeom>
                <a:blipFill>
                  <a:blip r:embed="rId3"/>
                  <a:stretch>
                    <a:fillRect r="-497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4" name="Object 20">
                  <a:extLst>
                    <a:ext uri="{FF2B5EF4-FFF2-40B4-BE49-F238E27FC236}">
                      <a16:creationId xmlns:a16="http://schemas.microsoft.com/office/drawing/2014/main" id="{D1E889F1-856E-403C-8755-9E5BCC9B55BB}"/>
                    </a:ext>
                  </a:extLst>
                </p:cNvPr>
                <p:cNvSpPr txBox="1"/>
                <p:nvPr/>
              </p:nvSpPr>
              <p:spPr bwMode="auto">
                <a:xfrm>
                  <a:off x="4830" y="2269"/>
                  <a:ext cx="718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7414" name="Object 20">
                  <a:extLst>
                    <a:ext uri="{FF2B5EF4-FFF2-40B4-BE49-F238E27FC236}">
                      <a16:creationId xmlns:a16="http://schemas.microsoft.com/office/drawing/2014/main" id="{D1E889F1-856E-403C-8755-9E5BCC9B5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0" y="2269"/>
                  <a:ext cx="718" cy="279"/>
                </a:xfrm>
                <a:prstGeom prst="rect">
                  <a:avLst/>
                </a:prstGeom>
                <a:blipFill>
                  <a:blip r:embed="rId4"/>
                  <a:stretch>
                    <a:fillRect l="-535" b="-1369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8" name="Line 21">
              <a:extLst>
                <a:ext uri="{FF2B5EF4-FFF2-40B4-BE49-F238E27FC236}">
                  <a16:creationId xmlns:a16="http://schemas.microsoft.com/office/drawing/2014/main" id="{A8FE2DD8-421D-41CA-9FCE-3E3B9FB05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8" y="2831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429" name="Line 22">
              <a:extLst>
                <a:ext uri="{FF2B5EF4-FFF2-40B4-BE49-F238E27FC236}">
                  <a16:creationId xmlns:a16="http://schemas.microsoft.com/office/drawing/2014/main" id="{5FED81AE-8205-45B7-B7CE-9063EF4B9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5" y="253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5" name="Object 23">
                  <a:extLst>
                    <a:ext uri="{FF2B5EF4-FFF2-40B4-BE49-F238E27FC236}">
                      <a16:creationId xmlns:a16="http://schemas.microsoft.com/office/drawing/2014/main" id="{20FCEC70-21FC-4383-8A95-044059B79518}"/>
                    </a:ext>
                  </a:extLst>
                </p:cNvPr>
                <p:cNvSpPr txBox="1"/>
                <p:nvPr/>
              </p:nvSpPr>
              <p:spPr bwMode="auto">
                <a:xfrm>
                  <a:off x="3985" y="2251"/>
                  <a:ext cx="57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7415" name="Object 23">
                  <a:extLst>
                    <a:ext uri="{FF2B5EF4-FFF2-40B4-BE49-F238E27FC236}">
                      <a16:creationId xmlns:a16="http://schemas.microsoft.com/office/drawing/2014/main" id="{20FCEC70-21FC-4383-8A95-044059B79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" y="2251"/>
                  <a:ext cx="573" cy="330"/>
                </a:xfrm>
                <a:prstGeom prst="rect">
                  <a:avLst/>
                </a:prstGeom>
                <a:blipFill>
                  <a:blip r:embed="rId5"/>
                  <a:stretch>
                    <a:fillRect r="-939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6" name="Object 24">
                  <a:extLst>
                    <a:ext uri="{FF2B5EF4-FFF2-40B4-BE49-F238E27FC236}">
                      <a16:creationId xmlns:a16="http://schemas.microsoft.com/office/drawing/2014/main" id="{34375C64-E949-419D-AF6F-0B485975ACDD}"/>
                    </a:ext>
                  </a:extLst>
                </p:cNvPr>
                <p:cNvSpPr txBox="1"/>
                <p:nvPr/>
              </p:nvSpPr>
              <p:spPr bwMode="auto">
                <a:xfrm>
                  <a:off x="4851" y="3156"/>
                  <a:ext cx="705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7416" name="Object 24">
                  <a:extLst>
                    <a:ext uri="{FF2B5EF4-FFF2-40B4-BE49-F238E27FC236}">
                      <a16:creationId xmlns:a16="http://schemas.microsoft.com/office/drawing/2014/main" id="{34375C64-E949-419D-AF6F-0B485975A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51" y="3156"/>
                  <a:ext cx="705" cy="310"/>
                </a:xfrm>
                <a:prstGeom prst="rect">
                  <a:avLst/>
                </a:prstGeom>
                <a:blipFill>
                  <a:blip r:embed="rId6"/>
                  <a:stretch>
                    <a:fillRect l="-543" r="-8696" b="-246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60" name="Object 28">
                <a:extLst>
                  <a:ext uri="{FF2B5EF4-FFF2-40B4-BE49-F238E27FC236}">
                    <a16:creationId xmlns:a16="http://schemas.microsoft.com/office/drawing/2014/main" id="{D7EB4329-1659-4371-AD52-837524132360}"/>
                  </a:ext>
                </a:extLst>
              </p:cNvPr>
              <p:cNvSpPr txBox="1"/>
              <p:nvPr/>
            </p:nvSpPr>
            <p:spPr bwMode="auto">
              <a:xfrm>
                <a:off x="1171576" y="3644900"/>
                <a:ext cx="6292848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460" name="Object 28">
                <a:extLst>
                  <a:ext uri="{FF2B5EF4-FFF2-40B4-BE49-F238E27FC236}">
                    <a16:creationId xmlns:a16="http://schemas.microsoft.com/office/drawing/2014/main" id="{D7EB4329-1659-4371-AD52-83752413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1576" y="3644900"/>
                <a:ext cx="6292848" cy="787400"/>
              </a:xfrm>
              <a:prstGeom prst="rect">
                <a:avLst/>
              </a:prstGeom>
              <a:blipFill>
                <a:blip r:embed="rId7"/>
                <a:stretch>
                  <a:fillRect b="-302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61" name="Object 29">
                <a:extLst>
                  <a:ext uri="{FF2B5EF4-FFF2-40B4-BE49-F238E27FC236}">
                    <a16:creationId xmlns:a16="http://schemas.microsoft.com/office/drawing/2014/main" id="{B7DA1847-A105-45E7-A960-36FA8E48A065}"/>
                  </a:ext>
                </a:extLst>
              </p:cNvPr>
              <p:cNvSpPr txBox="1"/>
              <p:nvPr/>
            </p:nvSpPr>
            <p:spPr bwMode="auto">
              <a:xfrm>
                <a:off x="1371608" y="5300664"/>
                <a:ext cx="6589699" cy="10961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461" name="Object 29">
                <a:extLst>
                  <a:ext uri="{FF2B5EF4-FFF2-40B4-BE49-F238E27FC236}">
                    <a16:creationId xmlns:a16="http://schemas.microsoft.com/office/drawing/2014/main" id="{B7DA1847-A105-45E7-A960-36FA8E48A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8" y="5300664"/>
                <a:ext cx="6589699" cy="1096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nimBg="1" autoUpdateAnimBg="0"/>
      <p:bldP spid="18437" grpId="0"/>
      <p:bldP spid="18439" grpId="0" animBg="1" autoUpdateAnimBg="0"/>
      <p:bldP spid="18440" grpId="0"/>
      <p:bldP spid="18443" grpId="0"/>
      <p:bldP spid="18460" grpId="0"/>
      <p:bldP spid="184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4D674B6D-A8AF-4874-874E-912D21DB5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85750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定理</a:t>
            </a:r>
            <a:r>
              <a:rPr lang="en-US" altLang="zh-CN" sz="3200" b="1" dirty="0">
                <a:solidFill>
                  <a:srgbClr val="0000FF"/>
                </a:solidFill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</a:rPr>
              <a:t>（格林公式）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DB964FCD-4F2D-421A-AE19-5D8795D3C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908050"/>
            <a:ext cx="55451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设函数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在平面域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及其边界</a:t>
            </a:r>
            <a:r>
              <a:rPr lang="en-US" altLang="zh-CN" sz="2800" b="1" i="1" dirty="0"/>
              <a:t>L</a:t>
            </a:r>
            <a:r>
              <a:rPr lang="zh-CN" altLang="en-US" sz="2800" b="1" dirty="0"/>
              <a:t>上具有一阶连续偏导数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Object 7">
                <a:extLst>
                  <a:ext uri="{FF2B5EF4-FFF2-40B4-BE49-F238E27FC236}">
                    <a16:creationId xmlns:a16="http://schemas.microsoft.com/office/drawing/2014/main" id="{9C9077BD-1671-4777-933E-3956BB210B75}"/>
                  </a:ext>
                </a:extLst>
              </p:cNvPr>
              <p:cNvSpPr txBox="1"/>
              <p:nvPr/>
            </p:nvSpPr>
            <p:spPr bwMode="auto">
              <a:xfrm>
                <a:off x="2279650" y="2060574"/>
                <a:ext cx="5841941" cy="1368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79" name="Object 7">
                <a:extLst>
                  <a:ext uri="{FF2B5EF4-FFF2-40B4-BE49-F238E27FC236}">
                    <a16:creationId xmlns:a16="http://schemas.microsoft.com/office/drawing/2014/main" id="{9C9077BD-1671-4777-933E-3956BB210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650" y="2060574"/>
                <a:ext cx="5841941" cy="1368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0" name="AutoShape 8">
            <a:extLst>
              <a:ext uri="{FF2B5EF4-FFF2-40B4-BE49-F238E27FC236}">
                <a16:creationId xmlns:a16="http://schemas.microsoft.com/office/drawing/2014/main" id="{26F7619D-08CB-413F-9B99-A98BB608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041" y="3140877"/>
            <a:ext cx="2089150" cy="477837"/>
          </a:xfrm>
          <a:prstGeom prst="wedgeRectCallout">
            <a:avLst>
              <a:gd name="adj1" fmla="val -64588"/>
              <a:gd name="adj2" fmla="val -102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solidFill>
                  <a:srgbClr val="0000FF"/>
                </a:solidFill>
              </a:rPr>
              <a:t>L</a:t>
            </a:r>
            <a:r>
              <a:rPr lang="zh-CN" altLang="en-US" sz="2800" b="1" dirty="0">
                <a:solidFill>
                  <a:srgbClr val="0000FF"/>
                </a:solidFill>
              </a:rPr>
              <a:t>取正向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D99A063D-AAB8-49E7-935D-07178B09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3573464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先假设区域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既是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型又是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型区域</a:t>
            </a:r>
            <a:r>
              <a:rPr lang="en-US" altLang="zh-CN" sz="2800" b="1" dirty="0"/>
              <a:t>.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78D3C181-AA37-4008-BF27-7C1793E9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500439"/>
            <a:ext cx="86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Object 20">
                <a:extLst>
                  <a:ext uri="{FF2B5EF4-FFF2-40B4-BE49-F238E27FC236}">
                    <a16:creationId xmlns:a16="http://schemas.microsoft.com/office/drawing/2014/main" id="{660FEC2B-9A59-46E4-B46B-DF33CD9A8400}"/>
                  </a:ext>
                </a:extLst>
              </p:cNvPr>
              <p:cNvSpPr txBox="1"/>
              <p:nvPr/>
            </p:nvSpPr>
            <p:spPr bwMode="auto">
              <a:xfrm>
                <a:off x="3719512" y="4138674"/>
                <a:ext cx="5796400" cy="8231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92" name="Object 20">
                <a:extLst>
                  <a:ext uri="{FF2B5EF4-FFF2-40B4-BE49-F238E27FC236}">
                    <a16:creationId xmlns:a16="http://schemas.microsoft.com/office/drawing/2014/main" id="{660FEC2B-9A59-46E4-B46B-DF33CD9A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2" y="4138674"/>
                <a:ext cx="5796400" cy="823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3" name="Object 21">
                <a:extLst>
                  <a:ext uri="{FF2B5EF4-FFF2-40B4-BE49-F238E27FC236}">
                    <a16:creationId xmlns:a16="http://schemas.microsoft.com/office/drawing/2014/main" id="{A5AA6E05-7D33-4680-8C15-052890396878}"/>
                  </a:ext>
                </a:extLst>
              </p:cNvPr>
              <p:cNvSpPr txBox="1"/>
              <p:nvPr/>
            </p:nvSpPr>
            <p:spPr bwMode="auto">
              <a:xfrm>
                <a:off x="2676088" y="4732913"/>
                <a:ext cx="1988346" cy="13693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93" name="Object 21">
                <a:extLst>
                  <a:ext uri="{FF2B5EF4-FFF2-40B4-BE49-F238E27FC236}">
                    <a16:creationId xmlns:a16="http://schemas.microsoft.com/office/drawing/2014/main" id="{A5AA6E05-7D33-4680-8C15-052890396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6088" y="4732913"/>
                <a:ext cx="1988346" cy="1369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4" name="Object 22">
                <a:extLst>
                  <a:ext uri="{FF2B5EF4-FFF2-40B4-BE49-F238E27FC236}">
                    <a16:creationId xmlns:a16="http://schemas.microsoft.com/office/drawing/2014/main" id="{898D42BE-9732-40E0-A7EF-492439D35A93}"/>
                  </a:ext>
                </a:extLst>
              </p:cNvPr>
              <p:cNvSpPr txBox="1"/>
              <p:nvPr/>
            </p:nvSpPr>
            <p:spPr bwMode="auto">
              <a:xfrm>
                <a:off x="4884517" y="4732913"/>
                <a:ext cx="3711332" cy="1315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94" name="Object 22">
                <a:extLst>
                  <a:ext uri="{FF2B5EF4-FFF2-40B4-BE49-F238E27FC236}">
                    <a16:creationId xmlns:a16="http://schemas.microsoft.com/office/drawing/2014/main" id="{898D42BE-9732-40E0-A7EF-492439D3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4517" y="4732913"/>
                <a:ext cx="3711332" cy="1315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5" name="Object 23">
                <a:extLst>
                  <a:ext uri="{FF2B5EF4-FFF2-40B4-BE49-F238E27FC236}">
                    <a16:creationId xmlns:a16="http://schemas.microsoft.com/office/drawing/2014/main" id="{BDDAFC38-B1CA-4D1C-990E-118DA3C9D598}"/>
                  </a:ext>
                </a:extLst>
              </p:cNvPr>
              <p:cNvSpPr txBox="1"/>
              <p:nvPr/>
            </p:nvSpPr>
            <p:spPr bwMode="auto">
              <a:xfrm>
                <a:off x="4656139" y="5734051"/>
                <a:ext cx="5373707" cy="1096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)]}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95" name="Object 23">
                <a:extLst>
                  <a:ext uri="{FF2B5EF4-FFF2-40B4-BE49-F238E27FC236}">
                    <a16:creationId xmlns:a16="http://schemas.microsoft.com/office/drawing/2014/main" id="{BDDAFC38-B1CA-4D1C-990E-118DA3C9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139" y="5734051"/>
                <a:ext cx="5373707" cy="1096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>
            <a:extLst>
              <a:ext uri="{FF2B5EF4-FFF2-40B4-BE49-F238E27FC236}">
                <a16:creationId xmlns:a16="http://schemas.microsoft.com/office/drawing/2014/main" id="{D4157152-28DC-474A-93C0-E540D9F51561}"/>
              </a:ext>
            </a:extLst>
          </p:cNvPr>
          <p:cNvGrpSpPr>
            <a:grpSpLocks/>
          </p:cNvGrpSpPr>
          <p:nvPr/>
        </p:nvGrpSpPr>
        <p:grpSpPr bwMode="auto">
          <a:xfrm>
            <a:off x="8120443" y="466534"/>
            <a:ext cx="3114409" cy="2674343"/>
            <a:chOff x="4014" y="2251"/>
            <a:chExt cx="1406" cy="1587"/>
          </a:xfrm>
        </p:grpSpPr>
        <p:sp>
          <p:nvSpPr>
            <p:cNvPr id="1041" name="Line 13">
              <a:extLst>
                <a:ext uri="{FF2B5EF4-FFF2-40B4-BE49-F238E27FC236}">
                  <a16:creationId xmlns:a16="http://schemas.microsoft.com/office/drawing/2014/main" id="{3DB064DA-199F-415C-A84C-9A58F98F3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526"/>
              <a:ext cx="140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2" name="Line 14">
              <a:extLst>
                <a:ext uri="{FF2B5EF4-FFF2-40B4-BE49-F238E27FC236}">
                  <a16:creationId xmlns:a16="http://schemas.microsoft.com/office/drawing/2014/main" id="{B9367B7F-513B-4629-BBDD-2EFD356B2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9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3" name="Freeform 15">
              <a:extLst>
                <a:ext uri="{FF2B5EF4-FFF2-40B4-BE49-F238E27FC236}">
                  <a16:creationId xmlns:a16="http://schemas.microsoft.com/office/drawing/2014/main" id="{FF2FCABC-3967-4B50-8A29-9A719AC7F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2523"/>
              <a:ext cx="1043" cy="590"/>
            </a:xfrm>
            <a:custGeom>
              <a:avLst/>
              <a:gdLst>
                <a:gd name="T0" fmla="*/ 48 w 864"/>
                <a:gd name="T1" fmla="*/ 409 h 496"/>
                <a:gd name="T2" fmla="*/ 106 w 864"/>
                <a:gd name="T3" fmla="*/ 181 h 496"/>
                <a:gd name="T4" fmla="*/ 454 w 864"/>
                <a:gd name="T5" fmla="*/ 10 h 496"/>
                <a:gd name="T6" fmla="*/ 975 w 864"/>
                <a:gd name="T7" fmla="*/ 124 h 496"/>
                <a:gd name="T8" fmla="*/ 860 w 864"/>
                <a:gd name="T9" fmla="*/ 466 h 496"/>
                <a:gd name="T10" fmla="*/ 396 w 864"/>
                <a:gd name="T11" fmla="*/ 580 h 496"/>
                <a:gd name="T12" fmla="*/ 48 w 864"/>
                <a:gd name="T13" fmla="*/ 409 h 4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496"/>
                <a:gd name="T23" fmla="*/ 864 w 864"/>
                <a:gd name="T24" fmla="*/ 496 h 4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496">
                  <a:moveTo>
                    <a:pt x="40" y="344"/>
                  </a:moveTo>
                  <a:cubicBezTo>
                    <a:pt x="0" y="288"/>
                    <a:pt x="32" y="208"/>
                    <a:pt x="88" y="152"/>
                  </a:cubicBezTo>
                  <a:cubicBezTo>
                    <a:pt x="144" y="96"/>
                    <a:pt x="256" y="16"/>
                    <a:pt x="376" y="8"/>
                  </a:cubicBezTo>
                  <a:cubicBezTo>
                    <a:pt x="496" y="0"/>
                    <a:pt x="752" y="40"/>
                    <a:pt x="808" y="104"/>
                  </a:cubicBezTo>
                  <a:cubicBezTo>
                    <a:pt x="864" y="168"/>
                    <a:pt x="792" y="328"/>
                    <a:pt x="712" y="392"/>
                  </a:cubicBezTo>
                  <a:cubicBezTo>
                    <a:pt x="632" y="456"/>
                    <a:pt x="432" y="496"/>
                    <a:pt x="328" y="488"/>
                  </a:cubicBezTo>
                  <a:cubicBezTo>
                    <a:pt x="224" y="480"/>
                    <a:pt x="80" y="400"/>
                    <a:pt x="40" y="34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1044" name="Line 17">
              <a:extLst>
                <a:ext uri="{FF2B5EF4-FFF2-40B4-BE49-F238E27FC236}">
                  <a16:creationId xmlns:a16="http://schemas.microsoft.com/office/drawing/2014/main" id="{22699BB4-A18E-4C1E-A20E-76E4BE39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840"/>
              <a:ext cx="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5" name="Line 18">
              <a:extLst>
                <a:ext uri="{FF2B5EF4-FFF2-40B4-BE49-F238E27FC236}">
                  <a16:creationId xmlns:a16="http://schemas.microsoft.com/office/drawing/2014/main" id="{A62B631F-C247-4759-9DEB-93937624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750"/>
              <a:ext cx="0" cy="77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Object 24">
                  <a:extLst>
                    <a:ext uri="{FF2B5EF4-FFF2-40B4-BE49-F238E27FC236}">
                      <a16:creationId xmlns:a16="http://schemas.microsoft.com/office/drawing/2014/main" id="{ADC4B170-5308-44A4-810E-2C80B69F50DD}"/>
                    </a:ext>
                  </a:extLst>
                </p:cNvPr>
                <p:cNvSpPr txBox="1"/>
                <p:nvPr/>
              </p:nvSpPr>
              <p:spPr bwMode="auto">
                <a:xfrm>
                  <a:off x="4422" y="2251"/>
                  <a:ext cx="8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31" name="Object 24">
                  <a:extLst>
                    <a:ext uri="{FF2B5EF4-FFF2-40B4-BE49-F238E27FC236}">
                      <a16:creationId xmlns:a16="http://schemas.microsoft.com/office/drawing/2014/main" id="{ADC4B170-5308-44A4-810E-2C80B69F5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2" y="2251"/>
                  <a:ext cx="817" cy="2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Object 26">
                  <a:extLst>
                    <a:ext uri="{FF2B5EF4-FFF2-40B4-BE49-F238E27FC236}">
                      <a16:creationId xmlns:a16="http://schemas.microsoft.com/office/drawing/2014/main" id="{8FC025CF-B40D-47F2-8BCE-730B230362C8}"/>
                    </a:ext>
                  </a:extLst>
                </p:cNvPr>
                <p:cNvSpPr txBox="1"/>
                <p:nvPr/>
              </p:nvSpPr>
              <p:spPr bwMode="auto">
                <a:xfrm>
                  <a:off x="4437" y="3022"/>
                  <a:ext cx="80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32" name="Object 26">
                  <a:extLst>
                    <a:ext uri="{FF2B5EF4-FFF2-40B4-BE49-F238E27FC236}">
                      <a16:creationId xmlns:a16="http://schemas.microsoft.com/office/drawing/2014/main" id="{8FC025CF-B40D-47F2-8BCE-730B23036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7" y="3022"/>
                  <a:ext cx="802" cy="2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Object 27">
                  <a:extLst>
                    <a:ext uri="{FF2B5EF4-FFF2-40B4-BE49-F238E27FC236}">
                      <a16:creationId xmlns:a16="http://schemas.microsoft.com/office/drawing/2014/main" id="{656D4F5B-C52A-4B2B-B76C-B9DBB943AB39}"/>
                    </a:ext>
                  </a:extLst>
                </p:cNvPr>
                <p:cNvSpPr txBox="1"/>
                <p:nvPr/>
              </p:nvSpPr>
              <p:spPr bwMode="auto">
                <a:xfrm>
                  <a:off x="4286" y="3559"/>
                  <a:ext cx="314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33" name="Object 27">
                  <a:extLst>
                    <a:ext uri="{FF2B5EF4-FFF2-40B4-BE49-F238E27FC236}">
                      <a16:creationId xmlns:a16="http://schemas.microsoft.com/office/drawing/2014/main" id="{656D4F5B-C52A-4B2B-B76C-B9DBB943A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6" y="3559"/>
                  <a:ext cx="314" cy="2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Object 28">
                  <a:extLst>
                    <a:ext uri="{FF2B5EF4-FFF2-40B4-BE49-F238E27FC236}">
                      <a16:creationId xmlns:a16="http://schemas.microsoft.com/office/drawing/2014/main" id="{E8D05FBA-22CA-4C3E-8B09-42CD55628300}"/>
                    </a:ext>
                  </a:extLst>
                </p:cNvPr>
                <p:cNvSpPr txBox="1"/>
                <p:nvPr/>
              </p:nvSpPr>
              <p:spPr bwMode="auto">
                <a:xfrm>
                  <a:off x="5193" y="3521"/>
                  <a:ext cx="12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34" name="Object 28">
                  <a:extLst>
                    <a:ext uri="{FF2B5EF4-FFF2-40B4-BE49-F238E27FC236}">
                      <a16:creationId xmlns:a16="http://schemas.microsoft.com/office/drawing/2014/main" id="{E8D05FBA-22CA-4C3E-8B09-42CD55628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3" y="3521"/>
                  <a:ext cx="122" cy="239"/>
                </a:xfrm>
                <a:prstGeom prst="rect">
                  <a:avLst/>
                </a:prstGeom>
                <a:blipFill>
                  <a:blip r:embed="rId10"/>
                  <a:stretch>
                    <a:fillRect l="-2273" r="-2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6" name="Line 30">
              <a:extLst>
                <a:ext uri="{FF2B5EF4-FFF2-40B4-BE49-F238E27FC236}">
                  <a16:creationId xmlns:a16="http://schemas.microsoft.com/office/drawing/2014/main" id="{0362391C-B020-4347-B9BD-8801D4BDD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47" name="Line 31">
              <a:extLst>
                <a:ext uri="{FF2B5EF4-FFF2-40B4-BE49-F238E27FC236}">
                  <a16:creationId xmlns:a16="http://schemas.microsoft.com/office/drawing/2014/main" id="{93A98B2F-4D42-4E30-8D6B-996F3D507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3022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8" grpId="0" autoUpdateAnimBg="0"/>
      <p:bldP spid="3079" grpId="0"/>
      <p:bldP spid="3080" grpId="0" animBg="1" autoUpdateAnimBg="0"/>
      <p:bldP spid="3082" grpId="0" autoUpdateAnimBg="0"/>
      <p:bldP spid="3084" grpId="0" autoUpdateAnimBg="0"/>
      <p:bldP spid="3092" grpId="0"/>
      <p:bldP spid="3093" grpId="0"/>
      <p:bldP spid="3094" grpId="0"/>
      <p:bldP spid="30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4B3A7A12-ED6E-44DC-A4DD-18C98FD7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818" y="320536"/>
            <a:ext cx="5211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例</a:t>
            </a:r>
            <a:r>
              <a:rPr lang="en-US" altLang="zh-CN" sz="2800" b="1" dirty="0">
                <a:solidFill>
                  <a:schemeClr val="hlink"/>
                </a:solidFill>
                <a:latin typeface="+mj-lt"/>
                <a:ea typeface="+mj-ea"/>
              </a:rPr>
              <a:t>6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验证全微分式并求其原函数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D467F952-2C69-4DA5-A548-5B347C8EC1E3}"/>
                  </a:ext>
                </a:extLst>
              </p:cNvPr>
              <p:cNvSpPr txBox="1"/>
              <p:nvPr/>
            </p:nvSpPr>
            <p:spPr bwMode="auto">
              <a:xfrm>
                <a:off x="2238373" y="1077913"/>
                <a:ext cx="6696077" cy="6922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𝒅𝒚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D467F952-2C69-4DA5-A548-5B347C8E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373" y="1077913"/>
                <a:ext cx="6696077" cy="692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8EB144CE-9611-44DD-841F-89A7B50F3C8D}"/>
                  </a:ext>
                </a:extLst>
              </p:cNvPr>
              <p:cNvSpPr txBox="1"/>
              <p:nvPr/>
            </p:nvSpPr>
            <p:spPr bwMode="auto">
              <a:xfrm>
                <a:off x="2711451" y="1773237"/>
                <a:ext cx="3117849" cy="1398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8EB144CE-9611-44DD-841F-89A7B50F3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1" y="1773237"/>
                <a:ext cx="3117849" cy="1398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6" name="Text Box 10">
            <a:extLst>
              <a:ext uri="{FF2B5EF4-FFF2-40B4-BE49-F238E27FC236}">
                <a16:creationId xmlns:a16="http://schemas.microsoft.com/office/drawing/2014/main" id="{0E3567AD-8427-4352-BF2A-D6407C15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766" y="2870702"/>
            <a:ext cx="3477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取起点为</a:t>
            </a:r>
            <a:r>
              <a:rPr lang="en-US" altLang="zh-CN" sz="2800" b="1" dirty="0">
                <a:latin typeface="+mj-lt"/>
                <a:ea typeface="+mj-ea"/>
              </a:rPr>
              <a:t>(0,0),</a:t>
            </a:r>
            <a:r>
              <a:rPr lang="zh-CN" altLang="en-US" sz="2800" b="1" dirty="0">
                <a:latin typeface="+mj-lt"/>
                <a:ea typeface="+mj-ea"/>
              </a:rPr>
              <a:t>由公式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BD8335D9-34FF-48FC-8EFE-A48D800E4774}"/>
                  </a:ext>
                </a:extLst>
              </p:cNvPr>
              <p:cNvSpPr txBox="1"/>
              <p:nvPr/>
            </p:nvSpPr>
            <p:spPr bwMode="auto">
              <a:xfrm>
                <a:off x="2424114" y="3429001"/>
                <a:ext cx="7405686" cy="1238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BD8335D9-34FF-48FC-8EFE-A48D800E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4" y="3429001"/>
                <a:ext cx="7405686" cy="1238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Object 12">
                <a:extLst>
                  <a:ext uri="{FF2B5EF4-FFF2-40B4-BE49-F238E27FC236}">
                    <a16:creationId xmlns:a16="http://schemas.microsoft.com/office/drawing/2014/main" id="{6EB8C442-4560-4D60-956B-B4B02C273770}"/>
                  </a:ext>
                </a:extLst>
              </p:cNvPr>
              <p:cNvSpPr txBox="1"/>
              <p:nvPr/>
            </p:nvSpPr>
            <p:spPr bwMode="auto">
              <a:xfrm>
                <a:off x="3475035" y="4797053"/>
                <a:ext cx="3040065" cy="8322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68" name="Object 12">
                <a:extLst>
                  <a:ext uri="{FF2B5EF4-FFF2-40B4-BE49-F238E27FC236}">
                    <a16:creationId xmlns:a16="http://schemas.microsoft.com/office/drawing/2014/main" id="{6EB8C442-4560-4D60-956B-B4B02C27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5035" y="4797053"/>
                <a:ext cx="3040065" cy="832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9" name="AutoShape 13">
            <a:extLst>
              <a:ext uri="{FF2B5EF4-FFF2-40B4-BE49-F238E27FC236}">
                <a16:creationId xmlns:a16="http://schemas.microsoft.com/office/drawing/2014/main" id="{654833C7-5EA7-4071-B836-CC0033AEF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357" y="1805281"/>
            <a:ext cx="2236788" cy="768350"/>
          </a:xfrm>
          <a:prstGeom prst="wedgeEllipseCallout">
            <a:avLst>
              <a:gd name="adj1" fmla="val -94073"/>
              <a:gd name="adj2" fmla="val -56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全微分式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80" name="Text Box 24">
                <a:extLst>
                  <a:ext uri="{FF2B5EF4-FFF2-40B4-BE49-F238E27FC236}">
                    <a16:creationId xmlns:a16="http://schemas.microsoft.com/office/drawing/2014/main" id="{D4F96F32-6F1D-4524-896F-7DEBBEBF6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8766" y="5629275"/>
                <a:ext cx="6408737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注意</a:t>
                </a:r>
                <a:r>
                  <a:rPr lang="en-US" altLang="zh-CN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: </a:t>
                </a:r>
                <a:r>
                  <a:rPr lang="zh-CN" altLang="en-US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全体原函数为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+C</a:t>
                </a:r>
                <a:r>
                  <a:rPr lang="en-US" altLang="zh-CN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9480" name="Text Box 24">
                <a:extLst>
                  <a:ext uri="{FF2B5EF4-FFF2-40B4-BE49-F238E27FC236}">
                    <a16:creationId xmlns:a16="http://schemas.microsoft.com/office/drawing/2014/main" id="{D4F96F32-6F1D-4524-896F-7DEBBEBF6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8766" y="5629275"/>
                <a:ext cx="6408737" cy="532966"/>
              </a:xfrm>
              <a:prstGeom prst="rect">
                <a:avLst/>
              </a:prstGeom>
              <a:blipFill>
                <a:blip r:embed="rId6"/>
                <a:stretch>
                  <a:fillRect l="-1998" t="-13636" r="-285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/>
      <p:bldP spid="19465" grpId="0"/>
      <p:bldP spid="19466" grpId="0" autoUpdateAnimBg="0"/>
      <p:bldP spid="19467" grpId="0"/>
      <p:bldP spid="19468" grpId="0"/>
      <p:bldP spid="19469" grpId="0" animBg="1" autoUpdateAnimBg="0"/>
      <p:bldP spid="194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70" name="Object 14">
                <a:extLst>
                  <a:ext uri="{FF2B5EF4-FFF2-40B4-BE49-F238E27FC236}">
                    <a16:creationId xmlns:a16="http://schemas.microsoft.com/office/drawing/2014/main" id="{3B1093AE-D494-4FC9-BF6E-480EACA602CF}"/>
                  </a:ext>
                </a:extLst>
              </p:cNvPr>
              <p:cNvSpPr txBox="1"/>
              <p:nvPr/>
            </p:nvSpPr>
            <p:spPr bwMode="auto">
              <a:xfrm>
                <a:off x="1603376" y="478306"/>
                <a:ext cx="2692399" cy="1132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𝒚𝒅𝒙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70" name="Object 14">
                <a:extLst>
                  <a:ext uri="{FF2B5EF4-FFF2-40B4-BE49-F238E27FC236}">
                    <a16:creationId xmlns:a16="http://schemas.microsoft.com/office/drawing/2014/main" id="{3B1093AE-D494-4FC9-BF6E-480EACA60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3376" y="478306"/>
                <a:ext cx="2692399" cy="11325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1" name="Text Box 15">
            <a:extLst>
              <a:ext uri="{FF2B5EF4-FFF2-40B4-BE49-F238E27FC236}">
                <a16:creationId xmlns:a16="http://schemas.microsoft.com/office/drawing/2014/main" id="{C1AC00DE-EE98-4BBA-92A4-5659D541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260" y="694530"/>
            <a:ext cx="2948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在右半平面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zh-CN" altLang="en-US" sz="2800" b="1" dirty="0">
                <a:latin typeface="+mj-lt"/>
                <a:ea typeface="+mj-ea"/>
              </a:rPr>
              <a:t>＞</a:t>
            </a:r>
            <a:r>
              <a:rPr lang="en-US" altLang="zh-CN" sz="2800" b="1" dirty="0">
                <a:latin typeface="+mj-lt"/>
                <a:ea typeface="+mj-ea"/>
              </a:rPr>
              <a:t>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2" name="Object 16">
                <a:extLst>
                  <a:ext uri="{FF2B5EF4-FFF2-40B4-BE49-F238E27FC236}">
                    <a16:creationId xmlns:a16="http://schemas.microsoft.com/office/drawing/2014/main" id="{758FBD92-E722-4155-A405-B1A5E1B185F2}"/>
                  </a:ext>
                </a:extLst>
              </p:cNvPr>
              <p:cNvSpPr txBox="1"/>
              <p:nvPr/>
            </p:nvSpPr>
            <p:spPr bwMode="auto">
              <a:xfrm>
                <a:off x="2006601" y="1610845"/>
                <a:ext cx="6308724" cy="11958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72" name="Object 16">
                <a:extLst>
                  <a:ext uri="{FF2B5EF4-FFF2-40B4-BE49-F238E27FC236}">
                    <a16:creationId xmlns:a16="http://schemas.microsoft.com/office/drawing/2014/main" id="{758FBD92-E722-4155-A405-B1A5E1B1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601" y="1610845"/>
                <a:ext cx="6308724" cy="119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3" name="Text Box 17">
            <a:extLst>
              <a:ext uri="{FF2B5EF4-FFF2-40B4-BE49-F238E27FC236}">
                <a16:creationId xmlns:a16="http://schemas.microsoft.com/office/drawing/2014/main" id="{1F5F368A-4D38-4696-B0B7-80BDCB62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9" y="3078025"/>
            <a:ext cx="2400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取起点为</a:t>
            </a:r>
            <a:r>
              <a:rPr lang="en-US" altLang="zh-CN" sz="2800" b="1" dirty="0">
                <a:latin typeface="+mj-lt"/>
                <a:ea typeface="+mj-ea"/>
              </a:rPr>
              <a:t>(1,0),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8A918D56-0BFE-42BE-8BCA-5AA01D35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1077911"/>
            <a:ext cx="1727200" cy="647700"/>
          </a:xfrm>
          <a:prstGeom prst="wedgeEllipseCallout">
            <a:avLst>
              <a:gd name="adj1" fmla="val -156710"/>
              <a:gd name="adj2" fmla="val -134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全微分式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6" name="Object 20">
                <a:extLst>
                  <a:ext uri="{FF2B5EF4-FFF2-40B4-BE49-F238E27FC236}">
                    <a16:creationId xmlns:a16="http://schemas.microsoft.com/office/drawing/2014/main" id="{F1B78C0B-490E-47C0-AC3D-628B2CBB6E5E}"/>
                  </a:ext>
                </a:extLst>
              </p:cNvPr>
              <p:cNvSpPr txBox="1"/>
              <p:nvPr/>
            </p:nvSpPr>
            <p:spPr bwMode="auto">
              <a:xfrm>
                <a:off x="2319339" y="3673006"/>
                <a:ext cx="4586286" cy="13228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𝒙𝒅𝒚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76" name="Object 20">
                <a:extLst>
                  <a:ext uri="{FF2B5EF4-FFF2-40B4-BE49-F238E27FC236}">
                    <a16:creationId xmlns:a16="http://schemas.microsoft.com/office/drawing/2014/main" id="{F1B78C0B-490E-47C0-AC3D-628B2CBB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339" y="3673006"/>
                <a:ext cx="4586286" cy="1322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7" name="Object 21">
                <a:extLst>
                  <a:ext uri="{FF2B5EF4-FFF2-40B4-BE49-F238E27FC236}">
                    <a16:creationId xmlns:a16="http://schemas.microsoft.com/office/drawing/2014/main" id="{BBA93459-CE2B-4B83-8550-BE976383EB7B}"/>
                  </a:ext>
                </a:extLst>
              </p:cNvPr>
              <p:cNvSpPr txBox="1"/>
              <p:nvPr/>
            </p:nvSpPr>
            <p:spPr bwMode="auto">
              <a:xfrm>
                <a:off x="3532188" y="4870452"/>
                <a:ext cx="3373437" cy="10794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𝒙𝒅𝒚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77" name="Object 21">
                <a:extLst>
                  <a:ext uri="{FF2B5EF4-FFF2-40B4-BE49-F238E27FC236}">
                    <a16:creationId xmlns:a16="http://schemas.microsoft.com/office/drawing/2014/main" id="{BBA93459-CE2B-4B83-8550-BE976383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188" y="4870452"/>
                <a:ext cx="3373437" cy="1079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8" name="Object 22">
                <a:extLst>
                  <a:ext uri="{FF2B5EF4-FFF2-40B4-BE49-F238E27FC236}">
                    <a16:creationId xmlns:a16="http://schemas.microsoft.com/office/drawing/2014/main" id="{82F30A2F-EA92-4E66-BCDB-75350D7C0D83}"/>
                  </a:ext>
                </a:extLst>
              </p:cNvPr>
              <p:cNvSpPr txBox="1"/>
              <p:nvPr/>
            </p:nvSpPr>
            <p:spPr bwMode="auto">
              <a:xfrm>
                <a:off x="6754813" y="4995862"/>
                <a:ext cx="2151062" cy="954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478" name="Object 22">
                <a:extLst>
                  <a:ext uri="{FF2B5EF4-FFF2-40B4-BE49-F238E27FC236}">
                    <a16:creationId xmlns:a16="http://schemas.microsoft.com/office/drawing/2014/main" id="{82F30A2F-EA92-4E66-BCDB-75350D7C0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813" y="4995862"/>
                <a:ext cx="2151062" cy="954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80" name="Text Box 24">
                <a:extLst>
                  <a:ext uri="{FF2B5EF4-FFF2-40B4-BE49-F238E27FC236}">
                    <a16:creationId xmlns:a16="http://schemas.microsoft.com/office/drawing/2014/main" id="{D4F96F32-6F1D-4524-896F-7DEBBEBF6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3289" y="6043608"/>
                <a:ext cx="6408737" cy="6669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注意</a:t>
                </a:r>
                <a:r>
                  <a:rPr lang="en-US" altLang="zh-CN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: </a:t>
                </a:r>
                <a:r>
                  <a:rPr lang="zh-CN" altLang="en-US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全体原函数为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𝐚𝐫𝐜𝐭𝐚𝐧</m:t>
                        </m:r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i="1" dirty="0">
                    <a:latin typeface="+mj-lt"/>
                    <a:ea typeface="+mj-ea"/>
                  </a:rPr>
                  <a:t>+C</a:t>
                </a:r>
                <a:r>
                  <a:rPr lang="en-US" altLang="zh-CN" sz="28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19480" name="Text Box 24">
                <a:extLst>
                  <a:ext uri="{FF2B5EF4-FFF2-40B4-BE49-F238E27FC236}">
                    <a16:creationId xmlns:a16="http://schemas.microsoft.com/office/drawing/2014/main" id="{D4F96F32-6F1D-4524-896F-7DEBBEBF6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289" y="6043608"/>
                <a:ext cx="6408737" cy="666914"/>
              </a:xfrm>
              <a:prstGeom prst="rect">
                <a:avLst/>
              </a:prstGeom>
              <a:blipFill>
                <a:blip r:embed="rId7"/>
                <a:stretch>
                  <a:fillRect l="-1998" t="-5455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9471" grpId="0" autoUpdateAnimBg="0"/>
      <p:bldP spid="19472" grpId="0"/>
      <p:bldP spid="19473" grpId="0" autoUpdateAnimBg="0"/>
      <p:bldP spid="19475" grpId="0" animBg="1" autoUpdateAnimBg="0"/>
      <p:bldP spid="19476" grpId="0"/>
      <p:bldP spid="19477" grpId="0"/>
      <p:bldP spid="19478" grpId="0"/>
      <p:bldP spid="194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>
            <a:extLst>
              <a:ext uri="{FF2B5EF4-FFF2-40B4-BE49-F238E27FC236}">
                <a16:creationId xmlns:a16="http://schemas.microsoft.com/office/drawing/2014/main" id="{A68DD2BA-CFC1-4295-86F1-8D9B46F3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58" y="1127389"/>
            <a:ext cx="108526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若存在函数</a:t>
            </a:r>
            <a:r>
              <a:rPr lang="el-GR" altLang="zh-CN" sz="2800" b="1" i="1" dirty="0">
                <a:solidFill>
                  <a:srgbClr val="0000FF"/>
                </a:solidFill>
                <a:latin typeface="+mj-lt"/>
                <a:ea typeface="+mj-ea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+mj-lt"/>
                <a:ea typeface="+mj-ea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),</a:t>
            </a:r>
            <a:r>
              <a:rPr lang="zh-CN" altLang="en-US" sz="2800" b="1" dirty="0">
                <a:latin typeface="+mj-lt"/>
                <a:ea typeface="+mj-ea"/>
              </a:rPr>
              <a:t>使得</a:t>
            </a:r>
            <a:r>
              <a:rPr lang="el-GR" altLang="zh-CN" sz="2800" b="1" i="1" dirty="0"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cs typeface="Times New Roman" panose="02020603050405020304" pitchFamily="18" charset="0"/>
              </a:rPr>
              <a:t>dx</a:t>
            </a:r>
            <a:r>
              <a:rPr lang="en-US" altLang="zh-CN" sz="2800" b="1" dirty="0">
                <a:cs typeface="Times New Roman" panose="02020603050405020304" pitchFamily="18" charset="0"/>
              </a:rPr>
              <a:t>+</a:t>
            </a:r>
            <a:r>
              <a:rPr lang="el-GR" altLang="zh-CN" sz="2800" b="1" i="1" dirty="0"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dy</a:t>
            </a:r>
            <a:r>
              <a:rPr lang="en-US" altLang="zh-CN" sz="2800" b="1" i="1" dirty="0"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cs typeface="Times New Roman" panose="02020603050405020304" pitchFamily="18" charset="0"/>
              </a:rPr>
              <a:t>0 </a:t>
            </a:r>
            <a:r>
              <a:rPr lang="zh-CN" altLang="en-US" sz="2800" b="1" dirty="0">
                <a:cs typeface="Times New Roman" panose="02020603050405020304" pitchFamily="18" charset="0"/>
              </a:rPr>
              <a:t>是全微分方程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4A39F56-46CC-42F9-B700-BC2C1B8F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006" y="1858361"/>
            <a:ext cx="7920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800" b="1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7E188F54-102A-4DA5-B0B0-2213A3171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6" y="3337502"/>
            <a:ext cx="698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如</a:t>
            </a:r>
            <a:r>
              <a:rPr lang="en-US" altLang="zh-CN" sz="2800" b="1" dirty="0">
                <a:latin typeface="+mj-lt"/>
                <a:ea typeface="+mj-ea"/>
              </a:rPr>
              <a:t>: </a:t>
            </a:r>
            <a:r>
              <a:rPr lang="en-US" altLang="zh-CN" sz="2800" b="1" i="1" dirty="0" err="1">
                <a:latin typeface="+mj-lt"/>
                <a:ea typeface="+mj-ea"/>
              </a:rPr>
              <a:t>ydx-xdy</a:t>
            </a:r>
            <a:r>
              <a:rPr lang="en-US" altLang="zh-CN" sz="2800" b="1" dirty="0">
                <a:latin typeface="+mj-lt"/>
                <a:ea typeface="+mj-ea"/>
              </a:rPr>
              <a:t>=0</a:t>
            </a:r>
            <a:r>
              <a:rPr lang="zh-CN" altLang="en-US" sz="2800" b="1" dirty="0">
                <a:latin typeface="+mj-lt"/>
                <a:ea typeface="+mj-ea"/>
              </a:rPr>
              <a:t>不是全微分方程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7" name="Object 21">
                <a:extLst>
                  <a:ext uri="{FF2B5EF4-FFF2-40B4-BE49-F238E27FC236}">
                    <a16:creationId xmlns:a16="http://schemas.microsoft.com/office/drawing/2014/main" id="{FC7A1A8E-051B-4FD4-8621-A048A5FD61A1}"/>
                  </a:ext>
                </a:extLst>
              </p:cNvPr>
              <p:cNvSpPr txBox="1"/>
              <p:nvPr/>
            </p:nvSpPr>
            <p:spPr bwMode="auto">
              <a:xfrm>
                <a:off x="1160759" y="4061540"/>
                <a:ext cx="4487566" cy="8553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但由</a:t>
                </a:r>
                <a14:m>
                  <m:oMath xmlns:m="http://schemas.openxmlformats.org/officeDocument/2006/math">
                    <m:r>
                      <a:rPr lang="zh-CN" altLang="en-US" sz="32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𝒅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den>
                    </m:f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𝒚𝒅𝒙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𝒙𝒅𝒚</m:t>
                        </m:r>
                      </m:num>
                      <m:den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可知</a:t>
                </a:r>
              </a:p>
            </p:txBody>
          </p:sp>
        </mc:Choice>
        <mc:Fallback xmlns="">
          <p:sp>
            <p:nvSpPr>
              <p:cNvPr id="29717" name="Object 21">
                <a:extLst>
                  <a:ext uri="{FF2B5EF4-FFF2-40B4-BE49-F238E27FC236}">
                    <a16:creationId xmlns:a16="http://schemas.microsoft.com/office/drawing/2014/main" id="{FC7A1A8E-051B-4FD4-8621-A048A5FD6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759" y="4061540"/>
                <a:ext cx="4487566" cy="855306"/>
              </a:xfrm>
              <a:prstGeom prst="rect">
                <a:avLst/>
              </a:prstGeom>
              <a:blipFill>
                <a:blip r:embed="rId2"/>
                <a:stretch>
                  <a:fillRect l="-2714" r="-6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5">
            <a:extLst>
              <a:ext uri="{FF2B5EF4-FFF2-40B4-BE49-F238E27FC236}">
                <a16:creationId xmlns:a16="http://schemas.microsoft.com/office/drawing/2014/main" id="{AC7ED9E3-1DB1-4171-A511-C68EDE9D0FD1}"/>
              </a:ext>
            </a:extLst>
          </p:cNvPr>
          <p:cNvGrpSpPr>
            <a:grpSpLocks/>
          </p:cNvGrpSpPr>
          <p:nvPr/>
        </p:nvGrpSpPr>
        <p:grpSpPr bwMode="auto">
          <a:xfrm>
            <a:off x="1038228" y="56309"/>
            <a:ext cx="8467724" cy="936625"/>
            <a:chOff x="222" y="119"/>
            <a:chExt cx="5334" cy="590"/>
          </a:xfrm>
        </p:grpSpPr>
        <p:sp>
          <p:nvSpPr>
            <p:cNvPr id="19469" name="Text Box 3">
              <a:extLst>
                <a:ext uri="{FF2B5EF4-FFF2-40B4-BE49-F238E27FC236}">
                  <a16:creationId xmlns:a16="http://schemas.microsoft.com/office/drawing/2014/main" id="{1B3BCA2A-C183-444D-9572-22961E87F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255"/>
              <a:ext cx="4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若</a:t>
              </a:r>
              <a:r>
                <a:rPr lang="en-US" altLang="zh-CN" sz="2800" b="1" dirty="0">
                  <a:latin typeface="+mj-lt"/>
                  <a:ea typeface="+mj-ea"/>
                </a:rPr>
                <a:t>:</a:t>
              </a:r>
            </a:p>
          </p:txBody>
        </p:sp>
        <p:sp>
          <p:nvSpPr>
            <p:cNvPr id="19470" name="Text Box 23">
              <a:extLst>
                <a:ext uri="{FF2B5EF4-FFF2-40B4-BE49-F238E27FC236}">
                  <a16:creationId xmlns:a16="http://schemas.microsoft.com/office/drawing/2014/main" id="{86DC8D46-3086-42D7-9DD4-F2842B094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55"/>
              <a:ext cx="39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则</a:t>
              </a:r>
              <a:r>
                <a:rPr lang="en-US" altLang="zh-CN" sz="2800" b="1" i="1" dirty="0">
                  <a:latin typeface="+mj-lt"/>
                  <a:ea typeface="+mj-ea"/>
                </a:rPr>
                <a:t>P</a:t>
              </a:r>
              <a:r>
                <a:rPr lang="en-US" altLang="zh-CN" sz="2800" b="1" dirty="0">
                  <a:latin typeface="+mj-lt"/>
                  <a:ea typeface="+mj-ea"/>
                </a:rPr>
                <a:t>(</a:t>
              </a:r>
              <a:r>
                <a:rPr lang="en-US" altLang="zh-CN" sz="2800" b="1" i="1" dirty="0" err="1">
                  <a:latin typeface="+mj-lt"/>
                  <a:ea typeface="+mj-ea"/>
                </a:rPr>
                <a:t>x,y</a:t>
              </a:r>
              <a:r>
                <a:rPr lang="en-US" altLang="zh-CN" sz="2800" b="1" dirty="0">
                  <a:latin typeface="+mj-lt"/>
                  <a:ea typeface="+mj-ea"/>
                </a:rPr>
                <a:t>)</a:t>
              </a:r>
              <a:r>
                <a:rPr lang="en-US" altLang="zh-CN" sz="2800" b="1" i="1" dirty="0" err="1">
                  <a:latin typeface="+mj-lt"/>
                  <a:ea typeface="+mj-ea"/>
                </a:rPr>
                <a:t>dx</a:t>
              </a:r>
              <a:r>
                <a:rPr lang="en-US" altLang="zh-CN" sz="2800" b="1" dirty="0" err="1">
                  <a:latin typeface="+mj-lt"/>
                  <a:ea typeface="+mj-ea"/>
                </a:rPr>
                <a:t>+</a:t>
              </a:r>
              <a:r>
                <a:rPr lang="en-US" altLang="zh-CN" sz="2800" b="1" i="1" dirty="0" err="1">
                  <a:latin typeface="+mj-lt"/>
                  <a:ea typeface="+mj-ea"/>
                </a:rPr>
                <a:t>Q</a:t>
              </a:r>
              <a:r>
                <a:rPr lang="en-US" altLang="zh-CN" sz="2800" b="1" dirty="0">
                  <a:latin typeface="+mj-lt"/>
                  <a:ea typeface="+mj-ea"/>
                </a:rPr>
                <a:t>(</a:t>
              </a:r>
              <a:r>
                <a:rPr lang="en-US" altLang="zh-CN" sz="2800" b="1" i="1" dirty="0" err="1">
                  <a:latin typeface="+mj-lt"/>
                  <a:ea typeface="+mj-ea"/>
                </a:rPr>
                <a:t>x,y</a:t>
              </a:r>
              <a:r>
                <a:rPr lang="en-US" altLang="zh-CN" sz="2800" b="1" dirty="0">
                  <a:latin typeface="+mj-lt"/>
                  <a:ea typeface="+mj-ea"/>
                </a:rPr>
                <a:t>)</a:t>
              </a:r>
              <a:r>
                <a:rPr lang="en-US" altLang="zh-CN" sz="2800" b="1" i="1" dirty="0" err="1">
                  <a:latin typeface="+mj-lt"/>
                  <a:ea typeface="+mj-ea"/>
                </a:rPr>
                <a:t>dy</a:t>
              </a:r>
              <a:r>
                <a:rPr lang="en-US" altLang="zh-CN" sz="2800" b="1" dirty="0">
                  <a:latin typeface="+mj-lt"/>
                  <a:ea typeface="+mj-ea"/>
                </a:rPr>
                <a:t>=0</a:t>
              </a:r>
              <a:r>
                <a:rPr lang="zh-CN" altLang="en-US" sz="2800" b="1" dirty="0">
                  <a:latin typeface="+mj-lt"/>
                  <a:ea typeface="+mj-ea"/>
                </a:rPr>
                <a:t>不是全微分方程</a:t>
              </a:r>
              <a:r>
                <a:rPr lang="en-US" altLang="zh-CN" sz="2800" b="1" dirty="0">
                  <a:latin typeface="+mj-lt"/>
                  <a:ea typeface="+mj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2" name="Object 24">
                  <a:extLst>
                    <a:ext uri="{FF2B5EF4-FFF2-40B4-BE49-F238E27FC236}">
                      <a16:creationId xmlns:a16="http://schemas.microsoft.com/office/drawing/2014/main" id="{6BC5A7F3-563D-442B-94FE-053019497AF4}"/>
                    </a:ext>
                  </a:extLst>
                </p:cNvPr>
                <p:cNvSpPr txBox="1"/>
                <p:nvPr/>
              </p:nvSpPr>
              <p:spPr bwMode="auto">
                <a:xfrm>
                  <a:off x="703" y="119"/>
                  <a:ext cx="1019" cy="5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𝑸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≠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𝑷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9462" name="Object 24">
                  <a:extLst>
                    <a:ext uri="{FF2B5EF4-FFF2-40B4-BE49-F238E27FC236}">
                      <a16:creationId xmlns:a16="http://schemas.microsoft.com/office/drawing/2014/main" id="{6BC5A7F3-563D-442B-94FE-053019497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" y="119"/>
                  <a:ext cx="1019" cy="5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722" name="Text Box 26">
            <a:extLst>
              <a:ext uri="{FF2B5EF4-FFF2-40B4-BE49-F238E27FC236}">
                <a16:creationId xmlns:a16="http://schemas.microsoft.com/office/drawing/2014/main" id="{700DABDA-D423-4BF4-83D8-F2FD2311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8" y="1859839"/>
            <a:ext cx="73372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则称</a:t>
            </a:r>
            <a:r>
              <a:rPr lang="el-GR" altLang="zh-CN" sz="2800" b="1" i="1" dirty="0">
                <a:solidFill>
                  <a:srgbClr val="0000FF"/>
                </a:solidFill>
                <a:latin typeface="+mj-lt"/>
                <a:ea typeface="+mj-ea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+mj-lt"/>
                <a:ea typeface="+mj-ea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为</a:t>
            </a:r>
            <a:r>
              <a:rPr lang="en-US" altLang="zh-CN" sz="2800" b="1" i="1" dirty="0">
                <a:latin typeface="+mj-lt"/>
                <a:ea typeface="+mj-ea"/>
              </a:rPr>
              <a:t>P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dx</a:t>
            </a:r>
            <a:r>
              <a:rPr lang="en-US" altLang="zh-CN" sz="2800" b="1" dirty="0" err="1">
                <a:latin typeface="+mj-lt"/>
                <a:ea typeface="+mj-ea"/>
              </a:rPr>
              <a:t>+</a:t>
            </a:r>
            <a:r>
              <a:rPr lang="en-US" altLang="zh-CN" sz="2800" b="1" i="1" dirty="0" err="1">
                <a:latin typeface="+mj-lt"/>
                <a:ea typeface="+mj-ea"/>
              </a:rPr>
              <a:t>Q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en-US" altLang="zh-CN" sz="2800" b="1" i="1" dirty="0" err="1">
                <a:latin typeface="+mj-lt"/>
                <a:ea typeface="+mj-ea"/>
              </a:rPr>
              <a:t>dy</a:t>
            </a:r>
            <a:r>
              <a:rPr lang="en-US" altLang="zh-CN" sz="2800" b="1" dirty="0">
                <a:latin typeface="+mj-lt"/>
                <a:ea typeface="+mj-ea"/>
              </a:rPr>
              <a:t>=0</a:t>
            </a:r>
            <a:r>
              <a:rPr lang="zh-CN" altLang="en-US" sz="2800" b="1" dirty="0">
                <a:latin typeface="+mj-lt"/>
                <a:ea typeface="+mj-ea"/>
              </a:rPr>
              <a:t>的</a:t>
            </a:r>
            <a:r>
              <a:rPr lang="zh-CN" altLang="en-US" sz="3200" b="1" u="sng" dirty="0">
                <a:solidFill>
                  <a:srgbClr val="0000FF"/>
                </a:solidFill>
                <a:latin typeface="+mj-lt"/>
                <a:ea typeface="+mj-ea"/>
              </a:rPr>
              <a:t>积分因子</a:t>
            </a:r>
            <a:r>
              <a:rPr lang="en-US" altLang="zh-CN" sz="2800" b="1" u="sng" dirty="0">
                <a:solidFill>
                  <a:srgbClr val="0000FF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9CB5A0CF-35D8-4889-B78C-F0D644404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759" y="2596634"/>
            <a:ext cx="5650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求</a:t>
            </a:r>
            <a:r>
              <a:rPr lang="el-GR" altLang="zh-CN" sz="2800" b="1" i="1" dirty="0">
                <a:solidFill>
                  <a:schemeClr val="hlink"/>
                </a:solidFill>
                <a:latin typeface="+mj-lt"/>
                <a:ea typeface="+mj-ea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+mj-lt"/>
                <a:ea typeface="+mj-ea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非常困难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有时可观察求得</a:t>
            </a:r>
            <a:r>
              <a:rPr lang="en-US" altLang="zh-CN" sz="2800" b="1" dirty="0">
                <a:solidFill>
                  <a:schemeClr val="hlink"/>
                </a:solidFill>
                <a:latin typeface="+mj-lt"/>
                <a:ea typeface="+mj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24" name="Object 28">
                <a:extLst>
                  <a:ext uri="{FF2B5EF4-FFF2-40B4-BE49-F238E27FC236}">
                    <a16:creationId xmlns:a16="http://schemas.microsoft.com/office/drawing/2014/main" id="{7CF970A7-9515-4523-9172-3905CF395D6D}"/>
                  </a:ext>
                </a:extLst>
              </p:cNvPr>
              <p:cNvSpPr txBox="1"/>
              <p:nvPr/>
            </p:nvSpPr>
            <p:spPr bwMode="auto">
              <a:xfrm>
                <a:off x="5453064" y="4061540"/>
                <a:ext cx="4321175" cy="866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en-US" sz="3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3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3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30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是此方程的一个积分因子</a:t>
                </a:r>
              </a:p>
            </p:txBody>
          </p:sp>
        </mc:Choice>
        <mc:Fallback xmlns="">
          <p:sp>
            <p:nvSpPr>
              <p:cNvPr id="29724" name="Object 28">
                <a:extLst>
                  <a:ext uri="{FF2B5EF4-FFF2-40B4-BE49-F238E27FC236}">
                    <a16:creationId xmlns:a16="http://schemas.microsoft.com/office/drawing/2014/main" id="{7CF970A7-9515-4523-9172-3905CF39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3064" y="4061540"/>
                <a:ext cx="4321175" cy="866775"/>
              </a:xfrm>
              <a:prstGeom prst="rect">
                <a:avLst/>
              </a:prstGeom>
              <a:blipFill>
                <a:blip r:embed="rId4"/>
                <a:stretch>
                  <a:fillRect r="-4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25" name="Object 29">
                <a:extLst>
                  <a:ext uri="{FF2B5EF4-FFF2-40B4-BE49-F238E27FC236}">
                    <a16:creationId xmlns:a16="http://schemas.microsoft.com/office/drawing/2014/main" id="{EC7287F4-C7DC-4638-9C81-6C0471C139B8}"/>
                  </a:ext>
                </a:extLst>
              </p:cNvPr>
              <p:cNvSpPr txBox="1"/>
              <p:nvPr/>
            </p:nvSpPr>
            <p:spPr bwMode="auto">
              <a:xfrm>
                <a:off x="1030211" y="4920319"/>
                <a:ext cx="7299325" cy="8553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易验证</a:t>
                </a:r>
                <a14:m>
                  <m:oMath xmlns:m="http://schemas.openxmlformats.org/officeDocument/2006/math">
                    <m:r>
                      <a:rPr lang="zh-CN" altLang="en-US" sz="35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f>
                      <m:fPr>
                        <m:ctrlP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zh-CN" altLang="en-US" sz="3500" b="1" i="0">
                        <a:solidFill>
                          <a:srgbClr val="000000"/>
                        </a:solidFill>
                        <a:latin typeface="+mj-lt"/>
                        <a:ea typeface="+mj-ea"/>
                      </a:rPr>
                      <m:t> ,</m:t>
                    </m:r>
                    <m:f>
                      <m:fPr>
                        <m:ctrlP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𝒙𝒚</m:t>
                        </m:r>
                      </m:den>
                    </m:f>
                    <m:r>
                      <a:rPr lang="zh-CN" altLang="en-US" sz="35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f>
                      <m:fPr>
                        <m:ctrlP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35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35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35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均为此方程的积分因子</a:t>
                </a:r>
              </a:p>
            </p:txBody>
          </p:sp>
        </mc:Choice>
        <mc:Fallback xmlns="">
          <p:sp>
            <p:nvSpPr>
              <p:cNvPr id="29725" name="Object 29">
                <a:extLst>
                  <a:ext uri="{FF2B5EF4-FFF2-40B4-BE49-F238E27FC236}">
                    <a16:creationId xmlns:a16="http://schemas.microsoft.com/office/drawing/2014/main" id="{EC7287F4-C7DC-4638-9C81-6C0471C13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0211" y="4920319"/>
                <a:ext cx="7299325" cy="855307"/>
              </a:xfrm>
              <a:prstGeom prst="rect">
                <a:avLst/>
              </a:prstGeom>
              <a:blipFill>
                <a:blip r:embed="rId5"/>
                <a:stretch>
                  <a:fillRect l="-13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29" name="Object 33">
                <a:extLst>
                  <a:ext uri="{FF2B5EF4-FFF2-40B4-BE49-F238E27FC236}">
                    <a16:creationId xmlns:a16="http://schemas.microsoft.com/office/drawing/2014/main" id="{2CA90FEE-AEF1-42E9-B471-54AD2C44F17A}"/>
                  </a:ext>
                </a:extLst>
              </p:cNvPr>
              <p:cNvSpPr txBox="1"/>
              <p:nvPr/>
            </p:nvSpPr>
            <p:spPr bwMode="auto">
              <a:xfrm>
                <a:off x="1044579" y="5790568"/>
                <a:ext cx="7010403" cy="843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方程的通解为：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den>
                    </m:f>
                    <m:r>
                      <a:rPr lang="zh-CN" altLang="en-US" sz="32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zh-CN" altLang="en-US" sz="3200" b="1" i="0">
                        <a:solidFill>
                          <a:srgbClr val="000000"/>
                        </a:solidFill>
                        <a:latin typeface="+mj-lt"/>
                        <a:ea typeface="+mj-ea"/>
                      </a:rPr>
                      <m:t>c</m:t>
                    </m:r>
                    <m:r>
                      <m:rPr>
                        <m:nor/>
                      </m:rPr>
                      <a:rPr lang="zh-CN" altLang="en-US" sz="3200" b="1" i="0">
                        <a:solidFill>
                          <a:srgbClr val="000000"/>
                        </a:solidFill>
                        <a:latin typeface="+mj-lt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 (c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为任意常数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9729" name="Object 33">
                <a:extLst>
                  <a:ext uri="{FF2B5EF4-FFF2-40B4-BE49-F238E27FC236}">
                    <a16:creationId xmlns:a16="http://schemas.microsoft.com/office/drawing/2014/main" id="{2CA90FEE-AEF1-42E9-B471-54AD2C44F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579" y="5790568"/>
                <a:ext cx="7010403" cy="843837"/>
              </a:xfrm>
              <a:prstGeom prst="rect">
                <a:avLst/>
              </a:prstGeom>
              <a:blipFill>
                <a:blip r:embed="rId6"/>
                <a:stretch>
                  <a:fillRect l="-17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13" grpId="0" autoUpdateAnimBg="0"/>
      <p:bldP spid="29717" grpId="0"/>
      <p:bldP spid="29722" grpId="0" autoUpdateAnimBg="0"/>
      <p:bldP spid="29723" grpId="0" autoUpdateAnimBg="0"/>
      <p:bldP spid="29724" grpId="0"/>
      <p:bldP spid="29725" grpId="0"/>
      <p:bldP spid="297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Object 5">
                <a:extLst>
                  <a:ext uri="{FF2B5EF4-FFF2-40B4-BE49-F238E27FC236}">
                    <a16:creationId xmlns:a16="http://schemas.microsoft.com/office/drawing/2014/main" id="{273E1C29-5E82-4343-B742-8F9065ACDBCD}"/>
                  </a:ext>
                </a:extLst>
              </p:cNvPr>
              <p:cNvSpPr txBox="1"/>
              <p:nvPr/>
            </p:nvSpPr>
            <p:spPr bwMode="auto">
              <a:xfrm>
                <a:off x="2933701" y="852489"/>
                <a:ext cx="5048249" cy="9474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8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30725" name="Object 5">
                <a:extLst>
                  <a:ext uri="{FF2B5EF4-FFF2-40B4-BE49-F238E27FC236}">
                    <a16:creationId xmlns:a16="http://schemas.microsoft.com/office/drawing/2014/main" id="{273E1C29-5E82-4343-B742-8F9065AC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01" y="852489"/>
                <a:ext cx="5048249" cy="947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0" name="Text Box 10">
            <a:extLst>
              <a:ext uri="{FF2B5EF4-FFF2-40B4-BE49-F238E27FC236}">
                <a16:creationId xmlns:a16="http://schemas.microsoft.com/office/drawing/2014/main" id="{AB084F42-ECC8-4108-914D-2FCA9E14D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33376"/>
            <a:ext cx="7488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为时求</a:t>
            </a:r>
            <a:r>
              <a:rPr lang="zh-CN" altLang="en-US" sz="2800" b="1">
                <a:solidFill>
                  <a:schemeClr val="hlink"/>
                </a:solidFill>
              </a:rPr>
              <a:t>积分因子</a:t>
            </a:r>
            <a:r>
              <a:rPr lang="zh-CN" altLang="en-US" sz="2800" b="1"/>
              <a:t>方便</a:t>
            </a:r>
            <a:r>
              <a:rPr lang="en-US" altLang="zh-CN" sz="2800" b="1">
                <a:solidFill>
                  <a:schemeClr val="hlink"/>
                </a:solidFill>
              </a:rPr>
              <a:t>.</a:t>
            </a:r>
            <a:r>
              <a:rPr lang="zh-CN" altLang="en-US" sz="2800" b="1"/>
              <a:t>需要熟悉下列常见微分</a:t>
            </a:r>
            <a:r>
              <a:rPr lang="en-US" altLang="zh-CN" sz="2800" b="1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BA5F9FB1-000C-43D2-848A-5FC51DE4D5B4}"/>
                  </a:ext>
                </a:extLst>
              </p:cNvPr>
              <p:cNvSpPr txBox="1"/>
              <p:nvPr/>
            </p:nvSpPr>
            <p:spPr bwMode="auto">
              <a:xfrm>
                <a:off x="3096414" y="1689533"/>
                <a:ext cx="3679465" cy="6788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BA5F9FB1-000C-43D2-848A-5FC51DE4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6414" y="1689533"/>
                <a:ext cx="3679465" cy="678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2B644F5-5221-4D8A-8410-ECD8F969ABC5}"/>
                  </a:ext>
                </a:extLst>
              </p:cNvPr>
              <p:cNvSpPr txBox="1"/>
              <p:nvPr/>
            </p:nvSpPr>
            <p:spPr bwMode="auto">
              <a:xfrm>
                <a:off x="3163487" y="2338287"/>
                <a:ext cx="5048249" cy="9474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8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2B644F5-5221-4D8A-8410-ECD8F969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3487" y="2338287"/>
                <a:ext cx="5048249" cy="947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74EACACF-15A6-4C8E-99F7-A2AEBB1ED725}"/>
                  </a:ext>
                </a:extLst>
              </p:cNvPr>
              <p:cNvSpPr txBox="1"/>
              <p:nvPr/>
            </p:nvSpPr>
            <p:spPr bwMode="auto">
              <a:xfrm>
                <a:off x="3048594" y="3276096"/>
                <a:ext cx="3775107" cy="1117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74EACACF-15A6-4C8E-99F7-A2AEBB1E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594" y="3276096"/>
                <a:ext cx="3775107" cy="1117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E694C145-2AAC-434F-B409-AF7362B5F6D7}"/>
                  </a:ext>
                </a:extLst>
              </p:cNvPr>
              <p:cNvSpPr txBox="1"/>
              <p:nvPr/>
            </p:nvSpPr>
            <p:spPr bwMode="auto">
              <a:xfrm>
                <a:off x="2933701" y="4331368"/>
                <a:ext cx="5680911" cy="1117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));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E694C145-2AAC-434F-B409-AF7362B5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01" y="4331368"/>
                <a:ext cx="5680911" cy="1117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D6B9B419-0625-46FB-8BC2-4A6230AB73F0}"/>
                  </a:ext>
                </a:extLst>
              </p:cNvPr>
              <p:cNvSpPr txBox="1"/>
              <p:nvPr/>
            </p:nvSpPr>
            <p:spPr bwMode="auto">
              <a:xfrm>
                <a:off x="2856699" y="5540891"/>
                <a:ext cx="5048249" cy="11171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D6B9B419-0625-46FB-8BC2-4A6230AB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6699" y="5540891"/>
                <a:ext cx="5048249" cy="1117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30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Text Box 2">
                <a:extLst>
                  <a:ext uri="{FF2B5EF4-FFF2-40B4-BE49-F238E27FC236}">
                    <a16:creationId xmlns:a16="http://schemas.microsoft.com/office/drawing/2014/main" id="{2A90BDFF-8834-4CEF-9DA7-FD900AB82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326" y="215460"/>
                <a:ext cx="9787212" cy="872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例</a:t>
                </a:r>
                <a:r>
                  <a:rPr lang="en-US" altLang="zh-CN" sz="3200" b="1" dirty="0">
                    <a:solidFill>
                      <a:schemeClr val="hlink"/>
                    </a:solidFill>
                    <a:latin typeface="+mj-lt"/>
                    <a:ea typeface="+mj-ea"/>
                  </a:rPr>
                  <a:t>7</a:t>
                </a:r>
                <a:r>
                  <a:rPr lang="en-US" altLang="zh-CN" sz="3200" b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求下面微分方程的通解</a:t>
                </a:r>
                <a:r>
                  <a:rPr lang="en-US" altLang="zh-CN" sz="2800" b="1" dirty="0">
                    <a:latin typeface="+mj-lt"/>
                    <a:ea typeface="+mj-ea"/>
                  </a:rPr>
                  <a:t>.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𝒙𝒅𝒚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𝒚𝒅𝒙</m:t>
                        </m:r>
                      </m:num>
                      <m:den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746" name="Text Box 2">
                <a:extLst>
                  <a:ext uri="{FF2B5EF4-FFF2-40B4-BE49-F238E27FC236}">
                    <a16:creationId xmlns:a16="http://schemas.microsoft.com/office/drawing/2014/main" id="{2A90BDFF-8834-4CEF-9DA7-FD900AB8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326" y="215460"/>
                <a:ext cx="9787212" cy="872675"/>
              </a:xfrm>
              <a:prstGeom prst="rect">
                <a:avLst/>
              </a:prstGeom>
              <a:blipFill>
                <a:blip r:embed="rId2"/>
                <a:stretch>
                  <a:fillRect l="-1620" b="-20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9" name="Text Box 5">
            <a:extLst>
              <a:ext uri="{FF2B5EF4-FFF2-40B4-BE49-F238E27FC236}">
                <a16:creationId xmlns:a16="http://schemas.microsoft.com/office/drawing/2014/main" id="{F6591588-6654-41A7-A5FF-64CF4385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136" y="982965"/>
            <a:ext cx="5252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  <a:latin typeface="+mj-lt"/>
                <a:ea typeface="+mj-ea"/>
              </a:rPr>
              <a:t>解</a:t>
            </a:r>
            <a:r>
              <a:rPr lang="en-US" altLang="zh-CN" sz="3200" b="1" dirty="0">
                <a:solidFill>
                  <a:schemeClr val="hlink"/>
                </a:solidFill>
                <a:latin typeface="+mj-lt"/>
                <a:ea typeface="+mj-ea"/>
              </a:rPr>
              <a:t>:</a:t>
            </a:r>
            <a:r>
              <a:rPr lang="en-US" altLang="zh-CN" sz="3200" b="1" dirty="0">
                <a:latin typeface="+mj-lt"/>
                <a:ea typeface="+mj-ea"/>
              </a:rPr>
              <a:t> </a:t>
            </a:r>
            <a:r>
              <a:rPr lang="zh-CN" altLang="en-US" sz="2800" b="1" dirty="0">
                <a:latin typeface="+mj-lt"/>
                <a:ea typeface="+mj-ea"/>
              </a:rPr>
              <a:t>易知此方程非全微分方程</a:t>
            </a:r>
          </a:p>
        </p:txBody>
      </p:sp>
      <p:sp>
        <p:nvSpPr>
          <p:cNvPr id="31750" name="Object 6">
            <a:extLst>
              <a:ext uri="{FF2B5EF4-FFF2-40B4-BE49-F238E27FC236}">
                <a16:creationId xmlns:a16="http://schemas.microsoft.com/office/drawing/2014/main" id="{B8C4F594-F011-4F7F-8ED8-83DB2C08AC2A}"/>
              </a:ext>
            </a:extLst>
          </p:cNvPr>
          <p:cNvSpPr txBox="1"/>
          <p:nvPr/>
        </p:nvSpPr>
        <p:spPr bwMode="auto">
          <a:xfrm>
            <a:off x="2729727" y="1943314"/>
            <a:ext cx="41703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lnSpcReduction="10000"/>
          </a:bodyPr>
          <a:lstStyle/>
          <a:p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64" name="Object 20">
                <a:extLst>
                  <a:ext uri="{FF2B5EF4-FFF2-40B4-BE49-F238E27FC236}">
                    <a16:creationId xmlns:a16="http://schemas.microsoft.com/office/drawing/2014/main" id="{E8129D73-A4FE-4B2F-A0A4-D769E6768B22}"/>
                  </a:ext>
                </a:extLst>
              </p:cNvPr>
              <p:cNvSpPr txBox="1"/>
              <p:nvPr/>
            </p:nvSpPr>
            <p:spPr bwMode="auto">
              <a:xfrm>
                <a:off x="2056667" y="4765010"/>
                <a:ext cx="2759074" cy="11742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764" name="Object 20">
                <a:extLst>
                  <a:ext uri="{FF2B5EF4-FFF2-40B4-BE49-F238E27FC236}">
                    <a16:creationId xmlns:a16="http://schemas.microsoft.com/office/drawing/2014/main" id="{E8129D73-A4FE-4B2F-A0A4-D769E6768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6667" y="4765010"/>
                <a:ext cx="2759074" cy="1174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66" name="Object 22">
                <a:extLst>
                  <a:ext uri="{FF2B5EF4-FFF2-40B4-BE49-F238E27FC236}">
                    <a16:creationId xmlns:a16="http://schemas.microsoft.com/office/drawing/2014/main" id="{A2712964-7171-4964-A94F-18CE7478DADC}"/>
                  </a:ext>
                </a:extLst>
              </p:cNvPr>
              <p:cNvSpPr txBox="1"/>
              <p:nvPr/>
            </p:nvSpPr>
            <p:spPr bwMode="auto">
              <a:xfrm>
                <a:off x="4814908" y="4765010"/>
                <a:ext cx="3254375" cy="10931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即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766" name="Object 22">
                <a:extLst>
                  <a:ext uri="{FF2B5EF4-FFF2-40B4-BE49-F238E27FC236}">
                    <a16:creationId xmlns:a16="http://schemas.microsoft.com/office/drawing/2014/main" id="{A2712964-7171-4964-A94F-18CE7478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908" y="4765010"/>
                <a:ext cx="3254375" cy="109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67" name="Object 23">
                <a:extLst>
                  <a:ext uri="{FF2B5EF4-FFF2-40B4-BE49-F238E27FC236}">
                    <a16:creationId xmlns:a16="http://schemas.microsoft.com/office/drawing/2014/main" id="{B06C4FA8-FC65-4F17-9C33-70BDAFD27DA3}"/>
                  </a:ext>
                </a:extLst>
              </p:cNvPr>
              <p:cNvSpPr txBox="1"/>
              <p:nvPr/>
            </p:nvSpPr>
            <p:spPr bwMode="auto">
              <a:xfrm>
                <a:off x="1076326" y="5667376"/>
                <a:ext cx="5114924" cy="11097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故方程通解为：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767" name="Object 23">
                <a:extLst>
                  <a:ext uri="{FF2B5EF4-FFF2-40B4-BE49-F238E27FC236}">
                    <a16:creationId xmlns:a16="http://schemas.microsoft.com/office/drawing/2014/main" id="{B06C4FA8-FC65-4F17-9C33-70BDAFD2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326" y="5667376"/>
                <a:ext cx="5114924" cy="110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68" name="Object 24">
                <a:extLst>
                  <a:ext uri="{FF2B5EF4-FFF2-40B4-BE49-F238E27FC236}">
                    <a16:creationId xmlns:a16="http://schemas.microsoft.com/office/drawing/2014/main" id="{9382FE9A-A12F-4ABA-A589-D4A47F61E7F3}"/>
                  </a:ext>
                </a:extLst>
              </p:cNvPr>
              <p:cNvSpPr txBox="1"/>
              <p:nvPr/>
            </p:nvSpPr>
            <p:spPr bwMode="auto">
              <a:xfrm>
                <a:off x="6096000" y="5987624"/>
                <a:ext cx="5426093" cy="446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即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𝒄𝒙𝒚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为任意常数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768" name="Object 24">
                <a:extLst>
                  <a:ext uri="{FF2B5EF4-FFF2-40B4-BE49-F238E27FC236}">
                    <a16:creationId xmlns:a16="http://schemas.microsoft.com/office/drawing/2014/main" id="{9382FE9A-A12F-4ABA-A589-D4A47F61E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987624"/>
                <a:ext cx="5426093" cy="446087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839BDA2B-DCEE-4B89-B580-EE93E0AB4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284" y="1598239"/>
                <a:ext cx="7177010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j-lt"/>
                    <a:ea typeface="+mj-ea"/>
                  </a:rPr>
                  <a:t>但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𝒙𝒅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839BDA2B-DCEE-4B89-B580-EE93E0AB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284" y="1598239"/>
                <a:ext cx="7177010" cy="532966"/>
              </a:xfrm>
              <a:prstGeom prst="rect">
                <a:avLst/>
              </a:prstGeom>
              <a:blipFill>
                <a:blip r:embed="rId7"/>
                <a:stretch>
                  <a:fillRect l="-1698" t="-13636" b="-26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C010241A-E6F9-4DC8-9D49-9A6EC409D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114" y="2097403"/>
                <a:ext cx="4848226" cy="967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C010241A-E6F9-4DC8-9D49-9A6EC409D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7114" y="2097403"/>
                <a:ext cx="4848226" cy="967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2E85DD0-F1E1-47EC-949D-5A9BD4DEF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0926" y="3003667"/>
                <a:ext cx="7062751" cy="986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zh-CN" altLang="en-US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2E85DD0-F1E1-47EC-949D-5A9BD4DE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0926" y="3003667"/>
                <a:ext cx="7062751" cy="9868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E308DCE8-BBFC-41E8-A0A8-96BFDA263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474" y="3927140"/>
                <a:ext cx="7652526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是方程的积分因子，两端同乘以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得：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E308DCE8-BBFC-41E8-A0A8-96BFDA263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2474" y="3927140"/>
                <a:ext cx="7652526" cy="714683"/>
              </a:xfrm>
              <a:prstGeom prst="rect">
                <a:avLst/>
              </a:prstGeom>
              <a:blipFill>
                <a:blip r:embed="rId10"/>
                <a:stretch>
                  <a:fillRect l="-1592" b="-59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9" grpId="0" autoUpdateAnimBg="0"/>
      <p:bldP spid="31764" grpId="0"/>
      <p:bldP spid="31766" grpId="0"/>
      <p:bldP spid="31767" grpId="0"/>
      <p:bldP spid="31768" grpId="0"/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>
            <a:extLst>
              <a:ext uri="{FF2B5EF4-FFF2-40B4-BE49-F238E27FC236}">
                <a16:creationId xmlns:a16="http://schemas.microsoft.com/office/drawing/2014/main" id="{EE9F739B-31A3-40F9-8154-7C3475F8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64307"/>
            <a:ext cx="2598738" cy="581025"/>
          </a:xfrm>
          <a:prstGeom prst="wedgeRectCallout">
            <a:avLst>
              <a:gd name="adj1" fmla="val -49819"/>
              <a:gd name="adj2" fmla="val 193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+mj-lt"/>
                <a:ea typeface="+mj-ea"/>
              </a:rPr>
              <a:t>思考题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152D6688-FA7F-4064-B5A3-013A05A8673A}"/>
                  </a:ext>
                </a:extLst>
              </p:cNvPr>
              <p:cNvSpPr txBox="1"/>
              <p:nvPr/>
            </p:nvSpPr>
            <p:spPr bwMode="auto">
              <a:xfrm>
                <a:off x="737198" y="831850"/>
                <a:ext cx="10810874" cy="15763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计算</m:t>
                      </m:r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̂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𝑨𝒎𝑩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，其中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′(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连续，</m:t>
                      </m:r>
                      <m:acc>
                        <m:accPr>
                          <m:chr m:val="̂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𝑨𝒎𝑩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为连结点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和点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的任意路径且与线段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围成的面积为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152D6688-FA7F-4064-B5A3-013A05A8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198" y="831850"/>
                <a:ext cx="10810874" cy="1576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>
            <a:extLst>
              <a:ext uri="{FF2B5EF4-FFF2-40B4-BE49-F238E27FC236}">
                <a16:creationId xmlns:a16="http://schemas.microsoft.com/office/drawing/2014/main" id="{51C57063-2614-417D-963D-11EF2C08CD65}"/>
              </a:ext>
            </a:extLst>
          </p:cNvPr>
          <p:cNvGrpSpPr>
            <a:grpSpLocks/>
          </p:cNvGrpSpPr>
          <p:nvPr/>
        </p:nvGrpSpPr>
        <p:grpSpPr bwMode="auto">
          <a:xfrm>
            <a:off x="9017300" y="2427287"/>
            <a:ext cx="2971800" cy="2540000"/>
            <a:chOff x="3923" y="1344"/>
            <a:chExt cx="1872" cy="1600"/>
          </a:xfrm>
        </p:grpSpPr>
        <p:sp>
          <p:nvSpPr>
            <p:cNvPr id="22538" name="Line 5">
              <a:extLst>
                <a:ext uri="{FF2B5EF4-FFF2-40B4-BE49-F238E27FC236}">
                  <a16:creationId xmlns:a16="http://schemas.microsoft.com/office/drawing/2014/main" id="{1D37CCEA-E1D1-4C55-9090-DA86802E3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619"/>
              <a:ext cx="1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39" name="Line 6">
              <a:extLst>
                <a:ext uri="{FF2B5EF4-FFF2-40B4-BE49-F238E27FC236}">
                  <a16:creationId xmlns:a16="http://schemas.microsoft.com/office/drawing/2014/main" id="{B03221BC-F9B2-46E6-869E-3F243AE70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1569"/>
              <a:ext cx="0" cy="1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0" name="Text Box 7">
              <a:extLst>
                <a:ext uri="{FF2B5EF4-FFF2-40B4-BE49-F238E27FC236}">
                  <a16:creationId xmlns:a16="http://schemas.microsoft.com/office/drawing/2014/main" id="{5889593B-8B98-4CCE-8CBA-83819CFBA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614"/>
              <a:ext cx="2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j-lt"/>
                  <a:ea typeface="+mj-ea"/>
                </a:rPr>
                <a:t>x</a:t>
              </a:r>
            </a:p>
          </p:txBody>
        </p:sp>
        <p:sp>
          <p:nvSpPr>
            <p:cNvPr id="22541" name="Text Box 8">
              <a:extLst>
                <a:ext uri="{FF2B5EF4-FFF2-40B4-BE49-F238E27FC236}">
                  <a16:creationId xmlns:a16="http://schemas.microsoft.com/office/drawing/2014/main" id="{1543F1EB-DBC5-48B3-A0EF-91FD4FA9F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1344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j-lt"/>
                  <a:ea typeface="+mj-ea"/>
                </a:rPr>
                <a:t>y</a:t>
              </a:r>
            </a:p>
          </p:txBody>
        </p:sp>
        <p:sp>
          <p:nvSpPr>
            <p:cNvPr id="22542" name="Arc 9">
              <a:extLst>
                <a:ext uri="{FF2B5EF4-FFF2-40B4-BE49-F238E27FC236}">
                  <a16:creationId xmlns:a16="http://schemas.microsoft.com/office/drawing/2014/main" id="{A54E5448-3D2E-48F3-B733-B4B65A0A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" y="1897"/>
              <a:ext cx="613" cy="525"/>
            </a:xfrm>
            <a:custGeom>
              <a:avLst/>
              <a:gdLst>
                <a:gd name="T0" fmla="*/ 0 w 32090"/>
                <a:gd name="T1" fmla="*/ 2 h 21600"/>
                <a:gd name="T2" fmla="*/ 12 w 32090"/>
                <a:gd name="T3" fmla="*/ 13 h 21600"/>
                <a:gd name="T4" fmla="*/ 4 w 32090"/>
                <a:gd name="T5" fmla="*/ 13 h 21600"/>
                <a:gd name="T6" fmla="*/ 0 60000 65536"/>
                <a:gd name="T7" fmla="*/ 0 60000 65536"/>
                <a:gd name="T8" fmla="*/ 0 60000 65536"/>
                <a:gd name="T9" fmla="*/ 0 w 32090"/>
                <a:gd name="T10" fmla="*/ 0 h 21600"/>
                <a:gd name="T11" fmla="*/ 32090 w 320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0" h="21600" fill="none" extrusionOk="0">
                  <a:moveTo>
                    <a:pt x="0" y="2718"/>
                  </a:moveTo>
                  <a:cubicBezTo>
                    <a:pt x="3208" y="935"/>
                    <a:pt x="6819" y="-1"/>
                    <a:pt x="10490" y="0"/>
                  </a:cubicBezTo>
                  <a:cubicBezTo>
                    <a:pt x="22419" y="0"/>
                    <a:pt x="32090" y="9670"/>
                    <a:pt x="32090" y="21600"/>
                  </a:cubicBezTo>
                </a:path>
                <a:path w="32090" h="21600" stroke="0" extrusionOk="0">
                  <a:moveTo>
                    <a:pt x="0" y="2718"/>
                  </a:moveTo>
                  <a:cubicBezTo>
                    <a:pt x="3208" y="935"/>
                    <a:pt x="6819" y="-1"/>
                    <a:pt x="10490" y="0"/>
                  </a:cubicBezTo>
                  <a:cubicBezTo>
                    <a:pt x="22419" y="0"/>
                    <a:pt x="32090" y="9670"/>
                    <a:pt x="32090" y="21600"/>
                  </a:cubicBezTo>
                  <a:lnTo>
                    <a:pt x="1049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2800" b="1">
                <a:solidFill>
                  <a:srgbClr val="000000"/>
                </a:solidFill>
                <a:latin typeface="+mj-lt"/>
                <a:ea typeface="+mj-ea"/>
              </a:endParaRPr>
            </a:p>
          </p:txBody>
        </p:sp>
        <p:sp>
          <p:nvSpPr>
            <p:cNvPr id="22543" name="Line 10">
              <a:extLst>
                <a:ext uri="{FF2B5EF4-FFF2-40B4-BE49-F238E27FC236}">
                  <a16:creationId xmlns:a16="http://schemas.microsoft.com/office/drawing/2014/main" id="{02BF0DDC-E983-4F37-A74F-7BF64120E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963"/>
              <a:ext cx="613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4" name="Text Box 11">
              <a:extLst>
                <a:ext uri="{FF2B5EF4-FFF2-40B4-BE49-F238E27FC236}">
                  <a16:creationId xmlns:a16="http://schemas.microsoft.com/office/drawing/2014/main" id="{FC4A84F0-2DBE-4593-A4C5-89E347F69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529"/>
              <a:ext cx="7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 dirty="0">
                  <a:solidFill>
                    <a:srgbClr val="000000"/>
                  </a:solidFill>
                  <a:latin typeface="+mj-lt"/>
                  <a:ea typeface="+mj-ea"/>
                </a:rPr>
                <a:t>A</a:t>
              </a:r>
              <a:r>
                <a:rPr kumimoji="0" lang="en-US" altLang="zh-CN" sz="2800" b="1" dirty="0">
                  <a:solidFill>
                    <a:srgbClr val="000000"/>
                  </a:solidFill>
                  <a:latin typeface="+mj-lt"/>
                  <a:ea typeface="+mj-ea"/>
                </a:rPr>
                <a:t>(2,3)</a:t>
              </a:r>
            </a:p>
          </p:txBody>
        </p:sp>
        <p:sp>
          <p:nvSpPr>
            <p:cNvPr id="22545" name="Text Box 12">
              <a:extLst>
                <a:ext uri="{FF2B5EF4-FFF2-40B4-BE49-F238E27FC236}">
                  <a16:creationId xmlns:a16="http://schemas.microsoft.com/office/drawing/2014/main" id="{EE345F9D-E0C6-4114-A77B-72156C605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2277"/>
              <a:ext cx="7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 dirty="0">
                  <a:solidFill>
                    <a:srgbClr val="000000"/>
                  </a:solidFill>
                  <a:latin typeface="+mj-lt"/>
                  <a:ea typeface="+mj-ea"/>
                </a:rPr>
                <a:t>B</a:t>
              </a:r>
              <a:r>
                <a:rPr kumimoji="0" lang="en-US" altLang="zh-CN" sz="2800" b="1" dirty="0">
                  <a:solidFill>
                    <a:srgbClr val="000000"/>
                  </a:solidFill>
                  <a:latin typeface="+mj-lt"/>
                  <a:ea typeface="+mj-ea"/>
                </a:rPr>
                <a:t>(4,1)</a:t>
              </a:r>
            </a:p>
          </p:txBody>
        </p:sp>
        <p:sp>
          <p:nvSpPr>
            <p:cNvPr id="22546" name="Text Box 13">
              <a:extLst>
                <a:ext uri="{FF2B5EF4-FFF2-40B4-BE49-F238E27FC236}">
                  <a16:creationId xmlns:a16="http://schemas.microsoft.com/office/drawing/2014/main" id="{8A652B46-F1EF-4B7C-A5A9-02B95D5AA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1738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0000"/>
                  </a:solidFill>
                  <a:latin typeface="+mj-lt"/>
                  <a:ea typeface="+mj-ea"/>
                </a:rPr>
                <a:t>m</a:t>
              </a:r>
            </a:p>
          </p:txBody>
        </p:sp>
        <p:sp>
          <p:nvSpPr>
            <p:cNvPr id="22547" name="Line 14">
              <a:extLst>
                <a:ext uri="{FF2B5EF4-FFF2-40B4-BE49-F238E27FC236}">
                  <a16:creationId xmlns:a16="http://schemas.microsoft.com/office/drawing/2014/main" id="{2344E848-F72F-417F-AB4E-C1E8606B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1" y="2160"/>
              <a:ext cx="69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548" name="Line 15">
              <a:extLst>
                <a:ext uri="{FF2B5EF4-FFF2-40B4-BE49-F238E27FC236}">
                  <a16:creationId xmlns:a16="http://schemas.microsoft.com/office/drawing/2014/main" id="{67883766-6EE7-4847-9F29-522BE5BC3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1963"/>
              <a:ext cx="68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20" name="Object 16">
                <a:extLst>
                  <a:ext uri="{FF2B5EF4-FFF2-40B4-BE49-F238E27FC236}">
                    <a16:creationId xmlns:a16="http://schemas.microsoft.com/office/drawing/2014/main" id="{5A70A24D-640C-4F3F-A948-0E875D2AE9CF}"/>
                  </a:ext>
                </a:extLst>
              </p:cNvPr>
              <p:cNvSpPr txBox="1"/>
              <p:nvPr/>
            </p:nvSpPr>
            <p:spPr bwMode="auto">
              <a:xfrm>
                <a:off x="487561" y="2229648"/>
                <a:ext cx="3182144" cy="13684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̂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𝑨𝒎𝑩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520" name="Object 16">
                <a:extLst>
                  <a:ext uri="{FF2B5EF4-FFF2-40B4-BE49-F238E27FC236}">
                    <a16:creationId xmlns:a16="http://schemas.microsoft.com/office/drawing/2014/main" id="{5A70A24D-640C-4F3F-A948-0E875D2AE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561" y="2229648"/>
                <a:ext cx="3182144" cy="1368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21" name="Object 17">
                <a:extLst>
                  <a:ext uri="{FF2B5EF4-FFF2-40B4-BE49-F238E27FC236}">
                    <a16:creationId xmlns:a16="http://schemas.microsoft.com/office/drawing/2014/main" id="{09EBFBA3-5006-4C85-9DEA-C853A5E949EA}"/>
                  </a:ext>
                </a:extLst>
              </p:cNvPr>
              <p:cNvSpPr txBox="1"/>
              <p:nvPr/>
            </p:nvSpPr>
            <p:spPr bwMode="auto">
              <a:xfrm>
                <a:off x="3375228" y="2236789"/>
                <a:ext cx="5534815" cy="13541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</m:e>
                      </m:nary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21" name="Object 17">
                <a:extLst>
                  <a:ext uri="{FF2B5EF4-FFF2-40B4-BE49-F238E27FC236}">
                    <a16:creationId xmlns:a16="http://schemas.microsoft.com/office/drawing/2014/main" id="{09EBFBA3-5006-4C85-9DEA-C853A5E9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5228" y="2236789"/>
                <a:ext cx="5534815" cy="135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22" name="Object 18">
                <a:extLst>
                  <a:ext uri="{FF2B5EF4-FFF2-40B4-BE49-F238E27FC236}">
                    <a16:creationId xmlns:a16="http://schemas.microsoft.com/office/drawing/2014/main" id="{8BF8761B-424B-42A5-B80D-F1FD55315B9D}"/>
                  </a:ext>
                </a:extLst>
              </p:cNvPr>
              <p:cNvSpPr txBox="1"/>
              <p:nvPr/>
            </p:nvSpPr>
            <p:spPr bwMode="auto">
              <a:xfrm>
                <a:off x="2348507" y="3379789"/>
                <a:ext cx="3252786" cy="12517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22" name="Object 18">
                <a:extLst>
                  <a:ext uri="{FF2B5EF4-FFF2-40B4-BE49-F238E27FC236}">
                    <a16:creationId xmlns:a16="http://schemas.microsoft.com/office/drawing/2014/main" id="{8BF8761B-424B-42A5-B80D-F1FD5531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8507" y="3379789"/>
                <a:ext cx="3252786" cy="1251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23" name="Object 19">
                <a:extLst>
                  <a:ext uri="{FF2B5EF4-FFF2-40B4-BE49-F238E27FC236}">
                    <a16:creationId xmlns:a16="http://schemas.microsoft.com/office/drawing/2014/main" id="{F941A79F-6CFD-41C5-8012-D7DC7641E224}"/>
                  </a:ext>
                </a:extLst>
              </p:cNvPr>
              <p:cNvSpPr txBox="1"/>
              <p:nvPr/>
            </p:nvSpPr>
            <p:spPr bwMode="auto">
              <a:xfrm>
                <a:off x="565050" y="4361254"/>
                <a:ext cx="8815788" cy="14858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而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23" name="Object 19">
                <a:extLst>
                  <a:ext uri="{FF2B5EF4-FFF2-40B4-BE49-F238E27FC236}">
                    <a16:creationId xmlns:a16="http://schemas.microsoft.com/office/drawing/2014/main" id="{F941A79F-6CFD-41C5-8012-D7DC7641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50" y="4361254"/>
                <a:ext cx="8815788" cy="14858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24" name="Object 20">
                <a:extLst>
                  <a:ext uri="{FF2B5EF4-FFF2-40B4-BE49-F238E27FC236}">
                    <a16:creationId xmlns:a16="http://schemas.microsoft.com/office/drawing/2014/main" id="{F5D02F91-9710-48A7-AD15-69A6C775EE62}"/>
                  </a:ext>
                </a:extLst>
              </p:cNvPr>
              <p:cNvSpPr txBox="1"/>
              <p:nvPr/>
            </p:nvSpPr>
            <p:spPr bwMode="auto">
              <a:xfrm>
                <a:off x="1850629" y="5576874"/>
                <a:ext cx="5283994" cy="12517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524" name="Object 20">
                <a:extLst>
                  <a:ext uri="{FF2B5EF4-FFF2-40B4-BE49-F238E27FC236}">
                    <a16:creationId xmlns:a16="http://schemas.microsoft.com/office/drawing/2014/main" id="{F5D02F91-9710-48A7-AD15-69A6C775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0629" y="5576874"/>
                <a:ext cx="5283994" cy="1251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/>
      <p:bldP spid="21520" grpId="0"/>
      <p:bldP spid="21521" grpId="0"/>
      <p:bldP spid="21522" grpId="0"/>
      <p:bldP spid="21523" grpId="0"/>
      <p:bldP spid="215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2">
                <a:extLst>
                  <a:ext uri="{FF2B5EF4-FFF2-40B4-BE49-F238E27FC236}">
                    <a16:creationId xmlns:a16="http://schemas.microsoft.com/office/drawing/2014/main" id="{297A13E3-0647-44A6-A3FC-9E0E9FF3A589}"/>
                  </a:ext>
                </a:extLst>
              </p:cNvPr>
              <p:cNvSpPr txBox="1"/>
              <p:nvPr/>
            </p:nvSpPr>
            <p:spPr bwMode="auto">
              <a:xfrm>
                <a:off x="6004658" y="237339"/>
                <a:ext cx="5375336" cy="10398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sSup>
                        <m:sSup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3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|</m:t>
                          </m:r>
                        </m:e>
                        <m:sub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p>
                      </m:sSubSup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530" name="Object 2">
                <a:extLst>
                  <a:ext uri="{FF2B5EF4-FFF2-40B4-BE49-F238E27FC236}">
                    <a16:creationId xmlns:a16="http://schemas.microsoft.com/office/drawing/2014/main" id="{297A13E3-0647-44A6-A3FC-9E0E9FF3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4658" y="237339"/>
                <a:ext cx="5375336" cy="1039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3">
                <a:extLst>
                  <a:ext uri="{FF2B5EF4-FFF2-40B4-BE49-F238E27FC236}">
                    <a16:creationId xmlns:a16="http://schemas.microsoft.com/office/drawing/2014/main" id="{E605C6F6-CDE1-4A13-A79C-9AAF32233B96}"/>
                  </a:ext>
                </a:extLst>
              </p:cNvPr>
              <p:cNvSpPr txBox="1"/>
              <p:nvPr/>
            </p:nvSpPr>
            <p:spPr bwMode="auto">
              <a:xfrm>
                <a:off x="6019674" y="1363271"/>
                <a:ext cx="4287166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531" name="Object 3">
                <a:extLst>
                  <a:ext uri="{FF2B5EF4-FFF2-40B4-BE49-F238E27FC236}">
                    <a16:creationId xmlns:a16="http://schemas.microsoft.com/office/drawing/2014/main" id="{E605C6F6-CDE1-4A13-A79C-9AAF3223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674" y="1363271"/>
                <a:ext cx="4287166" cy="615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AE037839-D87B-4C28-85A8-D541680617AE}"/>
                  </a:ext>
                </a:extLst>
              </p:cNvPr>
              <p:cNvSpPr txBox="1"/>
              <p:nvPr/>
            </p:nvSpPr>
            <p:spPr bwMode="auto">
              <a:xfrm>
                <a:off x="4163270" y="2045503"/>
                <a:ext cx="6861965" cy="13334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𝟏𝟓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AE037839-D87B-4C28-85A8-D5416806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3270" y="2045503"/>
                <a:ext cx="6861965" cy="1333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Object 5">
            <a:extLst>
              <a:ext uri="{FF2B5EF4-FFF2-40B4-BE49-F238E27FC236}">
                <a16:creationId xmlns:a16="http://schemas.microsoft.com/office/drawing/2014/main" id="{DCDD246A-F91C-4B4E-9F1E-CDD402C15120}"/>
              </a:ext>
            </a:extLst>
          </p:cNvPr>
          <p:cNvSpPr txBox="1"/>
          <p:nvPr/>
        </p:nvSpPr>
        <p:spPr bwMode="auto">
          <a:xfrm>
            <a:off x="854143" y="3499848"/>
            <a:ext cx="2902958" cy="612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zh-CN" altLang="en-US" sz="2800" b="1" dirty="0">
                <a:ea typeface="+mj-ea"/>
              </a:rPr>
              <a:t>若围成右图形式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Object 6">
                <a:extLst>
                  <a:ext uri="{FF2B5EF4-FFF2-40B4-BE49-F238E27FC236}">
                    <a16:creationId xmlns:a16="http://schemas.microsoft.com/office/drawing/2014/main" id="{8E68E070-BEA8-4C04-8659-D385D92145F1}"/>
                  </a:ext>
                </a:extLst>
              </p:cNvPr>
              <p:cNvSpPr txBox="1"/>
              <p:nvPr/>
            </p:nvSpPr>
            <p:spPr bwMode="auto">
              <a:xfrm>
                <a:off x="754329" y="3951289"/>
                <a:ext cx="2942857" cy="1243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acc>
                            <m:accPr>
                              <m:chr m:val="̂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𝑨𝒎𝑩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800" b="1" i="1" dirty="0">
                  <a:ea typeface="+mj-ea"/>
                </a:endParaRPr>
              </a:p>
            </p:txBody>
          </p:sp>
        </mc:Choice>
        <mc:Fallback xmlns="">
          <p:sp>
            <p:nvSpPr>
              <p:cNvPr id="22534" name="Object 6">
                <a:extLst>
                  <a:ext uri="{FF2B5EF4-FFF2-40B4-BE49-F238E27FC236}">
                    <a16:creationId xmlns:a16="http://schemas.microsoft.com/office/drawing/2014/main" id="{8E68E070-BEA8-4C04-8659-D385D921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29" y="3951289"/>
                <a:ext cx="2942857" cy="1243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5" name="Object 7">
                <a:extLst>
                  <a:ext uri="{FF2B5EF4-FFF2-40B4-BE49-F238E27FC236}">
                    <a16:creationId xmlns:a16="http://schemas.microsoft.com/office/drawing/2014/main" id="{C80151BD-57C1-4661-8E7D-39EFFDC6B84D}"/>
                  </a:ext>
                </a:extLst>
              </p:cNvPr>
              <p:cNvSpPr txBox="1"/>
              <p:nvPr/>
            </p:nvSpPr>
            <p:spPr bwMode="auto">
              <a:xfrm>
                <a:off x="3273165" y="3963991"/>
                <a:ext cx="2577806" cy="1517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𝝈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535" name="Object 7">
                <a:extLst>
                  <a:ext uri="{FF2B5EF4-FFF2-40B4-BE49-F238E27FC236}">
                    <a16:creationId xmlns:a16="http://schemas.microsoft.com/office/drawing/2014/main" id="{C80151BD-57C1-4661-8E7D-39EFFDC6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3165" y="3963991"/>
                <a:ext cx="2577806" cy="1517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6" name="Object 8">
                <a:extLst>
                  <a:ext uri="{FF2B5EF4-FFF2-40B4-BE49-F238E27FC236}">
                    <a16:creationId xmlns:a16="http://schemas.microsoft.com/office/drawing/2014/main" id="{D2817B37-64D0-4ECC-B61D-61206F70B28B}"/>
                  </a:ext>
                </a:extLst>
              </p:cNvPr>
              <p:cNvSpPr txBox="1"/>
              <p:nvPr/>
            </p:nvSpPr>
            <p:spPr bwMode="auto">
              <a:xfrm>
                <a:off x="404286" y="5481641"/>
                <a:ext cx="6705630" cy="13287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∴ 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𝑰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𝟏𝟓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536" name="Object 8">
                <a:extLst>
                  <a:ext uri="{FF2B5EF4-FFF2-40B4-BE49-F238E27FC236}">
                    <a16:creationId xmlns:a16="http://schemas.microsoft.com/office/drawing/2014/main" id="{D2817B37-64D0-4ECC-B61D-61206F70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286" y="5481641"/>
                <a:ext cx="6705630" cy="13287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2">
            <a:extLst>
              <a:ext uri="{FF2B5EF4-FFF2-40B4-BE49-F238E27FC236}">
                <a16:creationId xmlns:a16="http://schemas.microsoft.com/office/drawing/2014/main" id="{86B93AEA-DB9A-4BA4-8268-851B86313663}"/>
              </a:ext>
            </a:extLst>
          </p:cNvPr>
          <p:cNvGrpSpPr>
            <a:grpSpLocks/>
          </p:cNvGrpSpPr>
          <p:nvPr/>
        </p:nvGrpSpPr>
        <p:grpSpPr bwMode="auto">
          <a:xfrm>
            <a:off x="7594253" y="3813970"/>
            <a:ext cx="3045039" cy="2733675"/>
            <a:chOff x="3648" y="1539"/>
            <a:chExt cx="1667" cy="1722"/>
          </a:xfrm>
        </p:grpSpPr>
        <p:sp>
          <p:nvSpPr>
            <p:cNvPr id="23563" name="Line 10">
              <a:extLst>
                <a:ext uri="{FF2B5EF4-FFF2-40B4-BE49-F238E27FC236}">
                  <a16:creationId xmlns:a16="http://schemas.microsoft.com/office/drawing/2014/main" id="{1CA99292-E6B8-4872-A1E7-FF3D36089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71"/>
              <a:ext cx="1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23564" name="Line 11">
              <a:extLst>
                <a:ext uri="{FF2B5EF4-FFF2-40B4-BE49-F238E27FC236}">
                  <a16:creationId xmlns:a16="http://schemas.microsoft.com/office/drawing/2014/main" id="{ACF12D8A-103F-453B-AA9A-BA299FC2B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6" y="1781"/>
              <a:ext cx="0" cy="1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23565" name="Text Box 12">
              <a:extLst>
                <a:ext uri="{FF2B5EF4-FFF2-40B4-BE49-F238E27FC236}">
                  <a16:creationId xmlns:a16="http://schemas.microsoft.com/office/drawing/2014/main" id="{FFE2186A-B765-4F15-B906-E491BA699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2931"/>
              <a:ext cx="2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n-lt"/>
                  <a:ea typeface="+mj-ea"/>
                </a:rPr>
                <a:t>x</a:t>
              </a:r>
            </a:p>
          </p:txBody>
        </p:sp>
        <p:sp>
          <p:nvSpPr>
            <p:cNvPr id="23566" name="Text Box 13">
              <a:extLst>
                <a:ext uri="{FF2B5EF4-FFF2-40B4-BE49-F238E27FC236}">
                  <a16:creationId xmlns:a16="http://schemas.microsoft.com/office/drawing/2014/main" id="{8488D35A-7DC7-42FD-9AFA-8C3EC2CC8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1539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n-lt"/>
                  <a:ea typeface="+mj-ea"/>
                </a:rPr>
                <a:t>y</a:t>
              </a:r>
            </a:p>
          </p:txBody>
        </p:sp>
        <p:sp>
          <p:nvSpPr>
            <p:cNvPr id="23567" name="Arc 14">
              <a:extLst>
                <a:ext uri="{FF2B5EF4-FFF2-40B4-BE49-F238E27FC236}">
                  <a16:creationId xmlns:a16="http://schemas.microsoft.com/office/drawing/2014/main" id="{980654B2-8665-411E-BDB7-478C1E7F64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4" y="2272"/>
              <a:ext cx="666" cy="595"/>
            </a:xfrm>
            <a:custGeom>
              <a:avLst/>
              <a:gdLst>
                <a:gd name="T0" fmla="*/ 0 w 32090"/>
                <a:gd name="T1" fmla="*/ 2 h 21600"/>
                <a:gd name="T2" fmla="*/ 14 w 32090"/>
                <a:gd name="T3" fmla="*/ 16 h 21600"/>
                <a:gd name="T4" fmla="*/ 5 w 32090"/>
                <a:gd name="T5" fmla="*/ 16 h 21600"/>
                <a:gd name="T6" fmla="*/ 0 60000 65536"/>
                <a:gd name="T7" fmla="*/ 0 60000 65536"/>
                <a:gd name="T8" fmla="*/ 0 60000 65536"/>
                <a:gd name="T9" fmla="*/ 0 w 32090"/>
                <a:gd name="T10" fmla="*/ 0 h 21600"/>
                <a:gd name="T11" fmla="*/ 32090 w 320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0" h="21600" fill="none" extrusionOk="0">
                  <a:moveTo>
                    <a:pt x="0" y="2718"/>
                  </a:moveTo>
                  <a:cubicBezTo>
                    <a:pt x="3208" y="935"/>
                    <a:pt x="6819" y="-1"/>
                    <a:pt x="10490" y="0"/>
                  </a:cubicBezTo>
                  <a:cubicBezTo>
                    <a:pt x="22419" y="0"/>
                    <a:pt x="32090" y="9670"/>
                    <a:pt x="32090" y="21600"/>
                  </a:cubicBezTo>
                </a:path>
                <a:path w="32090" h="21600" stroke="0" extrusionOk="0">
                  <a:moveTo>
                    <a:pt x="0" y="2718"/>
                  </a:moveTo>
                  <a:cubicBezTo>
                    <a:pt x="3208" y="935"/>
                    <a:pt x="6819" y="-1"/>
                    <a:pt x="10490" y="0"/>
                  </a:cubicBezTo>
                  <a:cubicBezTo>
                    <a:pt x="22419" y="0"/>
                    <a:pt x="32090" y="9670"/>
                    <a:pt x="32090" y="21600"/>
                  </a:cubicBezTo>
                  <a:lnTo>
                    <a:pt x="1049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2800" b="1">
                <a:solidFill>
                  <a:srgbClr val="000000"/>
                </a:solidFill>
                <a:latin typeface="+mn-lt"/>
                <a:ea typeface="+mj-ea"/>
              </a:endParaRPr>
            </a:p>
          </p:txBody>
        </p:sp>
        <p:sp>
          <p:nvSpPr>
            <p:cNvPr id="23568" name="Line 15">
              <a:extLst>
                <a:ext uri="{FF2B5EF4-FFF2-40B4-BE49-F238E27FC236}">
                  <a16:creationId xmlns:a16="http://schemas.microsoft.com/office/drawing/2014/main" id="{B3DF149D-2A1F-4A97-9FEF-3C50B01379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64" y="2272"/>
              <a:ext cx="666" cy="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23569" name="Line 16">
              <a:extLst>
                <a:ext uri="{FF2B5EF4-FFF2-40B4-BE49-F238E27FC236}">
                  <a16:creationId xmlns:a16="http://schemas.microsoft.com/office/drawing/2014/main" id="{341E2338-FE67-41CC-B43D-7D60EDBCFB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4460" y="2495"/>
              <a:ext cx="74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23570" name="Line 17">
              <a:extLst>
                <a:ext uri="{FF2B5EF4-FFF2-40B4-BE49-F238E27FC236}">
                  <a16:creationId xmlns:a16="http://schemas.microsoft.com/office/drawing/2014/main" id="{D9960343-53F5-479A-B288-E12E99A772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12" y="2719"/>
              <a:ext cx="7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23571" name="Text Box 18">
              <a:extLst>
                <a:ext uri="{FF2B5EF4-FFF2-40B4-BE49-F238E27FC236}">
                  <a16:creationId xmlns:a16="http://schemas.microsoft.com/office/drawing/2014/main" id="{9F5D5567-3645-4B7C-AD31-CD989DC79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52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>
                  <a:solidFill>
                    <a:srgbClr val="000000"/>
                  </a:solidFill>
                  <a:latin typeface="+mn-lt"/>
                  <a:ea typeface="+mj-ea"/>
                </a:rPr>
                <a:t>m</a:t>
              </a:r>
            </a:p>
          </p:txBody>
        </p:sp>
        <p:sp>
          <p:nvSpPr>
            <p:cNvPr id="23572" name="Text Box 19">
              <a:extLst>
                <a:ext uri="{FF2B5EF4-FFF2-40B4-BE49-F238E27FC236}">
                  <a16:creationId xmlns:a16="http://schemas.microsoft.com/office/drawing/2014/main" id="{2870CEF7-A1AF-4D49-9F46-8D7BD581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979"/>
              <a:ext cx="7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n-lt"/>
                  <a:ea typeface="+mj-ea"/>
                </a:rPr>
                <a:t>A</a:t>
              </a:r>
              <a:r>
                <a:rPr kumimoji="0" lang="en-US" altLang="zh-CN" sz="2800" b="1">
                  <a:solidFill>
                    <a:srgbClr val="000000"/>
                  </a:solidFill>
                  <a:latin typeface="+mn-lt"/>
                  <a:ea typeface="+mj-ea"/>
                </a:rPr>
                <a:t>(2,3)</a:t>
              </a:r>
            </a:p>
          </p:txBody>
        </p:sp>
        <p:sp>
          <p:nvSpPr>
            <p:cNvPr id="23573" name="Text Box 20">
              <a:extLst>
                <a:ext uri="{FF2B5EF4-FFF2-40B4-BE49-F238E27FC236}">
                  <a16:creationId xmlns:a16="http://schemas.microsoft.com/office/drawing/2014/main" id="{5BE4E942-5789-41AD-B1B9-282DC26E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432"/>
              <a:ext cx="66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800" b="1" i="1">
                  <a:solidFill>
                    <a:srgbClr val="000000"/>
                  </a:solidFill>
                  <a:latin typeface="+mn-lt"/>
                  <a:ea typeface="+mj-ea"/>
                </a:rPr>
                <a:t>B</a:t>
              </a:r>
              <a:r>
                <a:rPr kumimoji="0" lang="en-US" altLang="zh-CN" sz="2800" b="1">
                  <a:solidFill>
                    <a:srgbClr val="000000"/>
                  </a:solidFill>
                  <a:latin typeface="+mn-lt"/>
                  <a:ea typeface="+mj-ea"/>
                </a:rPr>
                <a:t>(4,1)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49" name="Object 21">
                <a:extLst>
                  <a:ext uri="{FF2B5EF4-FFF2-40B4-BE49-F238E27FC236}">
                    <a16:creationId xmlns:a16="http://schemas.microsoft.com/office/drawing/2014/main" id="{D097286D-7647-4B48-9166-ECA235635F1D}"/>
                  </a:ext>
                </a:extLst>
              </p:cNvPr>
              <p:cNvSpPr txBox="1"/>
              <p:nvPr/>
            </p:nvSpPr>
            <p:spPr bwMode="auto">
              <a:xfrm>
                <a:off x="1076713" y="1897468"/>
                <a:ext cx="3852591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̂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𝑨𝒎𝑩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22549" name="Object 21">
                <a:extLst>
                  <a:ext uri="{FF2B5EF4-FFF2-40B4-BE49-F238E27FC236}">
                    <a16:creationId xmlns:a16="http://schemas.microsoft.com/office/drawing/2014/main" id="{D097286D-7647-4B48-9166-ECA235635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713" y="1897468"/>
                <a:ext cx="3852591" cy="1143000"/>
              </a:xfrm>
              <a:prstGeom prst="rect">
                <a:avLst/>
              </a:prstGeom>
              <a:blipFill>
                <a:blip r:embed="rId8"/>
                <a:stretch>
                  <a:fillRect b="-69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D8F102E6-8102-4455-9D8E-4EE01449938A}"/>
                  </a:ext>
                </a:extLst>
              </p:cNvPr>
              <p:cNvSpPr txBox="1"/>
              <p:nvPr/>
            </p:nvSpPr>
            <p:spPr bwMode="auto">
              <a:xfrm>
                <a:off x="812006" y="135739"/>
                <a:ext cx="5283994" cy="1243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ba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𝑩𝑨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D8F102E6-8102-4455-9D8E-4EE01449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006" y="135739"/>
                <a:ext cx="5283994" cy="1243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  <p:bldP spid="22533" grpId="0"/>
      <p:bldP spid="22534" grpId="0"/>
      <p:bldP spid="22535" grpId="0"/>
      <p:bldP spid="22536" grpId="0"/>
      <p:bldP spid="22549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Object 2">
                <a:extLst>
                  <a:ext uri="{FF2B5EF4-FFF2-40B4-BE49-F238E27FC236}">
                    <a16:creationId xmlns:a16="http://schemas.microsoft.com/office/drawing/2014/main" id="{2D785904-8B83-43E5-BBFF-9BA31AE5C1E8}"/>
                  </a:ext>
                </a:extLst>
              </p:cNvPr>
              <p:cNvSpPr txBox="1"/>
              <p:nvPr/>
            </p:nvSpPr>
            <p:spPr bwMode="auto">
              <a:xfrm>
                <a:off x="1171576" y="188913"/>
                <a:ext cx="10906124" cy="1439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选取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使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为某一函数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的全微分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54" name="Object 2">
                <a:extLst>
                  <a:ext uri="{FF2B5EF4-FFF2-40B4-BE49-F238E27FC236}">
                    <a16:creationId xmlns:a16="http://schemas.microsoft.com/office/drawing/2014/main" id="{2D785904-8B83-43E5-BBFF-9BA31AE5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1576" y="188913"/>
                <a:ext cx="10906124" cy="1439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Object 3">
                <a:extLst>
                  <a:ext uri="{FF2B5EF4-FFF2-40B4-BE49-F238E27FC236}">
                    <a16:creationId xmlns:a16="http://schemas.microsoft.com/office/drawing/2014/main" id="{7E90C1D3-0210-4557-838B-F49B2C8718F6}"/>
                  </a:ext>
                </a:extLst>
              </p:cNvPr>
              <p:cNvSpPr txBox="1"/>
              <p:nvPr/>
            </p:nvSpPr>
            <p:spPr bwMode="auto">
              <a:xfrm>
                <a:off x="1581150" y="1628775"/>
                <a:ext cx="8096249" cy="12553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55" name="Object 3">
                <a:extLst>
                  <a:ext uri="{FF2B5EF4-FFF2-40B4-BE49-F238E27FC236}">
                    <a16:creationId xmlns:a16="http://schemas.microsoft.com/office/drawing/2014/main" id="{7E90C1D3-0210-4557-838B-F49B2C87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1150" y="1628775"/>
                <a:ext cx="8096249" cy="1255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Object 4">
                <a:extLst>
                  <a:ext uri="{FF2B5EF4-FFF2-40B4-BE49-F238E27FC236}">
                    <a16:creationId xmlns:a16="http://schemas.microsoft.com/office/drawing/2014/main" id="{4AF62670-F5C6-460F-8260-EA08567458A4}"/>
                  </a:ext>
                </a:extLst>
              </p:cNvPr>
              <p:cNvSpPr txBox="1"/>
              <p:nvPr/>
            </p:nvSpPr>
            <p:spPr bwMode="auto">
              <a:xfrm>
                <a:off x="2622550" y="2601118"/>
                <a:ext cx="5829300" cy="935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56" name="Object 4">
                <a:extLst>
                  <a:ext uri="{FF2B5EF4-FFF2-40B4-BE49-F238E27FC236}">
                    <a16:creationId xmlns:a16="http://schemas.microsoft.com/office/drawing/2014/main" id="{4AF62670-F5C6-460F-8260-EA085674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2550" y="2601118"/>
                <a:ext cx="5829300" cy="935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Object 5">
                <a:extLst>
                  <a:ext uri="{FF2B5EF4-FFF2-40B4-BE49-F238E27FC236}">
                    <a16:creationId xmlns:a16="http://schemas.microsoft.com/office/drawing/2014/main" id="{D1DB491F-7812-4738-8085-FA607692CA56}"/>
                  </a:ext>
                </a:extLst>
              </p:cNvPr>
              <p:cNvSpPr txBox="1"/>
              <p:nvPr/>
            </p:nvSpPr>
            <p:spPr bwMode="auto">
              <a:xfrm>
                <a:off x="3244056" y="3743324"/>
                <a:ext cx="6271419" cy="952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57" name="Object 5">
                <a:extLst>
                  <a:ext uri="{FF2B5EF4-FFF2-40B4-BE49-F238E27FC236}">
                    <a16:creationId xmlns:a16="http://schemas.microsoft.com/office/drawing/2014/main" id="{D1DB491F-7812-4738-8085-FA607692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4056" y="3743324"/>
                <a:ext cx="6271419" cy="952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Object 6">
                <a:extLst>
                  <a:ext uri="{FF2B5EF4-FFF2-40B4-BE49-F238E27FC236}">
                    <a16:creationId xmlns:a16="http://schemas.microsoft.com/office/drawing/2014/main" id="{CB2155BB-CD88-469F-91AE-CFBFCE154861}"/>
                  </a:ext>
                </a:extLst>
              </p:cNvPr>
              <p:cNvSpPr txBox="1"/>
              <p:nvPr/>
            </p:nvSpPr>
            <p:spPr bwMode="auto">
              <a:xfrm>
                <a:off x="2622549" y="4724400"/>
                <a:ext cx="7693025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为使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</a:rPr>
                        <m:t> 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的全微分，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58" name="Object 6">
                <a:extLst>
                  <a:ext uri="{FF2B5EF4-FFF2-40B4-BE49-F238E27FC236}">
                    <a16:creationId xmlns:a16="http://schemas.microsoft.com/office/drawing/2014/main" id="{CB2155BB-CD88-469F-91AE-CFBFCE15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2549" y="4724400"/>
                <a:ext cx="7693025" cy="1008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9" name="Object 7">
                <a:extLst>
                  <a:ext uri="{FF2B5EF4-FFF2-40B4-BE49-F238E27FC236}">
                    <a16:creationId xmlns:a16="http://schemas.microsoft.com/office/drawing/2014/main" id="{05C74957-0D40-47FE-AFC5-71C572BC92D5}"/>
                  </a:ext>
                </a:extLst>
              </p:cNvPr>
              <p:cNvSpPr txBox="1"/>
              <p:nvPr/>
            </p:nvSpPr>
            <p:spPr bwMode="auto">
              <a:xfrm>
                <a:off x="2622550" y="5803900"/>
                <a:ext cx="6426200" cy="865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须有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，且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559" name="Object 7">
                <a:extLst>
                  <a:ext uri="{FF2B5EF4-FFF2-40B4-BE49-F238E27FC236}">
                    <a16:creationId xmlns:a16="http://schemas.microsoft.com/office/drawing/2014/main" id="{05C74957-0D40-47FE-AFC5-71C572BC9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2550" y="5803900"/>
                <a:ext cx="6426200" cy="865187"/>
              </a:xfrm>
              <a:prstGeom prst="rect">
                <a:avLst/>
              </a:prstGeom>
              <a:blipFill>
                <a:blip r:embed="rId7"/>
                <a:stretch>
                  <a:fillRect b="-77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/>
      <p:bldP spid="23557" grpId="0"/>
      <p:bldP spid="23558" grpId="0"/>
      <p:bldP spid="235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Object 2">
                <a:extLst>
                  <a:ext uri="{FF2B5EF4-FFF2-40B4-BE49-F238E27FC236}">
                    <a16:creationId xmlns:a16="http://schemas.microsoft.com/office/drawing/2014/main" id="{A484BB4B-5406-421F-AFC1-C2E9FABD5491}"/>
                  </a:ext>
                </a:extLst>
              </p:cNvPr>
              <p:cNvSpPr txBox="1"/>
              <p:nvPr/>
            </p:nvSpPr>
            <p:spPr bwMode="auto">
              <a:xfrm>
                <a:off x="625034" y="687778"/>
                <a:ext cx="10221208" cy="8707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由此得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𝒏𝒙𝒚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𝒏𝒙𝒚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78" name="Object 2">
                <a:extLst>
                  <a:ext uri="{FF2B5EF4-FFF2-40B4-BE49-F238E27FC236}">
                    <a16:creationId xmlns:a16="http://schemas.microsoft.com/office/drawing/2014/main" id="{A484BB4B-5406-421F-AFC1-C2E9FABD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034" y="687778"/>
                <a:ext cx="10221208" cy="870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BA3BB8DC-41F8-4AB7-9696-FB55A4B452B2}"/>
                  </a:ext>
                </a:extLst>
              </p:cNvPr>
              <p:cNvSpPr txBox="1"/>
              <p:nvPr/>
            </p:nvSpPr>
            <p:spPr bwMode="auto">
              <a:xfrm>
                <a:off x="1361824" y="1560517"/>
                <a:ext cx="5086601" cy="938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BA3BB8DC-41F8-4AB7-9696-FB55A4B4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824" y="1560517"/>
                <a:ext cx="5086601" cy="938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Object 4">
                <a:extLst>
                  <a:ext uri="{FF2B5EF4-FFF2-40B4-BE49-F238E27FC236}">
                    <a16:creationId xmlns:a16="http://schemas.microsoft.com/office/drawing/2014/main" id="{B196C9FE-123A-4E33-911F-548C2D91435E}"/>
                  </a:ext>
                </a:extLst>
              </p:cNvPr>
              <p:cNvSpPr txBox="1"/>
              <p:nvPr/>
            </p:nvSpPr>
            <p:spPr bwMode="auto">
              <a:xfrm>
                <a:off x="6327775" y="1680364"/>
                <a:ext cx="2541019" cy="5794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80" name="Object 4">
                <a:extLst>
                  <a:ext uri="{FF2B5EF4-FFF2-40B4-BE49-F238E27FC236}">
                    <a16:creationId xmlns:a16="http://schemas.microsoft.com/office/drawing/2014/main" id="{B196C9FE-123A-4E33-911F-548C2D91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7775" y="1680364"/>
                <a:ext cx="2541019" cy="579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Object 5">
                <a:extLst>
                  <a:ext uri="{FF2B5EF4-FFF2-40B4-BE49-F238E27FC236}">
                    <a16:creationId xmlns:a16="http://schemas.microsoft.com/office/drawing/2014/main" id="{0F5DB990-0472-46D9-A838-E34649D5D6B4}"/>
                  </a:ext>
                </a:extLst>
              </p:cNvPr>
              <p:cNvSpPr txBox="1"/>
              <p:nvPr/>
            </p:nvSpPr>
            <p:spPr bwMode="auto">
              <a:xfrm>
                <a:off x="1243723" y="2427277"/>
                <a:ext cx="4932028" cy="1157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81" name="Object 5">
                <a:extLst>
                  <a:ext uri="{FF2B5EF4-FFF2-40B4-BE49-F238E27FC236}">
                    <a16:creationId xmlns:a16="http://schemas.microsoft.com/office/drawing/2014/main" id="{0F5DB990-0472-46D9-A838-E34649D5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723" y="2427277"/>
                <a:ext cx="4932028" cy="1157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Object 6">
                <a:extLst>
                  <a:ext uri="{FF2B5EF4-FFF2-40B4-BE49-F238E27FC236}">
                    <a16:creationId xmlns:a16="http://schemas.microsoft.com/office/drawing/2014/main" id="{56DCF1C2-F9F2-42FD-A163-A3C177BC5D1C}"/>
                  </a:ext>
                </a:extLst>
              </p:cNvPr>
              <p:cNvSpPr txBox="1"/>
              <p:nvPr/>
            </p:nvSpPr>
            <p:spPr bwMode="auto">
              <a:xfrm>
                <a:off x="5952791" y="2458241"/>
                <a:ext cx="4834982" cy="11572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82" name="Object 6">
                <a:extLst>
                  <a:ext uri="{FF2B5EF4-FFF2-40B4-BE49-F238E27FC236}">
                    <a16:creationId xmlns:a16="http://schemas.microsoft.com/office/drawing/2014/main" id="{56DCF1C2-F9F2-42FD-A163-A3C177BC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2791" y="2458241"/>
                <a:ext cx="4834982" cy="11572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B8ED151A-0352-4008-A183-696422569AEE}"/>
                  </a:ext>
                </a:extLst>
              </p:cNvPr>
              <p:cNvSpPr txBox="1"/>
              <p:nvPr/>
            </p:nvSpPr>
            <p:spPr bwMode="auto">
              <a:xfrm>
                <a:off x="1541673" y="3696493"/>
                <a:ext cx="4411118" cy="16351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83" name="Object 7">
                <a:extLst>
                  <a:ext uri="{FF2B5EF4-FFF2-40B4-BE49-F238E27FC236}">
                    <a16:creationId xmlns:a16="http://schemas.microsoft.com/office/drawing/2014/main" id="{B8ED151A-0352-4008-A183-69642256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1673" y="3696493"/>
                <a:ext cx="4411118" cy="16351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E3C7F92D-2B7B-443E-BB50-9D206EBE1FC5}"/>
                  </a:ext>
                </a:extLst>
              </p:cNvPr>
              <p:cNvSpPr txBox="1"/>
              <p:nvPr/>
            </p:nvSpPr>
            <p:spPr bwMode="auto">
              <a:xfrm>
                <a:off x="5735638" y="3821113"/>
                <a:ext cx="4932028" cy="185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84" name="Object 8">
                <a:extLst>
                  <a:ext uri="{FF2B5EF4-FFF2-40B4-BE49-F238E27FC236}">
                    <a16:creationId xmlns:a16="http://schemas.microsoft.com/office/drawing/2014/main" id="{E3C7F92D-2B7B-443E-BB50-9D206EBE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638" y="3821113"/>
                <a:ext cx="4932028" cy="18510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B249D3F5-F588-4B51-A47C-4C5C96FC34B6}"/>
                  </a:ext>
                </a:extLst>
              </p:cNvPr>
              <p:cNvSpPr txBox="1"/>
              <p:nvPr/>
            </p:nvSpPr>
            <p:spPr bwMode="auto">
              <a:xfrm>
                <a:off x="1857870" y="5378452"/>
                <a:ext cx="8476260" cy="836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得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𝒖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𝑪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585" name="Object 9">
                <a:extLst>
                  <a:ext uri="{FF2B5EF4-FFF2-40B4-BE49-F238E27FC236}">
                    <a16:creationId xmlns:a16="http://schemas.microsoft.com/office/drawing/2014/main" id="{B249D3F5-F588-4B51-A47C-4C5C96FC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870" y="5378452"/>
                <a:ext cx="8476260" cy="836612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  <p:bldP spid="24581" grpId="0"/>
      <p:bldP spid="24582" grpId="0"/>
      <p:bldP spid="24583" grpId="0"/>
      <p:bldP spid="24584" grpId="0"/>
      <p:bldP spid="245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Object 2">
                <a:extLst>
                  <a:ext uri="{FF2B5EF4-FFF2-40B4-BE49-F238E27FC236}">
                    <a16:creationId xmlns:a16="http://schemas.microsoft.com/office/drawing/2014/main" id="{173FD2DE-B7B1-4354-A09D-009570426D08}"/>
                  </a:ext>
                </a:extLst>
              </p:cNvPr>
              <p:cNvSpPr txBox="1"/>
              <p:nvPr/>
            </p:nvSpPr>
            <p:spPr bwMode="auto">
              <a:xfrm>
                <a:off x="914399" y="1773238"/>
                <a:ext cx="9925049" cy="6365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</a:rPr>
                </a:b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5602" name="Object 2">
                <a:extLst>
                  <a:ext uri="{FF2B5EF4-FFF2-40B4-BE49-F238E27FC236}">
                    <a16:creationId xmlns:a16="http://schemas.microsoft.com/office/drawing/2014/main" id="{173FD2DE-B7B1-4354-A09D-00957042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399" y="1773238"/>
                <a:ext cx="9925049" cy="636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0FBB4832-F44A-49E8-A1DF-7EE5B2BC69ED}"/>
                  </a:ext>
                </a:extLst>
              </p:cNvPr>
              <p:cNvSpPr txBox="1"/>
              <p:nvPr/>
            </p:nvSpPr>
            <p:spPr bwMode="auto">
              <a:xfrm>
                <a:off x="914400" y="79376"/>
                <a:ext cx="9925050" cy="1693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确定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使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+mj-lt"/>
                            </a:rPr>
                            <m:t>1,1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与路径无关并求其值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0FBB4832-F44A-49E8-A1DF-7EE5B2BC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79376"/>
                <a:ext cx="9925050" cy="1693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9668F5C-98CA-40A8-BA28-4687AE843F9B}"/>
                  </a:ext>
                </a:extLst>
              </p:cNvPr>
              <p:cNvSpPr txBox="1"/>
              <p:nvPr/>
            </p:nvSpPr>
            <p:spPr bwMode="auto">
              <a:xfrm>
                <a:off x="1381125" y="2380854"/>
                <a:ext cx="5610225" cy="10937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</a:rPr>
                </a:b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9668F5C-98CA-40A8-BA28-4687AE84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125" y="2380854"/>
                <a:ext cx="5610225" cy="1093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CFCEB817-D79D-432A-9DB3-AEAD23515BA0}"/>
                  </a:ext>
                </a:extLst>
              </p:cNvPr>
              <p:cNvSpPr txBox="1"/>
              <p:nvPr/>
            </p:nvSpPr>
            <p:spPr bwMode="auto">
              <a:xfrm>
                <a:off x="1381124" y="3343275"/>
                <a:ext cx="5610226" cy="968376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</a:rPr>
                </a:b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CFCEB817-D79D-432A-9DB3-AEAD23515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124" y="3343275"/>
                <a:ext cx="5610226" cy="968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48EB07A-9E00-4E64-A140-E3C210833684}"/>
                  </a:ext>
                </a:extLst>
              </p:cNvPr>
              <p:cNvSpPr txBox="1"/>
              <p:nvPr/>
            </p:nvSpPr>
            <p:spPr bwMode="auto">
              <a:xfrm>
                <a:off x="1128714" y="4366419"/>
                <a:ext cx="9925049" cy="15295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解此一阶线性微分方程得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nary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</a:rPr>
                </a:b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48EB07A-9E00-4E64-A140-E3C21083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8714" y="4366419"/>
                <a:ext cx="9925049" cy="15295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3E20A07-5FFD-4F48-9B45-07318F9E7BF7}"/>
                  </a:ext>
                </a:extLst>
              </p:cNvPr>
              <p:cNvSpPr txBox="1"/>
              <p:nvPr/>
            </p:nvSpPr>
            <p:spPr bwMode="auto">
              <a:xfrm>
                <a:off x="1100139" y="5633243"/>
                <a:ext cx="4710111" cy="9683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代入得：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+mj-lt"/>
                  </a:rPr>
                </a:b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3E20A07-5FFD-4F48-9B45-07318F9E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139" y="5633243"/>
                <a:ext cx="4710111" cy="968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1955FE35-21C3-440C-AF0E-847B2C1BA298}"/>
                  </a:ext>
                </a:extLst>
              </p:cNvPr>
              <p:cNvSpPr txBox="1"/>
              <p:nvPr/>
            </p:nvSpPr>
            <p:spPr bwMode="auto">
              <a:xfrm>
                <a:off x="5876923" y="5709043"/>
                <a:ext cx="5610225" cy="9683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1955FE35-21C3-440C-AF0E-847B2C1BA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6923" y="5709043"/>
                <a:ext cx="5610225" cy="968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2">
                <a:extLst>
                  <a:ext uri="{FF2B5EF4-FFF2-40B4-BE49-F238E27FC236}">
                    <a16:creationId xmlns:a16="http://schemas.microsoft.com/office/drawing/2014/main" id="{45BBD65B-1025-44F8-9127-903444BF58EF}"/>
                  </a:ext>
                </a:extLst>
              </p:cNvPr>
              <p:cNvSpPr txBox="1"/>
              <p:nvPr/>
            </p:nvSpPr>
            <p:spPr bwMode="auto">
              <a:xfrm>
                <a:off x="1666356" y="287428"/>
                <a:ext cx="1816906" cy="1000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8" name="Object 2">
                <a:extLst>
                  <a:ext uri="{FF2B5EF4-FFF2-40B4-BE49-F238E27FC236}">
                    <a16:creationId xmlns:a16="http://schemas.microsoft.com/office/drawing/2014/main" id="{45BBD65B-1025-44F8-9127-903444B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356" y="287428"/>
                <a:ext cx="1816906" cy="1000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3">
                <a:extLst>
                  <a:ext uri="{FF2B5EF4-FFF2-40B4-BE49-F238E27FC236}">
                    <a16:creationId xmlns:a16="http://schemas.microsoft.com/office/drawing/2014/main" id="{545F1DB9-7D8E-40C4-AC90-5B2977C8265F}"/>
                  </a:ext>
                </a:extLst>
              </p:cNvPr>
              <p:cNvSpPr txBox="1"/>
              <p:nvPr/>
            </p:nvSpPr>
            <p:spPr bwMode="auto">
              <a:xfrm>
                <a:off x="2830729" y="287428"/>
                <a:ext cx="3970368" cy="1031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9" name="Object 3">
                <a:extLst>
                  <a:ext uri="{FF2B5EF4-FFF2-40B4-BE49-F238E27FC236}">
                    <a16:creationId xmlns:a16="http://schemas.microsoft.com/office/drawing/2014/main" id="{545F1DB9-7D8E-40C4-AC90-5B2977C8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729" y="287428"/>
                <a:ext cx="3970368" cy="103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4">
                <a:extLst>
                  <a:ext uri="{FF2B5EF4-FFF2-40B4-BE49-F238E27FC236}">
                    <a16:creationId xmlns:a16="http://schemas.microsoft.com/office/drawing/2014/main" id="{A403DE1E-E9B4-481E-88E1-56A367D327A6}"/>
                  </a:ext>
                </a:extLst>
              </p:cNvPr>
              <p:cNvSpPr txBox="1"/>
              <p:nvPr/>
            </p:nvSpPr>
            <p:spPr bwMode="auto">
              <a:xfrm>
                <a:off x="2753727" y="2218622"/>
                <a:ext cx="6101515" cy="11940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)]}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00" name="Object 4">
                <a:extLst>
                  <a:ext uri="{FF2B5EF4-FFF2-40B4-BE49-F238E27FC236}">
                    <a16:creationId xmlns:a16="http://schemas.microsoft.com/office/drawing/2014/main" id="{A403DE1E-E9B4-481E-88E1-56A367D32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727" y="2218622"/>
                <a:ext cx="6101515" cy="1194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Object 5">
                <a:extLst>
                  <a:ext uri="{FF2B5EF4-FFF2-40B4-BE49-F238E27FC236}">
                    <a16:creationId xmlns:a16="http://schemas.microsoft.com/office/drawing/2014/main" id="{DFBE8619-C7AD-47E3-A146-1799300605FC}"/>
                  </a:ext>
                </a:extLst>
              </p:cNvPr>
              <p:cNvSpPr txBox="1"/>
              <p:nvPr/>
            </p:nvSpPr>
            <p:spPr bwMode="auto">
              <a:xfrm>
                <a:off x="2614028" y="1251284"/>
                <a:ext cx="7084718" cy="11975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01" name="Object 5">
                <a:extLst>
                  <a:ext uri="{FF2B5EF4-FFF2-40B4-BE49-F238E27FC236}">
                    <a16:creationId xmlns:a16="http://schemas.microsoft.com/office/drawing/2014/main" id="{DFBE8619-C7AD-47E3-A146-179930060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4028" y="1251284"/>
                <a:ext cx="7084718" cy="1197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Object 7">
                <a:extLst>
                  <a:ext uri="{FF2B5EF4-FFF2-40B4-BE49-F238E27FC236}">
                    <a16:creationId xmlns:a16="http://schemas.microsoft.com/office/drawing/2014/main" id="{97E144A8-CECC-427E-A77B-50D79E79D70F}"/>
                  </a:ext>
                </a:extLst>
              </p:cNvPr>
              <p:cNvSpPr txBox="1"/>
              <p:nvPr/>
            </p:nvSpPr>
            <p:spPr bwMode="auto">
              <a:xfrm>
                <a:off x="2753727" y="3174298"/>
                <a:ext cx="5089779" cy="1339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∴−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03" name="Object 7">
                <a:extLst>
                  <a:ext uri="{FF2B5EF4-FFF2-40B4-BE49-F238E27FC236}">
                    <a16:creationId xmlns:a16="http://schemas.microsoft.com/office/drawing/2014/main" id="{97E144A8-CECC-427E-A77B-50D79E79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727" y="3174298"/>
                <a:ext cx="5089779" cy="1339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Text Box 9">
            <a:extLst>
              <a:ext uri="{FF2B5EF4-FFF2-40B4-BE49-F238E27FC236}">
                <a16:creationId xmlns:a16="http://schemas.microsoft.com/office/drawing/2014/main" id="{A3070D87-535B-425F-B9D9-C8B057CD5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897" y="4605983"/>
            <a:ext cx="128890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</a:rPr>
              <a:t>同理</a:t>
            </a:r>
            <a:r>
              <a:rPr lang="en-US" altLang="zh-CN" sz="2800" b="1" dirty="0">
                <a:latin typeface="+mj-lt"/>
              </a:rPr>
              <a:t>: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2F31A20F-61AA-4C70-BCF0-4994E3308D4B}"/>
              </a:ext>
            </a:extLst>
          </p:cNvPr>
          <p:cNvGrpSpPr>
            <a:grpSpLocks/>
          </p:cNvGrpSpPr>
          <p:nvPr/>
        </p:nvGrpSpPr>
        <p:grpSpPr bwMode="auto">
          <a:xfrm>
            <a:off x="3483262" y="4343166"/>
            <a:ext cx="4376717" cy="1340869"/>
            <a:chOff x="1235" y="2595"/>
            <a:chExt cx="1658" cy="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Object 11">
                  <a:extLst>
                    <a:ext uri="{FF2B5EF4-FFF2-40B4-BE49-F238E27FC236}">
                      <a16:creationId xmlns:a16="http://schemas.microsoft.com/office/drawing/2014/main" id="{A711B5D3-2FA2-4FAF-8A2C-E9320BB771A6}"/>
                    </a:ext>
                  </a:extLst>
                </p:cNvPr>
                <p:cNvSpPr txBox="1"/>
                <p:nvPr/>
              </p:nvSpPr>
              <p:spPr bwMode="auto">
                <a:xfrm>
                  <a:off x="2023" y="2640"/>
                  <a:ext cx="870" cy="5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056" name="Object 11">
                  <a:extLst>
                    <a:ext uri="{FF2B5EF4-FFF2-40B4-BE49-F238E27FC236}">
                      <a16:creationId xmlns:a16="http://schemas.microsoft.com/office/drawing/2014/main" id="{A711B5D3-2FA2-4FAF-8A2C-E9320BB77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3" y="2640"/>
                  <a:ext cx="870" cy="5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7" name="Object 12">
                  <a:extLst>
                    <a:ext uri="{FF2B5EF4-FFF2-40B4-BE49-F238E27FC236}">
                      <a16:creationId xmlns:a16="http://schemas.microsoft.com/office/drawing/2014/main" id="{EF979373-A8C7-47BB-B5E4-8B4246575A6C}"/>
                    </a:ext>
                  </a:extLst>
                </p:cNvPr>
                <p:cNvSpPr txBox="1"/>
                <p:nvPr/>
              </p:nvSpPr>
              <p:spPr bwMode="auto">
                <a:xfrm>
                  <a:off x="1235" y="2595"/>
                  <a:ext cx="1065" cy="6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𝒅𝒙𝒅𝒚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057" name="Object 12">
                  <a:extLst>
                    <a:ext uri="{FF2B5EF4-FFF2-40B4-BE49-F238E27FC236}">
                      <a16:creationId xmlns:a16="http://schemas.microsoft.com/office/drawing/2014/main" id="{EF979373-A8C7-47BB-B5E4-8B4246575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" y="2595"/>
                  <a:ext cx="1065" cy="6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0" name="Object 14">
                <a:extLst>
                  <a:ext uri="{FF2B5EF4-FFF2-40B4-BE49-F238E27FC236}">
                    <a16:creationId xmlns:a16="http://schemas.microsoft.com/office/drawing/2014/main" id="{E142F2A6-75F9-44A9-888D-C03C7348EA55}"/>
                  </a:ext>
                </a:extLst>
              </p:cNvPr>
              <p:cNvSpPr txBox="1"/>
              <p:nvPr/>
            </p:nvSpPr>
            <p:spPr bwMode="auto">
              <a:xfrm>
                <a:off x="2202705" y="5569838"/>
                <a:ext cx="8408987" cy="995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110" name="Object 14">
                <a:extLst>
                  <a:ext uri="{FF2B5EF4-FFF2-40B4-BE49-F238E27FC236}">
                    <a16:creationId xmlns:a16="http://schemas.microsoft.com/office/drawing/2014/main" id="{E142F2A6-75F9-44A9-888D-C03C7348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705" y="5569838"/>
                <a:ext cx="8408987" cy="995363"/>
              </a:xfrm>
              <a:prstGeom prst="rect">
                <a:avLst/>
              </a:prstGeom>
              <a:blipFill>
                <a:blip r:embed="rId9"/>
                <a:stretch>
                  <a:fillRect b="-171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  <p:bldP spid="4101" grpId="0"/>
      <p:bldP spid="4103" grpId="0"/>
      <p:bldP spid="4105" grpId="0" autoUpdateAnimBg="0"/>
      <p:bldP spid="41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Object 2">
                <a:extLst>
                  <a:ext uri="{FF2B5EF4-FFF2-40B4-BE49-F238E27FC236}">
                    <a16:creationId xmlns:a16="http://schemas.microsoft.com/office/drawing/2014/main" id="{396D25B9-CEB1-4D70-B82D-1A6A600D3534}"/>
                  </a:ext>
                </a:extLst>
              </p:cNvPr>
              <p:cNvSpPr txBox="1"/>
              <p:nvPr/>
            </p:nvSpPr>
            <p:spPr bwMode="auto">
              <a:xfrm>
                <a:off x="1814512" y="1574802"/>
                <a:ext cx="7310437" cy="13112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6626" name="Object 2">
                <a:extLst>
                  <a:ext uri="{FF2B5EF4-FFF2-40B4-BE49-F238E27FC236}">
                    <a16:creationId xmlns:a16="http://schemas.microsoft.com/office/drawing/2014/main" id="{396D25B9-CEB1-4D70-B82D-1A6A600D3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4512" y="1574802"/>
                <a:ext cx="7310437" cy="13112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0A6767C4-89D4-4FBC-9785-199C28E56C0F}"/>
                  </a:ext>
                </a:extLst>
              </p:cNvPr>
              <p:cNvSpPr txBox="1"/>
              <p:nvPr/>
            </p:nvSpPr>
            <p:spPr bwMode="auto">
              <a:xfrm>
                <a:off x="1814512" y="317501"/>
                <a:ext cx="5610225" cy="9683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0A6767C4-89D4-4FBC-9785-199C28E5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4512" y="317501"/>
                <a:ext cx="5610225" cy="968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F0B51F7F-9F9A-4F6B-907E-9F5018A24D4E}"/>
                  </a:ext>
                </a:extLst>
              </p:cNvPr>
              <p:cNvSpPr txBox="1"/>
              <p:nvPr/>
            </p:nvSpPr>
            <p:spPr bwMode="auto">
              <a:xfrm>
                <a:off x="2052637" y="3041649"/>
                <a:ext cx="7310437" cy="1311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+[−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F0B51F7F-9F9A-4F6B-907E-9F5018A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2637" y="3041649"/>
                <a:ext cx="7310437" cy="131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0F9BFC2-028F-465A-9652-C7DC74C106BF}"/>
                  </a:ext>
                </a:extLst>
              </p:cNvPr>
              <p:cNvSpPr txBox="1"/>
              <p:nvPr/>
            </p:nvSpPr>
            <p:spPr bwMode="auto">
              <a:xfrm>
                <a:off x="2195512" y="4508497"/>
                <a:ext cx="7310437" cy="11303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0F9BFC2-028F-465A-9652-C7DC74C1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2" y="4508497"/>
                <a:ext cx="7310437" cy="1130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BC8C326A-4A0C-43C0-8159-6C5625F6E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07" y="1412994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例如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20E1CCBE-6E97-4C38-B09B-289603D2E78A}"/>
              </a:ext>
            </a:extLst>
          </p:cNvPr>
          <p:cNvGrpSpPr>
            <a:grpSpLocks/>
          </p:cNvGrpSpPr>
          <p:nvPr/>
        </p:nvGrpSpPr>
        <p:grpSpPr bwMode="auto">
          <a:xfrm>
            <a:off x="8798326" y="1485654"/>
            <a:ext cx="2520950" cy="2087563"/>
            <a:chOff x="3504" y="528"/>
            <a:chExt cx="1440" cy="1296"/>
          </a:xfrm>
        </p:grpSpPr>
        <p:sp>
          <p:nvSpPr>
            <p:cNvPr id="3091" name="Line 5">
              <a:extLst>
                <a:ext uri="{FF2B5EF4-FFF2-40B4-BE49-F238E27FC236}">
                  <a16:creationId xmlns:a16="http://schemas.microsoft.com/office/drawing/2014/main" id="{95B5FDE7-A6A6-4472-AE37-37320E506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52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92" name="Line 7">
              <a:extLst>
                <a:ext uri="{FF2B5EF4-FFF2-40B4-BE49-F238E27FC236}">
                  <a16:creationId xmlns:a16="http://schemas.microsoft.com/office/drawing/2014/main" id="{8B371EB8-0C1D-4248-A7DB-DB347A97E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93" name="Freeform 8">
              <a:extLst>
                <a:ext uri="{FF2B5EF4-FFF2-40B4-BE49-F238E27FC236}">
                  <a16:creationId xmlns:a16="http://schemas.microsoft.com/office/drawing/2014/main" id="{E686446C-88A7-4250-816C-326814254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760"/>
              <a:ext cx="904" cy="944"/>
            </a:xfrm>
            <a:custGeom>
              <a:avLst/>
              <a:gdLst>
                <a:gd name="T0" fmla="*/ 592 w 904"/>
                <a:gd name="T1" fmla="*/ 56 h 944"/>
                <a:gd name="T2" fmla="*/ 400 w 904"/>
                <a:gd name="T3" fmla="*/ 8 h 944"/>
                <a:gd name="T4" fmla="*/ 160 w 904"/>
                <a:gd name="T5" fmla="*/ 104 h 944"/>
                <a:gd name="T6" fmla="*/ 16 w 904"/>
                <a:gd name="T7" fmla="*/ 392 h 944"/>
                <a:gd name="T8" fmla="*/ 64 w 904"/>
                <a:gd name="T9" fmla="*/ 680 h 944"/>
                <a:gd name="T10" fmla="*/ 304 w 904"/>
                <a:gd name="T11" fmla="*/ 872 h 944"/>
                <a:gd name="T12" fmla="*/ 736 w 904"/>
                <a:gd name="T13" fmla="*/ 920 h 944"/>
                <a:gd name="T14" fmla="*/ 880 w 904"/>
                <a:gd name="T15" fmla="*/ 728 h 944"/>
                <a:gd name="T16" fmla="*/ 592 w 904"/>
                <a:gd name="T17" fmla="*/ 632 h 944"/>
                <a:gd name="T18" fmla="*/ 448 w 904"/>
                <a:gd name="T19" fmla="*/ 488 h 944"/>
                <a:gd name="T20" fmla="*/ 448 w 904"/>
                <a:gd name="T21" fmla="*/ 296 h 944"/>
                <a:gd name="T22" fmla="*/ 592 w 904"/>
                <a:gd name="T23" fmla="*/ 248 h 944"/>
                <a:gd name="T24" fmla="*/ 688 w 904"/>
                <a:gd name="T25" fmla="*/ 152 h 944"/>
                <a:gd name="T26" fmla="*/ 592 w 904"/>
                <a:gd name="T27" fmla="*/ 56 h 9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04"/>
                <a:gd name="T43" fmla="*/ 0 h 944"/>
                <a:gd name="T44" fmla="*/ 904 w 904"/>
                <a:gd name="T45" fmla="*/ 944 h 9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04" h="944">
                  <a:moveTo>
                    <a:pt x="592" y="56"/>
                  </a:moveTo>
                  <a:cubicBezTo>
                    <a:pt x="544" y="32"/>
                    <a:pt x="472" y="0"/>
                    <a:pt x="400" y="8"/>
                  </a:cubicBezTo>
                  <a:cubicBezTo>
                    <a:pt x="328" y="16"/>
                    <a:pt x="224" y="40"/>
                    <a:pt x="160" y="104"/>
                  </a:cubicBezTo>
                  <a:cubicBezTo>
                    <a:pt x="96" y="168"/>
                    <a:pt x="32" y="296"/>
                    <a:pt x="16" y="392"/>
                  </a:cubicBezTo>
                  <a:cubicBezTo>
                    <a:pt x="0" y="488"/>
                    <a:pt x="16" y="600"/>
                    <a:pt x="64" y="680"/>
                  </a:cubicBezTo>
                  <a:cubicBezTo>
                    <a:pt x="112" y="760"/>
                    <a:pt x="192" y="832"/>
                    <a:pt x="304" y="872"/>
                  </a:cubicBezTo>
                  <a:cubicBezTo>
                    <a:pt x="416" y="912"/>
                    <a:pt x="640" y="944"/>
                    <a:pt x="736" y="920"/>
                  </a:cubicBezTo>
                  <a:cubicBezTo>
                    <a:pt x="832" y="896"/>
                    <a:pt x="904" y="776"/>
                    <a:pt x="880" y="728"/>
                  </a:cubicBezTo>
                  <a:cubicBezTo>
                    <a:pt x="856" y="680"/>
                    <a:pt x="664" y="672"/>
                    <a:pt x="592" y="632"/>
                  </a:cubicBezTo>
                  <a:cubicBezTo>
                    <a:pt x="520" y="592"/>
                    <a:pt x="472" y="544"/>
                    <a:pt x="448" y="488"/>
                  </a:cubicBezTo>
                  <a:cubicBezTo>
                    <a:pt x="424" y="432"/>
                    <a:pt x="424" y="336"/>
                    <a:pt x="448" y="296"/>
                  </a:cubicBezTo>
                  <a:cubicBezTo>
                    <a:pt x="472" y="256"/>
                    <a:pt x="552" y="272"/>
                    <a:pt x="592" y="248"/>
                  </a:cubicBezTo>
                  <a:cubicBezTo>
                    <a:pt x="632" y="224"/>
                    <a:pt x="680" y="184"/>
                    <a:pt x="688" y="152"/>
                  </a:cubicBezTo>
                  <a:cubicBezTo>
                    <a:pt x="696" y="120"/>
                    <a:pt x="640" y="80"/>
                    <a:pt x="592" y="56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094" name="Line 9">
              <a:extLst>
                <a:ext uri="{FF2B5EF4-FFF2-40B4-BE49-F238E27FC236}">
                  <a16:creationId xmlns:a16="http://schemas.microsoft.com/office/drawing/2014/main" id="{8B358BDC-30AC-4CBB-8E37-7A5685A78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95" name="Line 10">
              <a:extLst>
                <a:ext uri="{FF2B5EF4-FFF2-40B4-BE49-F238E27FC236}">
                  <a16:creationId xmlns:a16="http://schemas.microsoft.com/office/drawing/2014/main" id="{88424FD1-1A87-4B80-9A7D-032D618DA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9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96" name="Line 11">
              <a:extLst>
                <a:ext uri="{FF2B5EF4-FFF2-40B4-BE49-F238E27FC236}">
                  <a16:creationId xmlns:a16="http://schemas.microsoft.com/office/drawing/2014/main" id="{423660CB-BDDF-47CB-BCFF-064452F1C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144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97" name="Line 13">
              <a:extLst>
                <a:ext uri="{FF2B5EF4-FFF2-40B4-BE49-F238E27FC236}">
                  <a16:creationId xmlns:a16="http://schemas.microsoft.com/office/drawing/2014/main" id="{5BBBFFF2-AFC4-4ED5-AC1D-7D407C964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5" y="100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D6EFE4F8-52D3-42E8-9042-F4E3E571F69A}"/>
              </a:ext>
            </a:extLst>
          </p:cNvPr>
          <p:cNvGrpSpPr>
            <a:grpSpLocks/>
          </p:cNvGrpSpPr>
          <p:nvPr/>
        </p:nvGrpSpPr>
        <p:grpSpPr bwMode="auto">
          <a:xfrm>
            <a:off x="9048752" y="2277817"/>
            <a:ext cx="1431925" cy="496966"/>
            <a:chOff x="3638" y="1034"/>
            <a:chExt cx="874" cy="308"/>
          </a:xfrm>
        </p:grpSpPr>
        <p:sp>
          <p:nvSpPr>
            <p:cNvPr id="3088" name="Line 15">
              <a:extLst>
                <a:ext uri="{FF2B5EF4-FFF2-40B4-BE49-F238E27FC236}">
                  <a16:creationId xmlns:a16="http://schemas.microsoft.com/office/drawing/2014/main" id="{782F35F4-69B6-4532-A94A-09C6F52A6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id="{EE12E5B8-309E-47DD-98AE-2C9AC8C79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034"/>
              <a:ext cx="28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M</a:t>
              </a:r>
            </a:p>
          </p:txBody>
        </p:sp>
        <p:sp>
          <p:nvSpPr>
            <p:cNvPr id="3090" name="Text Box 17">
              <a:extLst>
                <a:ext uri="{FF2B5EF4-FFF2-40B4-BE49-F238E27FC236}">
                  <a16:creationId xmlns:a16="http://schemas.microsoft.com/office/drawing/2014/main" id="{18D57492-AE25-4EBD-AC9C-EA397AF4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056"/>
              <a:ext cx="1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N</a:t>
              </a:r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5CAAE7A7-EF96-480D-BA59-7EF1A7F28C48}"/>
              </a:ext>
            </a:extLst>
          </p:cNvPr>
          <p:cNvGrpSpPr>
            <a:grpSpLocks/>
          </p:cNvGrpSpPr>
          <p:nvPr/>
        </p:nvGrpSpPr>
        <p:grpSpPr bwMode="auto">
          <a:xfrm>
            <a:off x="9264655" y="1466324"/>
            <a:ext cx="951304" cy="1984657"/>
            <a:chOff x="3792" y="516"/>
            <a:chExt cx="581" cy="1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" name="Object 20">
                  <a:extLst>
                    <a:ext uri="{FF2B5EF4-FFF2-40B4-BE49-F238E27FC236}">
                      <a16:creationId xmlns:a16="http://schemas.microsoft.com/office/drawing/2014/main" id="{30EF78D0-27B3-4B37-A332-58B1FEE729FC}"/>
                    </a:ext>
                  </a:extLst>
                </p:cNvPr>
                <p:cNvSpPr txBox="1"/>
                <p:nvPr/>
              </p:nvSpPr>
              <p:spPr bwMode="auto">
                <a:xfrm>
                  <a:off x="4128" y="1344"/>
                  <a:ext cx="1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3077" name="Object 20">
                  <a:extLst>
                    <a:ext uri="{FF2B5EF4-FFF2-40B4-BE49-F238E27FC236}">
                      <a16:creationId xmlns:a16="http://schemas.microsoft.com/office/drawing/2014/main" id="{30EF78D0-27B3-4B37-A332-58B1FEE72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28" y="1344"/>
                  <a:ext cx="188" cy="212"/>
                </a:xfrm>
                <a:prstGeom prst="rect">
                  <a:avLst/>
                </a:prstGeom>
                <a:blipFill>
                  <a:blip r:embed="rId2"/>
                  <a:stretch>
                    <a:fillRect l="-3922" r="-72549" b="-410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8" name="Object 21">
                  <a:extLst>
                    <a:ext uri="{FF2B5EF4-FFF2-40B4-BE49-F238E27FC236}">
                      <a16:creationId xmlns:a16="http://schemas.microsoft.com/office/drawing/2014/main" id="{595E4C7E-7372-4AE9-B2C6-4C3EC708055C}"/>
                    </a:ext>
                  </a:extLst>
                </p:cNvPr>
                <p:cNvSpPr txBox="1"/>
                <p:nvPr/>
              </p:nvSpPr>
              <p:spPr bwMode="auto">
                <a:xfrm>
                  <a:off x="4062" y="894"/>
                  <a:ext cx="19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078" name="Object 21">
                  <a:extLst>
                    <a:ext uri="{FF2B5EF4-FFF2-40B4-BE49-F238E27FC236}">
                      <a16:creationId xmlns:a16="http://schemas.microsoft.com/office/drawing/2014/main" id="{595E4C7E-7372-4AE9-B2C6-4C3EC708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62" y="894"/>
                  <a:ext cx="199" cy="212"/>
                </a:xfrm>
                <a:prstGeom prst="rect">
                  <a:avLst/>
                </a:prstGeom>
                <a:blipFill>
                  <a:blip r:embed="rId3"/>
                  <a:stretch>
                    <a:fillRect l="-3704" r="-62963" b="-410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9" name="Object 22">
                  <a:extLst>
                    <a:ext uri="{FF2B5EF4-FFF2-40B4-BE49-F238E27FC236}">
                      <a16:creationId xmlns:a16="http://schemas.microsoft.com/office/drawing/2014/main" id="{8115BF1B-DB8F-4E02-8857-192076570557}"/>
                    </a:ext>
                  </a:extLst>
                </p:cNvPr>
                <p:cNvSpPr txBox="1"/>
                <p:nvPr/>
              </p:nvSpPr>
              <p:spPr bwMode="auto">
                <a:xfrm>
                  <a:off x="4200" y="516"/>
                  <a:ext cx="17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079" name="Object 22">
                  <a:extLst>
                    <a:ext uri="{FF2B5EF4-FFF2-40B4-BE49-F238E27FC236}">
                      <a16:creationId xmlns:a16="http://schemas.microsoft.com/office/drawing/2014/main" id="{8115BF1B-DB8F-4E02-8857-192076570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0" y="516"/>
                  <a:ext cx="173" cy="212"/>
                </a:xfrm>
                <a:prstGeom prst="rect">
                  <a:avLst/>
                </a:prstGeom>
                <a:blipFill>
                  <a:blip r:embed="rId4"/>
                  <a:stretch>
                    <a:fillRect l="-4255" r="-65957" b="-3928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0" name="Object 23">
                  <a:extLst>
                    <a:ext uri="{FF2B5EF4-FFF2-40B4-BE49-F238E27FC236}">
                      <a16:creationId xmlns:a16="http://schemas.microsoft.com/office/drawing/2014/main" id="{0AAFFC55-73BF-4692-9632-36E594133263}"/>
                    </a:ext>
                  </a:extLst>
                </p:cNvPr>
                <p:cNvSpPr txBox="1"/>
                <p:nvPr/>
              </p:nvSpPr>
              <p:spPr bwMode="auto">
                <a:xfrm>
                  <a:off x="3792" y="1536"/>
                  <a:ext cx="16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3080" name="Object 23">
                  <a:extLst>
                    <a:ext uri="{FF2B5EF4-FFF2-40B4-BE49-F238E27FC236}">
                      <a16:creationId xmlns:a16="http://schemas.microsoft.com/office/drawing/2014/main" id="{0AAFFC55-73BF-4692-9632-36E594133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2" y="1536"/>
                  <a:ext cx="161" cy="212"/>
                </a:xfrm>
                <a:prstGeom prst="rect">
                  <a:avLst/>
                </a:prstGeom>
                <a:blipFill>
                  <a:blip r:embed="rId5"/>
                  <a:stretch>
                    <a:fillRect l="-6977" r="-81395" b="-410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46" name="Object 26">
                <a:extLst>
                  <a:ext uri="{FF2B5EF4-FFF2-40B4-BE49-F238E27FC236}">
                    <a16:creationId xmlns:a16="http://schemas.microsoft.com/office/drawing/2014/main" id="{2D43030E-D150-470B-9A5C-45FF680CABF7}"/>
                  </a:ext>
                </a:extLst>
              </p:cNvPr>
              <p:cNvSpPr txBox="1"/>
              <p:nvPr/>
            </p:nvSpPr>
            <p:spPr bwMode="auto">
              <a:xfrm>
                <a:off x="2310631" y="4429766"/>
                <a:ext cx="6624214" cy="1203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46" name="Object 26">
                <a:extLst>
                  <a:ext uri="{FF2B5EF4-FFF2-40B4-BE49-F238E27FC236}">
                    <a16:creationId xmlns:a16="http://schemas.microsoft.com/office/drawing/2014/main" id="{2D43030E-D150-470B-9A5C-45FF680CA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631" y="4429766"/>
                <a:ext cx="6624214" cy="1203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7" name="Object 27">
                <a:extLst>
                  <a:ext uri="{FF2B5EF4-FFF2-40B4-BE49-F238E27FC236}">
                    <a16:creationId xmlns:a16="http://schemas.microsoft.com/office/drawing/2014/main" id="{E2E05744-81F8-4418-B5CB-458767C0264B}"/>
                  </a:ext>
                </a:extLst>
              </p:cNvPr>
              <p:cNvSpPr txBox="1"/>
              <p:nvPr/>
            </p:nvSpPr>
            <p:spPr bwMode="auto">
              <a:xfrm>
                <a:off x="2196340" y="1201398"/>
                <a:ext cx="6644131" cy="10636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47" name="Object 27">
                <a:extLst>
                  <a:ext uri="{FF2B5EF4-FFF2-40B4-BE49-F238E27FC236}">
                    <a16:creationId xmlns:a16="http://schemas.microsoft.com/office/drawing/2014/main" id="{E2E05744-81F8-4418-B5CB-458767C0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340" y="1201398"/>
                <a:ext cx="6644131" cy="106362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8" name="Object 28">
                <a:extLst>
                  <a:ext uri="{FF2B5EF4-FFF2-40B4-BE49-F238E27FC236}">
                    <a16:creationId xmlns:a16="http://schemas.microsoft.com/office/drawing/2014/main" id="{1058B118-6023-4942-9AF5-5EE05E7353A1}"/>
                  </a:ext>
                </a:extLst>
              </p:cNvPr>
              <p:cNvSpPr txBox="1"/>
              <p:nvPr/>
            </p:nvSpPr>
            <p:spPr bwMode="auto">
              <a:xfrm>
                <a:off x="2128549" y="2565154"/>
                <a:ext cx="6411485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𝑴𝑵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148" name="Object 28">
                <a:extLst>
                  <a:ext uri="{FF2B5EF4-FFF2-40B4-BE49-F238E27FC236}">
                    <a16:creationId xmlns:a16="http://schemas.microsoft.com/office/drawing/2014/main" id="{1058B118-6023-4942-9AF5-5EE05E73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8549" y="2565154"/>
                <a:ext cx="6411485" cy="1008063"/>
              </a:xfrm>
              <a:prstGeom prst="rect">
                <a:avLst/>
              </a:prstGeom>
              <a:blipFill>
                <a:blip r:embed="rId8"/>
                <a:stretch>
                  <a:fillRect b="-212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9" name="Text Box 29">
            <a:extLst>
              <a:ext uri="{FF2B5EF4-FFF2-40B4-BE49-F238E27FC236}">
                <a16:creationId xmlns:a16="http://schemas.microsoft.com/office/drawing/2014/main" id="{E700CA2A-D8F9-4019-BD68-431133C48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812" y="3991680"/>
            <a:ext cx="799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两式相加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注意到沿辅助曲线的曲线积分相互抵消</a:t>
            </a:r>
          </a:p>
        </p:txBody>
      </p:sp>
      <p:sp>
        <p:nvSpPr>
          <p:cNvPr id="5150" name="AutoShape 30">
            <a:extLst>
              <a:ext uri="{FF2B5EF4-FFF2-40B4-BE49-F238E27FC236}">
                <a16:creationId xmlns:a16="http://schemas.microsoft.com/office/drawing/2014/main" id="{8F8B6B0D-C11D-49E1-9D3F-0137769C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5661026"/>
            <a:ext cx="8890057" cy="1008063"/>
          </a:xfrm>
          <a:prstGeom prst="wedgeRectCallout">
            <a:avLst>
              <a:gd name="adj1" fmla="val -48407"/>
              <a:gd name="adj2" fmla="val 285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注意</a:t>
            </a:r>
            <a:r>
              <a:rPr lang="en-US" altLang="zh-CN" sz="3200" b="1" dirty="0">
                <a:solidFill>
                  <a:srgbClr val="0000FF"/>
                </a:solidFill>
              </a:rPr>
              <a:t>:</a:t>
            </a:r>
            <a:r>
              <a:rPr lang="en-US" altLang="zh-CN" sz="3200" b="1" dirty="0"/>
              <a:t> </a:t>
            </a:r>
            <a:r>
              <a:rPr lang="zh-CN" altLang="en-US" sz="2800" b="1" dirty="0"/>
              <a:t>对于一般的复连通域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非“点洞”),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格林公式仍</a:t>
            </a:r>
          </a:p>
          <a:p>
            <a:pPr eaLnBrk="1" hangingPunct="1"/>
            <a:r>
              <a:rPr lang="zh-CN" altLang="en-US" sz="2800" b="1" dirty="0"/>
              <a:t>         然成立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此时</a:t>
            </a:r>
            <a:r>
              <a:rPr lang="en-US" altLang="zh-CN" sz="2800" b="1" i="1" dirty="0"/>
              <a:t>L</a:t>
            </a:r>
            <a:r>
              <a:rPr lang="zh-CN" altLang="en-US" sz="2800" b="1" dirty="0"/>
              <a:t>为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的全部边界曲线且取正向</a:t>
            </a:r>
            <a:r>
              <a:rPr lang="en-US" altLang="zh-CN" sz="2800" b="1" dirty="0"/>
              <a:t>.</a:t>
            </a:r>
          </a:p>
        </p:txBody>
      </p:sp>
      <p:sp>
        <p:nvSpPr>
          <p:cNvPr id="5151" name="Text Box 31">
            <a:extLst>
              <a:ext uri="{FF2B5EF4-FFF2-40B4-BE49-F238E27FC236}">
                <a16:creationId xmlns:a16="http://schemas.microsoft.com/office/drawing/2014/main" id="{B6799819-F24F-4627-A45C-84C493BE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073" y="141935"/>
            <a:ext cx="87763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如果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不满足以上条件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那么可以用辅助曲线把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分成有限个部分闭区域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使得每个部分闭区域都满足上述条件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46" grpId="0"/>
      <p:bldP spid="5147" grpId="0"/>
      <p:bldP spid="5148" grpId="0"/>
      <p:bldP spid="5149" grpId="0" autoUpdateAnimBg="0"/>
      <p:bldP spid="5150" grpId="0" animBg="1" autoUpdateAnimBg="0"/>
      <p:bldP spid="51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2730EB51-4AC3-41B6-B317-3DAA7078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958" y="306550"/>
            <a:ext cx="633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利用格林公式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可得区域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的面积公式。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3FD56A97-71B2-489E-A699-EB28AF42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958" y="1343058"/>
            <a:ext cx="2433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令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= </a:t>
            </a:r>
            <a:r>
              <a:rPr lang="en-US" altLang="zh-CN" sz="2800" b="1" dirty="0">
                <a:ea typeface="楷体_GB2312" pitchFamily="49" charset="-122"/>
              </a:rPr>
              <a:t>-</a:t>
            </a:r>
            <a:r>
              <a:rPr lang="en-US" altLang="zh-CN" sz="2800" b="1" i="1" dirty="0"/>
              <a:t>y, Q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x,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0" name="Object 0">
                <a:extLst>
                  <a:ext uri="{FF2B5EF4-FFF2-40B4-BE49-F238E27FC236}">
                    <a16:creationId xmlns:a16="http://schemas.microsoft.com/office/drawing/2014/main" id="{636678CA-BEDC-40AA-9C15-9B4A13AB9F82}"/>
                  </a:ext>
                </a:extLst>
              </p:cNvPr>
              <p:cNvSpPr txBox="1"/>
              <p:nvPr/>
            </p:nvSpPr>
            <p:spPr bwMode="auto">
              <a:xfrm>
                <a:off x="5016501" y="1026633"/>
                <a:ext cx="4824410" cy="12857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40" name="Object 0">
                <a:extLst>
                  <a:ext uri="{FF2B5EF4-FFF2-40B4-BE49-F238E27FC236}">
                    <a16:creationId xmlns:a16="http://schemas.microsoft.com/office/drawing/2014/main" id="{636678CA-BEDC-40AA-9C15-9B4A13AB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1026633"/>
                <a:ext cx="4824410" cy="1285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1" name="Object 1">
                <a:extLst>
                  <a:ext uri="{FF2B5EF4-FFF2-40B4-BE49-F238E27FC236}">
                    <a16:creationId xmlns:a16="http://schemas.microsoft.com/office/drawing/2014/main" id="{E4DA2F5E-96EE-4C87-A126-C1D885C83531}"/>
                  </a:ext>
                </a:extLst>
              </p:cNvPr>
              <p:cNvSpPr txBox="1"/>
              <p:nvPr/>
            </p:nvSpPr>
            <p:spPr bwMode="auto">
              <a:xfrm>
                <a:off x="3078155" y="1995948"/>
                <a:ext cx="4475729" cy="844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41" name="Object 1">
                <a:extLst>
                  <a:ext uri="{FF2B5EF4-FFF2-40B4-BE49-F238E27FC236}">
                    <a16:creationId xmlns:a16="http://schemas.microsoft.com/office/drawing/2014/main" id="{E4DA2F5E-96EE-4C87-A126-C1D885C8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155" y="1995948"/>
                <a:ext cx="4475729" cy="844550"/>
              </a:xfrm>
              <a:prstGeom prst="rect">
                <a:avLst/>
              </a:prstGeom>
              <a:blipFill>
                <a:blip r:embed="rId3"/>
                <a:stretch>
                  <a:fillRect b="-115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0C57117F-5438-43E6-A440-F1CA5E209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499" y="3032457"/>
            <a:ext cx="7113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</a:rPr>
              <a:t>例</a:t>
            </a:r>
            <a:r>
              <a:rPr lang="en-US" altLang="zh-CN" sz="3200" b="1" dirty="0">
                <a:solidFill>
                  <a:schemeClr val="hlink"/>
                </a:solidFill>
              </a:rPr>
              <a:t>1.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计算椭圆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/>
              <a:t>cos</a:t>
            </a:r>
            <a:r>
              <a:rPr lang="en-US" altLang="zh-CN" sz="2800" b="1" i="1" dirty="0" err="1"/>
              <a:t>t</a:t>
            </a:r>
            <a:r>
              <a:rPr lang="en-US" altLang="zh-CN" sz="2800" b="1" i="1" dirty="0"/>
              <a:t>, y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b</a:t>
            </a:r>
            <a:r>
              <a:rPr lang="en-US" altLang="zh-CN" sz="2800" b="1" dirty="0" err="1"/>
              <a:t>sin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所围的面积</a:t>
            </a:r>
            <a:r>
              <a:rPr lang="en-US" altLang="zh-CN" sz="2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Object 2">
                <a:extLst>
                  <a:ext uri="{FF2B5EF4-FFF2-40B4-BE49-F238E27FC236}">
                    <a16:creationId xmlns:a16="http://schemas.microsoft.com/office/drawing/2014/main" id="{5C15C50B-09C0-4562-AA0C-969C5A43DF60}"/>
                  </a:ext>
                </a:extLst>
              </p:cNvPr>
              <p:cNvSpPr txBox="1"/>
              <p:nvPr/>
            </p:nvSpPr>
            <p:spPr bwMode="auto">
              <a:xfrm>
                <a:off x="2399899" y="3692858"/>
                <a:ext cx="4588042" cy="1187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42" name="Object 2">
                <a:extLst>
                  <a:ext uri="{FF2B5EF4-FFF2-40B4-BE49-F238E27FC236}">
                    <a16:creationId xmlns:a16="http://schemas.microsoft.com/office/drawing/2014/main" id="{5C15C50B-09C0-4562-AA0C-969C5A43D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899" y="3692858"/>
                <a:ext cx="4588042" cy="1187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Object 3">
                <a:extLst>
                  <a:ext uri="{FF2B5EF4-FFF2-40B4-BE49-F238E27FC236}">
                    <a16:creationId xmlns:a16="http://schemas.microsoft.com/office/drawing/2014/main" id="{0E2CC81F-474F-4AC4-9DDA-1E0A1FDAE4FF}"/>
                  </a:ext>
                </a:extLst>
              </p:cNvPr>
              <p:cNvSpPr txBox="1"/>
              <p:nvPr/>
            </p:nvSpPr>
            <p:spPr bwMode="auto">
              <a:xfrm>
                <a:off x="2640248" y="4692206"/>
                <a:ext cx="5755806" cy="9807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43" name="Object 3">
                <a:extLst>
                  <a:ext uri="{FF2B5EF4-FFF2-40B4-BE49-F238E27FC236}">
                    <a16:creationId xmlns:a16="http://schemas.microsoft.com/office/drawing/2014/main" id="{0E2CC81F-474F-4AC4-9DDA-1E0A1FDA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248" y="4692206"/>
                <a:ext cx="5755806" cy="980741"/>
              </a:xfrm>
              <a:prstGeom prst="rect">
                <a:avLst/>
              </a:prstGeom>
              <a:blipFill>
                <a:blip r:embed="rId5"/>
                <a:stretch>
                  <a:fillRect b="-37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Object 4">
                <a:extLst>
                  <a:ext uri="{FF2B5EF4-FFF2-40B4-BE49-F238E27FC236}">
                    <a16:creationId xmlns:a16="http://schemas.microsoft.com/office/drawing/2014/main" id="{5FEDBD61-933D-4F54-BC2C-528F50F52219}"/>
                  </a:ext>
                </a:extLst>
              </p:cNvPr>
              <p:cNvSpPr txBox="1"/>
              <p:nvPr/>
            </p:nvSpPr>
            <p:spPr bwMode="auto">
              <a:xfrm>
                <a:off x="2698334" y="5793152"/>
                <a:ext cx="1767788" cy="7521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44" name="Object 4">
                <a:extLst>
                  <a:ext uri="{FF2B5EF4-FFF2-40B4-BE49-F238E27FC236}">
                    <a16:creationId xmlns:a16="http://schemas.microsoft.com/office/drawing/2014/main" id="{5FEDBD61-933D-4F54-BC2C-528F50F5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8334" y="5793152"/>
                <a:ext cx="1767788" cy="752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35840" grpId="0"/>
      <p:bldP spid="35841" grpId="0"/>
      <p:bldP spid="6151" grpId="0" autoUpdateAnimBg="0"/>
      <p:bldP spid="35842" grpId="0"/>
      <p:bldP spid="35843" grpId="0"/>
      <p:bldP spid="358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53" name="Text Box 2">
                <a:extLst>
                  <a:ext uri="{FF2B5EF4-FFF2-40B4-BE49-F238E27FC236}">
                    <a16:creationId xmlns:a16="http://schemas.microsoft.com/office/drawing/2014/main" id="{AC344781-D3AE-45B8-B655-B9DD19958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062" y="748091"/>
                <a:ext cx="8893175" cy="60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例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2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计算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其中</a:t>
                </a:r>
                <a:r>
                  <a:rPr lang="en-US" altLang="zh-CN" sz="2800" b="1" i="1" dirty="0">
                    <a:latin typeface="宋体" panose="02010600030101010101" pitchFamily="2" charset="-122"/>
                  </a:rPr>
                  <a:t>L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是矩形闭曲线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如图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).</a:t>
                </a:r>
              </a:p>
            </p:txBody>
          </p:sp>
        </mc:Choice>
        <mc:Fallback xmlns="">
          <p:sp>
            <p:nvSpPr>
              <p:cNvPr id="5153" name="Text Box 2">
                <a:extLst>
                  <a:ext uri="{FF2B5EF4-FFF2-40B4-BE49-F238E27FC236}">
                    <a16:creationId xmlns:a16="http://schemas.microsoft.com/office/drawing/2014/main" id="{AC344781-D3AE-45B8-B655-B9DD19958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062" y="748091"/>
                <a:ext cx="8893175" cy="601062"/>
              </a:xfrm>
              <a:prstGeom prst="rect">
                <a:avLst/>
              </a:prstGeom>
              <a:blipFill>
                <a:blip r:embed="rId2"/>
                <a:stretch>
                  <a:fillRect l="-1714" t="-21429" r="-3427" b="-224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 Box 4">
            <a:extLst>
              <a:ext uri="{FF2B5EF4-FFF2-40B4-BE49-F238E27FC236}">
                <a16:creationId xmlns:a16="http://schemas.microsoft.com/office/drawing/2014/main" id="{60591E87-4E08-4861-9F54-0CAE49F7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80" y="1980215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由格林公式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ECF63DB5-EB0D-4241-B270-95A4127F5046}"/>
              </a:ext>
            </a:extLst>
          </p:cNvPr>
          <p:cNvGrpSpPr>
            <a:grpSpLocks/>
          </p:cNvGrpSpPr>
          <p:nvPr/>
        </p:nvGrpSpPr>
        <p:grpSpPr bwMode="auto">
          <a:xfrm>
            <a:off x="7434190" y="2170880"/>
            <a:ext cx="3220976" cy="1946466"/>
            <a:chOff x="3264" y="912"/>
            <a:chExt cx="1776" cy="1143"/>
          </a:xfrm>
        </p:grpSpPr>
        <p:sp>
          <p:nvSpPr>
            <p:cNvPr id="5143" name="Line 5">
              <a:extLst>
                <a:ext uri="{FF2B5EF4-FFF2-40B4-BE49-F238E27FC236}">
                  <a16:creationId xmlns:a16="http://schemas.microsoft.com/office/drawing/2014/main" id="{E3B50FF1-754E-408A-84D0-B4B0C8062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7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6">
              <a:extLst>
                <a:ext uri="{FF2B5EF4-FFF2-40B4-BE49-F238E27FC236}">
                  <a16:creationId xmlns:a16="http://schemas.microsoft.com/office/drawing/2014/main" id="{391EB8A7-8130-42D1-9098-719495941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1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Rectangle 7">
              <a:extLst>
                <a:ext uri="{FF2B5EF4-FFF2-40B4-BE49-F238E27FC236}">
                  <a16:creationId xmlns:a16="http://schemas.microsoft.com/office/drawing/2014/main" id="{C572411C-2F11-48B7-B119-B599DE4A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96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6" name="Line 8">
              <a:extLst>
                <a:ext uri="{FF2B5EF4-FFF2-40B4-BE49-F238E27FC236}">
                  <a16:creationId xmlns:a16="http://schemas.microsoft.com/office/drawing/2014/main" id="{170A0277-60C8-4737-95D9-769DADB6E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9">
              <a:extLst>
                <a:ext uri="{FF2B5EF4-FFF2-40B4-BE49-F238E27FC236}">
                  <a16:creationId xmlns:a16="http://schemas.microsoft.com/office/drawing/2014/main" id="{7C64C5FF-4BBC-467E-88D3-538AB88B9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10">
              <a:extLst>
                <a:ext uri="{FF2B5EF4-FFF2-40B4-BE49-F238E27FC236}">
                  <a16:creationId xmlns:a16="http://schemas.microsoft.com/office/drawing/2014/main" id="{5C803571-FEC3-48E6-90EA-922E7F221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11">
              <a:extLst>
                <a:ext uri="{FF2B5EF4-FFF2-40B4-BE49-F238E27FC236}">
                  <a16:creationId xmlns:a16="http://schemas.microsoft.com/office/drawing/2014/main" id="{1F9A1AC4-46D6-425F-8C7C-CBC9E8D6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Text Box 12">
              <a:extLst>
                <a:ext uri="{FF2B5EF4-FFF2-40B4-BE49-F238E27FC236}">
                  <a16:creationId xmlns:a16="http://schemas.microsoft.com/office/drawing/2014/main" id="{62F0DB90-1748-425C-9CF6-66AE539C4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28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-1</a:t>
              </a:r>
            </a:p>
          </p:txBody>
        </p:sp>
        <p:sp>
          <p:nvSpPr>
            <p:cNvPr id="5151" name="Text Box 13">
              <a:extLst>
                <a:ext uri="{FF2B5EF4-FFF2-40B4-BE49-F238E27FC236}">
                  <a16:creationId xmlns:a16="http://schemas.microsoft.com/office/drawing/2014/main" id="{F5588EC7-5D8A-42F1-B812-3CBF9B7D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1722"/>
              <a:ext cx="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3</a:t>
              </a:r>
            </a:p>
          </p:txBody>
        </p:sp>
        <p:sp>
          <p:nvSpPr>
            <p:cNvPr id="5152" name="Text Box 14">
              <a:extLst>
                <a:ext uri="{FF2B5EF4-FFF2-40B4-BE49-F238E27FC236}">
                  <a16:creationId xmlns:a16="http://schemas.microsoft.com/office/drawing/2014/main" id="{47C889C5-7AEC-4271-BDC2-74F8ABE32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954"/>
              <a:ext cx="2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Object 16">
                <a:extLst>
                  <a:ext uri="{FF2B5EF4-FFF2-40B4-BE49-F238E27FC236}">
                    <a16:creationId xmlns:a16="http://schemas.microsoft.com/office/drawing/2014/main" id="{0ABC989E-F1F2-4A17-955F-552C6640B538}"/>
                  </a:ext>
                </a:extLst>
              </p:cNvPr>
              <p:cNvSpPr txBox="1"/>
              <p:nvPr/>
            </p:nvSpPr>
            <p:spPr bwMode="auto">
              <a:xfrm>
                <a:off x="3603654" y="1869194"/>
                <a:ext cx="3887787" cy="1036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4" name="Object 16">
                <a:extLst>
                  <a:ext uri="{FF2B5EF4-FFF2-40B4-BE49-F238E27FC236}">
                    <a16:creationId xmlns:a16="http://schemas.microsoft.com/office/drawing/2014/main" id="{0ABC989E-F1F2-4A17-955F-552C6640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3654" y="1869194"/>
                <a:ext cx="3887787" cy="1036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5" name="Object 17">
                <a:extLst>
                  <a:ext uri="{FF2B5EF4-FFF2-40B4-BE49-F238E27FC236}">
                    <a16:creationId xmlns:a16="http://schemas.microsoft.com/office/drawing/2014/main" id="{0A7EBE43-C7CF-4FC1-ADCF-CD8600201570}"/>
                  </a:ext>
                </a:extLst>
              </p:cNvPr>
              <p:cNvSpPr txBox="1"/>
              <p:nvPr/>
            </p:nvSpPr>
            <p:spPr bwMode="auto">
              <a:xfrm>
                <a:off x="3192686" y="2988293"/>
                <a:ext cx="3694577" cy="13574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5" name="Object 17">
                <a:extLst>
                  <a:ext uri="{FF2B5EF4-FFF2-40B4-BE49-F238E27FC236}">
                    <a16:creationId xmlns:a16="http://schemas.microsoft.com/office/drawing/2014/main" id="{0A7EBE43-C7CF-4FC1-ADCF-CD86002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686" y="2988293"/>
                <a:ext cx="3694577" cy="1357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Object 18">
                <a:extLst>
                  <a:ext uri="{FF2B5EF4-FFF2-40B4-BE49-F238E27FC236}">
                    <a16:creationId xmlns:a16="http://schemas.microsoft.com/office/drawing/2014/main" id="{DBD645CF-AFC9-4DB6-9AB6-BFB8F869227F}"/>
                  </a:ext>
                </a:extLst>
              </p:cNvPr>
              <p:cNvSpPr txBox="1"/>
              <p:nvPr/>
            </p:nvSpPr>
            <p:spPr bwMode="auto">
              <a:xfrm>
                <a:off x="3032996" y="4377897"/>
                <a:ext cx="5532888" cy="1122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6" name="Object 18">
                <a:extLst>
                  <a:ext uri="{FF2B5EF4-FFF2-40B4-BE49-F238E27FC236}">
                    <a16:creationId xmlns:a16="http://schemas.microsoft.com/office/drawing/2014/main" id="{DBD645CF-AFC9-4DB6-9AB6-BFB8F869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996" y="4377897"/>
                <a:ext cx="5532888" cy="1122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" grpId="0"/>
      <p:bldP spid="7172" grpId="0" autoUpdateAnimBg="0"/>
      <p:bldP spid="7184" grpId="0"/>
      <p:bldP spid="7185" grpId="0"/>
      <p:bldP spid="71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Object 19">
                <a:extLst>
                  <a:ext uri="{FF2B5EF4-FFF2-40B4-BE49-F238E27FC236}">
                    <a16:creationId xmlns:a16="http://schemas.microsoft.com/office/drawing/2014/main" id="{BEAA68DF-3996-4ACC-A849-B5DE35C8D8EE}"/>
                  </a:ext>
                </a:extLst>
              </p:cNvPr>
              <p:cNvSpPr txBox="1"/>
              <p:nvPr/>
            </p:nvSpPr>
            <p:spPr bwMode="auto">
              <a:xfrm>
                <a:off x="2761482" y="145731"/>
                <a:ext cx="7248792" cy="854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7" name="Object 19">
                <a:extLst>
                  <a:ext uri="{FF2B5EF4-FFF2-40B4-BE49-F238E27FC236}">
                    <a16:creationId xmlns:a16="http://schemas.microsoft.com/office/drawing/2014/main" id="{BEAA68DF-3996-4ACC-A849-B5DE35C8D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1482" y="145731"/>
                <a:ext cx="7248792" cy="854075"/>
              </a:xfrm>
              <a:prstGeom prst="rect">
                <a:avLst/>
              </a:prstGeom>
              <a:blipFill>
                <a:blip r:embed="rId2"/>
                <a:stretch>
                  <a:fillRect b="-364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8" name="Text Box 20">
            <a:extLst>
              <a:ext uri="{FF2B5EF4-FFF2-40B4-BE49-F238E27FC236}">
                <a16:creationId xmlns:a16="http://schemas.microsoft.com/office/drawing/2014/main" id="{C9784572-E6FF-4E50-B6C8-F5137DB3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63" y="317182"/>
            <a:ext cx="1944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计算</a:t>
            </a:r>
            <a:endParaRPr lang="zh-CN" altLang="en-US" sz="2800" b="1" dirty="0"/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C6EE8D3D-DE65-4574-A50C-FD3471D6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86" y="1452132"/>
            <a:ext cx="479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其中</a:t>
            </a:r>
            <a:r>
              <a:rPr lang="en-US" altLang="zh-CN" sz="2800" b="1" i="1"/>
              <a:t>L</a:t>
            </a:r>
            <a:r>
              <a:rPr lang="zh-CN" altLang="en-US" sz="2800" b="1"/>
              <a:t>是</a:t>
            </a:r>
            <a:r>
              <a:rPr lang="en-US" altLang="zh-CN" sz="2800" b="1" i="1"/>
              <a:t>A</a:t>
            </a:r>
            <a:r>
              <a:rPr lang="zh-CN" altLang="en-US" sz="2800" b="1"/>
              <a:t>到</a:t>
            </a:r>
            <a:r>
              <a:rPr lang="en-US" altLang="zh-CN" sz="2800" b="1" i="1"/>
              <a:t>O</a:t>
            </a:r>
            <a:r>
              <a:rPr lang="zh-CN" altLang="en-US" sz="2800" b="1"/>
              <a:t>的上半圆</a:t>
            </a:r>
            <a:r>
              <a:rPr lang="en-US" altLang="zh-CN" sz="2800" b="1"/>
              <a:t>(</a:t>
            </a:r>
            <a:r>
              <a:rPr lang="zh-CN" altLang="en-US" sz="2800" b="1"/>
              <a:t>如图</a:t>
            </a:r>
            <a:r>
              <a:rPr lang="en-US" altLang="zh-CN" sz="2800" b="1"/>
              <a:t>).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E5007D6D-A8AC-465D-B7B8-CFEAADE29433}"/>
              </a:ext>
            </a:extLst>
          </p:cNvPr>
          <p:cNvGrpSpPr>
            <a:grpSpLocks/>
          </p:cNvGrpSpPr>
          <p:nvPr/>
        </p:nvGrpSpPr>
        <p:grpSpPr bwMode="auto">
          <a:xfrm>
            <a:off x="8098274" y="1304153"/>
            <a:ext cx="2606675" cy="1828800"/>
            <a:chOff x="3408" y="2400"/>
            <a:chExt cx="1642" cy="1152"/>
          </a:xfrm>
        </p:grpSpPr>
        <p:sp>
          <p:nvSpPr>
            <p:cNvPr id="5135" name="Line 22">
              <a:extLst>
                <a:ext uri="{FF2B5EF4-FFF2-40B4-BE49-F238E27FC236}">
                  <a16:creationId xmlns:a16="http://schemas.microsoft.com/office/drawing/2014/main" id="{CE313806-3672-4AE9-BF5A-2FF82FCE5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3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23">
              <a:extLst>
                <a:ext uri="{FF2B5EF4-FFF2-40B4-BE49-F238E27FC236}">
                  <a16:creationId xmlns:a16="http://schemas.microsoft.com/office/drawing/2014/main" id="{7F844CBC-4D0E-49B5-8247-1729C65D6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0" y="247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Arc 29">
              <a:extLst>
                <a:ext uri="{FF2B5EF4-FFF2-40B4-BE49-F238E27FC236}">
                  <a16:creationId xmlns:a16="http://schemas.microsoft.com/office/drawing/2014/main" id="{D2589092-4B25-4648-A6EA-5E0FEAE21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0" y="2710"/>
              <a:ext cx="1152" cy="576"/>
            </a:xfrm>
            <a:custGeom>
              <a:avLst/>
              <a:gdLst>
                <a:gd name="T0" fmla="*/ 0 w 43196"/>
                <a:gd name="T1" fmla="*/ 15 h 21600"/>
                <a:gd name="T2" fmla="*/ 31 w 43196"/>
                <a:gd name="T3" fmla="*/ 15 h 21600"/>
                <a:gd name="T4" fmla="*/ 15 w 43196"/>
                <a:gd name="T5" fmla="*/ 15 h 21600"/>
                <a:gd name="T6" fmla="*/ 0 60000 65536"/>
                <a:gd name="T7" fmla="*/ 0 60000 65536"/>
                <a:gd name="T8" fmla="*/ 0 60000 65536"/>
                <a:gd name="T9" fmla="*/ 0 w 43196"/>
                <a:gd name="T10" fmla="*/ 0 h 21600"/>
                <a:gd name="T11" fmla="*/ 43196 w 431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6" h="21600" fill="none" extrusionOk="0">
                  <a:moveTo>
                    <a:pt x="-1" y="21192"/>
                  </a:moveTo>
                  <a:cubicBezTo>
                    <a:pt x="221" y="9424"/>
                    <a:pt x="9825" y="-1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</a:path>
                <a:path w="43196" h="21600" stroke="0" extrusionOk="0">
                  <a:moveTo>
                    <a:pt x="-1" y="21192"/>
                  </a:moveTo>
                  <a:cubicBezTo>
                    <a:pt x="221" y="9424"/>
                    <a:pt x="9825" y="-1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  <a:lnTo>
                    <a:pt x="2159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  <p:sp>
          <p:nvSpPr>
            <p:cNvPr id="5138" name="Text Box 30">
              <a:extLst>
                <a:ext uri="{FF2B5EF4-FFF2-40B4-BE49-F238E27FC236}">
                  <a16:creationId xmlns:a16="http://schemas.microsoft.com/office/drawing/2014/main" id="{C7A92BD9-C0B7-4B4F-A683-F7EFFA66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1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o</a:t>
              </a:r>
            </a:p>
          </p:txBody>
        </p:sp>
        <p:sp>
          <p:nvSpPr>
            <p:cNvPr id="5139" name="Text Box 31">
              <a:extLst>
                <a:ext uri="{FF2B5EF4-FFF2-40B4-BE49-F238E27FC236}">
                  <a16:creationId xmlns:a16="http://schemas.microsoft.com/office/drawing/2014/main" id="{7F92A7E9-A18D-478C-8A8C-FE957DCF3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2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140" name="Text Box 33">
              <a:extLst>
                <a:ext uri="{FF2B5EF4-FFF2-40B4-BE49-F238E27FC236}">
                  <a16:creationId xmlns:a16="http://schemas.microsoft.com/office/drawing/2014/main" id="{78D8E4A3-E8DE-4B31-AFBA-E3876A3F4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8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5141" name="Text Box 34">
              <a:extLst>
                <a:ext uri="{FF2B5EF4-FFF2-40B4-BE49-F238E27FC236}">
                  <a16:creationId xmlns:a16="http://schemas.microsoft.com/office/drawing/2014/main" id="{352F86D6-69DC-4F30-B4B9-B0118018D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L</a:t>
              </a:r>
            </a:p>
          </p:txBody>
        </p:sp>
        <p:sp>
          <p:nvSpPr>
            <p:cNvPr id="5142" name="Line 35">
              <a:extLst>
                <a:ext uri="{FF2B5EF4-FFF2-40B4-BE49-F238E27FC236}">
                  <a16:creationId xmlns:a16="http://schemas.microsoft.com/office/drawing/2014/main" id="{1D95F46E-EEF7-4697-82A0-7E1C8FBCE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0" y="27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05" name="Text Box 37">
            <a:extLst>
              <a:ext uri="{FF2B5EF4-FFF2-40B4-BE49-F238E27FC236}">
                <a16:creationId xmlns:a16="http://schemas.microsoft.com/office/drawing/2014/main" id="{9723F015-3CEA-4F22-8D3E-3F5B2726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13" y="2130788"/>
            <a:ext cx="465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宋体" panose="02010600030101010101" pitchFamily="2" charset="-122"/>
              </a:rPr>
              <a:t>为非闭曲线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直接计算较繁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7206" name="Text Box 38">
            <a:extLst>
              <a:ext uri="{FF2B5EF4-FFF2-40B4-BE49-F238E27FC236}">
                <a16:creationId xmlns:a16="http://schemas.microsoft.com/office/drawing/2014/main" id="{85A85072-90FA-4965-BEB0-7F8FB0040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09" y="2809444"/>
            <a:ext cx="7056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作辅助线</a:t>
            </a:r>
            <a:r>
              <a:rPr lang="en-US" altLang="zh-CN" sz="2800" b="1" i="1" dirty="0"/>
              <a:t>OA,</a:t>
            </a:r>
            <a:r>
              <a:rPr lang="zh-CN" altLang="en-US" sz="2800" b="1" dirty="0"/>
              <a:t>在闭曲线</a:t>
            </a:r>
            <a:r>
              <a:rPr lang="en-US" altLang="zh-CN" sz="2800" b="1" i="1" dirty="0"/>
              <a:t>L+OA</a:t>
            </a:r>
            <a:r>
              <a:rPr lang="zh-CN" altLang="en-US" sz="2800" b="1" dirty="0"/>
              <a:t>上用格林公式</a:t>
            </a:r>
            <a:r>
              <a:rPr lang="en-US" altLang="zh-CN" sz="28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8B4EE6D4-590B-484F-A0DA-F87F645FEB10}"/>
                  </a:ext>
                </a:extLst>
              </p:cNvPr>
              <p:cNvSpPr txBox="1"/>
              <p:nvPr/>
            </p:nvSpPr>
            <p:spPr bwMode="auto">
              <a:xfrm>
                <a:off x="3192403" y="5405868"/>
                <a:ext cx="1451648" cy="10137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Object 2">
                <a:extLst>
                  <a:ext uri="{FF2B5EF4-FFF2-40B4-BE49-F238E27FC236}">
                    <a16:creationId xmlns:a16="http://schemas.microsoft.com/office/drawing/2014/main" id="{8B4EE6D4-590B-484F-A0DA-F87F645FE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403" y="5405868"/>
                <a:ext cx="1451648" cy="1013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3">
                <a:extLst>
                  <a:ext uri="{FF2B5EF4-FFF2-40B4-BE49-F238E27FC236}">
                    <a16:creationId xmlns:a16="http://schemas.microsoft.com/office/drawing/2014/main" id="{DE9559CD-D999-4157-8EB8-E57619BD7E4A}"/>
                  </a:ext>
                </a:extLst>
              </p:cNvPr>
              <p:cNvSpPr txBox="1"/>
              <p:nvPr/>
            </p:nvSpPr>
            <p:spPr bwMode="auto">
              <a:xfrm>
                <a:off x="1306590" y="5405868"/>
                <a:ext cx="2002348" cy="12739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3" name="Object 3">
                <a:extLst>
                  <a:ext uri="{FF2B5EF4-FFF2-40B4-BE49-F238E27FC236}">
                    <a16:creationId xmlns:a16="http://schemas.microsoft.com/office/drawing/2014/main" id="{DE9559CD-D999-4157-8EB8-E57619BD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6590" y="5405868"/>
                <a:ext cx="2002348" cy="1273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A8E978C0-78EA-4541-B02C-33848F79CA0E}"/>
                  </a:ext>
                </a:extLst>
              </p:cNvPr>
              <p:cNvSpPr txBox="1"/>
              <p:nvPr/>
            </p:nvSpPr>
            <p:spPr bwMode="auto">
              <a:xfrm>
                <a:off x="1321595" y="4392571"/>
                <a:ext cx="5998665" cy="12267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" name="Object 4">
                <a:extLst>
                  <a:ext uri="{FF2B5EF4-FFF2-40B4-BE49-F238E27FC236}">
                    <a16:creationId xmlns:a16="http://schemas.microsoft.com/office/drawing/2014/main" id="{A8E978C0-78EA-4541-B02C-33848F79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1595" y="4392571"/>
                <a:ext cx="5998665" cy="1226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5">
                <a:extLst>
                  <a:ext uri="{FF2B5EF4-FFF2-40B4-BE49-F238E27FC236}">
                    <a16:creationId xmlns:a16="http://schemas.microsoft.com/office/drawing/2014/main" id="{285D1840-2840-4C74-AA10-D3FF164D4595}"/>
                  </a:ext>
                </a:extLst>
              </p:cNvPr>
              <p:cNvSpPr txBox="1"/>
              <p:nvPr/>
            </p:nvSpPr>
            <p:spPr bwMode="auto">
              <a:xfrm>
                <a:off x="1237915" y="3242831"/>
                <a:ext cx="6969126" cy="12649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𝑶𝑨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" name="Object 5">
                <a:extLst>
                  <a:ext uri="{FF2B5EF4-FFF2-40B4-BE49-F238E27FC236}">
                    <a16:creationId xmlns:a16="http://schemas.microsoft.com/office/drawing/2014/main" id="{285D1840-2840-4C74-AA10-D3FF164D4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915" y="3242831"/>
                <a:ext cx="6969126" cy="126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  <p:bldP spid="7188" grpId="0" autoUpdateAnimBg="0"/>
      <p:bldP spid="7189" grpId="0" autoUpdateAnimBg="0"/>
      <p:bldP spid="7205" grpId="0" autoUpdateAnimBg="0"/>
      <p:bldP spid="7206" grpId="0" autoUpdateAnimBg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>
            <a:extLst>
              <a:ext uri="{FF2B5EF4-FFF2-40B4-BE49-F238E27FC236}">
                <a16:creationId xmlns:a16="http://schemas.microsoft.com/office/drawing/2014/main" id="{79769ED2-2C7B-43DE-B45C-460CF0C2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723" y="119120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而</a:t>
            </a:r>
            <a:r>
              <a:rPr lang="en-US" altLang="zh-CN" sz="2800" b="1" i="1" dirty="0"/>
              <a:t>OA: y</a:t>
            </a:r>
            <a:r>
              <a:rPr lang="en-US" altLang="zh-CN" sz="2800" b="1" dirty="0"/>
              <a:t>=0 </a:t>
            </a:r>
            <a:r>
              <a:rPr lang="en-US" altLang="zh-CN" sz="2800" b="1" i="1" dirty="0"/>
              <a:t>, x</a:t>
            </a:r>
            <a:r>
              <a:rPr lang="zh-CN" altLang="en-US" sz="2800" b="1" dirty="0"/>
              <a:t>从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到</a:t>
            </a:r>
            <a:r>
              <a:rPr lang="en-US" altLang="zh-CN" sz="2800" b="1" i="1" dirty="0"/>
              <a:t>a,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9E09BD1C-4F52-457A-B6DD-C9507E3C2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774" y="118950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8">
                <a:extLst>
                  <a:ext uri="{FF2B5EF4-FFF2-40B4-BE49-F238E27FC236}">
                    <a16:creationId xmlns:a16="http://schemas.microsoft.com/office/drawing/2014/main" id="{E161B6C1-0164-4A98-9505-7191FC3A158F}"/>
                  </a:ext>
                </a:extLst>
              </p:cNvPr>
              <p:cNvSpPr txBox="1"/>
              <p:nvPr/>
            </p:nvSpPr>
            <p:spPr bwMode="auto">
              <a:xfrm>
                <a:off x="1614294" y="2328908"/>
                <a:ext cx="7652079" cy="16206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𝑶𝑨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0" name="Object 8">
                <a:extLst>
                  <a:ext uri="{FF2B5EF4-FFF2-40B4-BE49-F238E27FC236}">
                    <a16:creationId xmlns:a16="http://schemas.microsoft.com/office/drawing/2014/main" id="{E161B6C1-0164-4A98-9505-7191FC3A1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294" y="2328908"/>
                <a:ext cx="7652079" cy="1620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1" name="Text Box 9">
            <a:extLst>
              <a:ext uri="{FF2B5EF4-FFF2-40B4-BE49-F238E27FC236}">
                <a16:creationId xmlns:a16="http://schemas.microsoft.com/office/drawing/2014/main" id="{C70BDD8D-78D6-4845-92F2-C54A23566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68" y="3835676"/>
            <a:ext cx="168489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E08FC9F1-1908-4060-A9A1-075E41CFF7E0}"/>
                  </a:ext>
                </a:extLst>
              </p:cNvPr>
              <p:cNvSpPr txBox="1"/>
              <p:nvPr/>
            </p:nvSpPr>
            <p:spPr bwMode="auto">
              <a:xfrm>
                <a:off x="1887053" y="3626326"/>
                <a:ext cx="7786935" cy="13740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2" name="Object 10">
                <a:extLst>
                  <a:ext uri="{FF2B5EF4-FFF2-40B4-BE49-F238E27FC236}">
                    <a16:creationId xmlns:a16="http://schemas.microsoft.com/office/drawing/2014/main" id="{E08FC9F1-1908-4060-A9A1-075E41CFF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7053" y="3626326"/>
                <a:ext cx="7786935" cy="1374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3" name="Object 11">
                <a:extLst>
                  <a:ext uri="{FF2B5EF4-FFF2-40B4-BE49-F238E27FC236}">
                    <a16:creationId xmlns:a16="http://schemas.microsoft.com/office/drawing/2014/main" id="{6632319E-3F9C-4F20-B7BF-E33EEDF691AF}"/>
                  </a:ext>
                </a:extLst>
              </p:cNvPr>
              <p:cNvSpPr txBox="1"/>
              <p:nvPr/>
            </p:nvSpPr>
            <p:spPr bwMode="auto">
              <a:xfrm>
                <a:off x="1885505" y="4817712"/>
                <a:ext cx="4842554" cy="13740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𝑶𝑨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𝑶𝑨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3" name="Object 11">
                <a:extLst>
                  <a:ext uri="{FF2B5EF4-FFF2-40B4-BE49-F238E27FC236}">
                    <a16:creationId xmlns:a16="http://schemas.microsoft.com/office/drawing/2014/main" id="{6632319E-3F9C-4F20-B7BF-E33EEDF69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5505" y="4817712"/>
                <a:ext cx="4842554" cy="13740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56" name="Group 12">
            <a:extLst>
              <a:ext uri="{FF2B5EF4-FFF2-40B4-BE49-F238E27FC236}">
                <a16:creationId xmlns:a16="http://schemas.microsoft.com/office/drawing/2014/main" id="{4EEAD226-28F3-45A2-8C9A-826A7F843531}"/>
              </a:ext>
            </a:extLst>
          </p:cNvPr>
          <p:cNvGrpSpPr>
            <a:grpSpLocks/>
          </p:cNvGrpSpPr>
          <p:nvPr/>
        </p:nvGrpSpPr>
        <p:grpSpPr bwMode="auto">
          <a:xfrm>
            <a:off x="8069398" y="541764"/>
            <a:ext cx="2606675" cy="1895475"/>
            <a:chOff x="3408" y="2400"/>
            <a:chExt cx="1642" cy="1194"/>
          </a:xfrm>
        </p:grpSpPr>
        <p:sp>
          <p:nvSpPr>
            <p:cNvPr id="6157" name="Line 13">
              <a:extLst>
                <a:ext uri="{FF2B5EF4-FFF2-40B4-BE49-F238E27FC236}">
                  <a16:creationId xmlns:a16="http://schemas.microsoft.com/office/drawing/2014/main" id="{2A0CF351-20A2-4C9A-AB55-6679807D1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3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158" name="Line 14">
              <a:extLst>
                <a:ext uri="{FF2B5EF4-FFF2-40B4-BE49-F238E27FC236}">
                  <a16:creationId xmlns:a16="http://schemas.microsoft.com/office/drawing/2014/main" id="{66EE21A9-1FD2-4D64-80BD-615A1ABD3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0" y="247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159" name="Arc 15">
              <a:extLst>
                <a:ext uri="{FF2B5EF4-FFF2-40B4-BE49-F238E27FC236}">
                  <a16:creationId xmlns:a16="http://schemas.microsoft.com/office/drawing/2014/main" id="{4D883F86-8767-4E89-90B2-7A876F13E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0" y="2710"/>
              <a:ext cx="1152" cy="576"/>
            </a:xfrm>
            <a:custGeom>
              <a:avLst/>
              <a:gdLst>
                <a:gd name="T0" fmla="*/ 0 w 43196"/>
                <a:gd name="T1" fmla="*/ 15 h 21600"/>
                <a:gd name="T2" fmla="*/ 31 w 43196"/>
                <a:gd name="T3" fmla="*/ 15 h 21600"/>
                <a:gd name="T4" fmla="*/ 15 w 43196"/>
                <a:gd name="T5" fmla="*/ 15 h 21600"/>
                <a:gd name="T6" fmla="*/ 0 60000 65536"/>
                <a:gd name="T7" fmla="*/ 0 60000 65536"/>
                <a:gd name="T8" fmla="*/ 0 60000 65536"/>
                <a:gd name="T9" fmla="*/ 0 w 43196"/>
                <a:gd name="T10" fmla="*/ 0 h 21600"/>
                <a:gd name="T11" fmla="*/ 43196 w 431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6" h="21600" fill="none" extrusionOk="0">
                  <a:moveTo>
                    <a:pt x="-1" y="21192"/>
                  </a:moveTo>
                  <a:cubicBezTo>
                    <a:pt x="221" y="9424"/>
                    <a:pt x="9825" y="-1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</a:path>
                <a:path w="43196" h="21600" stroke="0" extrusionOk="0">
                  <a:moveTo>
                    <a:pt x="-1" y="21192"/>
                  </a:moveTo>
                  <a:cubicBezTo>
                    <a:pt x="221" y="9424"/>
                    <a:pt x="9825" y="-1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  <a:lnTo>
                    <a:pt x="2159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BF5A87EA-5E2D-4FB3-8742-0197832D5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1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o</a:t>
              </a: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C30A5FF6-BC2F-48D0-A84A-21F1FCFCB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264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52F82BD8-DAEC-49FC-8323-7C43AD701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8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6163" name="Text Box 19">
              <a:extLst>
                <a:ext uri="{FF2B5EF4-FFF2-40B4-BE49-F238E27FC236}">
                  <a16:creationId xmlns:a16="http://schemas.microsoft.com/office/drawing/2014/main" id="{FA569C9E-E499-41C6-9C10-A88955A0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00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</a:p>
          </p:txBody>
        </p:sp>
        <p:sp>
          <p:nvSpPr>
            <p:cNvPr id="6164" name="Line 20">
              <a:extLst>
                <a:ext uri="{FF2B5EF4-FFF2-40B4-BE49-F238E27FC236}">
                  <a16:creationId xmlns:a16="http://schemas.microsoft.com/office/drawing/2014/main" id="{715CB422-ED71-42C7-AF1C-2A4E7C6F7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0" y="27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0" grpId="0"/>
      <p:bldP spid="8201" grpId="0" autoUpdateAnimBg="0"/>
      <p:bldP spid="8202" grpId="0"/>
      <p:bldP spid="8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CEEE23B4-6BBA-4934-A496-AFDE04BF9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55" y="217908"/>
            <a:ext cx="7488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二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  <a:r>
              <a:rPr lang="zh-CN" altLang="en-US" sz="3200" b="1" dirty="0">
                <a:latin typeface="宋体" panose="02010600030101010101" pitchFamily="2" charset="-122"/>
              </a:rPr>
              <a:t>平面上曲线积分与路径无关的条件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CE77B970-6A02-4962-83B4-9564448F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618" y="1083096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</a:t>
            </a:r>
            <a:r>
              <a:rPr lang="en-US" altLang="zh-CN" sz="2800" b="1" i="1"/>
              <a:t>P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r>
              <a:rPr lang="en-US" altLang="zh-CN" sz="2800" b="1" i="1"/>
              <a:t>,Q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  <a:r>
              <a:rPr lang="zh-CN" altLang="en-US" sz="2800" b="1"/>
              <a:t>是定义在平面域</a:t>
            </a:r>
            <a:r>
              <a:rPr lang="en-US" altLang="zh-CN" sz="2800" b="1" i="1"/>
              <a:t>D</a:t>
            </a:r>
            <a:r>
              <a:rPr lang="zh-CN" altLang="en-US" sz="2800" b="1"/>
              <a:t>上的有界函数，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Text Box 6">
                <a:extLst>
                  <a:ext uri="{FF2B5EF4-FFF2-40B4-BE49-F238E27FC236}">
                    <a16:creationId xmlns:a16="http://schemas.microsoft.com/office/drawing/2014/main" id="{350AD8E7-812A-484C-A497-1E7A13111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155" y="3019426"/>
                <a:ext cx="6505771" cy="64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恒有</a:t>
                </a:r>
                <a:r>
                  <a:rPr lang="en-US" altLang="zh-CN" sz="2800" b="1" dirty="0"/>
                  <a:t>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𝑷𝒅𝒙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𝑸𝒅𝒚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𝑷𝒅𝒙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𝑸𝒅𝒚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9222" name="Text Box 6">
                <a:extLst>
                  <a:ext uri="{FF2B5EF4-FFF2-40B4-BE49-F238E27FC236}">
                    <a16:creationId xmlns:a16="http://schemas.microsoft.com/office/drawing/2014/main" id="{350AD8E7-812A-484C-A497-1E7A1311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155" y="3019426"/>
                <a:ext cx="6505771" cy="643125"/>
              </a:xfrm>
              <a:prstGeom prst="rect">
                <a:avLst/>
              </a:prstGeom>
              <a:blipFill>
                <a:blip r:embed="rId3"/>
                <a:stretch>
                  <a:fillRect l="-1968" t="-11321" b="-84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 Box 4">
            <a:extLst>
              <a:ext uri="{FF2B5EF4-FFF2-40B4-BE49-F238E27FC236}">
                <a16:creationId xmlns:a16="http://schemas.microsoft.com/office/drawing/2014/main" id="{C60B6E3D-EC53-4D79-AB00-32BA15D9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3" y="1787946"/>
            <a:ext cx="7056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如果对于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内的任意两点</a:t>
            </a:r>
            <a:r>
              <a:rPr lang="en-US" altLang="zh-CN" sz="2800" b="1" i="1" dirty="0"/>
              <a:t>A,B</a:t>
            </a:r>
            <a:r>
              <a:rPr lang="zh-CN" altLang="en-US" sz="2800" b="1" dirty="0"/>
              <a:t>以及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内从点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到点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的任意两条曲线 </a:t>
            </a:r>
            <a:r>
              <a:rPr lang="en-US" altLang="zh-CN" sz="2800" b="1" i="1" dirty="0">
                <a:solidFill>
                  <a:schemeClr val="hlink"/>
                </a:solidFill>
              </a:rPr>
              <a:t>L</a:t>
            </a:r>
            <a:r>
              <a:rPr lang="en-US" altLang="zh-CN" sz="32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</a:rPr>
              <a:t>, </a:t>
            </a:r>
            <a:r>
              <a:rPr lang="en-US" altLang="zh-CN" sz="2800" b="1" i="1" dirty="0">
                <a:solidFill>
                  <a:schemeClr val="hlink"/>
                </a:solidFill>
              </a:rPr>
              <a:t>L</a:t>
            </a:r>
            <a:r>
              <a:rPr lang="en-US" altLang="zh-CN" sz="32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800" b="1" dirty="0">
                <a:solidFill>
                  <a:schemeClr val="hlink"/>
                </a:solidFill>
              </a:rPr>
              <a:t>.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7327DF81-2F01-4FE2-BE2A-514A4D51E2D1}"/>
              </a:ext>
            </a:extLst>
          </p:cNvPr>
          <p:cNvGrpSpPr>
            <a:grpSpLocks/>
          </p:cNvGrpSpPr>
          <p:nvPr/>
        </p:nvGrpSpPr>
        <p:grpSpPr bwMode="auto">
          <a:xfrm>
            <a:off x="7967663" y="2781301"/>
            <a:ext cx="2514600" cy="1700213"/>
            <a:chOff x="3840" y="1528"/>
            <a:chExt cx="1584" cy="1071"/>
          </a:xfrm>
        </p:grpSpPr>
        <p:sp>
          <p:nvSpPr>
            <p:cNvPr id="7189" name="Line 7">
              <a:extLst>
                <a:ext uri="{FF2B5EF4-FFF2-40B4-BE49-F238E27FC236}">
                  <a16:creationId xmlns:a16="http://schemas.microsoft.com/office/drawing/2014/main" id="{9CBC12D7-EB92-4E33-B0DB-F599C0734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1"/>
            </a:p>
          </p:txBody>
        </p:sp>
        <p:sp>
          <p:nvSpPr>
            <p:cNvPr id="7190" name="Line 8">
              <a:extLst>
                <a:ext uri="{FF2B5EF4-FFF2-40B4-BE49-F238E27FC236}">
                  <a16:creationId xmlns:a16="http://schemas.microsoft.com/office/drawing/2014/main" id="{6BA85515-A59A-43B9-9E6D-D5E2D43A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5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1"/>
            </a:p>
          </p:txBody>
        </p:sp>
        <p:sp>
          <p:nvSpPr>
            <p:cNvPr id="7191" name="Freeform 9">
              <a:extLst>
                <a:ext uri="{FF2B5EF4-FFF2-40B4-BE49-F238E27FC236}">
                  <a16:creationId xmlns:a16="http://schemas.microsoft.com/office/drawing/2014/main" id="{154ACA67-3254-45C6-B74F-ABFF7B861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528"/>
              <a:ext cx="1408" cy="1048"/>
            </a:xfrm>
            <a:custGeom>
              <a:avLst/>
              <a:gdLst>
                <a:gd name="T0" fmla="*/ 120 w 1408"/>
                <a:gd name="T1" fmla="*/ 920 h 1048"/>
                <a:gd name="T2" fmla="*/ 24 w 1408"/>
                <a:gd name="T3" fmla="*/ 632 h 1048"/>
                <a:gd name="T4" fmla="*/ 120 w 1408"/>
                <a:gd name="T5" fmla="*/ 200 h 1048"/>
                <a:gd name="T6" fmla="*/ 696 w 1408"/>
                <a:gd name="T7" fmla="*/ 8 h 1048"/>
                <a:gd name="T8" fmla="*/ 1320 w 1408"/>
                <a:gd name="T9" fmla="*/ 248 h 1048"/>
                <a:gd name="T10" fmla="*/ 1224 w 1408"/>
                <a:gd name="T11" fmla="*/ 776 h 1048"/>
                <a:gd name="T12" fmla="*/ 744 w 1408"/>
                <a:gd name="T13" fmla="*/ 1016 h 1048"/>
                <a:gd name="T14" fmla="*/ 120 w 1408"/>
                <a:gd name="T15" fmla="*/ 920 h 10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08"/>
                <a:gd name="T25" fmla="*/ 0 h 1048"/>
                <a:gd name="T26" fmla="*/ 1408 w 1408"/>
                <a:gd name="T27" fmla="*/ 1048 h 10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08" h="1048">
                  <a:moveTo>
                    <a:pt x="120" y="920"/>
                  </a:moveTo>
                  <a:cubicBezTo>
                    <a:pt x="0" y="856"/>
                    <a:pt x="24" y="752"/>
                    <a:pt x="24" y="632"/>
                  </a:cubicBezTo>
                  <a:cubicBezTo>
                    <a:pt x="24" y="512"/>
                    <a:pt x="8" y="304"/>
                    <a:pt x="120" y="200"/>
                  </a:cubicBezTo>
                  <a:cubicBezTo>
                    <a:pt x="232" y="96"/>
                    <a:pt x="496" y="0"/>
                    <a:pt x="696" y="8"/>
                  </a:cubicBezTo>
                  <a:cubicBezTo>
                    <a:pt x="896" y="16"/>
                    <a:pt x="1232" y="120"/>
                    <a:pt x="1320" y="248"/>
                  </a:cubicBezTo>
                  <a:cubicBezTo>
                    <a:pt x="1408" y="376"/>
                    <a:pt x="1320" y="648"/>
                    <a:pt x="1224" y="776"/>
                  </a:cubicBezTo>
                  <a:cubicBezTo>
                    <a:pt x="1128" y="904"/>
                    <a:pt x="928" y="984"/>
                    <a:pt x="744" y="1016"/>
                  </a:cubicBezTo>
                  <a:cubicBezTo>
                    <a:pt x="560" y="1048"/>
                    <a:pt x="240" y="984"/>
                    <a:pt x="120" y="92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1"/>
            </a:p>
          </p:txBody>
        </p:sp>
        <p:sp>
          <p:nvSpPr>
            <p:cNvPr id="7192" name="Freeform 10">
              <a:extLst>
                <a:ext uri="{FF2B5EF4-FFF2-40B4-BE49-F238E27FC236}">
                  <a16:creationId xmlns:a16="http://schemas.microsoft.com/office/drawing/2014/main" id="{D6C238EF-63A3-4DE8-BBDF-813AAF7C0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784"/>
              <a:ext cx="744" cy="440"/>
            </a:xfrm>
            <a:custGeom>
              <a:avLst/>
              <a:gdLst>
                <a:gd name="T0" fmla="*/ 72 w 744"/>
                <a:gd name="T1" fmla="*/ 424 h 440"/>
                <a:gd name="T2" fmla="*/ 168 w 744"/>
                <a:gd name="T3" fmla="*/ 232 h 440"/>
                <a:gd name="T4" fmla="*/ 312 w 744"/>
                <a:gd name="T5" fmla="*/ 88 h 440"/>
                <a:gd name="T6" fmla="*/ 696 w 744"/>
                <a:gd name="T7" fmla="*/ 40 h 440"/>
                <a:gd name="T8" fmla="*/ 600 w 744"/>
                <a:gd name="T9" fmla="*/ 328 h 440"/>
                <a:gd name="T10" fmla="*/ 72 w 744"/>
                <a:gd name="T11" fmla="*/ 424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4"/>
                <a:gd name="T19" fmla="*/ 0 h 440"/>
                <a:gd name="T20" fmla="*/ 744 w 744"/>
                <a:gd name="T21" fmla="*/ 440 h 4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4" h="440">
                  <a:moveTo>
                    <a:pt x="72" y="424"/>
                  </a:moveTo>
                  <a:cubicBezTo>
                    <a:pt x="0" y="408"/>
                    <a:pt x="128" y="288"/>
                    <a:pt x="168" y="232"/>
                  </a:cubicBezTo>
                  <a:cubicBezTo>
                    <a:pt x="208" y="176"/>
                    <a:pt x="224" y="120"/>
                    <a:pt x="312" y="88"/>
                  </a:cubicBezTo>
                  <a:cubicBezTo>
                    <a:pt x="400" y="56"/>
                    <a:pt x="648" y="0"/>
                    <a:pt x="696" y="40"/>
                  </a:cubicBezTo>
                  <a:cubicBezTo>
                    <a:pt x="744" y="80"/>
                    <a:pt x="704" y="256"/>
                    <a:pt x="600" y="328"/>
                  </a:cubicBezTo>
                  <a:cubicBezTo>
                    <a:pt x="496" y="400"/>
                    <a:pt x="144" y="440"/>
                    <a:pt x="72" y="42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1"/>
            </a:p>
          </p:txBody>
        </p:sp>
        <p:sp>
          <p:nvSpPr>
            <p:cNvPr id="7193" name="Line 11">
              <a:extLst>
                <a:ext uri="{FF2B5EF4-FFF2-40B4-BE49-F238E27FC236}">
                  <a16:creationId xmlns:a16="http://schemas.microsoft.com/office/drawing/2014/main" id="{3706392E-A173-4839-AC0A-956A3B0B0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11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1"/>
            </a:p>
          </p:txBody>
        </p:sp>
        <p:sp>
          <p:nvSpPr>
            <p:cNvPr id="7194" name="Line 12">
              <a:extLst>
                <a:ext uri="{FF2B5EF4-FFF2-40B4-BE49-F238E27FC236}">
                  <a16:creationId xmlns:a16="http://schemas.microsoft.com/office/drawing/2014/main" id="{61157DBC-57B6-4A6D-96C3-22DD0EF88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9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1"/>
            </a:p>
          </p:txBody>
        </p:sp>
        <p:sp>
          <p:nvSpPr>
            <p:cNvPr id="7195" name="Text Box 13">
              <a:extLst>
                <a:ext uri="{FF2B5EF4-FFF2-40B4-BE49-F238E27FC236}">
                  <a16:creationId xmlns:a16="http://schemas.microsoft.com/office/drawing/2014/main" id="{2809EACF-7A99-4D0C-822A-FCD99DA3E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08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  <p:sp>
          <p:nvSpPr>
            <p:cNvPr id="7196" name="Text Box 14">
              <a:extLst>
                <a:ext uri="{FF2B5EF4-FFF2-40B4-BE49-F238E27FC236}">
                  <a16:creationId xmlns:a16="http://schemas.microsoft.com/office/drawing/2014/main" id="{C80F0940-D128-4E05-8C5D-5EB2D2D3A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" y="157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B</a:t>
              </a:r>
            </a:p>
          </p:txBody>
        </p:sp>
        <p:sp>
          <p:nvSpPr>
            <p:cNvPr id="7197" name="Text Box 15">
              <a:extLst>
                <a:ext uri="{FF2B5EF4-FFF2-40B4-BE49-F238E27FC236}">
                  <a16:creationId xmlns:a16="http://schemas.microsoft.com/office/drawing/2014/main" id="{5392FA9B-D4AB-4AF8-B721-946B78290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7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4" name="Object 18">
                  <a:extLst>
                    <a:ext uri="{FF2B5EF4-FFF2-40B4-BE49-F238E27FC236}">
                      <a16:creationId xmlns:a16="http://schemas.microsoft.com/office/drawing/2014/main" id="{7F0B022D-E72D-4D54-9D38-B5F12E3A8E75}"/>
                    </a:ext>
                  </a:extLst>
                </p:cNvPr>
                <p:cNvSpPr txBox="1"/>
                <p:nvPr/>
              </p:nvSpPr>
              <p:spPr bwMode="auto">
                <a:xfrm>
                  <a:off x="4272" y="1632"/>
                  <a:ext cx="198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7174" name="Object 18">
                  <a:extLst>
                    <a:ext uri="{FF2B5EF4-FFF2-40B4-BE49-F238E27FC236}">
                      <a16:creationId xmlns:a16="http://schemas.microsoft.com/office/drawing/2014/main" id="{7F0B022D-E72D-4D54-9D38-B5F12E3A8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2" y="1632"/>
                  <a:ext cx="198" cy="260"/>
                </a:xfrm>
                <a:prstGeom prst="rect">
                  <a:avLst/>
                </a:prstGeom>
                <a:blipFill>
                  <a:blip r:embed="rId4"/>
                  <a:stretch>
                    <a:fillRect r="-2549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5" name="Object 19">
                  <a:extLst>
                    <a:ext uri="{FF2B5EF4-FFF2-40B4-BE49-F238E27FC236}">
                      <a16:creationId xmlns:a16="http://schemas.microsoft.com/office/drawing/2014/main" id="{9702C518-F361-4B6A-81B7-A3C619CD7720}"/>
                    </a:ext>
                  </a:extLst>
                </p:cNvPr>
                <p:cNvSpPr txBox="1"/>
                <p:nvPr/>
              </p:nvSpPr>
              <p:spPr bwMode="auto">
                <a:xfrm>
                  <a:off x="4848" y="2016"/>
                  <a:ext cx="203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7175" name="Object 19">
                  <a:extLst>
                    <a:ext uri="{FF2B5EF4-FFF2-40B4-BE49-F238E27FC236}">
                      <a16:creationId xmlns:a16="http://schemas.microsoft.com/office/drawing/2014/main" id="{9702C518-F361-4B6A-81B7-A3C619CD7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48" y="2016"/>
                  <a:ext cx="203" cy="260"/>
                </a:xfrm>
                <a:prstGeom prst="rect">
                  <a:avLst/>
                </a:prstGeom>
                <a:blipFill>
                  <a:blip r:embed="rId5"/>
                  <a:stretch>
                    <a:fillRect r="-2307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40" name="Object 24">
                <a:extLst>
                  <a:ext uri="{FF2B5EF4-FFF2-40B4-BE49-F238E27FC236}">
                    <a16:creationId xmlns:a16="http://schemas.microsoft.com/office/drawing/2014/main" id="{57FD8DFD-8F0C-44D7-A279-F049A21E92F9}"/>
                  </a:ext>
                </a:extLst>
              </p:cNvPr>
              <p:cNvSpPr txBox="1"/>
              <p:nvPr/>
            </p:nvSpPr>
            <p:spPr bwMode="auto">
              <a:xfrm>
                <a:off x="1992313" y="3824288"/>
                <a:ext cx="2298700" cy="1055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40" name="Object 24">
                <a:extLst>
                  <a:ext uri="{FF2B5EF4-FFF2-40B4-BE49-F238E27FC236}">
                    <a16:creationId xmlns:a16="http://schemas.microsoft.com/office/drawing/2014/main" id="{57FD8DFD-8F0C-44D7-A279-F049A21E9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3" y="3824288"/>
                <a:ext cx="2298700" cy="1055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8">
            <a:extLst>
              <a:ext uri="{FF2B5EF4-FFF2-40B4-BE49-F238E27FC236}">
                <a16:creationId xmlns:a16="http://schemas.microsoft.com/office/drawing/2014/main" id="{45416347-E4B4-4CC6-920C-7CE6806C0CE0}"/>
              </a:ext>
            </a:extLst>
          </p:cNvPr>
          <p:cNvGrpSpPr>
            <a:grpSpLocks/>
          </p:cNvGrpSpPr>
          <p:nvPr/>
        </p:nvGrpSpPr>
        <p:grpSpPr bwMode="auto">
          <a:xfrm>
            <a:off x="4532219" y="4058854"/>
            <a:ext cx="3240088" cy="626979"/>
            <a:chOff x="1728" y="2592"/>
            <a:chExt cx="1632" cy="336"/>
          </a:xfrm>
        </p:grpSpPr>
        <p:sp>
          <p:nvSpPr>
            <p:cNvPr id="7187" name="Text Box 26">
              <a:extLst>
                <a:ext uri="{FF2B5EF4-FFF2-40B4-BE49-F238E27FC236}">
                  <a16:creationId xmlns:a16="http://schemas.microsoft.com/office/drawing/2014/main" id="{1BA0E10E-0915-4AB1-970C-B5ACF336B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2616"/>
              <a:ext cx="149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在</a:t>
              </a:r>
              <a:r>
                <a:rPr lang="en-US" altLang="zh-CN" sz="2800" b="1" i="1" dirty="0"/>
                <a:t>D</a:t>
              </a:r>
              <a:r>
                <a:rPr lang="zh-CN" altLang="en-US" sz="2800" b="1" dirty="0"/>
                <a:t>内与路径无关</a:t>
              </a:r>
            </a:p>
          </p:txBody>
        </p:sp>
        <p:sp>
          <p:nvSpPr>
            <p:cNvPr id="7188" name="Rectangle 27">
              <a:extLst>
                <a:ext uri="{FF2B5EF4-FFF2-40B4-BE49-F238E27FC236}">
                  <a16:creationId xmlns:a16="http://schemas.microsoft.com/office/drawing/2014/main" id="{308A89AA-ECF9-4791-B41D-EA46808A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16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45" name="AutoShape 29">
            <a:extLst>
              <a:ext uri="{FF2B5EF4-FFF2-40B4-BE49-F238E27FC236}">
                <a16:creationId xmlns:a16="http://schemas.microsoft.com/office/drawing/2014/main" id="{3ACB8A64-5A17-4C9F-87BC-B2DAED09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190" y="4543926"/>
            <a:ext cx="259973" cy="739811"/>
          </a:xfrm>
          <a:prstGeom prst="upDownArrow">
            <a:avLst>
              <a:gd name="adj1" fmla="val 50000"/>
              <a:gd name="adj2" fmla="val 49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Object 30">
                <a:extLst>
                  <a:ext uri="{FF2B5EF4-FFF2-40B4-BE49-F238E27FC236}">
                    <a16:creationId xmlns:a16="http://schemas.microsoft.com/office/drawing/2014/main" id="{6CF4D27D-540E-4621-9359-43A028E619A7}"/>
                  </a:ext>
                </a:extLst>
              </p:cNvPr>
              <p:cNvSpPr txBox="1"/>
              <p:nvPr/>
            </p:nvSpPr>
            <p:spPr bwMode="auto">
              <a:xfrm>
                <a:off x="1449940" y="5233367"/>
                <a:ext cx="3014112" cy="1406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46" name="Object 30">
                <a:extLst>
                  <a:ext uri="{FF2B5EF4-FFF2-40B4-BE49-F238E27FC236}">
                    <a16:creationId xmlns:a16="http://schemas.microsoft.com/office/drawing/2014/main" id="{6CF4D27D-540E-4621-9359-43A028E61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940" y="5233367"/>
                <a:ext cx="3014112" cy="1406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47" name="Line 31">
            <a:extLst>
              <a:ext uri="{FF2B5EF4-FFF2-40B4-BE49-F238E27FC236}">
                <a16:creationId xmlns:a16="http://schemas.microsoft.com/office/drawing/2014/main" id="{673A25F4-B222-40BE-9B8F-E95A9E991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260" y="5449267"/>
            <a:ext cx="34715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11A959CA-F95C-408E-A0E3-EF749E83A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084" y="6227660"/>
            <a:ext cx="3283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249" name="Text Box 33">
            <a:extLst>
              <a:ext uri="{FF2B5EF4-FFF2-40B4-BE49-F238E27FC236}">
                <a16:creationId xmlns:a16="http://schemas.microsoft.com/office/drawing/2014/main" id="{EFB237C5-CF72-49DB-AE72-563CB998B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410" y="558173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L</a:t>
            </a:r>
            <a:r>
              <a:rPr lang="zh-CN" altLang="en-US" sz="2800" b="1" dirty="0"/>
              <a:t>的端点</a:t>
            </a:r>
            <a:r>
              <a:rPr lang="en-US" altLang="zh-CN" sz="2800" b="1" i="1" dirty="0"/>
              <a:t>A, B</a:t>
            </a:r>
            <a:r>
              <a:rPr lang="zh-CN" altLang="en-US" sz="2800" b="1" dirty="0"/>
              <a:t>的坐标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1" grpId="0" autoUpdateAnimBg="0"/>
      <p:bldP spid="9222" grpId="0" autoUpdateAnimBg="0"/>
      <p:bldP spid="9220" grpId="0"/>
      <p:bldP spid="9240" grpId="0"/>
      <p:bldP spid="9245" grpId="0" animBg="1"/>
      <p:bldP spid="9246" grpId="0"/>
      <p:bldP spid="9249" grpId="0" autoUpdateAnimBg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2651</Words>
  <Application>Microsoft Office PowerPoint</Application>
  <PresentationFormat>宽屏</PresentationFormat>
  <Paragraphs>316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宋体</vt:lpstr>
      <vt:lpstr>Arial</vt:lpstr>
      <vt:lpstr>Cambria Math</vt:lpstr>
      <vt:lpstr>Courier New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证明 (3) → (4)</vt:lpstr>
      <vt:lpstr>证明 (4) →(1)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220</cp:revision>
  <dcterms:created xsi:type="dcterms:W3CDTF">2020-02-21T07:30:31Z</dcterms:created>
  <dcterms:modified xsi:type="dcterms:W3CDTF">2020-05-15T07:52:04Z</dcterms:modified>
</cp:coreProperties>
</file>