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311" r:id="rId4"/>
    <p:sldId id="257" r:id="rId5"/>
    <p:sldId id="306" r:id="rId6"/>
    <p:sldId id="269" r:id="rId7"/>
    <p:sldId id="260" r:id="rId8"/>
    <p:sldId id="261" r:id="rId9"/>
    <p:sldId id="270" r:id="rId10"/>
    <p:sldId id="264" r:id="rId11"/>
    <p:sldId id="266" r:id="rId12"/>
    <p:sldId id="267" r:id="rId13"/>
    <p:sldId id="268" r:id="rId14"/>
    <p:sldId id="375" r:id="rId15"/>
    <p:sldId id="377" r:id="rId16"/>
    <p:sldId id="378" r:id="rId17"/>
    <p:sldId id="379" r:id="rId18"/>
    <p:sldId id="380" r:id="rId19"/>
    <p:sldId id="38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6366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8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8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e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9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emf"/><Relationship Id="rId2" Type="http://schemas.openxmlformats.org/officeDocument/2006/relationships/oleObject" Target="../embeddings/oleObject8.bin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88.e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5.png"/><Relationship Id="rId12" Type="http://schemas.openxmlformats.org/officeDocument/2006/relationships/image" Target="../media/image103.png"/><Relationship Id="rId11" Type="http://schemas.openxmlformats.org/officeDocument/2006/relationships/image" Target="../media/image102.png"/><Relationship Id="rId10" Type="http://schemas.openxmlformats.org/officeDocument/2006/relationships/image" Target="../media/image92.wmf"/><Relationship Id="rId1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8.png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060575" y="2715631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一、对面积的曲面积分的概念与性质  </a:t>
            </a:r>
            <a:endParaRPr lang="zh-CN" altLang="en-US" b="1" dirty="0"/>
          </a:p>
        </p:txBody>
      </p: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1930400" y="3815557"/>
            <a:ext cx="591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二、对面积的曲面积分的计算法</a:t>
            </a:r>
            <a:endParaRPr lang="zh-CN" altLang="en-US" sz="3200" b="1" dirty="0"/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2917371" y="867747"/>
            <a:ext cx="59653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5400" b="1" dirty="0">
                <a:latin typeface="宋体" panose="02010600030101010101" pitchFamily="2" charset="-122"/>
                <a:ea typeface="宋体" panose="02010600030101010101" pitchFamily="2" charset="-122"/>
              </a:rPr>
              <a:t>对面积的曲面积分 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" grpId="0"/>
      <p:bldP spid="2098" grpId="0"/>
      <p:bldP spid="21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Object 2"/>
              <p:cNvSpPr txBox="1"/>
              <p:nvPr/>
            </p:nvSpPr>
            <p:spPr bwMode="auto">
              <a:xfrm>
                <a:off x="991403" y="182881"/>
                <a:ext cx="9033662" cy="16744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计算曲面积分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其中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Σ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为锥面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在柱体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内的部分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1403" y="182881"/>
                <a:ext cx="9033662" cy="1674496"/>
              </a:xfrm>
              <a:prstGeom prst="rect">
                <a:avLst/>
              </a:prstGeom>
              <a:blipFill rotWithShape="1">
                <a:blip r:embed="rId1"/>
                <a:stretch>
                  <a:fillRect l="-2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3"/>
              <p:cNvSpPr txBox="1"/>
              <p:nvPr/>
            </p:nvSpPr>
            <p:spPr bwMode="auto">
              <a:xfrm>
                <a:off x="1582377" y="2091666"/>
                <a:ext cx="7359299" cy="6889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∑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𝒙𝑶𝒚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平面上的投影区域为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𝑫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2377" y="2091666"/>
                <a:ext cx="7359299" cy="688974"/>
              </a:xfrm>
              <a:prstGeom prst="rect">
                <a:avLst/>
              </a:prstGeom>
              <a:blipFill rotWithShape="1">
                <a:blip r:embed="rId2"/>
                <a:stretch>
                  <a:fillRect l="-8" t="-89" r="3" b="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Object 4"/>
              <p:cNvSpPr txBox="1"/>
              <p:nvPr/>
            </p:nvSpPr>
            <p:spPr bwMode="auto">
              <a:xfrm>
                <a:off x="2495550" y="2605089"/>
                <a:ext cx="6754327" cy="14446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550" y="2605089"/>
                <a:ext cx="6754327" cy="1444624"/>
              </a:xfrm>
              <a:prstGeom prst="rect">
                <a:avLst/>
              </a:prstGeom>
              <a:blipFill rotWithShape="1">
                <a:blip r:embed="rId3"/>
                <a:stretch>
                  <a:fillRect t="-22" r="7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Object 5"/>
              <p:cNvSpPr txBox="1"/>
              <p:nvPr/>
            </p:nvSpPr>
            <p:spPr bwMode="auto">
              <a:xfrm>
                <a:off x="2092324" y="3929063"/>
                <a:ext cx="6339407" cy="12782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于是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·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2324" y="3929063"/>
                <a:ext cx="6339407" cy="1278203"/>
              </a:xfrm>
              <a:prstGeom prst="rect">
                <a:avLst/>
              </a:prstGeom>
              <a:blipFill rotWithShape="1">
                <a:blip r:embed="rId4"/>
                <a:stretch>
                  <a:fillRect l="-10" t="-25" r="3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4" name="Object 6"/>
              <p:cNvSpPr txBox="1"/>
              <p:nvPr/>
            </p:nvSpPr>
            <p:spPr bwMode="auto">
              <a:xfrm>
                <a:off x="1848094" y="5261769"/>
                <a:ext cx="4060338" cy="14446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8094" y="5261769"/>
                <a:ext cx="4060338" cy="1444624"/>
              </a:xfrm>
              <a:prstGeom prst="rect">
                <a:avLst/>
              </a:prstGeom>
              <a:blipFill rotWithShape="1">
                <a:blip r:embed="rId5"/>
                <a:stretch>
                  <a:fillRect l="-6" t="-11" r="-1554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5" name="Object 7"/>
              <p:cNvSpPr txBox="1"/>
              <p:nvPr/>
            </p:nvSpPr>
            <p:spPr bwMode="auto">
              <a:xfrm>
                <a:off x="6078087" y="5292333"/>
                <a:ext cx="3489424" cy="13239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𝟏𝟔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 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𝐜𝐨𝐬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𝟑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𝜽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8087" y="5292333"/>
                <a:ext cx="3489424" cy="1323974"/>
              </a:xfrm>
              <a:prstGeom prst="rect">
                <a:avLst/>
              </a:prstGeom>
              <a:blipFill rotWithShape="1">
                <a:blip r:embed="rId6"/>
                <a:stretch>
                  <a:fillRect l="-14" t="-18" r="17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96" name="Object 8"/>
              <p:cNvSpPr txBox="1"/>
              <p:nvPr/>
            </p:nvSpPr>
            <p:spPr bwMode="auto">
              <a:xfrm>
                <a:off x="9567511" y="5520791"/>
                <a:ext cx="1296987" cy="912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𝟑𝟐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𝟗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22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7511" y="5520791"/>
                <a:ext cx="1296987" cy="912813"/>
              </a:xfrm>
              <a:prstGeom prst="rect">
                <a:avLst/>
              </a:prstGeom>
              <a:blipFill rotWithShape="1">
                <a:blip r:embed="rId7"/>
                <a:stretch>
                  <a:fillRect l="-46" t="-11" r="-6881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9679272" y="2287278"/>
            <a:ext cx="2016126" cy="2209800"/>
            <a:chOff x="9127229" y="3309254"/>
            <a:chExt cx="2016126" cy="2209800"/>
          </a:xfrm>
        </p:grpSpPr>
        <p:grpSp>
          <p:nvGrpSpPr>
            <p:cNvPr id="10" name="Group 35"/>
            <p:cNvGrpSpPr/>
            <p:nvPr/>
          </p:nvGrpSpPr>
          <p:grpSpPr bwMode="auto">
            <a:xfrm>
              <a:off x="9127229" y="3309254"/>
              <a:ext cx="2016126" cy="2209800"/>
              <a:chOff x="3928" y="816"/>
              <a:chExt cx="1016" cy="1296"/>
            </a:xfrm>
          </p:grpSpPr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 flipH="1">
                <a:off x="4032" y="1728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3" name="Line 26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4" name="Line 27"/>
              <p:cNvSpPr>
                <a:spLocks noChangeShapeType="1"/>
              </p:cNvSpPr>
              <p:nvPr/>
            </p:nvSpPr>
            <p:spPr bwMode="auto">
              <a:xfrm flipV="1">
                <a:off x="4320" y="816"/>
                <a:ext cx="0" cy="91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5" name="Oval 28"/>
              <p:cNvSpPr>
                <a:spLocks noChangeArrowheads="1"/>
              </p:cNvSpPr>
              <p:nvPr/>
            </p:nvSpPr>
            <p:spPr bwMode="auto">
              <a:xfrm>
                <a:off x="3934" y="1073"/>
                <a:ext cx="777" cy="27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3928" y="1207"/>
                <a:ext cx="392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4320" y="1207"/>
                <a:ext cx="397" cy="5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9199353" y="4863208"/>
              <a:ext cx="1063656" cy="398561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294" grpId="0"/>
      <p:bldP spid="12295" grpId="0"/>
      <p:bldP spid="122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4" name="Object 2"/>
              <p:cNvSpPr txBox="1"/>
              <p:nvPr/>
            </p:nvSpPr>
            <p:spPr bwMode="auto">
              <a:xfrm>
                <a:off x="827772" y="173255"/>
                <a:ext cx="10828421" cy="25410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例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.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椭球面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的上半部分，点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在点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𝑷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处的切平面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𝝆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为点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到平面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𝛑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的距离，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求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𝝆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den>
                          </m:f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772" y="173255"/>
                <a:ext cx="10828421" cy="2541069"/>
              </a:xfrm>
              <a:prstGeom prst="rect">
                <a:avLst/>
              </a:prstGeom>
              <a:blipFill rotWithShape="1">
                <a:blip r:embed="rId1"/>
                <a:stretch>
                  <a:fillRect l="-3" t="-21" r="1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3"/>
              <p:cNvSpPr txBox="1"/>
              <p:nvPr/>
            </p:nvSpPr>
            <p:spPr bwMode="auto">
              <a:xfrm>
                <a:off x="954272" y="2627184"/>
                <a:ext cx="5088839" cy="8400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解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𝑿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𝒀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𝒁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上任意一点，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272" y="2627184"/>
                <a:ext cx="5088839" cy="840046"/>
              </a:xfrm>
              <a:prstGeom prst="rect">
                <a:avLst/>
              </a:prstGeom>
              <a:blipFill rotWithShape="1">
                <a:blip r:embed="rId2"/>
                <a:stretch>
                  <a:fillRect l="-10" t="-22" r="9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Object 4"/>
              <p:cNvSpPr txBox="1"/>
              <p:nvPr/>
            </p:nvSpPr>
            <p:spPr bwMode="auto">
              <a:xfrm>
                <a:off x="5887628" y="2371598"/>
                <a:ext cx="5668646" cy="977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r>
                        <m:rPr>
                          <m:nor/>
                        </m:rPr>
                        <a:rPr lang="zh-CN" altLang="en-US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的方程为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𝒙𝑿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𝒚𝒀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𝒛𝒁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𝟏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7628" y="2371598"/>
                <a:ext cx="5668646" cy="977262"/>
              </a:xfrm>
              <a:prstGeom prst="rect">
                <a:avLst/>
              </a:prstGeom>
              <a:blipFill rotWithShape="1">
                <a:blip r:embed="rId3"/>
                <a:stretch>
                  <a:fillRect l="-10" t="-52" r="10" b="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7" name="Object 5"/>
              <p:cNvSpPr txBox="1"/>
              <p:nvPr/>
            </p:nvSpPr>
            <p:spPr bwMode="auto">
              <a:xfrm>
                <a:off x="1657849" y="3138740"/>
                <a:ext cx="5789831" cy="14605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从而知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𝝆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849" y="3138740"/>
                <a:ext cx="5789831" cy="1460502"/>
              </a:xfrm>
              <a:prstGeom prst="rect">
                <a:avLst/>
              </a:prstGeom>
              <a:blipFill rotWithShape="1">
                <a:blip r:embed="rId4"/>
                <a:stretch>
                  <a:fillRect l="-9" t="-39" r="7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8" name="Object 6"/>
              <p:cNvSpPr txBox="1"/>
              <p:nvPr/>
            </p:nvSpPr>
            <p:spPr bwMode="auto">
              <a:xfrm>
                <a:off x="7548057" y="3239153"/>
                <a:ext cx="3907840" cy="13988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由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057" y="3239153"/>
                <a:ext cx="3907840" cy="1398891"/>
              </a:xfrm>
              <a:prstGeom prst="rect">
                <a:avLst/>
              </a:prstGeom>
              <a:blipFill rotWithShape="1">
                <a:blip r:embed="rId5"/>
                <a:stretch>
                  <a:fillRect l="-11" t="-1" r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19" name="Object 7"/>
              <p:cNvSpPr txBox="1"/>
              <p:nvPr/>
            </p:nvSpPr>
            <p:spPr bwMode="auto">
              <a:xfrm>
                <a:off x="1657849" y="4599242"/>
                <a:ext cx="5015930" cy="20378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7849" y="4599242"/>
                <a:ext cx="5015930" cy="2037806"/>
              </a:xfrm>
              <a:prstGeom prst="rect">
                <a:avLst/>
              </a:prstGeom>
              <a:blipFill rotWithShape="1">
                <a:blip r:embed="rId6"/>
                <a:stretch>
                  <a:fillRect l="-10" t="-28" r="11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20" name="Object 8"/>
              <p:cNvSpPr txBox="1"/>
              <p:nvPr/>
            </p:nvSpPr>
            <p:spPr bwMode="auto">
              <a:xfrm>
                <a:off x="6387014" y="4729980"/>
                <a:ext cx="4669874" cy="19669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3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7014" y="4729980"/>
                <a:ext cx="4669874" cy="1966911"/>
              </a:xfrm>
              <a:prstGeom prst="rect">
                <a:avLst/>
              </a:prstGeom>
              <a:blipFill rotWithShape="1">
                <a:blip r:embed="rId7"/>
                <a:stretch>
                  <a:fillRect l="-4" t="-25" r="6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/>
      <p:bldP spid="13316" grpId="0"/>
      <p:bldP spid="13317" grpId="0"/>
      <p:bldP spid="13318" grpId="0"/>
      <p:bldP spid="13319" grpId="0"/>
      <p:bldP spid="13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38" name="Object 2"/>
              <p:cNvSpPr txBox="1"/>
              <p:nvPr/>
            </p:nvSpPr>
            <p:spPr bwMode="auto">
              <a:xfrm>
                <a:off x="1695182" y="297581"/>
                <a:ext cx="5811386" cy="1440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于是</m:t>
                      </m:r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3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5182" y="297581"/>
                <a:ext cx="5811386" cy="1440580"/>
              </a:xfrm>
              <a:prstGeom prst="rect">
                <a:avLst/>
              </a:prstGeom>
              <a:blipFill rotWithShape="1">
                <a:blip r:embed="rId1"/>
                <a:stretch>
                  <a:fillRect l="-6" t="-28" r="4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39" name="Object 3"/>
              <p:cNvSpPr txBox="1"/>
              <p:nvPr/>
            </p:nvSpPr>
            <p:spPr bwMode="auto">
              <a:xfrm>
                <a:off x="3129567" y="1634689"/>
                <a:ext cx="3752498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9567" y="1634689"/>
                <a:ext cx="3752498" cy="1828800"/>
              </a:xfrm>
              <a:prstGeom prst="rect">
                <a:avLst/>
              </a:prstGeom>
              <a:blipFill rotWithShape="1">
                <a:blip r:embed="rId2"/>
                <a:stretch>
                  <a:fillRect l="-8" t="-11" r="15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Object 4"/>
              <p:cNvSpPr txBox="1"/>
              <p:nvPr/>
            </p:nvSpPr>
            <p:spPr bwMode="auto">
              <a:xfrm>
                <a:off x="3610278" y="4697127"/>
                <a:ext cx="4895248" cy="1421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sup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4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0278" y="4697127"/>
                <a:ext cx="4895248" cy="1421331"/>
              </a:xfrm>
              <a:prstGeom prst="rect">
                <a:avLst/>
              </a:prstGeom>
              <a:blipFill rotWithShape="1">
                <a:blip r:embed="rId3"/>
                <a:stretch>
                  <a:fillRect l="-6" t="-2" r="7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Object 5"/>
              <p:cNvSpPr txBox="1"/>
              <p:nvPr/>
            </p:nvSpPr>
            <p:spPr bwMode="auto">
              <a:xfrm>
                <a:off x="1799924" y="3429000"/>
                <a:ext cx="5601903" cy="12681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4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924" y="3429000"/>
                <a:ext cx="5601903" cy="1268127"/>
              </a:xfrm>
              <a:prstGeom prst="rect">
                <a:avLst/>
              </a:prstGeom>
              <a:blipFill rotWithShape="1">
                <a:blip r:embed="rId4"/>
                <a:stretch>
                  <a:fillRect l="-6" r="5" b="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42" name="Object 6"/>
              <p:cNvSpPr txBox="1"/>
              <p:nvPr/>
            </p:nvSpPr>
            <p:spPr bwMode="auto">
              <a:xfrm>
                <a:off x="8327056" y="4829072"/>
                <a:ext cx="1276149" cy="9905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143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7056" y="4829072"/>
                <a:ext cx="1276149" cy="990599"/>
              </a:xfrm>
              <a:prstGeom prst="rect">
                <a:avLst/>
              </a:prstGeom>
              <a:blipFill rotWithShape="1">
                <a:blip r:embed="rId5"/>
                <a:stretch>
                  <a:fillRect l="-24" t="-54" r="8" b="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0" grpId="0"/>
      <p:bldP spid="14341" grpId="0"/>
      <p:bldP spid="143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1408793" y="1201815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ea typeface="宋体" panose="02010600030101010101" pitchFamily="2" charset="-122"/>
              </a:rPr>
              <a:t>5 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993118" y="1194345"/>
            <a:ext cx="12650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计算    </a:t>
            </a:r>
            <a:br>
              <a:rPr lang="zh-CN" altLang="en-US" sz="2800" b="1" dirty="0">
                <a:ea typeface="宋体" panose="02010600030101010101" pitchFamily="2" charset="-122"/>
              </a:rPr>
            </a:br>
            <a:endParaRPr lang="zh-CN" altLang="en-US" sz="2800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99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3998346" y="897503"/>
                <a:ext cx="3675969" cy="10985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409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998346" y="897503"/>
                <a:ext cx="3675969" cy="1098549"/>
              </a:xfrm>
              <a:prstGeom prst="rect">
                <a:avLst/>
              </a:prstGeom>
              <a:blipFill rotWithShape="1">
                <a:blip r:embed="rId1"/>
                <a:stretch>
                  <a:fillRect l="-11" t="-23" r="9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998" name="Group 6"/>
          <p:cNvGrpSpPr/>
          <p:nvPr/>
        </p:nvGrpSpPr>
        <p:grpSpPr bwMode="auto">
          <a:xfrm>
            <a:off x="1264330" y="2360750"/>
            <a:ext cx="9638802" cy="1303338"/>
            <a:chOff x="0" y="1584"/>
            <a:chExt cx="5760" cy="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999" name="Object 7"/>
                <p:cNvSpPr txBox="1"/>
                <p:nvPr/>
              </p:nvSpPr>
              <p:spPr bwMode="auto">
                <a:xfrm>
                  <a:off x="1284" y="1584"/>
                  <a:ext cx="1488" cy="474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40999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84" y="1584"/>
                  <a:ext cx="1488" cy="47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1000" name="Rectangle 8"/>
            <p:cNvSpPr>
              <a:spLocks noChangeArrowheads="1"/>
            </p:cNvSpPr>
            <p:nvPr/>
          </p:nvSpPr>
          <p:spPr bwMode="auto">
            <a:xfrm>
              <a:off x="0" y="1584"/>
              <a:ext cx="5760" cy="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ea typeface="宋体" panose="02010600030101010101" pitchFamily="2" charset="-122"/>
                </a:rPr>
                <a:t>其中</a:t>
              </a:r>
              <a:r>
                <a:rPr lang="zh-CN" altLang="en-US" sz="2800" b="1" i="1" dirty="0">
                  <a:ea typeface="宋体" panose="02010600030101010101" pitchFamily="2" charset="-122"/>
                </a:rPr>
                <a:t>∑</a:t>
              </a:r>
              <a:r>
                <a:rPr lang="zh-CN" altLang="en-US" sz="2800" b="1" dirty="0">
                  <a:ea typeface="宋体" panose="02010600030101010101" pitchFamily="2" charset="-122"/>
                </a:rPr>
                <a:t>为锥面                           及平面</a:t>
              </a:r>
              <a:r>
                <a:rPr lang="en-US" altLang="zh-CN" sz="2800" b="1" i="1" dirty="0">
                  <a:ea typeface="宋体" panose="02010600030101010101" pitchFamily="2" charset="-122"/>
                </a:rPr>
                <a:t>z</a:t>
              </a:r>
              <a:r>
                <a:rPr lang="en-US" altLang="zh-CN" sz="2800" b="1" dirty="0">
                  <a:ea typeface="宋体" panose="02010600030101010101" pitchFamily="2" charset="-122"/>
                </a:rPr>
                <a:t>=1</a:t>
              </a:r>
              <a:r>
                <a:rPr lang="zh-CN" altLang="en-US" sz="2800" b="1" dirty="0">
                  <a:ea typeface="宋体" panose="02010600030101010101" pitchFamily="2" charset="-122"/>
                </a:rPr>
                <a:t>所围成的区</a:t>
              </a:r>
              <a:endParaRPr lang="zh-CN" altLang="en-US" sz="2800" b="1" dirty="0"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ea typeface="宋体" panose="02010600030101010101" pitchFamily="2" charset="-122"/>
                </a:rPr>
                <a:t>域的整个边界曲面</a:t>
              </a:r>
              <a:r>
                <a:rPr lang="en-US" altLang="zh-CN" sz="2800" b="1" dirty="0"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ea typeface="宋体" panose="02010600030101010101" pitchFamily="2" charset="-122"/>
                </a:rPr>
                <a:t>如图所示</a:t>
              </a:r>
              <a:r>
                <a:rPr lang="en-US" altLang="zh-CN" sz="2800" b="1" dirty="0">
                  <a:ea typeface="宋体" panose="02010600030101010101" pitchFamily="2" charset="-122"/>
                </a:rPr>
                <a:t>) .</a:t>
              </a:r>
              <a:endParaRPr lang="en-US" altLang="zh-CN" sz="2800" b="1" dirty="0"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1001" name="Text Box 9"/>
              <p:cNvSpPr txBox="1">
                <a:spLocks noChangeArrowheads="1"/>
              </p:cNvSpPr>
              <p:nvPr/>
            </p:nvSpPr>
            <p:spPr bwMode="auto">
              <a:xfrm>
                <a:off x="1372280" y="3796258"/>
                <a:ext cx="10547351" cy="1439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8000"/>
                    </a:solidFill>
                    <a:ea typeface="宋体" panose="02010600030101010101" pitchFamily="2" charset="-122"/>
                  </a:rPr>
                  <a:t>解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   曲面</a:t>
                </a:r>
                <a:r>
                  <a:rPr lang="zh-CN" altLang="en-US" sz="2800" b="1" i="1" dirty="0">
                    <a:ea typeface="宋体" panose="02010600030101010101" pitchFamily="2" charset="-122"/>
                  </a:rPr>
                  <a:t>∑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由二部分</a:t>
                </a:r>
                <a:r>
                  <a:rPr lang="zh-CN" altLang="en-US" sz="2800" b="1" i="1" dirty="0"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和</a:t>
                </a:r>
                <a:r>
                  <a:rPr lang="zh-CN" altLang="en-US" sz="2800" b="1" i="1" dirty="0"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ea typeface="宋体" panose="02010600030101010101" pitchFamily="2" charset="-122"/>
                  </a:rPr>
                  <a:t>2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构成，</a:t>
                </a:r>
                <a:r>
                  <a:rPr lang="zh-CN" altLang="en-US" sz="2800" b="1" i="1" dirty="0"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为锥面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br>
                  <a:rPr lang="zh-CN" altLang="en-US" sz="2800" b="1" dirty="0">
                    <a:ea typeface="宋体" panose="02010600030101010101" pitchFamily="2" charset="-122"/>
                  </a:rPr>
                </a:br>
                <a:r>
                  <a:rPr lang="zh-CN" altLang="en-US" sz="2800" b="1" dirty="0">
                    <a:ea typeface="宋体" panose="02010600030101010101" pitchFamily="2" charset="-122"/>
                  </a:rPr>
                  <a:t>              的一部分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(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如图所示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)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，</a:t>
                </a:r>
                <a:r>
                  <a:rPr lang="zh-CN" altLang="en-US" sz="2800" b="1" i="1" dirty="0"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为平面</a:t>
                </a:r>
                <a:r>
                  <a:rPr lang="en-US" altLang="zh-CN" sz="2800" b="1" i="1" dirty="0">
                    <a:ea typeface="宋体" panose="02010600030101010101" pitchFamily="2" charset="-122"/>
                  </a:rPr>
                  <a:t>z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=1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的一部分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(</a:t>
                </a:r>
                <a:r>
                  <a:rPr lang="zh-CN" altLang="en-US" sz="2800" b="1" dirty="0">
                    <a:ea typeface="宋体" panose="02010600030101010101" pitchFamily="2" charset="-122"/>
                  </a:rPr>
                  <a:t>如图所示</a:t>
                </a:r>
                <a:r>
                  <a:rPr lang="en-US" altLang="zh-CN" sz="2800" b="1" dirty="0">
                    <a:ea typeface="宋体" panose="02010600030101010101" pitchFamily="2" charset="-122"/>
                  </a:rPr>
                  <a:t>). </a:t>
                </a:r>
                <a:endParaRPr lang="en-US" altLang="zh-CN" sz="2800" b="1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10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2280" y="3796258"/>
                <a:ext cx="10547351" cy="1439561"/>
              </a:xfrm>
              <a:prstGeom prst="rect">
                <a:avLst/>
              </a:prstGeom>
              <a:blipFill rotWithShape="1">
                <a:blip r:embed="rId3"/>
                <a:stretch>
                  <a:fillRect t="-16" b="-5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8679543" y="636358"/>
          <a:ext cx="3240088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orelDRAW" r:id="rId4" imgW="3059430" imgH="2562860" progId="CorelDRAW.Graphic.11">
                  <p:embed/>
                </p:oleObj>
              </mc:Choice>
              <mc:Fallback>
                <p:oleObj name="CorelDRAW" r:id="rId4" imgW="3059430" imgH="2562860" progId="CorelDRAW.Graphic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543" y="636358"/>
                        <a:ext cx="3240088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3"/>
              <p:cNvSpPr txBox="1">
                <a:spLocks noChangeArrowheads="1"/>
              </p:cNvSpPr>
              <p:nvPr/>
            </p:nvSpPr>
            <p:spPr bwMode="auto">
              <a:xfrm>
                <a:off x="2223440" y="5235819"/>
                <a:ext cx="6913563" cy="1399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8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∑</a:t>
                </a:r>
                <a:r>
                  <a:rPr lang="en-US" altLang="zh-CN" sz="2800" b="1" baseline="-25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en-US" altLang="zh-CN" sz="2800" b="1" i="1" dirty="0" err="1">
                    <a:ea typeface="宋体" panose="02010600030101010101" pitchFamily="2" charset="-122"/>
                  </a:rPr>
                  <a:t>xOy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平面上的投影区域均为</a:t>
                </a:r>
                <a:b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r>
                  <a:rPr lang="en-US" altLang="zh-CN" sz="28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Dxy</a:t>
                </a:r>
                <a:r>
                  <a:rPr lang="en-US" altLang="zh-CN" sz="2800" b="1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440" y="5235819"/>
                <a:ext cx="6913563" cy="1399614"/>
              </a:xfrm>
              <a:prstGeom prst="rect">
                <a:avLst/>
              </a:prstGeom>
              <a:blipFill rotWithShape="1">
                <a:blip r:embed="rId6"/>
                <a:stretch>
                  <a:fillRect l="-4" t="-17" r="9" b="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6" grpId="0"/>
      <p:bldP spid="340997" grpId="0" build="p"/>
      <p:bldP spid="341001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42" name="Group 2"/>
          <p:cNvGrpSpPr/>
          <p:nvPr/>
        </p:nvGrpSpPr>
        <p:grpSpPr bwMode="auto">
          <a:xfrm>
            <a:off x="1683703" y="391887"/>
            <a:ext cx="5640206" cy="947512"/>
            <a:chOff x="0" y="566"/>
            <a:chExt cx="3072" cy="490"/>
          </a:xfrm>
        </p:grpSpPr>
        <p:sp>
          <p:nvSpPr>
            <p:cNvPr id="343043" name="Rectangle 3"/>
            <p:cNvSpPr>
              <a:spLocks noChangeArrowheads="1"/>
            </p:cNvSpPr>
            <p:nvPr/>
          </p:nvSpPr>
          <p:spPr bwMode="auto">
            <a:xfrm>
              <a:off x="0" y="662"/>
              <a:ext cx="81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sz="2800" b="1" i="1" dirty="0">
                  <a:latin typeface="宋体" panose="02010600030101010101" pitchFamily="2" charset="-122"/>
                  <a:ea typeface="宋体" panose="02010600030101010101" pitchFamily="2" charset="-122"/>
                </a:rPr>
                <a:t>∑</a:t>
              </a:r>
              <a:r>
                <a:rPr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上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044" name="Object 4"/>
                <p:cNvSpPr txBox="1"/>
                <p:nvPr/>
              </p:nvSpPr>
              <p:spPr bwMode="auto">
                <a:xfrm>
                  <a:off x="1008" y="566"/>
                  <a:ext cx="2064" cy="49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43044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8" y="566"/>
                  <a:ext cx="2064" cy="490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3045" name="Object 5"/>
              <p:cNvSpPr txBox="1"/>
              <p:nvPr/>
            </p:nvSpPr>
            <p:spPr bwMode="auto">
              <a:xfrm>
                <a:off x="1642428" y="1769611"/>
                <a:ext cx="6934200" cy="14573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 sz="28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8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30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2428" y="1769611"/>
                <a:ext cx="6934200" cy="1457325"/>
              </a:xfrm>
              <a:prstGeom prst="rect">
                <a:avLst/>
              </a:prstGeom>
              <a:blipFill rotWithShape="1">
                <a:blip r:embed="rId2"/>
                <a:stretch>
                  <a:fillRect l="-5" t="-34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1967785" y="3593053"/>
            <a:ext cx="2555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∑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dσ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2075588" y="5274797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因而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048" name="Object 8"/>
              <p:cNvSpPr txBox="1"/>
              <p:nvPr/>
            </p:nvSpPr>
            <p:spPr bwMode="auto">
              <a:xfrm>
                <a:off x="3623628" y="5013325"/>
                <a:ext cx="4953000" cy="10461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nary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𝒅𝒔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304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28" y="5013325"/>
                <a:ext cx="4953000" cy="1046163"/>
              </a:xfrm>
              <a:prstGeom prst="rect">
                <a:avLst/>
              </a:prstGeom>
              <a:blipFill rotWithShape="1">
                <a:blip r:embed="rId3"/>
                <a:stretch>
                  <a:fillRect l="-6" r="-16365" b="-8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662798" y="638176"/>
          <a:ext cx="3240088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CorelDRAW" r:id="rId4" imgW="3059430" imgH="2562860" progId="CorelDRAW.Graphic.11">
                  <p:embed/>
                </p:oleObj>
              </mc:Choice>
              <mc:Fallback>
                <p:oleObj name="CorelDRAW" r:id="rId4" imgW="3059430" imgH="2562860" progId="CorelDRAW.Graphic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798" y="638176"/>
                        <a:ext cx="3240088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  <p:bldP spid="343046" grpId="0"/>
      <p:bldP spid="343047" grpId="0"/>
      <p:bldP spid="3430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4066" name="Object 2"/>
              <p:cNvSpPr txBox="1"/>
              <p:nvPr/>
            </p:nvSpPr>
            <p:spPr bwMode="auto">
              <a:xfrm>
                <a:off x="1394386" y="636358"/>
                <a:ext cx="5295900" cy="10207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∬"/>
                              <m:limLoc m:val="undOvr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𝒅𝒔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40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4386" y="636358"/>
                <a:ext cx="5295900" cy="1020762"/>
              </a:xfrm>
              <a:prstGeom prst="rect">
                <a:avLst/>
              </a:prstGeom>
              <a:blipFill rotWithShape="1">
                <a:blip r:embed="rId1"/>
                <a:stretch>
                  <a:fillRect l="-11" t="-9" r="-5913" b="-1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067" name="Object 3"/>
              <p:cNvSpPr txBox="1"/>
              <p:nvPr/>
            </p:nvSpPr>
            <p:spPr bwMode="auto">
              <a:xfrm>
                <a:off x="1237876" y="2531247"/>
                <a:ext cx="6741081" cy="119530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40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7876" y="2531247"/>
                <a:ext cx="6741081" cy="1195307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068" name="Object 4"/>
              <p:cNvSpPr txBox="1"/>
              <p:nvPr/>
            </p:nvSpPr>
            <p:spPr bwMode="auto">
              <a:xfrm>
                <a:off x="1144681" y="4427097"/>
                <a:ext cx="7746002" cy="11842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𝒓𝒅𝒓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40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681" y="4427097"/>
                <a:ext cx="7746002" cy="1184275"/>
              </a:xfrm>
              <a:prstGeom prst="rect">
                <a:avLst/>
              </a:prstGeom>
              <a:blipFill rotWithShape="1">
                <a:blip r:embed="rId3"/>
                <a:stretch>
                  <a:fillRect l="-5" t="-43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679543" y="636358"/>
          <a:ext cx="3240088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CorelDRAW" r:id="rId4" imgW="3059430" imgH="2562860" progId="CorelDRAW.Graphic.11">
                  <p:embed/>
                </p:oleObj>
              </mc:Choice>
              <mc:Fallback>
                <p:oleObj name="CorelDRAW" r:id="rId4" imgW="3059430" imgH="2562860" progId="CorelDRAW.Graphic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543" y="636358"/>
                        <a:ext cx="3240088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/>
      <p:bldP spid="344067" grpId="0"/>
      <p:bldP spid="3440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091" name="Group 3"/>
          <p:cNvGrpSpPr/>
          <p:nvPr/>
        </p:nvGrpSpPr>
        <p:grpSpPr bwMode="auto">
          <a:xfrm>
            <a:off x="1494042" y="457337"/>
            <a:ext cx="8281554" cy="2066927"/>
            <a:chOff x="0" y="706"/>
            <a:chExt cx="5760" cy="1302"/>
          </a:xfrm>
        </p:grpSpPr>
        <p:sp>
          <p:nvSpPr>
            <p:cNvPr id="345092" name="Text Box 4"/>
            <p:cNvSpPr txBox="1">
              <a:spLocks noChangeArrowheads="1"/>
            </p:cNvSpPr>
            <p:nvPr/>
          </p:nvSpPr>
          <p:spPr bwMode="auto">
            <a:xfrm>
              <a:off x="0" y="864"/>
              <a:ext cx="5760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ea typeface="宋体" panose="02010600030101010101" pitchFamily="2" charset="-122"/>
                </a:rPr>
                <a:t>6  </a:t>
              </a:r>
              <a:r>
                <a:rPr lang="zh-CN" altLang="en-US" sz="2800" b="1" dirty="0" smtClean="0">
                  <a:ea typeface="宋体" panose="02010600030101010101" pitchFamily="2" charset="-122"/>
                </a:rPr>
                <a:t>计算                        ，</a:t>
              </a:r>
              <a:r>
                <a:rPr lang="zh-CN" altLang="en-US" sz="2800" b="1" dirty="0">
                  <a:ea typeface="宋体" panose="02010600030101010101" pitchFamily="2" charset="-122"/>
                </a:rPr>
                <a:t>其中</a:t>
              </a:r>
              <a:r>
                <a:rPr lang="zh-CN" altLang="en-US" sz="2800" b="1" i="1" dirty="0">
                  <a:ea typeface="宋体" panose="02010600030101010101" pitchFamily="2" charset="-122"/>
                </a:rPr>
                <a:t>∑</a:t>
              </a:r>
              <a:r>
                <a:rPr lang="zh-CN" altLang="en-US" sz="2800" b="1" dirty="0">
                  <a:ea typeface="宋体" panose="02010600030101010101" pitchFamily="2" charset="-122"/>
                </a:rPr>
                <a:t>是</a:t>
              </a:r>
              <a:r>
                <a:rPr lang="zh-CN" altLang="en-US" sz="2800" b="1" dirty="0" smtClean="0">
                  <a:ea typeface="宋体" panose="02010600030101010101" pitchFamily="2" charset="-122"/>
                </a:rPr>
                <a:t>曲面 </a:t>
              </a:r>
              <a:r>
                <a:rPr lang="en-US" altLang="zh-CN" sz="2800" b="1" i="1" dirty="0" smtClean="0">
                  <a:ea typeface="宋体" panose="02010600030101010101" pitchFamily="2" charset="-122"/>
                </a:rPr>
                <a:t>y</a:t>
              </a:r>
              <a:r>
                <a:rPr lang="en-US" altLang="zh-CN" sz="2800" b="1" dirty="0" smtClean="0">
                  <a:ea typeface="宋体" panose="02010600030101010101" pitchFamily="2" charset="-122"/>
                </a:rPr>
                <a:t>=</a:t>
              </a:r>
              <a:r>
                <a:rPr lang="en-US" altLang="zh-CN" sz="2800" b="1" i="1" dirty="0" smtClean="0"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30000" dirty="0" smtClean="0">
                  <a:ea typeface="宋体" panose="02010600030101010101" pitchFamily="2" charset="-122"/>
                </a:rPr>
                <a:t>2</a:t>
              </a:r>
              <a:r>
                <a:rPr lang="en-US" altLang="zh-CN" sz="2800" b="1" dirty="0" smtClean="0"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 smtClean="0">
                  <a:ea typeface="宋体" panose="02010600030101010101" pitchFamily="2" charset="-122"/>
                </a:rPr>
                <a:t>z</a:t>
              </a:r>
              <a:r>
                <a:rPr lang="en-US" altLang="zh-CN" sz="2800" b="1" baseline="30000" dirty="0" smtClean="0">
                  <a:ea typeface="宋体" panose="02010600030101010101" pitchFamily="2" charset="-122"/>
                </a:rPr>
                <a:t>2</a:t>
              </a:r>
              <a:endParaRPr lang="en-US" altLang="zh-CN" sz="2800" b="1" baseline="30000" dirty="0">
                <a:ea typeface="宋体" panose="02010600030101010101" pitchFamily="2" charset="-122"/>
              </a:endParaRPr>
            </a:p>
            <a:p>
              <a:pPr>
                <a:lnSpc>
                  <a:spcPct val="250000"/>
                </a:lnSpc>
                <a:spcBef>
                  <a:spcPct val="50000"/>
                </a:spcBef>
              </a:pPr>
              <a:r>
                <a:rPr lang="zh-CN" altLang="en-US" sz="2800" b="1" dirty="0">
                  <a:ea typeface="宋体" panose="02010600030101010101" pitchFamily="2" charset="-122"/>
                </a:rPr>
                <a:t>被</a:t>
              </a:r>
              <a:r>
                <a:rPr lang="zh-CN" altLang="en-US" sz="2800" b="1" dirty="0" smtClean="0">
                  <a:ea typeface="宋体" panose="02010600030101010101" pitchFamily="2" charset="-122"/>
                </a:rPr>
                <a:t>平面 </a:t>
              </a:r>
              <a:r>
                <a:rPr lang="en-US" altLang="zh-CN" sz="2800" b="1" i="1" dirty="0" smtClean="0">
                  <a:ea typeface="宋体" panose="02010600030101010101" pitchFamily="2" charset="-122"/>
                </a:rPr>
                <a:t>y</a:t>
              </a:r>
              <a:r>
                <a:rPr lang="en-US" altLang="zh-CN" sz="2800" b="1" dirty="0" smtClean="0">
                  <a:ea typeface="宋体" panose="02010600030101010101" pitchFamily="2" charset="-122"/>
                </a:rPr>
                <a:t>=1 </a:t>
              </a:r>
              <a:r>
                <a:rPr lang="zh-CN" altLang="en-US" sz="2800" b="1" dirty="0" smtClean="0">
                  <a:ea typeface="宋体" panose="02010600030101010101" pitchFamily="2" charset="-122"/>
                </a:rPr>
                <a:t>割</a:t>
              </a:r>
              <a:r>
                <a:rPr lang="zh-CN" altLang="en-US" sz="2800" b="1" dirty="0">
                  <a:ea typeface="宋体" panose="02010600030101010101" pitchFamily="2" charset="-122"/>
                </a:rPr>
                <a:t>下的部分</a:t>
              </a:r>
              <a:r>
                <a:rPr lang="en-US" altLang="zh-CN" sz="2800" b="1" dirty="0"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ea typeface="宋体" panose="02010600030101010101" pitchFamily="2" charset="-122"/>
                </a:rPr>
                <a:t>如图所示</a:t>
              </a:r>
              <a:r>
                <a:rPr lang="en-US" altLang="zh-CN" sz="2800" b="1" dirty="0">
                  <a:ea typeface="宋体" panose="02010600030101010101" pitchFamily="2" charset="-122"/>
                </a:rPr>
                <a:t>) </a:t>
              </a:r>
              <a:endParaRPr lang="en-US" altLang="zh-CN" sz="2800" b="1" dirty="0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093" name="Object 5"/>
                <p:cNvSpPr txBox="1"/>
                <p:nvPr/>
              </p:nvSpPr>
              <p:spPr bwMode="auto">
                <a:xfrm>
                  <a:off x="1162" y="706"/>
                  <a:ext cx="1056" cy="621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𝒙𝒚𝒛</m:t>
                                </m:r>
                              </m:e>
                            </m:d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𝒅𝒔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4509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2" y="706"/>
                  <a:ext cx="1056" cy="621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45097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735639" y="3074448"/>
          <a:ext cx="2413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CorelDRAW" r:id="rId2" imgW="2494915" imgH="3059430" progId="CorelDRAW.Graphic.11">
                  <p:embed/>
                </p:oleObj>
              </mc:Choice>
              <mc:Fallback>
                <p:oleObj name="CorelDRAW" r:id="rId2" imgW="2494915" imgH="3059430" progId="CorelDRAW.Graphic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3074448"/>
                        <a:ext cx="2413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5098" name="Object 10"/>
              <p:cNvSpPr txBox="1"/>
              <p:nvPr/>
            </p:nvSpPr>
            <p:spPr bwMode="auto">
              <a:xfrm>
                <a:off x="5735639" y="4149726"/>
                <a:ext cx="200025" cy="2190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3450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639" y="4149726"/>
                <a:ext cx="200025" cy="219075"/>
              </a:xfrm>
              <a:prstGeom prst="rect">
                <a:avLst/>
              </a:prstGeom>
              <a:blipFill rotWithShape="1">
                <a:blip r:embed="rId4"/>
                <a:stretch>
                  <a:fillRect l="-159" r="-75714" b="-11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099" name="Object 11"/>
              <p:cNvSpPr txBox="1"/>
              <p:nvPr/>
            </p:nvSpPr>
            <p:spPr bwMode="auto">
              <a:xfrm>
                <a:off x="5795446" y="5300646"/>
                <a:ext cx="371993" cy="46191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509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446" y="5300646"/>
                <a:ext cx="371993" cy="461914"/>
              </a:xfrm>
              <a:prstGeom prst="rect">
                <a:avLst/>
              </a:prstGeom>
              <a:blipFill rotWithShape="1">
                <a:blip r:embed="rId5"/>
                <a:stretch>
                  <a:fillRect l="-117" t="-65" r="86" b="-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100" name="Object 12"/>
              <p:cNvSpPr txBox="1"/>
              <p:nvPr/>
            </p:nvSpPr>
            <p:spPr bwMode="auto">
              <a:xfrm>
                <a:off x="6722221" y="2677867"/>
                <a:ext cx="439835" cy="50904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510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2221" y="2677867"/>
                <a:ext cx="439835" cy="509048"/>
              </a:xfrm>
              <a:prstGeom prst="rect">
                <a:avLst/>
              </a:prstGeom>
              <a:blipFill rotWithShape="1">
                <a:blip r:embed="rId6"/>
                <a:stretch>
                  <a:fillRect l="-25" t="-14" r="12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5108" name="Object 20"/>
          <p:cNvGraphicFramePr>
            <a:graphicFrameLocks noChangeAspect="1"/>
          </p:cNvGraphicFramePr>
          <p:nvPr/>
        </p:nvGraphicFramePr>
        <p:xfrm>
          <a:off x="5459931" y="3599542"/>
          <a:ext cx="639211" cy="49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7" imgW="355600" imgH="304800" progId="Equation.3">
                  <p:embed/>
                </p:oleObj>
              </mc:Choice>
              <mc:Fallback>
                <p:oleObj name="公式" r:id="rId7" imgW="355600" imgH="304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931" y="3599542"/>
                        <a:ext cx="639211" cy="494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5110" name="Object 22"/>
              <p:cNvSpPr txBox="1"/>
              <p:nvPr/>
            </p:nvSpPr>
            <p:spPr bwMode="auto">
              <a:xfrm>
                <a:off x="6167439" y="3299382"/>
                <a:ext cx="553872" cy="540782"/>
              </a:xfrm>
              <a:prstGeom prst="rect">
                <a:avLst/>
              </a:prstGeom>
              <a:noFill/>
            </p:spPr>
            <p:txBody>
              <a:bodyPr>
                <a:normAutofit fontScale="4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511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9" y="3299382"/>
                <a:ext cx="553872" cy="540782"/>
              </a:xfrm>
              <a:prstGeom prst="rect">
                <a:avLst/>
              </a:prstGeom>
              <a:blipFill rotWithShape="1">
                <a:blip r:embed="rId9"/>
                <a:stretch>
                  <a:fillRect l="-58" t="-103" r="8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111" name="Object 23"/>
              <p:cNvSpPr txBox="1"/>
              <p:nvPr/>
            </p:nvSpPr>
            <p:spPr bwMode="auto">
              <a:xfrm>
                <a:off x="7872930" y="4550823"/>
                <a:ext cx="551417" cy="7498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511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2930" y="4550823"/>
                <a:ext cx="551417" cy="749823"/>
              </a:xfrm>
              <a:prstGeom prst="rect">
                <a:avLst/>
              </a:prstGeom>
              <a:blipFill rotWithShape="1">
                <a:blip r:embed="rId10"/>
                <a:stretch>
                  <a:fillRect l="-36" t="-55" r="79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5114" name="Object 26"/>
              <p:cNvSpPr txBox="1"/>
              <p:nvPr/>
            </p:nvSpPr>
            <p:spPr bwMode="auto">
              <a:xfrm>
                <a:off x="7222994" y="4550823"/>
                <a:ext cx="114300" cy="200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5114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2994" y="4550823"/>
                <a:ext cx="114300" cy="200025"/>
              </a:xfrm>
              <a:prstGeom prst="rect">
                <a:avLst/>
              </a:prstGeom>
              <a:blipFill rotWithShape="1">
                <a:blip r:embed="rId11"/>
                <a:stretch>
                  <a:fillRect l="-441" t="-206" r="-135670" b="-135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8" grpId="0"/>
      <p:bldP spid="345099" grpId="0"/>
      <p:bldP spid="345100" grpId="0"/>
      <p:bldP spid="345110" grpId="0"/>
      <p:bldP spid="345111" grpId="0"/>
      <p:bldP spid="345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1816894" y="622185"/>
            <a:ext cx="8991600" cy="153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latin typeface="+mj-lt"/>
                <a:ea typeface="宋体" panose="02010600030101010101" pitchFamily="2" charset="-122"/>
              </a:rPr>
              <a:t>解</a:t>
            </a: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 曲面</a:t>
            </a:r>
            <a:r>
              <a:rPr lang="zh-CN" altLang="en-US" sz="2800" b="1" i="1" dirty="0">
                <a:latin typeface="+mj-lt"/>
                <a:ea typeface="宋体" panose="02010600030101010101" pitchFamily="2" charset="-122"/>
              </a:rPr>
              <a:t>∑</a:t>
            </a: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：</a:t>
            </a:r>
            <a:r>
              <a:rPr lang="en-US" altLang="zh-CN" sz="2800" b="1" i="1" dirty="0">
                <a:latin typeface="+mj-lt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+mj-lt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+mj-lt"/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>
                <a:latin typeface="+mj-lt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+mj-lt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+mj-lt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>
                <a:latin typeface="+mj-lt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在</a:t>
            </a:r>
            <a:r>
              <a:rPr lang="en-US" altLang="zh-CN" sz="2800" b="1" i="1" dirty="0" err="1">
                <a:latin typeface="+mj-lt"/>
                <a:ea typeface="宋体" panose="02010600030101010101" pitchFamily="2" charset="-122"/>
              </a:rPr>
              <a:t>xOz</a:t>
            </a: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平面上的投影区域为                                </a:t>
            </a:r>
            <a:br>
              <a:rPr lang="zh-CN" altLang="en-US" sz="2800" b="1" dirty="0">
                <a:latin typeface="+mj-lt"/>
                <a:ea typeface="宋体" panose="02010600030101010101" pitchFamily="2" charset="-122"/>
              </a:rPr>
            </a:b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                       </a:t>
            </a:r>
            <a:r>
              <a:rPr lang="en-US" altLang="zh-CN" sz="2800" b="1" i="1" dirty="0" err="1">
                <a:latin typeface="+mj-lt"/>
                <a:ea typeface="宋体" panose="02010600030101010101" pitchFamily="2" charset="-122"/>
              </a:rPr>
              <a:t>Dxz</a:t>
            </a:r>
            <a:r>
              <a:rPr lang="en-US" altLang="zh-CN" sz="2800" b="1" i="1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+mj-lt"/>
                <a:ea typeface="宋体" panose="02010600030101010101" pitchFamily="2" charset="-122"/>
              </a:rPr>
              <a:t>:   </a:t>
            </a:r>
            <a:r>
              <a:rPr lang="en-US" altLang="zh-CN" sz="2800" b="1" i="1" dirty="0" smtClean="0">
                <a:latin typeface="+mj-lt"/>
                <a:ea typeface="宋体" panose="02010600030101010101" pitchFamily="2" charset="-122"/>
              </a:rPr>
              <a:t>x</a:t>
            </a:r>
            <a:r>
              <a:rPr lang="en-US" altLang="zh-CN" sz="2800" b="1" baseline="30000" dirty="0" smtClean="0">
                <a:latin typeface="+mj-lt"/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latin typeface="+mj-lt"/>
                <a:ea typeface="宋体" panose="02010600030101010101" pitchFamily="2" charset="-122"/>
              </a:rPr>
              <a:t>+</a:t>
            </a:r>
            <a:r>
              <a:rPr lang="en-US" altLang="zh-CN" sz="2800" b="1" i="1" dirty="0" smtClean="0">
                <a:latin typeface="+mj-lt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 smtClean="0">
                <a:latin typeface="+mj-lt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+mj-lt"/>
                <a:ea typeface="宋体" panose="02010600030101010101" pitchFamily="2" charset="-122"/>
              </a:rPr>
              <a:t>≤1. </a:t>
            </a:r>
            <a:endParaRPr lang="en-US" altLang="zh-CN" sz="2800" b="1" dirty="0">
              <a:latin typeface="+mj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115" name="Object 3"/>
              <p:cNvSpPr txBox="1"/>
              <p:nvPr/>
            </p:nvSpPr>
            <p:spPr bwMode="auto">
              <a:xfrm>
                <a:off x="3071813" y="2636839"/>
                <a:ext cx="2379662" cy="669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461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3" y="2636839"/>
                <a:ext cx="2379662" cy="669925"/>
              </a:xfrm>
              <a:prstGeom prst="rect">
                <a:avLst/>
              </a:prstGeom>
              <a:blipFill rotWithShape="1">
                <a:blip r:embed="rId1"/>
                <a:stretch>
                  <a:fillRect l="-13" t="-48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116" name="Object 4"/>
              <p:cNvSpPr txBox="1"/>
              <p:nvPr/>
            </p:nvSpPr>
            <p:spPr bwMode="auto">
              <a:xfrm>
                <a:off x="5205413" y="2663825"/>
                <a:ext cx="2216150" cy="642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461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413" y="2663825"/>
                <a:ext cx="2216150" cy="642938"/>
              </a:xfrm>
              <a:prstGeom prst="rect">
                <a:avLst/>
              </a:prstGeom>
              <a:blipFill rotWithShape="1">
                <a:blip r:embed="rId2"/>
                <a:stretch>
                  <a:fillRect l="-14" r="1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2428876" y="3714284"/>
            <a:ext cx="1386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+mj-lt"/>
                <a:ea typeface="宋体" panose="02010600030101010101" pitchFamily="2" charset="-122"/>
              </a:rPr>
              <a:t>因而有</a:t>
            </a:r>
            <a:r>
              <a:rPr lang="en-US" altLang="zh-CN" sz="2800" b="1">
                <a:latin typeface="+mj-lt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+mj-lt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118" name="Object 6"/>
              <p:cNvSpPr txBox="1"/>
              <p:nvPr/>
            </p:nvSpPr>
            <p:spPr bwMode="auto">
              <a:xfrm>
                <a:off x="2352675" y="4581526"/>
                <a:ext cx="7920038" cy="9001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3461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675" y="4581526"/>
                <a:ext cx="7920038" cy="900113"/>
              </a:xfrm>
              <a:prstGeom prst="rect">
                <a:avLst/>
              </a:prstGeom>
              <a:blipFill rotWithShape="1">
                <a:blip r:embed="rId3"/>
                <a:stretch>
                  <a:fillRect r="4" b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8818563" y="1376361"/>
          <a:ext cx="2413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CorelDRAW" r:id="rId4" imgW="2494915" imgH="3059430" progId="CorelDRAW.Graphic.11">
                  <p:embed/>
                </p:oleObj>
              </mc:Choice>
              <mc:Fallback>
                <p:oleObj name="CorelDRAW" r:id="rId4" imgW="2494915" imgH="3059430" progId="CorelDRAW.Graphic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563" y="1376361"/>
                        <a:ext cx="2413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/>
              <p:cNvSpPr txBox="1"/>
              <p:nvPr/>
            </p:nvSpPr>
            <p:spPr bwMode="auto">
              <a:xfrm>
                <a:off x="9537702" y="2960687"/>
                <a:ext cx="368299" cy="47001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7702" y="2960687"/>
                <a:ext cx="368299" cy="470013"/>
              </a:xfrm>
              <a:prstGeom prst="rect">
                <a:avLst/>
              </a:prstGeom>
              <a:blipFill rotWithShape="1">
                <a:blip r:embed="rId6"/>
                <a:stretch>
                  <a:fillRect l="-1" t="-67" b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1"/>
              <p:cNvSpPr txBox="1"/>
              <p:nvPr/>
            </p:nvSpPr>
            <p:spPr bwMode="auto">
              <a:xfrm>
                <a:off x="8908593" y="3593486"/>
                <a:ext cx="433108" cy="64401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8593" y="3593486"/>
                <a:ext cx="433108" cy="644018"/>
              </a:xfrm>
              <a:prstGeom prst="rect">
                <a:avLst/>
              </a:prstGeom>
              <a:blipFill rotWithShape="1">
                <a:blip r:embed="rId7"/>
                <a:stretch>
                  <a:fillRect l="-41" t="-3" r="50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2"/>
              <p:cNvSpPr txBox="1"/>
              <p:nvPr/>
            </p:nvSpPr>
            <p:spPr bwMode="auto">
              <a:xfrm>
                <a:off x="9753601" y="1376361"/>
                <a:ext cx="519112" cy="595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3601" y="1376361"/>
                <a:ext cx="519112" cy="595950"/>
              </a:xfrm>
              <a:prstGeom prst="rect">
                <a:avLst/>
              </a:prstGeom>
              <a:blipFill rotWithShape="1">
                <a:blip r:embed="rId8"/>
                <a:stretch>
                  <a:fillRect t="-53" r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9125147" y="2401411"/>
          <a:ext cx="582418" cy="5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9" imgW="355600" imgH="304800" progId="Equation.3">
                  <p:embed/>
                </p:oleObj>
              </mc:Choice>
              <mc:Fallback>
                <p:oleObj name="公式" r:id="rId9" imgW="355600" imgH="304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5147" y="2401411"/>
                        <a:ext cx="582418" cy="50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2"/>
              <p:cNvSpPr txBox="1"/>
              <p:nvPr/>
            </p:nvSpPr>
            <p:spPr bwMode="auto">
              <a:xfrm>
                <a:off x="9969501" y="2155938"/>
                <a:ext cx="663933" cy="495186"/>
              </a:xfrm>
              <a:prstGeom prst="rect">
                <a:avLst/>
              </a:prstGeom>
              <a:noFill/>
            </p:spPr>
            <p:txBody>
              <a:bodyPr>
                <a:normAutofit fontScale="3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501" y="2155938"/>
                <a:ext cx="663933" cy="495186"/>
              </a:xfrm>
              <a:prstGeom prst="rect">
                <a:avLst/>
              </a:prstGeom>
              <a:blipFill rotWithShape="1">
                <a:blip r:embed="rId11"/>
                <a:stretch>
                  <a:fillRect t="-23" r="5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3"/>
              <p:cNvSpPr txBox="1"/>
              <p:nvPr/>
            </p:nvSpPr>
            <p:spPr bwMode="auto">
              <a:xfrm>
                <a:off x="11122027" y="2780907"/>
                <a:ext cx="416120" cy="6497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22027" y="2780907"/>
                <a:ext cx="416120" cy="649793"/>
              </a:xfrm>
              <a:prstGeom prst="rect">
                <a:avLst/>
              </a:prstGeom>
              <a:blipFill rotWithShape="1">
                <a:blip r:embed="rId12"/>
                <a:stretch>
                  <a:fillRect t="-37" r="4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6"/>
              <p:cNvSpPr txBox="1"/>
              <p:nvPr/>
            </p:nvSpPr>
            <p:spPr bwMode="auto">
              <a:xfrm>
                <a:off x="10402888" y="2887662"/>
                <a:ext cx="114300" cy="2000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>
          <p:sp>
            <p:nvSpPr>
              <p:cNvPr id="22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02888" y="2887662"/>
                <a:ext cx="114300" cy="200025"/>
              </a:xfrm>
              <a:prstGeom prst="rect">
                <a:avLst/>
              </a:prstGeom>
              <a:blipFill rotWithShape="1">
                <a:blip r:embed="rId13"/>
                <a:stretch>
                  <a:fillRect l="-278" t="-158" r="-135833" b="-13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5" grpId="0"/>
      <p:bldP spid="346116" grpId="0"/>
      <p:bldP spid="346117" grpId="0"/>
      <p:bldP spid="346118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975134" y="417659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故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7141" name="Object 5"/>
              <p:cNvSpPr txBox="1"/>
              <p:nvPr/>
            </p:nvSpPr>
            <p:spPr bwMode="auto">
              <a:xfrm>
                <a:off x="2032431" y="298504"/>
                <a:ext cx="8679112" cy="1518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𝒅𝒙𝒅𝒛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714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431" y="298504"/>
                <a:ext cx="8679112" cy="1518950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143" name="Object 7"/>
              <p:cNvSpPr txBox="1"/>
              <p:nvPr/>
            </p:nvSpPr>
            <p:spPr bwMode="auto">
              <a:xfrm>
                <a:off x="2208212" y="1870305"/>
                <a:ext cx="8503331" cy="162490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𝒓𝒅𝒓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714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2" y="1870305"/>
                <a:ext cx="8503331" cy="1624905"/>
              </a:xfrm>
              <a:prstGeom prst="rect">
                <a:avLst/>
              </a:prstGeom>
              <a:blipFill rotWithShape="1">
                <a:blip r:embed="rId2"/>
                <a:stretch>
                  <a:fillRect l="-4" t="-14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145" name="Object 9"/>
              <p:cNvSpPr txBox="1"/>
              <p:nvPr/>
            </p:nvSpPr>
            <p:spPr bwMode="auto">
              <a:xfrm>
                <a:off x="2135187" y="3352800"/>
                <a:ext cx="7391989" cy="143939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𝒅𝒓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714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7" y="3352800"/>
                <a:ext cx="7391989" cy="1439399"/>
              </a:xfrm>
              <a:prstGeom prst="rect">
                <a:avLst/>
              </a:prstGeom>
              <a:blipFill rotWithShape="1">
                <a:blip r:embed="rId3"/>
                <a:stretch>
                  <a:fillRect l="-4" r="4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147" name="Object 11"/>
              <p:cNvSpPr txBox="1"/>
              <p:nvPr/>
            </p:nvSpPr>
            <p:spPr bwMode="auto">
              <a:xfrm>
                <a:off x="2133600" y="4845050"/>
                <a:ext cx="8153400" cy="11763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e>
                          </m:nary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𝟏𝟐𝟓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rad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𝟒𝟐𝟎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4714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845050"/>
                <a:ext cx="8153400" cy="1176338"/>
              </a:xfrm>
              <a:prstGeom prst="rect">
                <a:avLst/>
              </a:prstGeom>
              <a:blipFill rotWithShape="1">
                <a:blip r:embed="rId4"/>
                <a:stretch>
                  <a:fillRect r="-6098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1" grpId="0"/>
      <p:bldP spid="347143" grpId="0"/>
      <p:bldP spid="347145" grpId="0"/>
      <p:bldP spid="347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/>
          <p:nvPr/>
        </p:nvGrpSpPr>
        <p:grpSpPr bwMode="auto">
          <a:xfrm>
            <a:off x="7546692" y="3248486"/>
            <a:ext cx="2941637" cy="3227388"/>
            <a:chOff x="3627" y="1719"/>
            <a:chExt cx="1853" cy="2033"/>
          </a:xfrm>
        </p:grpSpPr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3654" y="2118"/>
            <a:ext cx="1674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BMP 图象" r:id="rId1" imgW="2657475" imgH="1666875" progId="Paint.Picture">
                    <p:embed/>
                  </p:oleObj>
                </mc:Choice>
                <mc:Fallback>
                  <p:oleObj name="BMP 图象" r:id="rId1" imgW="2657475" imgH="1666875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118"/>
                          <a:ext cx="1674" cy="10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33" name="Group 5"/>
            <p:cNvGrpSpPr/>
            <p:nvPr/>
          </p:nvGrpSpPr>
          <p:grpSpPr bwMode="auto">
            <a:xfrm>
              <a:off x="3627" y="1719"/>
              <a:ext cx="1853" cy="2033"/>
              <a:chOff x="3627" y="1719"/>
              <a:chExt cx="1853" cy="2033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>
                <a:off x="4080" y="3195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 flipH="1">
                <a:off x="3627" y="3195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736" name="Object 8"/>
                  <p:cNvSpPr txBox="1"/>
                  <p:nvPr/>
                </p:nvSpPr>
                <p:spPr bwMode="auto">
                  <a:xfrm>
                    <a:off x="4080" y="3168"/>
                    <a:ext cx="378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73736" name="Object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80" y="3168"/>
                    <a:ext cx="378" cy="27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737" name="Object 9"/>
                  <p:cNvSpPr txBox="1"/>
                  <p:nvPr/>
                </p:nvSpPr>
                <p:spPr bwMode="auto">
                  <a:xfrm>
                    <a:off x="3744" y="3464"/>
                    <a:ext cx="32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73737" name="Object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44" y="3464"/>
                    <a:ext cx="327" cy="288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738" name="Object 10"/>
                  <p:cNvSpPr txBox="1"/>
                  <p:nvPr/>
                </p:nvSpPr>
                <p:spPr bwMode="auto">
                  <a:xfrm>
                    <a:off x="5280" y="3264"/>
                    <a:ext cx="200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sz="2800" b="1" dirty="0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73738" name="Object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80" y="3264"/>
                    <a:ext cx="200" cy="27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739" name="Object 11"/>
                  <p:cNvSpPr txBox="1"/>
                  <p:nvPr/>
                </p:nvSpPr>
                <p:spPr bwMode="auto">
                  <a:xfrm>
                    <a:off x="3853" y="1759"/>
                    <a:ext cx="350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77500" lnSpcReduction="20000"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</m:oMath>
                      </m:oMathPara>
                    </a14:m>
                    <a:endParaRPr lang="zh-CN" altLang="en-US" sz="2800" b="1">
                      <a:latin typeface="+mj-lt"/>
                      <a:ea typeface="+mj-ea"/>
                    </a:endParaRPr>
                  </a:p>
                </p:txBody>
              </p:sp>
            </mc:Choice>
            <mc:Fallback>
              <p:sp>
                <p:nvSpPr>
                  <p:cNvPr id="73739" name="Object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53" y="1759"/>
                    <a:ext cx="350" cy="28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740" name="Line 12"/>
              <p:cNvSpPr>
                <a:spLocks noChangeShapeType="1"/>
              </p:cNvSpPr>
              <p:nvPr/>
            </p:nvSpPr>
            <p:spPr bwMode="auto">
              <a:xfrm flipV="1">
                <a:off x="4080" y="2784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  <p:sp>
            <p:nvSpPr>
              <p:cNvPr id="73741" name="Line 13"/>
              <p:cNvSpPr>
                <a:spLocks noChangeShapeType="1"/>
              </p:cNvSpPr>
              <p:nvPr/>
            </p:nvSpPr>
            <p:spPr bwMode="auto">
              <a:xfrm flipV="1">
                <a:off x="4080" y="1719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latin typeface="+mj-lt"/>
                  <a:ea typeface="+mj-ea"/>
                </a:endParaRPr>
              </a:p>
            </p:txBody>
          </p:sp>
        </p:grpSp>
      </p:grpSp>
      <p:grpSp>
        <p:nvGrpSpPr>
          <p:cNvPr id="73744" name="Group 16"/>
          <p:cNvGrpSpPr/>
          <p:nvPr/>
        </p:nvGrpSpPr>
        <p:grpSpPr bwMode="auto">
          <a:xfrm>
            <a:off x="7589555" y="3719974"/>
            <a:ext cx="2581275" cy="1846263"/>
            <a:chOff x="3629" y="2016"/>
            <a:chExt cx="1626" cy="1163"/>
          </a:xfrm>
        </p:grpSpPr>
        <p:graphicFrame>
          <p:nvGraphicFramePr>
            <p:cNvPr id="73745" name="Object 17"/>
            <p:cNvGraphicFramePr>
              <a:graphicFrameLocks noChangeAspect="1"/>
            </p:cNvGraphicFramePr>
            <p:nvPr/>
          </p:nvGraphicFramePr>
          <p:xfrm>
            <a:off x="3629" y="2123"/>
            <a:ext cx="162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BMP 图象" r:id="rId7" imgW="2581275" imgH="1676400" progId="Paint.Picture">
                    <p:embed/>
                  </p:oleObj>
                </mc:Choice>
                <mc:Fallback>
                  <p:oleObj name="BMP 图象" r:id="rId7" imgW="2581275" imgH="167640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2123"/>
                          <a:ext cx="1626" cy="10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Line 18"/>
            <p:cNvSpPr>
              <a:spLocks noChangeShapeType="1"/>
            </p:cNvSpPr>
            <p:nvPr/>
          </p:nvSpPr>
          <p:spPr bwMode="auto">
            <a:xfrm flipV="1">
              <a:off x="4055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>
              <a:off x="4080" y="2778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7374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608204" y="-79321"/>
            <a:ext cx="7162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一、对面积的曲面积分的概念与性质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49" name="Text Box 21"/>
              <p:cNvSpPr txBox="1">
                <a:spLocks noChangeArrowheads="1"/>
              </p:cNvSpPr>
              <p:nvPr/>
            </p:nvSpPr>
            <p:spPr bwMode="auto">
              <a:xfrm>
                <a:off x="598370" y="2729508"/>
                <a:ext cx="7454734" cy="11695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+mj-lt"/>
                    <a:ea typeface="+mj-ea"/>
                  </a:rPr>
                  <a:t>引例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+mj-lt"/>
                    <a:ea typeface="+mj-ea"/>
                  </a:rPr>
                  <a:t>:</a:t>
                </a:r>
                <a:r>
                  <a:rPr lang="zh-CN" altLang="en-US" sz="2800" b="1" dirty="0">
                    <a:latin typeface="+mj-lt"/>
                    <a:ea typeface="+mj-ea"/>
                  </a:rPr>
                  <a:t>设曲面形构件具有连续面密度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ct val="50000"/>
                  </a:spcBef>
                </a:pPr>
                <a:r>
                  <a:rPr lang="zh-CN" altLang="en-US" sz="2800" b="1" dirty="0"/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>
                        <a:latin typeface="Cambria Math" panose="02040503050406030204" pitchFamily="18" charset="0"/>
                      </a:rPr>
                      <m:t>求质量 </m:t>
                    </m:r>
                    <m:r>
                      <m:rPr>
                        <m:nor/>
                      </m:rPr>
                      <a:rPr lang="en-US" altLang="zh-CN" sz="2800" b="1" i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800" b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b="1" dirty="0"/>
              </a:p>
            </p:txBody>
          </p:sp>
        </mc:Choice>
        <mc:Fallback>
          <p:sp>
            <p:nvSpPr>
              <p:cNvPr id="7374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370" y="2729508"/>
                <a:ext cx="7454734" cy="1169551"/>
              </a:xfrm>
              <a:prstGeom prst="rect">
                <a:avLst/>
              </a:prstGeom>
              <a:blipFill rotWithShape="1">
                <a:blip r:embed="rId9"/>
                <a:stretch>
                  <a:fillRect l="-3" t="-24" b="-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56" name="Object 28"/>
              <p:cNvSpPr txBox="1"/>
              <p:nvPr/>
            </p:nvSpPr>
            <p:spPr bwMode="auto">
              <a:xfrm>
                <a:off x="1329007" y="4554161"/>
                <a:ext cx="4952999" cy="13984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800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3756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007" y="4554161"/>
                <a:ext cx="4952999" cy="1398493"/>
              </a:xfrm>
              <a:prstGeom prst="rect">
                <a:avLst/>
              </a:prstGeom>
              <a:blipFill rotWithShape="1">
                <a:blip r:embed="rId10"/>
                <a:stretch>
                  <a:fillRect l="-12" t="-41" r="12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57" name="Object 29"/>
              <p:cNvSpPr txBox="1"/>
              <p:nvPr/>
            </p:nvSpPr>
            <p:spPr bwMode="auto">
              <a:xfrm>
                <a:off x="8599204" y="3304050"/>
                <a:ext cx="1739900" cy="444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𝝃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𝜼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𝜻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3757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9204" y="3304050"/>
                <a:ext cx="1739900" cy="444500"/>
              </a:xfrm>
              <a:prstGeom prst="rect">
                <a:avLst/>
              </a:prstGeom>
              <a:blipFill rotWithShape="1">
                <a:blip r:embed="rId11"/>
                <a:stretch>
                  <a:fillRect l="-2" t="-33" r="2" b="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8986553" y="4348624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BMP 图象" r:id="rId12" imgW="285750" imgH="304800" progId="Paint.Picture">
                  <p:embed/>
                </p:oleObj>
              </mc:Choice>
              <mc:Fallback>
                <p:oleObj name="BMP 图象" r:id="rId12" imgW="285750" imgH="304800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6553" y="4348624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9104028" y="3719974"/>
            <a:ext cx="376238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42" name="Object 14"/>
              <p:cNvSpPr txBox="1"/>
              <p:nvPr/>
            </p:nvSpPr>
            <p:spPr bwMode="auto">
              <a:xfrm>
                <a:off x="9866028" y="4880436"/>
                <a:ext cx="304800" cy="368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∑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374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66028" y="4880436"/>
                <a:ext cx="304800" cy="368300"/>
              </a:xfrm>
              <a:prstGeom prst="rect">
                <a:avLst/>
              </a:prstGeom>
              <a:blipFill rotWithShape="1">
                <a:blip r:embed="rId14"/>
                <a:stretch>
                  <a:fillRect l="-11" t="-125" r="11" b="1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405208" y="5952654"/>
            <a:ext cx="5719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其中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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表示 </a:t>
            </a:r>
            <a:r>
              <a:rPr lang="en-US" altLang="zh-CN" sz="2800" b="1" i="1" dirty="0">
                <a:latin typeface="+mj-lt"/>
                <a:ea typeface="+mj-ea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小块曲面的</a:t>
            </a:r>
            <a:r>
              <a:rPr lang="zh-CN" altLang="en-US" sz="2800" b="1" dirty="0"/>
              <a:t>最大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直径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965824" y="4103141"/>
            <a:ext cx="5369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 分割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、取近似、求和 、取极限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96965" y="659624"/>
            <a:ext cx="748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ea typeface="宋体" panose="02010600030101010101" pitchFamily="2" charset="-122"/>
              </a:rPr>
              <a:t>将曲线积分概念 推广到曲面上就是曲面积分。</a:t>
            </a:r>
            <a:endParaRPr lang="zh-CN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598371" y="1219275"/>
            <a:ext cx="1944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  <a:ea typeface="宋体" panose="02010600030101010101" pitchFamily="2" charset="-122"/>
              </a:rPr>
              <a:t>光滑曲面</a:t>
            </a:r>
            <a:r>
              <a:rPr lang="en-US" altLang="zh-CN" sz="3200" b="1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  <a:endParaRPr lang="en-US" altLang="zh-CN" sz="32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43057" y="1290713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ea typeface="宋体" panose="02010600030101010101" pitchFamily="2" charset="-122"/>
              </a:rPr>
              <a:t>曲面具有连续变动的切平面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98370" y="1841576"/>
            <a:ext cx="2792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CC"/>
                </a:solidFill>
                <a:ea typeface="宋体" panose="02010600030101010101" pitchFamily="2" charset="-122"/>
              </a:rPr>
              <a:t>分片光滑曲面</a:t>
            </a:r>
            <a:r>
              <a:rPr lang="en-US" altLang="zh-CN" sz="3200" b="1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  <a:endParaRPr lang="en-US" altLang="zh-CN" sz="3200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335221" y="1866975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ea typeface="宋体" panose="02010600030101010101" pitchFamily="2" charset="-122"/>
              </a:rPr>
              <a:t>曲面是由有限块光滑曲面连接而成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8" grpId="0" animBg="1"/>
      <p:bldP spid="73749" grpId="0" autoUpdateAnimBg="0"/>
      <p:bldP spid="73756" grpId="0"/>
      <p:bldP spid="73757" grpId="0"/>
      <p:bldP spid="73742" grpId="0" animBg="1"/>
      <p:bldP spid="73765" grpId="0" autoUpdateAnimBg="0" build="p"/>
      <p:bldP spid="73766" grpId="0" autoUpdateAnimBg="0" build="p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95" name="Object 23"/>
              <p:cNvSpPr txBox="1"/>
              <p:nvPr/>
            </p:nvSpPr>
            <p:spPr bwMode="auto">
              <a:xfrm>
                <a:off x="6991450" y="4544333"/>
                <a:ext cx="3472271" cy="9541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𝑴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𝝆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𝐝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𝑺</m:t>
                          </m:r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095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1450" y="4544333"/>
                <a:ext cx="3472271" cy="954106"/>
              </a:xfrm>
              <a:prstGeom prst="rect">
                <a:avLst/>
              </a:prstGeom>
              <a:blipFill rotWithShape="1">
                <a:blip r:embed="rId1"/>
                <a:stretch>
                  <a:fillRect l="-3" t="-29" r="6" b="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10810"/>
            <a:ext cx="1219200" cy="57467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定义</a:t>
            </a:r>
            <a:r>
              <a:rPr lang="en-US" altLang="zh-CN" sz="3200" b="1" dirty="0"/>
              <a:t>:</a:t>
            </a:r>
            <a:endParaRPr lang="en-US" altLang="zh-CN" sz="3200" b="1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133725" y="242888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x, y, z</a:t>
            </a:r>
            <a:r>
              <a:rPr lang="en-US" altLang="zh-CN" sz="2800" b="1" dirty="0">
                <a:sym typeface="Symbol" panose="05050102010706020507" pitchFamily="18" charset="2"/>
              </a:rPr>
              <a:t>) </a:t>
            </a:r>
            <a:r>
              <a:rPr lang="zh-CN" altLang="zh-CN" sz="2800" b="1" dirty="0">
                <a:sym typeface="Symbol" panose="05050102010706020507" pitchFamily="18" charset="2"/>
              </a:rPr>
              <a:t>是定义在 </a:t>
            </a:r>
            <a:r>
              <a:rPr lang="zh-CN" altLang="en-US" sz="2800" b="1" dirty="0">
                <a:sym typeface="Symbol" panose="05050102010706020507" pitchFamily="18" charset="2"/>
              </a:rPr>
              <a:t> 上的一个有界</a:t>
            </a:r>
            <a:r>
              <a:rPr lang="zh-CN" altLang="en-US" sz="2800" b="1" dirty="0"/>
              <a:t>函数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933700" y="1375430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“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乘积</a:t>
            </a:r>
            <a:r>
              <a:rPr lang="zh-CN" altLang="en-US" sz="2800" b="1" dirty="0">
                <a:latin typeface="+mj-lt"/>
                <a:ea typeface="+mj-ea"/>
              </a:rPr>
              <a:t>和式极限” </a:t>
            </a:r>
            <a:endParaRPr lang="zh-CN" altLang="en-US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1" name="Object 9"/>
              <p:cNvSpPr txBox="1"/>
              <p:nvPr/>
            </p:nvSpPr>
            <p:spPr bwMode="auto">
              <a:xfrm>
                <a:off x="2825751" y="1850891"/>
                <a:ext cx="4298949" cy="12017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𝝃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2800" b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08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5751" y="1850891"/>
                <a:ext cx="4298949" cy="1201732"/>
              </a:xfrm>
              <a:prstGeom prst="rect">
                <a:avLst/>
              </a:prstGeom>
              <a:blipFill rotWithShape="1">
                <a:blip r:embed="rId2"/>
                <a:stretch>
                  <a:fillRect t="-42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9" name="Object 17"/>
              <p:cNvSpPr txBox="1"/>
              <p:nvPr/>
            </p:nvSpPr>
            <p:spPr bwMode="auto">
              <a:xfrm>
                <a:off x="7696200" y="1744348"/>
                <a:ext cx="2988428" cy="12763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08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6200" y="1744348"/>
                <a:ext cx="2988428" cy="1276347"/>
              </a:xfrm>
              <a:prstGeom prst="rect">
                <a:avLst/>
              </a:prstGeom>
              <a:blipFill rotWithShape="1">
                <a:blip r:embed="rId3"/>
                <a:stretch>
                  <a:fillRect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828800" y="4076214"/>
            <a:ext cx="7854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其中 </a:t>
            </a:r>
            <a:r>
              <a:rPr lang="en-US" altLang="zh-CN" sz="2800" b="1" i="1" dirty="0">
                <a:latin typeface="+mj-lt"/>
                <a:ea typeface="+mj-ea"/>
              </a:rPr>
              <a:t>f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x, y, z</a:t>
            </a:r>
            <a:r>
              <a:rPr lang="en-US" altLang="zh-CN" sz="2800" b="1" dirty="0">
                <a:latin typeface="+mj-lt"/>
                <a:ea typeface="+mj-ea"/>
              </a:rPr>
              <a:t>) </a:t>
            </a:r>
            <a:r>
              <a:rPr lang="zh-CN" altLang="en-US" sz="2800" b="1" dirty="0">
                <a:latin typeface="+mj-lt"/>
                <a:ea typeface="+mj-ea"/>
              </a:rPr>
              <a:t>叫做被积</a:t>
            </a:r>
            <a:r>
              <a:rPr lang="zh-CN" altLang="en-US" sz="2800" b="1" dirty="0"/>
              <a:t>函数</a:t>
            </a:r>
            <a:r>
              <a:rPr lang="en-US" altLang="zh-CN" sz="2800" b="1" dirty="0"/>
              <a:t>,  </a:t>
            </a:r>
            <a:r>
              <a:rPr lang="en-US" altLang="zh-CN" sz="2800" b="1" dirty="0">
                <a:sym typeface="Symbol" panose="05050102010706020507" pitchFamily="18" charset="2"/>
              </a:rPr>
              <a:t> </a:t>
            </a:r>
            <a:r>
              <a:rPr lang="zh-CN" altLang="en-US" sz="2800" b="1" dirty="0">
                <a:sym typeface="Symbol" panose="05050102010706020507" pitchFamily="18" charset="2"/>
              </a:rPr>
              <a:t>叫做积分曲面</a:t>
            </a:r>
            <a:r>
              <a:rPr lang="en-US" altLang="zh-CN" sz="2800" b="1" dirty="0">
                <a:sym typeface="Symbol" panose="05050102010706020507" pitchFamily="18" charset="2"/>
              </a:rPr>
              <a:t>.</a:t>
            </a:r>
            <a:endParaRPr lang="en-US" altLang="zh-CN" sz="2800" b="1" dirty="0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828800" y="4715027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据此定义</a:t>
            </a:r>
            <a:r>
              <a:rPr lang="en-US" altLang="zh-CN" sz="2800" b="1" dirty="0">
                <a:latin typeface="+mj-lt"/>
                <a:ea typeface="+mj-ea"/>
              </a:rPr>
              <a:t>, </a:t>
            </a:r>
            <a:r>
              <a:rPr lang="zh-CN" altLang="en-US" sz="2800" b="1" dirty="0">
                <a:latin typeface="+mj-lt"/>
                <a:ea typeface="+mj-ea"/>
              </a:rPr>
              <a:t>曲面形构件的质量为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828800" y="5353668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曲面面积为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0" name="Object 28"/>
              <p:cNvSpPr txBox="1"/>
              <p:nvPr/>
            </p:nvSpPr>
            <p:spPr bwMode="auto">
              <a:xfrm>
                <a:off x="4457699" y="5222604"/>
                <a:ext cx="1934391" cy="840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𝑺</m:t>
                      </m:r>
                      <m:r>
                        <a:rPr lang="zh-CN" altLang="en-US" sz="3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36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3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3100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7699" y="5222604"/>
                <a:ext cx="1934391" cy="840975"/>
              </a:xfrm>
              <a:prstGeom prst="rect">
                <a:avLst/>
              </a:prstGeom>
              <a:blipFill rotWithShape="1">
                <a:blip r:embed="rId4"/>
                <a:stretch>
                  <a:fillRect l="-33" t="-2082" r="9" b="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08" name="Group 36"/>
          <p:cNvGrpSpPr/>
          <p:nvPr/>
        </p:nvGrpSpPr>
        <p:grpSpPr bwMode="auto">
          <a:xfrm>
            <a:off x="6705600" y="1992312"/>
            <a:ext cx="990600" cy="523874"/>
            <a:chOff x="3168" y="1255"/>
            <a:chExt cx="624" cy="330"/>
          </a:xfrm>
        </p:grpSpPr>
        <p:sp>
          <p:nvSpPr>
            <p:cNvPr id="3091" name="Text Box 19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+mj-lt"/>
                  <a:ea typeface="+mj-ea"/>
                </a:rPr>
                <a:t>记作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  <p:sp>
          <p:nvSpPr>
            <p:cNvPr id="3106" name="Line 34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2971800" y="831711"/>
            <a:ext cx="6660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lt"/>
                <a:ea typeface="+mj-ea"/>
              </a:rPr>
              <a:t>若对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 做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  <a:sym typeface="Symbol" panose="05050102010706020507" pitchFamily="18" charset="2"/>
              </a:rPr>
              <a:t>任意分割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和局部区域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  <a:sym typeface="Symbol" panose="05050102010706020507" pitchFamily="18" charset="2"/>
              </a:rPr>
              <a:t>任意取点</a:t>
            </a:r>
            <a:r>
              <a:rPr lang="en-US" altLang="zh-CN" sz="2800" b="1" dirty="0">
                <a:latin typeface="+mj-lt"/>
                <a:ea typeface="+mj-ea"/>
                <a:sym typeface="Symbol" panose="05050102010706020507" pitchFamily="18" charset="2"/>
              </a:rPr>
              <a:t>,  </a:t>
            </a:r>
            <a:endParaRPr lang="en-US" altLang="zh-CN" sz="2800" b="1" dirty="0"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1828801" y="3020740"/>
            <a:ext cx="8934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若存在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latin typeface="+mj-lt"/>
                <a:ea typeface="+mj-ea"/>
              </a:rPr>
              <a:t>则称此极限为函数 </a:t>
            </a:r>
            <a:r>
              <a:rPr lang="en-US" altLang="zh-CN" sz="2800" b="1" i="1" dirty="0">
                <a:latin typeface="+mj-lt"/>
                <a:ea typeface="+mj-ea"/>
              </a:rPr>
              <a:t>f 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>
                <a:latin typeface="+mj-lt"/>
                <a:ea typeface="+mj-ea"/>
              </a:rPr>
              <a:t>x, y, z</a:t>
            </a:r>
            <a:r>
              <a:rPr lang="en-US" altLang="zh-CN" sz="2800" b="1" dirty="0">
                <a:latin typeface="+mj-lt"/>
                <a:ea typeface="+mj-ea"/>
              </a:rPr>
              <a:t>) </a:t>
            </a:r>
            <a:r>
              <a:rPr lang="zh-CN" altLang="en-US" sz="2800" b="1" dirty="0">
                <a:latin typeface="+mj-lt"/>
                <a:ea typeface="+mj-ea"/>
              </a:rPr>
              <a:t>在曲面 </a:t>
            </a:r>
            <a:r>
              <a:rPr lang="zh-CN" altLang="en-US" sz="2800" b="1" dirty="0">
                <a:latin typeface="+mj-lt"/>
                <a:ea typeface="+mj-ea"/>
                <a:sym typeface="Symbol" panose="05050102010706020507" pitchFamily="18" charset="2"/>
              </a:rPr>
              <a:t> 上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  <a:sym typeface="Symbol" panose="05050102010706020507" pitchFamily="18" charset="2"/>
              </a:rPr>
              <a:t>对面积</a:t>
            </a:r>
            <a:r>
              <a:rPr lang="zh-CN" altLang="en-US" sz="2800" b="1" dirty="0">
                <a:solidFill>
                  <a:schemeClr val="tx2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800" b="1" u="sng" dirty="0"/>
              <a:t>曲面积分</a:t>
            </a:r>
            <a:r>
              <a:rPr lang="zh-CN" altLang="en-US" sz="2800" b="1" dirty="0"/>
              <a:t>或</a:t>
            </a:r>
            <a:r>
              <a:rPr lang="zh-CN" altLang="en-US" sz="2800" b="1" u="sng" dirty="0"/>
              <a:t>第一类曲面积分</a:t>
            </a:r>
            <a:r>
              <a:rPr lang="en-US" altLang="zh-CN" sz="2800" b="1" u="sng" dirty="0"/>
              <a:t>.</a:t>
            </a:r>
            <a:endParaRPr lang="zh-CN" altLang="en-US" sz="2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1518624" y="6043872"/>
                <a:ext cx="9589637" cy="589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:r>
                  <a:rPr lang="zh-CN" altLang="en-US" sz="2800" b="1" i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∑</a:t>
                </a:r>
                <a:r>
                  <a:rPr lang="zh-CN" altLang="en-US" sz="28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是封闭曲</a:t>
                </a:r>
                <a:r>
                  <a:rPr lang="zh-CN" altLang="en-US" sz="2800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面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则上述积分记为 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limLoc m:val="undOvr"/>
                        <m:supHide m:val="on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sub>
                      <m:sup/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𝒅𝑺</m:t>
                        </m:r>
                      </m:e>
                    </m:nary>
                    <m:r>
                      <m:rPr>
                        <m:nor/>
                      </m:rPr>
                      <a:rPr lang="zh-CN" altLang="en-US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8624" y="6043872"/>
                <a:ext cx="9589637" cy="589713"/>
              </a:xfrm>
              <a:prstGeom prst="rect">
                <a:avLst/>
              </a:prstGeom>
              <a:blipFill rotWithShape="1">
                <a:blip r:embed="rId5"/>
                <a:stretch>
                  <a:fillRect l="-4" t="-98" r="2" b="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88373" y="6063580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注</a:t>
            </a:r>
            <a:r>
              <a:rPr lang="en-US" altLang="zh-CN" sz="2800" b="1" dirty="0">
                <a:ea typeface="宋体" panose="02010600030101010101" pitchFamily="2" charset="-122"/>
              </a:rPr>
              <a:t>: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/>
      <p:bldP spid="3074" grpId="0"/>
      <p:bldP spid="3075" grpId="0" autoUpdateAnimBg="0"/>
      <p:bldP spid="3078" grpId="0" autoUpdateAnimBg="0"/>
      <p:bldP spid="3081" grpId="0"/>
      <p:bldP spid="3089" grpId="0" bldLvl="0" animBg="1"/>
      <p:bldP spid="3093" grpId="0" autoUpdateAnimBg="0"/>
      <p:bldP spid="3094" grpId="0" autoUpdateAnimBg="0"/>
      <p:bldP spid="3098" grpId="0" bldLvl="0" animBg="1" autoUpdateAnimBg="0"/>
      <p:bldP spid="3100" grpId="0"/>
      <p:bldP spid="3110" grpId="0" autoUpdateAnimBg="0" build="p"/>
      <p:bldP spid="3111" grpId="0" autoUpdateAnimBg="0" build="p"/>
      <p:bldP spid="18" grpId="0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648601" y="1748250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则对面积的曲面积分存在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39516" y="2302614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• 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对积分域的可加性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+mj-lt"/>
              <a:ea typeface="+mj-ea"/>
              <a:sym typeface="Symbol" panose="05050102010706020507" pitchFamily="18" charset="2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753519" y="3298826"/>
            <a:ext cx="1230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j-lt"/>
                <a:ea typeface="+mj-ea"/>
              </a:rPr>
              <a:t>则有</a:t>
            </a:r>
            <a:endParaRPr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495" name="Object 7"/>
              <p:cNvSpPr txBox="1"/>
              <p:nvPr/>
            </p:nvSpPr>
            <p:spPr bwMode="auto">
              <a:xfrm>
                <a:off x="2868329" y="2995612"/>
                <a:ext cx="7689850" cy="92491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∬"/>
                              <m:sup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sz="2800" b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34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8329" y="2995612"/>
                <a:ext cx="7689850" cy="924914"/>
              </a:xfrm>
              <a:prstGeom prst="rect">
                <a:avLst/>
              </a:prstGeom>
              <a:blipFill rotWithShape="1">
                <a:blip r:embed="rId1"/>
                <a:stretch>
                  <a:fillRect t="-34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498" name="Object 10"/>
              <p:cNvSpPr txBox="1"/>
              <p:nvPr/>
            </p:nvSpPr>
            <p:spPr bwMode="auto">
              <a:xfrm>
                <a:off x="2868329" y="4710952"/>
                <a:ext cx="6035040" cy="9801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𝒇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)±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𝒈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)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34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8329" y="4710952"/>
                <a:ext cx="6035040" cy="980142"/>
              </a:xfrm>
              <a:prstGeom prst="rect">
                <a:avLst/>
              </a:prstGeom>
              <a:blipFill rotWithShape="1">
                <a:blip r:embed="rId2"/>
                <a:stretch>
                  <a:fillRect l="-1" t="-53" r="1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461436" y="4180884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• 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线性性质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501" name="Object 13"/>
              <p:cNvSpPr txBox="1"/>
              <p:nvPr/>
            </p:nvSpPr>
            <p:spPr bwMode="auto">
              <a:xfrm>
                <a:off x="3962400" y="4114800"/>
                <a:ext cx="3619500" cy="615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设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为常数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 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350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114800"/>
                <a:ext cx="3619500" cy="615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503" name="Object 15"/>
              <p:cNvSpPr txBox="1"/>
              <p:nvPr/>
            </p:nvSpPr>
            <p:spPr bwMode="auto">
              <a:xfrm>
                <a:off x="2447607" y="5746322"/>
                <a:ext cx="6626225" cy="11007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±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nary>
                        <m:naryPr>
                          <m:chr m:val="∬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𝒈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𝑺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350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7607" y="5746322"/>
                <a:ext cx="6626225" cy="1100785"/>
              </a:xfrm>
              <a:prstGeom prst="rect">
                <a:avLst/>
              </a:prstGeom>
              <a:blipFill rotWithShape="1">
                <a:blip r:embed="rId4"/>
                <a:stretch>
                  <a:fillRect l="-5" t="-19" r="5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505" name="Text Box 17"/>
              <p:cNvSpPr txBox="1">
                <a:spLocks noChangeArrowheads="1"/>
              </p:cNvSpPr>
              <p:nvPr/>
            </p:nvSpPr>
            <p:spPr bwMode="auto">
              <a:xfrm>
                <a:off x="4660567" y="1195594"/>
                <a:ext cx="59783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</a:rPr>
                  <a:t>在光滑曲面 </a:t>
                </a:r>
                <a:r>
                  <a:rPr lang="zh-CN" altLang="en-US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 </a:t>
                </a:r>
                <a:r>
                  <a:rPr lang="zh-CN" altLang="en-US" sz="2800" b="1" dirty="0">
                    <a:latin typeface="+mj-lt"/>
                    <a:ea typeface="+mj-ea"/>
                  </a:rPr>
                  <a:t>上连续</a:t>
                </a:r>
                <a:r>
                  <a:rPr lang="en-US" altLang="zh-CN" sz="2800" b="1" dirty="0">
                    <a:latin typeface="+mj-lt"/>
                    <a:ea typeface="+mj-ea"/>
                  </a:rPr>
                  <a:t>, </a:t>
                </a:r>
                <a:endParaRPr lang="en-US" altLang="zh-CN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3505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0567" y="1195594"/>
                <a:ext cx="5978356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5" t="-100" r="2" b="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1150196" y="514428"/>
            <a:ext cx="7848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对面积</a:t>
            </a:r>
            <a:r>
              <a:rPr lang="zh-CN" altLang="en-US" sz="2800" b="1" dirty="0">
                <a:latin typeface="+mj-lt"/>
                <a:ea typeface="+mj-ea"/>
              </a:rPr>
              <a:t>的曲面积分与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对弧长</a:t>
            </a:r>
            <a:r>
              <a:rPr lang="zh-CN" altLang="en-US" sz="2800" b="1" dirty="0">
                <a:latin typeface="+mj-lt"/>
                <a:ea typeface="+mj-ea"/>
              </a:rPr>
              <a:t>的曲线积分性质类似</a:t>
            </a:r>
            <a:r>
              <a:rPr lang="en-US" altLang="zh-CN" sz="2800" b="1" dirty="0">
                <a:latin typeface="+mj-lt"/>
                <a:ea typeface="+mj-ea"/>
              </a:rPr>
              <a:t>.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339516" y="1200109"/>
            <a:ext cx="2743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• 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+mj-ea"/>
              </a:rPr>
              <a:t>积分的存在性</a:t>
            </a: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</a:rPr>
              <a:t>. </a:t>
            </a:r>
            <a:endParaRPr lang="en-US" altLang="zh-CN" sz="2800" b="1" dirty="0">
              <a:solidFill>
                <a:schemeClr val="tx2"/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508" name="Text Box 20"/>
              <p:cNvSpPr txBox="1">
                <a:spLocks noChangeArrowheads="1"/>
              </p:cNvSpPr>
              <p:nvPr/>
            </p:nvSpPr>
            <p:spPr bwMode="auto">
              <a:xfrm>
                <a:off x="4844716" y="2326698"/>
                <a:ext cx="547436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+mj-lt"/>
                    <a:ea typeface="+mj-ea"/>
                  </a:rPr>
                  <a:t>若 </a:t>
                </a:r>
                <a:r>
                  <a:rPr lang="zh-CN" altLang="en-US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 </a:t>
                </a:r>
                <a:r>
                  <a:rPr lang="en-US" altLang="zh-CN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是分片光滑的</a:t>
                </a:r>
                <a:r>
                  <a:rPr lang="en-US" altLang="zh-CN" sz="2800" b="1" dirty="0">
                    <a:latin typeface="+mj-lt"/>
                    <a:ea typeface="+mj-ea"/>
                    <a:sym typeface="Symbol" panose="05050102010706020507" pitchFamily="18" charset="2"/>
                  </a:rPr>
                  <a:t>,</a:t>
                </a:r>
                <a:endParaRPr lang="en-US" altLang="zh-CN" sz="2800" b="1" dirty="0">
                  <a:latin typeface="+mj-lt"/>
                  <a:ea typeface="+mj-ea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350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4716" y="2326698"/>
                <a:ext cx="547436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" t="-11" r="6" b="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 build="p"/>
      <p:bldP spid="63494" grpId="0" autoUpdateAnimBg="0"/>
      <p:bldP spid="63495" grpId="0"/>
      <p:bldP spid="63498" grpId="0"/>
      <p:bldP spid="63499" grpId="0" autoUpdateAnimBg="0"/>
      <p:bldP spid="63501" grpId="0"/>
      <p:bldP spid="63503" grpId="0"/>
      <p:bldP spid="63505" grpId="0"/>
      <p:bldP spid="63506" grpId="0"/>
      <p:bldP spid="63507" grpId="0" autoUpdateAnimBg="0" build="p"/>
      <p:bldP spid="63508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19115" y="1241718"/>
            <a:ext cx="547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1. </a:t>
            </a:r>
            <a:r>
              <a:rPr lang="zh-CN" altLang="en-US" sz="2800" b="1" dirty="0">
                <a:latin typeface="+mj-lt"/>
                <a:ea typeface="+mj-ea"/>
              </a:rPr>
              <a:t>设曲面∑的方程为：</a:t>
            </a:r>
            <a:r>
              <a:rPr lang="en-US" altLang="zh-CN" sz="2800" b="1" i="1" dirty="0">
                <a:latin typeface="+mj-lt"/>
                <a:ea typeface="+mj-ea"/>
              </a:rPr>
              <a:t>z=z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9938" y="1956776"/>
            <a:ext cx="9115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∑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xoy</a:t>
            </a:r>
            <a:r>
              <a:rPr lang="zh-CN" altLang="en-US" sz="2800" b="1" dirty="0">
                <a:latin typeface="+mj-lt"/>
                <a:ea typeface="+mj-ea"/>
              </a:rPr>
              <a:t>面上的投影区域为</a:t>
            </a:r>
            <a:r>
              <a:rPr kumimoji="0" lang="en-US" altLang="zh-CN" sz="2800" b="1" i="1" dirty="0" err="1" smtClean="0">
                <a:latin typeface="+mj-lt"/>
                <a:ea typeface="+mj-ea"/>
              </a:rPr>
              <a:t>D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  <a:latin typeface="+mj-lt"/>
                <a:ea typeface="+mj-ea"/>
              </a:rPr>
              <a:t>xy</a:t>
            </a:r>
            <a:r>
              <a:rPr lang="en-US" altLang="zh-CN" sz="2800" b="1" i="1" baseline="-25000" dirty="0" smtClean="0">
                <a:solidFill>
                  <a:srgbClr val="000000"/>
                </a:solidFill>
                <a:latin typeface="+mj-lt"/>
                <a:ea typeface="+mj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+mj-lt"/>
                <a:ea typeface="+mj-ea"/>
              </a:rPr>
              <a:t>,</a:t>
            </a:r>
            <a:r>
              <a:rPr lang="en-US" altLang="zh-CN" sz="2800" b="1" i="1" dirty="0" smtClean="0">
                <a:latin typeface="+mj-lt"/>
                <a:ea typeface="+mj-ea"/>
              </a:rPr>
              <a:t>z</a:t>
            </a:r>
            <a:r>
              <a:rPr lang="en-US" altLang="zh-CN" sz="2800" b="1" dirty="0" smtClean="0">
                <a:latin typeface="+mj-lt"/>
                <a:ea typeface="+mj-ea"/>
              </a:rPr>
              <a:t>(</a:t>
            </a:r>
            <a:r>
              <a:rPr lang="en-US" altLang="zh-CN" sz="2800" b="1" i="1" dirty="0" err="1" smtClean="0">
                <a:latin typeface="+mj-lt"/>
                <a:ea typeface="+mj-ea"/>
              </a:rPr>
              <a:t>x,y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kumimoji="0" lang="en-US" altLang="zh-CN" sz="2800" b="1" i="1" dirty="0" err="1">
                <a:latin typeface="+mj-lt"/>
                <a:ea typeface="+mj-ea"/>
              </a:rPr>
              <a:t>D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+mj-lt"/>
                <a:ea typeface="+mj-ea"/>
              </a:rPr>
              <a:t>xy</a:t>
            </a:r>
            <a:r>
              <a:rPr lang="zh-CN" altLang="en-US" sz="2800" b="1" dirty="0">
                <a:latin typeface="+mj-lt"/>
                <a:ea typeface="+mj-ea"/>
              </a:rPr>
              <a:t>上有连续偏导数</a:t>
            </a:r>
            <a:endParaRPr lang="zh-CN" altLang="en-US" sz="2800" b="1" dirty="0">
              <a:latin typeface="+mj-lt"/>
              <a:ea typeface="+mj-ea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991227" y="5097170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latin typeface="+mj-lt"/>
                <a:ea typeface="+mj-ea"/>
              </a:rPr>
              <a:t>∑</a:t>
            </a:r>
            <a:r>
              <a:rPr lang="zh-CN" altLang="en-US" sz="2800" b="1" dirty="0">
                <a:solidFill>
                  <a:srgbClr val="0000CC"/>
                </a:solidFill>
                <a:latin typeface="+mj-lt"/>
                <a:ea typeface="+mj-ea"/>
              </a:rPr>
              <a:t>上的面积元素</a:t>
            </a:r>
            <a:endParaRPr lang="zh-CN" altLang="en-US" sz="2800" b="1" dirty="0">
              <a:solidFill>
                <a:srgbClr val="0000CC"/>
              </a:solidFill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8" name="Object 8"/>
              <p:cNvSpPr txBox="1"/>
              <p:nvPr/>
            </p:nvSpPr>
            <p:spPr bwMode="auto">
              <a:xfrm>
                <a:off x="3957072" y="3698791"/>
                <a:ext cx="3370579" cy="1330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3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7072" y="3698791"/>
                <a:ext cx="3370579" cy="1330932"/>
              </a:xfrm>
              <a:prstGeom prst="rect">
                <a:avLst/>
              </a:prstGeom>
              <a:blipFill rotWithShape="1">
                <a:blip r:embed="rId1"/>
                <a:stretch>
                  <a:fillRect l="-11" t="-41" r="11" b="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8"/>
          <p:cNvGrpSpPr/>
          <p:nvPr/>
        </p:nvGrpSpPr>
        <p:grpSpPr bwMode="auto">
          <a:xfrm>
            <a:off x="1992314" y="5722940"/>
            <a:ext cx="8212137" cy="1217613"/>
            <a:chOff x="340" y="3220"/>
            <a:chExt cx="5173" cy="767"/>
          </a:xfrm>
        </p:grpSpPr>
        <p:sp>
          <p:nvSpPr>
            <p:cNvPr id="2073" name="Text Box 10"/>
            <p:cNvSpPr txBox="1">
              <a:spLocks noChangeArrowheads="1"/>
            </p:cNvSpPr>
            <p:nvPr/>
          </p:nvSpPr>
          <p:spPr bwMode="auto">
            <a:xfrm>
              <a:off x="340" y="3385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+mj-lt"/>
                  <a:ea typeface="+mj-ea"/>
                </a:rPr>
                <a:t>所以</a:t>
              </a:r>
              <a:endParaRPr lang="zh-CN" altLang="en-US" sz="2800" b="1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4" name="Object 11"/>
                <p:cNvSpPr txBox="1"/>
                <p:nvPr/>
              </p:nvSpPr>
              <p:spPr bwMode="auto">
                <a:xfrm>
                  <a:off x="896" y="3220"/>
                  <a:ext cx="4617" cy="7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𝒅𝑺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𝒙𝒚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[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)]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𝒙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rad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𝝈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64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6" y="3220"/>
                  <a:ext cx="4617" cy="76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48626" y="2642220"/>
            <a:ext cx="8267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latin typeface="+mj-lt"/>
                <a:ea typeface="+mj-ea"/>
              </a:rPr>
              <a:t>曲面∑在点</a:t>
            </a:r>
            <a:r>
              <a:rPr kumimoji="0" lang="en-US" altLang="zh-CN" sz="2800" b="1" i="1" dirty="0">
                <a:latin typeface="+mj-lt"/>
                <a:ea typeface="+mj-ea"/>
              </a:rPr>
              <a:t>M</a:t>
            </a:r>
            <a:r>
              <a:rPr kumimoji="0" lang="zh-CN" altLang="en-US" sz="2800" b="1" dirty="0">
                <a:latin typeface="+mj-lt"/>
                <a:ea typeface="+mj-ea"/>
              </a:rPr>
              <a:t>处的法向量</a:t>
            </a:r>
            <a:r>
              <a:rPr kumimoji="0" lang="en-US" altLang="zh-CN" sz="2800" b="1" dirty="0">
                <a:latin typeface="+mj-lt"/>
                <a:ea typeface="+mj-ea"/>
              </a:rPr>
              <a:t>(</a:t>
            </a:r>
            <a:r>
              <a:rPr kumimoji="0" lang="zh-CN" altLang="en-US" sz="2800" b="1" dirty="0">
                <a:latin typeface="+mj-lt"/>
                <a:ea typeface="+mj-ea"/>
              </a:rPr>
              <a:t>向上</a:t>
            </a:r>
            <a:r>
              <a:rPr kumimoji="0" lang="en-US" altLang="zh-CN" sz="2800" b="1" dirty="0">
                <a:latin typeface="+mj-lt"/>
                <a:ea typeface="+mj-ea"/>
              </a:rPr>
              <a:t>)</a:t>
            </a:r>
            <a:r>
              <a:rPr kumimoji="0" lang="zh-CN" altLang="en-US" sz="2800" b="1" dirty="0">
                <a:latin typeface="+mj-lt"/>
                <a:ea typeface="+mj-ea"/>
              </a:rPr>
              <a:t>与</a:t>
            </a:r>
            <a:r>
              <a:rPr kumimoji="0" lang="en-US" altLang="zh-CN" sz="2800" b="1" i="1" dirty="0">
                <a:latin typeface="+mj-lt"/>
                <a:ea typeface="+mj-ea"/>
              </a:rPr>
              <a:t>z</a:t>
            </a:r>
            <a:r>
              <a:rPr kumimoji="0" lang="zh-CN" altLang="en-US" sz="2800" b="1" dirty="0">
                <a:latin typeface="+mj-lt"/>
                <a:ea typeface="+mj-ea"/>
              </a:rPr>
              <a:t>轴正向的夹角</a:t>
            </a:r>
            <a:r>
              <a:rPr kumimoji="0" lang="el-GR" altLang="zh-CN" sz="2800" b="1" dirty="0">
                <a:latin typeface="+mj-lt"/>
                <a:ea typeface="+mj-ea"/>
              </a:rPr>
              <a:t>γ</a:t>
            </a:r>
            <a:r>
              <a:rPr kumimoji="0" lang="zh-CN" altLang="en-US" sz="2800" b="1" dirty="0">
                <a:latin typeface="+mj-lt"/>
                <a:ea typeface="+mj-ea"/>
              </a:rPr>
              <a:t>也是切平面</a:t>
            </a:r>
            <a:r>
              <a:rPr kumimoji="0" lang="en-US" altLang="zh-CN" sz="2800" b="1" i="1" dirty="0">
                <a:latin typeface="+mj-lt"/>
                <a:ea typeface="+mj-ea"/>
              </a:rPr>
              <a:t>T</a:t>
            </a:r>
            <a:r>
              <a:rPr kumimoji="0" lang="zh-CN" altLang="en-US" sz="2800" b="1" dirty="0">
                <a:latin typeface="+mj-lt"/>
                <a:ea typeface="+mj-ea"/>
              </a:rPr>
              <a:t>与</a:t>
            </a:r>
            <a:r>
              <a:rPr kumimoji="0" lang="en-US" altLang="zh-CN" sz="2800" b="1" i="1" dirty="0" err="1">
                <a:latin typeface="+mj-lt"/>
                <a:ea typeface="+mj-ea"/>
              </a:rPr>
              <a:t>xOy</a:t>
            </a:r>
            <a:r>
              <a:rPr kumimoji="0" lang="zh-CN" altLang="en-US" sz="2800" b="1" dirty="0">
                <a:latin typeface="+mj-lt"/>
                <a:ea typeface="+mj-ea"/>
              </a:rPr>
              <a:t>平面的夹角，</a:t>
            </a:r>
            <a:endParaRPr kumimoji="0" lang="zh-CN" altLang="en-US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77" name="Object 17"/>
              <p:cNvSpPr txBox="1"/>
              <p:nvPr/>
            </p:nvSpPr>
            <p:spPr bwMode="auto">
              <a:xfrm>
                <a:off x="924944" y="4958808"/>
                <a:ext cx="4828382" cy="9541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𝜸</m:t>
                              </m:r>
                            </m:e>
                          </m:func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𝝈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1537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4944" y="4958808"/>
                <a:ext cx="482838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" t="-10" r="5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9"/>
          <p:cNvGrpSpPr/>
          <p:nvPr/>
        </p:nvGrpSpPr>
        <p:grpSpPr bwMode="auto">
          <a:xfrm>
            <a:off x="8735220" y="1403337"/>
            <a:ext cx="3059112" cy="2791819"/>
            <a:chOff x="3644" y="1913"/>
            <a:chExt cx="1927" cy="1715"/>
          </a:xfrm>
        </p:grpSpPr>
        <p:graphicFrame>
          <p:nvGraphicFramePr>
            <p:cNvPr id="2052" name="Object 20"/>
            <p:cNvGraphicFramePr>
              <a:graphicFrameLocks noChangeAspect="1"/>
            </p:cNvGraphicFramePr>
            <p:nvPr/>
          </p:nvGraphicFramePr>
          <p:xfrm>
            <a:off x="3644" y="1913"/>
            <a:ext cx="1927" cy="1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CorelDRAW" r:id="rId4" imgW="2641600" imgH="2348230" progId="CorelDRAW.Graphic.11">
                    <p:embed/>
                  </p:oleObj>
                </mc:Choice>
                <mc:Fallback>
                  <p:oleObj name="CorelDRAW" r:id="rId4" imgW="2641600" imgH="2348230" progId="CorelDRAW.Graphic.11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1913"/>
                          <a:ext cx="1927" cy="1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3" name="Object 21"/>
                <p:cNvSpPr txBox="1"/>
                <p:nvPr/>
              </p:nvSpPr>
              <p:spPr bwMode="auto">
                <a:xfrm>
                  <a:off x="4183" y="2916"/>
                  <a:ext cx="272" cy="3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𝒐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3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3" y="2916"/>
                  <a:ext cx="272" cy="32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4" name="Object 22"/>
                <p:cNvSpPr txBox="1"/>
                <p:nvPr/>
              </p:nvSpPr>
              <p:spPr bwMode="auto">
                <a:xfrm>
                  <a:off x="4468" y="2507"/>
                  <a:ext cx="362" cy="229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𝑴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4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8" y="2507"/>
                  <a:ext cx="362" cy="22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5" name="Object 23"/>
                <p:cNvSpPr txBox="1"/>
                <p:nvPr/>
              </p:nvSpPr>
              <p:spPr bwMode="auto">
                <a:xfrm>
                  <a:off x="4830" y="2253"/>
                  <a:ext cx="231" cy="27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𝒅𝒔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5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0" y="2253"/>
                  <a:ext cx="231" cy="27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6" name="Object 24"/>
                <p:cNvSpPr txBox="1"/>
                <p:nvPr/>
              </p:nvSpPr>
              <p:spPr bwMode="auto">
                <a:xfrm>
                  <a:off x="3915" y="3363"/>
                  <a:ext cx="313" cy="235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6" name="Object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5" y="3363"/>
                  <a:ext cx="313" cy="23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7" name="Object 25"/>
                <p:cNvSpPr txBox="1"/>
                <p:nvPr/>
              </p:nvSpPr>
              <p:spPr bwMode="auto">
                <a:xfrm>
                  <a:off x="5165" y="3022"/>
                  <a:ext cx="221" cy="27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7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65" y="3022"/>
                  <a:ext cx="221" cy="27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8" name="Object 26"/>
                <p:cNvSpPr txBox="1"/>
                <p:nvPr/>
              </p:nvSpPr>
              <p:spPr bwMode="auto">
                <a:xfrm>
                  <a:off x="4019" y="2069"/>
                  <a:ext cx="227" cy="28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8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9" y="2069"/>
                  <a:ext cx="227" cy="28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9" name="Object 27"/>
                <p:cNvSpPr txBox="1"/>
                <p:nvPr/>
              </p:nvSpPr>
              <p:spPr bwMode="auto">
                <a:xfrm>
                  <a:off x="4377" y="2286"/>
                  <a:ext cx="231" cy="28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59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7" y="2286"/>
                  <a:ext cx="231" cy="28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0" name="Object 28"/>
                <p:cNvSpPr txBox="1"/>
                <p:nvPr/>
              </p:nvSpPr>
              <p:spPr bwMode="auto">
                <a:xfrm>
                  <a:off x="4537" y="3209"/>
                  <a:ext cx="200" cy="27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𝑷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60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7" y="3209"/>
                  <a:ext cx="200" cy="272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1" name="Object 29"/>
                <p:cNvSpPr txBox="1"/>
                <p:nvPr/>
              </p:nvSpPr>
              <p:spPr bwMode="auto">
                <a:xfrm>
                  <a:off x="4740" y="3158"/>
                  <a:ext cx="362" cy="27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𝒅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𝝈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61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0" y="3158"/>
                  <a:ext cx="362" cy="27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2" name="Object 30"/>
                <p:cNvSpPr txBox="1"/>
                <p:nvPr/>
              </p:nvSpPr>
              <p:spPr bwMode="auto">
                <a:xfrm>
                  <a:off x="5165" y="2024"/>
                  <a:ext cx="300" cy="282"/>
                </a:xfrm>
                <a:prstGeom prst="rect">
                  <a:avLst/>
                </a:prstGeom>
                <a:noFill/>
              </p:spPr>
              <p:txBody>
                <a:bodyPr>
                  <a:normAutofit fontScale="32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62" name="Object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65" y="2024"/>
                  <a:ext cx="300" cy="28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3" name="Object 31"/>
                <p:cNvSpPr txBox="1"/>
                <p:nvPr/>
              </p:nvSpPr>
              <p:spPr bwMode="auto">
                <a:xfrm>
                  <a:off x="4394" y="3161"/>
                  <a:ext cx="143" cy="178"/>
                </a:xfrm>
                <a:prstGeom prst="rect">
                  <a:avLst/>
                </a:prstGeom>
                <a:noFill/>
              </p:spPr>
              <p:txBody>
                <a:bodyPr>
                  <a:normAutofit fontScale="4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𝜸</m:t>
                        </m:r>
                      </m:oMath>
                    </m:oMathPara>
                  </a14:m>
                  <a:endParaRPr lang="zh-CN" altLang="en-US" sz="2800" b="1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2063" name="Object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4" y="3161"/>
                  <a:ext cx="143" cy="178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641722" y="3837121"/>
            <a:ext cx="2824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latin typeface="+mj-lt"/>
                <a:ea typeface="+mj-ea"/>
              </a:rPr>
              <a:t>因此</a:t>
            </a:r>
            <a:r>
              <a:rPr kumimoji="0" lang="en-US" altLang="zh-CN" sz="2800" b="1" dirty="0">
                <a:latin typeface="+mj-lt"/>
                <a:ea typeface="+mj-ea"/>
              </a:rPr>
              <a:t>: </a:t>
            </a:r>
            <a:r>
              <a:rPr kumimoji="0" lang="en-US" altLang="zh-CN" sz="2800" b="1" i="1" dirty="0" err="1">
                <a:latin typeface="+mj-lt"/>
                <a:ea typeface="+mj-ea"/>
              </a:rPr>
              <a:t>dσ</a:t>
            </a:r>
            <a:r>
              <a:rPr kumimoji="0" lang="en-US" altLang="zh-CN" sz="2800" b="1" i="1" dirty="0">
                <a:latin typeface="+mj-lt"/>
                <a:ea typeface="+mj-ea"/>
              </a:rPr>
              <a:t>=</a:t>
            </a:r>
            <a:r>
              <a:rPr kumimoji="0" lang="en-US" altLang="zh-CN" sz="2800" b="1" i="1" dirty="0" err="1">
                <a:latin typeface="+mj-lt"/>
                <a:ea typeface="+mj-ea"/>
              </a:rPr>
              <a:t>ds</a:t>
            </a:r>
            <a:r>
              <a:rPr kumimoji="0" lang="en-US" altLang="zh-CN" sz="2800" b="1" dirty="0" err="1">
                <a:latin typeface="+mj-lt"/>
                <a:ea typeface="+mj-ea"/>
              </a:rPr>
              <a:t>cos</a:t>
            </a:r>
            <a:r>
              <a:rPr kumimoji="0" lang="el-GR" altLang="zh-CN" sz="2800" b="1" dirty="0">
                <a:latin typeface="+mj-lt"/>
                <a:ea typeface="+mj-ea"/>
              </a:rPr>
              <a:t>γ</a:t>
            </a:r>
            <a:r>
              <a:rPr kumimoji="0" lang="en-US" altLang="zh-CN" sz="2800" b="1" dirty="0">
                <a:latin typeface="+mj-lt"/>
                <a:ea typeface="+mj-ea"/>
              </a:rPr>
              <a:t>  </a:t>
            </a:r>
            <a:endParaRPr kumimoji="0" lang="en-US" altLang="zh-CN" sz="2800" b="1" dirty="0">
              <a:latin typeface="+mj-lt"/>
              <a:ea typeface="+mj-ea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82994" y="312083"/>
            <a:ext cx="7829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二</a:t>
            </a:r>
            <a:r>
              <a:rPr lang="en-US" altLang="zh-CN" sz="3600" b="1" dirty="0">
                <a:ea typeface="宋体" panose="02010600030101010101" pitchFamily="2" charset="-122"/>
              </a:rPr>
              <a:t>.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第一类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对面积的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a typeface="宋体" panose="02010600030101010101" pitchFamily="2" charset="-122"/>
              </a:rPr>
              <a:t>曲面积分的计算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7" grpId="0" autoUpdateAnimBg="0"/>
      <p:bldP spid="15368" grpId="0"/>
      <p:bldP spid="15376" grpId="0"/>
      <p:bldP spid="15377" grpId="0"/>
      <p:bldP spid="15393" grpId="0"/>
      <p:bldP spid="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828684" y="1075861"/>
            <a:ext cx="4947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2. </a:t>
            </a:r>
            <a:r>
              <a:rPr lang="zh-CN" altLang="en-US" sz="2800" b="1" dirty="0">
                <a:latin typeface="+mj-lt"/>
                <a:ea typeface="+mj-ea"/>
              </a:rPr>
              <a:t>设曲面∑的方程为： </a:t>
            </a:r>
            <a:r>
              <a:rPr lang="en-US" altLang="zh-CN" sz="2800" b="1" i="1" dirty="0">
                <a:latin typeface="+mj-lt"/>
                <a:ea typeface="+mj-ea"/>
              </a:rPr>
              <a:t>y=y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z,x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72" name="Object 28"/>
              <p:cNvSpPr txBox="1"/>
              <p:nvPr/>
            </p:nvSpPr>
            <p:spPr bwMode="auto">
              <a:xfrm>
                <a:off x="2135189" y="2410142"/>
                <a:ext cx="8548853" cy="12585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zh-CN" altLang="en-US" sz="2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𝒅𝒛𝒅𝒙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617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5189" y="2410142"/>
                <a:ext cx="8548853" cy="1258571"/>
              </a:xfrm>
              <a:prstGeom prst="rect">
                <a:avLst/>
              </a:prstGeom>
              <a:blipFill rotWithShape="1">
                <a:blip r:embed="rId1"/>
                <a:stretch>
                  <a:fillRect l="-4" t="-25" r="2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35189" y="1803717"/>
            <a:ext cx="5151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∑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zox</a:t>
            </a:r>
            <a:r>
              <a:rPr lang="zh-CN" altLang="en-US" sz="2800" b="1" dirty="0">
                <a:latin typeface="+mj-lt"/>
                <a:ea typeface="+mj-ea"/>
              </a:rPr>
              <a:t>面上的投影区域为：</a:t>
            </a:r>
            <a:r>
              <a:rPr kumimoji="0" lang="en-US" altLang="zh-CN" sz="2800" b="1" i="1" dirty="0" err="1">
                <a:latin typeface="+mj-lt"/>
                <a:ea typeface="+mj-ea"/>
              </a:rPr>
              <a:t>D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+mj-lt"/>
                <a:ea typeface="+mj-ea"/>
              </a:rPr>
              <a:t>zx</a:t>
            </a:r>
            <a:endParaRPr lang="en-US" altLang="zh-CN" sz="2800" b="1" i="1" baseline="-25000" dirty="0">
              <a:solidFill>
                <a:srgbClr val="000000"/>
              </a:solidFill>
              <a:latin typeface="+mj-lt"/>
              <a:ea typeface="+mj-ea"/>
            </a:endParaRP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2135189" y="3668714"/>
            <a:ext cx="49546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3. </a:t>
            </a:r>
            <a:r>
              <a:rPr lang="zh-CN" altLang="en-US" sz="2800" b="1" dirty="0">
                <a:latin typeface="+mj-lt"/>
                <a:ea typeface="+mj-ea"/>
              </a:rPr>
              <a:t>若曲面∑的方程为： </a:t>
            </a:r>
            <a:r>
              <a:rPr lang="en-US" altLang="zh-CN" sz="2800" b="1" i="1" dirty="0">
                <a:latin typeface="+mj-lt"/>
                <a:ea typeface="+mj-ea"/>
              </a:rPr>
              <a:t>x=x</a:t>
            </a:r>
            <a:r>
              <a:rPr lang="en-US" altLang="zh-CN" sz="2800" b="1" dirty="0">
                <a:latin typeface="+mj-lt"/>
                <a:ea typeface="+mj-ea"/>
              </a:rPr>
              <a:t>(</a:t>
            </a:r>
            <a:r>
              <a:rPr lang="en-US" altLang="zh-CN" sz="2800" b="1" i="1" dirty="0" err="1">
                <a:latin typeface="+mj-lt"/>
                <a:ea typeface="+mj-ea"/>
              </a:rPr>
              <a:t>y,z</a:t>
            </a:r>
            <a:r>
              <a:rPr lang="en-US" altLang="zh-CN" sz="2800" b="1" dirty="0">
                <a:latin typeface="+mj-lt"/>
                <a:ea typeface="+mj-ea"/>
              </a:rPr>
              <a:t>)</a:t>
            </a:r>
            <a:endParaRPr lang="en-US" altLang="zh-CN" sz="2800" b="1" dirty="0">
              <a:latin typeface="+mj-lt"/>
              <a:ea typeface="+mj-ea"/>
            </a:endParaRP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208213" y="4437063"/>
            <a:ext cx="5083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j-lt"/>
                <a:ea typeface="+mj-ea"/>
              </a:rPr>
              <a:t>∑</a:t>
            </a:r>
            <a:r>
              <a:rPr lang="zh-CN" altLang="en-US" sz="2800" b="1" dirty="0">
                <a:latin typeface="+mj-lt"/>
                <a:ea typeface="+mj-ea"/>
              </a:rPr>
              <a:t>在</a:t>
            </a:r>
            <a:r>
              <a:rPr lang="en-US" altLang="zh-CN" sz="2800" b="1" i="1" dirty="0" err="1">
                <a:latin typeface="+mj-lt"/>
                <a:ea typeface="+mj-ea"/>
              </a:rPr>
              <a:t>yoz</a:t>
            </a:r>
            <a:r>
              <a:rPr lang="zh-CN" altLang="en-US" sz="2800" b="1" dirty="0">
                <a:latin typeface="+mj-lt"/>
                <a:ea typeface="+mj-ea"/>
              </a:rPr>
              <a:t>面上的投影区域为：</a:t>
            </a:r>
            <a:r>
              <a:rPr kumimoji="0" lang="en-US" altLang="zh-CN" sz="2800" b="1" i="1" dirty="0" err="1">
                <a:latin typeface="+mj-lt"/>
                <a:ea typeface="+mj-ea"/>
              </a:rPr>
              <a:t>D</a:t>
            </a:r>
            <a:r>
              <a:rPr lang="en-US" altLang="zh-CN" sz="2800" b="1" i="1" dirty="0" err="1">
                <a:solidFill>
                  <a:srgbClr val="000000"/>
                </a:solidFill>
                <a:latin typeface="+mj-lt"/>
                <a:ea typeface="+mj-ea"/>
              </a:rPr>
              <a:t>yz</a:t>
            </a:r>
            <a:endParaRPr lang="en-US" altLang="zh-CN" sz="2800" b="1" dirty="0">
              <a:latin typeface="+mj-lt"/>
              <a:ea typeface="+mj-ea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2208214" y="4960939"/>
            <a:ext cx="7685086" cy="1133475"/>
            <a:chOff x="624" y="1019"/>
            <a:chExt cx="4841" cy="714"/>
          </a:xfrm>
        </p:grpSpPr>
        <p:sp>
          <p:nvSpPr>
            <p:cNvPr id="3082" name="Text Box 39"/>
            <p:cNvSpPr txBox="1">
              <a:spLocks noChangeArrowheads="1"/>
            </p:cNvSpPr>
            <p:nvPr/>
          </p:nvSpPr>
          <p:spPr bwMode="auto">
            <a:xfrm>
              <a:off x="624" y="1152"/>
              <a:ext cx="3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j-lt"/>
                  <a:ea typeface="+mj-ea"/>
                </a:rPr>
                <a:t>则</a:t>
              </a:r>
              <a:endParaRPr lang="zh-CN" altLang="en-US" sz="2800" b="1" dirty="0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5" name="Object 40"/>
                <p:cNvSpPr txBox="1"/>
                <p:nvPr/>
              </p:nvSpPr>
              <p:spPr bwMode="auto">
                <a:xfrm>
                  <a:off x="1076" y="1019"/>
                  <a:ext cx="4389" cy="7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𝒅𝑺</m:t>
                            </m:r>
                          </m:e>
                        </m:nary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𝒚𝒛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𝒇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[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𝒚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𝒛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]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𝟏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𝒚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zh-CN" altLang="en-US" sz="28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+mj-ea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𝒛</m:t>
                                    </m:r>
                                  </m:sub>
                                  <m:sup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rad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𝒅𝒚𝒅𝒛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3075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6" y="1019"/>
                  <a:ext cx="4389" cy="714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2135189" y="465328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j-lt"/>
                <a:ea typeface="+mj-ea"/>
              </a:rPr>
              <a:t>类似可得</a:t>
            </a:r>
            <a:r>
              <a:rPr lang="en-US" altLang="zh-CN" sz="2800" b="1" dirty="0">
                <a:latin typeface="+mj-lt"/>
                <a:ea typeface="+mj-ea"/>
              </a:rPr>
              <a:t>:</a:t>
            </a:r>
            <a:endParaRPr lang="en-US" altLang="zh-CN" sz="2800" b="1" i="1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utoUpdateAnimBg="0"/>
      <p:bldP spid="6172" grpId="0"/>
      <p:bldP spid="6173" grpId="0"/>
      <p:bldP spid="6178" grpId="0"/>
      <p:bldP spid="6180" grpId="0"/>
      <p:bldP spid="61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 bwMode="auto">
          <a:xfrm>
            <a:off x="1052560" y="337568"/>
            <a:ext cx="4322716" cy="1194053"/>
            <a:chOff x="354" y="1562"/>
            <a:chExt cx="1998" cy="641"/>
          </a:xfrm>
        </p:grpSpPr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354" y="1708"/>
              <a:ext cx="101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0000CC"/>
                  </a:solidFill>
                  <a:latin typeface="+mj-lt"/>
                  <a:ea typeface="+mj-ea"/>
                </a:rPr>
                <a:t>例</a:t>
              </a:r>
              <a:r>
                <a:rPr lang="en-US" altLang="zh-CN" sz="3200" b="1" dirty="0">
                  <a:solidFill>
                    <a:srgbClr val="0000CC"/>
                  </a:solidFill>
                  <a:latin typeface="+mj-lt"/>
                  <a:ea typeface="+mj-ea"/>
                </a:rPr>
                <a:t>1  </a:t>
              </a:r>
              <a:r>
                <a:rPr lang="zh-CN" altLang="en-US" sz="3200" b="1" dirty="0">
                  <a:solidFill>
                    <a:srgbClr val="0000CC"/>
                  </a:solidFill>
                  <a:latin typeface="+mj-lt"/>
                  <a:ea typeface="+mj-ea"/>
                </a:rPr>
                <a:t>计算</a:t>
              </a:r>
              <a:endParaRPr lang="zh-CN" altLang="en-US" sz="3200" b="1" dirty="0">
                <a:solidFill>
                  <a:srgbClr val="0000CC"/>
                </a:solidFill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3" name="Object 18"/>
                <p:cNvSpPr txBox="1"/>
                <p:nvPr/>
              </p:nvSpPr>
              <p:spPr bwMode="auto">
                <a:xfrm>
                  <a:off x="1291" y="1562"/>
                  <a:ext cx="1061" cy="6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limLoc m:val="undOvr"/>
                            <m:sup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𝒅𝑺</m:t>
                            </m:r>
                          </m:e>
                        </m:nary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4103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91" y="1562"/>
                  <a:ext cx="1061" cy="641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47"/>
          <p:cNvGrpSpPr/>
          <p:nvPr/>
        </p:nvGrpSpPr>
        <p:grpSpPr bwMode="auto">
          <a:xfrm>
            <a:off x="5375276" y="520784"/>
            <a:ext cx="5029265" cy="798895"/>
            <a:chOff x="2736" y="1698"/>
            <a:chExt cx="2397" cy="379"/>
          </a:xfrm>
        </p:grpSpPr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2736" y="1744"/>
              <a:ext cx="3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latin typeface="+mj-lt"/>
                  <a:ea typeface="+mj-ea"/>
                </a:rPr>
                <a:t>∑:</a:t>
              </a:r>
              <a:endParaRPr lang="en-US" altLang="zh-CN" sz="2800" b="1" dirty="0">
                <a:latin typeface="+mj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2" name="Object 20"/>
                <p:cNvSpPr txBox="1"/>
                <p:nvPr/>
              </p:nvSpPr>
              <p:spPr bwMode="auto">
                <a:xfrm>
                  <a:off x="3038" y="1698"/>
                  <a:ext cx="2095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≥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+mj-lt"/>
                    <a:ea typeface="+mj-ea"/>
                  </a:endParaRPr>
                </a:p>
              </p:txBody>
            </p:sp>
          </mc:Choice>
          <mc:Fallback>
            <p:sp>
              <p:nvSpPr>
                <p:cNvPr id="4102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8" y="1698"/>
                  <a:ext cx="2095" cy="379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89" name="Object 21"/>
              <p:cNvSpPr txBox="1"/>
              <p:nvPr/>
            </p:nvSpPr>
            <p:spPr bwMode="auto">
              <a:xfrm>
                <a:off x="1993286" y="1433514"/>
                <a:ext cx="5058001" cy="19093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𝒅𝑺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𝒅𝒙𝒅𝒚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𝒅𝒙𝒅𝒚</m:t>
                      </m:r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89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286" y="1433514"/>
                <a:ext cx="5058001" cy="1909368"/>
              </a:xfrm>
              <a:prstGeom prst="rect">
                <a:avLst/>
              </a:prstGeom>
              <a:blipFill rotWithShape="1">
                <a:blip r:embed="rId3"/>
                <a:stretch>
                  <a:fillRect t="-17" r="5" b="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0" name="Object 22"/>
              <p:cNvSpPr txBox="1"/>
              <p:nvPr/>
            </p:nvSpPr>
            <p:spPr bwMode="auto">
              <a:xfrm>
                <a:off x="1918681" y="3430248"/>
                <a:ext cx="3084463" cy="7040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: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≤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9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8681" y="3430248"/>
                <a:ext cx="3084463" cy="704042"/>
              </a:xfrm>
              <a:prstGeom prst="rect">
                <a:avLst/>
              </a:prstGeom>
              <a:blipFill rotWithShape="1">
                <a:blip r:embed="rId4"/>
                <a:stretch>
                  <a:fillRect l="-11" t="-87" r="20" b="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1" name="Object 23"/>
              <p:cNvSpPr txBox="1"/>
              <p:nvPr/>
            </p:nvSpPr>
            <p:spPr bwMode="auto">
              <a:xfrm>
                <a:off x="1392176" y="4067695"/>
                <a:ext cx="7751824" cy="1379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91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2176" y="4067695"/>
                <a:ext cx="7751824" cy="1379010"/>
              </a:xfrm>
              <a:prstGeom prst="rect">
                <a:avLst/>
              </a:prstGeom>
              <a:blipFill rotWithShape="1">
                <a:blip r:embed="rId5"/>
                <a:stretch>
                  <a:fillRect l="-3" t="-38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92" name="Object 24"/>
              <p:cNvSpPr txBox="1"/>
              <p:nvPr/>
            </p:nvSpPr>
            <p:spPr bwMode="auto">
              <a:xfrm>
                <a:off x="3102434" y="5294272"/>
                <a:ext cx="7834096" cy="12301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e>
                      </m:ra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𝑹</m:t>
                      </m:r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𝝅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𝜽</m:t>
                              </m:r>
                            </m:e>
                          </m:func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𝒅𝒓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𝝅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7192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2434" y="5294272"/>
                <a:ext cx="7834096" cy="1230155"/>
              </a:xfrm>
              <a:prstGeom prst="rect">
                <a:avLst/>
              </a:prstGeom>
              <a:blipFill rotWithShape="1">
                <a:blip r:embed="rId6"/>
                <a:stretch>
                  <a:fillRect l="-6" t="-23" r="7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3"/>
          <p:cNvGrpSpPr/>
          <p:nvPr/>
        </p:nvGrpSpPr>
        <p:grpSpPr bwMode="auto">
          <a:xfrm>
            <a:off x="8771863" y="1319679"/>
            <a:ext cx="2894487" cy="2297555"/>
            <a:chOff x="4148" y="2640"/>
            <a:chExt cx="1420" cy="1192"/>
          </a:xfrm>
        </p:grpSpPr>
        <p:sp>
          <p:nvSpPr>
            <p:cNvPr id="4107" name="Line 25"/>
            <p:cNvSpPr>
              <a:spLocks noChangeShapeType="1"/>
            </p:cNvSpPr>
            <p:nvPr/>
          </p:nvSpPr>
          <p:spPr bwMode="auto">
            <a:xfrm>
              <a:off x="4656" y="3456"/>
              <a:ext cx="91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08" name="Line 27"/>
            <p:cNvSpPr>
              <a:spLocks noChangeShapeType="1"/>
            </p:cNvSpPr>
            <p:nvPr/>
          </p:nvSpPr>
          <p:spPr bwMode="auto">
            <a:xfrm flipV="1">
              <a:off x="4656" y="2640"/>
              <a:ext cx="0" cy="8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09" name="Line 28"/>
            <p:cNvSpPr>
              <a:spLocks noChangeShapeType="1"/>
            </p:cNvSpPr>
            <p:nvPr/>
          </p:nvSpPr>
          <p:spPr bwMode="auto">
            <a:xfrm flipH="1">
              <a:off x="4176" y="3456"/>
              <a:ext cx="48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10" name="Oval 31"/>
            <p:cNvSpPr>
              <a:spLocks noChangeArrowheads="1"/>
            </p:cNvSpPr>
            <p:nvPr/>
          </p:nvSpPr>
          <p:spPr bwMode="auto">
            <a:xfrm>
              <a:off x="4148" y="2880"/>
              <a:ext cx="1011" cy="9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11" name="Oval 34"/>
            <p:cNvSpPr>
              <a:spLocks noChangeArrowheads="1"/>
            </p:cNvSpPr>
            <p:nvPr/>
          </p:nvSpPr>
          <p:spPr bwMode="auto">
            <a:xfrm>
              <a:off x="4244" y="3024"/>
              <a:ext cx="81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12" name="Oval 38"/>
            <p:cNvSpPr>
              <a:spLocks noChangeArrowheads="1"/>
            </p:cNvSpPr>
            <p:nvPr/>
          </p:nvSpPr>
          <p:spPr bwMode="auto">
            <a:xfrm>
              <a:off x="4256" y="3360"/>
              <a:ext cx="816" cy="192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13" name="Line 41"/>
            <p:cNvSpPr>
              <a:spLocks noChangeShapeType="1"/>
            </p:cNvSpPr>
            <p:nvPr/>
          </p:nvSpPr>
          <p:spPr bwMode="auto">
            <a:xfrm>
              <a:off x="4252" y="3072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  <p:sp>
          <p:nvSpPr>
            <p:cNvPr id="4114" name="Line 42"/>
            <p:cNvSpPr>
              <a:spLocks noChangeShapeType="1"/>
            </p:cNvSpPr>
            <p:nvPr/>
          </p:nvSpPr>
          <p:spPr bwMode="auto">
            <a:xfrm>
              <a:off x="5064" y="3072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+mj-lt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" grpId="0"/>
      <p:bldP spid="7190" grpId="0"/>
      <p:bldP spid="7191" grpId="0"/>
      <p:bldP spid="71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35806" y="1991659"/>
            <a:ext cx="665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+mn-lt"/>
                <a:ea typeface="+mj-ea"/>
              </a:rPr>
              <a:t>解</a:t>
            </a:r>
            <a:r>
              <a:rPr lang="en-US" altLang="zh-CN" sz="2800" b="1">
                <a:solidFill>
                  <a:srgbClr val="0000CC"/>
                </a:solidFill>
                <a:latin typeface="+mn-lt"/>
                <a:ea typeface="+mj-ea"/>
              </a:rPr>
              <a:t>:</a:t>
            </a:r>
            <a:endParaRPr lang="en-US" altLang="zh-CN" sz="2800" b="1">
              <a:solidFill>
                <a:srgbClr val="0000CC"/>
              </a:solidFill>
              <a:latin typeface="+mn-lt"/>
              <a:ea typeface="+mj-ea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699488" y="4991759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+mj-ea"/>
              </a:rPr>
              <a:t>所以</a:t>
            </a:r>
            <a:endParaRPr lang="zh-CN" altLang="en-US" sz="2800" b="1" dirty="0">
              <a:latin typeface="+mn-lt"/>
              <a:ea typeface="+mj-ea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1106457" y="104038"/>
            <a:ext cx="4021883" cy="1530427"/>
            <a:chOff x="624" y="361"/>
            <a:chExt cx="1611" cy="716"/>
          </a:xfrm>
        </p:grpSpPr>
        <p:sp>
          <p:nvSpPr>
            <p:cNvPr id="5141" name="Text Box 9"/>
            <p:cNvSpPr txBox="1">
              <a:spLocks noChangeArrowheads="1"/>
            </p:cNvSpPr>
            <p:nvPr/>
          </p:nvSpPr>
          <p:spPr bwMode="auto">
            <a:xfrm>
              <a:off x="624" y="519"/>
              <a:ext cx="83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rgbClr val="0000CC"/>
                  </a:solidFill>
                  <a:latin typeface="+mn-lt"/>
                  <a:ea typeface="+mj-ea"/>
                </a:rPr>
                <a:t>例</a:t>
              </a:r>
              <a:r>
                <a:rPr lang="en-US" altLang="zh-CN" sz="3200" b="1" dirty="0">
                  <a:solidFill>
                    <a:srgbClr val="0000CC"/>
                  </a:solidFill>
                  <a:latin typeface="+mn-lt"/>
                  <a:ea typeface="+mj-ea"/>
                </a:rPr>
                <a:t>2  </a:t>
              </a:r>
              <a:r>
                <a:rPr lang="zh-CN" altLang="en-US" sz="3200" b="1" dirty="0">
                  <a:solidFill>
                    <a:srgbClr val="0000CC"/>
                  </a:solidFill>
                  <a:latin typeface="+mn-lt"/>
                  <a:ea typeface="+mj-ea"/>
                </a:rPr>
                <a:t>计算</a:t>
              </a:r>
              <a:endParaRPr lang="zh-CN" altLang="en-US" sz="3200" b="1" dirty="0">
                <a:solidFill>
                  <a:srgbClr val="0000CC"/>
                </a:solidFill>
                <a:latin typeface="+mn-lt"/>
                <a:ea typeface="+mj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6" name="Object 21"/>
                <p:cNvSpPr txBox="1"/>
                <p:nvPr/>
              </p:nvSpPr>
              <p:spPr bwMode="auto">
                <a:xfrm>
                  <a:off x="1400" y="361"/>
                  <a:ext cx="835" cy="7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∯"/>
                            <m:limLoc m:val="undOvr"/>
                            <m:supHide m:val="on"/>
                            <m:ctrlP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𝜮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𝒙𝒚𝒛𝒅𝑺</m:t>
                            </m:r>
                          </m:e>
                        </m:nary>
                      </m:oMath>
                    </m:oMathPara>
                  </a14:m>
                  <a:endParaRPr lang="zh-CN" altLang="en-US" sz="2400" b="1" dirty="0">
                    <a:ea typeface="+mj-ea"/>
                  </a:endParaRPr>
                </a:p>
              </p:txBody>
            </p:sp>
          </mc:Choice>
          <mc:Fallback>
            <p:sp>
              <p:nvSpPr>
                <p:cNvPr id="5126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0" y="361"/>
                  <a:ext cx="835" cy="716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155677" y="1159158"/>
            <a:ext cx="8717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  <a:ea typeface="+mj-ea"/>
              </a:rPr>
              <a:t>∑:</a:t>
            </a:r>
            <a:r>
              <a:rPr lang="zh-CN" altLang="en-US" sz="2800" b="1" dirty="0">
                <a:latin typeface="+mn-lt"/>
                <a:ea typeface="+mj-ea"/>
              </a:rPr>
              <a:t>由</a:t>
            </a:r>
            <a:r>
              <a:rPr lang="en-US" altLang="zh-CN" sz="2800" b="1" i="1" dirty="0">
                <a:latin typeface="+mn-lt"/>
                <a:ea typeface="+mj-ea"/>
              </a:rPr>
              <a:t>x=</a:t>
            </a:r>
            <a:r>
              <a:rPr lang="en-US" altLang="zh-CN" sz="2800" b="1" dirty="0">
                <a:latin typeface="+mn-lt"/>
                <a:ea typeface="+mj-ea"/>
              </a:rPr>
              <a:t>0</a:t>
            </a:r>
            <a:r>
              <a:rPr lang="en-US" altLang="zh-CN" sz="2800" b="1" i="1" dirty="0">
                <a:latin typeface="+mn-lt"/>
                <a:ea typeface="+mj-ea"/>
              </a:rPr>
              <a:t>,y=</a:t>
            </a:r>
            <a:r>
              <a:rPr lang="en-US" altLang="zh-CN" sz="2800" b="1" dirty="0">
                <a:latin typeface="+mn-lt"/>
                <a:ea typeface="+mj-ea"/>
              </a:rPr>
              <a:t>0</a:t>
            </a:r>
            <a:r>
              <a:rPr lang="en-US" altLang="zh-CN" sz="2800" b="1" i="1" dirty="0">
                <a:latin typeface="+mn-lt"/>
                <a:ea typeface="+mj-ea"/>
              </a:rPr>
              <a:t>,z=</a:t>
            </a:r>
            <a:r>
              <a:rPr lang="en-US" altLang="zh-CN" sz="2800" b="1" dirty="0">
                <a:latin typeface="+mn-lt"/>
                <a:ea typeface="+mj-ea"/>
              </a:rPr>
              <a:t>0</a:t>
            </a:r>
            <a:r>
              <a:rPr lang="en-US" altLang="zh-CN" sz="2800" b="1" i="1" dirty="0">
                <a:latin typeface="+mn-lt"/>
                <a:ea typeface="+mj-ea"/>
              </a:rPr>
              <a:t>,x+y+z=</a:t>
            </a:r>
            <a:r>
              <a:rPr lang="en-US" altLang="zh-CN" sz="2800" b="1" dirty="0">
                <a:latin typeface="+mn-lt"/>
                <a:ea typeface="+mj-ea"/>
              </a:rPr>
              <a:t>1</a:t>
            </a:r>
            <a:r>
              <a:rPr lang="zh-CN" altLang="en-US" sz="2800" b="1" dirty="0">
                <a:latin typeface="+mn-lt"/>
                <a:ea typeface="+mj-ea"/>
              </a:rPr>
              <a:t>围成的四面体的整个边界曲面</a:t>
            </a:r>
            <a:endParaRPr lang="zh-CN" altLang="en-US" sz="2800" b="1" dirty="0">
              <a:latin typeface="+mn-lt"/>
              <a:ea typeface="+mj-ea"/>
            </a:endParaRP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9626581" y="929619"/>
            <a:ext cx="2209800" cy="1905000"/>
            <a:chOff x="3984" y="432"/>
            <a:chExt cx="1392" cy="1200"/>
          </a:xfrm>
        </p:grpSpPr>
        <p:sp>
          <p:nvSpPr>
            <p:cNvPr id="5135" name="Line 23"/>
            <p:cNvSpPr>
              <a:spLocks noChangeShapeType="1"/>
            </p:cNvSpPr>
            <p:nvPr/>
          </p:nvSpPr>
          <p:spPr bwMode="auto">
            <a:xfrm>
              <a:off x="4416" y="1200"/>
              <a:ext cx="9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5136" name="Line 24"/>
            <p:cNvSpPr>
              <a:spLocks noChangeShapeType="1"/>
            </p:cNvSpPr>
            <p:nvPr/>
          </p:nvSpPr>
          <p:spPr bwMode="auto">
            <a:xfrm flipV="1">
              <a:off x="4416" y="432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5137" name="Line 25"/>
            <p:cNvSpPr>
              <a:spLocks noChangeShapeType="1"/>
            </p:cNvSpPr>
            <p:nvPr/>
          </p:nvSpPr>
          <p:spPr bwMode="auto">
            <a:xfrm flipH="1">
              <a:off x="3984" y="1200"/>
              <a:ext cx="43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5138" name="Line 26"/>
            <p:cNvSpPr>
              <a:spLocks noChangeShapeType="1"/>
            </p:cNvSpPr>
            <p:nvPr/>
          </p:nvSpPr>
          <p:spPr bwMode="auto">
            <a:xfrm flipV="1">
              <a:off x="4080" y="120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5139" name="Line 28"/>
            <p:cNvSpPr>
              <a:spLocks noChangeShapeType="1"/>
            </p:cNvSpPr>
            <p:nvPr/>
          </p:nvSpPr>
          <p:spPr bwMode="auto">
            <a:xfrm flipH="1" flipV="1">
              <a:off x="4416" y="528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  <p:sp>
          <p:nvSpPr>
            <p:cNvPr id="5140" name="Line 29"/>
            <p:cNvSpPr>
              <a:spLocks noChangeShapeType="1"/>
            </p:cNvSpPr>
            <p:nvPr/>
          </p:nvSpPr>
          <p:spPr bwMode="auto">
            <a:xfrm flipH="1">
              <a:off x="4080" y="528"/>
              <a:ext cx="3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ea typeface="+mj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23" name="Object 31"/>
              <p:cNvSpPr txBox="1"/>
              <p:nvPr/>
            </p:nvSpPr>
            <p:spPr bwMode="auto">
              <a:xfrm>
                <a:off x="2434772" y="1925974"/>
                <a:ext cx="3975652" cy="7082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𝜮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𝟑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>
          <p:sp>
            <p:nvSpPr>
              <p:cNvPr id="8223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4772" y="1925974"/>
                <a:ext cx="3975652" cy="708254"/>
              </a:xfrm>
              <a:prstGeom prst="rect">
                <a:avLst/>
              </a:prstGeom>
              <a:blipFill rotWithShape="1">
                <a:blip r:embed="rId2"/>
                <a:stretch>
                  <a:fillRect l="-5" t="-3" r="2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24" name="Object 32"/>
              <p:cNvSpPr txBox="1"/>
              <p:nvPr/>
            </p:nvSpPr>
            <p:spPr bwMode="auto">
              <a:xfrm>
                <a:off x="1376417" y="2712381"/>
                <a:ext cx="8442272" cy="13992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>
          <p:sp>
            <p:nvSpPr>
              <p:cNvPr id="8224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6417" y="2712381"/>
                <a:ext cx="8442272" cy="1399245"/>
              </a:xfrm>
              <a:prstGeom prst="rect">
                <a:avLst/>
              </a:prstGeom>
              <a:blipFill rotWithShape="1">
                <a:blip r:embed="rId3"/>
                <a:stretch>
                  <a:fillRect l="-4" t="-21" r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7"/>
          <p:cNvGrpSpPr/>
          <p:nvPr/>
        </p:nvGrpSpPr>
        <p:grpSpPr bwMode="auto">
          <a:xfrm>
            <a:off x="1235806" y="4111626"/>
            <a:ext cx="4288273" cy="704156"/>
            <a:chOff x="707" y="2573"/>
            <a:chExt cx="2279" cy="2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707" y="2573"/>
                  <a:ext cx="1531" cy="2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幼圆" panose="02010509060101010101" pitchFamily="49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 dirty="0">
                      <a:latin typeface="+mn-lt"/>
                      <a:ea typeface="+mj-ea"/>
                    </a:rPr>
                    <a:t>因为在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zh-CN" altLang="en-US" sz="2800" b="1" dirty="0">
                    <a:latin typeface="+mn-lt"/>
                    <a:ea typeface="+mj-ea"/>
                  </a:endParaRPr>
                </a:p>
              </p:txBody>
            </p:sp>
          </mc:Choice>
          <mc:Fallback>
            <p:sp>
              <p:nvSpPr>
                <p:cNvPr id="5133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7" y="2573"/>
                  <a:ext cx="1531" cy="202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4" name="Text Box 34"/>
            <p:cNvSpPr txBox="1">
              <a:spLocks noChangeArrowheads="1"/>
            </p:cNvSpPr>
            <p:nvPr/>
          </p:nvSpPr>
          <p:spPr bwMode="auto">
            <a:xfrm>
              <a:off x="2160" y="2573"/>
              <a:ext cx="82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lt"/>
                  <a:ea typeface="+mj-ea"/>
                </a:rPr>
                <a:t>上</a:t>
              </a:r>
              <a:r>
                <a:rPr lang="en-US" altLang="zh-CN" sz="2800" b="1" i="1" dirty="0" err="1">
                  <a:latin typeface="+mn-lt"/>
                  <a:ea typeface="+mj-ea"/>
                </a:rPr>
                <a:t>xyz</a:t>
              </a:r>
              <a:r>
                <a:rPr lang="en-US" altLang="zh-CN" sz="2800" b="1" i="1" dirty="0">
                  <a:latin typeface="+mn-lt"/>
                  <a:ea typeface="+mj-ea"/>
                </a:rPr>
                <a:t>=0</a:t>
              </a:r>
              <a:endParaRPr lang="en-US" altLang="zh-CN" sz="2800" b="1" i="1" dirty="0">
                <a:latin typeface="+mn-lt"/>
                <a:ea typeface="+mj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27" name="Object 35"/>
              <p:cNvSpPr txBox="1"/>
              <p:nvPr/>
            </p:nvSpPr>
            <p:spPr bwMode="auto">
              <a:xfrm>
                <a:off x="2691616" y="4727547"/>
                <a:ext cx="6808767" cy="1474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𝟏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ea typeface="+mj-ea"/>
                </a:endParaRPr>
              </a:p>
            </p:txBody>
          </p:sp>
        </mc:Choice>
        <mc:Fallback>
          <p:sp>
            <p:nvSpPr>
              <p:cNvPr id="822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1616" y="4727547"/>
                <a:ext cx="6808767" cy="1474102"/>
              </a:xfrm>
              <a:prstGeom prst="rect">
                <a:avLst/>
              </a:prstGeom>
              <a:blipFill rotWithShape="1">
                <a:blip r:embed="rId5"/>
                <a:stretch>
                  <a:fillRect l="-7" t="-41" r="2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5" grpId="0" autoUpdateAnimBg="0"/>
      <p:bldP spid="8214" grpId="0" autoUpdateAnimBg="0"/>
      <p:bldP spid="8223" grpId="0"/>
      <p:bldP spid="8224" grpId="0"/>
      <p:bldP spid="8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249" name="Object 9"/>
              <p:cNvSpPr txBox="1"/>
              <p:nvPr/>
            </p:nvSpPr>
            <p:spPr bwMode="auto">
              <a:xfrm>
                <a:off x="972151" y="347665"/>
                <a:ext cx="8864859" cy="1219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4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151" y="347665"/>
                <a:ext cx="8864859" cy="1219200"/>
              </a:xfrm>
              <a:prstGeom prst="rect">
                <a:avLst/>
              </a:prstGeom>
              <a:blipFill rotWithShape="1">
                <a:blip r:embed="rId1"/>
                <a:stretch>
                  <a:fillRect l="-7" t="-26" r="3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0" name="Object 10"/>
              <p:cNvSpPr txBox="1"/>
              <p:nvPr/>
            </p:nvSpPr>
            <p:spPr bwMode="auto">
              <a:xfrm>
                <a:off x="1088593" y="1016483"/>
                <a:ext cx="8884185" cy="1405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𝒙𝒚𝒛𝒅𝑺</m:t>
                          </m:r>
                        </m:e>
                      </m:nary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8593" y="1016483"/>
                <a:ext cx="8884185" cy="1405563"/>
              </a:xfrm>
              <a:prstGeom prst="rect">
                <a:avLst/>
              </a:prstGeom>
              <a:blipFill rotWithShape="1">
                <a:blip r:embed="rId2"/>
                <a:stretch>
                  <a:fillRect l="-2" t="-34" r="1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1" name="Object 11"/>
              <p:cNvSpPr txBox="1"/>
              <p:nvPr/>
            </p:nvSpPr>
            <p:spPr bwMode="auto">
              <a:xfrm>
                <a:off x="2469820" y="2476499"/>
                <a:ext cx="6121732" cy="12911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𝒙𝒅𝒙</m:t>
                          </m:r>
                          <m:nary>
                            <m:nary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820" y="2476499"/>
                <a:ext cx="6121732" cy="1291194"/>
              </a:xfrm>
              <a:prstGeom prst="rect">
                <a:avLst/>
              </a:prstGeom>
              <a:blipFill rotWithShape="1">
                <a:blip r:embed="rId3"/>
                <a:stretch>
                  <a:fillRect l="-5" t="-49" b="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2" name="Object 12"/>
              <p:cNvSpPr txBox="1"/>
              <p:nvPr/>
            </p:nvSpPr>
            <p:spPr bwMode="auto">
              <a:xfrm>
                <a:off x="2457448" y="3774111"/>
                <a:ext cx="5454277" cy="1247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nary>
                        <m:nary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7448" y="3774111"/>
                <a:ext cx="5454277" cy="1247088"/>
              </a:xfrm>
              <a:prstGeom prst="rect">
                <a:avLst/>
              </a:prstGeom>
              <a:blipFill rotWithShape="1">
                <a:blip r:embed="rId4"/>
                <a:stretch>
                  <a:fillRect l="-12" t="-25" r="5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3" name="Object 13"/>
              <p:cNvSpPr txBox="1"/>
              <p:nvPr/>
            </p:nvSpPr>
            <p:spPr bwMode="auto">
              <a:xfrm>
                <a:off x="2469820" y="5163520"/>
                <a:ext cx="1275734" cy="1247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𝟏𝟐𝟎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25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9820" y="5163520"/>
                <a:ext cx="1275734" cy="1247087"/>
              </a:xfrm>
              <a:prstGeom prst="rect">
                <a:avLst/>
              </a:prstGeom>
              <a:blipFill rotWithShape="1">
                <a:blip r:embed="rId5"/>
                <a:stretch>
                  <a:fillRect l="-24" t="-27" r="25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51" name="Group 14"/>
          <p:cNvGrpSpPr/>
          <p:nvPr/>
        </p:nvGrpSpPr>
        <p:grpSpPr bwMode="auto">
          <a:xfrm>
            <a:off x="9048752" y="2476500"/>
            <a:ext cx="2209800" cy="1905000"/>
            <a:chOff x="3984" y="432"/>
            <a:chExt cx="1392" cy="1200"/>
          </a:xfrm>
        </p:grpSpPr>
        <p:sp>
          <p:nvSpPr>
            <p:cNvPr id="6152" name="Line 15"/>
            <p:cNvSpPr>
              <a:spLocks noChangeShapeType="1"/>
            </p:cNvSpPr>
            <p:nvPr/>
          </p:nvSpPr>
          <p:spPr bwMode="auto">
            <a:xfrm>
              <a:off x="4416" y="1200"/>
              <a:ext cx="96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16"/>
            <p:cNvSpPr>
              <a:spLocks noChangeShapeType="1"/>
            </p:cNvSpPr>
            <p:nvPr/>
          </p:nvSpPr>
          <p:spPr bwMode="auto">
            <a:xfrm flipV="1">
              <a:off x="4416" y="432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7"/>
            <p:cNvSpPr>
              <a:spLocks noChangeShapeType="1"/>
            </p:cNvSpPr>
            <p:nvPr/>
          </p:nvSpPr>
          <p:spPr bwMode="auto">
            <a:xfrm flipH="1">
              <a:off x="3984" y="1200"/>
              <a:ext cx="43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18"/>
            <p:cNvSpPr>
              <a:spLocks noChangeShapeType="1"/>
            </p:cNvSpPr>
            <p:nvPr/>
          </p:nvSpPr>
          <p:spPr bwMode="auto">
            <a:xfrm flipV="1">
              <a:off x="4080" y="120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9"/>
            <p:cNvSpPr>
              <a:spLocks noChangeShapeType="1"/>
            </p:cNvSpPr>
            <p:nvPr/>
          </p:nvSpPr>
          <p:spPr bwMode="auto">
            <a:xfrm flipH="1" flipV="1">
              <a:off x="4416" y="528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 flipH="1">
              <a:off x="4080" y="528"/>
              <a:ext cx="3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tags/tag1.xml><?xml version="1.0" encoding="utf-8"?>
<p:tagLst xmlns:p="http://schemas.openxmlformats.org/presentationml/2006/main">
  <p:tag name="KSO_WPP_MARK_KEY" val="b84b90b0-2bfd-4ba3-965e-d3ebb068c73d"/>
  <p:tag name="COMMONDATA" val="eyJoZGlkIjoiNzk2MmYwY2ZiNDdlNzJmNTFhM2ZjMDBlOWY1ZWFkY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tailEnd type="triangle" w="med" len="med"/>
        </a:ln>
      </a:spPr>
      <a:bodyPr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4941</Words>
  <Application>WPS 演示</Application>
  <PresentationFormat>宽屏</PresentationFormat>
  <Paragraphs>317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Cambria Math</vt:lpstr>
      <vt:lpstr>Symbol</vt:lpstr>
      <vt:lpstr>Times New Roman</vt:lpstr>
      <vt:lpstr>幼圆</vt:lpstr>
      <vt:lpstr>微软雅黑</vt:lpstr>
      <vt:lpstr>Arial Unicode MS</vt:lpstr>
      <vt:lpstr>Calibri</vt:lpstr>
      <vt:lpstr>Office 主题​​</vt:lpstr>
      <vt:lpstr>Paint.Picture</vt:lpstr>
      <vt:lpstr>CorelDRAW.Graphic.11</vt:lpstr>
      <vt:lpstr>Equation.3</vt:lpstr>
      <vt:lpstr>Paint.Picture</vt:lpstr>
      <vt:lpstr>Paint.Picture</vt:lpstr>
      <vt:lpstr>CorelDRAW.Graphic.11</vt:lpstr>
      <vt:lpstr>CorelDRAW.Graphic.11</vt:lpstr>
      <vt:lpstr>CorelDRAW.Graphic.11</vt:lpstr>
      <vt:lpstr>CorelDRAW.Graphic.11</vt:lpstr>
      <vt:lpstr>CorelDRAW.Graphic.11</vt:lpstr>
      <vt:lpstr>Equation.3</vt:lpstr>
      <vt:lpstr>PowerPoint 演示文稿</vt:lpstr>
      <vt:lpstr>一、对面积的曲面积分的概念与性质</vt:lpstr>
      <vt:lpstr>定义: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WPS_1658303229</cp:lastModifiedBy>
  <cp:revision>292</cp:revision>
  <dcterms:created xsi:type="dcterms:W3CDTF">2020-02-21T07:30:00Z</dcterms:created>
  <dcterms:modified xsi:type="dcterms:W3CDTF">2023-05-26T03:24:44Z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8408BCE66BC949B3B46ACDBBE461FB2B_12</vt:lpwstr>
  </property>
  <property fmtid="{D5CDD505-2E9C-101B-9397-08002B2CF9AE}" pid="3" name="KSOProductBuildVer">
    <vt:lpwstr>2052-11.1.0.14309</vt:lpwstr>
  </property>
</Properties>
</file>