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66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7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1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191F91-ED60-4394-84DF-B50A6C3943E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11200" y="247650"/>
            <a:ext cx="10668000" cy="5162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1263774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0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3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8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1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4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5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3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5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9EDE0E3E-C70F-42F1-882C-74F597C6D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539" y="227616"/>
            <a:ext cx="20709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j-lt"/>
                <a:ea typeface="+mj-ea"/>
              </a:rPr>
              <a:t> </a:t>
            </a:r>
            <a:r>
              <a:rPr lang="zh-CN" altLang="en-US" sz="3200" b="1" dirty="0">
                <a:latin typeface="+mj-lt"/>
                <a:ea typeface="+mj-ea"/>
              </a:rPr>
              <a:t>曲线积分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19FB5C7D-87CB-4B7F-894D-4471745D4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576" y="1044455"/>
            <a:ext cx="778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</a:rPr>
              <a:t>将定积分概念 推广到曲线段上就是曲线积分。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B9788FD8-2386-4C86-9176-478103659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7012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latin typeface="+mj-lt"/>
                <a:ea typeface="+mj-ea"/>
              </a:rPr>
              <a:t>光滑曲线：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E0445D04-98CD-45AD-884C-D879B326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986" y="1770001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是指曲线具有连续变动的切线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BFF3ED93-5736-48AD-B8B3-CA1D9B3B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latin typeface="+mj-lt"/>
                <a:ea typeface="+mj-ea"/>
              </a:rPr>
              <a:t>逐段光滑曲线：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0FBF8EFF-0731-475B-9A0D-7FE8B0B7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736" y="2553355"/>
            <a:ext cx="6676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是指曲线是由有限条光滑曲线段连接而成</a:t>
            </a: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5CFEEBFD-04B6-4B5F-90B0-B4B4694AC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3336709"/>
            <a:ext cx="43027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+mj-lt"/>
                <a:ea typeface="+mj-ea"/>
              </a:rPr>
              <a:t>§1  </a:t>
            </a:r>
            <a:r>
              <a:rPr lang="zh-CN" altLang="en-US" sz="3200" b="1" dirty="0">
                <a:latin typeface="+mj-lt"/>
                <a:ea typeface="+mj-ea"/>
              </a:rPr>
              <a:t>对弧长的曲线积分</a:t>
            </a:r>
          </a:p>
        </p:txBody>
      </p:sp>
      <p:sp>
        <p:nvSpPr>
          <p:cNvPr id="2057" name="Text Box 9">
            <a:extLst>
              <a:ext uri="{FF2B5EF4-FFF2-40B4-BE49-F238E27FC236}">
                <a16:creationId xmlns:a16="http://schemas.microsoft.com/office/drawing/2014/main" id="{D1C57CFF-4E5B-4AC8-B0D9-C135679D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22" y="4076037"/>
            <a:ext cx="65694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j-lt"/>
                <a:ea typeface="+mj-ea"/>
              </a:rPr>
              <a:t>一</a:t>
            </a:r>
            <a:r>
              <a:rPr lang="en-US" altLang="zh-CN" sz="3200" b="1" dirty="0">
                <a:latin typeface="+mj-lt"/>
                <a:ea typeface="+mj-ea"/>
              </a:rPr>
              <a:t>. </a:t>
            </a:r>
            <a:r>
              <a:rPr lang="zh-CN" altLang="en-US" sz="3200" b="1" dirty="0">
                <a:latin typeface="+mj-lt"/>
                <a:ea typeface="+mj-ea"/>
              </a:rPr>
              <a:t>对弧长的曲线积分的概念与性质</a:t>
            </a: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79F87D31-3C95-4A0F-B114-22BC51721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56" y="4833625"/>
            <a:ext cx="39693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lt"/>
                <a:ea typeface="+mj-ea"/>
              </a:rPr>
              <a:t>1. </a:t>
            </a:r>
            <a:r>
              <a:rPr lang="zh-CN" altLang="en-US" sz="2800" b="1" dirty="0">
                <a:latin typeface="+mj-lt"/>
                <a:ea typeface="+mj-ea"/>
              </a:rPr>
              <a:t>引例  物质曲线的质量</a:t>
            </a:r>
          </a:p>
        </p:txBody>
      </p:sp>
      <p:sp>
        <p:nvSpPr>
          <p:cNvPr id="2059" name="Text Box 11">
            <a:extLst>
              <a:ext uri="{FF2B5EF4-FFF2-40B4-BE49-F238E27FC236}">
                <a16:creationId xmlns:a16="http://schemas.microsoft.com/office/drawing/2014/main" id="{F646BBC3-0CF5-4CA2-900E-F0A2AF9A2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948" y="5475739"/>
            <a:ext cx="91535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设有一平面物质曲线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，端点为</a:t>
            </a:r>
            <a:r>
              <a:rPr lang="en-US" altLang="zh-CN" sz="2800" b="1" i="1" dirty="0">
                <a:latin typeface="+mj-lt"/>
                <a:ea typeface="+mj-ea"/>
              </a:rPr>
              <a:t>A</a:t>
            </a:r>
            <a:r>
              <a:rPr lang="zh-CN" altLang="en-US" sz="2800" b="1" i="1" dirty="0">
                <a:latin typeface="+mj-lt"/>
                <a:ea typeface="+mj-ea"/>
              </a:rPr>
              <a:t>、</a:t>
            </a:r>
            <a:r>
              <a:rPr lang="en-US" altLang="zh-CN" sz="2800" b="1" i="1" dirty="0">
                <a:latin typeface="+mj-lt"/>
                <a:ea typeface="+mj-ea"/>
              </a:rPr>
              <a:t>B</a:t>
            </a:r>
            <a:r>
              <a:rPr lang="zh-CN" altLang="en-US" sz="2800" b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上各点的线密度</a:t>
            </a:r>
          </a:p>
          <a:p>
            <a:r>
              <a:rPr lang="en-US" altLang="zh-CN" sz="2800" b="1" i="1" dirty="0">
                <a:latin typeface="+mj-lt"/>
                <a:ea typeface="+mj-ea"/>
              </a:rPr>
              <a:t>ρ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上连续，求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的质量</a:t>
            </a:r>
            <a:r>
              <a:rPr lang="en-US" altLang="zh-CN" sz="2800" b="1" i="1" dirty="0">
                <a:latin typeface="+mj-lt"/>
                <a:ea typeface="+mj-ea"/>
              </a:rPr>
              <a:t>M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27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autoUpdateAnimBg="0"/>
      <p:bldP spid="2052" grpId="0" build="p" autoUpdateAnimBg="0"/>
      <p:bldP spid="2053" grpId="0"/>
      <p:bldP spid="2054" grpId="0" build="p" autoUpdateAnimBg="0"/>
      <p:bldP spid="2055" grpId="0"/>
      <p:bldP spid="2056" grpId="0" autoUpdateAnimBg="0"/>
      <p:bldP spid="2057" grpId="0" autoUpdateAnimBg="0"/>
      <p:bldP spid="2058" grpId="0" autoUpdateAnimBg="0"/>
      <p:bldP spid="205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2">
                <a:extLst>
                  <a:ext uri="{FF2B5EF4-FFF2-40B4-BE49-F238E27FC236}">
                    <a16:creationId xmlns:a16="http://schemas.microsoft.com/office/drawing/2014/main" id="{160F2D5E-AE2E-48F7-8402-FDF849624546}"/>
                  </a:ext>
                </a:extLst>
              </p:cNvPr>
              <p:cNvSpPr txBox="1"/>
              <p:nvPr/>
            </p:nvSpPr>
            <p:spPr bwMode="auto">
              <a:xfrm>
                <a:off x="969261" y="955677"/>
                <a:ext cx="7488939" cy="1555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3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3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r>
                        <a:rPr lang="zh-CN" altLang="en-US" sz="3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3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𝑳</m:t>
                      </m:r>
                      <m:r>
                        <a:rPr lang="zh-CN" altLang="en-US" sz="3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3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为椭圆</m:t>
                      </m:r>
                      <m:r>
                        <a:rPr lang="zh-CN" altLang="en-US" sz="3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f>
                        <m:fPr>
                          <m:ctrlP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den>
                      </m:f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3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，其周长为</m:t>
                      </m:r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zh-CN" alt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</m:oMath>
                  </m:oMathPara>
                </a14:m>
                <a:endParaRPr lang="en-US" altLang="zh-CN" sz="3000" b="1" i="1" dirty="0">
                  <a:solidFill>
                    <a:srgbClr val="000000"/>
                  </a:solidFill>
                  <a:latin typeface="+mj-lt"/>
                  <a:ea typeface="+mj-ea"/>
                </a:endParaRPr>
              </a:p>
              <a:p>
                <a:r>
                  <a:rPr lang="zh-CN" altLang="en-US" sz="3000" b="1" dirty="0">
                    <a:solidFill>
                      <a:srgbClr val="000000"/>
                    </a:solidFill>
                    <a:ea typeface="+mj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3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 </m:t>
                    </m:r>
                    <m:r>
                      <a:rPr lang="zh-CN" altLang="en-US" sz="3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  <m:r>
                      <a:rPr lang="zh-CN" altLang="en-US" sz="3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 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=_____.</m:t>
                        </m:r>
                      </m:e>
                    </m:nary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0" name="Object 2">
                <a:extLst>
                  <a:ext uri="{FF2B5EF4-FFF2-40B4-BE49-F238E27FC236}">
                    <a16:creationId xmlns:a16="http://schemas.microsoft.com/office/drawing/2014/main" id="{160F2D5E-AE2E-48F7-8402-FDF849624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9261" y="955677"/>
                <a:ext cx="7488939" cy="1555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3">
                <a:extLst>
                  <a:ext uri="{FF2B5EF4-FFF2-40B4-BE49-F238E27FC236}">
                    <a16:creationId xmlns:a16="http://schemas.microsoft.com/office/drawing/2014/main" id="{9791440D-50DD-4C88-9485-AD4EEB01347C}"/>
                  </a:ext>
                </a:extLst>
              </p:cNvPr>
              <p:cNvSpPr txBox="1"/>
              <p:nvPr/>
            </p:nvSpPr>
            <p:spPr bwMode="auto">
              <a:xfrm>
                <a:off x="1362075" y="2628901"/>
                <a:ext cx="5267325" cy="10858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解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:  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原式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𝟏𝟐</m:t>
                              </m:r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𝒔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1" name="Object 3">
                <a:extLst>
                  <a:ext uri="{FF2B5EF4-FFF2-40B4-BE49-F238E27FC236}">
                    <a16:creationId xmlns:a16="http://schemas.microsoft.com/office/drawing/2014/main" id="{9791440D-50DD-4C88-9485-AD4EEB01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2075" y="2628901"/>
                <a:ext cx="5267325" cy="1085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Object 4">
                <a:extLst>
                  <a:ext uri="{FF2B5EF4-FFF2-40B4-BE49-F238E27FC236}">
                    <a16:creationId xmlns:a16="http://schemas.microsoft.com/office/drawing/2014/main" id="{20A2BBB8-169C-48B5-AA25-150CFB319859}"/>
                  </a:ext>
                </a:extLst>
              </p:cNvPr>
              <p:cNvSpPr txBox="1"/>
              <p:nvPr/>
            </p:nvSpPr>
            <p:spPr bwMode="auto">
              <a:xfrm>
                <a:off x="3376106" y="3657600"/>
                <a:ext cx="3691444" cy="9112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𝟏𝟐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𝒔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2" name="Object 4">
                <a:extLst>
                  <a:ext uri="{FF2B5EF4-FFF2-40B4-BE49-F238E27FC236}">
                    <a16:creationId xmlns:a16="http://schemas.microsoft.com/office/drawing/2014/main" id="{20A2BBB8-169C-48B5-AA25-150CFB319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6106" y="3657600"/>
                <a:ext cx="3691444" cy="911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3" name="Object 5">
                <a:extLst>
                  <a:ext uri="{FF2B5EF4-FFF2-40B4-BE49-F238E27FC236}">
                    <a16:creationId xmlns:a16="http://schemas.microsoft.com/office/drawing/2014/main" id="{85C9B37D-CA58-4B8F-96D7-990728F47F7C}"/>
                  </a:ext>
                </a:extLst>
              </p:cNvPr>
              <p:cNvSpPr txBox="1"/>
              <p:nvPr/>
            </p:nvSpPr>
            <p:spPr bwMode="auto">
              <a:xfrm>
                <a:off x="3510976" y="4686299"/>
                <a:ext cx="3421704" cy="9112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3" name="Object 5">
                <a:extLst>
                  <a:ext uri="{FF2B5EF4-FFF2-40B4-BE49-F238E27FC236}">
                    <a16:creationId xmlns:a16="http://schemas.microsoft.com/office/drawing/2014/main" id="{85C9B37D-CA58-4B8F-96D7-990728F47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0976" y="4686299"/>
                <a:ext cx="3421704" cy="9112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4" name="Object 6">
                <a:extLst>
                  <a:ext uri="{FF2B5EF4-FFF2-40B4-BE49-F238E27FC236}">
                    <a16:creationId xmlns:a16="http://schemas.microsoft.com/office/drawing/2014/main" id="{850D74C2-5C3B-4C69-9130-3F9025D3D572}"/>
                  </a:ext>
                </a:extLst>
              </p:cNvPr>
              <p:cNvSpPr txBox="1"/>
              <p:nvPr/>
            </p:nvSpPr>
            <p:spPr bwMode="auto">
              <a:xfrm>
                <a:off x="1688357" y="5597527"/>
                <a:ext cx="3788518" cy="9112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由对称性知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4" name="Object 6">
                <a:extLst>
                  <a:ext uri="{FF2B5EF4-FFF2-40B4-BE49-F238E27FC236}">
                    <a16:creationId xmlns:a16="http://schemas.microsoft.com/office/drawing/2014/main" id="{850D74C2-5C3B-4C69-9130-3F9025D3D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8357" y="5597527"/>
                <a:ext cx="3788518" cy="9112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5" name="Object 7">
                <a:extLst>
                  <a:ext uri="{FF2B5EF4-FFF2-40B4-BE49-F238E27FC236}">
                    <a16:creationId xmlns:a16="http://schemas.microsoft.com/office/drawing/2014/main" id="{9565B46C-B220-4202-BC3D-EDFBAF36BCE0}"/>
                  </a:ext>
                </a:extLst>
              </p:cNvPr>
              <p:cNvSpPr txBox="1"/>
              <p:nvPr/>
            </p:nvSpPr>
            <p:spPr bwMode="auto">
              <a:xfrm>
                <a:off x="5755329" y="5727700"/>
                <a:ext cx="2778868" cy="6095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故原式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2295" name="Object 7">
                <a:extLst>
                  <a:ext uri="{FF2B5EF4-FFF2-40B4-BE49-F238E27FC236}">
                    <a16:creationId xmlns:a16="http://schemas.microsoft.com/office/drawing/2014/main" id="{9565B46C-B220-4202-BC3D-EDFBAF36B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5329" y="5727700"/>
                <a:ext cx="2778868" cy="6095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96" name="Group 8">
            <a:extLst>
              <a:ext uri="{FF2B5EF4-FFF2-40B4-BE49-F238E27FC236}">
                <a16:creationId xmlns:a16="http://schemas.microsoft.com/office/drawing/2014/main" id="{D8FE3128-B528-480C-8DE3-81A71E8A12A4}"/>
              </a:ext>
            </a:extLst>
          </p:cNvPr>
          <p:cNvGrpSpPr>
            <a:grpSpLocks/>
          </p:cNvGrpSpPr>
          <p:nvPr/>
        </p:nvGrpSpPr>
        <p:grpSpPr bwMode="auto">
          <a:xfrm>
            <a:off x="7610880" y="2590800"/>
            <a:ext cx="1123545" cy="609600"/>
            <a:chOff x="3840" y="1536"/>
            <a:chExt cx="576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7" name="Object 9">
                  <a:extLst>
                    <a:ext uri="{FF2B5EF4-FFF2-40B4-BE49-F238E27FC236}">
                      <a16:creationId xmlns:a16="http://schemas.microsoft.com/office/drawing/2014/main" id="{90414F39-99A2-4852-A1B5-4A67DBCF72FF}"/>
                    </a:ext>
                  </a:extLst>
                </p:cNvPr>
                <p:cNvSpPr txBox="1"/>
                <p:nvPr/>
              </p:nvSpPr>
              <p:spPr bwMode="auto">
                <a:xfrm>
                  <a:off x="3936" y="1584"/>
                  <a:ext cx="384" cy="2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𝒂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2297" name="Object 9">
                  <a:extLst>
                    <a:ext uri="{FF2B5EF4-FFF2-40B4-BE49-F238E27FC236}">
                      <a16:creationId xmlns:a16="http://schemas.microsoft.com/office/drawing/2014/main" id="{90414F39-99A2-4852-A1B5-4A67DBCF7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36" y="1584"/>
                  <a:ext cx="384" cy="25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98" name="AutoShape 10">
              <a:extLst>
                <a:ext uri="{FF2B5EF4-FFF2-40B4-BE49-F238E27FC236}">
                  <a16:creationId xmlns:a16="http://schemas.microsoft.com/office/drawing/2014/main" id="{21FD4CB9-DA72-4A2D-974D-07B7022F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536"/>
              <a:ext cx="576" cy="384"/>
            </a:xfrm>
            <a:prstGeom prst="wedgeRoundRectCallout">
              <a:avLst>
                <a:gd name="adj1" fmla="val -93750"/>
                <a:gd name="adj2" fmla="val -48699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sz="2800" b="1">
                <a:latin typeface="+mj-lt"/>
                <a:ea typeface="+mj-ea"/>
              </a:endParaRPr>
            </a:p>
          </p:txBody>
        </p:sp>
      </p:grpSp>
      <p:sp>
        <p:nvSpPr>
          <p:cNvPr id="12299" name="AutoShape 11">
            <a:extLst>
              <a:ext uri="{FF2B5EF4-FFF2-40B4-BE49-F238E27FC236}">
                <a16:creationId xmlns:a16="http://schemas.microsoft.com/office/drawing/2014/main" id="{47DF1F7E-A8FE-483C-A4EC-F19C6814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530" y="269876"/>
            <a:ext cx="1123545" cy="533400"/>
          </a:xfrm>
          <a:prstGeom prst="wedgeRectCallout">
            <a:avLst>
              <a:gd name="adj1" fmla="val -31944"/>
              <a:gd name="adj2" fmla="val 366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 dirty="0">
                <a:latin typeface="+mj-lt"/>
                <a:ea typeface="+mj-ea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7893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2" grpId="0"/>
      <p:bldP spid="12293" grpId="0"/>
      <p:bldP spid="12294" grpId="0"/>
      <p:bldP spid="12295" grpId="0"/>
      <p:bldP spid="122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Object 2">
                <a:extLst>
                  <a:ext uri="{FF2B5EF4-FFF2-40B4-BE49-F238E27FC236}">
                    <a16:creationId xmlns:a16="http://schemas.microsoft.com/office/drawing/2014/main" id="{A64B4DDB-99EF-4C77-AE8A-0ED7B33B7FBE}"/>
                  </a:ext>
                </a:extLst>
              </p:cNvPr>
              <p:cNvSpPr txBox="1"/>
              <p:nvPr/>
            </p:nvSpPr>
            <p:spPr bwMode="auto">
              <a:xfrm>
                <a:off x="1625600" y="228600"/>
                <a:ext cx="8629650" cy="101123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计算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，其中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𝑳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是星形线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&gt;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314" name="Object 2">
                <a:extLst>
                  <a:ext uri="{FF2B5EF4-FFF2-40B4-BE49-F238E27FC236}">
                    <a16:creationId xmlns:a16="http://schemas.microsoft.com/office/drawing/2014/main" id="{A64B4DDB-99EF-4C77-AE8A-0ED7B33B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5600" y="228600"/>
                <a:ext cx="8629650" cy="1011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Object 3">
                <a:extLst>
                  <a:ext uri="{FF2B5EF4-FFF2-40B4-BE49-F238E27FC236}">
                    <a16:creationId xmlns:a16="http://schemas.microsoft.com/office/drawing/2014/main" id="{049E68F3-ADAA-4326-BD8B-3A7A8594C02D}"/>
                  </a:ext>
                </a:extLst>
              </p:cNvPr>
              <p:cNvSpPr txBox="1"/>
              <p:nvPr/>
            </p:nvSpPr>
            <p:spPr bwMode="auto">
              <a:xfrm>
                <a:off x="2285999" y="1143001"/>
                <a:ext cx="5476875" cy="1089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𝒂</m:t>
                              </m:r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𝟑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𝒂</m:t>
                              </m:r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𝟑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315" name="Object 3">
                <a:extLst>
                  <a:ext uri="{FF2B5EF4-FFF2-40B4-BE49-F238E27FC236}">
                    <a16:creationId xmlns:a16="http://schemas.microsoft.com/office/drawing/2014/main" id="{049E68F3-ADAA-4326-BD8B-3A7A8594C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9" y="1143001"/>
                <a:ext cx="5476875" cy="1089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Object 4">
                <a:extLst>
                  <a:ext uri="{FF2B5EF4-FFF2-40B4-BE49-F238E27FC236}">
                    <a16:creationId xmlns:a16="http://schemas.microsoft.com/office/drawing/2014/main" id="{F054E4B7-9859-40DB-AA5D-1465EEFEB27E}"/>
                  </a:ext>
                </a:extLst>
              </p:cNvPr>
              <p:cNvSpPr txBox="1"/>
              <p:nvPr/>
            </p:nvSpPr>
            <p:spPr bwMode="auto">
              <a:xfrm>
                <a:off x="1625600" y="2172494"/>
                <a:ext cx="8191500" cy="8382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316" name="Object 4">
                <a:extLst>
                  <a:ext uri="{FF2B5EF4-FFF2-40B4-BE49-F238E27FC236}">
                    <a16:creationId xmlns:a16="http://schemas.microsoft.com/office/drawing/2014/main" id="{F054E4B7-9859-40DB-AA5D-1465EEFEB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5600" y="2172494"/>
                <a:ext cx="8191500" cy="838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Object 5">
                <a:extLst>
                  <a:ext uri="{FF2B5EF4-FFF2-40B4-BE49-F238E27FC236}">
                    <a16:creationId xmlns:a16="http://schemas.microsoft.com/office/drawing/2014/main" id="{6B7863B6-F108-4735-BD63-6D3FD5FEFEC1}"/>
                  </a:ext>
                </a:extLst>
              </p:cNvPr>
              <p:cNvSpPr txBox="1"/>
              <p:nvPr/>
            </p:nvSpPr>
            <p:spPr bwMode="auto">
              <a:xfrm>
                <a:off x="2143125" y="3048001"/>
                <a:ext cx="5305425" cy="5953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𝟗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</m:func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317" name="Object 5">
                <a:extLst>
                  <a:ext uri="{FF2B5EF4-FFF2-40B4-BE49-F238E27FC236}">
                    <a16:creationId xmlns:a16="http://schemas.microsoft.com/office/drawing/2014/main" id="{6B7863B6-F108-4735-BD63-6D3FD5FEF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125" y="3048001"/>
                <a:ext cx="5305425" cy="595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Object 6">
                <a:extLst>
                  <a:ext uri="{FF2B5EF4-FFF2-40B4-BE49-F238E27FC236}">
                    <a16:creationId xmlns:a16="http://schemas.microsoft.com/office/drawing/2014/main" id="{CAE601DB-2C9B-4935-8BAC-624F47CA1CDE}"/>
                  </a:ext>
                </a:extLst>
              </p:cNvPr>
              <p:cNvSpPr txBox="1"/>
              <p:nvPr/>
            </p:nvSpPr>
            <p:spPr bwMode="auto">
              <a:xfrm>
                <a:off x="1828800" y="3733800"/>
                <a:ext cx="8629650" cy="10112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𝟒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𝟑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𝟒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𝟑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nary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𝒂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𝟕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𝐜𝐨𝐬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𝒕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318" name="Object 6">
                <a:extLst>
                  <a:ext uri="{FF2B5EF4-FFF2-40B4-BE49-F238E27FC236}">
                    <a16:creationId xmlns:a16="http://schemas.microsoft.com/office/drawing/2014/main" id="{CAE601DB-2C9B-4935-8BAC-624F47CA1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3733800"/>
                <a:ext cx="8629650" cy="1011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9" name="Object 7">
                <a:extLst>
                  <a:ext uri="{FF2B5EF4-FFF2-40B4-BE49-F238E27FC236}">
                    <a16:creationId xmlns:a16="http://schemas.microsoft.com/office/drawing/2014/main" id="{63E752EF-AB77-43AC-A89B-D96E0F6DFBB7}"/>
                  </a:ext>
                </a:extLst>
              </p:cNvPr>
              <p:cNvSpPr txBox="1"/>
              <p:nvPr/>
            </p:nvSpPr>
            <p:spPr bwMode="auto">
              <a:xfrm>
                <a:off x="4495800" y="4724401"/>
                <a:ext cx="5321300" cy="10271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𝒂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𝟕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𝐬𝐢𝐧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e>
                                  </m:func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3319" name="Object 7">
                <a:extLst>
                  <a:ext uri="{FF2B5EF4-FFF2-40B4-BE49-F238E27FC236}">
                    <a16:creationId xmlns:a16="http://schemas.microsoft.com/office/drawing/2014/main" id="{63E752EF-AB77-43AC-A89B-D96E0F6D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4724401"/>
                <a:ext cx="5321300" cy="1027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20" name="Object 8">
                <a:extLst>
                  <a:ext uri="{FF2B5EF4-FFF2-40B4-BE49-F238E27FC236}">
                    <a16:creationId xmlns:a16="http://schemas.microsoft.com/office/drawing/2014/main" id="{6680929A-C62A-4431-9C64-12BE1DE42A2A}"/>
                  </a:ext>
                </a:extLst>
              </p:cNvPr>
              <p:cNvSpPr txBox="1"/>
              <p:nvPr/>
            </p:nvSpPr>
            <p:spPr bwMode="auto">
              <a:xfrm>
                <a:off x="4591049" y="5943600"/>
                <a:ext cx="3171825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=…=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320" name="Object 8">
                <a:extLst>
                  <a:ext uri="{FF2B5EF4-FFF2-40B4-BE49-F238E27FC236}">
                    <a16:creationId xmlns:a16="http://schemas.microsoft.com/office/drawing/2014/main" id="{6680929A-C62A-4431-9C64-12BE1DE42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1049" y="5943600"/>
                <a:ext cx="3171825" cy="685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23" name="Object 11">
                <a:extLst>
                  <a:ext uri="{FF2B5EF4-FFF2-40B4-BE49-F238E27FC236}">
                    <a16:creationId xmlns:a16="http://schemas.microsoft.com/office/drawing/2014/main" id="{F6E9FFA0-8063-4A85-8F19-EA5F5616A0A2}"/>
                  </a:ext>
                </a:extLst>
              </p:cNvPr>
              <p:cNvSpPr txBox="1"/>
              <p:nvPr/>
            </p:nvSpPr>
            <p:spPr bwMode="auto">
              <a:xfrm>
                <a:off x="7934325" y="3091657"/>
                <a:ext cx="1758950" cy="5953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由对称性</m:t>
                      </m:r>
                    </m:oMath>
                  </m:oMathPara>
                </a14:m>
                <a:endParaRPr lang="zh-CN" altLang="en-US" sz="2800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323" name="Object 11">
                <a:extLst>
                  <a:ext uri="{FF2B5EF4-FFF2-40B4-BE49-F238E27FC236}">
                    <a16:creationId xmlns:a16="http://schemas.microsoft.com/office/drawing/2014/main" id="{F6E9FFA0-8063-4A85-8F19-EA5F5616A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4325" y="3091657"/>
                <a:ext cx="1758950" cy="5953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1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  <p:bldP spid="13317" grpId="0"/>
      <p:bldP spid="13318" grpId="0"/>
      <p:bldP spid="13319" grpId="0"/>
      <p:bldP spid="13320" grpId="0"/>
      <p:bldP spid="133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A93CD10-38A5-45CF-BA29-35C7A932E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68325"/>
            <a:ext cx="33441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</a:rPr>
              <a:t>若线密度是常数 </a:t>
            </a:r>
            <a:r>
              <a:rPr lang="en-US" altLang="zh-CN" sz="2800" b="1" i="1" dirty="0">
                <a:latin typeface="+mj-lt"/>
              </a:rPr>
              <a:t>ρ</a:t>
            </a:r>
            <a:r>
              <a:rPr lang="zh-CN" altLang="en-US" sz="2800" b="1" dirty="0">
                <a:latin typeface="+mj-lt"/>
              </a:rPr>
              <a:t>，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948BBAAC-7955-405F-B3AE-05E3EBBC6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766" y="558144"/>
            <a:ext cx="14830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</a:rPr>
              <a:t>则 </a:t>
            </a:r>
            <a:r>
              <a:rPr lang="en-US" altLang="zh-CN" sz="2800" b="1" i="1" dirty="0">
                <a:latin typeface="+mj-lt"/>
              </a:rPr>
              <a:t>M=</a:t>
            </a:r>
            <a:r>
              <a:rPr lang="en-US" altLang="zh-CN" sz="2800" b="1" i="1" dirty="0" err="1">
                <a:latin typeface="+mj-lt"/>
              </a:rPr>
              <a:t>ρs</a:t>
            </a:r>
            <a:endParaRPr lang="en-US" altLang="zh-CN" sz="2800" b="1" i="1" dirty="0">
              <a:latin typeface="+mj-lt"/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EF9A9A43-33E7-4A0F-A98B-F37434EC5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276073"/>
            <a:ext cx="4012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</a:rPr>
              <a:t>当线密度是变量 </a:t>
            </a:r>
            <a:r>
              <a:rPr lang="en-US" altLang="zh-CN" sz="2800" b="1" i="1" dirty="0">
                <a:latin typeface="+mj-lt"/>
              </a:rPr>
              <a:t>ρ</a:t>
            </a:r>
            <a:r>
              <a:rPr lang="en-US" altLang="zh-CN" sz="2800" b="1" dirty="0">
                <a:latin typeface="+mj-lt"/>
              </a:rPr>
              <a:t>(</a:t>
            </a:r>
            <a:r>
              <a:rPr lang="en-US" altLang="zh-CN" sz="2800" b="1" i="1" dirty="0" err="1">
                <a:latin typeface="+mj-lt"/>
              </a:rPr>
              <a:t>x,y</a:t>
            </a:r>
            <a:r>
              <a:rPr lang="en-US" altLang="zh-CN" sz="2800" b="1" dirty="0">
                <a:latin typeface="+mj-lt"/>
              </a:rPr>
              <a:t>)</a:t>
            </a:r>
            <a:r>
              <a:rPr lang="zh-CN" altLang="en-US" sz="2800" b="1" dirty="0">
                <a:latin typeface="+mj-lt"/>
              </a:rPr>
              <a:t>时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9C42E246-58EF-4535-A9B9-AAF508A55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900" y="2048530"/>
            <a:ext cx="92913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</a:rPr>
              <a:t>同定积分类似</a:t>
            </a:r>
            <a:r>
              <a:rPr lang="en-US" altLang="zh-CN" sz="2800" b="1" dirty="0">
                <a:latin typeface="+mj-lt"/>
              </a:rPr>
              <a:t>,</a:t>
            </a:r>
            <a:r>
              <a:rPr lang="zh-CN" altLang="en-US" sz="2800" b="1" dirty="0">
                <a:latin typeface="+mj-lt"/>
              </a:rPr>
              <a:t>可用“分割取近似，求和取极限”的方法。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Object 7">
                <a:extLst>
                  <a:ext uri="{FF2B5EF4-FFF2-40B4-BE49-F238E27FC236}">
                    <a16:creationId xmlns:a16="http://schemas.microsoft.com/office/drawing/2014/main" id="{26955D7B-CDF4-45FC-9990-9250D02A6E2F}"/>
                  </a:ext>
                </a:extLst>
              </p:cNvPr>
              <p:cNvSpPr txBox="1"/>
              <p:nvPr/>
            </p:nvSpPr>
            <p:spPr bwMode="auto">
              <a:xfrm>
                <a:off x="2514599" y="2971800"/>
                <a:ext cx="3743323" cy="1276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079" name="Object 7">
                <a:extLst>
                  <a:ext uri="{FF2B5EF4-FFF2-40B4-BE49-F238E27FC236}">
                    <a16:creationId xmlns:a16="http://schemas.microsoft.com/office/drawing/2014/main" id="{26955D7B-CDF4-45FC-9990-9250D02A6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599" y="2971800"/>
                <a:ext cx="3743323" cy="1276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1" name="Object 9">
                <a:extLst>
                  <a:ext uri="{FF2B5EF4-FFF2-40B4-BE49-F238E27FC236}">
                    <a16:creationId xmlns:a16="http://schemas.microsoft.com/office/drawing/2014/main" id="{90D64C7B-C7CE-4A08-A6F4-4FD7CC500DC9}"/>
                  </a:ext>
                </a:extLst>
              </p:cNvPr>
              <p:cNvSpPr txBox="1"/>
              <p:nvPr/>
            </p:nvSpPr>
            <p:spPr bwMode="auto">
              <a:xfrm>
                <a:off x="2514599" y="4114800"/>
                <a:ext cx="4533901" cy="1276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081" name="Object 9">
                <a:extLst>
                  <a:ext uri="{FF2B5EF4-FFF2-40B4-BE49-F238E27FC236}">
                    <a16:creationId xmlns:a16="http://schemas.microsoft.com/office/drawing/2014/main" id="{90D64C7B-C7CE-4A08-A6F4-4FD7CC50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599" y="4114800"/>
                <a:ext cx="4533901" cy="1276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6" name="AutoShape 14">
            <a:extLst>
              <a:ext uri="{FF2B5EF4-FFF2-40B4-BE49-F238E27FC236}">
                <a16:creationId xmlns:a16="http://schemas.microsoft.com/office/drawing/2014/main" id="{A83D76E0-5641-46CA-8536-4EABB19C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7" y="5632451"/>
            <a:ext cx="3895723" cy="838200"/>
          </a:xfrm>
          <a:prstGeom prst="wedgeRectCallout">
            <a:avLst>
              <a:gd name="adj1" fmla="val -80407"/>
              <a:gd name="adj2" fmla="val -831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latin typeface="+mj-lt"/>
              </a:rPr>
              <a:t>对弧长的曲线积分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8" name="Object 36">
                <a:extLst>
                  <a:ext uri="{FF2B5EF4-FFF2-40B4-BE49-F238E27FC236}">
                    <a16:creationId xmlns:a16="http://schemas.microsoft.com/office/drawing/2014/main" id="{07A65209-B904-42A3-AA22-0DD98C34B01C}"/>
                  </a:ext>
                </a:extLst>
              </p:cNvPr>
              <p:cNvSpPr txBox="1"/>
              <p:nvPr/>
            </p:nvSpPr>
            <p:spPr bwMode="auto">
              <a:xfrm>
                <a:off x="2330883" y="5718174"/>
                <a:ext cx="2819400" cy="8381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108" name="Object 36">
                <a:extLst>
                  <a:ext uri="{FF2B5EF4-FFF2-40B4-BE49-F238E27FC236}">
                    <a16:creationId xmlns:a16="http://schemas.microsoft.com/office/drawing/2014/main" id="{07A65209-B904-42A3-AA22-0DD98C34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0883" y="5718174"/>
                <a:ext cx="2819400" cy="838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1" name="Group 39">
            <a:extLst>
              <a:ext uri="{FF2B5EF4-FFF2-40B4-BE49-F238E27FC236}">
                <a16:creationId xmlns:a16="http://schemas.microsoft.com/office/drawing/2014/main" id="{41EF798D-75E2-4E68-89A2-9083BB04FB01}"/>
              </a:ext>
            </a:extLst>
          </p:cNvPr>
          <p:cNvGrpSpPr>
            <a:grpSpLocks/>
          </p:cNvGrpSpPr>
          <p:nvPr/>
        </p:nvGrpSpPr>
        <p:grpSpPr bwMode="auto">
          <a:xfrm>
            <a:off x="7642226" y="2841625"/>
            <a:ext cx="3792538" cy="2733676"/>
            <a:chOff x="2966" y="1514"/>
            <a:chExt cx="2389" cy="1722"/>
          </a:xfrm>
        </p:grpSpPr>
        <p:grpSp>
          <p:nvGrpSpPr>
            <p:cNvPr id="3107" name="Group 35">
              <a:extLst>
                <a:ext uri="{FF2B5EF4-FFF2-40B4-BE49-F238E27FC236}">
                  <a16:creationId xmlns:a16="http://schemas.microsoft.com/office/drawing/2014/main" id="{1526C66C-F2AE-42E5-84DE-56B9B008C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6" y="1514"/>
              <a:ext cx="2389" cy="1722"/>
              <a:chOff x="2966" y="1514"/>
              <a:chExt cx="2389" cy="1722"/>
            </a:xfrm>
          </p:grpSpPr>
          <p:sp>
            <p:nvSpPr>
              <p:cNvPr id="3093" name="Text Box 21">
                <a:extLst>
                  <a:ext uri="{FF2B5EF4-FFF2-40B4-BE49-F238E27FC236}">
                    <a16:creationId xmlns:a16="http://schemas.microsoft.com/office/drawing/2014/main" id="{F43DAFA2-C9FD-4F98-8DDE-ED9847634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4" y="1658"/>
                <a:ext cx="26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latin typeface="+mj-lt"/>
                  </a:rPr>
                  <a:t>B</a:t>
                </a:r>
              </a:p>
            </p:txBody>
          </p:sp>
          <p:grpSp>
            <p:nvGrpSpPr>
              <p:cNvPr id="3103" name="Group 31">
                <a:extLst>
                  <a:ext uri="{FF2B5EF4-FFF2-40B4-BE49-F238E27FC236}">
                    <a16:creationId xmlns:a16="http://schemas.microsoft.com/office/drawing/2014/main" id="{AED3537A-3FDF-4420-861C-59793086AD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1728"/>
                <a:ext cx="2064" cy="1296"/>
                <a:chOff x="3120" y="1728"/>
                <a:chExt cx="2064" cy="1296"/>
              </a:xfrm>
            </p:grpSpPr>
            <p:sp>
              <p:nvSpPr>
                <p:cNvPr id="3089" name="Line 17">
                  <a:extLst>
                    <a:ext uri="{FF2B5EF4-FFF2-40B4-BE49-F238E27FC236}">
                      <a16:creationId xmlns:a16="http://schemas.microsoft.com/office/drawing/2014/main" id="{4336F6AC-D0C5-4467-B95F-CC7C3091E5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3024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 i="1">
                    <a:latin typeface="+mj-lt"/>
                  </a:endParaRPr>
                </a:p>
              </p:txBody>
            </p:sp>
            <p:sp>
              <p:nvSpPr>
                <p:cNvPr id="3090" name="Line 18">
                  <a:extLst>
                    <a:ext uri="{FF2B5EF4-FFF2-40B4-BE49-F238E27FC236}">
                      <a16:creationId xmlns:a16="http://schemas.microsoft.com/office/drawing/2014/main" id="{4AC7FF5E-0860-4355-8D02-21F18B3E93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20" y="1728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 i="1">
                    <a:latin typeface="+mj-lt"/>
                  </a:endParaRPr>
                </a:p>
              </p:txBody>
            </p:sp>
            <p:sp>
              <p:nvSpPr>
                <p:cNvPr id="3091" name="Freeform 19">
                  <a:extLst>
                    <a:ext uri="{FF2B5EF4-FFF2-40B4-BE49-F238E27FC236}">
                      <a16:creationId xmlns:a16="http://schemas.microsoft.com/office/drawing/2014/main" id="{F63BC6D0-3013-45BF-BD7F-A5815E1AAE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00" y="1824"/>
                  <a:ext cx="1104" cy="912"/>
                </a:xfrm>
                <a:custGeom>
                  <a:avLst/>
                  <a:gdLst>
                    <a:gd name="T0" fmla="*/ 0 w 1104"/>
                    <a:gd name="T1" fmla="*/ 912 h 912"/>
                    <a:gd name="T2" fmla="*/ 480 w 1104"/>
                    <a:gd name="T3" fmla="*/ 864 h 912"/>
                    <a:gd name="T4" fmla="*/ 864 w 1104"/>
                    <a:gd name="T5" fmla="*/ 624 h 912"/>
                    <a:gd name="T6" fmla="*/ 1104 w 1104"/>
                    <a:gd name="T7" fmla="*/ 0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04" h="912">
                      <a:moveTo>
                        <a:pt x="0" y="912"/>
                      </a:moveTo>
                      <a:cubicBezTo>
                        <a:pt x="168" y="912"/>
                        <a:pt x="336" y="912"/>
                        <a:pt x="480" y="864"/>
                      </a:cubicBezTo>
                      <a:cubicBezTo>
                        <a:pt x="624" y="816"/>
                        <a:pt x="760" y="768"/>
                        <a:pt x="864" y="624"/>
                      </a:cubicBezTo>
                      <a:cubicBezTo>
                        <a:pt x="968" y="480"/>
                        <a:pt x="1064" y="112"/>
                        <a:pt x="110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 i="1">
                    <a:latin typeface="+mj-lt"/>
                  </a:endParaRPr>
                </a:p>
              </p:txBody>
            </p:sp>
            <p:sp>
              <p:nvSpPr>
                <p:cNvPr id="3092" name="Text Box 20">
                  <a:extLst>
                    <a:ext uri="{FF2B5EF4-FFF2-40B4-BE49-F238E27FC236}">
                      <a16:creationId xmlns:a16="http://schemas.microsoft.com/office/drawing/2014/main" id="{9D7F20AE-3BAE-46AE-8397-408FA709A5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6" y="2666"/>
                  <a:ext cx="26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3094" name="Text Box 22">
                  <a:extLst>
                    <a:ext uri="{FF2B5EF4-FFF2-40B4-BE49-F238E27FC236}">
                      <a16:creationId xmlns:a16="http://schemas.microsoft.com/office/drawing/2014/main" id="{23D718FD-E00E-4DB4-9E63-4910B0C57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6" y="1946"/>
                  <a:ext cx="25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 i="1">
                      <a:latin typeface="+mj-lt"/>
                    </a:rPr>
                    <a:t>L</a:t>
                  </a:r>
                </a:p>
              </p:txBody>
            </p:sp>
            <p:sp>
              <p:nvSpPr>
                <p:cNvPr id="3095" name="Line 23">
                  <a:extLst>
                    <a:ext uri="{FF2B5EF4-FFF2-40B4-BE49-F238E27FC236}">
                      <a16:creationId xmlns:a16="http://schemas.microsoft.com/office/drawing/2014/main" id="{BFFAF988-54CF-4077-A8DB-B0E6D453AD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268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 i="1">
                    <a:latin typeface="+mj-lt"/>
                  </a:endParaRPr>
                </a:p>
              </p:txBody>
            </p:sp>
            <p:sp>
              <p:nvSpPr>
                <p:cNvPr id="3097" name="Line 25">
                  <a:extLst>
                    <a:ext uri="{FF2B5EF4-FFF2-40B4-BE49-F238E27FC236}">
                      <a16:creationId xmlns:a16="http://schemas.microsoft.com/office/drawing/2014/main" id="{3E0C6D2C-4F1B-4E77-83EB-FF69FF7C76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2640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 i="1">
                    <a:latin typeface="+mj-lt"/>
                  </a:endParaRPr>
                </a:p>
              </p:txBody>
            </p:sp>
            <p:sp>
              <p:nvSpPr>
                <p:cNvPr id="3098" name="Line 26">
                  <a:extLst>
                    <a:ext uri="{FF2B5EF4-FFF2-40B4-BE49-F238E27FC236}">
                      <a16:creationId xmlns:a16="http://schemas.microsoft.com/office/drawing/2014/main" id="{50BCB09C-97C4-4CD5-B9E6-1CFFAACD05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496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 i="1">
                    <a:latin typeface="+mj-lt"/>
                  </a:endParaRPr>
                </a:p>
              </p:txBody>
            </p:sp>
            <p:sp>
              <p:nvSpPr>
                <p:cNvPr id="3099" name="Line 27">
                  <a:extLst>
                    <a:ext uri="{FF2B5EF4-FFF2-40B4-BE49-F238E27FC236}">
                      <a16:creationId xmlns:a16="http://schemas.microsoft.com/office/drawing/2014/main" id="{26FA58B1-8B25-4679-B52C-828CFCA76C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2" y="225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 i="1">
                    <a:latin typeface="+mj-lt"/>
                  </a:endParaRPr>
                </a:p>
              </p:txBody>
            </p:sp>
            <p:sp>
              <p:nvSpPr>
                <p:cNvPr id="3100" name="Line 28">
                  <a:extLst>
                    <a:ext uri="{FF2B5EF4-FFF2-40B4-BE49-F238E27FC236}">
                      <a16:creationId xmlns:a16="http://schemas.microsoft.com/office/drawing/2014/main" id="{831A55A1-34AE-478F-B409-5808E038E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206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 i="1">
                    <a:latin typeface="+mj-lt"/>
                  </a:endParaRPr>
                </a:p>
              </p:txBody>
            </p:sp>
            <p:sp>
              <p:nvSpPr>
                <p:cNvPr id="3102" name="Line 30">
                  <a:extLst>
                    <a:ext uri="{FF2B5EF4-FFF2-40B4-BE49-F238E27FC236}">
                      <a16:creationId xmlns:a16="http://schemas.microsoft.com/office/drawing/2014/main" id="{93CD8A5C-9A52-487C-AC43-76E9D2CCD5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201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 i="1">
                    <a:latin typeface="+mj-lt"/>
                  </a:endParaRPr>
                </a:p>
              </p:txBody>
            </p:sp>
          </p:grpSp>
          <p:sp>
            <p:nvSpPr>
              <p:cNvPr id="3104" name="Text Box 32">
                <a:extLst>
                  <a:ext uri="{FF2B5EF4-FFF2-40B4-BE49-F238E27FC236}">
                    <a16:creationId xmlns:a16="http://schemas.microsoft.com/office/drawing/2014/main" id="{BEB127F5-3BF9-4F9B-9430-011AD978D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" y="2906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latin typeface="+mj-lt"/>
                  </a:rPr>
                  <a:t>o</a:t>
                </a:r>
              </a:p>
            </p:txBody>
          </p:sp>
          <p:sp>
            <p:nvSpPr>
              <p:cNvPr id="3105" name="Text Box 33">
                <a:extLst>
                  <a:ext uri="{FF2B5EF4-FFF2-40B4-BE49-F238E27FC236}">
                    <a16:creationId xmlns:a16="http://schemas.microsoft.com/office/drawing/2014/main" id="{A136D902-E893-4072-A930-70B56CF3F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6" y="2906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latin typeface="+mj-lt"/>
                  </a:rPr>
                  <a:t>x</a:t>
                </a:r>
              </a:p>
            </p:txBody>
          </p:sp>
          <p:sp>
            <p:nvSpPr>
              <p:cNvPr id="3106" name="Text Box 34">
                <a:extLst>
                  <a:ext uri="{FF2B5EF4-FFF2-40B4-BE49-F238E27FC236}">
                    <a16:creationId xmlns:a16="http://schemas.microsoft.com/office/drawing/2014/main" id="{2E181268-1744-4E89-9BEF-952B8704A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" y="1514"/>
                <a:ext cx="2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latin typeface="+mj-lt"/>
                  </a:rPr>
                  <a:t>y</a:t>
                </a:r>
              </a:p>
            </p:txBody>
          </p:sp>
        </p:grpSp>
        <p:sp>
          <p:nvSpPr>
            <p:cNvPr id="3109" name="Line 37">
              <a:extLst>
                <a:ext uri="{FF2B5EF4-FFF2-40B4-BE49-F238E27FC236}">
                  <a16:creationId xmlns:a16="http://schemas.microsoft.com/office/drawing/2014/main" id="{DD75A17F-BB1D-4D8E-950F-9A6D54F2F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 i="1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0" name="Object 38">
                  <a:extLst>
                    <a:ext uri="{FF2B5EF4-FFF2-40B4-BE49-F238E27FC236}">
                      <a16:creationId xmlns:a16="http://schemas.microsoft.com/office/drawing/2014/main" id="{235FB6DE-9A7C-433B-B9AF-D865F341FF7C}"/>
                    </a:ext>
                  </a:extLst>
                </p:cNvPr>
                <p:cNvSpPr txBox="1"/>
                <p:nvPr/>
              </p:nvSpPr>
              <p:spPr bwMode="auto">
                <a:xfrm>
                  <a:off x="3888" y="2112"/>
                  <a:ext cx="572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i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10" name="Object 38">
                  <a:extLst>
                    <a:ext uri="{FF2B5EF4-FFF2-40B4-BE49-F238E27FC236}">
                      <a16:creationId xmlns:a16="http://schemas.microsoft.com/office/drawing/2014/main" id="{235FB6DE-9A7C-433B-B9AF-D865F341F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8" y="2112"/>
                  <a:ext cx="572" cy="295"/>
                </a:xfrm>
                <a:prstGeom prst="rect">
                  <a:avLst/>
                </a:prstGeom>
                <a:blipFill>
                  <a:blip r:embed="rId5"/>
                  <a:stretch>
                    <a:fillRect r="-2214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755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utoUpdateAnimBg="0"/>
      <p:bldP spid="3079" grpId="0"/>
      <p:bldP spid="3081" grpId="0"/>
      <p:bldP spid="3086" grpId="0" animBg="1" autoUpdateAnimBg="0"/>
      <p:bldP spid="3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>
            <a:extLst>
              <a:ext uri="{FF2B5EF4-FFF2-40B4-BE49-F238E27FC236}">
                <a16:creationId xmlns:a16="http://schemas.microsoft.com/office/drawing/2014/main" id="{F1B6EDB7-D1A5-47A1-A297-FD693222E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319416"/>
            <a:ext cx="14375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j-lt"/>
                <a:ea typeface="+mj-ea"/>
              </a:rPr>
              <a:t>2. </a:t>
            </a:r>
            <a:r>
              <a:rPr lang="zh-CN" altLang="en-US" sz="3200" b="1" dirty="0">
                <a:latin typeface="+mj-lt"/>
                <a:ea typeface="+mj-ea"/>
              </a:rPr>
              <a:t>定义</a:t>
            </a:r>
          </a:p>
        </p:txBody>
      </p:sp>
      <p:grpSp>
        <p:nvGrpSpPr>
          <p:cNvPr id="4124" name="Group 28">
            <a:extLst>
              <a:ext uri="{FF2B5EF4-FFF2-40B4-BE49-F238E27FC236}">
                <a16:creationId xmlns:a16="http://schemas.microsoft.com/office/drawing/2014/main" id="{F645C645-723C-4140-AE84-8623241BF123}"/>
              </a:ext>
            </a:extLst>
          </p:cNvPr>
          <p:cNvGrpSpPr>
            <a:grpSpLocks/>
          </p:cNvGrpSpPr>
          <p:nvPr/>
        </p:nvGrpSpPr>
        <p:grpSpPr bwMode="auto">
          <a:xfrm>
            <a:off x="2705100" y="2208612"/>
            <a:ext cx="4505088" cy="1463676"/>
            <a:chOff x="864" y="1167"/>
            <a:chExt cx="2398" cy="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3" name="Object 7">
                  <a:extLst>
                    <a:ext uri="{FF2B5EF4-FFF2-40B4-BE49-F238E27FC236}">
                      <a16:creationId xmlns:a16="http://schemas.microsoft.com/office/drawing/2014/main" id="{E4CB7823-4EE3-46F0-A17A-F23134496C75}"/>
                    </a:ext>
                  </a:extLst>
                </p:cNvPr>
                <p:cNvSpPr txBox="1"/>
                <p:nvPr/>
              </p:nvSpPr>
              <p:spPr bwMode="auto">
                <a:xfrm>
                  <a:off x="1728" y="1167"/>
                  <a:ext cx="1534" cy="8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𝒏</m:t>
                            </m:r>
                          </m:sup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𝝃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𝜼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𝒔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103" name="Object 7">
                  <a:extLst>
                    <a:ext uri="{FF2B5EF4-FFF2-40B4-BE49-F238E27FC236}">
                      <a16:creationId xmlns:a16="http://schemas.microsoft.com/office/drawing/2014/main" id="{E4CB7823-4EE3-46F0-A17A-F23134496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1167"/>
                  <a:ext cx="1534" cy="8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5" name="Text Box 19">
              <a:extLst>
                <a:ext uri="{FF2B5EF4-FFF2-40B4-BE49-F238E27FC236}">
                  <a16:creationId xmlns:a16="http://schemas.microsoft.com/office/drawing/2014/main" id="{638CACF0-CA59-401D-BE7B-2C1F8ED6A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488"/>
              <a:ext cx="69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+mj-lt"/>
                  <a:ea typeface="+mj-ea"/>
                </a:rPr>
                <a:t>作和式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Text Box 2">
                <a:extLst>
                  <a:ext uri="{FF2B5EF4-FFF2-40B4-BE49-F238E27FC236}">
                    <a16:creationId xmlns:a16="http://schemas.microsoft.com/office/drawing/2014/main" id="{0ECA3D15-B869-4E41-917F-B870871B2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9830" y="170698"/>
                <a:ext cx="9549358" cy="1303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+mj-lt"/>
                    <a:ea typeface="+mj-ea"/>
                  </a:rPr>
                  <a:t>设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f</a:t>
                </a:r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</a:t>
                </a:r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r>
                  <a:rPr lang="zh-CN" altLang="en-US" sz="2800" b="1" dirty="0">
                    <a:latin typeface="+mj-lt"/>
                    <a:ea typeface="+mj-ea"/>
                  </a:rPr>
                  <a:t>是定义在曲线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L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上的有界函数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将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L</a:t>
                </a:r>
                <a:r>
                  <a:rPr lang="zh-CN" altLang="en-US" sz="2800" b="1" dirty="0">
                    <a:latin typeface="+mj-lt"/>
                    <a:ea typeface="+mj-ea"/>
                  </a:rPr>
                  <a:t>任意分成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n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个子弧段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，</a:t>
                </a:r>
                <a:r>
                  <a:rPr lang="zh-CN" altLang="en-US" sz="2800" b="1" dirty="0"/>
                  <a:t>其长度记为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，</a:t>
                </a: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b="1" dirty="0"/>
                  <a:t>，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098" name="Text Box 2">
                <a:extLst>
                  <a:ext uri="{FF2B5EF4-FFF2-40B4-BE49-F238E27FC236}">
                    <a16:creationId xmlns:a16="http://schemas.microsoft.com/office/drawing/2014/main" id="{0ECA3D15-B869-4E41-917F-B870871B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9830" y="170698"/>
                <a:ext cx="9549358" cy="1303177"/>
              </a:xfrm>
              <a:prstGeom prst="rect">
                <a:avLst/>
              </a:prstGeom>
              <a:blipFill>
                <a:blip r:embed="rId3"/>
                <a:stretch>
                  <a:fillRect l="-1276" r="-1276" b="-107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2" name="Text Box 16">
                <a:extLst>
                  <a:ext uri="{FF2B5EF4-FFF2-40B4-BE49-F238E27FC236}">
                    <a16:creationId xmlns:a16="http://schemas.microsoft.com/office/drawing/2014/main" id="{9F74497A-2999-46F6-A127-30D657B998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9830" y="1544381"/>
                <a:ext cx="569164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在每个子弧段上任取一点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112" name="Text Box 16">
                <a:extLst>
                  <a:ext uri="{FF2B5EF4-FFF2-40B4-BE49-F238E27FC236}">
                    <a16:creationId xmlns:a16="http://schemas.microsoft.com/office/drawing/2014/main" id="{9F74497A-2999-46F6-A127-30D657B9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9830" y="1544381"/>
                <a:ext cx="5691645" cy="523220"/>
              </a:xfrm>
              <a:prstGeom prst="rect">
                <a:avLst/>
              </a:prstGeom>
              <a:blipFill>
                <a:blip r:embed="rId4"/>
                <a:stretch>
                  <a:fillRect l="-2141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6" name="Text Box 30">
            <a:extLst>
              <a:ext uri="{FF2B5EF4-FFF2-40B4-BE49-F238E27FC236}">
                <a16:creationId xmlns:a16="http://schemas.microsoft.com/office/drawing/2014/main" id="{8A14407E-721E-4C03-8A9C-934349111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6" y="6040438"/>
            <a:ext cx="218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Text Box 3">
                <a:extLst>
                  <a:ext uri="{FF2B5EF4-FFF2-40B4-BE49-F238E27FC236}">
                    <a16:creationId xmlns:a16="http://schemas.microsoft.com/office/drawing/2014/main" id="{35AB2A77-A814-4DE5-87D9-5B4F557947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5555" y="3576791"/>
                <a:ext cx="8925657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如果当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λ</a:t>
                </a:r>
                <a:r>
                  <a:rPr lang="en-US" altLang="zh-CN" sz="2800" b="1" dirty="0">
                    <a:latin typeface="+mj-lt"/>
                    <a:ea typeface="+mj-ea"/>
                  </a:rPr>
                  <a:t>→0</a:t>
                </a:r>
                <a:r>
                  <a:rPr lang="zh-CN" altLang="en-US" sz="2800" b="1" dirty="0">
                    <a:latin typeface="+mj-lt"/>
                    <a:ea typeface="+mj-ea"/>
                  </a:rPr>
                  <a:t>时，这和式的极限存在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且极限值不依赖于对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L</a:t>
                </a:r>
                <a:r>
                  <a:rPr lang="zh-CN" altLang="en-US" sz="2800" b="1" dirty="0">
                    <a:latin typeface="+mj-lt"/>
                    <a:ea typeface="+mj-ea"/>
                  </a:rPr>
                  <a:t>的分法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也不依赖于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在子孤段上的取法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lang="zh-CN" altLang="en-US" sz="2800" b="1" dirty="0">
                    <a:latin typeface="+mj-lt"/>
                    <a:ea typeface="+mj-ea"/>
                  </a:rPr>
                  <a:t>则称此极限值为函数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f</a:t>
                </a:r>
                <a:r>
                  <a:rPr lang="en-US" altLang="zh-CN" sz="2800" b="1" dirty="0">
                    <a:latin typeface="+mj-lt"/>
                    <a:ea typeface="+mj-ea"/>
                  </a:rPr>
                  <a:t>(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x,y</a:t>
                </a:r>
                <a:r>
                  <a:rPr lang="en-US" altLang="zh-CN" sz="2800" b="1" dirty="0">
                    <a:latin typeface="+mj-lt"/>
                    <a:ea typeface="+mj-ea"/>
                  </a:rPr>
                  <a:t>)</a:t>
                </a:r>
                <a:r>
                  <a:rPr lang="zh-CN" altLang="en-US" sz="2800" b="1" dirty="0">
                    <a:latin typeface="+mj-lt"/>
                    <a:ea typeface="+mj-ea"/>
                  </a:rPr>
                  <a:t>在曲线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L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上对</a:t>
                </a:r>
                <a:r>
                  <a:rPr lang="zh-CN" altLang="en-US" sz="3200" b="1" u="sng" dirty="0">
                    <a:latin typeface="+mj-lt"/>
                    <a:ea typeface="+mj-ea"/>
                  </a:rPr>
                  <a:t>弧长的曲线积分</a:t>
                </a:r>
                <a:r>
                  <a:rPr lang="zh-CN" altLang="en-US" sz="2800" b="1" dirty="0">
                    <a:latin typeface="+mj-lt"/>
                    <a:ea typeface="+mj-ea"/>
                  </a:rPr>
                  <a:t>或</a:t>
                </a:r>
                <a:r>
                  <a:rPr lang="zh-CN" altLang="en-US" sz="3200" b="1" u="sng" dirty="0">
                    <a:latin typeface="+mj-lt"/>
                    <a:ea typeface="+mj-ea"/>
                  </a:rPr>
                  <a:t>第一类曲线积分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lang="zh-CN" altLang="en-US" sz="2800" b="1" dirty="0">
                    <a:latin typeface="+mj-lt"/>
                    <a:ea typeface="+mj-ea"/>
                  </a:rPr>
                  <a:t>记为</a:t>
                </a:r>
              </a:p>
            </p:txBody>
          </p:sp>
        </mc:Choice>
        <mc:Fallback xmlns="">
          <p:sp>
            <p:nvSpPr>
              <p:cNvPr id="4099" name="Text Box 3">
                <a:extLst>
                  <a:ext uri="{FF2B5EF4-FFF2-40B4-BE49-F238E27FC236}">
                    <a16:creationId xmlns:a16="http://schemas.microsoft.com/office/drawing/2014/main" id="{35AB2A77-A814-4DE5-87D9-5B4F55794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5555" y="3576791"/>
                <a:ext cx="8925657" cy="1938992"/>
              </a:xfrm>
              <a:prstGeom prst="rect">
                <a:avLst/>
              </a:prstGeom>
              <a:blipFill>
                <a:blip r:embed="rId5"/>
                <a:stretch>
                  <a:fillRect l="-1706" t="-4403" r="-751" b="-88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1" name="Object 35">
                <a:extLst>
                  <a:ext uri="{FF2B5EF4-FFF2-40B4-BE49-F238E27FC236}">
                    <a16:creationId xmlns:a16="http://schemas.microsoft.com/office/drawing/2014/main" id="{02127513-357A-424D-B422-881729AEA551}"/>
                  </a:ext>
                </a:extLst>
              </p:cNvPr>
              <p:cNvSpPr txBox="1"/>
              <p:nvPr/>
            </p:nvSpPr>
            <p:spPr bwMode="auto">
              <a:xfrm>
                <a:off x="3028951" y="5431827"/>
                <a:ext cx="5709326" cy="1044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𝜟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𝒔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131" name="Object 35">
                <a:extLst>
                  <a:ext uri="{FF2B5EF4-FFF2-40B4-BE49-F238E27FC236}">
                    <a16:creationId xmlns:a16="http://schemas.microsoft.com/office/drawing/2014/main" id="{02127513-357A-424D-B422-881729AE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8951" y="5431827"/>
                <a:ext cx="5709326" cy="104457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56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  <p:bldP spid="4098" grpId="0"/>
      <p:bldP spid="4112" grpId="0"/>
      <p:bldP spid="4099" grpId="0"/>
      <p:bldP spid="4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2" name="Group 32">
            <a:extLst>
              <a:ext uri="{FF2B5EF4-FFF2-40B4-BE49-F238E27FC236}">
                <a16:creationId xmlns:a16="http://schemas.microsoft.com/office/drawing/2014/main" id="{69DAE77A-C117-4E59-A344-AFE8B9496B5F}"/>
              </a:ext>
            </a:extLst>
          </p:cNvPr>
          <p:cNvGrpSpPr>
            <a:grpSpLocks/>
          </p:cNvGrpSpPr>
          <p:nvPr/>
        </p:nvGrpSpPr>
        <p:grpSpPr bwMode="auto">
          <a:xfrm>
            <a:off x="1229504" y="188702"/>
            <a:ext cx="8495446" cy="1336013"/>
            <a:chOff x="665" y="170"/>
            <a:chExt cx="4571" cy="413"/>
          </a:xfrm>
        </p:grpSpPr>
        <p:sp>
          <p:nvSpPr>
            <p:cNvPr id="5122" name="Text Box 2">
              <a:extLst>
                <a:ext uri="{FF2B5EF4-FFF2-40B4-BE49-F238E27FC236}">
                  <a16:creationId xmlns:a16="http://schemas.microsoft.com/office/drawing/2014/main" id="{927F8937-F313-4BE5-9666-B60DCEDA3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71"/>
              <a:ext cx="441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ea typeface="+mj-ea"/>
                </a:rPr>
                <a:t>(1) </a:t>
              </a:r>
              <a:r>
                <a:rPr lang="zh-CN" altLang="en-US" sz="2800" b="1" dirty="0">
                  <a:ea typeface="+mj-ea"/>
                </a:rPr>
                <a:t>若</a:t>
              </a:r>
              <a:r>
                <a:rPr lang="en-US" altLang="zh-CN" sz="2800" b="1" i="1" dirty="0">
                  <a:ea typeface="+mj-ea"/>
                </a:rPr>
                <a:t>L</a:t>
              </a:r>
              <a:r>
                <a:rPr lang="zh-CN" altLang="en-US" sz="2800" b="1" dirty="0">
                  <a:ea typeface="+mj-ea"/>
                </a:rPr>
                <a:t>是封闭曲线，则上述积分记为</a:t>
              </a:r>
            </a:p>
          </p:txBody>
        </p:sp>
        <p:sp>
          <p:nvSpPr>
            <p:cNvPr id="5123" name="Text Box 3">
              <a:extLst>
                <a:ext uri="{FF2B5EF4-FFF2-40B4-BE49-F238E27FC236}">
                  <a16:creationId xmlns:a16="http://schemas.microsoft.com/office/drawing/2014/main" id="{6D147A20-C760-43AA-899C-52E6553C6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253"/>
              <a:ext cx="1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800" b="1"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4" name="Object 4">
                  <a:extLst>
                    <a:ext uri="{FF2B5EF4-FFF2-40B4-BE49-F238E27FC236}">
                      <a16:creationId xmlns:a16="http://schemas.microsoft.com/office/drawing/2014/main" id="{F15B04D5-DE72-41AC-B273-6012CF91D091}"/>
                    </a:ext>
                  </a:extLst>
                </p:cNvPr>
                <p:cNvSpPr txBox="1"/>
                <p:nvPr/>
              </p:nvSpPr>
              <p:spPr bwMode="auto">
                <a:xfrm>
                  <a:off x="3994" y="170"/>
                  <a:ext cx="124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𝒅𝒔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24" name="Object 4">
                  <a:extLst>
                    <a:ext uri="{FF2B5EF4-FFF2-40B4-BE49-F238E27FC236}">
                      <a16:creationId xmlns:a16="http://schemas.microsoft.com/office/drawing/2014/main" id="{F15B04D5-DE72-41AC-B273-6012CF91D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94" y="170"/>
                  <a:ext cx="1242" cy="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25" name="Text Box 5">
            <a:extLst>
              <a:ext uri="{FF2B5EF4-FFF2-40B4-BE49-F238E27FC236}">
                <a16:creationId xmlns:a16="http://schemas.microsoft.com/office/drawing/2014/main" id="{BD328E8E-B806-40E8-8343-41C28EDF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438" y="1180582"/>
            <a:ext cx="103335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ea typeface="+mj-ea"/>
              </a:rPr>
              <a:t>(2)  </a:t>
            </a:r>
            <a:r>
              <a:rPr lang="zh-CN" altLang="en-US" sz="2800" b="1" dirty="0">
                <a:ea typeface="+mj-ea"/>
              </a:rPr>
              <a:t>如果</a:t>
            </a:r>
            <a:r>
              <a:rPr lang="en-US" altLang="zh-CN" sz="2800" b="1" i="1" dirty="0">
                <a:ea typeface="+mj-ea"/>
              </a:rPr>
              <a:t>f</a:t>
            </a:r>
            <a:r>
              <a:rPr lang="en-US" altLang="zh-CN" sz="2800" b="1" dirty="0">
                <a:ea typeface="+mj-ea"/>
              </a:rPr>
              <a:t>(</a:t>
            </a:r>
            <a:r>
              <a:rPr lang="en-US" altLang="zh-CN" sz="2800" b="1" i="1" dirty="0" err="1">
                <a:ea typeface="+mj-ea"/>
              </a:rPr>
              <a:t>x,y</a:t>
            </a:r>
            <a:r>
              <a:rPr lang="en-US" altLang="zh-CN" sz="2800" b="1" dirty="0">
                <a:ea typeface="+mj-ea"/>
              </a:rPr>
              <a:t>)</a:t>
            </a:r>
            <a:r>
              <a:rPr lang="zh-CN" altLang="en-US" sz="2800" b="1" dirty="0">
                <a:ea typeface="+mj-ea"/>
              </a:rPr>
              <a:t>在曲线</a:t>
            </a:r>
            <a:r>
              <a:rPr lang="en-US" altLang="zh-CN" sz="2800" b="1" i="1" dirty="0">
                <a:ea typeface="+mj-ea"/>
              </a:rPr>
              <a:t>L</a:t>
            </a:r>
            <a:r>
              <a:rPr lang="zh-CN" altLang="en-US" sz="2800" b="1" dirty="0">
                <a:ea typeface="+mj-ea"/>
              </a:rPr>
              <a:t>上连续，则对弧长的曲线积分存在</a:t>
            </a:r>
          </a:p>
        </p:txBody>
      </p:sp>
      <p:sp>
        <p:nvSpPr>
          <p:cNvPr id="5142" name="Text Box 22">
            <a:extLst>
              <a:ext uri="{FF2B5EF4-FFF2-40B4-BE49-F238E27FC236}">
                <a16:creationId xmlns:a16="http://schemas.microsoft.com/office/drawing/2014/main" id="{1F78C9C9-5138-4640-A0C9-1A8FD673F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586" y="4135438"/>
            <a:ext cx="216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zh-CN" sz="2800" b="1">
              <a:ea typeface="+mj-ea"/>
            </a:endParaRPr>
          </a:p>
        </p:txBody>
      </p:sp>
      <p:sp>
        <p:nvSpPr>
          <p:cNvPr id="5144" name="Text Box 24">
            <a:extLst>
              <a:ext uri="{FF2B5EF4-FFF2-40B4-BE49-F238E27FC236}">
                <a16:creationId xmlns:a16="http://schemas.microsoft.com/office/drawing/2014/main" id="{67A27601-6D81-46E8-A8AF-B7511FF02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812" y="4894890"/>
            <a:ext cx="14829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ea typeface="+mj-ea"/>
              </a:rPr>
              <a:t>类似地</a:t>
            </a:r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6C6E2134-051D-4331-9744-70145C60F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204" y="4908142"/>
            <a:ext cx="63811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ea typeface="+mj-ea"/>
              </a:rPr>
              <a:t>在空间曲线</a:t>
            </a:r>
            <a:r>
              <a:rPr lang="en-US" altLang="zh-CN" sz="2800" b="1" i="1" dirty="0">
                <a:ea typeface="+mj-ea"/>
              </a:rPr>
              <a:t>Γ</a:t>
            </a:r>
            <a:r>
              <a:rPr lang="zh-CN" altLang="en-US" sz="2800" b="1" dirty="0">
                <a:ea typeface="+mj-ea"/>
              </a:rPr>
              <a:t>上对弧长的曲线积分</a:t>
            </a:r>
          </a:p>
        </p:txBody>
      </p:sp>
      <p:grpSp>
        <p:nvGrpSpPr>
          <p:cNvPr id="5159" name="Group 39">
            <a:extLst>
              <a:ext uri="{FF2B5EF4-FFF2-40B4-BE49-F238E27FC236}">
                <a16:creationId xmlns:a16="http://schemas.microsoft.com/office/drawing/2014/main" id="{A6416FB2-3831-4618-B0CE-4FEA1AB92AEA}"/>
              </a:ext>
            </a:extLst>
          </p:cNvPr>
          <p:cNvGrpSpPr>
            <a:grpSpLocks/>
          </p:cNvGrpSpPr>
          <p:nvPr/>
        </p:nvGrpSpPr>
        <p:grpSpPr bwMode="auto">
          <a:xfrm>
            <a:off x="1594803" y="5172258"/>
            <a:ext cx="5837715" cy="1533342"/>
            <a:chOff x="888" y="3229"/>
            <a:chExt cx="3141" cy="474"/>
          </a:xfrm>
        </p:grpSpPr>
        <p:sp>
          <p:nvSpPr>
            <p:cNvPr id="5146" name="Text Box 26">
              <a:extLst>
                <a:ext uri="{FF2B5EF4-FFF2-40B4-BE49-F238E27FC236}">
                  <a16:creationId xmlns:a16="http://schemas.microsoft.com/office/drawing/2014/main" id="{D3F4ADDC-EF01-42ED-BC1F-F961DA51A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3373"/>
              <a:ext cx="1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800" b="1"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7" name="Object 27">
                  <a:extLst>
                    <a:ext uri="{FF2B5EF4-FFF2-40B4-BE49-F238E27FC236}">
                      <a16:creationId xmlns:a16="http://schemas.microsoft.com/office/drawing/2014/main" id="{CAE486CC-711E-43F5-AAC4-376EAEB21A52}"/>
                    </a:ext>
                  </a:extLst>
                </p:cNvPr>
                <p:cNvSpPr txBox="1"/>
                <p:nvPr/>
              </p:nvSpPr>
              <p:spPr bwMode="auto">
                <a:xfrm>
                  <a:off x="888" y="3347"/>
                  <a:ext cx="1296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𝜞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𝒛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𝒅𝒔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47" name="Object 27">
                  <a:extLst>
                    <a:ext uri="{FF2B5EF4-FFF2-40B4-BE49-F238E27FC236}">
                      <a16:creationId xmlns:a16="http://schemas.microsoft.com/office/drawing/2014/main" id="{CAE486CC-711E-43F5-AAC4-376EAEB21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8" y="3347"/>
                  <a:ext cx="1296" cy="3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48" name="Text Box 28">
              <a:extLst>
                <a:ext uri="{FF2B5EF4-FFF2-40B4-BE49-F238E27FC236}">
                  <a16:creationId xmlns:a16="http://schemas.microsoft.com/office/drawing/2014/main" id="{515D8A82-9765-484B-939D-C2C839417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3229"/>
              <a:ext cx="1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800" b="1"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9" name="Object 29">
                  <a:extLst>
                    <a:ext uri="{FF2B5EF4-FFF2-40B4-BE49-F238E27FC236}">
                      <a16:creationId xmlns:a16="http://schemas.microsoft.com/office/drawing/2014/main" id="{F309BB4D-AA37-4A7E-9C7B-2C5D38DA483B}"/>
                    </a:ext>
                  </a:extLst>
                </p:cNvPr>
                <p:cNvSpPr txBox="1"/>
                <p:nvPr/>
              </p:nvSpPr>
              <p:spPr bwMode="auto">
                <a:xfrm>
                  <a:off x="2109" y="3272"/>
                  <a:ext cx="1920" cy="4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limLowPr>
                              <m:e>
                                <m:r>
                                  <a:rPr lang="zh-CN" altLang="en-US" sz="2800" b="1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𝝀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𝟎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𝒊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𝒏</m:t>
                                </m:r>
                              </m:sup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𝒇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𝝃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𝜼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𝜻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𝜟</m:t>
                        </m:r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𝒔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49" name="Object 29">
                  <a:extLst>
                    <a:ext uri="{FF2B5EF4-FFF2-40B4-BE49-F238E27FC236}">
                      <a16:creationId xmlns:a16="http://schemas.microsoft.com/office/drawing/2014/main" id="{F309BB4D-AA37-4A7E-9C7B-2C5D38DA4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09" y="3272"/>
                  <a:ext cx="1920" cy="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50" name="Text Box 30">
            <a:extLst>
              <a:ext uri="{FF2B5EF4-FFF2-40B4-BE49-F238E27FC236}">
                <a16:creationId xmlns:a16="http://schemas.microsoft.com/office/drawing/2014/main" id="{0D7D8549-8592-4BF7-B1AD-A9E402290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56" y="308811"/>
            <a:ext cx="7792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+mj-ea"/>
              </a:rPr>
              <a:t>注</a:t>
            </a:r>
            <a:r>
              <a:rPr lang="en-US" altLang="zh-CN" sz="3200" b="1" dirty="0">
                <a:ea typeface="+mj-ea"/>
              </a:rPr>
              <a:t>:</a:t>
            </a:r>
          </a:p>
        </p:txBody>
      </p:sp>
      <p:grpSp>
        <p:nvGrpSpPr>
          <p:cNvPr id="5154" name="Group 34">
            <a:extLst>
              <a:ext uri="{FF2B5EF4-FFF2-40B4-BE49-F238E27FC236}">
                <a16:creationId xmlns:a16="http://schemas.microsoft.com/office/drawing/2014/main" id="{98AD1507-C95E-4F40-B2BE-5C0638DEDA43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1747653"/>
            <a:ext cx="9251168" cy="1136260"/>
            <a:chOff x="624" y="1056"/>
            <a:chExt cx="4544" cy="4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7" name="Object 7">
                  <a:extLst>
                    <a:ext uri="{FF2B5EF4-FFF2-40B4-BE49-F238E27FC236}">
                      <a16:creationId xmlns:a16="http://schemas.microsoft.com/office/drawing/2014/main" id="{078AF05C-25CA-48C5-A12C-EC4DEFD6E79B}"/>
                    </a:ext>
                  </a:extLst>
                </p:cNvPr>
                <p:cNvSpPr txBox="1"/>
                <p:nvPr/>
              </p:nvSpPr>
              <p:spPr bwMode="auto">
                <a:xfrm>
                  <a:off x="912" y="1056"/>
                  <a:ext cx="2294" cy="3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)±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𝒈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)]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𝒅𝒔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27" name="Object 7">
                  <a:extLst>
                    <a:ext uri="{FF2B5EF4-FFF2-40B4-BE49-F238E27FC236}">
                      <a16:creationId xmlns:a16="http://schemas.microsoft.com/office/drawing/2014/main" id="{078AF05C-25CA-48C5-A12C-EC4DEFD6E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" y="1056"/>
                  <a:ext cx="2294" cy="3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28" name="Text Box 8">
              <a:extLst>
                <a:ext uri="{FF2B5EF4-FFF2-40B4-BE49-F238E27FC236}">
                  <a16:creationId xmlns:a16="http://schemas.microsoft.com/office/drawing/2014/main" id="{9FEE28A6-E9C5-4A16-B0B1-0DE0265C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1117"/>
              <a:ext cx="1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800" b="1"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9" name="Object 9">
                  <a:extLst>
                    <a:ext uri="{FF2B5EF4-FFF2-40B4-BE49-F238E27FC236}">
                      <a16:creationId xmlns:a16="http://schemas.microsoft.com/office/drawing/2014/main" id="{39D6C2DC-3AA8-436F-863B-891E2250FF79}"/>
                    </a:ext>
                  </a:extLst>
                </p:cNvPr>
                <p:cNvSpPr txBox="1"/>
                <p:nvPr/>
              </p:nvSpPr>
              <p:spPr bwMode="auto">
                <a:xfrm>
                  <a:off x="2868" y="1056"/>
                  <a:ext cx="1197" cy="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𝒅𝒔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29" name="Object 9">
                  <a:extLst>
                    <a:ext uri="{FF2B5EF4-FFF2-40B4-BE49-F238E27FC236}">
                      <a16:creationId xmlns:a16="http://schemas.microsoft.com/office/drawing/2014/main" id="{39D6C2DC-3AA8-436F-863B-891E2250F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8" y="1056"/>
                  <a:ext cx="1197" cy="3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30" name="Text Box 10">
              <a:extLst>
                <a:ext uri="{FF2B5EF4-FFF2-40B4-BE49-F238E27FC236}">
                  <a16:creationId xmlns:a16="http://schemas.microsoft.com/office/drawing/2014/main" id="{FDABF8F0-3512-43F2-952F-30A8EA010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104"/>
              <a:ext cx="1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800" b="1"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1" name="Object 11">
                  <a:extLst>
                    <a:ext uri="{FF2B5EF4-FFF2-40B4-BE49-F238E27FC236}">
                      <a16:creationId xmlns:a16="http://schemas.microsoft.com/office/drawing/2014/main" id="{C9081966-DF17-49DB-B2A8-643A0C7D006B}"/>
                    </a:ext>
                  </a:extLst>
                </p:cNvPr>
                <p:cNvSpPr txBox="1"/>
                <p:nvPr/>
              </p:nvSpPr>
              <p:spPr bwMode="auto">
                <a:xfrm>
                  <a:off x="4168" y="1070"/>
                  <a:ext cx="1000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𝒈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𝒅𝒔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31" name="Object 11">
                  <a:extLst>
                    <a:ext uri="{FF2B5EF4-FFF2-40B4-BE49-F238E27FC236}">
                      <a16:creationId xmlns:a16="http://schemas.microsoft.com/office/drawing/2014/main" id="{C9081966-DF17-49DB-B2A8-643A0C7D0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8" y="1070"/>
                  <a:ext cx="1000" cy="3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32" name="Text Box 12">
              <a:extLst>
                <a:ext uri="{FF2B5EF4-FFF2-40B4-BE49-F238E27FC236}">
                  <a16:creationId xmlns:a16="http://schemas.microsoft.com/office/drawing/2014/main" id="{CB4EF34E-AA5B-4011-9C61-4444BF85F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1122"/>
              <a:ext cx="346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ea typeface="+mj-ea"/>
                </a:rPr>
                <a:t>±</a:t>
              </a:r>
            </a:p>
          </p:txBody>
        </p:sp>
        <p:sp>
          <p:nvSpPr>
            <p:cNvPr id="5153" name="Text Box 33">
              <a:extLst>
                <a:ext uri="{FF2B5EF4-FFF2-40B4-BE49-F238E27FC236}">
                  <a16:creationId xmlns:a16="http://schemas.microsoft.com/office/drawing/2014/main" id="{385DEB6A-B7CC-4C3A-89B8-77524CB0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56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ea typeface="+mj-ea"/>
                </a:rPr>
                <a:t>(3)</a:t>
              </a:r>
            </a:p>
          </p:txBody>
        </p:sp>
      </p:grpSp>
      <p:grpSp>
        <p:nvGrpSpPr>
          <p:cNvPr id="5156" name="Group 36">
            <a:extLst>
              <a:ext uri="{FF2B5EF4-FFF2-40B4-BE49-F238E27FC236}">
                <a16:creationId xmlns:a16="http://schemas.microsoft.com/office/drawing/2014/main" id="{923246A9-2339-4021-8AD9-D170C10D06B5}"/>
              </a:ext>
            </a:extLst>
          </p:cNvPr>
          <p:cNvGrpSpPr>
            <a:grpSpLocks/>
          </p:cNvGrpSpPr>
          <p:nvPr/>
        </p:nvGrpSpPr>
        <p:grpSpPr bwMode="auto">
          <a:xfrm>
            <a:off x="1177393" y="2590801"/>
            <a:ext cx="8203652" cy="2171104"/>
            <a:chOff x="395" y="1680"/>
            <a:chExt cx="4414" cy="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5" name="Object 15">
                  <a:extLst>
                    <a:ext uri="{FF2B5EF4-FFF2-40B4-BE49-F238E27FC236}">
                      <a16:creationId xmlns:a16="http://schemas.microsoft.com/office/drawing/2014/main" id="{2E6BD86C-B15C-4F81-B7A8-0985081D1669}"/>
                    </a:ext>
                  </a:extLst>
                </p:cNvPr>
                <p:cNvSpPr txBox="1"/>
                <p:nvPr/>
              </p:nvSpPr>
              <p:spPr bwMode="auto">
                <a:xfrm>
                  <a:off x="768" y="1680"/>
                  <a:ext cx="1651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𝒅𝒔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35" name="Object 15">
                  <a:extLst>
                    <a:ext uri="{FF2B5EF4-FFF2-40B4-BE49-F238E27FC236}">
                      <a16:creationId xmlns:a16="http://schemas.microsoft.com/office/drawing/2014/main" id="{2E6BD86C-B15C-4F81-B7A8-0985081D1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680"/>
                  <a:ext cx="1651" cy="3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36" name="Text Box 16">
              <a:extLst>
                <a:ext uri="{FF2B5EF4-FFF2-40B4-BE49-F238E27FC236}">
                  <a16:creationId xmlns:a16="http://schemas.microsoft.com/office/drawing/2014/main" id="{19D9D31C-C351-4C67-B5C6-E00740E18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2029"/>
              <a:ext cx="1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800" b="1"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7" name="Object 17">
                  <a:extLst>
                    <a:ext uri="{FF2B5EF4-FFF2-40B4-BE49-F238E27FC236}">
                      <a16:creationId xmlns:a16="http://schemas.microsoft.com/office/drawing/2014/main" id="{E8A39DC2-520C-4488-89E1-064C03DE948B}"/>
                    </a:ext>
                  </a:extLst>
                </p:cNvPr>
                <p:cNvSpPr txBox="1"/>
                <p:nvPr/>
              </p:nvSpPr>
              <p:spPr bwMode="auto">
                <a:xfrm>
                  <a:off x="2304" y="1680"/>
                  <a:ext cx="1428" cy="4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𝟏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𝒅𝒔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37" name="Object 17">
                  <a:extLst>
                    <a:ext uri="{FF2B5EF4-FFF2-40B4-BE49-F238E27FC236}">
                      <a16:creationId xmlns:a16="http://schemas.microsoft.com/office/drawing/2014/main" id="{E8A39DC2-520C-4488-89E1-064C03DE9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1680"/>
                  <a:ext cx="1428" cy="42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38" name="Text Box 18">
              <a:extLst>
                <a:ext uri="{FF2B5EF4-FFF2-40B4-BE49-F238E27FC236}">
                  <a16:creationId xmlns:a16="http://schemas.microsoft.com/office/drawing/2014/main" id="{7858F81E-5933-4AC0-A161-832415D6E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2029"/>
              <a:ext cx="1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800" b="1"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9" name="Object 19">
                  <a:extLst>
                    <a:ext uri="{FF2B5EF4-FFF2-40B4-BE49-F238E27FC236}">
                      <a16:creationId xmlns:a16="http://schemas.microsoft.com/office/drawing/2014/main" id="{964254A5-7DAE-4F8F-87CE-F11F97EB3943}"/>
                    </a:ext>
                  </a:extLst>
                </p:cNvPr>
                <p:cNvSpPr txBox="1"/>
                <p:nvPr/>
              </p:nvSpPr>
              <p:spPr bwMode="auto">
                <a:xfrm>
                  <a:off x="3552" y="1680"/>
                  <a:ext cx="1257" cy="4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𝒅𝒔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39" name="Object 19">
                  <a:extLst>
                    <a:ext uri="{FF2B5EF4-FFF2-40B4-BE49-F238E27FC236}">
                      <a16:creationId xmlns:a16="http://schemas.microsoft.com/office/drawing/2014/main" id="{964254A5-7DAE-4F8F-87CE-F11F97EB3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52" y="1680"/>
                  <a:ext cx="1257" cy="4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55" name="Text Box 35">
              <a:extLst>
                <a:ext uri="{FF2B5EF4-FFF2-40B4-BE49-F238E27FC236}">
                  <a16:creationId xmlns:a16="http://schemas.microsoft.com/office/drawing/2014/main" id="{7ED7DFBB-EE26-45B5-8F67-036D25A04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" y="1718"/>
              <a:ext cx="43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ea typeface="+mj-ea"/>
                </a:rPr>
                <a:t>(4).</a:t>
              </a:r>
            </a:p>
          </p:txBody>
        </p:sp>
      </p:grpSp>
      <p:grpSp>
        <p:nvGrpSpPr>
          <p:cNvPr id="5158" name="Group 38">
            <a:extLst>
              <a:ext uri="{FF2B5EF4-FFF2-40B4-BE49-F238E27FC236}">
                <a16:creationId xmlns:a16="http://schemas.microsoft.com/office/drawing/2014/main" id="{0569B724-DD83-44BA-A31B-14535E09DDB1}"/>
              </a:ext>
            </a:extLst>
          </p:cNvPr>
          <p:cNvGrpSpPr>
            <a:grpSpLocks/>
          </p:cNvGrpSpPr>
          <p:nvPr/>
        </p:nvGrpSpPr>
        <p:grpSpPr bwMode="auto">
          <a:xfrm>
            <a:off x="1204771" y="3352799"/>
            <a:ext cx="6580037" cy="1555060"/>
            <a:chOff x="518" y="2125"/>
            <a:chExt cx="2234" cy="474"/>
          </a:xfrm>
        </p:grpSpPr>
        <p:sp>
          <p:nvSpPr>
            <p:cNvPr id="5134" name="Text Box 14">
              <a:extLst>
                <a:ext uri="{FF2B5EF4-FFF2-40B4-BE49-F238E27FC236}">
                  <a16:creationId xmlns:a16="http://schemas.microsoft.com/office/drawing/2014/main" id="{52B5961A-1CCB-4442-ABA6-CEAAD8381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125"/>
              <a:ext cx="1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800" b="1"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1" name="Object 21">
                  <a:extLst>
                    <a:ext uri="{FF2B5EF4-FFF2-40B4-BE49-F238E27FC236}">
                      <a16:creationId xmlns:a16="http://schemas.microsoft.com/office/drawing/2014/main" id="{B2DA93B3-5D9E-4681-819A-B428710E8231}"/>
                    </a:ext>
                  </a:extLst>
                </p:cNvPr>
                <p:cNvSpPr txBox="1"/>
                <p:nvPr/>
              </p:nvSpPr>
              <p:spPr bwMode="auto">
                <a:xfrm>
                  <a:off x="752" y="2238"/>
                  <a:ext cx="848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𝒅𝒔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41" name="Object 21">
                  <a:extLst>
                    <a:ext uri="{FF2B5EF4-FFF2-40B4-BE49-F238E27FC236}">
                      <a16:creationId xmlns:a16="http://schemas.microsoft.com/office/drawing/2014/main" id="{B2DA93B3-5D9E-4681-819A-B428710E8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2" y="2238"/>
                  <a:ext cx="848" cy="3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3" name="Object 23">
                  <a:extLst>
                    <a:ext uri="{FF2B5EF4-FFF2-40B4-BE49-F238E27FC236}">
                      <a16:creationId xmlns:a16="http://schemas.microsoft.com/office/drawing/2014/main" id="{FDA88E58-EA3C-4B36-84E9-425098D7A02C}"/>
                    </a:ext>
                  </a:extLst>
                </p:cNvPr>
                <p:cNvSpPr txBox="1"/>
                <p:nvPr/>
              </p:nvSpPr>
              <p:spPr bwMode="auto">
                <a:xfrm>
                  <a:off x="1504" y="2258"/>
                  <a:ext cx="1248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𝑳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𝒅𝒔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5143" name="Object 23">
                  <a:extLst>
                    <a:ext uri="{FF2B5EF4-FFF2-40B4-BE49-F238E27FC236}">
                      <a16:creationId xmlns:a16="http://schemas.microsoft.com/office/drawing/2014/main" id="{FDA88E58-EA3C-4B36-84E9-425098D7A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4" y="2258"/>
                  <a:ext cx="1248" cy="34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57" name="Text Box 37">
              <a:extLst>
                <a:ext uri="{FF2B5EF4-FFF2-40B4-BE49-F238E27FC236}">
                  <a16:creationId xmlns:a16="http://schemas.microsoft.com/office/drawing/2014/main" id="{4280E994-53A9-49F6-9CA3-D8D4A0BA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285"/>
              <a:ext cx="34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ea typeface="+mj-ea"/>
                </a:rPr>
                <a:t>(5)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71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44" grpId="0" autoUpdateAnimBg="0"/>
      <p:bldP spid="5145" grpId="0" autoUpdateAnimBg="0"/>
      <p:bldP spid="515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CAB35E1F-B624-41B4-999E-9136C7AE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493" y="342761"/>
            <a:ext cx="59522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j-lt"/>
                <a:ea typeface="+mj-ea"/>
              </a:rPr>
              <a:t>二、对弧长的曲线积分的计算法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DE98A08-50AE-49FB-BFEC-2FD1C5731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049" y="1071890"/>
            <a:ext cx="3919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lt"/>
                <a:ea typeface="+mj-ea"/>
              </a:rPr>
              <a:t>1.</a:t>
            </a:r>
            <a:r>
              <a:rPr lang="zh-CN" altLang="en-US" sz="2800" b="1" dirty="0">
                <a:latin typeface="+mj-lt"/>
                <a:ea typeface="+mj-ea"/>
              </a:rPr>
              <a:t>设曲线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的参数方程为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14746B58-FA90-4C0B-97BC-197F5365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235" y="1013808"/>
            <a:ext cx="37882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+mj-lt"/>
                <a:ea typeface="+mj-ea"/>
              </a:rPr>
              <a:t>x=x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y=y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   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α≤t≤β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Text Box 5">
                <a:extLst>
                  <a:ext uri="{FF2B5EF4-FFF2-40B4-BE49-F238E27FC236}">
                    <a16:creationId xmlns:a16="http://schemas.microsoft.com/office/drawing/2014/main" id="{D5553C4F-AA88-449F-A0CF-D29DCAAF5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8325" y="1955937"/>
                <a:ext cx="8515349" cy="694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则 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sup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)]</m:t>
                    </m:r>
                    <m:rad>
                      <m:radPr>
                        <m:deg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𝒅𝒕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149" name="Text Box 5">
                <a:extLst>
                  <a:ext uri="{FF2B5EF4-FFF2-40B4-BE49-F238E27FC236}">
                    <a16:creationId xmlns:a16="http://schemas.microsoft.com/office/drawing/2014/main" id="{D5553C4F-AA88-449F-A0CF-D29DCAAF5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8325" y="1955937"/>
                <a:ext cx="8515349" cy="694229"/>
              </a:xfrm>
              <a:prstGeom prst="rect">
                <a:avLst/>
              </a:prstGeom>
              <a:blipFill>
                <a:blip r:embed="rId2"/>
                <a:stretch>
                  <a:fillRect l="-1504"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Text Box 7">
            <a:extLst>
              <a:ext uri="{FF2B5EF4-FFF2-40B4-BE49-F238E27FC236}">
                <a16:creationId xmlns:a16="http://schemas.microsoft.com/office/drawing/2014/main" id="{53E43476-DDA9-46D6-957C-8F2017DB2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2997528"/>
            <a:ext cx="6699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注意：定积分的下限</a:t>
            </a:r>
            <a:r>
              <a:rPr lang="en-US" altLang="zh-CN" sz="2800" b="1" i="1" dirty="0">
                <a:latin typeface="+mj-lt"/>
                <a:ea typeface="+mj-ea"/>
              </a:rPr>
              <a:t>α</a:t>
            </a:r>
            <a:r>
              <a:rPr lang="zh-CN" altLang="en-US" sz="2800" b="1" dirty="0">
                <a:latin typeface="+mj-lt"/>
                <a:ea typeface="+mj-ea"/>
              </a:rPr>
              <a:t>一定要小于上限</a:t>
            </a:r>
            <a:r>
              <a:rPr lang="en-US" altLang="zh-CN" sz="2800" b="1" i="1" dirty="0">
                <a:latin typeface="+mj-lt"/>
                <a:ea typeface="+mj-ea"/>
              </a:rPr>
              <a:t>β</a:t>
            </a:r>
            <a:r>
              <a:rPr lang="zh-CN" altLang="en-US" sz="2800" b="1" dirty="0">
                <a:latin typeface="+mj-lt"/>
                <a:ea typeface="+mj-ea"/>
              </a:rPr>
              <a:t>。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54563F53-049A-4B7E-853E-1D3B89BC2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6" y="3771761"/>
            <a:ext cx="64674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j-lt"/>
                <a:ea typeface="+mj-ea"/>
              </a:rPr>
              <a:t>2.</a:t>
            </a:r>
            <a:r>
              <a:rPr lang="zh-CN" altLang="en-US" sz="2800" b="1" dirty="0">
                <a:latin typeface="+mj-lt"/>
                <a:ea typeface="+mj-ea"/>
              </a:rPr>
              <a:t>设曲线</a:t>
            </a:r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dirty="0">
                <a:latin typeface="+mj-lt"/>
                <a:ea typeface="+mj-ea"/>
              </a:rPr>
              <a:t>的方程为 </a:t>
            </a:r>
            <a:r>
              <a:rPr lang="en-US" altLang="zh-CN" sz="2800" b="1" i="1" dirty="0"/>
              <a:t>y=y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a≤x≤b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18B223E7-1807-470C-AD59-DCA715935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9" y="4510931"/>
            <a:ext cx="71913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视为特殊的参数方程</a:t>
            </a:r>
            <a:r>
              <a:rPr lang="en-US" altLang="zh-CN" sz="2800" b="1" dirty="0">
                <a:latin typeface="+mj-lt"/>
                <a:ea typeface="+mj-ea"/>
              </a:rPr>
              <a:t>: </a:t>
            </a:r>
            <a:r>
              <a:rPr lang="en-US" altLang="zh-CN" sz="2800" b="1" i="1" dirty="0">
                <a:latin typeface="+mj-lt"/>
                <a:ea typeface="+mj-ea"/>
              </a:rPr>
              <a:t>x=x</a:t>
            </a:r>
            <a:r>
              <a:rPr lang="zh-CN" altLang="en-US" sz="2800" b="1" i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y=y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x</a:t>
            </a:r>
            <a:r>
              <a:rPr lang="en-US" altLang="zh-CN" sz="2800" b="1" dirty="0">
                <a:latin typeface="+mj-lt"/>
                <a:ea typeface="+mj-ea"/>
              </a:rPr>
              <a:t>)   (</a:t>
            </a:r>
            <a:r>
              <a:rPr lang="en-US" altLang="zh-CN" sz="2800" b="1" i="1" dirty="0" err="1">
                <a:latin typeface="+mj-lt"/>
                <a:ea typeface="+mj-ea"/>
              </a:rPr>
              <a:t>a≤x≤b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55D63D8A-9EC1-4A4B-A8DD-40AE7520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550703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6" name="Object 12">
                <a:extLst>
                  <a:ext uri="{FF2B5EF4-FFF2-40B4-BE49-F238E27FC236}">
                    <a16:creationId xmlns:a16="http://schemas.microsoft.com/office/drawing/2014/main" id="{09A3C422-CDF1-4C7E-AF8F-43E9FF57C924}"/>
                  </a:ext>
                </a:extLst>
              </p:cNvPr>
              <p:cNvSpPr txBox="1"/>
              <p:nvPr/>
            </p:nvSpPr>
            <p:spPr bwMode="auto">
              <a:xfrm>
                <a:off x="2727327" y="5105400"/>
                <a:ext cx="8216898" cy="1437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)]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</m:rad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𝒅𝒙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156" name="Object 12">
                <a:extLst>
                  <a:ext uri="{FF2B5EF4-FFF2-40B4-BE49-F238E27FC236}">
                    <a16:creationId xmlns:a16="http://schemas.microsoft.com/office/drawing/2014/main" id="{09A3C422-CDF1-4C7E-AF8F-43E9FF57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7327" y="5105400"/>
                <a:ext cx="8216898" cy="1437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8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48" grpId="0" autoUpdateAnimBg="0"/>
      <p:bldP spid="6149" grpId="0" autoUpdateAnimBg="0"/>
      <p:bldP spid="6151" grpId="0" autoUpdateAnimBg="0"/>
      <p:bldP spid="6152" grpId="0" autoUpdateAnimBg="0"/>
      <p:bldP spid="6154" grpId="0" autoUpdateAnimBg="0"/>
      <p:bldP spid="61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>
            <a:extLst>
              <a:ext uri="{FF2B5EF4-FFF2-40B4-BE49-F238E27FC236}">
                <a16:creationId xmlns:a16="http://schemas.microsoft.com/office/drawing/2014/main" id="{54C16C80-2149-42D8-B57B-B8850CF01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309890"/>
            <a:ext cx="71545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+mj-ea"/>
              </a:rPr>
              <a:t>同理，若曲线</a:t>
            </a:r>
            <a:r>
              <a:rPr lang="en-US" altLang="zh-CN" sz="2800" b="1" i="1" dirty="0">
                <a:ea typeface="+mj-ea"/>
              </a:rPr>
              <a:t>L</a:t>
            </a:r>
            <a:r>
              <a:rPr lang="zh-CN" altLang="en-US" sz="2800" b="1" dirty="0">
                <a:ea typeface="+mj-ea"/>
              </a:rPr>
              <a:t>的方程为    </a:t>
            </a:r>
            <a:r>
              <a:rPr lang="en-US" altLang="zh-CN" sz="2800" b="1" i="1" dirty="0">
                <a:ea typeface="+mj-ea"/>
              </a:rPr>
              <a:t>x = x </a:t>
            </a:r>
            <a:r>
              <a:rPr lang="en-US" altLang="zh-CN" sz="2800" b="1" dirty="0">
                <a:ea typeface="+mj-ea"/>
              </a:rPr>
              <a:t>(</a:t>
            </a:r>
            <a:r>
              <a:rPr lang="en-US" altLang="zh-CN" sz="2800" b="1" i="1" dirty="0">
                <a:ea typeface="+mj-ea"/>
              </a:rPr>
              <a:t> y</a:t>
            </a:r>
            <a:r>
              <a:rPr lang="en-US" altLang="zh-CN" sz="2800" b="1" dirty="0">
                <a:ea typeface="+mj-ea"/>
              </a:rPr>
              <a:t>) (</a:t>
            </a:r>
            <a:r>
              <a:rPr lang="en-US" altLang="zh-CN" sz="2800" b="1" i="1" dirty="0" err="1">
                <a:ea typeface="+mj-ea"/>
              </a:rPr>
              <a:t>c≤y≤d</a:t>
            </a:r>
            <a:r>
              <a:rPr lang="en-US" altLang="zh-CN" sz="2800" b="1" dirty="0">
                <a:ea typeface="+mj-ea"/>
              </a:rPr>
              <a:t>)</a:t>
            </a:r>
            <a:endParaRPr lang="zh-CN" altLang="en-US" sz="2800" b="1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Text Box 5">
                <a:extLst>
                  <a:ext uri="{FF2B5EF4-FFF2-40B4-BE49-F238E27FC236}">
                    <a16:creationId xmlns:a16="http://schemas.microsoft.com/office/drawing/2014/main" id="{750E91A1-6C19-4C32-A2C6-25D3B61B9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8775" y="974362"/>
                <a:ext cx="7426325" cy="1125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ea typeface="+mj-ea"/>
                  </a:rPr>
                  <a:t>则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e>
                    </m:nary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𝒅𝒚</m:t>
                    </m:r>
                  </m:oMath>
                </a14:m>
                <a:endParaRPr lang="zh-CN" altLang="en-US" sz="2800" b="1" dirty="0"/>
              </a:p>
              <a:p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7173" name="Text Box 5">
                <a:extLst>
                  <a:ext uri="{FF2B5EF4-FFF2-40B4-BE49-F238E27FC236}">
                    <a16:creationId xmlns:a16="http://schemas.microsoft.com/office/drawing/2014/main" id="{750E91A1-6C19-4C32-A2C6-25D3B61B9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8775" y="974362"/>
                <a:ext cx="7426325" cy="1125244"/>
              </a:xfrm>
              <a:prstGeom prst="rect">
                <a:avLst/>
              </a:prstGeom>
              <a:blipFill>
                <a:blip r:embed="rId2"/>
                <a:stretch>
                  <a:fillRect l="-16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4" name="Text Box 6">
            <a:extLst>
              <a:ext uri="{FF2B5EF4-FFF2-40B4-BE49-F238E27FC236}">
                <a16:creationId xmlns:a16="http://schemas.microsoft.com/office/drawing/2014/main" id="{B1847245-EB10-4277-9147-384AA2B74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2024390"/>
            <a:ext cx="54505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+mj-ea"/>
              </a:rPr>
              <a:t>对于空间曲线</a:t>
            </a:r>
            <a:r>
              <a:rPr lang="en-US" altLang="zh-CN" sz="2800" b="1" i="1" dirty="0">
                <a:ea typeface="+mj-ea"/>
              </a:rPr>
              <a:t>Γ</a:t>
            </a:r>
            <a:r>
              <a:rPr lang="zh-CN" altLang="en-US" sz="2800" b="1" dirty="0">
                <a:ea typeface="+mj-ea"/>
              </a:rPr>
              <a:t>，也有类似的结果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252D1B50-6307-40B5-8A10-829ECCA7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2842229"/>
            <a:ext cx="54505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+mj-ea"/>
              </a:rPr>
              <a:t>例如，若空间曲线</a:t>
            </a:r>
            <a:r>
              <a:rPr lang="en-US" altLang="zh-CN" sz="2800" b="1" i="1" dirty="0">
                <a:ea typeface="+mj-ea"/>
              </a:rPr>
              <a:t>Γ</a:t>
            </a:r>
            <a:r>
              <a:rPr lang="zh-CN" altLang="en-US" sz="2800" b="1" dirty="0">
                <a:ea typeface="+mj-ea"/>
              </a:rPr>
              <a:t>的参数方程为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4B6F978F-A846-42F8-856A-5A8AE2FB4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1" y="3429000"/>
            <a:ext cx="42514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ea typeface="+mj-ea"/>
              </a:rPr>
              <a:t>x=x</a:t>
            </a:r>
            <a:r>
              <a:rPr lang="en-US" altLang="zh-CN" sz="2800" b="1" dirty="0">
                <a:ea typeface="+mj-ea"/>
              </a:rPr>
              <a:t>(</a:t>
            </a:r>
            <a:r>
              <a:rPr lang="en-US" altLang="zh-CN" sz="2800" b="1" i="1" dirty="0">
                <a:ea typeface="+mj-ea"/>
              </a:rPr>
              <a:t>t</a:t>
            </a:r>
            <a:r>
              <a:rPr lang="en-US" altLang="zh-CN" sz="2800" b="1" dirty="0">
                <a:ea typeface="+mj-ea"/>
              </a:rPr>
              <a:t>)</a:t>
            </a:r>
            <a:r>
              <a:rPr lang="en-US" altLang="zh-CN" sz="2800" b="1" i="1" dirty="0">
                <a:ea typeface="+mj-ea"/>
              </a:rPr>
              <a:t>,y=y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en-US" altLang="zh-CN" sz="2800" b="1" i="1" dirty="0">
                <a:ea typeface="+mj-ea"/>
              </a:rPr>
              <a:t>,z=z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 </a:t>
            </a:r>
            <a:r>
              <a:rPr lang="en-US" altLang="zh-CN" sz="2800" b="1" i="1" dirty="0">
                <a:ea typeface="+mj-ea"/>
              </a:rPr>
              <a:t> </a:t>
            </a:r>
            <a:r>
              <a:rPr lang="en-US" altLang="zh-CN" sz="2800" b="1" dirty="0">
                <a:ea typeface="+mj-ea"/>
              </a:rPr>
              <a:t>(</a:t>
            </a:r>
            <a:r>
              <a:rPr lang="en-US" altLang="zh-CN" sz="2800" b="1" i="1" dirty="0">
                <a:ea typeface="+mj-ea"/>
              </a:rPr>
              <a:t>α≤t≤β</a:t>
            </a:r>
            <a:r>
              <a:rPr lang="en-US" altLang="zh-CN" sz="2800" b="1" dirty="0">
                <a:ea typeface="+mj-ea"/>
              </a:rPr>
              <a:t>)</a:t>
            </a:r>
            <a:endParaRPr lang="zh-CN" altLang="en-US" sz="2800" b="1" dirty="0">
              <a:ea typeface="+mj-ea"/>
            </a:endParaRP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3F957B34-2DC9-42D2-9B30-83AAA9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952220"/>
            <a:ext cx="790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ea typeface="+mj-ea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1" name="Object 13">
                <a:extLst>
                  <a:ext uri="{FF2B5EF4-FFF2-40B4-BE49-F238E27FC236}">
                    <a16:creationId xmlns:a16="http://schemas.microsoft.com/office/drawing/2014/main" id="{4A856141-3FAF-48FB-A423-D43FD0672B68}"/>
                  </a:ext>
                </a:extLst>
              </p:cNvPr>
              <p:cNvSpPr txBox="1"/>
              <p:nvPr/>
            </p:nvSpPr>
            <p:spPr bwMode="auto">
              <a:xfrm>
                <a:off x="742950" y="4488226"/>
                <a:ext cx="10915650" cy="119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𝜞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𝜶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𝜷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)]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7181" name="Object 13">
                <a:extLst>
                  <a:ext uri="{FF2B5EF4-FFF2-40B4-BE49-F238E27FC236}">
                    <a16:creationId xmlns:a16="http://schemas.microsoft.com/office/drawing/2014/main" id="{4A856141-3FAF-48FB-A423-D43FD067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950" y="4488226"/>
                <a:ext cx="10915650" cy="119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4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>
            <a:extLst>
              <a:ext uri="{FF2B5EF4-FFF2-40B4-BE49-F238E27FC236}">
                <a16:creationId xmlns:a16="http://schemas.microsoft.com/office/drawing/2014/main" id="{059C55DD-3240-4BD8-9D15-40DDEC47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535" y="252454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j-lt"/>
                <a:ea typeface="+mj-ea"/>
              </a:rPr>
              <a:t>解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45835BF6-B078-4E88-AAFC-DC5522D0F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654" y="2552580"/>
            <a:ext cx="47564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+mj-lt"/>
                <a:ea typeface="+mj-ea"/>
              </a:rPr>
              <a:t>L</a:t>
            </a:r>
            <a:r>
              <a:rPr lang="zh-CN" altLang="en-US" sz="2800" b="1" i="1" dirty="0">
                <a:latin typeface="+mj-lt"/>
                <a:ea typeface="+mj-ea"/>
              </a:rPr>
              <a:t>：</a:t>
            </a:r>
            <a:r>
              <a:rPr lang="en-US" altLang="zh-CN" sz="2800" b="1" i="1" dirty="0">
                <a:latin typeface="+mj-lt"/>
                <a:ea typeface="+mj-ea"/>
              </a:rPr>
              <a:t>x=</a:t>
            </a:r>
            <a:r>
              <a:rPr lang="en-US" altLang="zh-CN" sz="2800" b="1" i="1" dirty="0" err="1">
                <a:latin typeface="+mj-lt"/>
                <a:ea typeface="+mj-ea"/>
              </a:rPr>
              <a:t>Rcost</a:t>
            </a:r>
            <a:r>
              <a:rPr lang="en-US" altLang="zh-CN" sz="2800" b="1" i="1" dirty="0">
                <a:latin typeface="+mj-lt"/>
                <a:ea typeface="+mj-ea"/>
              </a:rPr>
              <a:t> </a:t>
            </a:r>
            <a:r>
              <a:rPr lang="zh-CN" altLang="en-US" sz="2800" b="1" i="1" dirty="0">
                <a:latin typeface="+mj-lt"/>
                <a:ea typeface="+mj-ea"/>
              </a:rPr>
              <a:t>，</a:t>
            </a:r>
            <a:r>
              <a:rPr lang="en-US" altLang="zh-CN" sz="2800" b="1" i="1" dirty="0">
                <a:latin typeface="+mj-lt"/>
                <a:ea typeface="+mj-ea"/>
              </a:rPr>
              <a:t>y=</a:t>
            </a:r>
            <a:r>
              <a:rPr lang="en-US" altLang="zh-CN" sz="2800" b="1" i="1" dirty="0" err="1">
                <a:latin typeface="+mj-lt"/>
                <a:ea typeface="+mj-ea"/>
              </a:rPr>
              <a:t>Rsint</a:t>
            </a:r>
            <a:r>
              <a:rPr lang="en-US" altLang="zh-CN" sz="2800" b="1" dirty="0">
                <a:latin typeface="+mj-lt"/>
                <a:ea typeface="+mj-ea"/>
              </a:rPr>
              <a:t> (</a:t>
            </a:r>
            <a:r>
              <a:rPr lang="en-US" altLang="zh-CN" sz="2800" b="1" i="1" dirty="0">
                <a:latin typeface="+mj-lt"/>
                <a:ea typeface="+mj-ea"/>
              </a:rPr>
              <a:t>0≤t≤π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F9FE4AB0-ACFD-43FF-8D15-884C9BC14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047" y="383857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Object 8">
                <a:extLst>
                  <a:ext uri="{FF2B5EF4-FFF2-40B4-BE49-F238E27FC236}">
                    <a16:creationId xmlns:a16="http://schemas.microsoft.com/office/drawing/2014/main" id="{3D7FC1F9-066B-4B33-AA92-FEF63734074E}"/>
                  </a:ext>
                </a:extLst>
              </p:cNvPr>
              <p:cNvSpPr txBox="1"/>
              <p:nvPr/>
            </p:nvSpPr>
            <p:spPr bwMode="auto">
              <a:xfrm>
                <a:off x="1993064" y="3598745"/>
                <a:ext cx="7626351" cy="12859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</m:e>
                          </m:func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e>
                              </m:func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00" name="Object 8">
                <a:extLst>
                  <a:ext uri="{FF2B5EF4-FFF2-40B4-BE49-F238E27FC236}">
                    <a16:creationId xmlns:a16="http://schemas.microsoft.com/office/drawing/2014/main" id="{3D7FC1F9-066B-4B33-AA92-FEF63734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3064" y="3598745"/>
                <a:ext cx="7626351" cy="1285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 Box 2">
                <a:extLst>
                  <a:ext uri="{FF2B5EF4-FFF2-40B4-BE49-F238E27FC236}">
                    <a16:creationId xmlns:a16="http://schemas.microsoft.com/office/drawing/2014/main" id="{B88A1018-31A8-4077-B8A8-430CBF115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" y="1244566"/>
                <a:ext cx="8462880" cy="589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latin typeface="+mj-lt"/>
                    <a:ea typeface="+mj-ea"/>
                  </a:rPr>
                  <a:t>例</a:t>
                </a:r>
                <a:r>
                  <a:rPr lang="en-US" altLang="zh-CN" sz="3200" b="1" dirty="0">
                    <a:latin typeface="+mj-lt"/>
                    <a:ea typeface="+mj-ea"/>
                  </a:rPr>
                  <a:t>1  </a:t>
                </a:r>
                <a:r>
                  <a:rPr lang="zh-CN" altLang="en-US" sz="2800" b="1" dirty="0">
                    <a:latin typeface="+mj-lt"/>
                    <a:ea typeface="+mj-ea"/>
                  </a:rPr>
                  <a:t>计算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𝒙𝒅𝒔</m:t>
                        </m:r>
                      </m:e>
                    </m:nary>
                  </m:oMath>
                </a14:m>
                <a:r>
                  <a:rPr lang="zh-CN" altLang="en-US" sz="2800" b="1" dirty="0"/>
                  <a:t>其中</a:t>
                </a:r>
                <a:r>
                  <a:rPr lang="en-US" altLang="zh-CN" sz="2800" b="1" i="1" dirty="0"/>
                  <a:t>L</a:t>
                </a:r>
                <a:r>
                  <a:rPr lang="zh-CN" altLang="en-US" sz="2800" b="1" dirty="0"/>
                  <a:t>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 的上半圆弧</a:t>
                </a:r>
              </a:p>
            </p:txBody>
          </p:sp>
        </mc:Choice>
        <mc:Fallback xmlns="">
          <p:sp>
            <p:nvSpPr>
              <p:cNvPr id="8194" name="Text Box 2">
                <a:extLst>
                  <a:ext uri="{FF2B5EF4-FFF2-40B4-BE49-F238E27FC236}">
                    <a16:creationId xmlns:a16="http://schemas.microsoft.com/office/drawing/2014/main" id="{B88A1018-31A8-4077-B8A8-430CBF11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7047" y="1244566"/>
                <a:ext cx="8462880" cy="589713"/>
              </a:xfrm>
              <a:prstGeom prst="rect">
                <a:avLst/>
              </a:prstGeom>
              <a:blipFill>
                <a:blip r:embed="rId3"/>
                <a:stretch>
                  <a:fillRect l="-1800" t="-22680" b="-268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9" name="Object 17">
                <a:extLst>
                  <a:ext uri="{FF2B5EF4-FFF2-40B4-BE49-F238E27FC236}">
                    <a16:creationId xmlns:a16="http://schemas.microsoft.com/office/drawing/2014/main" id="{FC5F80AE-F4CF-477C-8C15-5A22F02F400C}"/>
                  </a:ext>
                </a:extLst>
              </p:cNvPr>
              <p:cNvSpPr txBox="1"/>
              <p:nvPr/>
            </p:nvSpPr>
            <p:spPr bwMode="auto">
              <a:xfrm>
                <a:off x="2881283" y="4960671"/>
                <a:ext cx="3759201" cy="11646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09" name="Object 17">
                <a:extLst>
                  <a:ext uri="{FF2B5EF4-FFF2-40B4-BE49-F238E27FC236}">
                    <a16:creationId xmlns:a16="http://schemas.microsoft.com/office/drawing/2014/main" id="{FC5F80AE-F4CF-477C-8C15-5A22F02F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283" y="4960671"/>
                <a:ext cx="3759201" cy="1164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17">
            <a:extLst>
              <a:ext uri="{FF2B5EF4-FFF2-40B4-BE49-F238E27FC236}">
                <a16:creationId xmlns:a16="http://schemas.microsoft.com/office/drawing/2014/main" id="{D2EDAF11-9933-4F0B-8FC3-A6B90E20C0F2}"/>
              </a:ext>
            </a:extLst>
          </p:cNvPr>
          <p:cNvGrpSpPr>
            <a:grpSpLocks/>
          </p:cNvGrpSpPr>
          <p:nvPr/>
        </p:nvGrpSpPr>
        <p:grpSpPr bwMode="auto">
          <a:xfrm>
            <a:off x="8444665" y="2071446"/>
            <a:ext cx="2590800" cy="1630363"/>
            <a:chOff x="3600" y="384"/>
            <a:chExt cx="1632" cy="1027"/>
          </a:xfrm>
        </p:grpSpPr>
        <p:sp>
          <p:nvSpPr>
            <p:cNvPr id="9" name="Line 2">
              <a:extLst>
                <a:ext uri="{FF2B5EF4-FFF2-40B4-BE49-F238E27FC236}">
                  <a16:creationId xmlns:a16="http://schemas.microsoft.com/office/drawing/2014/main" id="{9470BF13-B271-43D3-9A7D-5F1858F0C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20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F7A9CCE1-99C2-4410-B133-568A1E5B6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rc 5">
              <a:extLst>
                <a:ext uri="{FF2B5EF4-FFF2-40B4-BE49-F238E27FC236}">
                  <a16:creationId xmlns:a16="http://schemas.microsoft.com/office/drawing/2014/main" id="{AAFCBA0F-E69E-43BD-8CDD-CF4190164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720"/>
              <a:ext cx="576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7">
              <a:extLst>
                <a:ext uri="{FF2B5EF4-FFF2-40B4-BE49-F238E27FC236}">
                  <a16:creationId xmlns:a16="http://schemas.microsoft.com/office/drawing/2014/main" id="{459BAE82-F99F-43B4-9B7D-E21FCBCEDF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2" y="720"/>
              <a:ext cx="576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92F7AD43-7C00-450B-A79D-F6B079760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1178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/>
                <a:t>A</a:t>
              </a: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17E1C458-F817-422E-A218-3F6723659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1178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3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utoUpdateAnimBg="0"/>
      <p:bldP spid="8200" grpId="0"/>
      <p:bldP spid="8194" grpId="0"/>
      <p:bldP spid="82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01" name="Text Box 9">
                <a:extLst>
                  <a:ext uri="{FF2B5EF4-FFF2-40B4-BE49-F238E27FC236}">
                    <a16:creationId xmlns:a16="http://schemas.microsoft.com/office/drawing/2014/main" id="{384F904F-F686-45A4-809D-42EB880AE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17" y="409848"/>
                <a:ext cx="10779883" cy="589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latin typeface="+mj-lt"/>
                    <a:ea typeface="+mj-ea"/>
                  </a:rPr>
                  <a:t>例</a:t>
                </a:r>
                <a:r>
                  <a:rPr lang="en-US" altLang="zh-CN" sz="3200" b="1" dirty="0">
                    <a:latin typeface="+mj-lt"/>
                    <a:ea typeface="+mj-ea"/>
                  </a:rPr>
                  <a:t>2  </a:t>
                </a:r>
                <a:r>
                  <a:rPr lang="zh-CN" altLang="en-US" sz="2800" b="1" dirty="0">
                    <a:latin typeface="+mj-lt"/>
                    <a:ea typeface="+mj-ea"/>
                  </a:rPr>
                  <a:t>计算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</m:oMath>
                </a14:m>
                <a:r>
                  <a:rPr lang="en-US" altLang="zh-CN" sz="2800" b="1" dirty="0"/>
                  <a:t> , </a:t>
                </a:r>
                <a:r>
                  <a:rPr lang="zh-CN" altLang="en-US" sz="2800" b="1" dirty="0"/>
                  <a:t>其中</a:t>
                </a:r>
                <a:r>
                  <a:rPr lang="en-US" altLang="zh-CN" sz="2800" b="1" i="1" dirty="0"/>
                  <a:t>L</a:t>
                </a:r>
                <a:r>
                  <a:rPr lang="zh-CN" altLang="en-US" sz="2800" b="1" dirty="0"/>
                  <a:t>为连接</a:t>
                </a:r>
                <a:r>
                  <a:rPr lang="en-US" altLang="zh-CN" sz="2800" b="1" i="1" dirty="0"/>
                  <a:t>O</a:t>
                </a:r>
                <a:r>
                  <a:rPr lang="en-US" altLang="zh-CN" sz="2800" b="1" dirty="0"/>
                  <a:t>(0,0),</a:t>
                </a:r>
                <a:r>
                  <a:rPr lang="en-US" altLang="zh-CN" sz="2800" b="1" i="1" dirty="0"/>
                  <a:t>A</a:t>
                </a:r>
                <a:r>
                  <a:rPr lang="en-US" altLang="zh-CN" sz="2800" b="1" dirty="0"/>
                  <a:t>(1,0),</a:t>
                </a:r>
                <a:r>
                  <a:rPr lang="en-US" altLang="zh-CN" sz="2800" b="1" i="1" dirty="0"/>
                  <a:t>B</a:t>
                </a:r>
                <a:r>
                  <a:rPr lang="en-US" altLang="zh-CN" sz="2800" b="1" dirty="0"/>
                  <a:t>(0,1) </a:t>
                </a:r>
                <a:r>
                  <a:rPr lang="zh-CN" altLang="en-US" sz="2800" b="1" dirty="0"/>
                  <a:t>的闭折线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201" name="Text Box 9">
                <a:extLst>
                  <a:ext uri="{FF2B5EF4-FFF2-40B4-BE49-F238E27FC236}">
                    <a16:creationId xmlns:a16="http://schemas.microsoft.com/office/drawing/2014/main" id="{384F904F-F686-45A4-809D-42EB880AE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17" y="409848"/>
                <a:ext cx="10779883" cy="589713"/>
              </a:xfrm>
              <a:prstGeom prst="rect">
                <a:avLst/>
              </a:prstGeom>
              <a:blipFill>
                <a:blip r:embed="rId2"/>
                <a:stretch>
                  <a:fillRect l="-1413" t="-22680" b="-268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4" name="Text Box 12">
            <a:extLst>
              <a:ext uri="{FF2B5EF4-FFF2-40B4-BE49-F238E27FC236}">
                <a16:creationId xmlns:a16="http://schemas.microsoft.com/office/drawing/2014/main" id="{19BE1338-6FEA-4038-A7AD-7720F656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373" y="1169347"/>
            <a:ext cx="32159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因为</a:t>
            </a:r>
            <a:r>
              <a:rPr lang="en-US" altLang="zh-CN" sz="2800" b="1" i="1" dirty="0">
                <a:latin typeface="+mj-lt"/>
                <a:ea typeface="+mj-ea"/>
              </a:rPr>
              <a:t>L=OA+AB+BO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5" name="Text Box 13">
                <a:extLst>
                  <a:ext uri="{FF2B5EF4-FFF2-40B4-BE49-F238E27FC236}">
                    <a16:creationId xmlns:a16="http://schemas.microsoft.com/office/drawing/2014/main" id="{033BE49A-CDA4-4A89-8569-5D1556437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2237" y="1808370"/>
                <a:ext cx="4723763" cy="5917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所以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𝑶𝑨</m:t>
                        </m:r>
                      </m:sub>
                      <m:sup/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sub>
                      <m:sup/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𝑩𝑶</m:t>
                        </m:r>
                      </m:sub>
                      <m:sup/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05" name="Text Box 13">
                <a:extLst>
                  <a:ext uri="{FF2B5EF4-FFF2-40B4-BE49-F238E27FC236}">
                    <a16:creationId xmlns:a16="http://schemas.microsoft.com/office/drawing/2014/main" id="{033BE49A-CDA4-4A89-8569-5D155643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2237" y="1808370"/>
                <a:ext cx="4723763" cy="591765"/>
              </a:xfrm>
              <a:prstGeom prst="rect">
                <a:avLst/>
              </a:prstGeom>
              <a:blipFill>
                <a:blip r:embed="rId3"/>
                <a:stretch>
                  <a:fillRect l="-2581" t="-13402" b="-144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11" name="Text Box 19">
            <a:extLst>
              <a:ext uri="{FF2B5EF4-FFF2-40B4-BE49-F238E27FC236}">
                <a16:creationId xmlns:a16="http://schemas.microsoft.com/office/drawing/2014/main" id="{DF03B64B-2A2E-4312-AD60-338C6C96A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17" y="116751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p:grpSp>
        <p:nvGrpSpPr>
          <p:cNvPr id="16" name="Group 20">
            <a:extLst>
              <a:ext uri="{FF2B5EF4-FFF2-40B4-BE49-F238E27FC236}">
                <a16:creationId xmlns:a16="http://schemas.microsoft.com/office/drawing/2014/main" id="{58E0EE09-683E-4F8D-A47C-CFA6250D6A99}"/>
              </a:ext>
            </a:extLst>
          </p:cNvPr>
          <p:cNvGrpSpPr>
            <a:grpSpLocks/>
          </p:cNvGrpSpPr>
          <p:nvPr/>
        </p:nvGrpSpPr>
        <p:grpSpPr bwMode="auto">
          <a:xfrm>
            <a:off x="9170159" y="1187449"/>
            <a:ext cx="2289175" cy="2241551"/>
            <a:chOff x="3936" y="576"/>
            <a:chExt cx="1442" cy="1412"/>
          </a:xfrm>
        </p:grpSpPr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F099A72C-BEE0-4098-AD95-7C1D6B84F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658"/>
              <a:ext cx="1442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2027B3D-69DD-4629-9805-CA8F87815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22" y="576"/>
              <a:ext cx="1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A99E2B76-B661-404B-AFDF-F89CBA28C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816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FE8DD150-24A9-40EC-9D1B-4884A649C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1658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+mj-lt"/>
                  <a:ea typeface="+mj-ea"/>
                </a:rPr>
                <a:t>o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981910C7-9A5D-4827-B669-03A5E831D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440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+mj-lt"/>
                  <a:ea typeface="+mj-ea"/>
                </a:rPr>
                <a:t>A</a:t>
              </a: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C2389EA5-D3CB-4C64-83FD-DA13AA2A1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576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+mj-lt"/>
                  <a:ea typeface="+mj-ea"/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">
                <a:extLst>
                  <a:ext uri="{FF2B5EF4-FFF2-40B4-BE49-F238E27FC236}">
                    <a16:creationId xmlns:a16="http://schemas.microsoft.com/office/drawing/2014/main" id="{085E33FA-FC14-4386-9AFE-D685DA134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0253" y="2416830"/>
                <a:ext cx="374083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latin typeface="+mj-lt"/>
                    <a:ea typeface="+mj-ea"/>
                  </a:rPr>
                  <a:t>OA</a:t>
                </a:r>
                <a:r>
                  <a:rPr lang="en-US" altLang="zh-CN" sz="2800" b="1" dirty="0">
                    <a:latin typeface="+mj-lt"/>
                    <a:ea typeface="+mj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latin typeface="+mj-lt"/>
                    <a:ea typeface="+mj-ea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 Box 2">
                <a:extLst>
                  <a:ext uri="{FF2B5EF4-FFF2-40B4-BE49-F238E27FC236}">
                    <a16:creationId xmlns:a16="http://schemas.microsoft.com/office/drawing/2014/main" id="{085E33FA-FC14-4386-9AFE-D685DA13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0253" y="2416830"/>
                <a:ext cx="3740832" cy="523220"/>
              </a:xfrm>
              <a:prstGeom prst="rect">
                <a:avLst/>
              </a:prstGeom>
              <a:blipFill>
                <a:blip r:embed="rId4"/>
                <a:stretch>
                  <a:fillRect l="-3420"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2B5E9E56-3543-4C6E-8B55-CEDE2FF5F4F1}"/>
                  </a:ext>
                </a:extLst>
              </p:cNvPr>
              <p:cNvSpPr txBox="1"/>
              <p:nvPr/>
            </p:nvSpPr>
            <p:spPr bwMode="auto">
              <a:xfrm>
                <a:off x="1329899" y="2911475"/>
                <a:ext cx="6172200" cy="9905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𝑶𝑨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e>
                          </m:rad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2B5E9E56-3543-4C6E-8B55-CEDE2FF5F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9899" y="2911475"/>
                <a:ext cx="6172200" cy="990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>
                <a:extLst>
                  <a:ext uri="{FF2B5EF4-FFF2-40B4-BE49-F238E27FC236}">
                    <a16:creationId xmlns:a16="http://schemas.microsoft.com/office/drawing/2014/main" id="{216860CA-15F2-4260-AD99-00D73ACF9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0253" y="4020402"/>
                <a:ext cx="428141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i="1" dirty="0">
                    <a:latin typeface="+mj-lt"/>
                    <a:ea typeface="+mj-ea"/>
                  </a:rPr>
                  <a:t>AB</a:t>
                </a:r>
                <a:r>
                  <a:rPr lang="en-US" altLang="zh-CN" sz="2800" b="1" dirty="0">
                    <a:latin typeface="+mj-lt"/>
                    <a:ea typeface="+mj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" name="Text Box 6">
                <a:extLst>
                  <a:ext uri="{FF2B5EF4-FFF2-40B4-BE49-F238E27FC236}">
                    <a16:creationId xmlns:a16="http://schemas.microsoft.com/office/drawing/2014/main" id="{216860CA-15F2-4260-AD99-00D73ACF9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0253" y="4020402"/>
                <a:ext cx="4281416" cy="523220"/>
              </a:xfrm>
              <a:prstGeom prst="rect">
                <a:avLst/>
              </a:prstGeom>
              <a:blipFill>
                <a:blip r:embed="rId6"/>
                <a:stretch>
                  <a:fillRect l="-2991" t="-12941" b="-329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8">
                <a:extLst>
                  <a:ext uri="{FF2B5EF4-FFF2-40B4-BE49-F238E27FC236}">
                    <a16:creationId xmlns:a16="http://schemas.microsoft.com/office/drawing/2014/main" id="{07090D98-8EF2-4E81-B5FE-32E1993042BB}"/>
                  </a:ext>
                </a:extLst>
              </p:cNvPr>
              <p:cNvSpPr txBox="1"/>
              <p:nvPr/>
            </p:nvSpPr>
            <p:spPr bwMode="auto">
              <a:xfrm>
                <a:off x="1343980" y="4699855"/>
                <a:ext cx="6819900" cy="9905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𝑨𝑩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𝒅𝒔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+(−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6" name="Object 8">
                <a:extLst>
                  <a:ext uri="{FF2B5EF4-FFF2-40B4-BE49-F238E27FC236}">
                    <a16:creationId xmlns:a16="http://schemas.microsoft.com/office/drawing/2014/main" id="{07090D98-8EF2-4E81-B5FE-32E199304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980" y="4699855"/>
                <a:ext cx="6819900" cy="9905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CAB58C5B-A9F5-4936-801A-8E894757A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1772" y="5743000"/>
                <a:ext cx="3909313" cy="7126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同理</a:t>
                </a:r>
                <a:r>
                  <a:rPr lang="en-US" altLang="zh-CN" sz="2800" b="1" dirty="0">
                    <a:latin typeface="+mj-lt"/>
                    <a:ea typeface="+mj-ea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𝑩𝑶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CAB58C5B-A9F5-4936-801A-8E894757A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1772" y="5743000"/>
                <a:ext cx="3909313" cy="712631"/>
              </a:xfrm>
              <a:prstGeom prst="rect">
                <a:avLst/>
              </a:prstGeom>
              <a:blipFill>
                <a:blip r:embed="rId8"/>
                <a:stretch>
                  <a:fillRect l="-3115" b="-9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6A80B384-AA81-4269-9489-E41A468DA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4651" y="5743000"/>
                <a:ext cx="4658483" cy="633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于是 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6A80B384-AA81-4269-9489-E41A468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4651" y="5743000"/>
                <a:ext cx="4658483" cy="633250"/>
              </a:xfrm>
              <a:prstGeom prst="rect">
                <a:avLst/>
              </a:prstGeom>
              <a:blipFill>
                <a:blip r:embed="rId9"/>
                <a:stretch>
                  <a:fillRect l="-2749" t="-5769"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60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  <p:bldP spid="8204" grpId="0" autoUpdateAnimBg="0"/>
      <p:bldP spid="8205" grpId="0" autoUpdateAnimBg="0"/>
      <p:bldP spid="8211" grpId="0" autoUpdateAnimBg="0"/>
      <p:bldP spid="23" grpId="0" autoUpdateAnimBg="0"/>
      <p:bldP spid="24" grpId="0"/>
      <p:bldP spid="25" grpId="0" autoUpdateAnimBg="0"/>
      <p:bldP spid="26" grpId="0"/>
      <p:bldP spid="27" grpId="0" autoUpdateAnimBg="0"/>
      <p:bldP spid="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Text Box 2">
                <a:extLst>
                  <a:ext uri="{FF2B5EF4-FFF2-40B4-BE49-F238E27FC236}">
                    <a16:creationId xmlns:a16="http://schemas.microsoft.com/office/drawing/2014/main" id="{BD752D4B-6CE0-4A47-AB3E-9B171DE1D6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217" y="599442"/>
                <a:ext cx="4784808" cy="601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latin typeface="+mj-lt"/>
                    <a:ea typeface="+mj-ea"/>
                  </a:rPr>
                  <a:t>例</a:t>
                </a:r>
                <a:r>
                  <a:rPr lang="en-US" altLang="zh-CN" sz="3200" b="1" dirty="0">
                    <a:latin typeface="+mj-lt"/>
                    <a:ea typeface="+mj-ea"/>
                  </a:rPr>
                  <a:t>3  </a:t>
                </a:r>
                <a:r>
                  <a:rPr lang="zh-CN" altLang="en-US" sz="2800" b="1" dirty="0">
                    <a:latin typeface="+mj-lt"/>
                    <a:ea typeface="+mj-ea"/>
                  </a:rPr>
                  <a:t>计算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𝜞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e>
                    </m:nary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242" name="Text Box 2">
                <a:extLst>
                  <a:ext uri="{FF2B5EF4-FFF2-40B4-BE49-F238E27FC236}">
                    <a16:creationId xmlns:a16="http://schemas.microsoft.com/office/drawing/2014/main" id="{BD752D4B-6CE0-4A47-AB3E-9B171DE1D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217" y="599442"/>
                <a:ext cx="4784808" cy="601062"/>
              </a:xfrm>
              <a:prstGeom prst="rect">
                <a:avLst/>
              </a:prstGeom>
              <a:blipFill>
                <a:blip r:embed="rId2"/>
                <a:stretch>
                  <a:fillRect l="-3312" t="-21212" b="-252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 Box 4">
            <a:extLst>
              <a:ext uri="{FF2B5EF4-FFF2-40B4-BE49-F238E27FC236}">
                <a16:creationId xmlns:a16="http://schemas.microsoft.com/office/drawing/2014/main" id="{7E0D532A-E097-4B8E-9D91-DE55DBA43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608" y="1472990"/>
            <a:ext cx="79608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+mj-lt"/>
                <a:ea typeface="+mj-ea"/>
              </a:rPr>
              <a:t>Γ</a:t>
            </a:r>
            <a:r>
              <a:rPr lang="zh-CN" altLang="en-US" sz="2800" b="1" dirty="0">
                <a:latin typeface="+mj-lt"/>
                <a:ea typeface="+mj-ea"/>
              </a:rPr>
              <a:t>为螺旋线 </a:t>
            </a:r>
            <a:r>
              <a:rPr lang="en-US" altLang="zh-CN" sz="2800" b="1" i="1" dirty="0">
                <a:latin typeface="+mj-lt"/>
                <a:ea typeface="+mj-ea"/>
              </a:rPr>
              <a:t>x=</a:t>
            </a:r>
            <a:r>
              <a:rPr lang="en-US" altLang="zh-CN" sz="2800" b="1" i="1" dirty="0" err="1">
                <a:latin typeface="+mj-lt"/>
                <a:ea typeface="+mj-ea"/>
              </a:rPr>
              <a:t>acost</a:t>
            </a:r>
            <a:r>
              <a:rPr lang="en-US" altLang="zh-CN" sz="2800" b="1" i="1" dirty="0">
                <a:latin typeface="+mj-lt"/>
                <a:ea typeface="+mj-ea"/>
              </a:rPr>
              <a:t>, y=</a:t>
            </a:r>
            <a:r>
              <a:rPr lang="en-US" altLang="zh-CN" sz="2800" b="1" i="1" dirty="0" err="1">
                <a:latin typeface="+mj-lt"/>
                <a:ea typeface="+mj-ea"/>
              </a:rPr>
              <a:t>asint</a:t>
            </a:r>
            <a:r>
              <a:rPr lang="en-US" altLang="zh-CN" sz="2800" b="1" i="1" dirty="0">
                <a:latin typeface="+mj-lt"/>
                <a:ea typeface="+mj-ea"/>
              </a:rPr>
              <a:t>, z=</a:t>
            </a:r>
            <a:r>
              <a:rPr lang="en-US" altLang="zh-CN" sz="2800" b="1" i="1" dirty="0" err="1">
                <a:latin typeface="+mj-lt"/>
                <a:ea typeface="+mj-ea"/>
              </a:rPr>
              <a:t>kt</a:t>
            </a:r>
            <a:r>
              <a:rPr lang="zh-CN" altLang="en-US" sz="2800" b="1" dirty="0">
                <a:latin typeface="+mj-lt"/>
                <a:ea typeface="+mj-ea"/>
              </a:rPr>
              <a:t>的一段弧 </a:t>
            </a:r>
            <a:r>
              <a:rPr lang="en-US" altLang="zh-CN" sz="2800" b="1" dirty="0">
                <a:latin typeface="+mj-lt"/>
                <a:ea typeface="+mj-ea"/>
              </a:rPr>
              <a:t>(0</a:t>
            </a:r>
            <a:r>
              <a:rPr lang="en-US" altLang="zh-CN" sz="2800" b="1" i="1" dirty="0">
                <a:latin typeface="+mj-lt"/>
                <a:ea typeface="+mj-ea"/>
              </a:rPr>
              <a:t>≤t≤</a:t>
            </a:r>
            <a:r>
              <a:rPr lang="en-US" altLang="zh-CN" sz="2800" b="1" dirty="0">
                <a:latin typeface="+mj-lt"/>
                <a:ea typeface="+mj-ea"/>
              </a:rPr>
              <a:t>2</a:t>
            </a:r>
            <a:r>
              <a:rPr lang="en-US" altLang="zh-CN" sz="2800" b="1" i="1" dirty="0">
                <a:latin typeface="+mj-lt"/>
                <a:ea typeface="+mj-ea"/>
              </a:rPr>
              <a:t>π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326089CD-478F-4FD3-8F12-808FA7D22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23" y="2381977"/>
            <a:ext cx="8354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j-lt"/>
                <a:ea typeface="+mj-ea"/>
              </a:rPr>
              <a:t>解</a:t>
            </a:r>
            <a:r>
              <a:rPr lang="en-US" altLang="zh-CN" sz="3200" b="1" dirty="0">
                <a:latin typeface="+mj-lt"/>
                <a:ea typeface="+mj-ea"/>
              </a:rPr>
              <a:t>: </a:t>
            </a:r>
            <a:endParaRPr lang="zh-CN" altLang="en-US" sz="32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Object 6">
                <a:extLst>
                  <a:ext uri="{FF2B5EF4-FFF2-40B4-BE49-F238E27FC236}">
                    <a16:creationId xmlns:a16="http://schemas.microsoft.com/office/drawing/2014/main" id="{746BCF8A-DB88-4FB6-AFD9-482D197275D3}"/>
                  </a:ext>
                </a:extLst>
              </p:cNvPr>
              <p:cNvSpPr txBox="1"/>
              <p:nvPr/>
            </p:nvSpPr>
            <p:spPr bwMode="auto">
              <a:xfrm>
                <a:off x="838200" y="3429001"/>
                <a:ext cx="10391775" cy="11969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𝒕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𝒌𝒕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𝒂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𝒂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𝒅𝒕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246" name="Object 6">
                <a:extLst>
                  <a:ext uri="{FF2B5EF4-FFF2-40B4-BE49-F238E27FC236}">
                    <a16:creationId xmlns:a16="http://schemas.microsoft.com/office/drawing/2014/main" id="{746BCF8A-DB88-4FB6-AFD9-482D197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429001"/>
                <a:ext cx="10391775" cy="1196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7" name="Object 7">
                <a:extLst>
                  <a:ext uri="{FF2B5EF4-FFF2-40B4-BE49-F238E27FC236}">
                    <a16:creationId xmlns:a16="http://schemas.microsoft.com/office/drawing/2014/main" id="{6FEAE330-5193-46BB-B4B2-8853ADBFCE46}"/>
                  </a:ext>
                </a:extLst>
              </p:cNvPr>
              <p:cNvSpPr txBox="1"/>
              <p:nvPr/>
            </p:nvSpPr>
            <p:spPr bwMode="auto">
              <a:xfrm>
                <a:off x="1809750" y="2268696"/>
                <a:ext cx="3724275" cy="10096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𝜞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247" name="Object 7">
                <a:extLst>
                  <a:ext uri="{FF2B5EF4-FFF2-40B4-BE49-F238E27FC236}">
                    <a16:creationId xmlns:a16="http://schemas.microsoft.com/office/drawing/2014/main" id="{6FEAE330-5193-46BB-B4B2-8853ADBFC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9750" y="2268696"/>
                <a:ext cx="3724275" cy="1009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8" name="Object 8">
                <a:extLst>
                  <a:ext uri="{FF2B5EF4-FFF2-40B4-BE49-F238E27FC236}">
                    <a16:creationId xmlns:a16="http://schemas.microsoft.com/office/drawing/2014/main" id="{74D73E0C-8017-469A-8250-DE2C3112AA4A}"/>
                  </a:ext>
                </a:extLst>
              </p:cNvPr>
              <p:cNvSpPr txBox="1"/>
              <p:nvPr/>
            </p:nvSpPr>
            <p:spPr bwMode="auto">
              <a:xfrm>
                <a:off x="1095376" y="4965696"/>
                <a:ext cx="5686424" cy="8987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248" name="Object 8">
                <a:extLst>
                  <a:ext uri="{FF2B5EF4-FFF2-40B4-BE49-F238E27FC236}">
                    <a16:creationId xmlns:a16="http://schemas.microsoft.com/office/drawing/2014/main" id="{74D73E0C-8017-469A-8250-DE2C3112A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6" y="4965696"/>
                <a:ext cx="5686424" cy="898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1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4" grpId="0" autoUpdateAnimBg="0"/>
      <p:bldP spid="10245" grpId="0" autoUpdateAnimBg="0"/>
      <p:bldP spid="10246" grpId="0"/>
      <p:bldP spid="10247" grpId="0"/>
      <p:bldP spid="10248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954</Words>
  <Application>Microsoft Office PowerPoint</Application>
  <PresentationFormat>宽屏</PresentationFormat>
  <Paragraphs>112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179</cp:revision>
  <dcterms:created xsi:type="dcterms:W3CDTF">2020-02-21T07:30:31Z</dcterms:created>
  <dcterms:modified xsi:type="dcterms:W3CDTF">2020-05-10T23:42:52Z</dcterms:modified>
</cp:coreProperties>
</file>