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4" r:id="rId3"/>
    <p:sldId id="275" r:id="rId4"/>
    <p:sldId id="276" r:id="rId5"/>
    <p:sldId id="277" r:id="rId6"/>
    <p:sldId id="285" r:id="rId7"/>
    <p:sldId id="278" r:id="rId8"/>
    <p:sldId id="286" r:id="rId9"/>
    <p:sldId id="279" r:id="rId10"/>
    <p:sldId id="287" r:id="rId11"/>
    <p:sldId id="280" r:id="rId12"/>
    <p:sldId id="288" r:id="rId13"/>
    <p:sldId id="281" r:id="rId14"/>
    <p:sldId id="282" r:id="rId15"/>
    <p:sldId id="268" r:id="rId16"/>
    <p:sldId id="269" r:id="rId17"/>
    <p:sldId id="270" r:id="rId18"/>
    <p:sldId id="283" r:id="rId19"/>
    <p:sldId id="28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1" clrIdx="0">
    <p:extLst>
      <p:ext uri="{19B8F6BF-5375-455C-9EA6-DF929625EA0E}">
        <p15:presenceInfo xmlns:p15="http://schemas.microsoft.com/office/powerpoint/2012/main" userId="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5F8B5-4D54-45FD-8E41-2730AA3A5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EBBEA3-1BD5-48B5-B050-ABD1E46A0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C8F4A-2933-44C4-9F66-3A0A0943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3C0F1-E49A-440F-A6BA-13502CDC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7C93D3-18C0-4783-AEA8-FEBE55E5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57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54299-188F-4810-8757-AA496A11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9D8415-3B5D-4F3A-B6A2-3848128E2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1B199-9BE7-477A-8B2C-7822913A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7A759-10D5-4ED7-BE5F-C526CCAC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C51F4-B526-4B2C-98D5-AD284C3C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01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46408D-43DF-41CA-989D-C1A7005CF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862157-8AC2-4A57-9154-6BE2D1418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A8C9F1-900C-4F9F-A93F-F1FAB2A0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A0C73-C7F2-49FF-BD45-87374605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DF782B-1631-4375-8007-34E40B17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47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E191F91-ED60-4394-84DF-B50A6C3943E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11200" y="247650"/>
            <a:ext cx="10668000" cy="5162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912637740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CB93F-0C5F-432C-91FE-D6A2756C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CAB08-2F1F-4FF3-B360-09BF853B1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CDA98-4310-43EE-86B5-E9D7F381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7E075-9221-4FE0-BFDA-0F360AD1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F629E-260F-4A53-81B4-A4AB39D4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20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E2135-D225-4F6A-95D3-DFACC1E4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A32D4-D87A-402A-B556-D93AEE70E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21137-BB35-4CC9-8158-828CFCE0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46CEB-A025-4327-9070-2DB6B3CE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49BE6-AEA4-4BF0-A684-99BEA53C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63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50949-851E-4C90-8BE1-4CAC213A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E7824A-7E79-4422-85E8-C9B735547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EF9B58-0F0C-42A6-A5C8-2B8E28023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B4D15C-FB52-4947-8B26-463CF549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D577C8-CEE2-497E-B3C0-3872469B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7C7A99-B961-4428-9540-F3993A03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18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08980-8987-4ABA-BE14-2420E805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565F3A-7535-4478-A78A-C353E2B8B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3D4CF4-D212-4C53-A3CB-ADC0698BE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7BAE83-8F2D-4C1F-9624-2F106F4D7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170FC4-A076-4193-974A-413282ED3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097038-3D92-4CF2-B704-F0595147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893B7C-4EDD-4AAE-8B76-A175F1A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1BC386-F8AF-4CB8-B49F-E9E86F6C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01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4D122-0C4F-458A-A09F-6DFD1ED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726B5A-0209-4ADD-996A-46E9B7E7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63B1D1-605B-4EC0-ADCB-80DDD206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B2A6D0-BDD4-49F7-A5E1-EA1B345E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94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EC6EB7-F40D-4585-91D5-E9A5D44A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865936-FB44-4FEC-98A4-84B59F25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262B24-FAA8-4859-A67D-807BFF4B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85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507C7-174E-428F-A0ED-1E845BB44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EAC77-008F-4A21-B535-2BF4646F2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5D56ED-B2B9-4FE8-A6A4-D00F361B0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760787-DC36-42DD-9AF2-DECA3145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87CA72-F162-4E1B-B889-BF24F361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4010BE-CCF6-4450-AF27-4B0C5150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9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3E8B4-D6E5-4B8D-B6A2-B377C9820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C04E52-9F11-4597-9678-E8D9A6E49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CF46F0-B8BA-4D0A-90F3-3B187E2B0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198FD4-8615-4737-A6CF-4DB0CF14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8E5BDD-1089-4790-ABC8-CD1CA381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F242A8-762C-4175-8FB3-F857777D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23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2E5275-5EFA-4844-A0FC-C5E2C165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43C7E-44F3-41CB-896A-952B58918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76ECE-53EB-480B-9F9E-030A88A15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E70FF-976F-450E-8BF1-1B8CEBDFDAF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97476-B161-4EB0-8820-EE1CDC067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569B1-E2B9-447B-8B2D-AA0EB2A58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25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0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>
            <a:extLst>
              <a:ext uri="{FF2B5EF4-FFF2-40B4-BE49-F238E27FC236}">
                <a16:creationId xmlns:a16="http://schemas.microsoft.com/office/drawing/2014/main" id="{37435C57-8FCE-4E7E-A2CA-52ADFACF5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3201" y="473854"/>
            <a:ext cx="53319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latin typeface="+mj-lt"/>
                <a:ea typeface="+mj-ea"/>
              </a:rPr>
              <a:t>第二节      对坐标的曲线积分</a:t>
            </a:r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81257037-A8DD-4408-88E7-9097CFDC5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9289" y="1436862"/>
            <a:ext cx="64668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latin typeface="+mj-lt"/>
                <a:ea typeface="+mj-ea"/>
              </a:rPr>
              <a:t>一</a:t>
            </a:r>
            <a:r>
              <a:rPr lang="en-US" altLang="zh-CN" sz="3200" b="1" dirty="0">
                <a:latin typeface="+mj-lt"/>
                <a:ea typeface="+mj-ea"/>
              </a:rPr>
              <a:t>.</a:t>
            </a:r>
            <a:r>
              <a:rPr lang="zh-CN" altLang="en-US" sz="3200" b="1" dirty="0">
                <a:latin typeface="+mj-lt"/>
                <a:ea typeface="+mj-ea"/>
              </a:rPr>
              <a:t>对坐标的曲线积分的概念与性质</a:t>
            </a: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E232294B-E82A-4E87-96DD-1E1F1882B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4705" y="2173134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u="sng" dirty="0">
                <a:latin typeface="+mj-lt"/>
                <a:ea typeface="+mj-ea"/>
              </a:rPr>
              <a:t>曲线的方向</a:t>
            </a:r>
            <a:endParaRPr lang="zh-CN" altLang="en-US" sz="2800" b="1" dirty="0">
              <a:latin typeface="+mj-lt"/>
              <a:ea typeface="+mj-ea"/>
            </a:endParaRPr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EA7820E8-541C-49F6-A19C-8998A81AD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3504" y="2173135"/>
            <a:ext cx="605125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atin typeface="+mj-lt"/>
                <a:ea typeface="+mj-ea"/>
              </a:rPr>
              <a:t>一条曲线有两个方向，任意规定一个方向为正向，另</a:t>
            </a:r>
            <a:r>
              <a:rPr lang="en-US" altLang="zh-CN" sz="2800" b="1" dirty="0">
                <a:latin typeface="+mj-lt"/>
                <a:ea typeface="+mj-ea"/>
              </a:rPr>
              <a:t>--</a:t>
            </a:r>
            <a:r>
              <a:rPr lang="zh-CN" altLang="en-US" sz="2800" b="1" dirty="0">
                <a:latin typeface="+mj-lt"/>
                <a:ea typeface="+mj-ea"/>
              </a:rPr>
              <a:t>个方向便是负向</a:t>
            </a:r>
          </a:p>
        </p:txBody>
      </p:sp>
      <p:sp>
        <p:nvSpPr>
          <p:cNvPr id="2055" name="AutoShape 7">
            <a:extLst>
              <a:ext uri="{FF2B5EF4-FFF2-40B4-BE49-F238E27FC236}">
                <a16:creationId xmlns:a16="http://schemas.microsoft.com/office/drawing/2014/main" id="{4C704F49-057D-480C-8DD0-6AC668C43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906" y="3213623"/>
            <a:ext cx="838200" cy="533400"/>
          </a:xfrm>
          <a:prstGeom prst="wedgeRectCallout">
            <a:avLst>
              <a:gd name="adj1" fmla="val 64204"/>
              <a:gd name="adj2" fmla="val -785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 i="1" dirty="0">
                <a:latin typeface="+mj-lt"/>
                <a:ea typeface="+mj-ea"/>
              </a:rPr>
              <a:t>L</a:t>
            </a:r>
          </a:p>
        </p:txBody>
      </p:sp>
      <p:sp>
        <p:nvSpPr>
          <p:cNvPr id="2056" name="AutoShape 8">
            <a:extLst>
              <a:ext uri="{FF2B5EF4-FFF2-40B4-BE49-F238E27FC236}">
                <a16:creationId xmlns:a16="http://schemas.microsoft.com/office/drawing/2014/main" id="{D5D16904-7A7B-4F80-BE36-6A9A42D62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705" y="3278740"/>
            <a:ext cx="838200" cy="533400"/>
          </a:xfrm>
          <a:prstGeom prst="wedgeRectCallout">
            <a:avLst>
              <a:gd name="adj1" fmla="val -64773"/>
              <a:gd name="adj2" fmla="val -812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 i="1" dirty="0">
                <a:latin typeface="+mj-lt"/>
                <a:ea typeface="+mj-ea"/>
              </a:rPr>
              <a:t>-L</a:t>
            </a:r>
          </a:p>
        </p:txBody>
      </p:sp>
      <p:sp>
        <p:nvSpPr>
          <p:cNvPr id="2057" name="Text Box 9">
            <a:extLst>
              <a:ext uri="{FF2B5EF4-FFF2-40B4-BE49-F238E27FC236}">
                <a16:creationId xmlns:a16="http://schemas.microsoft.com/office/drawing/2014/main" id="{4074622A-C541-4076-A025-39267D995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4705" y="3901044"/>
            <a:ext cx="25683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 i="1" dirty="0">
                <a:latin typeface="+mj-lt"/>
                <a:ea typeface="+mj-ea"/>
              </a:rPr>
              <a:t>L</a:t>
            </a:r>
            <a:r>
              <a:rPr lang="zh-CN" altLang="en-US" sz="2800" b="1" dirty="0">
                <a:latin typeface="+mj-lt"/>
                <a:ea typeface="+mj-ea"/>
              </a:rPr>
              <a:t>为非封闭曲线</a:t>
            </a:r>
          </a:p>
        </p:txBody>
      </p:sp>
      <p:sp>
        <p:nvSpPr>
          <p:cNvPr id="2058" name="Text Box 10">
            <a:extLst>
              <a:ext uri="{FF2B5EF4-FFF2-40B4-BE49-F238E27FC236}">
                <a16:creationId xmlns:a16="http://schemas.microsoft.com/office/drawing/2014/main" id="{06A72417-C5FD-48B4-A75F-24F7C11EE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3037" y="3901044"/>
            <a:ext cx="63161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latin typeface="+mj-lt"/>
                <a:ea typeface="+mj-ea"/>
              </a:rPr>
              <a:t>一般用从起点到终点的方向表示其正向</a:t>
            </a:r>
          </a:p>
        </p:txBody>
      </p:sp>
      <p:sp>
        <p:nvSpPr>
          <p:cNvPr id="2059" name="Text Box 11">
            <a:extLst>
              <a:ext uri="{FF2B5EF4-FFF2-40B4-BE49-F238E27FC236}">
                <a16:creationId xmlns:a16="http://schemas.microsoft.com/office/drawing/2014/main" id="{6BFCCE93-ED0C-471A-93F8-DF0A0A4A7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4705" y="4517295"/>
            <a:ext cx="29290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 i="1" dirty="0">
                <a:latin typeface="+mj-lt"/>
                <a:ea typeface="+mj-ea"/>
              </a:rPr>
              <a:t>L</a:t>
            </a:r>
            <a:r>
              <a:rPr lang="zh-CN" altLang="en-US" sz="2800" b="1" dirty="0">
                <a:latin typeface="+mj-lt"/>
                <a:ea typeface="+mj-ea"/>
              </a:rPr>
              <a:t>为平面封闭曲线</a:t>
            </a:r>
          </a:p>
        </p:txBody>
      </p:sp>
      <p:sp>
        <p:nvSpPr>
          <p:cNvPr id="2060" name="Text Box 12">
            <a:extLst>
              <a:ext uri="{FF2B5EF4-FFF2-40B4-BE49-F238E27FC236}">
                <a16:creationId xmlns:a16="http://schemas.microsoft.com/office/drawing/2014/main" id="{2A1448CE-5B4E-49E9-823A-4A16E4857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3712" y="4498176"/>
            <a:ext cx="623995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atin typeface="+mj-lt"/>
                <a:ea typeface="+mj-ea"/>
              </a:rPr>
              <a:t>正向规定为：沿此方向前进时，闭曲线</a:t>
            </a:r>
            <a:r>
              <a:rPr lang="en-US" altLang="zh-CN" sz="2800" b="1" i="1" dirty="0">
                <a:latin typeface="+mj-lt"/>
                <a:ea typeface="+mj-ea"/>
              </a:rPr>
              <a:t>L</a:t>
            </a:r>
            <a:r>
              <a:rPr lang="zh-CN" altLang="en-US" sz="2800" b="1" dirty="0">
                <a:latin typeface="+mj-lt"/>
                <a:ea typeface="+mj-ea"/>
              </a:rPr>
              <a:t>所围成的平面域</a:t>
            </a:r>
            <a:r>
              <a:rPr lang="en-US" altLang="zh-CN" sz="2800" b="1" i="1" dirty="0">
                <a:latin typeface="+mj-lt"/>
                <a:ea typeface="+mj-ea"/>
              </a:rPr>
              <a:t>D</a:t>
            </a:r>
            <a:r>
              <a:rPr lang="zh-CN" altLang="en-US" sz="2800" b="1" dirty="0">
                <a:latin typeface="+mj-lt"/>
                <a:ea typeface="+mj-ea"/>
              </a:rPr>
              <a:t>总在他的左边</a:t>
            </a:r>
          </a:p>
        </p:txBody>
      </p:sp>
      <p:sp>
        <p:nvSpPr>
          <p:cNvPr id="2061" name="Text Box 13">
            <a:extLst>
              <a:ext uri="{FF2B5EF4-FFF2-40B4-BE49-F238E27FC236}">
                <a16:creationId xmlns:a16="http://schemas.microsoft.com/office/drawing/2014/main" id="{3AAC1DE9-305E-4FA7-82AE-A3D579814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7362" y="5598082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zh-CN" sz="2800" b="1">
              <a:latin typeface="+mj-lt"/>
              <a:ea typeface="+mj-ea"/>
            </a:endParaRPr>
          </a:p>
        </p:txBody>
      </p:sp>
      <p:sp>
        <p:nvSpPr>
          <p:cNvPr id="2062" name="AutoShape 14">
            <a:extLst>
              <a:ext uri="{FF2B5EF4-FFF2-40B4-BE49-F238E27FC236}">
                <a16:creationId xmlns:a16="http://schemas.microsoft.com/office/drawing/2014/main" id="{25277B8B-1439-47B2-9D5B-EC546486F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624" y="5845153"/>
            <a:ext cx="8517565" cy="533400"/>
          </a:xfrm>
          <a:prstGeom prst="wedgeRectCallout">
            <a:avLst>
              <a:gd name="adj1" fmla="val -35509"/>
              <a:gd name="adj2" fmla="val -208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 dirty="0">
                <a:latin typeface="+mj-lt"/>
                <a:ea typeface="+mj-ea"/>
              </a:rPr>
              <a:t>注意</a:t>
            </a:r>
            <a:r>
              <a:rPr lang="en-US" altLang="zh-CN" sz="2800" b="1" dirty="0">
                <a:latin typeface="+mj-lt"/>
                <a:ea typeface="+mj-ea"/>
              </a:rPr>
              <a:t>: </a:t>
            </a:r>
            <a:r>
              <a:rPr lang="zh-CN" altLang="en-US" sz="2800" b="1" dirty="0">
                <a:latin typeface="+mj-lt"/>
                <a:ea typeface="+mj-ea"/>
              </a:rPr>
              <a:t>在对坐标的曲线积分中</a:t>
            </a:r>
            <a:r>
              <a:rPr lang="en-US" altLang="zh-CN" sz="2800" b="1" dirty="0">
                <a:latin typeface="+mj-lt"/>
                <a:ea typeface="+mj-ea"/>
              </a:rPr>
              <a:t>, </a:t>
            </a:r>
            <a:r>
              <a:rPr lang="zh-CN" altLang="en-US" sz="2800" b="1" dirty="0">
                <a:latin typeface="+mj-lt"/>
                <a:ea typeface="+mj-ea"/>
              </a:rPr>
              <a:t>曲线的方向尤为重要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autoUpdateAnimBg="0"/>
      <p:bldP spid="2052" grpId="0" autoUpdateAnimBg="0"/>
      <p:bldP spid="2053" grpId="0" autoUpdateAnimBg="0"/>
      <p:bldP spid="2055" grpId="0" animBg="1" autoUpdateAnimBg="0"/>
      <p:bldP spid="2056" grpId="0" animBg="1" autoUpdateAnimBg="0"/>
      <p:bldP spid="2057" grpId="0" autoUpdateAnimBg="0"/>
      <p:bldP spid="2058" grpId="0" autoUpdateAnimBg="0"/>
      <p:bldP spid="2059" grpId="0" autoUpdateAnimBg="0"/>
      <p:bldP spid="2060" grpId="0" autoUpdateAnimBg="0"/>
      <p:bldP spid="206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1" name="Group 19">
            <a:extLst>
              <a:ext uri="{FF2B5EF4-FFF2-40B4-BE49-F238E27FC236}">
                <a16:creationId xmlns:a16="http://schemas.microsoft.com/office/drawing/2014/main" id="{15EB48DB-B93A-4E68-B1CC-911168364E00}"/>
              </a:ext>
            </a:extLst>
          </p:cNvPr>
          <p:cNvGrpSpPr>
            <a:grpSpLocks/>
          </p:cNvGrpSpPr>
          <p:nvPr/>
        </p:nvGrpSpPr>
        <p:grpSpPr bwMode="auto">
          <a:xfrm>
            <a:off x="409574" y="122242"/>
            <a:ext cx="3541483" cy="1050926"/>
            <a:chOff x="192" y="2207"/>
            <a:chExt cx="1524" cy="662"/>
          </a:xfrm>
        </p:grpSpPr>
        <p:sp>
          <p:nvSpPr>
            <p:cNvPr id="8209" name="Text Box 17">
              <a:extLst>
                <a:ext uri="{FF2B5EF4-FFF2-40B4-BE49-F238E27FC236}">
                  <a16:creationId xmlns:a16="http://schemas.microsoft.com/office/drawing/2014/main" id="{436FE109-B1C1-46F5-8550-2BE808B65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352"/>
              <a:ext cx="10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 dirty="0">
                  <a:latin typeface="+mj-lt"/>
                  <a:ea typeface="+mj-ea"/>
                </a:rPr>
                <a:t> </a:t>
              </a:r>
              <a:r>
                <a:rPr lang="zh-CN" altLang="en-US" sz="2800" b="1" dirty="0">
                  <a:latin typeface="+mj-lt"/>
                  <a:ea typeface="+mj-ea"/>
                </a:rPr>
                <a:t>例</a:t>
              </a:r>
              <a:r>
                <a:rPr lang="en-US" altLang="zh-CN" sz="2800" b="1" dirty="0">
                  <a:latin typeface="+mj-lt"/>
                  <a:ea typeface="+mj-ea"/>
                </a:rPr>
                <a:t>1  </a:t>
              </a:r>
              <a:r>
                <a:rPr lang="zh-CN" altLang="en-US" sz="2800" b="1" dirty="0">
                  <a:latin typeface="+mj-lt"/>
                  <a:ea typeface="+mj-ea"/>
                </a:rPr>
                <a:t>计算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10" name="Object 18">
                  <a:extLst>
                    <a:ext uri="{FF2B5EF4-FFF2-40B4-BE49-F238E27FC236}">
                      <a16:creationId xmlns:a16="http://schemas.microsoft.com/office/drawing/2014/main" id="{D1BD0136-78DC-4698-9670-FBB0EEA3E053}"/>
                    </a:ext>
                  </a:extLst>
                </p:cNvPr>
                <p:cNvSpPr txBox="1"/>
                <p:nvPr/>
              </p:nvSpPr>
              <p:spPr bwMode="auto">
                <a:xfrm>
                  <a:off x="973" y="2207"/>
                  <a:ext cx="743" cy="6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𝑳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𝒅𝒙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8210" name="Object 18">
                  <a:extLst>
                    <a:ext uri="{FF2B5EF4-FFF2-40B4-BE49-F238E27FC236}">
                      <a16:creationId xmlns:a16="http://schemas.microsoft.com/office/drawing/2014/main" id="{D1BD0136-78DC-4698-9670-FBB0EEA3E0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73" y="2207"/>
                  <a:ext cx="743" cy="66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12" name="Text Box 20">
                <a:extLst>
                  <a:ext uri="{FF2B5EF4-FFF2-40B4-BE49-F238E27FC236}">
                    <a16:creationId xmlns:a16="http://schemas.microsoft.com/office/drawing/2014/main" id="{9AE8514D-57CF-4B91-A49E-6E1BCB768F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3000" y="1080845"/>
                <a:ext cx="8509336" cy="9638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ea typeface="+mj-ea"/>
                  </a:rPr>
                  <a:t>其中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L</a:t>
                </a:r>
                <a:r>
                  <a:rPr lang="zh-CN" altLang="en-US" sz="2800" b="1" dirty="0">
                    <a:latin typeface="+mj-lt"/>
                    <a:ea typeface="+mj-ea"/>
                  </a:rPr>
                  <a:t>为</a:t>
                </a:r>
                <a:r>
                  <a:rPr lang="en-US" altLang="zh-CN" sz="2800" b="1" dirty="0">
                    <a:latin typeface="+mj-lt"/>
                    <a:ea typeface="+mj-ea"/>
                  </a:rPr>
                  <a:t>:</a:t>
                </a:r>
                <a:r>
                  <a:rPr lang="zh-CN" altLang="en-US" sz="2800" b="1" dirty="0">
                    <a:latin typeface="+mj-lt"/>
                    <a:ea typeface="+mj-ea"/>
                  </a:rPr>
                  <a:t>（</a:t>
                </a:r>
                <a:r>
                  <a:rPr lang="en-US" altLang="zh-CN" sz="2800" b="1" dirty="0">
                    <a:latin typeface="+mj-lt"/>
                    <a:ea typeface="+mj-ea"/>
                  </a:rPr>
                  <a:t>1</a:t>
                </a:r>
                <a:r>
                  <a:rPr lang="zh-CN" altLang="en-US" sz="2800" b="1" dirty="0">
                    <a:latin typeface="+mj-lt"/>
                    <a:ea typeface="+mj-ea"/>
                  </a:rPr>
                  <a:t>）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800" b="1" dirty="0">
                    <a:latin typeface="+mj-lt"/>
                    <a:ea typeface="+mj-ea"/>
                  </a:rPr>
                  <a:t>上按逆时针方向的上半圆；</a:t>
                </a:r>
              </a:p>
              <a:p>
                <a:pPr lvl="2" algn="l"/>
                <a:r>
                  <a:rPr lang="zh-CN" altLang="en-US" sz="2800" b="1" dirty="0">
                    <a:latin typeface="+mj-lt"/>
                    <a:ea typeface="+mj-ea"/>
                  </a:rPr>
                  <a:t>      （</a:t>
                </a:r>
                <a:r>
                  <a:rPr lang="en-US" altLang="zh-CN" sz="2800" b="1" dirty="0">
                    <a:latin typeface="+mj-lt"/>
                    <a:ea typeface="+mj-ea"/>
                  </a:rPr>
                  <a:t>2</a:t>
                </a:r>
                <a:r>
                  <a:rPr lang="zh-CN" altLang="en-US" sz="2800" b="1" dirty="0">
                    <a:latin typeface="+mj-lt"/>
                    <a:ea typeface="+mj-ea"/>
                  </a:rPr>
                  <a:t>）从点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A</a:t>
                </a:r>
                <a:r>
                  <a:rPr lang="en-US" altLang="zh-CN" sz="2800" b="1" dirty="0">
                    <a:latin typeface="+mj-lt"/>
                    <a:ea typeface="+mj-ea"/>
                  </a:rPr>
                  <a:t>(1,0)</a:t>
                </a:r>
                <a:r>
                  <a:rPr lang="zh-CN" altLang="en-US" sz="2800" b="1" dirty="0">
                    <a:latin typeface="+mj-lt"/>
                    <a:ea typeface="+mj-ea"/>
                  </a:rPr>
                  <a:t>沿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x</a:t>
                </a:r>
                <a:r>
                  <a:rPr lang="zh-CN" altLang="en-US" sz="2800" b="1" dirty="0">
                    <a:latin typeface="+mj-lt"/>
                    <a:ea typeface="+mj-ea"/>
                  </a:rPr>
                  <a:t>轴到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B</a:t>
                </a:r>
                <a:r>
                  <a:rPr lang="en-US" altLang="zh-CN" sz="2800" b="1" dirty="0">
                    <a:latin typeface="+mj-lt"/>
                    <a:ea typeface="+mj-ea"/>
                  </a:rPr>
                  <a:t>(-1,0)</a:t>
                </a:r>
                <a:r>
                  <a:rPr lang="zh-CN" altLang="en-US" sz="2800" b="1" dirty="0">
                    <a:latin typeface="+mj-lt"/>
                    <a:ea typeface="+mj-ea"/>
                  </a:rPr>
                  <a:t>的直线段</a:t>
                </a:r>
              </a:p>
            </p:txBody>
          </p:sp>
        </mc:Choice>
        <mc:Fallback xmlns="">
          <p:sp>
            <p:nvSpPr>
              <p:cNvPr id="8212" name="Text Box 20">
                <a:extLst>
                  <a:ext uri="{FF2B5EF4-FFF2-40B4-BE49-F238E27FC236}">
                    <a16:creationId xmlns:a16="http://schemas.microsoft.com/office/drawing/2014/main" id="{9AE8514D-57CF-4B91-A49E-6E1BCB768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1080845"/>
                <a:ext cx="8509336" cy="963854"/>
              </a:xfrm>
              <a:prstGeom prst="rect">
                <a:avLst/>
              </a:prstGeom>
              <a:blipFill>
                <a:blip r:embed="rId3"/>
                <a:stretch>
                  <a:fillRect l="-1505" t="-7595" r="-5663" b="-177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16" name="Text Box 24">
            <a:extLst>
              <a:ext uri="{FF2B5EF4-FFF2-40B4-BE49-F238E27FC236}">
                <a16:creationId xmlns:a16="http://schemas.microsoft.com/office/drawing/2014/main" id="{987EB72A-8D62-46D1-87BA-938638905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984" y="2131771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latin typeface="+mj-lt"/>
                <a:ea typeface="+mj-ea"/>
              </a:rPr>
              <a:t>解</a:t>
            </a:r>
          </a:p>
        </p:txBody>
      </p:sp>
      <p:sp>
        <p:nvSpPr>
          <p:cNvPr id="8217" name="Text Box 25">
            <a:extLst>
              <a:ext uri="{FF2B5EF4-FFF2-40B4-BE49-F238E27FC236}">
                <a16:creationId xmlns:a16="http://schemas.microsoft.com/office/drawing/2014/main" id="{9E48D547-8D62-4844-80D3-B6F9CCC33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6" y="2131771"/>
            <a:ext cx="78806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latin typeface="+mj-lt"/>
                <a:ea typeface="+mj-ea"/>
              </a:rPr>
              <a:t>（</a:t>
            </a:r>
            <a:r>
              <a:rPr lang="en-US" altLang="zh-CN" sz="2800" b="1" dirty="0">
                <a:latin typeface="+mj-lt"/>
                <a:ea typeface="+mj-ea"/>
              </a:rPr>
              <a:t>1</a:t>
            </a:r>
            <a:r>
              <a:rPr lang="zh-CN" altLang="en-US" sz="2800" b="1" dirty="0">
                <a:latin typeface="+mj-lt"/>
                <a:ea typeface="+mj-ea"/>
              </a:rPr>
              <a:t>）</a:t>
            </a:r>
            <a:r>
              <a:rPr lang="en-US" altLang="zh-CN" sz="2800" b="1" i="1" dirty="0">
                <a:latin typeface="+mj-lt"/>
                <a:ea typeface="+mj-ea"/>
              </a:rPr>
              <a:t>L</a:t>
            </a:r>
            <a:r>
              <a:rPr lang="zh-CN" altLang="en-US" sz="2800" b="1" dirty="0">
                <a:latin typeface="+mj-lt"/>
                <a:ea typeface="+mj-ea"/>
              </a:rPr>
              <a:t>的参数方程：</a:t>
            </a:r>
            <a:r>
              <a:rPr lang="en-US" altLang="zh-CN" sz="2800" b="1" i="1" dirty="0">
                <a:latin typeface="+mj-lt"/>
                <a:ea typeface="+mj-ea"/>
              </a:rPr>
              <a:t>x=</a:t>
            </a:r>
            <a:r>
              <a:rPr lang="en-US" altLang="zh-CN" sz="2800" b="1" dirty="0">
                <a:latin typeface="+mj-lt"/>
                <a:ea typeface="+mj-ea"/>
              </a:rPr>
              <a:t>cos</a:t>
            </a:r>
            <a:r>
              <a:rPr lang="en-US" altLang="zh-CN" sz="2800" b="1" i="1" dirty="0">
                <a:latin typeface="+mj-lt"/>
                <a:ea typeface="+mj-ea"/>
              </a:rPr>
              <a:t>t</a:t>
            </a:r>
            <a:r>
              <a:rPr lang="zh-CN" altLang="en-US" sz="2800" b="1" i="1" dirty="0">
                <a:latin typeface="+mj-lt"/>
                <a:ea typeface="+mj-ea"/>
              </a:rPr>
              <a:t>，</a:t>
            </a:r>
            <a:r>
              <a:rPr lang="en-US" altLang="zh-CN" sz="2800" b="1" i="1" dirty="0">
                <a:latin typeface="+mj-lt"/>
                <a:ea typeface="+mj-ea"/>
              </a:rPr>
              <a:t>y=</a:t>
            </a:r>
            <a:r>
              <a:rPr lang="en-US" altLang="zh-CN" sz="2800" b="1" dirty="0" err="1">
                <a:latin typeface="+mj-lt"/>
                <a:ea typeface="+mj-ea"/>
              </a:rPr>
              <a:t>sin</a:t>
            </a:r>
            <a:r>
              <a:rPr lang="en-US" altLang="zh-CN" sz="2800" b="1" i="1" dirty="0" err="1">
                <a:latin typeface="+mj-lt"/>
                <a:ea typeface="+mj-ea"/>
              </a:rPr>
              <a:t>t</a:t>
            </a:r>
            <a:r>
              <a:rPr lang="en-US" altLang="zh-CN" sz="2800" b="1" dirty="0">
                <a:latin typeface="+mj-lt"/>
                <a:ea typeface="+mj-ea"/>
              </a:rPr>
              <a:t>.  </a:t>
            </a:r>
            <a:r>
              <a:rPr lang="en-US" altLang="zh-CN" sz="2800" b="1" i="1" dirty="0">
                <a:latin typeface="+mj-lt"/>
                <a:ea typeface="+mj-ea"/>
              </a:rPr>
              <a:t>t</a:t>
            </a:r>
            <a:r>
              <a:rPr lang="zh-CN" altLang="en-US" sz="2800" b="1" dirty="0">
                <a:latin typeface="+mj-lt"/>
                <a:ea typeface="+mj-ea"/>
              </a:rPr>
              <a:t>从</a:t>
            </a:r>
            <a:r>
              <a:rPr lang="en-US" altLang="zh-CN" sz="2800" b="1" dirty="0">
                <a:latin typeface="+mj-lt"/>
                <a:ea typeface="+mj-ea"/>
              </a:rPr>
              <a:t>0</a:t>
            </a:r>
            <a:r>
              <a:rPr lang="zh-CN" altLang="en-US" sz="2800" b="1" dirty="0">
                <a:latin typeface="+mj-lt"/>
                <a:ea typeface="+mj-ea"/>
              </a:rPr>
              <a:t>变到</a:t>
            </a:r>
            <a:r>
              <a:rPr lang="en-US" altLang="zh-CN" sz="2800" b="1" i="1" dirty="0">
                <a:latin typeface="+mj-lt"/>
                <a:ea typeface="+mj-ea"/>
              </a:rPr>
              <a:t>π</a:t>
            </a:r>
            <a:r>
              <a:rPr lang="zh-CN" altLang="en-US" sz="2800" b="1" dirty="0">
                <a:latin typeface="+mj-lt"/>
                <a:ea typeface="+mj-ea"/>
              </a:rPr>
              <a:t>，</a:t>
            </a:r>
          </a:p>
        </p:txBody>
      </p:sp>
      <p:grpSp>
        <p:nvGrpSpPr>
          <p:cNvPr id="16" name="Group 17">
            <a:extLst>
              <a:ext uri="{FF2B5EF4-FFF2-40B4-BE49-F238E27FC236}">
                <a16:creationId xmlns:a16="http://schemas.microsoft.com/office/drawing/2014/main" id="{C2180559-FE35-41EC-AB10-A58B1E3F9267}"/>
              </a:ext>
            </a:extLst>
          </p:cNvPr>
          <p:cNvGrpSpPr>
            <a:grpSpLocks/>
          </p:cNvGrpSpPr>
          <p:nvPr/>
        </p:nvGrpSpPr>
        <p:grpSpPr bwMode="auto">
          <a:xfrm>
            <a:off x="8902278" y="1839809"/>
            <a:ext cx="2590800" cy="1630363"/>
            <a:chOff x="3600" y="384"/>
            <a:chExt cx="1632" cy="1027"/>
          </a:xfrm>
        </p:grpSpPr>
        <p:sp>
          <p:nvSpPr>
            <p:cNvPr id="17" name="Line 2">
              <a:extLst>
                <a:ext uri="{FF2B5EF4-FFF2-40B4-BE49-F238E27FC236}">
                  <a16:creationId xmlns:a16="http://schemas.microsoft.com/office/drawing/2014/main" id="{3048ECDB-CCBC-4302-A31C-8483BD6AE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200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3">
              <a:extLst>
                <a:ext uri="{FF2B5EF4-FFF2-40B4-BE49-F238E27FC236}">
                  <a16:creationId xmlns:a16="http://schemas.microsoft.com/office/drawing/2014/main" id="{D6155C19-13B3-430B-B63D-A6091B4D6D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384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Arc 5">
              <a:extLst>
                <a:ext uri="{FF2B5EF4-FFF2-40B4-BE49-F238E27FC236}">
                  <a16:creationId xmlns:a16="http://schemas.microsoft.com/office/drawing/2014/main" id="{D4EDFBB0-D4A6-42A0-BB5F-34C8FAD46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8" y="720"/>
              <a:ext cx="576" cy="4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Arc 7">
              <a:extLst>
                <a:ext uri="{FF2B5EF4-FFF2-40B4-BE49-F238E27FC236}">
                  <a16:creationId xmlns:a16="http://schemas.microsoft.com/office/drawing/2014/main" id="{47602F1F-E164-42FD-B922-ADAA25F1D3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2" y="720"/>
              <a:ext cx="576" cy="4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8">
              <a:extLst>
                <a:ext uri="{FF2B5EF4-FFF2-40B4-BE49-F238E27FC236}">
                  <a16:creationId xmlns:a16="http://schemas.microsoft.com/office/drawing/2014/main" id="{DD9AF011-AA4D-4BB2-9FAF-589113550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56" y="76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9">
              <a:extLst>
                <a:ext uri="{FF2B5EF4-FFF2-40B4-BE49-F238E27FC236}">
                  <a16:creationId xmlns:a16="http://schemas.microsoft.com/office/drawing/2014/main" id="{CBC009F8-424C-415E-8592-F8B1CD2ABE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12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10">
              <a:extLst>
                <a:ext uri="{FF2B5EF4-FFF2-40B4-BE49-F238E27FC236}">
                  <a16:creationId xmlns:a16="http://schemas.microsoft.com/office/drawing/2014/main" id="{C16C5BAD-4AD5-4E1C-B453-8906BEA24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8" y="1178"/>
              <a:ext cx="22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A</a:t>
              </a:r>
            </a:p>
          </p:txBody>
        </p:sp>
        <p:sp>
          <p:nvSpPr>
            <p:cNvPr id="24" name="Text Box 11">
              <a:extLst>
                <a:ext uri="{FF2B5EF4-FFF2-40B4-BE49-F238E27FC236}">
                  <a16:creationId xmlns:a16="http://schemas.microsoft.com/office/drawing/2014/main" id="{EF76351F-5201-4B42-A370-5EA011E23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" y="1178"/>
              <a:ext cx="2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B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12">
                <a:extLst>
                  <a:ext uri="{FF2B5EF4-FFF2-40B4-BE49-F238E27FC236}">
                    <a16:creationId xmlns:a16="http://schemas.microsoft.com/office/drawing/2014/main" id="{327F9287-E83D-4D90-900E-BD0491643502}"/>
                  </a:ext>
                </a:extLst>
              </p:cNvPr>
              <p:cNvSpPr txBox="1"/>
              <p:nvPr/>
            </p:nvSpPr>
            <p:spPr bwMode="auto">
              <a:xfrm>
                <a:off x="1877592" y="2684454"/>
                <a:ext cx="4657724" cy="11700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𝑳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</m:t>
                          </m:r>
                          <m:nary>
                            <m:nary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𝝅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𝐬𝐢𝐧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𝟐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𝒕</m:t>
                                  </m:r>
                                </m:e>
                              </m:func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(−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𝐬𝐢𝐧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𝒕</m:t>
                                  </m:r>
                                </m:e>
                              </m:func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𝒅𝒕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800" b="1" dirty="0">
                  <a:ea typeface="+mj-ea"/>
                </a:endParaRPr>
              </a:p>
            </p:txBody>
          </p:sp>
        </mc:Choice>
        <mc:Fallback xmlns="">
          <p:sp>
            <p:nvSpPr>
              <p:cNvPr id="25" name="Object 12">
                <a:extLst>
                  <a:ext uri="{FF2B5EF4-FFF2-40B4-BE49-F238E27FC236}">
                    <a16:creationId xmlns:a16="http://schemas.microsoft.com/office/drawing/2014/main" id="{327F9287-E83D-4D90-900E-BD0491643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7592" y="2684454"/>
                <a:ext cx="4657724" cy="11700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13">
                <a:extLst>
                  <a:ext uri="{FF2B5EF4-FFF2-40B4-BE49-F238E27FC236}">
                    <a16:creationId xmlns:a16="http://schemas.microsoft.com/office/drawing/2014/main" id="{8D2A4395-DE41-49EB-A65A-A267D5444F1E}"/>
                  </a:ext>
                </a:extLst>
              </p:cNvPr>
              <p:cNvSpPr txBox="1"/>
              <p:nvPr/>
            </p:nvSpPr>
            <p:spPr bwMode="auto">
              <a:xfrm>
                <a:off x="6611516" y="2721756"/>
                <a:ext cx="1387407" cy="109729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𝟒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ea typeface="+mj-ea"/>
                </a:endParaRPr>
              </a:p>
            </p:txBody>
          </p:sp>
        </mc:Choice>
        <mc:Fallback xmlns="">
          <p:sp>
            <p:nvSpPr>
              <p:cNvPr id="26" name="Object 13">
                <a:extLst>
                  <a:ext uri="{FF2B5EF4-FFF2-40B4-BE49-F238E27FC236}">
                    <a16:creationId xmlns:a16="http://schemas.microsoft.com/office/drawing/2014/main" id="{8D2A4395-DE41-49EB-A65A-A267D5444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11516" y="2721756"/>
                <a:ext cx="1387407" cy="10972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Box 14">
            <a:extLst>
              <a:ext uri="{FF2B5EF4-FFF2-40B4-BE49-F238E27FC236}">
                <a16:creationId xmlns:a16="http://schemas.microsoft.com/office/drawing/2014/main" id="{8EB35216-1836-45B0-8A2F-FA076F089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1889" y="3754100"/>
            <a:ext cx="57534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ea typeface="+mj-ea"/>
              </a:rPr>
              <a:t>（</a:t>
            </a:r>
            <a:r>
              <a:rPr lang="en-US" altLang="zh-CN" sz="2800" b="1" dirty="0">
                <a:ea typeface="+mj-ea"/>
              </a:rPr>
              <a:t>2</a:t>
            </a:r>
            <a:r>
              <a:rPr lang="zh-CN" altLang="en-US" sz="2800" b="1" dirty="0">
                <a:ea typeface="+mj-ea"/>
              </a:rPr>
              <a:t>）</a:t>
            </a:r>
            <a:r>
              <a:rPr lang="en-US" altLang="zh-CN" sz="2800" b="1" i="1" dirty="0">
                <a:ea typeface="+mj-ea"/>
              </a:rPr>
              <a:t>L</a:t>
            </a:r>
            <a:r>
              <a:rPr lang="zh-CN" altLang="en-US" sz="2800" b="1" dirty="0">
                <a:ea typeface="+mj-ea"/>
              </a:rPr>
              <a:t>的方程：</a:t>
            </a:r>
            <a:r>
              <a:rPr lang="en-US" altLang="zh-CN" sz="2800" b="1" i="1" dirty="0">
                <a:ea typeface="+mj-ea"/>
              </a:rPr>
              <a:t>y=</a:t>
            </a:r>
            <a:r>
              <a:rPr lang="en-US" altLang="zh-CN" sz="2800" b="1" dirty="0">
                <a:ea typeface="+mj-ea"/>
              </a:rPr>
              <a:t>0</a:t>
            </a:r>
            <a:r>
              <a:rPr lang="zh-CN" altLang="en-US" sz="2800" b="1" i="1" dirty="0">
                <a:ea typeface="+mj-ea"/>
              </a:rPr>
              <a:t>，</a:t>
            </a:r>
            <a:r>
              <a:rPr lang="en-US" altLang="zh-CN" sz="2800" b="1" i="1" dirty="0">
                <a:ea typeface="+mj-ea"/>
              </a:rPr>
              <a:t>x</a:t>
            </a:r>
            <a:r>
              <a:rPr lang="zh-CN" altLang="en-US" sz="2800" b="1" dirty="0">
                <a:ea typeface="+mj-ea"/>
              </a:rPr>
              <a:t>从</a:t>
            </a:r>
            <a:r>
              <a:rPr lang="en-US" altLang="zh-CN" sz="2800" b="1" dirty="0">
                <a:ea typeface="+mj-ea"/>
              </a:rPr>
              <a:t>1</a:t>
            </a:r>
            <a:r>
              <a:rPr lang="zh-CN" altLang="en-US" sz="2800" b="1" dirty="0">
                <a:ea typeface="+mj-ea"/>
              </a:rPr>
              <a:t>变到</a:t>
            </a:r>
            <a:r>
              <a:rPr lang="en-US" altLang="zh-CN" sz="2800" b="1" dirty="0">
                <a:ea typeface="+mj-ea"/>
              </a:rPr>
              <a:t>-1</a:t>
            </a:r>
            <a:r>
              <a:rPr lang="zh-CN" altLang="en-US" sz="2800" b="1" dirty="0">
                <a:ea typeface="+mj-ea"/>
              </a:rPr>
              <a:t>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bject 15">
                <a:extLst>
                  <a:ext uri="{FF2B5EF4-FFF2-40B4-BE49-F238E27FC236}">
                    <a16:creationId xmlns:a16="http://schemas.microsoft.com/office/drawing/2014/main" id="{AD13C888-C9AD-4291-90FF-C62D0A9F17EA}"/>
                  </a:ext>
                </a:extLst>
              </p:cNvPr>
              <p:cNvSpPr txBox="1"/>
              <p:nvPr/>
            </p:nvSpPr>
            <p:spPr bwMode="auto">
              <a:xfrm>
                <a:off x="2600326" y="4312810"/>
                <a:ext cx="3781424" cy="109729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𝑳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</m:t>
                          </m:r>
                          <m:nary>
                            <m:nary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sup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𝟎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𝒅𝒙</m:t>
                              </m:r>
                            </m:e>
                          </m:nary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</m:oMath>
                  </m:oMathPara>
                </a14:m>
                <a:endParaRPr lang="zh-CN" altLang="en-US" sz="2800" b="1" dirty="0">
                  <a:ea typeface="+mj-ea"/>
                </a:endParaRPr>
              </a:p>
            </p:txBody>
          </p:sp>
        </mc:Choice>
        <mc:Fallback>
          <p:sp>
            <p:nvSpPr>
              <p:cNvPr id="28" name="Object 15">
                <a:extLst>
                  <a:ext uri="{FF2B5EF4-FFF2-40B4-BE49-F238E27FC236}">
                    <a16:creationId xmlns:a16="http://schemas.microsoft.com/office/drawing/2014/main" id="{AD13C888-C9AD-4291-90FF-C62D0A9F1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0326" y="4312810"/>
                <a:ext cx="3781424" cy="10972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utoShape 16">
            <a:extLst>
              <a:ext uri="{FF2B5EF4-FFF2-40B4-BE49-F238E27FC236}">
                <a16:creationId xmlns:a16="http://schemas.microsoft.com/office/drawing/2014/main" id="{028BEF0A-A7C6-498D-930B-84838BE8E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4" y="5476870"/>
            <a:ext cx="8372475" cy="1143000"/>
          </a:xfrm>
          <a:prstGeom prst="wedgeRoundRectCallout">
            <a:avLst>
              <a:gd name="adj1" fmla="val 7190"/>
              <a:gd name="adj2" fmla="val -7097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 dirty="0">
                <a:ea typeface="+mj-ea"/>
              </a:rPr>
              <a:t>两个曲线积分的被积函数相同</a:t>
            </a:r>
            <a:r>
              <a:rPr lang="en-US" altLang="zh-CN" sz="2800" b="1" dirty="0">
                <a:ea typeface="+mj-ea"/>
              </a:rPr>
              <a:t>, </a:t>
            </a:r>
            <a:r>
              <a:rPr lang="zh-CN" altLang="en-US" sz="2800" b="1" dirty="0">
                <a:ea typeface="+mj-ea"/>
              </a:rPr>
              <a:t>起点和终点也相同</a:t>
            </a:r>
            <a:r>
              <a:rPr lang="en-US" altLang="zh-CN" sz="2800" b="1" dirty="0">
                <a:ea typeface="+mj-ea"/>
              </a:rPr>
              <a:t>,</a:t>
            </a:r>
          </a:p>
          <a:p>
            <a:r>
              <a:rPr lang="zh-CN" altLang="en-US" sz="2800" b="1" dirty="0">
                <a:ea typeface="+mj-ea"/>
              </a:rPr>
              <a:t>但沿不同路径得出的积分值并不相同</a:t>
            </a:r>
          </a:p>
        </p:txBody>
      </p:sp>
    </p:spTree>
    <p:extLst>
      <p:ext uri="{BB962C8B-B14F-4D97-AF65-F5344CB8AC3E}">
        <p14:creationId xmlns:p14="http://schemas.microsoft.com/office/powerpoint/2010/main" val="53267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" grpId="0"/>
      <p:bldP spid="8216" grpId="0" autoUpdateAnimBg="0"/>
      <p:bldP spid="8217" grpId="0" autoUpdateAnimBg="0"/>
      <p:bldP spid="25" grpId="0"/>
      <p:bldP spid="26" grpId="0"/>
      <p:bldP spid="27" grpId="0" autoUpdateAnimBg="0"/>
      <p:bldP spid="28" grpId="0"/>
      <p:bldP spid="29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>
            <a:extLst>
              <a:ext uri="{FF2B5EF4-FFF2-40B4-BE49-F238E27FC236}">
                <a16:creationId xmlns:a16="http://schemas.microsoft.com/office/drawing/2014/main" id="{62F2361C-F5EA-474D-9DE9-F1A949A1B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197296"/>
            <a:ext cx="1625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/>
              <a:t>例</a:t>
            </a:r>
            <a:r>
              <a:rPr lang="en-US" altLang="zh-CN" sz="2800" b="1" dirty="0"/>
              <a:t>2  </a:t>
            </a:r>
            <a:r>
              <a:rPr lang="zh-CN" altLang="en-US" sz="2800" b="1" dirty="0"/>
              <a:t>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Object 4">
                <a:extLst>
                  <a:ext uri="{FF2B5EF4-FFF2-40B4-BE49-F238E27FC236}">
                    <a16:creationId xmlns:a16="http://schemas.microsoft.com/office/drawing/2014/main" id="{B682352B-2ADA-4E31-9214-577D807C0EB4}"/>
                  </a:ext>
                </a:extLst>
              </p:cNvPr>
              <p:cNvSpPr txBox="1"/>
              <p:nvPr/>
            </p:nvSpPr>
            <p:spPr bwMode="auto">
              <a:xfrm>
                <a:off x="3433281" y="33338"/>
                <a:ext cx="2914650" cy="1095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𝒙𝒚𝒅𝒙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0244" name="Object 4">
                <a:extLst>
                  <a:ext uri="{FF2B5EF4-FFF2-40B4-BE49-F238E27FC236}">
                    <a16:creationId xmlns:a16="http://schemas.microsoft.com/office/drawing/2014/main" id="{B682352B-2ADA-4E31-9214-577D807C0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33281" y="33338"/>
                <a:ext cx="2914650" cy="1095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65" name="Text Box 25">
                <a:extLst>
                  <a:ext uri="{FF2B5EF4-FFF2-40B4-BE49-F238E27FC236}">
                    <a16:creationId xmlns:a16="http://schemas.microsoft.com/office/drawing/2014/main" id="{7F12A590-FBA8-4AF0-92CE-022A3CB67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3827" y="2460723"/>
                <a:ext cx="4855432" cy="5329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>
                    <a:latin typeface="+mj-lt"/>
                  </a:rPr>
                  <a:t>解</a:t>
                </a:r>
                <a:r>
                  <a:rPr lang="en-US" altLang="zh-CN" sz="2800" b="1" dirty="0">
                    <a:latin typeface="+mj-lt"/>
                  </a:rPr>
                  <a:t>:</a:t>
                </a:r>
                <a:r>
                  <a:rPr lang="zh-CN" altLang="en-US" sz="2800" b="1" dirty="0">
                    <a:latin typeface="+mj-lt"/>
                  </a:rPr>
                  <a:t> </a:t>
                </a:r>
                <a:r>
                  <a:rPr lang="en-US" altLang="zh-CN" sz="2800" b="1" dirty="0">
                    <a:latin typeface="+mj-lt"/>
                  </a:rPr>
                  <a:t>(1)  </a:t>
                </a:r>
                <a:r>
                  <a:rPr lang="en-US" altLang="zh-CN" sz="2800" b="1" i="1" dirty="0">
                    <a:latin typeface="+mj-lt"/>
                  </a:rPr>
                  <a:t>L</a:t>
                </a:r>
                <a:r>
                  <a:rPr lang="zh-CN" altLang="en-US" sz="2800" b="1" dirty="0">
                    <a:latin typeface="+mj-lt"/>
                  </a:rPr>
                  <a:t>：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800" b="1" dirty="0">
                    <a:latin typeface="+mj-lt"/>
                  </a:rPr>
                  <a:t>, </a:t>
                </a:r>
                <a:r>
                  <a:rPr lang="en-US" altLang="zh-CN" sz="2800" b="1" i="1" dirty="0">
                    <a:latin typeface="+mj-lt"/>
                  </a:rPr>
                  <a:t> x</a:t>
                </a:r>
                <a:r>
                  <a:rPr lang="zh-CN" altLang="en-US" sz="2800" b="1" dirty="0">
                    <a:latin typeface="+mj-lt"/>
                  </a:rPr>
                  <a:t>从</a:t>
                </a:r>
                <a:r>
                  <a:rPr lang="en-US" altLang="zh-CN" sz="2800" b="1" dirty="0">
                    <a:latin typeface="+mj-lt"/>
                  </a:rPr>
                  <a:t>0</a:t>
                </a:r>
                <a:r>
                  <a:rPr lang="zh-CN" altLang="en-US" sz="2800" b="1" dirty="0">
                    <a:latin typeface="+mj-lt"/>
                  </a:rPr>
                  <a:t>到</a:t>
                </a:r>
                <a:r>
                  <a:rPr lang="en-US" altLang="zh-CN" sz="2800" b="1" dirty="0">
                    <a:latin typeface="+mj-lt"/>
                  </a:rPr>
                  <a:t>1</a:t>
                </a:r>
                <a:r>
                  <a:rPr lang="zh-CN" altLang="en-US" sz="2800" b="1" dirty="0">
                    <a:latin typeface="+mj-lt"/>
                  </a:rPr>
                  <a:t>，</a:t>
                </a:r>
              </a:p>
            </p:txBody>
          </p:sp>
        </mc:Choice>
        <mc:Fallback xmlns="">
          <p:sp>
            <p:nvSpPr>
              <p:cNvPr id="10265" name="Text Box 25">
                <a:extLst>
                  <a:ext uri="{FF2B5EF4-FFF2-40B4-BE49-F238E27FC236}">
                    <a16:creationId xmlns:a16="http://schemas.microsoft.com/office/drawing/2014/main" id="{7F12A590-FBA8-4AF0-92CE-022A3CB67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3827" y="2460723"/>
                <a:ext cx="4855432" cy="532966"/>
              </a:xfrm>
              <a:prstGeom prst="rect">
                <a:avLst/>
              </a:prstGeom>
              <a:blipFill>
                <a:blip r:embed="rId3"/>
                <a:stretch>
                  <a:fillRect l="-2638" t="-14943" r="-2261" b="-321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69" name="Object 29">
                <a:extLst>
                  <a:ext uri="{FF2B5EF4-FFF2-40B4-BE49-F238E27FC236}">
                    <a16:creationId xmlns:a16="http://schemas.microsoft.com/office/drawing/2014/main" id="{8420E155-B63F-4482-B5EF-CDEF2F0909C6}"/>
                  </a:ext>
                </a:extLst>
              </p:cNvPr>
              <p:cNvSpPr txBox="1"/>
              <p:nvPr/>
            </p:nvSpPr>
            <p:spPr bwMode="auto">
              <a:xfrm>
                <a:off x="1546227" y="5137705"/>
                <a:ext cx="6902447" cy="116626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𝒙𝒚𝒅𝒙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0269" name="Object 29">
                <a:extLst>
                  <a:ext uri="{FF2B5EF4-FFF2-40B4-BE49-F238E27FC236}">
                    <a16:creationId xmlns:a16="http://schemas.microsoft.com/office/drawing/2014/main" id="{8420E155-B63F-4482-B5EF-CDEF2F090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6227" y="5137705"/>
                <a:ext cx="6902447" cy="11662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70" name="Object 30">
                <a:extLst>
                  <a:ext uri="{FF2B5EF4-FFF2-40B4-BE49-F238E27FC236}">
                    <a16:creationId xmlns:a16="http://schemas.microsoft.com/office/drawing/2014/main" id="{5E5207E0-07A9-4D21-B8AE-86E9003251C4}"/>
                  </a:ext>
                </a:extLst>
              </p:cNvPr>
              <p:cNvSpPr txBox="1"/>
              <p:nvPr/>
            </p:nvSpPr>
            <p:spPr bwMode="auto">
              <a:xfrm>
                <a:off x="1519196" y="3017418"/>
                <a:ext cx="7730000" cy="116626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𝒙𝒚𝒅𝒙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0270" name="Object 30">
                <a:extLst>
                  <a:ext uri="{FF2B5EF4-FFF2-40B4-BE49-F238E27FC236}">
                    <a16:creationId xmlns:a16="http://schemas.microsoft.com/office/drawing/2014/main" id="{5E5207E0-07A9-4D21-B8AE-86E900325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9196" y="3017418"/>
                <a:ext cx="7730000" cy="11662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71" name="Text Box 31">
            <a:extLst>
              <a:ext uri="{FF2B5EF4-FFF2-40B4-BE49-F238E27FC236}">
                <a16:creationId xmlns:a16="http://schemas.microsoft.com/office/drawing/2014/main" id="{AE31B7CE-FB3D-4F43-B928-E2CA91858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282" y="4348466"/>
            <a:ext cx="35285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 dirty="0">
                <a:latin typeface="+mj-lt"/>
              </a:rPr>
              <a:t>(2)  </a:t>
            </a:r>
            <a:r>
              <a:rPr lang="en-US" altLang="zh-CN" sz="2800" b="1" i="1" dirty="0">
                <a:latin typeface="+mj-lt"/>
              </a:rPr>
              <a:t>L</a:t>
            </a:r>
            <a:r>
              <a:rPr lang="zh-CN" altLang="en-US" sz="2800" b="1" i="1" dirty="0">
                <a:latin typeface="+mj-lt"/>
              </a:rPr>
              <a:t>：</a:t>
            </a:r>
            <a:r>
              <a:rPr lang="en-US" altLang="zh-CN" sz="2800" b="1" i="1" dirty="0">
                <a:latin typeface="+mj-lt"/>
              </a:rPr>
              <a:t>y=x</a:t>
            </a:r>
            <a:r>
              <a:rPr lang="zh-CN" altLang="en-US" sz="2800" b="1" dirty="0">
                <a:latin typeface="+mj-lt"/>
              </a:rPr>
              <a:t>，</a:t>
            </a:r>
            <a:r>
              <a:rPr lang="en-US" altLang="zh-CN" sz="2800" b="1" i="1" dirty="0">
                <a:latin typeface="+mj-lt"/>
              </a:rPr>
              <a:t>x</a:t>
            </a:r>
            <a:r>
              <a:rPr lang="zh-CN" altLang="en-US" sz="2800" b="1" dirty="0">
                <a:latin typeface="+mj-lt"/>
              </a:rPr>
              <a:t>从</a:t>
            </a:r>
            <a:r>
              <a:rPr lang="en-US" altLang="zh-CN" sz="2800" b="1" dirty="0">
                <a:latin typeface="+mj-lt"/>
              </a:rPr>
              <a:t>0</a:t>
            </a:r>
            <a:r>
              <a:rPr lang="zh-CN" altLang="en-US" sz="2800" b="1" dirty="0">
                <a:latin typeface="+mj-lt"/>
              </a:rPr>
              <a:t>到</a:t>
            </a:r>
            <a:r>
              <a:rPr lang="en-US" altLang="zh-CN" sz="2800" b="1" dirty="0">
                <a:latin typeface="+mj-lt"/>
              </a:rPr>
              <a:t>1</a:t>
            </a:r>
          </a:p>
        </p:txBody>
      </p:sp>
      <p:grpSp>
        <p:nvGrpSpPr>
          <p:cNvPr id="10275" name="Group 35">
            <a:extLst>
              <a:ext uri="{FF2B5EF4-FFF2-40B4-BE49-F238E27FC236}">
                <a16:creationId xmlns:a16="http://schemas.microsoft.com/office/drawing/2014/main" id="{85B1D22B-2CC7-42E2-A1A5-F5045E3BE652}"/>
              </a:ext>
            </a:extLst>
          </p:cNvPr>
          <p:cNvGrpSpPr>
            <a:grpSpLocks/>
          </p:cNvGrpSpPr>
          <p:nvPr/>
        </p:nvGrpSpPr>
        <p:grpSpPr bwMode="auto">
          <a:xfrm>
            <a:off x="9568283" y="2460723"/>
            <a:ext cx="2378075" cy="2200276"/>
            <a:chOff x="3734" y="2208"/>
            <a:chExt cx="1498" cy="1386"/>
          </a:xfrm>
        </p:grpSpPr>
        <p:grpSp>
          <p:nvGrpSpPr>
            <p:cNvPr id="10264" name="Group 24">
              <a:extLst>
                <a:ext uri="{FF2B5EF4-FFF2-40B4-BE49-F238E27FC236}">
                  <a16:creationId xmlns:a16="http://schemas.microsoft.com/office/drawing/2014/main" id="{89086015-F2E0-4AFC-902B-72534724C9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2208"/>
              <a:ext cx="1248" cy="1386"/>
              <a:chOff x="4224" y="122"/>
              <a:chExt cx="1248" cy="1386"/>
            </a:xfrm>
          </p:grpSpPr>
          <p:sp>
            <p:nvSpPr>
              <p:cNvPr id="10251" name="Line 11">
                <a:extLst>
                  <a:ext uri="{FF2B5EF4-FFF2-40B4-BE49-F238E27FC236}">
                    <a16:creationId xmlns:a16="http://schemas.microsoft.com/office/drawing/2014/main" id="{DAF9678E-5D8D-4483-876D-D652E8CCE3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144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 i="1">
                  <a:latin typeface="+mj-lt"/>
                </a:endParaRPr>
              </a:p>
            </p:txBody>
          </p:sp>
          <p:sp>
            <p:nvSpPr>
              <p:cNvPr id="10252" name="Line 12">
                <a:extLst>
                  <a:ext uri="{FF2B5EF4-FFF2-40B4-BE49-F238E27FC236}">
                    <a16:creationId xmlns:a16="http://schemas.microsoft.com/office/drawing/2014/main" id="{5A5A294E-B1C3-41BF-A68A-F9BADC3EE6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8" y="432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 i="1">
                  <a:latin typeface="+mj-lt"/>
                </a:endParaRPr>
              </a:p>
            </p:txBody>
          </p:sp>
          <p:sp>
            <p:nvSpPr>
              <p:cNvPr id="10253" name="Line 13">
                <a:extLst>
                  <a:ext uri="{FF2B5EF4-FFF2-40B4-BE49-F238E27FC236}">
                    <a16:creationId xmlns:a16="http://schemas.microsoft.com/office/drawing/2014/main" id="{C1C21868-A3DF-4BC8-88F9-5C7711FEED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4" y="384"/>
                <a:ext cx="864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 i="1">
                  <a:latin typeface="+mj-lt"/>
                </a:endParaRPr>
              </a:p>
            </p:txBody>
          </p:sp>
          <p:sp>
            <p:nvSpPr>
              <p:cNvPr id="10255" name="Line 15">
                <a:extLst>
                  <a:ext uri="{FF2B5EF4-FFF2-40B4-BE49-F238E27FC236}">
                    <a16:creationId xmlns:a16="http://schemas.microsoft.com/office/drawing/2014/main" id="{657E60EC-389F-4595-AD66-2C4C0F70C4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120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 i="1">
                  <a:latin typeface="+mj-lt"/>
                </a:endParaRPr>
              </a:p>
            </p:txBody>
          </p:sp>
          <p:sp>
            <p:nvSpPr>
              <p:cNvPr id="10256" name="Arc 16">
                <a:extLst>
                  <a:ext uri="{FF2B5EF4-FFF2-40B4-BE49-F238E27FC236}">
                    <a16:creationId xmlns:a16="http://schemas.microsoft.com/office/drawing/2014/main" id="{A7D6C1E9-D286-4ADF-8A0E-05917CE41629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224" y="384"/>
                <a:ext cx="864" cy="81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 i="1">
                  <a:latin typeface="+mj-lt"/>
                </a:endParaRPr>
              </a:p>
            </p:txBody>
          </p:sp>
          <p:sp>
            <p:nvSpPr>
              <p:cNvPr id="10257" name="Line 17">
                <a:extLst>
                  <a:ext uri="{FF2B5EF4-FFF2-40B4-BE49-F238E27FC236}">
                    <a16:creationId xmlns:a16="http://schemas.microsoft.com/office/drawing/2014/main" id="{5B123861-7ABA-484B-862E-98B898F6EA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4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 i="1">
                  <a:latin typeface="+mj-lt"/>
                </a:endParaRPr>
              </a:p>
            </p:txBody>
          </p:sp>
          <p:sp>
            <p:nvSpPr>
              <p:cNvPr id="10258" name="Line 18">
                <a:extLst>
                  <a:ext uri="{FF2B5EF4-FFF2-40B4-BE49-F238E27FC236}">
                    <a16:creationId xmlns:a16="http://schemas.microsoft.com/office/drawing/2014/main" id="{66A7BF7F-6BF3-46FF-B212-8664B21D0E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88" y="81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 i="1">
                  <a:latin typeface="+mj-lt"/>
                </a:endParaRPr>
              </a:p>
            </p:txBody>
          </p:sp>
          <p:sp>
            <p:nvSpPr>
              <p:cNvPr id="10259" name="Line 19">
                <a:extLst>
                  <a:ext uri="{FF2B5EF4-FFF2-40B4-BE49-F238E27FC236}">
                    <a16:creationId xmlns:a16="http://schemas.microsoft.com/office/drawing/2014/main" id="{9AF1AA63-290E-4DC2-B1C9-3BE58743D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60" y="816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 i="1">
                  <a:latin typeface="+mj-lt"/>
                </a:endParaRPr>
              </a:p>
            </p:txBody>
          </p:sp>
          <p:sp>
            <p:nvSpPr>
              <p:cNvPr id="10260" name="Text Box 20">
                <a:extLst>
                  <a:ext uri="{FF2B5EF4-FFF2-40B4-BE49-F238E27FC236}">
                    <a16:creationId xmlns:a16="http://schemas.microsoft.com/office/drawing/2014/main" id="{19C3D325-7371-4803-9EB9-729C4FC10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82" y="1178"/>
                <a:ext cx="267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 i="1">
                    <a:latin typeface="+mj-lt"/>
                  </a:rPr>
                  <a:t>A</a:t>
                </a:r>
              </a:p>
            </p:txBody>
          </p:sp>
          <p:sp>
            <p:nvSpPr>
              <p:cNvPr id="10261" name="Text Box 21">
                <a:extLst>
                  <a:ext uri="{FF2B5EF4-FFF2-40B4-BE49-F238E27FC236}">
                    <a16:creationId xmlns:a16="http://schemas.microsoft.com/office/drawing/2014/main" id="{ED49BFD3-1657-4CDA-A5B0-E5CB4409EA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78" y="122"/>
                <a:ext cx="267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 i="1">
                    <a:latin typeface="+mj-lt"/>
                  </a:rPr>
                  <a:t>B</a:t>
                </a:r>
              </a:p>
            </p:txBody>
          </p:sp>
          <p:sp>
            <p:nvSpPr>
              <p:cNvPr id="10263" name="Line 23">
                <a:extLst>
                  <a:ext uri="{FF2B5EF4-FFF2-40B4-BE49-F238E27FC236}">
                    <a16:creationId xmlns:a16="http://schemas.microsoft.com/office/drawing/2014/main" id="{37D78F2A-3FF7-4D89-A9D4-3441704B5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1200"/>
                <a:ext cx="12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 i="1">
                  <a:latin typeface="+mj-lt"/>
                </a:endParaRPr>
              </a:p>
            </p:txBody>
          </p:sp>
        </p:grpSp>
        <p:sp>
          <p:nvSpPr>
            <p:cNvPr id="10274" name="Text Box 34">
              <a:extLst>
                <a:ext uri="{FF2B5EF4-FFF2-40B4-BE49-F238E27FC236}">
                  <a16:creationId xmlns:a16="http://schemas.microsoft.com/office/drawing/2014/main" id="{A20EBE80-CED0-4975-B813-ADD7C573A5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3146"/>
              <a:ext cx="2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 i="1">
                  <a:latin typeface="+mj-lt"/>
                </a:rPr>
                <a:t>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7">
                <a:extLst>
                  <a:ext uri="{FF2B5EF4-FFF2-40B4-BE49-F238E27FC236}">
                    <a16:creationId xmlns:a16="http://schemas.microsoft.com/office/drawing/2014/main" id="{8C8042B8-375C-4AE5-97D1-D7CC739DB5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8282" y="993990"/>
                <a:ext cx="7730001" cy="13947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/>
                  <a:t>其中</a:t>
                </a:r>
                <a:r>
                  <a:rPr lang="en-US" altLang="zh-CN" sz="2800" b="1" i="1" dirty="0"/>
                  <a:t>L</a:t>
                </a:r>
                <a:r>
                  <a:rPr lang="en-US" altLang="zh-CN" sz="2800" b="1" dirty="0"/>
                  <a:t>:  (1)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800" b="1" dirty="0"/>
                  <a:t> </a:t>
                </a:r>
                <a:r>
                  <a:rPr lang="zh-CN" altLang="en-US" sz="2800" b="1" dirty="0"/>
                  <a:t>从</a:t>
                </a:r>
                <a:r>
                  <a:rPr lang="en-US" altLang="zh-CN" sz="2800" b="1" i="1" dirty="0"/>
                  <a:t>O</a:t>
                </a:r>
                <a:r>
                  <a:rPr lang="en-US" altLang="zh-CN" sz="2800" b="1" dirty="0"/>
                  <a:t>(0,0)</a:t>
                </a:r>
                <a:r>
                  <a:rPr lang="zh-CN" altLang="en-US" sz="2800" b="1" dirty="0"/>
                  <a:t>到</a:t>
                </a:r>
                <a:r>
                  <a:rPr lang="en-US" altLang="zh-CN" sz="2800" dirty="0"/>
                  <a:t>B</a:t>
                </a:r>
                <a:r>
                  <a:rPr lang="en-US" altLang="zh-CN" sz="2800" b="1" dirty="0"/>
                  <a:t>(1,1)</a:t>
                </a:r>
                <a:r>
                  <a:rPr lang="zh-CN" altLang="en-US" sz="2800" b="1" dirty="0"/>
                  <a:t>的一段弧；</a:t>
                </a:r>
                <a:endParaRPr lang="en-US" altLang="zh-CN" sz="2800" b="1" dirty="0"/>
              </a:p>
              <a:p>
                <a:r>
                  <a:rPr lang="en-US" altLang="zh-CN" sz="2800" b="1" dirty="0"/>
                  <a:t>              (2) </a:t>
                </a:r>
                <a:r>
                  <a:rPr lang="zh-CN" altLang="en-US" sz="2800" b="1" dirty="0"/>
                  <a:t>直线</a:t>
                </a:r>
                <a:r>
                  <a:rPr lang="en-US" altLang="zh-CN" sz="2800" b="1" i="1" dirty="0"/>
                  <a:t>y=x</a:t>
                </a:r>
                <a:r>
                  <a:rPr lang="zh-CN" altLang="en-US" sz="2800" b="1" dirty="0"/>
                  <a:t>从</a:t>
                </a:r>
                <a:r>
                  <a:rPr lang="en-US" altLang="zh-CN" sz="2800" b="1" i="1" dirty="0"/>
                  <a:t>O</a:t>
                </a:r>
                <a:r>
                  <a:rPr lang="en-US" altLang="zh-CN" sz="2800" b="1" dirty="0"/>
                  <a:t>(0,0)</a:t>
                </a:r>
                <a:r>
                  <a:rPr lang="zh-CN" altLang="en-US" sz="2800" b="1" dirty="0"/>
                  <a:t>到</a:t>
                </a:r>
                <a:r>
                  <a:rPr lang="en-US" altLang="zh-CN" sz="2800" b="1" i="1" dirty="0"/>
                  <a:t>B</a:t>
                </a:r>
                <a:r>
                  <a:rPr lang="en-US" altLang="zh-CN" sz="2800" b="1" dirty="0"/>
                  <a:t>(1,1)</a:t>
                </a:r>
                <a:r>
                  <a:rPr lang="zh-CN" altLang="en-US" sz="2800" b="1" dirty="0"/>
                  <a:t>直线段；</a:t>
                </a:r>
                <a:endParaRPr lang="en-US" altLang="zh-CN" sz="2800" b="1" dirty="0"/>
              </a:p>
              <a:p>
                <a:r>
                  <a:rPr lang="en-US" altLang="zh-CN" sz="2800" b="1" dirty="0"/>
                  <a:t>              (3)  </a:t>
                </a:r>
                <a:r>
                  <a:rPr lang="zh-CN" altLang="en-US" sz="2800" b="1" dirty="0"/>
                  <a:t>连接</a:t>
                </a:r>
                <a:r>
                  <a:rPr lang="en-US" altLang="zh-CN" sz="2800" b="1" i="1" dirty="0"/>
                  <a:t>O</a:t>
                </a:r>
                <a:r>
                  <a:rPr lang="en-US" altLang="zh-CN" sz="2800" b="1" dirty="0"/>
                  <a:t>(0,0), </a:t>
                </a:r>
                <a:r>
                  <a:rPr lang="en-US" altLang="zh-CN" sz="2800" b="1" i="1" dirty="0"/>
                  <a:t>A</a:t>
                </a:r>
                <a:r>
                  <a:rPr lang="en-US" altLang="zh-CN" sz="2800" b="1" dirty="0"/>
                  <a:t>(1,0), </a:t>
                </a:r>
                <a:r>
                  <a:rPr lang="en-US" altLang="zh-CN" sz="2800" b="1" i="1" dirty="0"/>
                  <a:t>B</a:t>
                </a:r>
                <a:r>
                  <a:rPr lang="en-US" altLang="zh-CN" sz="2800" b="1" dirty="0"/>
                  <a:t>(1,1)</a:t>
                </a:r>
                <a:r>
                  <a:rPr lang="zh-CN" altLang="en-US" sz="2800" b="1" dirty="0"/>
                  <a:t>的有向折线</a:t>
                </a:r>
              </a:p>
            </p:txBody>
          </p:sp>
        </mc:Choice>
        <mc:Fallback xmlns="">
          <p:sp>
            <p:nvSpPr>
              <p:cNvPr id="30" name="Text Box 17">
                <a:extLst>
                  <a:ext uri="{FF2B5EF4-FFF2-40B4-BE49-F238E27FC236}">
                    <a16:creationId xmlns:a16="http://schemas.microsoft.com/office/drawing/2014/main" id="{8C8042B8-375C-4AE5-97D1-D7CC739DB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8282" y="993990"/>
                <a:ext cx="7730001" cy="1394741"/>
              </a:xfrm>
              <a:prstGeom prst="rect">
                <a:avLst/>
              </a:prstGeom>
              <a:blipFill>
                <a:blip r:embed="rId6"/>
                <a:stretch>
                  <a:fillRect l="-1656" t="-5240" r="-710" b="-117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244" grpId="0"/>
      <p:bldP spid="10265" grpId="0"/>
      <p:bldP spid="10269" grpId="0"/>
      <p:bldP spid="10270" grpId="0"/>
      <p:bldP spid="10271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3" name="Text Box 33">
            <a:extLst>
              <a:ext uri="{FF2B5EF4-FFF2-40B4-BE49-F238E27FC236}">
                <a16:creationId xmlns:a16="http://schemas.microsoft.com/office/drawing/2014/main" id="{F001EA8B-9BA9-4D4A-A766-6A96BE488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40" y="317652"/>
            <a:ext cx="847566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2" algn="l"/>
            <a:r>
              <a:rPr lang="en-US" altLang="zh-CN" sz="2800" b="1" dirty="0">
                <a:latin typeface="+mj-lt"/>
              </a:rPr>
              <a:t> (3)  </a:t>
            </a:r>
            <a:r>
              <a:rPr lang="en-US" altLang="zh-CN" sz="2800" b="1" i="1" dirty="0">
                <a:latin typeface="+mj-lt"/>
              </a:rPr>
              <a:t>L=OA+AB</a:t>
            </a:r>
            <a:r>
              <a:rPr lang="en-US" altLang="zh-CN" sz="2800" b="1" dirty="0">
                <a:latin typeface="+mj-lt"/>
              </a:rPr>
              <a:t>    </a:t>
            </a:r>
          </a:p>
          <a:p>
            <a:pPr lvl="2" algn="l"/>
            <a:r>
              <a:rPr lang="en-US" altLang="zh-CN" sz="2800" b="1" dirty="0">
                <a:latin typeface="+mj-lt"/>
              </a:rPr>
              <a:t>        </a:t>
            </a:r>
            <a:r>
              <a:rPr lang="en-US" altLang="zh-CN" sz="2800" b="1" i="1" dirty="0">
                <a:latin typeface="+mj-lt"/>
              </a:rPr>
              <a:t>OA</a:t>
            </a:r>
            <a:r>
              <a:rPr lang="zh-CN" altLang="en-US" sz="2800" b="1" i="1" dirty="0">
                <a:latin typeface="+mj-lt"/>
              </a:rPr>
              <a:t>：</a:t>
            </a:r>
            <a:r>
              <a:rPr lang="en-US" altLang="zh-CN" sz="2800" b="1" i="1" dirty="0">
                <a:latin typeface="+mj-lt"/>
              </a:rPr>
              <a:t>y=</a:t>
            </a:r>
            <a:r>
              <a:rPr lang="en-US" altLang="zh-CN" sz="2800" b="1" dirty="0">
                <a:latin typeface="+mj-lt"/>
              </a:rPr>
              <a:t>0</a:t>
            </a:r>
            <a:r>
              <a:rPr lang="zh-CN" altLang="en-US" sz="2800" b="1" i="1" dirty="0">
                <a:latin typeface="+mj-lt"/>
              </a:rPr>
              <a:t>，</a:t>
            </a:r>
            <a:r>
              <a:rPr lang="en-US" altLang="zh-CN" sz="2800" b="1" i="1" dirty="0">
                <a:latin typeface="+mj-lt"/>
              </a:rPr>
              <a:t>x</a:t>
            </a:r>
            <a:r>
              <a:rPr lang="zh-CN" altLang="en-US" sz="2800" b="1" dirty="0">
                <a:latin typeface="+mj-lt"/>
              </a:rPr>
              <a:t>从</a:t>
            </a:r>
            <a:r>
              <a:rPr lang="en-US" altLang="zh-CN" sz="2800" b="1" dirty="0">
                <a:latin typeface="+mj-lt"/>
              </a:rPr>
              <a:t>0</a:t>
            </a:r>
            <a:r>
              <a:rPr lang="zh-CN" altLang="en-US" sz="2800" b="1" dirty="0">
                <a:latin typeface="+mj-lt"/>
              </a:rPr>
              <a:t>到</a:t>
            </a:r>
            <a:r>
              <a:rPr lang="en-US" altLang="zh-CN" sz="2800" b="1" dirty="0">
                <a:latin typeface="+mj-lt"/>
              </a:rPr>
              <a:t>1</a:t>
            </a:r>
            <a:r>
              <a:rPr lang="zh-CN" altLang="en-US" sz="2800" b="1" dirty="0">
                <a:latin typeface="+mj-lt"/>
              </a:rPr>
              <a:t>；  </a:t>
            </a:r>
            <a:r>
              <a:rPr lang="en-US" altLang="zh-CN" sz="2800" b="1" i="1" dirty="0">
                <a:latin typeface="+mj-lt"/>
              </a:rPr>
              <a:t>AB</a:t>
            </a:r>
            <a:r>
              <a:rPr lang="zh-CN" altLang="en-US" sz="2800" b="1" i="1" dirty="0">
                <a:latin typeface="+mj-lt"/>
              </a:rPr>
              <a:t>：</a:t>
            </a:r>
            <a:r>
              <a:rPr lang="en-US" altLang="zh-CN" sz="2800" b="1" i="1" dirty="0">
                <a:latin typeface="+mj-lt"/>
              </a:rPr>
              <a:t>x=</a:t>
            </a:r>
            <a:r>
              <a:rPr lang="en-US" altLang="zh-CN" sz="2800" b="1" dirty="0">
                <a:latin typeface="+mj-lt"/>
              </a:rPr>
              <a:t>1</a:t>
            </a:r>
            <a:r>
              <a:rPr lang="zh-CN" altLang="en-US" sz="2800" b="1" dirty="0">
                <a:latin typeface="+mj-lt"/>
              </a:rPr>
              <a:t>，</a:t>
            </a:r>
            <a:r>
              <a:rPr lang="en-US" altLang="zh-CN" sz="2800" b="1" i="1" dirty="0">
                <a:latin typeface="+mj-lt"/>
              </a:rPr>
              <a:t>y</a:t>
            </a:r>
            <a:r>
              <a:rPr lang="zh-CN" altLang="en-US" sz="2800" b="1" dirty="0">
                <a:latin typeface="+mj-lt"/>
              </a:rPr>
              <a:t>从</a:t>
            </a:r>
            <a:r>
              <a:rPr lang="en-US" altLang="zh-CN" sz="2800" b="1" dirty="0">
                <a:latin typeface="+mj-lt"/>
              </a:rPr>
              <a:t>0</a:t>
            </a:r>
            <a:r>
              <a:rPr lang="zh-CN" altLang="en-US" sz="2800" b="1" dirty="0">
                <a:latin typeface="+mj-lt"/>
              </a:rPr>
              <a:t>到</a:t>
            </a:r>
            <a:r>
              <a:rPr lang="en-US" altLang="zh-CN" sz="2800" b="1" dirty="0">
                <a:latin typeface="+mj-lt"/>
              </a:rPr>
              <a:t>1.</a:t>
            </a:r>
          </a:p>
        </p:txBody>
      </p:sp>
      <p:grpSp>
        <p:nvGrpSpPr>
          <p:cNvPr id="10275" name="Group 35">
            <a:extLst>
              <a:ext uri="{FF2B5EF4-FFF2-40B4-BE49-F238E27FC236}">
                <a16:creationId xmlns:a16="http://schemas.microsoft.com/office/drawing/2014/main" id="{85B1D22B-2CC7-42E2-A1A5-F5045E3BE652}"/>
              </a:ext>
            </a:extLst>
          </p:cNvPr>
          <p:cNvGrpSpPr>
            <a:grpSpLocks/>
          </p:cNvGrpSpPr>
          <p:nvPr/>
        </p:nvGrpSpPr>
        <p:grpSpPr bwMode="auto">
          <a:xfrm>
            <a:off x="8924926" y="247652"/>
            <a:ext cx="2378075" cy="2200276"/>
            <a:chOff x="3734" y="2208"/>
            <a:chExt cx="1498" cy="1386"/>
          </a:xfrm>
        </p:grpSpPr>
        <p:grpSp>
          <p:nvGrpSpPr>
            <p:cNvPr id="10264" name="Group 24">
              <a:extLst>
                <a:ext uri="{FF2B5EF4-FFF2-40B4-BE49-F238E27FC236}">
                  <a16:creationId xmlns:a16="http://schemas.microsoft.com/office/drawing/2014/main" id="{89086015-F2E0-4AFC-902B-72534724C9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2208"/>
              <a:ext cx="1248" cy="1386"/>
              <a:chOff x="4224" y="122"/>
              <a:chExt cx="1248" cy="1386"/>
            </a:xfrm>
          </p:grpSpPr>
          <p:sp>
            <p:nvSpPr>
              <p:cNvPr id="10251" name="Line 11">
                <a:extLst>
                  <a:ext uri="{FF2B5EF4-FFF2-40B4-BE49-F238E27FC236}">
                    <a16:creationId xmlns:a16="http://schemas.microsoft.com/office/drawing/2014/main" id="{DAF9678E-5D8D-4483-876D-D652E8CCE3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144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10252" name="Line 12">
                <a:extLst>
                  <a:ext uri="{FF2B5EF4-FFF2-40B4-BE49-F238E27FC236}">
                    <a16:creationId xmlns:a16="http://schemas.microsoft.com/office/drawing/2014/main" id="{5A5A294E-B1C3-41BF-A68A-F9BADC3EE6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8" y="432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10253" name="Line 13">
                <a:extLst>
                  <a:ext uri="{FF2B5EF4-FFF2-40B4-BE49-F238E27FC236}">
                    <a16:creationId xmlns:a16="http://schemas.microsoft.com/office/drawing/2014/main" id="{C1C21868-A3DF-4BC8-88F9-5C7711FEED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4" y="384"/>
                <a:ext cx="864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10255" name="Line 15">
                <a:extLst>
                  <a:ext uri="{FF2B5EF4-FFF2-40B4-BE49-F238E27FC236}">
                    <a16:creationId xmlns:a16="http://schemas.microsoft.com/office/drawing/2014/main" id="{657E60EC-389F-4595-AD66-2C4C0F70C4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120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10256" name="Arc 16">
                <a:extLst>
                  <a:ext uri="{FF2B5EF4-FFF2-40B4-BE49-F238E27FC236}">
                    <a16:creationId xmlns:a16="http://schemas.microsoft.com/office/drawing/2014/main" id="{A7D6C1E9-D286-4ADF-8A0E-05917CE41629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224" y="384"/>
                <a:ext cx="864" cy="81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10257" name="Line 17">
                <a:extLst>
                  <a:ext uri="{FF2B5EF4-FFF2-40B4-BE49-F238E27FC236}">
                    <a16:creationId xmlns:a16="http://schemas.microsoft.com/office/drawing/2014/main" id="{5B123861-7ABA-484B-862E-98B898F6EA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4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10258" name="Line 18">
                <a:extLst>
                  <a:ext uri="{FF2B5EF4-FFF2-40B4-BE49-F238E27FC236}">
                    <a16:creationId xmlns:a16="http://schemas.microsoft.com/office/drawing/2014/main" id="{66A7BF7F-6BF3-46FF-B212-8664B21D0E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88" y="81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10259" name="Line 19">
                <a:extLst>
                  <a:ext uri="{FF2B5EF4-FFF2-40B4-BE49-F238E27FC236}">
                    <a16:creationId xmlns:a16="http://schemas.microsoft.com/office/drawing/2014/main" id="{9AF1AA63-290E-4DC2-B1C9-3BE58743D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60" y="816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10260" name="Text Box 20">
                <a:extLst>
                  <a:ext uri="{FF2B5EF4-FFF2-40B4-BE49-F238E27FC236}">
                    <a16:creationId xmlns:a16="http://schemas.microsoft.com/office/drawing/2014/main" id="{19C3D325-7371-4803-9EB9-729C4FC10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82" y="1178"/>
                <a:ext cx="28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latin typeface="+mj-lt"/>
                  </a:rPr>
                  <a:t>A</a:t>
                </a:r>
              </a:p>
            </p:txBody>
          </p:sp>
          <p:sp>
            <p:nvSpPr>
              <p:cNvPr id="10261" name="Text Box 21">
                <a:extLst>
                  <a:ext uri="{FF2B5EF4-FFF2-40B4-BE49-F238E27FC236}">
                    <a16:creationId xmlns:a16="http://schemas.microsoft.com/office/drawing/2014/main" id="{ED49BFD3-1657-4CDA-A5B0-E5CB4409EA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78" y="122"/>
                <a:ext cx="267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latin typeface="+mj-lt"/>
                  </a:rPr>
                  <a:t>B</a:t>
                </a:r>
              </a:p>
            </p:txBody>
          </p:sp>
          <p:sp>
            <p:nvSpPr>
              <p:cNvPr id="10263" name="Line 23">
                <a:extLst>
                  <a:ext uri="{FF2B5EF4-FFF2-40B4-BE49-F238E27FC236}">
                    <a16:creationId xmlns:a16="http://schemas.microsoft.com/office/drawing/2014/main" id="{37D78F2A-3FF7-4D89-A9D4-3441704B5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1200"/>
                <a:ext cx="12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</p:grpSp>
        <p:sp>
          <p:nvSpPr>
            <p:cNvPr id="10274" name="Text Box 34">
              <a:extLst>
                <a:ext uri="{FF2B5EF4-FFF2-40B4-BE49-F238E27FC236}">
                  <a16:creationId xmlns:a16="http://schemas.microsoft.com/office/drawing/2014/main" id="{A20EBE80-CED0-4975-B813-ADD7C573A5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3146"/>
              <a:ext cx="2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+mj-lt"/>
                </a:rPr>
                <a:t>O</a:t>
              </a:r>
            </a:p>
          </p:txBody>
        </p:sp>
      </p:grpSp>
      <p:grpSp>
        <p:nvGrpSpPr>
          <p:cNvPr id="28" name="Group 5">
            <a:extLst>
              <a:ext uri="{FF2B5EF4-FFF2-40B4-BE49-F238E27FC236}">
                <a16:creationId xmlns:a16="http://schemas.microsoft.com/office/drawing/2014/main" id="{00B9FA4F-56E2-4A60-9D10-4E6D6EF870C5}"/>
              </a:ext>
            </a:extLst>
          </p:cNvPr>
          <p:cNvGrpSpPr>
            <a:grpSpLocks/>
          </p:cNvGrpSpPr>
          <p:nvPr/>
        </p:nvGrpSpPr>
        <p:grpSpPr bwMode="auto">
          <a:xfrm>
            <a:off x="1300227" y="1245964"/>
            <a:ext cx="7129756" cy="2438398"/>
            <a:chOff x="607" y="266"/>
            <a:chExt cx="4296" cy="7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bject 2">
                  <a:extLst>
                    <a:ext uri="{FF2B5EF4-FFF2-40B4-BE49-F238E27FC236}">
                      <a16:creationId xmlns:a16="http://schemas.microsoft.com/office/drawing/2014/main" id="{797BA5C0-0DFE-4DBB-BB2F-524B22C4E699}"/>
                    </a:ext>
                  </a:extLst>
                </p:cNvPr>
                <p:cNvSpPr txBox="1"/>
                <p:nvPr/>
              </p:nvSpPr>
              <p:spPr bwMode="auto">
                <a:xfrm>
                  <a:off x="607" y="266"/>
                  <a:ext cx="1640" cy="3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𝑳</m:t>
                            </m:r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𝟐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𝒙𝒚𝒅𝒙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𝒅𝒚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9" name="Object 2">
                  <a:extLst>
                    <a:ext uri="{FF2B5EF4-FFF2-40B4-BE49-F238E27FC236}">
                      <a16:creationId xmlns:a16="http://schemas.microsoft.com/office/drawing/2014/main" id="{797BA5C0-0DFE-4DBB-BB2F-524B22C4E6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7" y="266"/>
                  <a:ext cx="1640" cy="31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bject 3">
                  <a:extLst>
                    <a:ext uri="{FF2B5EF4-FFF2-40B4-BE49-F238E27FC236}">
                      <a16:creationId xmlns:a16="http://schemas.microsoft.com/office/drawing/2014/main" id="{3F88C982-B268-41A4-83C1-842BADCD35E0}"/>
                    </a:ext>
                  </a:extLst>
                </p:cNvPr>
                <p:cNvSpPr txBox="1"/>
                <p:nvPr/>
              </p:nvSpPr>
              <p:spPr bwMode="auto">
                <a:xfrm>
                  <a:off x="675" y="655"/>
                  <a:ext cx="2008" cy="3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nary>
                          <m:naryPr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𝑶𝑨</m:t>
                            </m:r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𝟐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𝒙𝒚𝒅𝒙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𝒅𝒚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30" name="Object 3">
                  <a:extLst>
                    <a:ext uri="{FF2B5EF4-FFF2-40B4-BE49-F238E27FC236}">
                      <a16:creationId xmlns:a16="http://schemas.microsoft.com/office/drawing/2014/main" id="{3F88C982-B268-41A4-83C1-842BADCD35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5" y="655"/>
                  <a:ext cx="2008" cy="39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bject 4">
                  <a:extLst>
                    <a:ext uri="{FF2B5EF4-FFF2-40B4-BE49-F238E27FC236}">
                      <a16:creationId xmlns:a16="http://schemas.microsoft.com/office/drawing/2014/main" id="{0792D4FB-10E0-421F-BAE5-429F0E184E09}"/>
                    </a:ext>
                  </a:extLst>
                </p:cNvPr>
                <p:cNvSpPr txBox="1"/>
                <p:nvPr/>
              </p:nvSpPr>
              <p:spPr bwMode="auto">
                <a:xfrm>
                  <a:off x="2682" y="650"/>
                  <a:ext cx="2221" cy="3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nary>
                          <m:naryPr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𝑨𝑩</m:t>
                            </m:r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𝟐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𝒙𝒚𝒅𝒙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𝒅𝒚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31" name="Object 4">
                  <a:extLst>
                    <a:ext uri="{FF2B5EF4-FFF2-40B4-BE49-F238E27FC236}">
                      <a16:creationId xmlns:a16="http://schemas.microsoft.com/office/drawing/2014/main" id="{0792D4FB-10E0-421F-BAE5-429F0E184E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82" y="650"/>
                  <a:ext cx="2221" cy="39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6">
                <a:extLst>
                  <a:ext uri="{FF2B5EF4-FFF2-40B4-BE49-F238E27FC236}">
                    <a16:creationId xmlns:a16="http://schemas.microsoft.com/office/drawing/2014/main" id="{BE8F7224-1627-46B9-A94F-3363FF4057EC}"/>
                  </a:ext>
                </a:extLst>
              </p:cNvPr>
              <p:cNvSpPr txBox="1"/>
              <p:nvPr/>
            </p:nvSpPr>
            <p:spPr bwMode="auto">
              <a:xfrm>
                <a:off x="1628776" y="3667124"/>
                <a:ext cx="7981950" cy="12285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p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p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2" name="Object 6">
                <a:extLst>
                  <a:ext uri="{FF2B5EF4-FFF2-40B4-BE49-F238E27FC236}">
                    <a16:creationId xmlns:a16="http://schemas.microsoft.com/office/drawing/2014/main" id="{BE8F7224-1627-46B9-A94F-3363FF405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8776" y="3667124"/>
                <a:ext cx="7981950" cy="12285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utoShape 8">
            <a:extLst>
              <a:ext uri="{FF2B5EF4-FFF2-40B4-BE49-F238E27FC236}">
                <a16:creationId xmlns:a16="http://schemas.microsoft.com/office/drawing/2014/main" id="{3708CD5E-99E2-4439-950E-3801F6340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50" y="5067300"/>
            <a:ext cx="8787606" cy="1219200"/>
          </a:xfrm>
          <a:prstGeom prst="wedgeRoundRectCallout">
            <a:avLst>
              <a:gd name="adj1" fmla="val 5583"/>
              <a:gd name="adj2" fmla="val -6341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 dirty="0">
                <a:latin typeface="+mj-lt"/>
                <a:ea typeface="+mj-ea"/>
              </a:rPr>
              <a:t>被积函数的起点、终点相同而路径不同的曲线积分</a:t>
            </a:r>
            <a:r>
              <a:rPr lang="en-US" altLang="zh-CN" sz="2800" b="1" dirty="0">
                <a:latin typeface="+mj-lt"/>
                <a:ea typeface="+mj-ea"/>
              </a:rPr>
              <a:t>,</a:t>
            </a:r>
          </a:p>
          <a:p>
            <a:r>
              <a:rPr lang="zh-CN" altLang="en-US" sz="2800" b="1" dirty="0">
                <a:latin typeface="+mj-lt"/>
                <a:ea typeface="+mj-ea"/>
              </a:rPr>
              <a:t>其值也可能相同</a:t>
            </a:r>
            <a:r>
              <a:rPr lang="en-US" altLang="zh-CN" sz="2800" b="1" dirty="0">
                <a:latin typeface="+mj-lt"/>
                <a:ea typeface="+mj-ea"/>
              </a:rPr>
              <a:t>, </a:t>
            </a:r>
            <a:r>
              <a:rPr lang="zh-CN" altLang="en-US" sz="2800" b="1" dirty="0">
                <a:latin typeface="+mj-lt"/>
                <a:ea typeface="+mj-ea"/>
              </a:rPr>
              <a:t>说明有些曲线积分与积分路径无关</a:t>
            </a:r>
          </a:p>
        </p:txBody>
      </p:sp>
    </p:spTree>
    <p:extLst>
      <p:ext uri="{BB962C8B-B14F-4D97-AF65-F5344CB8AC3E}">
        <p14:creationId xmlns:p14="http://schemas.microsoft.com/office/powerpoint/2010/main" val="132444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3" grpId="0" autoUpdateAnimBg="0"/>
      <p:bldP spid="32" grpId="0"/>
      <p:bldP spid="3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Text Box 9">
            <a:extLst>
              <a:ext uri="{FF2B5EF4-FFF2-40B4-BE49-F238E27FC236}">
                <a16:creationId xmlns:a16="http://schemas.microsoft.com/office/drawing/2014/main" id="{5D124B79-46B9-413E-BF15-5C9276A36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175" y="1170314"/>
            <a:ext cx="86204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atin typeface="+mj-lt"/>
                <a:ea typeface="+mj-ea"/>
              </a:rPr>
              <a:t>其中</a:t>
            </a:r>
            <a:r>
              <a:rPr lang="en-US" altLang="zh-CN" sz="2800" b="1" i="1" dirty="0">
                <a:latin typeface="+mj-lt"/>
                <a:ea typeface="+mj-ea"/>
              </a:rPr>
              <a:t>Γ</a:t>
            </a:r>
            <a:r>
              <a:rPr lang="zh-CN" altLang="en-US" sz="2800" b="1" dirty="0">
                <a:latin typeface="+mj-lt"/>
                <a:ea typeface="+mj-ea"/>
              </a:rPr>
              <a:t>为从点</a:t>
            </a:r>
            <a:r>
              <a:rPr lang="en-US" altLang="zh-CN" sz="2800" b="1" i="1" dirty="0">
                <a:latin typeface="+mj-lt"/>
                <a:ea typeface="+mj-ea"/>
              </a:rPr>
              <a:t>A</a:t>
            </a:r>
            <a:r>
              <a:rPr lang="zh-CN" altLang="en-US" sz="2800" b="1" dirty="0">
                <a:latin typeface="+mj-lt"/>
                <a:ea typeface="+mj-ea"/>
              </a:rPr>
              <a:t>（</a:t>
            </a:r>
            <a:r>
              <a:rPr lang="en-US" altLang="zh-CN" sz="2800" b="1" dirty="0">
                <a:latin typeface="+mj-lt"/>
                <a:ea typeface="+mj-ea"/>
              </a:rPr>
              <a:t>1,1,1</a:t>
            </a:r>
            <a:r>
              <a:rPr lang="zh-CN" altLang="en-US" sz="2800" b="1" dirty="0">
                <a:latin typeface="+mj-lt"/>
                <a:ea typeface="+mj-ea"/>
              </a:rPr>
              <a:t>）到</a:t>
            </a:r>
            <a:r>
              <a:rPr lang="en-US" altLang="zh-CN" sz="2800" b="1" i="1" dirty="0">
                <a:latin typeface="+mj-lt"/>
                <a:ea typeface="+mj-ea"/>
              </a:rPr>
              <a:t>B</a:t>
            </a:r>
            <a:r>
              <a:rPr lang="zh-CN" altLang="en-US" sz="2800" b="1" dirty="0">
                <a:latin typeface="+mj-lt"/>
                <a:ea typeface="+mj-ea"/>
              </a:rPr>
              <a:t>（</a:t>
            </a:r>
            <a:r>
              <a:rPr lang="en-US" altLang="zh-CN" sz="2800" b="1" dirty="0">
                <a:latin typeface="+mj-lt"/>
                <a:ea typeface="+mj-ea"/>
              </a:rPr>
              <a:t>2,3,4</a:t>
            </a:r>
            <a:r>
              <a:rPr lang="zh-CN" altLang="en-US" sz="2800" b="1" dirty="0">
                <a:latin typeface="+mj-lt"/>
                <a:ea typeface="+mj-ea"/>
              </a:rPr>
              <a:t>）的直线段</a:t>
            </a:r>
          </a:p>
        </p:txBody>
      </p:sp>
      <p:sp>
        <p:nvSpPr>
          <p:cNvPr id="11274" name="Text Box 10">
            <a:extLst>
              <a:ext uri="{FF2B5EF4-FFF2-40B4-BE49-F238E27FC236}">
                <a16:creationId xmlns:a16="http://schemas.microsoft.com/office/drawing/2014/main" id="{F2F35307-4B17-4DF6-B6EE-EEC1A46D6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899" y="590550"/>
            <a:ext cx="1903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atin typeface="+mj-lt"/>
                <a:ea typeface="+mj-ea"/>
              </a:rPr>
              <a:t>例</a:t>
            </a:r>
            <a:r>
              <a:rPr lang="en-US" altLang="zh-CN" sz="2800" b="1" dirty="0">
                <a:latin typeface="+mj-lt"/>
                <a:ea typeface="+mj-ea"/>
              </a:rPr>
              <a:t>3  </a:t>
            </a:r>
            <a:r>
              <a:rPr lang="zh-CN" altLang="en-US" sz="2800" b="1" dirty="0">
                <a:latin typeface="+mj-lt"/>
                <a:ea typeface="+mj-ea"/>
              </a:rPr>
              <a:t>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75" name="Object 11">
                <a:extLst>
                  <a:ext uri="{FF2B5EF4-FFF2-40B4-BE49-F238E27FC236}">
                    <a16:creationId xmlns:a16="http://schemas.microsoft.com/office/drawing/2014/main" id="{4E88EC5E-8B60-4503-9992-C9DB2667C73B}"/>
                  </a:ext>
                </a:extLst>
              </p:cNvPr>
              <p:cNvSpPr txBox="1"/>
              <p:nvPr/>
            </p:nvSpPr>
            <p:spPr bwMode="auto">
              <a:xfrm>
                <a:off x="2486024" y="391130"/>
                <a:ext cx="5457826" cy="9017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𝜞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𝒚𝒅𝒚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𝒅𝒛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1275" name="Object 11">
                <a:extLst>
                  <a:ext uri="{FF2B5EF4-FFF2-40B4-BE49-F238E27FC236}">
                    <a16:creationId xmlns:a16="http://schemas.microsoft.com/office/drawing/2014/main" id="{4E88EC5E-8B60-4503-9992-C9DB2667C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6024" y="391130"/>
                <a:ext cx="5457826" cy="9017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76" name="Text Box 12">
            <a:extLst>
              <a:ext uri="{FF2B5EF4-FFF2-40B4-BE49-F238E27FC236}">
                <a16:creationId xmlns:a16="http://schemas.microsoft.com/office/drawing/2014/main" id="{95E79420-3D18-4837-A80F-19EECCA9A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1" y="1809750"/>
            <a:ext cx="27647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atin typeface="+mj-lt"/>
                <a:ea typeface="+mj-ea"/>
              </a:rPr>
              <a:t>解</a:t>
            </a:r>
            <a:r>
              <a:rPr lang="en-US" altLang="zh-CN" sz="2800" b="1" dirty="0">
                <a:latin typeface="+mj-lt"/>
                <a:ea typeface="+mj-ea"/>
              </a:rPr>
              <a:t>:</a:t>
            </a:r>
            <a:r>
              <a:rPr lang="zh-CN" altLang="en-US" sz="2800" b="1" dirty="0">
                <a:latin typeface="+mj-lt"/>
                <a:ea typeface="+mj-ea"/>
              </a:rPr>
              <a:t>  </a:t>
            </a:r>
            <a:r>
              <a:rPr lang="en-US" altLang="zh-CN" sz="2800" b="1" i="1" dirty="0">
                <a:latin typeface="+mj-lt"/>
                <a:ea typeface="+mj-ea"/>
              </a:rPr>
              <a:t>AB</a:t>
            </a:r>
            <a:r>
              <a:rPr lang="zh-CN" altLang="en-US" sz="2800" b="1" dirty="0">
                <a:latin typeface="+mj-lt"/>
                <a:ea typeface="+mj-ea"/>
              </a:rPr>
              <a:t>的方程为</a:t>
            </a:r>
            <a:r>
              <a:rPr lang="en-US" altLang="zh-CN" sz="2800" b="1" dirty="0">
                <a:latin typeface="+mj-lt"/>
                <a:ea typeface="+mj-ea"/>
              </a:rPr>
              <a:t>:</a:t>
            </a:r>
            <a:r>
              <a:rPr lang="zh-CN" altLang="en-US" sz="2800" b="1" dirty="0">
                <a:latin typeface="+mj-lt"/>
                <a:ea typeface="+mj-ea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77" name="Object 13">
                <a:extLst>
                  <a:ext uri="{FF2B5EF4-FFF2-40B4-BE49-F238E27FC236}">
                    <a16:creationId xmlns:a16="http://schemas.microsoft.com/office/drawing/2014/main" id="{96E33506-87ED-492A-BEF0-F234720B331E}"/>
                  </a:ext>
                </a:extLst>
              </p:cNvPr>
              <p:cNvSpPr txBox="1"/>
              <p:nvPr/>
            </p:nvSpPr>
            <p:spPr bwMode="auto">
              <a:xfrm>
                <a:off x="3736282" y="1723370"/>
                <a:ext cx="4379017" cy="81854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1277" name="Object 13">
                <a:extLst>
                  <a:ext uri="{FF2B5EF4-FFF2-40B4-BE49-F238E27FC236}">
                    <a16:creationId xmlns:a16="http://schemas.microsoft.com/office/drawing/2014/main" id="{96E33506-87ED-492A-BEF0-F234720B3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6282" y="1723370"/>
                <a:ext cx="4379017" cy="818547"/>
              </a:xfrm>
              <a:prstGeom prst="rect">
                <a:avLst/>
              </a:prstGeom>
              <a:blipFill>
                <a:blip r:embed="rId3"/>
                <a:stretch>
                  <a:fillRect b="-373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78" name="Text Box 14">
            <a:extLst>
              <a:ext uri="{FF2B5EF4-FFF2-40B4-BE49-F238E27FC236}">
                <a16:creationId xmlns:a16="http://schemas.microsoft.com/office/drawing/2014/main" id="{DBD16BEE-2DE3-49FD-B2A1-E4CE5DFA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1" y="2681010"/>
            <a:ext cx="92189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atin typeface="+mj-lt"/>
                <a:ea typeface="+mj-ea"/>
              </a:rPr>
              <a:t>化成参数方程：</a:t>
            </a:r>
            <a:r>
              <a:rPr lang="en-US" altLang="zh-CN" sz="2800" b="1" i="1" dirty="0">
                <a:latin typeface="+mj-lt"/>
                <a:ea typeface="+mj-ea"/>
              </a:rPr>
              <a:t>x=t+</a:t>
            </a:r>
            <a:r>
              <a:rPr lang="en-US" altLang="zh-CN" sz="2800" b="1" dirty="0">
                <a:latin typeface="+mj-lt"/>
                <a:ea typeface="+mj-ea"/>
              </a:rPr>
              <a:t>1</a:t>
            </a:r>
            <a:r>
              <a:rPr lang="zh-CN" altLang="en-US" sz="2800" b="1" i="1" dirty="0">
                <a:latin typeface="+mj-lt"/>
                <a:ea typeface="+mj-ea"/>
              </a:rPr>
              <a:t>，</a:t>
            </a:r>
            <a:r>
              <a:rPr lang="en-US" altLang="zh-CN" sz="2800" b="1" i="1" dirty="0">
                <a:latin typeface="+mj-lt"/>
                <a:ea typeface="+mj-ea"/>
              </a:rPr>
              <a:t>y=2t+</a:t>
            </a:r>
            <a:r>
              <a:rPr lang="en-US" altLang="zh-CN" sz="2800" b="1" dirty="0">
                <a:latin typeface="+mj-lt"/>
                <a:ea typeface="+mj-ea"/>
              </a:rPr>
              <a:t>1</a:t>
            </a:r>
            <a:r>
              <a:rPr lang="zh-CN" altLang="en-US" sz="2800" b="1" i="1" dirty="0">
                <a:latin typeface="+mj-lt"/>
                <a:ea typeface="+mj-ea"/>
              </a:rPr>
              <a:t>，</a:t>
            </a:r>
            <a:r>
              <a:rPr lang="en-US" altLang="zh-CN" sz="2800" b="1" i="1" dirty="0">
                <a:latin typeface="+mj-lt"/>
                <a:ea typeface="+mj-ea"/>
              </a:rPr>
              <a:t>z=3t+</a:t>
            </a:r>
            <a:r>
              <a:rPr lang="en-US" altLang="zh-CN" sz="2800" b="1" dirty="0">
                <a:latin typeface="+mj-lt"/>
                <a:ea typeface="+mj-ea"/>
              </a:rPr>
              <a:t>1</a:t>
            </a:r>
            <a:r>
              <a:rPr lang="zh-CN" altLang="en-US" sz="2800" b="1" dirty="0">
                <a:latin typeface="+mj-lt"/>
                <a:ea typeface="+mj-ea"/>
              </a:rPr>
              <a:t>，</a:t>
            </a:r>
            <a:r>
              <a:rPr lang="en-US" altLang="zh-CN" sz="2800" b="1" i="1" dirty="0">
                <a:latin typeface="+mj-lt"/>
                <a:ea typeface="+mj-ea"/>
              </a:rPr>
              <a:t>t</a:t>
            </a:r>
            <a:r>
              <a:rPr lang="zh-CN" altLang="en-US" sz="2800" b="1" dirty="0">
                <a:latin typeface="+mj-lt"/>
                <a:ea typeface="+mj-ea"/>
              </a:rPr>
              <a:t>从</a:t>
            </a:r>
            <a:r>
              <a:rPr lang="en-US" altLang="zh-CN" sz="2800" b="1" dirty="0">
                <a:latin typeface="+mj-lt"/>
                <a:ea typeface="+mj-ea"/>
              </a:rPr>
              <a:t>0</a:t>
            </a:r>
            <a:r>
              <a:rPr lang="zh-CN" altLang="en-US" sz="2800" b="1" dirty="0">
                <a:latin typeface="+mj-lt"/>
                <a:ea typeface="+mj-ea"/>
              </a:rPr>
              <a:t>到</a:t>
            </a:r>
            <a:r>
              <a:rPr lang="en-US" altLang="zh-CN" sz="2800" b="1" dirty="0">
                <a:latin typeface="+mj-lt"/>
                <a:ea typeface="+mj-ea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0B8E6780-47DF-4EAE-932D-1C4C2F71BC9A}"/>
                  </a:ext>
                </a:extLst>
              </p:cNvPr>
              <p:cNvSpPr txBox="1"/>
              <p:nvPr/>
            </p:nvSpPr>
            <p:spPr bwMode="auto">
              <a:xfrm>
                <a:off x="2182467" y="4649368"/>
                <a:ext cx="3495676" cy="11907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𝟔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𝟏𝟑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0B8E6780-47DF-4EAE-932D-1C4C2F71B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82467" y="4649368"/>
                <a:ext cx="3495676" cy="11907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3">
                <a:extLst>
                  <a:ext uri="{FF2B5EF4-FFF2-40B4-BE49-F238E27FC236}">
                    <a16:creationId xmlns:a16="http://schemas.microsoft.com/office/drawing/2014/main" id="{F3B61EFB-163E-4208-B8B7-4FB010952E0E}"/>
                  </a:ext>
                </a:extLst>
              </p:cNvPr>
              <p:cNvSpPr txBox="1"/>
              <p:nvPr/>
            </p:nvSpPr>
            <p:spPr bwMode="auto">
              <a:xfrm>
                <a:off x="1809749" y="3428999"/>
                <a:ext cx="5863715" cy="11049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𝜞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𝒚𝒅𝒚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𝒅𝒛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5" name="Object 3">
                <a:extLst>
                  <a:ext uri="{FF2B5EF4-FFF2-40B4-BE49-F238E27FC236}">
                    <a16:creationId xmlns:a16="http://schemas.microsoft.com/office/drawing/2014/main" id="{F3B61EFB-163E-4208-B8B7-4FB010952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9749" y="3428999"/>
                <a:ext cx="5863715" cy="11049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3" grpId="0" autoUpdateAnimBg="0"/>
      <p:bldP spid="11274" grpId="0" autoUpdateAnimBg="0"/>
      <p:bldP spid="11275" grpId="0"/>
      <p:bldP spid="11276" grpId="0" autoUpdateAnimBg="0"/>
      <p:bldP spid="11277" grpId="0"/>
      <p:bldP spid="11278" grpId="0" autoUpdateAnimBg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292" name="Object 4">
                <a:extLst>
                  <a:ext uri="{FF2B5EF4-FFF2-40B4-BE49-F238E27FC236}">
                    <a16:creationId xmlns:a16="http://schemas.microsoft.com/office/drawing/2014/main" id="{A1A21E6D-B0D1-4433-9A95-FFD01062548E}"/>
                  </a:ext>
                </a:extLst>
              </p:cNvPr>
              <p:cNvSpPr txBox="1"/>
              <p:nvPr/>
            </p:nvSpPr>
            <p:spPr bwMode="auto">
              <a:xfrm>
                <a:off x="925022" y="233365"/>
                <a:ext cx="9810750" cy="390905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例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计算曲线积分</m:t>
                      </m:r>
                      <m:nary>
                        <m:naryPr>
                          <m:chr m:val="∮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𝒄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，</m:t>
                      </m:r>
                    </m:oMath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其中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是曲线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𝒛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e>
                          </m:eqArr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轴正向看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的方向是顺时针的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2292" name="Object 4">
                <a:extLst>
                  <a:ext uri="{FF2B5EF4-FFF2-40B4-BE49-F238E27FC236}">
                    <a16:creationId xmlns:a16="http://schemas.microsoft.com/office/drawing/2014/main" id="{A1A21E6D-B0D1-4433-9A95-FFD010625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5022" y="233365"/>
                <a:ext cx="9810750" cy="39090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3" name="Object 5">
                <a:extLst>
                  <a:ext uri="{FF2B5EF4-FFF2-40B4-BE49-F238E27FC236}">
                    <a16:creationId xmlns:a16="http://schemas.microsoft.com/office/drawing/2014/main" id="{02499C76-9E64-40D4-BC58-5C8579089117}"/>
                  </a:ext>
                </a:extLst>
              </p:cNvPr>
              <p:cNvSpPr txBox="1"/>
              <p:nvPr/>
            </p:nvSpPr>
            <p:spPr bwMode="auto">
              <a:xfrm>
                <a:off x="2038349" y="2157413"/>
                <a:ext cx="4352926" cy="70008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𝜽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𝜽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2293" name="Object 5">
                <a:extLst>
                  <a:ext uri="{FF2B5EF4-FFF2-40B4-BE49-F238E27FC236}">
                    <a16:creationId xmlns:a16="http://schemas.microsoft.com/office/drawing/2014/main" id="{02499C76-9E64-40D4-BC58-5C8579089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8349" y="2157413"/>
                <a:ext cx="4352926" cy="7000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4" name="Object 6">
                <a:extLst>
                  <a:ext uri="{FF2B5EF4-FFF2-40B4-BE49-F238E27FC236}">
                    <a16:creationId xmlns:a16="http://schemas.microsoft.com/office/drawing/2014/main" id="{88BE5FBD-CF5F-4CEF-AADB-D2211D8965F4}"/>
                  </a:ext>
                </a:extLst>
              </p:cNvPr>
              <p:cNvSpPr txBox="1"/>
              <p:nvPr/>
            </p:nvSpPr>
            <p:spPr bwMode="auto">
              <a:xfrm>
                <a:off x="5830397" y="2095499"/>
                <a:ext cx="6057898" cy="6096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𝜽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𝜽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2294" name="Object 6">
                <a:extLst>
                  <a:ext uri="{FF2B5EF4-FFF2-40B4-BE49-F238E27FC236}">
                    <a16:creationId xmlns:a16="http://schemas.microsoft.com/office/drawing/2014/main" id="{88BE5FBD-CF5F-4CEF-AADB-D2211D896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30397" y="2095499"/>
                <a:ext cx="6057898" cy="6096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5" name="Object 7">
                <a:extLst>
                  <a:ext uri="{FF2B5EF4-FFF2-40B4-BE49-F238E27FC236}">
                    <a16:creationId xmlns:a16="http://schemas.microsoft.com/office/drawing/2014/main" id="{E292932C-00EB-4A81-9F10-0D8FCA3482C6}"/>
                  </a:ext>
                </a:extLst>
              </p:cNvPr>
              <p:cNvSpPr txBox="1"/>
              <p:nvPr/>
            </p:nvSpPr>
            <p:spPr bwMode="auto">
              <a:xfrm>
                <a:off x="2343149" y="2705101"/>
                <a:ext cx="8601076" cy="11301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𝒄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</m:d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𝒛</m:t>
                              </m:r>
                            </m:e>
                          </m:d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</m:d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2295" name="Object 7">
                <a:extLst>
                  <a:ext uri="{FF2B5EF4-FFF2-40B4-BE49-F238E27FC236}">
                    <a16:creationId xmlns:a16="http://schemas.microsoft.com/office/drawing/2014/main" id="{E292932C-00EB-4A81-9F10-0D8FCA348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3149" y="2705101"/>
                <a:ext cx="8601076" cy="11301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6" name="Object 8">
                <a:extLst>
                  <a:ext uri="{FF2B5EF4-FFF2-40B4-BE49-F238E27FC236}">
                    <a16:creationId xmlns:a16="http://schemas.microsoft.com/office/drawing/2014/main" id="{818402E7-2460-4C06-9761-7CA0F8CAD5D4}"/>
                  </a:ext>
                </a:extLst>
              </p:cNvPr>
              <p:cNvSpPr txBox="1"/>
              <p:nvPr/>
            </p:nvSpPr>
            <p:spPr bwMode="auto">
              <a:xfrm>
                <a:off x="2038349" y="3727604"/>
                <a:ext cx="8697423" cy="128492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𝝅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  <m:d>
                                <m:d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zh-CN" altLang="en-US" sz="28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𝐬𝐢𝐧</m:t>
                                      </m:r>
                                    </m:fName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𝜽</m:t>
                                      </m:r>
                                    </m:e>
                                  </m:func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zh-CN" altLang="en-US" sz="28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𝐜𝐨𝐬</m:t>
                                      </m:r>
                                    </m:fName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𝜽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𝐜𝐨𝐬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e>
                              </m:func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𝜽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e>
                          </m:d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𝜽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2296" name="Object 8">
                <a:extLst>
                  <a:ext uri="{FF2B5EF4-FFF2-40B4-BE49-F238E27FC236}">
                    <a16:creationId xmlns:a16="http://schemas.microsoft.com/office/drawing/2014/main" id="{818402E7-2460-4C06-9761-7CA0F8CAD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8349" y="3727604"/>
                <a:ext cx="8697423" cy="12849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7" name="Object 9">
                <a:extLst>
                  <a:ext uri="{FF2B5EF4-FFF2-40B4-BE49-F238E27FC236}">
                    <a16:creationId xmlns:a16="http://schemas.microsoft.com/office/drawing/2014/main" id="{54A5A8E0-A7A8-4F91-9620-7CCC557FC39E}"/>
                  </a:ext>
                </a:extLst>
              </p:cNvPr>
              <p:cNvSpPr txBox="1"/>
              <p:nvPr/>
            </p:nvSpPr>
            <p:spPr bwMode="auto">
              <a:xfrm>
                <a:off x="2164208" y="5164924"/>
                <a:ext cx="8237092" cy="90154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𝐜𝐨𝐬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𝜽</m:t>
                                  </m:r>
                                </m:e>
                              </m:func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𝐬𝐢𝐧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𝜽</m:t>
                                  </m:r>
                                </m:e>
                              </m:func>
                            </m:e>
                          </m: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𝜽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𝜽</m:t>
                          </m:r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𝝅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𝟎</m:t>
                              </m:r>
                            </m:sup>
                          </m:sSubSup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𝝅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2297" name="Object 9">
                <a:extLst>
                  <a:ext uri="{FF2B5EF4-FFF2-40B4-BE49-F238E27FC236}">
                    <a16:creationId xmlns:a16="http://schemas.microsoft.com/office/drawing/2014/main" id="{54A5A8E0-A7A8-4F91-9620-7CCC557FC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64208" y="5164924"/>
                <a:ext cx="8237092" cy="9015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98" name="Group 10">
            <a:extLst>
              <a:ext uri="{FF2B5EF4-FFF2-40B4-BE49-F238E27FC236}">
                <a16:creationId xmlns:a16="http://schemas.microsoft.com/office/drawing/2014/main" id="{1CEA05D0-354E-453F-B455-BDDEADAAF1F2}"/>
              </a:ext>
            </a:extLst>
          </p:cNvPr>
          <p:cNvGrpSpPr>
            <a:grpSpLocks/>
          </p:cNvGrpSpPr>
          <p:nvPr/>
        </p:nvGrpSpPr>
        <p:grpSpPr bwMode="auto">
          <a:xfrm>
            <a:off x="807591" y="1994534"/>
            <a:ext cx="1356617" cy="1097279"/>
            <a:chOff x="240" y="2208"/>
            <a:chExt cx="686" cy="2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99" name="Object 11">
                  <a:extLst>
                    <a:ext uri="{FF2B5EF4-FFF2-40B4-BE49-F238E27FC236}">
                      <a16:creationId xmlns:a16="http://schemas.microsoft.com/office/drawing/2014/main" id="{9F54D3D2-DACC-4FE0-BEFF-C1D4A8BEF92F}"/>
                    </a:ext>
                  </a:extLst>
                </p:cNvPr>
                <p:cNvSpPr txBox="1"/>
                <p:nvPr/>
              </p:nvSpPr>
              <p:spPr bwMode="auto">
                <a:xfrm>
                  <a:off x="273" y="2256"/>
                  <a:ext cx="653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解法一</m:t>
                        </m:r>
                      </m:oMath>
                    </m:oMathPara>
                  </a14:m>
                  <a:endParaRPr lang="zh-CN" altLang="en-US" sz="2800" dirty="0">
                    <a:latin typeface="+mj-lt"/>
                    <a:ea typeface="+mj-ea"/>
                  </a:endParaRPr>
                </a:p>
              </p:txBody>
            </p:sp>
          </mc:Choice>
          <mc:Fallback>
            <p:sp>
              <p:nvSpPr>
                <p:cNvPr id="12299" name="Object 11">
                  <a:extLst>
                    <a:ext uri="{FF2B5EF4-FFF2-40B4-BE49-F238E27FC236}">
                      <a16:creationId xmlns:a16="http://schemas.microsoft.com/office/drawing/2014/main" id="{9F54D3D2-DACC-4FE0-BEFF-C1D4A8BEF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3" y="2256"/>
                  <a:ext cx="653" cy="23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00" name="AutoShape 12">
              <a:extLst>
                <a:ext uri="{FF2B5EF4-FFF2-40B4-BE49-F238E27FC236}">
                  <a16:creationId xmlns:a16="http://schemas.microsoft.com/office/drawing/2014/main" id="{53844A9F-B955-4F78-AE4B-3E1FD19B4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208"/>
              <a:ext cx="624" cy="288"/>
            </a:xfrm>
            <a:prstGeom prst="wedgeRectCallout">
              <a:avLst>
                <a:gd name="adj1" fmla="val -32213"/>
                <a:gd name="adj2" fmla="val 2847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 sz="2800" b="1">
                <a:latin typeface="+mj-lt"/>
                <a:ea typeface="+mj-ea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338" name="Object 2">
                <a:extLst>
                  <a:ext uri="{FF2B5EF4-FFF2-40B4-BE49-F238E27FC236}">
                    <a16:creationId xmlns:a16="http://schemas.microsoft.com/office/drawing/2014/main" id="{D1B89BD0-4C47-4446-A869-94F4FEAEA379}"/>
                  </a:ext>
                </a:extLst>
              </p:cNvPr>
              <p:cNvSpPr txBox="1"/>
              <p:nvPr/>
            </p:nvSpPr>
            <p:spPr bwMode="auto">
              <a:xfrm>
                <a:off x="1981200" y="1066800"/>
                <a:ext cx="8413750" cy="90182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是平面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上以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为边界的有限部分，其法向量</m:t>
                      </m:r>
                    </m:oMath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轴正向的夹角为钝角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.  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𝒙𝒚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𝒙𝑶𝒚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面上的投影区域。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4338" name="Object 2">
                <a:extLst>
                  <a:ext uri="{FF2B5EF4-FFF2-40B4-BE49-F238E27FC236}">
                    <a16:creationId xmlns:a16="http://schemas.microsoft.com/office/drawing/2014/main" id="{D1B89BD0-4C47-4446-A869-94F4FEAEA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1066800"/>
                <a:ext cx="8413750" cy="901822"/>
              </a:xfrm>
              <a:prstGeom prst="rect">
                <a:avLst/>
              </a:prstGeom>
              <a:blipFill>
                <a:blip r:embed="rId2"/>
                <a:stretch>
                  <a:fillRect l="-43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Object 3">
                <a:extLst>
                  <a:ext uri="{FF2B5EF4-FFF2-40B4-BE49-F238E27FC236}">
                    <a16:creationId xmlns:a16="http://schemas.microsoft.com/office/drawing/2014/main" id="{D6F4D2C7-69A5-420C-90BC-B45B1C8095DC}"/>
                  </a:ext>
                </a:extLst>
              </p:cNvPr>
              <p:cNvSpPr txBox="1"/>
              <p:nvPr/>
            </p:nvSpPr>
            <p:spPr bwMode="auto">
              <a:xfrm>
                <a:off x="2057399" y="2133600"/>
                <a:ext cx="4841875" cy="4793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记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     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acc>
                        <m:accPr>
                          <m:chr m:val="⃑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acc>
                        <m:accPr>
                          <m:chr m:val="⃑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acc>
                        <m:accPr>
                          <m:chr m:val="⃑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acc>
                    </m:oMath>
                  </m:oMathPara>
                </a14:m>
                <a:endParaRPr lang="zh-CN" altLang="en-US" sz="2800" b="1"/>
              </a:p>
            </p:txBody>
          </p:sp>
        </mc:Choice>
        <mc:Fallback xmlns="">
          <p:sp>
            <p:nvSpPr>
              <p:cNvPr id="14339" name="Object 3">
                <a:extLst>
                  <a:ext uri="{FF2B5EF4-FFF2-40B4-BE49-F238E27FC236}">
                    <a16:creationId xmlns:a16="http://schemas.microsoft.com/office/drawing/2014/main" id="{D6F4D2C7-69A5-420C-90BC-B45B1C80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399" y="2133600"/>
                <a:ext cx="4841875" cy="479358"/>
              </a:xfrm>
              <a:prstGeom prst="rect">
                <a:avLst/>
              </a:prstGeom>
              <a:blipFill>
                <a:blip r:embed="rId3"/>
                <a:stretch>
                  <a:fillRect l="-252" b="-126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0" name="Object 4">
                <a:extLst>
                  <a:ext uri="{FF2B5EF4-FFF2-40B4-BE49-F238E27FC236}">
                    <a16:creationId xmlns:a16="http://schemas.microsoft.com/office/drawing/2014/main" id="{3D54D0D8-DF0D-44A8-BEE0-B82A211D23BC}"/>
                  </a:ext>
                </a:extLst>
              </p:cNvPr>
              <p:cNvSpPr txBox="1"/>
              <p:nvPr/>
            </p:nvSpPr>
            <p:spPr bwMode="auto">
              <a:xfrm>
                <a:off x="2057400" y="2743201"/>
                <a:ext cx="5397500" cy="18514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     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rot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⃑"/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⃑"/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⃑"/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</m:num>
                                  <m:den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</m:num>
                                  <m:den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</m:num>
                                  <m:den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altLang="zh-CN" sz="2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acc>
                        <m:accPr>
                          <m:chr m:val="⃑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ac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4340" name="Object 4">
                <a:extLst>
                  <a:ext uri="{FF2B5EF4-FFF2-40B4-BE49-F238E27FC236}">
                    <a16:creationId xmlns:a16="http://schemas.microsoft.com/office/drawing/2014/main" id="{3D54D0D8-DF0D-44A8-BEE0-B82A211D2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400" y="2743201"/>
                <a:ext cx="5397500" cy="18514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1" name="Object 5">
                <a:extLst>
                  <a:ext uri="{FF2B5EF4-FFF2-40B4-BE49-F238E27FC236}">
                    <a16:creationId xmlns:a16="http://schemas.microsoft.com/office/drawing/2014/main" id="{CAA2CE19-F18B-442F-AE48-9F7D0A7344E3}"/>
                  </a:ext>
                </a:extLst>
              </p:cNvPr>
              <p:cNvSpPr txBox="1"/>
              <p:nvPr/>
            </p:nvSpPr>
            <p:spPr bwMode="auto">
              <a:xfrm>
                <a:off x="2057399" y="4594633"/>
                <a:ext cx="3086101" cy="49818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利用斯托克斯公式知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4341" name="Object 5">
                <a:extLst>
                  <a:ext uri="{FF2B5EF4-FFF2-40B4-BE49-F238E27FC236}">
                    <a16:creationId xmlns:a16="http://schemas.microsoft.com/office/drawing/2014/main" id="{CAA2CE19-F18B-442F-AE48-9F7D0A734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399" y="4594633"/>
                <a:ext cx="3086101" cy="4981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2" name="Object 6">
                <a:extLst>
                  <a:ext uri="{FF2B5EF4-FFF2-40B4-BE49-F238E27FC236}">
                    <a16:creationId xmlns:a16="http://schemas.microsoft.com/office/drawing/2014/main" id="{2F5BBAF8-3D92-422F-B2FA-E987D9F49E89}"/>
                  </a:ext>
                </a:extLst>
              </p:cNvPr>
              <p:cNvSpPr txBox="1"/>
              <p:nvPr/>
            </p:nvSpPr>
            <p:spPr bwMode="auto">
              <a:xfrm>
                <a:off x="2285999" y="5210907"/>
                <a:ext cx="3106139" cy="8579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rot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d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nary>
                    </m:oMath>
                  </m:oMathPara>
                </a14:m>
                <a:endParaRPr lang="zh-CN" altLang="en-US" sz="2800" b="1"/>
              </a:p>
            </p:txBody>
          </p:sp>
        </mc:Choice>
        <mc:Fallback xmlns="">
          <p:sp>
            <p:nvSpPr>
              <p:cNvPr id="14342" name="Object 6">
                <a:extLst>
                  <a:ext uri="{FF2B5EF4-FFF2-40B4-BE49-F238E27FC236}">
                    <a16:creationId xmlns:a16="http://schemas.microsoft.com/office/drawing/2014/main" id="{2F5BBAF8-3D92-422F-B2FA-E987D9F49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5999" y="5210907"/>
                <a:ext cx="3106139" cy="8579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3" name="Object 7">
                <a:extLst>
                  <a:ext uri="{FF2B5EF4-FFF2-40B4-BE49-F238E27FC236}">
                    <a16:creationId xmlns:a16="http://schemas.microsoft.com/office/drawing/2014/main" id="{4D8FEC4B-1BBA-41D4-87A1-2275CFA85444}"/>
                  </a:ext>
                </a:extLst>
              </p:cNvPr>
              <p:cNvSpPr txBox="1"/>
              <p:nvPr/>
            </p:nvSpPr>
            <p:spPr bwMode="auto">
              <a:xfrm>
                <a:off x="4940299" y="5192033"/>
                <a:ext cx="1536002" cy="8579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4343" name="Object 7">
                <a:extLst>
                  <a:ext uri="{FF2B5EF4-FFF2-40B4-BE49-F238E27FC236}">
                    <a16:creationId xmlns:a16="http://schemas.microsoft.com/office/drawing/2014/main" id="{4D8FEC4B-1BBA-41D4-87A1-2275CFA85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40299" y="5192033"/>
                <a:ext cx="1536002" cy="8579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4" name="Object 8">
                <a:extLst>
                  <a:ext uri="{FF2B5EF4-FFF2-40B4-BE49-F238E27FC236}">
                    <a16:creationId xmlns:a16="http://schemas.microsoft.com/office/drawing/2014/main" id="{5F08C6B1-1CEB-444A-8615-6DFEEF1E533F}"/>
                  </a:ext>
                </a:extLst>
              </p:cNvPr>
              <p:cNvSpPr txBox="1"/>
              <p:nvPr/>
            </p:nvSpPr>
            <p:spPr bwMode="auto">
              <a:xfrm>
                <a:off x="6340969" y="5192033"/>
                <a:ext cx="1771185" cy="9237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4344" name="Object 8">
                <a:extLst>
                  <a:ext uri="{FF2B5EF4-FFF2-40B4-BE49-F238E27FC236}">
                    <a16:creationId xmlns:a16="http://schemas.microsoft.com/office/drawing/2014/main" id="{5F08C6B1-1CEB-444A-8615-6DFEEF1E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40969" y="5192033"/>
                <a:ext cx="1771185" cy="9237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5" name="Object 9">
                <a:extLst>
                  <a:ext uri="{FF2B5EF4-FFF2-40B4-BE49-F238E27FC236}">
                    <a16:creationId xmlns:a16="http://schemas.microsoft.com/office/drawing/2014/main" id="{DF1518FA-1368-43EB-8E83-CD5A3C8F100A}"/>
                  </a:ext>
                </a:extLst>
              </p:cNvPr>
              <p:cNvSpPr txBox="1"/>
              <p:nvPr/>
            </p:nvSpPr>
            <p:spPr bwMode="auto">
              <a:xfrm>
                <a:off x="7983522" y="5322809"/>
                <a:ext cx="1205802" cy="4683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4345" name="Object 9">
                <a:extLst>
                  <a:ext uri="{FF2B5EF4-FFF2-40B4-BE49-F238E27FC236}">
                    <a16:creationId xmlns:a16="http://schemas.microsoft.com/office/drawing/2014/main" id="{DF1518FA-1368-43EB-8E83-CD5A3C8F1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83522" y="5322809"/>
                <a:ext cx="1205802" cy="4683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7" name="Object 11">
                <a:extLst>
                  <a:ext uri="{FF2B5EF4-FFF2-40B4-BE49-F238E27FC236}">
                    <a16:creationId xmlns:a16="http://schemas.microsoft.com/office/drawing/2014/main" id="{C778217E-922C-4554-A461-1E37ABCD37EB}"/>
                  </a:ext>
                </a:extLst>
              </p:cNvPr>
              <p:cNvSpPr txBox="1"/>
              <p:nvPr/>
            </p:nvSpPr>
            <p:spPr bwMode="auto">
              <a:xfrm>
                <a:off x="2063750" y="333374"/>
                <a:ext cx="2475508" cy="55056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解法二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略去）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4347" name="Object 11">
                <a:extLst>
                  <a:ext uri="{FF2B5EF4-FFF2-40B4-BE49-F238E27FC236}">
                    <a16:creationId xmlns:a16="http://schemas.microsoft.com/office/drawing/2014/main" id="{C778217E-922C-4554-A461-1E37ABCD3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3750" y="333374"/>
                <a:ext cx="2475508" cy="55056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C3A13A90-458D-4D71-80B7-B958E021D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455614"/>
            <a:ext cx="53895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 b="1" dirty="0">
                <a:latin typeface="+mj-lt"/>
              </a:rPr>
              <a:t>三</a:t>
            </a:r>
            <a:r>
              <a:rPr lang="en-US" altLang="zh-CN" sz="3200" b="1" dirty="0">
                <a:latin typeface="+mj-lt"/>
              </a:rPr>
              <a:t>.  </a:t>
            </a:r>
            <a:r>
              <a:rPr lang="zh-CN" altLang="en-US" sz="3200" b="1" dirty="0">
                <a:latin typeface="+mj-lt"/>
              </a:rPr>
              <a:t>两类曲线积分之间的关系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58E3F7CB-9B17-4FFE-B6A0-B1168E833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1" y="1125538"/>
            <a:ext cx="5318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+mj-lt"/>
              </a:rPr>
              <a:t>设有向曲线弧</a:t>
            </a:r>
            <a:r>
              <a:rPr lang="en-US" altLang="zh-CN" sz="2800" b="1" i="1">
                <a:latin typeface="+mj-lt"/>
              </a:rPr>
              <a:t>L</a:t>
            </a:r>
            <a:r>
              <a:rPr lang="zh-CN" altLang="en-US" sz="2800" b="1">
                <a:latin typeface="+mj-lt"/>
              </a:rPr>
              <a:t>的正向从</a:t>
            </a:r>
            <a:r>
              <a:rPr lang="en-US" altLang="zh-CN" sz="2800" b="1" i="1">
                <a:latin typeface="+mj-lt"/>
              </a:rPr>
              <a:t>A</a:t>
            </a:r>
            <a:r>
              <a:rPr lang="zh-CN" altLang="en-US" sz="2800" b="1">
                <a:latin typeface="+mj-lt"/>
              </a:rPr>
              <a:t>到</a:t>
            </a:r>
            <a:r>
              <a:rPr lang="en-US" altLang="zh-CN" sz="2800" b="1" i="1">
                <a:latin typeface="+mj-lt"/>
              </a:rPr>
              <a:t>B</a:t>
            </a:r>
            <a:r>
              <a:rPr lang="en-US" altLang="zh-CN" sz="2800" b="1">
                <a:latin typeface="+mj-lt"/>
              </a:rPr>
              <a:t>.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B05223CB-0D95-4FAF-A3F4-968848358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9" y="1844675"/>
            <a:ext cx="53292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1" i="1" dirty="0">
                <a:latin typeface="+mj-lt"/>
              </a:rPr>
              <a:t>L</a:t>
            </a:r>
            <a:r>
              <a:rPr lang="zh-CN" altLang="en-US" sz="2800" b="1" dirty="0">
                <a:latin typeface="+mj-lt"/>
              </a:rPr>
              <a:t>的切向量</a:t>
            </a:r>
            <a:r>
              <a:rPr lang="en-US" altLang="zh-CN" sz="2800" b="1" dirty="0">
                <a:latin typeface="+mj-lt"/>
              </a:rPr>
              <a:t>(</a:t>
            </a:r>
            <a:r>
              <a:rPr lang="zh-CN" altLang="en-US" sz="2800" b="1" dirty="0">
                <a:latin typeface="+mj-lt"/>
              </a:rPr>
              <a:t>指向与</a:t>
            </a:r>
            <a:r>
              <a:rPr lang="en-US" altLang="zh-CN" sz="2800" b="1" i="1" dirty="0">
                <a:latin typeface="+mj-lt"/>
              </a:rPr>
              <a:t>L</a:t>
            </a:r>
            <a:r>
              <a:rPr lang="zh-CN" altLang="en-US" sz="2800" b="1" dirty="0">
                <a:latin typeface="+mj-lt"/>
              </a:rPr>
              <a:t>的正向一致</a:t>
            </a:r>
            <a:r>
              <a:rPr lang="en-US" altLang="zh-CN" sz="2800" b="1" dirty="0">
                <a:latin typeface="+mj-lt"/>
              </a:rPr>
              <a:t>)</a:t>
            </a:r>
            <a:r>
              <a:rPr lang="zh-CN" altLang="en-US" sz="2800" b="1" dirty="0">
                <a:latin typeface="+mj-lt"/>
              </a:rPr>
              <a:t>的方向余弦为</a:t>
            </a:r>
            <a:r>
              <a:rPr lang="en-US" altLang="zh-CN" sz="2800" b="1" dirty="0">
                <a:latin typeface="+mj-lt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7" name="Object 5">
                <a:extLst>
                  <a:ext uri="{FF2B5EF4-FFF2-40B4-BE49-F238E27FC236}">
                    <a16:creationId xmlns:a16="http://schemas.microsoft.com/office/drawing/2014/main" id="{ED63348D-8A03-4F1B-B5B6-FCEF19F10D20}"/>
                  </a:ext>
                </a:extLst>
              </p:cNvPr>
              <p:cNvSpPr txBox="1"/>
              <p:nvPr/>
            </p:nvSpPr>
            <p:spPr bwMode="auto">
              <a:xfrm>
                <a:off x="2566989" y="2852739"/>
                <a:ext cx="4922836" cy="9366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𝒅𝒔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+mj-lt"/>
                        </a:rPr>
                        <m:t>  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𝒅𝒔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8437" name="Object 5">
                <a:extLst>
                  <a:ext uri="{FF2B5EF4-FFF2-40B4-BE49-F238E27FC236}">
                    <a16:creationId xmlns:a16="http://schemas.microsoft.com/office/drawing/2014/main" id="{ED63348D-8A03-4F1B-B5B6-FCEF19F10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6989" y="2852739"/>
                <a:ext cx="4922836" cy="936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8" name="Text Box 6">
            <a:extLst>
              <a:ext uri="{FF2B5EF4-FFF2-40B4-BE49-F238E27FC236}">
                <a16:creationId xmlns:a16="http://schemas.microsoft.com/office/drawing/2014/main" id="{D6ADA5F3-18A6-45FF-AE8F-3B7E3294F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3789363"/>
            <a:ext cx="10262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latin typeface="+mj-lt"/>
              </a:rPr>
              <a:t>所以</a:t>
            </a:r>
            <a:r>
              <a:rPr lang="en-US" altLang="zh-CN" sz="2800" b="1" dirty="0">
                <a:latin typeface="+mj-lt"/>
              </a:rPr>
              <a:t>:</a:t>
            </a:r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71A9F953-F2A0-4D87-A76F-ADF244459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4768851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zh-CN" sz="2800" b="1">
              <a:latin typeface="+mj-lt"/>
            </a:endParaRPr>
          </a:p>
        </p:txBody>
      </p:sp>
      <p:grpSp>
        <p:nvGrpSpPr>
          <p:cNvPr id="18440" name="Group 8">
            <a:extLst>
              <a:ext uri="{FF2B5EF4-FFF2-40B4-BE49-F238E27FC236}">
                <a16:creationId xmlns:a16="http://schemas.microsoft.com/office/drawing/2014/main" id="{338772CF-3450-4DFC-9161-3E2808E5C70C}"/>
              </a:ext>
            </a:extLst>
          </p:cNvPr>
          <p:cNvGrpSpPr>
            <a:grpSpLocks/>
          </p:cNvGrpSpPr>
          <p:nvPr/>
        </p:nvGrpSpPr>
        <p:grpSpPr bwMode="auto">
          <a:xfrm>
            <a:off x="8139111" y="1731963"/>
            <a:ext cx="2971800" cy="2286000"/>
            <a:chOff x="3742" y="2523"/>
            <a:chExt cx="1872" cy="1440"/>
          </a:xfrm>
        </p:grpSpPr>
        <p:sp>
          <p:nvSpPr>
            <p:cNvPr id="18441" name="Line 9">
              <a:extLst>
                <a:ext uri="{FF2B5EF4-FFF2-40B4-BE49-F238E27FC236}">
                  <a16:creationId xmlns:a16="http://schemas.microsoft.com/office/drawing/2014/main" id="{127A1E00-E30E-4C6D-9D4E-0690D9D7F2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3867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8442" name="Line 10">
              <a:extLst>
                <a:ext uri="{FF2B5EF4-FFF2-40B4-BE49-F238E27FC236}">
                  <a16:creationId xmlns:a16="http://schemas.microsoft.com/office/drawing/2014/main" id="{330B73ED-DF1E-4E8B-A408-4B1F5721FF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6" y="2571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8443" name="Text Box 11">
              <a:extLst>
                <a:ext uri="{FF2B5EF4-FFF2-40B4-BE49-F238E27FC236}">
                  <a16:creationId xmlns:a16="http://schemas.microsoft.com/office/drawing/2014/main" id="{E0166B24-8090-441F-827B-A4D847D7B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3521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 i="1">
                  <a:latin typeface="+mj-lt"/>
                </a:rPr>
                <a:t>A</a:t>
              </a:r>
            </a:p>
          </p:txBody>
        </p:sp>
        <p:sp>
          <p:nvSpPr>
            <p:cNvPr id="18444" name="Text Box 12">
              <a:extLst>
                <a:ext uri="{FF2B5EF4-FFF2-40B4-BE49-F238E27FC236}">
                  <a16:creationId xmlns:a16="http://schemas.microsoft.com/office/drawing/2014/main" id="{51C6CE79-F122-4C60-B31A-C1D6CBF18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3" y="2523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 i="1">
                  <a:latin typeface="+mj-lt"/>
                </a:rPr>
                <a:t>B</a:t>
              </a:r>
            </a:p>
          </p:txBody>
        </p:sp>
        <p:sp>
          <p:nvSpPr>
            <p:cNvPr id="18445" name="Line 13">
              <a:extLst>
                <a:ext uri="{FF2B5EF4-FFF2-40B4-BE49-F238E27FC236}">
                  <a16:creationId xmlns:a16="http://schemas.microsoft.com/office/drawing/2014/main" id="{EB5DB155-9D76-4DB5-A3EE-424F8AD9B2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2811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8446" name="Line 14">
              <a:extLst>
                <a:ext uri="{FF2B5EF4-FFF2-40B4-BE49-F238E27FC236}">
                  <a16:creationId xmlns:a16="http://schemas.microsoft.com/office/drawing/2014/main" id="{61CC8BEA-2375-4639-8EAD-E901A27247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5" y="2976"/>
              <a:ext cx="454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8447" name="Line 15">
              <a:extLst>
                <a:ext uri="{FF2B5EF4-FFF2-40B4-BE49-F238E27FC236}">
                  <a16:creationId xmlns:a16="http://schemas.microsoft.com/office/drawing/2014/main" id="{69B28F34-B60F-49AD-8719-55F35841D9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343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8448" name="Line 16">
              <a:extLst>
                <a:ext uri="{FF2B5EF4-FFF2-40B4-BE49-F238E27FC236}">
                  <a16:creationId xmlns:a16="http://schemas.microsoft.com/office/drawing/2014/main" id="{C8E94E94-C5E2-430B-AC2A-F94ACC24D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2976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8449" name="Line 17">
              <a:extLst>
                <a:ext uri="{FF2B5EF4-FFF2-40B4-BE49-F238E27FC236}">
                  <a16:creationId xmlns:a16="http://schemas.microsoft.com/office/drawing/2014/main" id="{6AFD72BD-82EE-4BE5-8B4D-3E9A6F2F5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2976"/>
              <a:ext cx="27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50" name="Object 18">
                  <a:extLst>
                    <a:ext uri="{FF2B5EF4-FFF2-40B4-BE49-F238E27FC236}">
                      <a16:creationId xmlns:a16="http://schemas.microsoft.com/office/drawing/2014/main" id="{338A5705-13DD-4B9B-ADF4-4741A5A70EDE}"/>
                    </a:ext>
                  </a:extLst>
                </p:cNvPr>
                <p:cNvSpPr txBox="1"/>
                <p:nvPr/>
              </p:nvSpPr>
              <p:spPr bwMode="auto">
                <a:xfrm>
                  <a:off x="4649" y="2704"/>
                  <a:ext cx="273" cy="2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𝒅𝒔</m:t>
                        </m:r>
                      </m:oMath>
                    </m:oMathPara>
                  </a14:m>
                  <a:endParaRPr lang="zh-CN" altLang="en-US" sz="24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8450" name="Object 18">
                  <a:extLst>
                    <a:ext uri="{FF2B5EF4-FFF2-40B4-BE49-F238E27FC236}">
                      <a16:creationId xmlns:a16="http://schemas.microsoft.com/office/drawing/2014/main" id="{338A5705-13DD-4B9B-ADF4-4741A5A70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49" y="2704"/>
                  <a:ext cx="273" cy="255"/>
                </a:xfrm>
                <a:prstGeom prst="rect">
                  <a:avLst/>
                </a:prstGeom>
                <a:blipFill>
                  <a:blip r:embed="rId3"/>
                  <a:stretch>
                    <a:fillRect l="-4225" r="-28169" b="-10448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51" name="Object 19">
                  <a:extLst>
                    <a:ext uri="{FF2B5EF4-FFF2-40B4-BE49-F238E27FC236}">
                      <a16:creationId xmlns:a16="http://schemas.microsoft.com/office/drawing/2014/main" id="{B9384E17-399B-4CD0-BA48-FFE0DFC9F09F}"/>
                    </a:ext>
                  </a:extLst>
                </p:cNvPr>
                <p:cNvSpPr txBox="1"/>
                <p:nvPr/>
              </p:nvSpPr>
              <p:spPr bwMode="auto">
                <a:xfrm>
                  <a:off x="4102" y="3278"/>
                  <a:ext cx="333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8451" name="Object 19">
                  <a:extLst>
                    <a:ext uri="{FF2B5EF4-FFF2-40B4-BE49-F238E27FC236}">
                      <a16:creationId xmlns:a16="http://schemas.microsoft.com/office/drawing/2014/main" id="{B9384E17-399B-4CD0-BA48-FFE0DFC9F0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02" y="3278"/>
                  <a:ext cx="333" cy="35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52" name="Object 20">
                  <a:extLst>
                    <a:ext uri="{FF2B5EF4-FFF2-40B4-BE49-F238E27FC236}">
                      <a16:creationId xmlns:a16="http://schemas.microsoft.com/office/drawing/2014/main" id="{DD785607-3374-40D6-BD45-137928795EEE}"/>
                    </a:ext>
                  </a:extLst>
                </p:cNvPr>
                <p:cNvSpPr txBox="1"/>
                <p:nvPr/>
              </p:nvSpPr>
              <p:spPr bwMode="auto">
                <a:xfrm>
                  <a:off x="5239" y="3113"/>
                  <a:ext cx="297" cy="2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𝜟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sz="24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8452" name="Object 20">
                  <a:extLst>
                    <a:ext uri="{FF2B5EF4-FFF2-40B4-BE49-F238E27FC236}">
                      <a16:creationId xmlns:a16="http://schemas.microsoft.com/office/drawing/2014/main" id="{DD785607-3374-40D6-BD45-137928795E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39" y="3113"/>
                  <a:ext cx="297" cy="265"/>
                </a:xfrm>
                <a:prstGeom prst="rect">
                  <a:avLst/>
                </a:prstGeom>
                <a:blipFill>
                  <a:blip r:embed="rId5"/>
                  <a:stretch>
                    <a:fillRect l="-10390" r="-32468" b="-28986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453" name="Arc 21">
              <a:extLst>
                <a:ext uri="{FF2B5EF4-FFF2-40B4-BE49-F238E27FC236}">
                  <a16:creationId xmlns:a16="http://schemas.microsoft.com/office/drawing/2014/main" id="{40F3C671-FB14-4D8A-BC46-1D3FF74E548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014" y="2523"/>
              <a:ext cx="1327" cy="1043"/>
            </a:xfrm>
            <a:custGeom>
              <a:avLst/>
              <a:gdLst>
                <a:gd name="G0" fmla="+- 5127 0 0"/>
                <a:gd name="G1" fmla="+- 21600 0 0"/>
                <a:gd name="G2" fmla="+- 21600 0 0"/>
                <a:gd name="T0" fmla="*/ 0 w 26322"/>
                <a:gd name="T1" fmla="*/ 617 h 21600"/>
                <a:gd name="T2" fmla="*/ 26322 w 26322"/>
                <a:gd name="T3" fmla="*/ 17439 h 21600"/>
                <a:gd name="T4" fmla="*/ 5127 w 2632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322" h="21600" fill="none" extrusionOk="0">
                  <a:moveTo>
                    <a:pt x="0" y="617"/>
                  </a:moveTo>
                  <a:cubicBezTo>
                    <a:pt x="1678" y="207"/>
                    <a:pt x="3399" y="0"/>
                    <a:pt x="5127" y="0"/>
                  </a:cubicBezTo>
                  <a:cubicBezTo>
                    <a:pt x="15452" y="0"/>
                    <a:pt x="24333" y="7307"/>
                    <a:pt x="26322" y="17438"/>
                  </a:cubicBezTo>
                </a:path>
                <a:path w="26322" h="21600" stroke="0" extrusionOk="0">
                  <a:moveTo>
                    <a:pt x="0" y="617"/>
                  </a:moveTo>
                  <a:cubicBezTo>
                    <a:pt x="1678" y="207"/>
                    <a:pt x="3399" y="0"/>
                    <a:pt x="5127" y="0"/>
                  </a:cubicBezTo>
                  <a:cubicBezTo>
                    <a:pt x="15452" y="0"/>
                    <a:pt x="24333" y="7307"/>
                    <a:pt x="26322" y="17438"/>
                  </a:cubicBezTo>
                  <a:lnTo>
                    <a:pt x="5127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54" name="Object 22">
                  <a:extLst>
                    <a:ext uri="{FF2B5EF4-FFF2-40B4-BE49-F238E27FC236}">
                      <a16:creationId xmlns:a16="http://schemas.microsoft.com/office/drawing/2014/main" id="{21AEC6B5-5625-4E73-9CAA-49BBA524702E}"/>
                    </a:ext>
                  </a:extLst>
                </p:cNvPr>
                <p:cNvSpPr txBox="1"/>
                <p:nvPr/>
              </p:nvSpPr>
              <p:spPr bwMode="auto">
                <a:xfrm>
                  <a:off x="4921" y="3475"/>
                  <a:ext cx="289" cy="2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𝜟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24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8454" name="Object 22">
                  <a:extLst>
                    <a:ext uri="{FF2B5EF4-FFF2-40B4-BE49-F238E27FC236}">
                      <a16:creationId xmlns:a16="http://schemas.microsoft.com/office/drawing/2014/main" id="{21AEC6B5-5625-4E73-9CAA-49BBA52470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21" y="3475"/>
                  <a:ext cx="289" cy="226"/>
                </a:xfrm>
                <a:prstGeom prst="rect">
                  <a:avLst/>
                </a:prstGeom>
                <a:blipFill>
                  <a:blip r:embed="rId6"/>
                  <a:stretch>
                    <a:fillRect l="-2667" r="-28000" b="-2372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55" name="Object 23">
                  <a:extLst>
                    <a:ext uri="{FF2B5EF4-FFF2-40B4-BE49-F238E27FC236}">
                      <a16:creationId xmlns:a16="http://schemas.microsoft.com/office/drawing/2014/main" id="{38CEAB7A-C866-48DC-9271-3F3BC1F76843}"/>
                    </a:ext>
                  </a:extLst>
                </p:cNvPr>
                <p:cNvSpPr txBox="1"/>
                <p:nvPr/>
              </p:nvSpPr>
              <p:spPr bwMode="auto">
                <a:xfrm>
                  <a:off x="4604" y="3158"/>
                  <a:ext cx="295" cy="2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oMath>
                    </m:oMathPara>
                  </a14:m>
                  <a:endParaRPr lang="zh-CN" altLang="en-US" sz="20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8455" name="Object 23">
                  <a:extLst>
                    <a:ext uri="{FF2B5EF4-FFF2-40B4-BE49-F238E27FC236}">
                      <a16:creationId xmlns:a16="http://schemas.microsoft.com/office/drawing/2014/main" id="{38CEAB7A-C866-48DC-9271-3F3BC1F76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04" y="3158"/>
                  <a:ext cx="295" cy="228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56" name="Object 24">
                <a:extLst>
                  <a:ext uri="{FF2B5EF4-FFF2-40B4-BE49-F238E27FC236}">
                    <a16:creationId xmlns:a16="http://schemas.microsoft.com/office/drawing/2014/main" id="{0C197781-1415-462C-BB10-D1C587ABB44D}"/>
                  </a:ext>
                </a:extLst>
              </p:cNvPr>
              <p:cNvSpPr txBox="1"/>
              <p:nvPr/>
            </p:nvSpPr>
            <p:spPr bwMode="auto">
              <a:xfrm>
                <a:off x="2495551" y="4249738"/>
                <a:ext cx="8147043" cy="719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𝒅𝒔</m:t>
                          </m:r>
                        </m:e>
                      </m:nary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+mj-lt"/>
                        </a:rPr>
                        <m:t>  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8456" name="Object 24">
                <a:extLst>
                  <a:ext uri="{FF2B5EF4-FFF2-40B4-BE49-F238E27FC236}">
                    <a16:creationId xmlns:a16="http://schemas.microsoft.com/office/drawing/2014/main" id="{0C197781-1415-462C-BB10-D1C587ABB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5551" y="4249738"/>
                <a:ext cx="8147043" cy="719138"/>
              </a:xfrm>
              <a:prstGeom prst="rect">
                <a:avLst/>
              </a:prstGeom>
              <a:blipFill>
                <a:blip r:embed="rId8"/>
                <a:stretch>
                  <a:fillRect b="-2796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57" name="Rectangle 25">
            <a:extLst>
              <a:ext uri="{FF2B5EF4-FFF2-40B4-BE49-F238E27FC236}">
                <a16:creationId xmlns:a16="http://schemas.microsoft.com/office/drawing/2014/main" id="{278AA8CF-999F-4CD1-AEF1-C0329C796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5229226"/>
            <a:ext cx="8569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latin typeface="+mj-lt"/>
              </a:rPr>
              <a:t>这样就把对坐标的曲线积分化成了对弧长的曲线积分</a:t>
            </a:r>
            <a:r>
              <a:rPr lang="en-US" altLang="zh-CN" sz="2800" b="1" dirty="0">
                <a:latin typeface="+mj-lt"/>
              </a:rPr>
              <a:t>.</a:t>
            </a:r>
          </a:p>
        </p:txBody>
      </p:sp>
      <p:sp>
        <p:nvSpPr>
          <p:cNvPr id="18458" name="Rectangle 26">
            <a:extLst>
              <a:ext uri="{FF2B5EF4-FFF2-40B4-BE49-F238E27FC236}">
                <a16:creationId xmlns:a16="http://schemas.microsoft.com/office/drawing/2014/main" id="{AABAC954-3D00-4679-95DD-2163B57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676" y="5949951"/>
            <a:ext cx="8245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l-GR" altLang="zh-CN" sz="2800" b="1" i="1" dirty="0">
                <a:latin typeface="+mj-lt"/>
                <a:ea typeface="楷体_GB2312" pitchFamily="49" charset="-122"/>
              </a:rPr>
              <a:t>α</a:t>
            </a:r>
            <a:r>
              <a:rPr lang="en-US" altLang="zh-CN" sz="2800" b="1" i="1" dirty="0">
                <a:latin typeface="+mj-lt"/>
                <a:ea typeface="楷体_GB2312" pitchFamily="49" charset="-122"/>
              </a:rPr>
              <a:t>,</a:t>
            </a:r>
            <a:r>
              <a:rPr lang="el-GR" altLang="zh-CN" sz="2800" b="1" i="1" dirty="0">
                <a:latin typeface="+mj-lt"/>
                <a:ea typeface="楷体_GB2312" pitchFamily="49" charset="-122"/>
              </a:rPr>
              <a:t>β</a:t>
            </a:r>
            <a:r>
              <a:rPr lang="zh-CN" altLang="en-US" sz="2800" b="1" dirty="0">
                <a:latin typeface="+mj-lt"/>
              </a:rPr>
              <a:t>为有向曲线弧</a:t>
            </a:r>
            <a:r>
              <a:rPr lang="en-US" altLang="zh-CN" sz="2800" b="1" i="1" dirty="0">
                <a:latin typeface="+mj-lt"/>
              </a:rPr>
              <a:t>L</a:t>
            </a:r>
            <a:r>
              <a:rPr lang="zh-CN" altLang="en-US" sz="2800" b="1" dirty="0">
                <a:latin typeface="+mj-lt"/>
              </a:rPr>
              <a:t>上</a:t>
            </a:r>
            <a:r>
              <a:rPr lang="en-US" altLang="zh-CN" sz="2800" b="1" i="1" dirty="0">
                <a:latin typeface="+mj-lt"/>
              </a:rPr>
              <a:t>M</a:t>
            </a:r>
            <a:r>
              <a:rPr lang="en-US" altLang="zh-CN" sz="2800" b="1" dirty="0">
                <a:latin typeface="+mj-lt"/>
              </a:rPr>
              <a:t>(</a:t>
            </a:r>
            <a:r>
              <a:rPr lang="en-US" altLang="zh-CN" sz="2800" b="1" i="1" dirty="0" err="1">
                <a:latin typeface="+mj-lt"/>
              </a:rPr>
              <a:t>x,y</a:t>
            </a:r>
            <a:r>
              <a:rPr lang="en-US" altLang="zh-CN" sz="2800" b="1" dirty="0">
                <a:latin typeface="+mj-lt"/>
              </a:rPr>
              <a:t>)</a:t>
            </a:r>
            <a:r>
              <a:rPr lang="zh-CN" altLang="en-US" sz="2800" b="1" dirty="0">
                <a:latin typeface="+mj-lt"/>
              </a:rPr>
              <a:t>处切向量的方向角</a:t>
            </a:r>
            <a:r>
              <a:rPr lang="en-US" altLang="zh-CN" sz="2800" b="1" dirty="0">
                <a:latin typeface="+mj-l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5" grpId="0" autoUpdateAnimBg="0"/>
      <p:bldP spid="18436" grpId="0"/>
      <p:bldP spid="18437" grpId="0"/>
      <p:bldP spid="18438" grpId="0" autoUpdateAnimBg="0"/>
      <p:bldP spid="18456" grpId="0"/>
      <p:bldP spid="18457" grpId="0"/>
      <p:bldP spid="184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>
            <a:extLst>
              <a:ext uri="{FF2B5EF4-FFF2-40B4-BE49-F238E27FC236}">
                <a16:creationId xmlns:a16="http://schemas.microsoft.com/office/drawing/2014/main" id="{196C57FA-2ECB-43A0-9245-B2097518FDCA}"/>
              </a:ext>
            </a:extLst>
          </p:cNvPr>
          <p:cNvGrpSpPr>
            <a:grpSpLocks/>
          </p:cNvGrpSpPr>
          <p:nvPr/>
        </p:nvGrpSpPr>
        <p:grpSpPr bwMode="auto">
          <a:xfrm>
            <a:off x="1557338" y="642936"/>
            <a:ext cx="7120022" cy="1462087"/>
            <a:chOff x="249" y="111"/>
            <a:chExt cx="4883" cy="921"/>
          </a:xfrm>
        </p:grpSpPr>
        <p:sp>
          <p:nvSpPr>
            <p:cNvPr id="19459" name="Text Box 3">
              <a:extLst>
                <a:ext uri="{FF2B5EF4-FFF2-40B4-BE49-F238E27FC236}">
                  <a16:creationId xmlns:a16="http://schemas.microsoft.com/office/drawing/2014/main" id="{E310BE81-322D-41F5-B476-0DA159E16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164"/>
              <a:ext cx="4883" cy="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60000"/>
                </a:lnSpc>
              </a:pPr>
              <a:r>
                <a:rPr lang="zh-CN" altLang="en-US" sz="2800" b="1" dirty="0"/>
                <a:t>同样利用                                        可以把对弧长的曲线积分化成对坐标的曲线积分</a:t>
              </a:r>
              <a:r>
                <a:rPr lang="en-US" altLang="zh-CN" sz="2800" b="1" dirty="0"/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60" name="Object 4">
                  <a:extLst>
                    <a:ext uri="{FF2B5EF4-FFF2-40B4-BE49-F238E27FC236}">
                      <a16:creationId xmlns:a16="http://schemas.microsoft.com/office/drawing/2014/main" id="{5D3130D1-1033-4425-AFC5-4F0164C50202}"/>
                    </a:ext>
                  </a:extLst>
                </p:cNvPr>
                <p:cNvSpPr txBox="1"/>
                <p:nvPr/>
              </p:nvSpPr>
              <p:spPr bwMode="auto">
                <a:xfrm>
                  <a:off x="1266" y="111"/>
                  <a:ext cx="2348" cy="6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𝒅𝒔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𝒅𝒙</m:t>
                            </m:r>
                          </m:num>
                          <m:den>
                            <m:func>
                              <m:func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zh-CN" altLang="en-US" sz="28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𝐜𝐨𝐬</m:t>
                                </m:r>
                              </m:fName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</m:func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𝒅𝒚</m:t>
                            </m:r>
                          </m:num>
                          <m:den>
                            <m:func>
                              <m:func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zh-CN" altLang="en-US" sz="28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𝐜𝐨𝐬</m:t>
                                </m:r>
                              </m:fName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func>
                          </m:den>
                        </m:f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9460" name="Object 4">
                  <a:extLst>
                    <a:ext uri="{FF2B5EF4-FFF2-40B4-BE49-F238E27FC236}">
                      <a16:creationId xmlns:a16="http://schemas.microsoft.com/office/drawing/2014/main" id="{5D3130D1-1033-4425-AFC5-4F0164C502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66" y="111"/>
                  <a:ext cx="2348" cy="62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461" name="Object 5">
                <a:extLst>
                  <a:ext uri="{FF2B5EF4-FFF2-40B4-BE49-F238E27FC236}">
                    <a16:creationId xmlns:a16="http://schemas.microsoft.com/office/drawing/2014/main" id="{CB57E867-5F70-47B4-92FD-7DBABA81960D}"/>
                  </a:ext>
                </a:extLst>
              </p:cNvPr>
              <p:cNvSpPr txBox="1"/>
              <p:nvPr/>
            </p:nvSpPr>
            <p:spPr bwMode="auto">
              <a:xfrm>
                <a:off x="2098676" y="2282824"/>
                <a:ext cx="7335836" cy="968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𝒅𝒔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</m:func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9461" name="Object 5">
                <a:extLst>
                  <a:ext uri="{FF2B5EF4-FFF2-40B4-BE49-F238E27FC236}">
                    <a16:creationId xmlns:a16="http://schemas.microsoft.com/office/drawing/2014/main" id="{CB57E867-5F70-47B4-92FD-7DBABA819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8676" y="2282824"/>
                <a:ext cx="7335836" cy="968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2" name="Rectangle 6">
            <a:extLst>
              <a:ext uri="{FF2B5EF4-FFF2-40B4-BE49-F238E27FC236}">
                <a16:creationId xmlns:a16="http://schemas.microsoft.com/office/drawing/2014/main" id="{903CBCC0-37E3-48D0-832F-DE3184711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425" y="3606801"/>
            <a:ext cx="7526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/>
              <a:t>注意</a:t>
            </a:r>
            <a:r>
              <a:rPr lang="en-US" altLang="zh-CN" sz="2800" b="1" dirty="0"/>
              <a:t>: </a:t>
            </a:r>
            <a:r>
              <a:rPr lang="zh-CN" altLang="en-US" sz="2800" b="1" dirty="0"/>
              <a:t>右端积分路径方向是弧长增大的方向</a:t>
            </a:r>
            <a:r>
              <a:rPr lang="en-US" altLang="zh-CN" sz="2800" b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194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8FC6EB26-6642-45F8-B2D6-F7E9F4BE4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63" y="317501"/>
            <a:ext cx="828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latin typeface="+mj-lt"/>
              </a:rPr>
              <a:t>类似可得到空间曲线</a:t>
            </a:r>
            <a:r>
              <a:rPr lang="en-US" altLang="zh-CN" sz="2800" b="1" i="1" dirty="0">
                <a:latin typeface="+mj-lt"/>
                <a:ea typeface="楷体_GB2312" pitchFamily="49" charset="-122"/>
              </a:rPr>
              <a:t>Γ</a:t>
            </a:r>
            <a:r>
              <a:rPr lang="zh-CN" altLang="en-US" sz="2800" b="1" dirty="0">
                <a:latin typeface="+mj-lt"/>
              </a:rPr>
              <a:t>上两类曲线积分之间的关系</a:t>
            </a:r>
            <a:r>
              <a:rPr lang="en-US" altLang="zh-CN" sz="2800" b="1" dirty="0">
                <a:latin typeface="+mj-lt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Object 3">
                <a:extLst>
                  <a:ext uri="{FF2B5EF4-FFF2-40B4-BE49-F238E27FC236}">
                    <a16:creationId xmlns:a16="http://schemas.microsoft.com/office/drawing/2014/main" id="{5AC53B59-F3A0-4130-829A-1B1919BAA0A9}"/>
                  </a:ext>
                </a:extLst>
              </p:cNvPr>
              <p:cNvSpPr txBox="1"/>
              <p:nvPr/>
            </p:nvSpPr>
            <p:spPr bwMode="auto">
              <a:xfrm>
                <a:off x="1400176" y="836614"/>
                <a:ext cx="9210674" cy="9350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zh-CN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𝜞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𝑷𝒅𝒙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𝑹𝒅𝒛</m:t>
                      </m:r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𝜞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𝒅𝒔</m:t>
                          </m:r>
                        </m:e>
                      </m:nary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chemeClr val="tx1"/>
                          </a:solidFill>
                          <a:latin typeface="+mj-lt"/>
                        </a:rPr>
                        <m:t>    </m:t>
                      </m:r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483" name="Object 3">
                <a:extLst>
                  <a:ext uri="{FF2B5EF4-FFF2-40B4-BE49-F238E27FC236}">
                    <a16:creationId xmlns:a16="http://schemas.microsoft.com/office/drawing/2014/main" id="{5AC53B59-F3A0-4130-829A-1B1919BAA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0176" y="836614"/>
                <a:ext cx="9210674" cy="9350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4" name="Rectangle 4">
            <a:extLst>
              <a:ext uri="{FF2B5EF4-FFF2-40B4-BE49-F238E27FC236}">
                <a16:creationId xmlns:a16="http://schemas.microsoft.com/office/drawing/2014/main" id="{297BC44C-BA04-48B7-8CE7-B872342E1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1771651"/>
            <a:ext cx="8675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l-GR" altLang="zh-CN" sz="2800" b="1" i="1" dirty="0">
                <a:latin typeface="+mj-lt"/>
                <a:ea typeface="楷体_GB2312" pitchFamily="49" charset="-122"/>
              </a:rPr>
              <a:t>α</a:t>
            </a:r>
            <a:r>
              <a:rPr lang="en-US" altLang="zh-CN" sz="2800" b="1" i="1" dirty="0">
                <a:latin typeface="+mj-lt"/>
                <a:ea typeface="楷体_GB2312" pitchFamily="49" charset="-122"/>
              </a:rPr>
              <a:t>,</a:t>
            </a:r>
            <a:r>
              <a:rPr lang="el-GR" altLang="zh-CN" sz="2800" b="1" i="1" dirty="0">
                <a:latin typeface="+mj-lt"/>
                <a:ea typeface="楷体_GB2312" pitchFamily="49" charset="-122"/>
              </a:rPr>
              <a:t>β</a:t>
            </a:r>
            <a:r>
              <a:rPr lang="en-US" altLang="zh-CN" sz="2800" b="1" i="1" dirty="0">
                <a:latin typeface="+mj-lt"/>
                <a:ea typeface="楷体_GB2312" pitchFamily="49" charset="-122"/>
              </a:rPr>
              <a:t>,</a:t>
            </a:r>
            <a:r>
              <a:rPr lang="el-GR" altLang="zh-CN" sz="2800" b="1" i="1" dirty="0">
                <a:latin typeface="+mj-lt"/>
                <a:ea typeface="楷体_GB2312" pitchFamily="49" charset="-122"/>
              </a:rPr>
              <a:t>γ</a:t>
            </a:r>
            <a:r>
              <a:rPr lang="zh-CN" altLang="en-US" sz="2800" b="1" dirty="0">
                <a:latin typeface="+mj-lt"/>
              </a:rPr>
              <a:t>为有向曲线弧</a:t>
            </a:r>
            <a:r>
              <a:rPr lang="ru-RU" altLang="zh-CN" sz="2800" b="1" i="1" dirty="0">
                <a:latin typeface="+mj-lt"/>
              </a:rPr>
              <a:t>Г</a:t>
            </a:r>
            <a:r>
              <a:rPr lang="zh-CN" altLang="en-US" sz="2800" b="1" dirty="0">
                <a:latin typeface="+mj-lt"/>
              </a:rPr>
              <a:t>上</a:t>
            </a:r>
            <a:r>
              <a:rPr lang="en-US" altLang="zh-CN" sz="2800" b="1" i="1" dirty="0">
                <a:latin typeface="+mj-lt"/>
              </a:rPr>
              <a:t>M</a:t>
            </a:r>
            <a:r>
              <a:rPr lang="en-US" altLang="zh-CN" sz="2800" b="1" dirty="0">
                <a:latin typeface="+mj-lt"/>
              </a:rPr>
              <a:t>(</a:t>
            </a:r>
            <a:r>
              <a:rPr lang="en-US" altLang="zh-CN" sz="2800" b="1" i="1" dirty="0" err="1">
                <a:latin typeface="+mj-lt"/>
              </a:rPr>
              <a:t>x,y,z</a:t>
            </a:r>
            <a:r>
              <a:rPr lang="en-US" altLang="zh-CN" sz="2800" b="1" dirty="0">
                <a:latin typeface="+mj-lt"/>
              </a:rPr>
              <a:t>)</a:t>
            </a:r>
            <a:r>
              <a:rPr lang="zh-CN" altLang="en-US" sz="2800" b="1" dirty="0">
                <a:latin typeface="+mj-lt"/>
              </a:rPr>
              <a:t>处切向量的方向角</a:t>
            </a:r>
            <a:r>
              <a:rPr lang="en-US" altLang="zh-CN" sz="2800" b="1" dirty="0">
                <a:latin typeface="+mj-lt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5" name="Text Box 5">
                <a:extLst>
                  <a:ext uri="{FF2B5EF4-FFF2-40B4-BE49-F238E27FC236}">
                    <a16:creationId xmlns:a16="http://schemas.microsoft.com/office/drawing/2014/main" id="{DD060C4E-43F2-4509-AD12-2AD89B9AEE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1163" y="2638525"/>
                <a:ext cx="7772400" cy="11745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800" b="1" dirty="0">
                    <a:latin typeface="+mj-lt"/>
                  </a:rPr>
                  <a:t>若令</a:t>
                </a:r>
                <a:r>
                  <a:rPr lang="en-US" altLang="zh-CN" sz="2800" b="1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vertJc m:val="bot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/>
                          </m:rP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groupCh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+mj-lt"/>
                  </a:rPr>
                  <a:t>=</a:t>
                </a:r>
                <a:r>
                  <a:rPr lang="en-US" altLang="zh-CN" sz="2800" b="1" i="1" dirty="0" err="1">
                    <a:latin typeface="+mj-lt"/>
                  </a:rPr>
                  <a:t>Pi+Qj</a:t>
                </a:r>
                <a:r>
                  <a:rPr lang="en-US" altLang="zh-CN" sz="2800" b="1" dirty="0">
                    <a:latin typeface="+mj-lt"/>
                  </a:rPr>
                  <a:t> </a:t>
                </a:r>
                <a:r>
                  <a:rPr lang="en-US" altLang="zh-CN" sz="2800" b="1" i="1" dirty="0">
                    <a:latin typeface="+mj-lt"/>
                  </a:rPr>
                  <a:t>+</a:t>
                </a:r>
                <a:r>
                  <a:rPr lang="en-US" altLang="zh-CN" sz="2800" b="1" i="1" dirty="0" err="1">
                    <a:latin typeface="+mj-lt"/>
                  </a:rPr>
                  <a:t>Rk</a:t>
                </a:r>
                <a:r>
                  <a:rPr lang="en-US" altLang="zh-CN" sz="2800" b="1" i="1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vertJc m:val="bot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groupCh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+mj-lt"/>
                  </a:rPr>
                  <a:t>=</a:t>
                </a:r>
                <a:r>
                  <a:rPr lang="en-US" altLang="zh-CN" sz="2800" b="1" i="1" dirty="0">
                    <a:latin typeface="+mj-lt"/>
                  </a:rPr>
                  <a:t> </a:t>
                </a:r>
                <a:r>
                  <a:rPr lang="en-US" altLang="zh-CN" sz="2800" b="1" dirty="0">
                    <a:latin typeface="+mj-lt"/>
                  </a:rPr>
                  <a:t>cos</a:t>
                </a:r>
                <a:r>
                  <a:rPr lang="el-GR" altLang="zh-CN" sz="2800" b="1" i="1" dirty="0">
                    <a:latin typeface="+mj-lt"/>
                    <a:ea typeface="楷体_GB2312" pitchFamily="49" charset="-122"/>
                  </a:rPr>
                  <a:t>α</a:t>
                </a:r>
                <a:r>
                  <a:rPr lang="en-US" altLang="zh-CN" sz="2800" b="1" i="1" dirty="0" err="1">
                    <a:latin typeface="+mj-lt"/>
                  </a:rPr>
                  <a:t>i</a:t>
                </a:r>
                <a:r>
                  <a:rPr lang="en-US" altLang="zh-CN" sz="2800" b="1" i="1" dirty="0">
                    <a:latin typeface="+mj-lt"/>
                  </a:rPr>
                  <a:t> + </a:t>
                </a:r>
                <a:r>
                  <a:rPr lang="en-US" altLang="zh-CN" sz="2800" b="1" dirty="0">
                    <a:latin typeface="+mj-lt"/>
                  </a:rPr>
                  <a:t>cos</a:t>
                </a:r>
                <a:r>
                  <a:rPr lang="el-GR" altLang="zh-CN" sz="2800" b="1" i="1" dirty="0">
                    <a:latin typeface="+mj-lt"/>
                    <a:ea typeface="楷体_GB2312" pitchFamily="49" charset="-122"/>
                  </a:rPr>
                  <a:t>β</a:t>
                </a:r>
                <a:r>
                  <a:rPr lang="en-US" altLang="zh-CN" sz="2800" b="1" i="1" dirty="0">
                    <a:latin typeface="+mj-lt"/>
                  </a:rPr>
                  <a:t>j</a:t>
                </a:r>
                <a:r>
                  <a:rPr lang="en-US" altLang="zh-CN" sz="2800" b="1" dirty="0">
                    <a:latin typeface="+mj-lt"/>
                  </a:rPr>
                  <a:t> </a:t>
                </a:r>
                <a:r>
                  <a:rPr lang="en-US" altLang="zh-CN" sz="2800" b="1" i="1" dirty="0">
                    <a:latin typeface="+mj-lt"/>
                  </a:rPr>
                  <a:t>+ </a:t>
                </a:r>
                <a:r>
                  <a:rPr lang="en-US" altLang="zh-CN" sz="2800" b="1" dirty="0">
                    <a:latin typeface="+mj-lt"/>
                  </a:rPr>
                  <a:t>cos</a:t>
                </a:r>
                <a:r>
                  <a:rPr lang="el-GR" altLang="zh-CN" sz="2800" b="1" i="1" dirty="0">
                    <a:latin typeface="+mj-lt"/>
                    <a:ea typeface="楷体_GB2312" pitchFamily="49" charset="-122"/>
                  </a:rPr>
                  <a:t>γ</a:t>
                </a:r>
                <a:r>
                  <a:rPr lang="en-US" altLang="zh-CN" sz="2800" b="1" i="1" dirty="0">
                    <a:latin typeface="+mj-lt"/>
                  </a:rPr>
                  <a:t>k,  </a:t>
                </a:r>
              </a:p>
              <a:p>
                <a:r>
                  <a:rPr lang="en-US" altLang="zh-CN" sz="2800" b="1" i="1" dirty="0">
                    <a:latin typeface="+mj-lt"/>
                  </a:rPr>
                  <a:t>           d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vertJc m:val="bot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/>
                          </m:rP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</m:groupCh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+mj-lt"/>
                  </a:rPr>
                  <a:t>=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vertJc m:val="bot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groupChr>
                  </m:oMath>
                </a14:m>
                <a:r>
                  <a:rPr lang="en-US" altLang="zh-CN" sz="2800" b="1" i="1" dirty="0">
                    <a:latin typeface="+mj-lt"/>
                  </a:rPr>
                  <a:t>ds=</a:t>
                </a:r>
                <a:r>
                  <a:rPr lang="en-US" altLang="zh-CN" sz="2800" b="1" i="1" dirty="0" err="1">
                    <a:latin typeface="+mj-lt"/>
                  </a:rPr>
                  <a:t>dxi+dyj</a:t>
                </a:r>
                <a:r>
                  <a:rPr lang="en-US" altLang="zh-CN" sz="2800" b="1" dirty="0">
                    <a:latin typeface="+mj-lt"/>
                  </a:rPr>
                  <a:t> </a:t>
                </a:r>
                <a:r>
                  <a:rPr lang="en-US" altLang="zh-CN" sz="2800" b="1" i="1" dirty="0">
                    <a:latin typeface="+mj-lt"/>
                  </a:rPr>
                  <a:t>+</a:t>
                </a:r>
                <a:r>
                  <a:rPr lang="en-US" altLang="zh-CN" sz="2800" b="1" i="1" dirty="0" err="1">
                    <a:latin typeface="+mj-lt"/>
                  </a:rPr>
                  <a:t>dzk</a:t>
                </a:r>
                <a:r>
                  <a:rPr lang="en-US" altLang="zh-CN" sz="2800" b="1" i="1" dirty="0">
                    <a:latin typeface="+mj-lt"/>
                  </a:rPr>
                  <a:t>, </a:t>
                </a:r>
                <a:endParaRPr lang="en-US" altLang="zh-CN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0485" name="Text Box 5">
                <a:extLst>
                  <a:ext uri="{FF2B5EF4-FFF2-40B4-BE49-F238E27FC236}">
                    <a16:creationId xmlns:a16="http://schemas.microsoft.com/office/drawing/2014/main" id="{DD060C4E-43F2-4509-AD12-2AD89B9AE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81163" y="2638525"/>
                <a:ext cx="7772400" cy="1174552"/>
              </a:xfrm>
              <a:prstGeom prst="rect">
                <a:avLst/>
              </a:prstGeom>
              <a:blipFill>
                <a:blip r:embed="rId3"/>
                <a:stretch>
                  <a:fillRect l="-1647" b="-1450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6" name="Text Box 6">
            <a:extLst>
              <a:ext uri="{FF2B5EF4-FFF2-40B4-BE49-F238E27FC236}">
                <a16:creationId xmlns:a16="http://schemas.microsoft.com/office/drawing/2014/main" id="{E4A835FB-D7AF-4B1F-BFDB-FB4222279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3860801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latin typeface="+mj-lt"/>
              </a:rPr>
              <a:t>则两类曲线积分之间的关系</a:t>
            </a:r>
            <a:r>
              <a:rPr lang="en-US" altLang="zh-CN" sz="2800" b="1" dirty="0">
                <a:latin typeface="+mj-lt"/>
              </a:rPr>
              <a:t>(11)</a:t>
            </a:r>
            <a:r>
              <a:rPr lang="zh-CN" altLang="en-US" sz="2800" b="1" dirty="0">
                <a:latin typeface="+mj-lt"/>
              </a:rPr>
              <a:t>可写为</a:t>
            </a:r>
            <a:r>
              <a:rPr lang="en-US" altLang="zh-CN" sz="2800" b="1" dirty="0">
                <a:latin typeface="+mj-lt"/>
              </a:rPr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7" name="Object 7">
                <a:extLst>
                  <a:ext uri="{FF2B5EF4-FFF2-40B4-BE49-F238E27FC236}">
                    <a16:creationId xmlns:a16="http://schemas.microsoft.com/office/drawing/2014/main" id="{E7A9D986-30C1-456D-8180-251FFFDB11FC}"/>
                  </a:ext>
                </a:extLst>
              </p:cNvPr>
              <p:cNvSpPr txBox="1"/>
              <p:nvPr/>
            </p:nvSpPr>
            <p:spPr bwMode="auto">
              <a:xfrm>
                <a:off x="2617787" y="4588022"/>
                <a:ext cx="6199042" cy="11081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zh-CN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𝜞</m:t>
                          </m:r>
                        </m:sub>
                        <m:sup/>
                        <m:e>
                          <m:groupChr>
                            <m:groupChrPr>
                              <m:chr m:val="→"/>
                              <m:pos m:val="top"/>
                              <m:vertJc m:val="bot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/>
                                </m:r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groupCh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groupChr>
                            <m:groupChrPr>
                              <m:chr m:val="→"/>
                              <m:pos m:val="top"/>
                              <m:vertJc m:val="bot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/>
                                </m:r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groupChr>
                        </m:e>
                      </m:nary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𝜞</m:t>
                          </m:r>
                        </m:sub>
                        <m:sup/>
                        <m:e>
                          <m:groupChr>
                            <m:groupChrPr>
                              <m:chr m:val="→"/>
                              <m:pos m:val="top"/>
                              <m:vertJc m:val="bot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/>
                                </m:r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groupCh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groupChr>
                            <m:groupChrPr>
                              <m:chr m:val="→"/>
                              <m:pos m:val="top"/>
                              <m:vertJc m:val="bot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groupCh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𝒅𝒔</m:t>
                          </m:r>
                        </m:e>
                      </m:nary>
                      <m:r>
                        <a:rPr lang="zh-CN" altLang="en-US" sz="28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𝒅𝒔</m:t>
                          </m:r>
                        </m:e>
                      </m:nary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chemeClr val="tx1"/>
                          </a:solidFill>
                          <a:latin typeface="+mj-lt"/>
                        </a:rPr>
                        <m:t>    </m:t>
                      </m:r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487" name="Object 7">
                <a:extLst>
                  <a:ext uri="{FF2B5EF4-FFF2-40B4-BE49-F238E27FC236}">
                    <a16:creationId xmlns:a16="http://schemas.microsoft.com/office/drawing/2014/main" id="{E7A9D986-30C1-456D-8180-251FFFDB1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7787" y="4588022"/>
                <a:ext cx="6199042" cy="11081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8" name="Text Box 8">
                <a:extLst>
                  <a:ext uri="{FF2B5EF4-FFF2-40B4-BE49-F238E27FC236}">
                    <a16:creationId xmlns:a16="http://schemas.microsoft.com/office/drawing/2014/main" id="{53AAE076-90BA-47C0-B082-CB6701A1D2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1263" y="5759776"/>
                <a:ext cx="7561262" cy="6334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800" b="1" dirty="0">
                    <a:latin typeface="+mj-lt"/>
                  </a:rPr>
                  <a:t>其中</a:t>
                </a:r>
                <a:r>
                  <a:rPr lang="en-US" altLang="zh-CN" sz="2800" b="1" i="1" dirty="0">
                    <a:latin typeface="+mj-lt"/>
                  </a:rPr>
                  <a:t>A</a:t>
                </a:r>
                <a:r>
                  <a:rPr lang="en-US" altLang="zh-CN" sz="2800" b="1" i="1" baseline="-25000" dirty="0">
                    <a:latin typeface="+mj-lt"/>
                  </a:rPr>
                  <a:t>t</a:t>
                </a:r>
                <a:r>
                  <a:rPr lang="zh-CN" altLang="en-US" sz="2800" b="1" dirty="0">
                    <a:latin typeface="+mj-lt"/>
                  </a:rPr>
                  <a:t>为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vertJc m:val="bot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/>
                          </m:r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groupChr>
                  </m:oMath>
                </a14:m>
                <a:r>
                  <a:rPr lang="zh-CN" altLang="en-US" sz="2800" b="1" dirty="0">
                    <a:latin typeface="+mj-lt"/>
                    <a:cs typeface="Times New Roman" panose="02020603050405020304" pitchFamily="18" charset="0"/>
                  </a:rPr>
                  <a:t>在单位切向量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vertJc m:val="bot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groupChr>
                  </m:oMath>
                </a14:m>
                <a:r>
                  <a:rPr lang="zh-CN" altLang="en-US" sz="2800" b="1" dirty="0">
                    <a:latin typeface="+mj-lt"/>
                    <a:cs typeface="Times New Roman" panose="02020603050405020304" pitchFamily="18" charset="0"/>
                  </a:rPr>
                  <a:t>上的投影</a:t>
                </a:r>
              </a:p>
            </p:txBody>
          </p:sp>
        </mc:Choice>
        <mc:Fallback xmlns="">
          <p:sp>
            <p:nvSpPr>
              <p:cNvPr id="20488" name="Text Box 8">
                <a:extLst>
                  <a:ext uri="{FF2B5EF4-FFF2-40B4-BE49-F238E27FC236}">
                    <a16:creationId xmlns:a16="http://schemas.microsoft.com/office/drawing/2014/main" id="{53AAE076-90BA-47C0-B082-CB6701A1D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1263" y="5759776"/>
                <a:ext cx="7561262" cy="633443"/>
              </a:xfrm>
              <a:prstGeom prst="rect">
                <a:avLst/>
              </a:prstGeom>
              <a:blipFill>
                <a:blip r:embed="rId5"/>
                <a:stretch>
                  <a:fillRect l="-1613" b="-259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3" grpId="0"/>
      <p:bldP spid="20484" grpId="0"/>
      <p:bldP spid="20485" grpId="0" autoUpdateAnimBg="0"/>
      <p:bldP spid="20486" grpId="0" autoUpdateAnimBg="0"/>
      <p:bldP spid="20487" grpId="0"/>
      <p:bldP spid="2048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92FC8784-A8BD-4275-B486-9E9543DA0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2620965"/>
            <a:ext cx="41052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 b="1" dirty="0"/>
              <a:t>解</a:t>
            </a:r>
            <a:r>
              <a:rPr lang="en-US" altLang="zh-CN" sz="3200" b="1" dirty="0"/>
              <a:t>: 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(1)  </a:t>
            </a:r>
            <a:r>
              <a:rPr lang="en-US" altLang="zh-CN" sz="2800" b="1" i="1" dirty="0"/>
              <a:t>L</a:t>
            </a:r>
            <a:r>
              <a:rPr lang="zh-CN" altLang="en-US" sz="2800" b="1" dirty="0"/>
              <a:t>的方向余弦为</a:t>
            </a:r>
            <a:r>
              <a:rPr lang="en-US" altLang="zh-CN" sz="2800" b="1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Object 3">
                <a:extLst>
                  <a:ext uri="{FF2B5EF4-FFF2-40B4-BE49-F238E27FC236}">
                    <a16:creationId xmlns:a16="http://schemas.microsoft.com/office/drawing/2014/main" id="{77CB390B-007F-4BBA-B3B1-0ED0A14A3F12}"/>
                  </a:ext>
                </a:extLst>
              </p:cNvPr>
              <p:cNvSpPr txBox="1"/>
              <p:nvPr/>
            </p:nvSpPr>
            <p:spPr bwMode="auto">
              <a:xfrm>
                <a:off x="2208214" y="4005262"/>
                <a:ext cx="8170862" cy="11382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𝒅𝒔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𝒅𝒚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1507" name="Object 3">
                <a:extLst>
                  <a:ext uri="{FF2B5EF4-FFF2-40B4-BE49-F238E27FC236}">
                    <a16:creationId xmlns:a16="http://schemas.microsoft.com/office/drawing/2014/main" id="{77CB390B-007F-4BBA-B3B1-0ED0A14A3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8214" y="4005262"/>
                <a:ext cx="8170862" cy="11382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08" name="Object 4">
                <a:extLst>
                  <a:ext uri="{FF2B5EF4-FFF2-40B4-BE49-F238E27FC236}">
                    <a16:creationId xmlns:a16="http://schemas.microsoft.com/office/drawing/2014/main" id="{1CB5B773-CCCE-4CE1-8C30-F6A1155ADD28}"/>
                  </a:ext>
                </a:extLst>
              </p:cNvPr>
              <p:cNvSpPr txBox="1"/>
              <p:nvPr/>
            </p:nvSpPr>
            <p:spPr bwMode="auto">
              <a:xfrm>
                <a:off x="6238877" y="2496347"/>
                <a:ext cx="4762500" cy="1008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1508" name="Object 4">
                <a:extLst>
                  <a:ext uri="{FF2B5EF4-FFF2-40B4-BE49-F238E27FC236}">
                    <a16:creationId xmlns:a16="http://schemas.microsoft.com/office/drawing/2014/main" id="{1CB5B773-CCCE-4CE1-8C30-F6A1155AD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38877" y="2496347"/>
                <a:ext cx="4762500" cy="10080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9" name="Text Box 5">
            <a:extLst>
              <a:ext uri="{FF2B5EF4-FFF2-40B4-BE49-F238E27FC236}">
                <a16:creationId xmlns:a16="http://schemas.microsoft.com/office/drawing/2014/main" id="{4547ABC8-0E6A-41C2-A58B-811C0447C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475583"/>
            <a:ext cx="7848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/>
              <a:t>其中</a:t>
            </a:r>
            <a:r>
              <a:rPr lang="en-US" altLang="zh-CN" sz="2800" b="1" i="1" dirty="0"/>
              <a:t>L</a:t>
            </a:r>
            <a:r>
              <a:rPr lang="en-US" altLang="zh-CN" sz="2800" b="1" dirty="0"/>
              <a:t>: (1) </a:t>
            </a:r>
            <a:r>
              <a:rPr lang="en-US" altLang="zh-CN" sz="3200" b="1" i="1" dirty="0" err="1"/>
              <a:t>xoy</a:t>
            </a:r>
            <a:r>
              <a:rPr lang="zh-CN" altLang="en-US" sz="2800" b="1" dirty="0"/>
              <a:t>面内沿直线从</a:t>
            </a:r>
            <a:r>
              <a:rPr lang="en-US" altLang="zh-CN" sz="2800" b="1" dirty="0"/>
              <a:t>(0,0)</a:t>
            </a:r>
            <a:r>
              <a:rPr lang="zh-CN" altLang="en-US" sz="2800" b="1" dirty="0"/>
              <a:t>到</a:t>
            </a:r>
            <a:r>
              <a:rPr lang="en-US" altLang="zh-CN" sz="2800" b="1" dirty="0"/>
              <a:t>(1,1);</a:t>
            </a:r>
          </a:p>
          <a:p>
            <a:pPr algn="l"/>
            <a:r>
              <a:rPr lang="en-US" altLang="zh-CN" sz="2800" b="1" dirty="0"/>
              <a:t>             (2) </a:t>
            </a:r>
            <a:r>
              <a:rPr lang="zh-CN" altLang="en-US" sz="2800" b="1" dirty="0"/>
              <a:t>沿上半圆周线 </a:t>
            </a:r>
            <a:r>
              <a:rPr lang="en-US" altLang="zh-CN" sz="3200" b="1" i="1" dirty="0"/>
              <a:t>x</a:t>
            </a:r>
            <a:r>
              <a:rPr lang="en-US" altLang="zh-CN" sz="3200" b="1" baseline="30000" dirty="0"/>
              <a:t>2</a:t>
            </a:r>
            <a:r>
              <a:rPr lang="en-US" altLang="zh-CN" sz="3200" b="1" i="1" dirty="0"/>
              <a:t>+y</a:t>
            </a:r>
            <a:r>
              <a:rPr lang="en-US" altLang="zh-CN" sz="3200" b="1" baseline="30000" dirty="0"/>
              <a:t>2</a:t>
            </a:r>
            <a:r>
              <a:rPr lang="en-US" altLang="zh-CN" sz="2800" b="1" dirty="0"/>
              <a:t>=2</a:t>
            </a:r>
            <a:r>
              <a:rPr lang="en-US" altLang="zh-CN" sz="3200" b="1" i="1" dirty="0"/>
              <a:t>x</a:t>
            </a:r>
            <a:r>
              <a:rPr lang="zh-CN" altLang="en-US" sz="2800" b="1" dirty="0"/>
              <a:t>从</a:t>
            </a:r>
            <a:r>
              <a:rPr lang="en-US" altLang="zh-CN" sz="2800" b="1" dirty="0"/>
              <a:t>(0,0)</a:t>
            </a:r>
            <a:r>
              <a:rPr lang="zh-CN" altLang="en-US" sz="2800" b="1" dirty="0"/>
              <a:t>到</a:t>
            </a:r>
            <a:r>
              <a:rPr lang="en-US" altLang="zh-CN" sz="2800" b="1" dirty="0"/>
              <a:t>(1,1).</a:t>
            </a:r>
          </a:p>
        </p:txBody>
      </p:sp>
      <p:grpSp>
        <p:nvGrpSpPr>
          <p:cNvPr id="21510" name="Group 6">
            <a:extLst>
              <a:ext uri="{FF2B5EF4-FFF2-40B4-BE49-F238E27FC236}">
                <a16:creationId xmlns:a16="http://schemas.microsoft.com/office/drawing/2014/main" id="{1F62711C-ABCC-4C83-9B3C-C594EB5D208D}"/>
              </a:ext>
            </a:extLst>
          </p:cNvPr>
          <p:cNvGrpSpPr>
            <a:grpSpLocks/>
          </p:cNvGrpSpPr>
          <p:nvPr/>
        </p:nvGrpSpPr>
        <p:grpSpPr bwMode="auto">
          <a:xfrm>
            <a:off x="1557336" y="116438"/>
            <a:ext cx="8774114" cy="1274763"/>
            <a:chOff x="88" y="77"/>
            <a:chExt cx="5527" cy="803"/>
          </a:xfrm>
        </p:grpSpPr>
        <p:sp>
          <p:nvSpPr>
            <p:cNvPr id="21511" name="Text Box 7">
              <a:extLst>
                <a:ext uri="{FF2B5EF4-FFF2-40B4-BE49-F238E27FC236}">
                  <a16:creationId xmlns:a16="http://schemas.microsoft.com/office/drawing/2014/main" id="{B880471C-3512-422A-9697-993FBD2D1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" y="158"/>
              <a:ext cx="4989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3600" b="1" dirty="0"/>
                <a:t>例</a:t>
              </a:r>
              <a:r>
                <a:rPr lang="en-US" altLang="zh-CN" sz="3600" b="1" dirty="0"/>
                <a:t>5</a:t>
              </a:r>
              <a:r>
                <a:rPr lang="en-US" altLang="zh-CN" sz="2800" b="1" dirty="0"/>
                <a:t>  </a:t>
              </a:r>
              <a:r>
                <a:rPr lang="zh-CN" altLang="en-US" sz="2800" b="1" dirty="0"/>
                <a:t>把对坐标的曲线积分</a:t>
              </a:r>
            </a:p>
            <a:p>
              <a:pPr algn="l">
                <a:lnSpc>
                  <a:spcPct val="130000"/>
                </a:lnSpc>
              </a:pPr>
              <a:r>
                <a:rPr lang="zh-CN" altLang="en-US" sz="2800" b="1" dirty="0"/>
                <a:t>         化成对弧长的曲线积分</a:t>
              </a:r>
              <a:r>
                <a:rPr lang="en-US" altLang="zh-CN" sz="2800" b="1" dirty="0"/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12" name="Object 8">
                  <a:extLst>
                    <a:ext uri="{FF2B5EF4-FFF2-40B4-BE49-F238E27FC236}">
                      <a16:creationId xmlns:a16="http://schemas.microsoft.com/office/drawing/2014/main" id="{2D97A56D-B80D-4BEC-81D3-A7A43A71CEF2}"/>
                    </a:ext>
                  </a:extLst>
                </p:cNvPr>
                <p:cNvSpPr txBox="1"/>
                <p:nvPr/>
              </p:nvSpPr>
              <p:spPr bwMode="auto">
                <a:xfrm>
                  <a:off x="2894" y="77"/>
                  <a:ext cx="2721" cy="6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𝒅𝒚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1512" name="Object 8">
                  <a:extLst>
                    <a:ext uri="{FF2B5EF4-FFF2-40B4-BE49-F238E27FC236}">
                      <a16:creationId xmlns:a16="http://schemas.microsoft.com/office/drawing/2014/main" id="{2D97A56D-B80D-4BEC-81D3-A7A43A71CE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94" y="77"/>
                  <a:ext cx="2721" cy="61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513" name="Object 9">
                <a:extLst>
                  <a:ext uri="{FF2B5EF4-FFF2-40B4-BE49-F238E27FC236}">
                    <a16:creationId xmlns:a16="http://schemas.microsoft.com/office/drawing/2014/main" id="{D8A7E2C2-EA58-4144-B032-3BB311BEE090}"/>
                  </a:ext>
                </a:extLst>
              </p:cNvPr>
              <p:cNvSpPr txBox="1"/>
              <p:nvPr/>
            </p:nvSpPr>
            <p:spPr bwMode="auto">
              <a:xfrm>
                <a:off x="2438401" y="3141664"/>
                <a:ext cx="6062664" cy="1008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/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𝑷𝒅𝒙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𝑸𝒅𝒚</m:t>
                          </m:r>
                        </m:e>
                      </m:nary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rad>
                            </m:den>
                          </m:f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𝒅𝒔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</m:e>
                      </m:nary>
                      <m:r>
                        <m:rPr>
                          <m:nor/>
                        </m:rPr>
                        <a:rPr lang="zh-CN" altLang="en-US" sz="24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1513" name="Object 9">
                <a:extLst>
                  <a:ext uri="{FF2B5EF4-FFF2-40B4-BE49-F238E27FC236}">
                    <a16:creationId xmlns:a16="http://schemas.microsoft.com/office/drawing/2014/main" id="{D8A7E2C2-EA58-4144-B032-3BB311BEE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1" y="3141664"/>
                <a:ext cx="6062664" cy="10080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14" name="Object 10">
                <a:extLst>
                  <a:ext uri="{FF2B5EF4-FFF2-40B4-BE49-F238E27FC236}">
                    <a16:creationId xmlns:a16="http://schemas.microsoft.com/office/drawing/2014/main" id="{15ECC10E-4430-4BAD-AC19-686A654D2EC1}"/>
                  </a:ext>
                </a:extLst>
              </p:cNvPr>
              <p:cNvSpPr txBox="1"/>
              <p:nvPr/>
            </p:nvSpPr>
            <p:spPr bwMode="auto">
              <a:xfrm>
                <a:off x="2260599" y="5034972"/>
                <a:ext cx="9677399" cy="9080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𝒅𝒔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1514" name="Object 10">
                <a:extLst>
                  <a:ext uri="{FF2B5EF4-FFF2-40B4-BE49-F238E27FC236}">
                    <a16:creationId xmlns:a16="http://schemas.microsoft.com/office/drawing/2014/main" id="{15ECC10E-4430-4BAD-AC19-686A654D2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0599" y="5034972"/>
                <a:ext cx="9677399" cy="9080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15" name="Object 11">
                <a:extLst>
                  <a:ext uri="{FF2B5EF4-FFF2-40B4-BE49-F238E27FC236}">
                    <a16:creationId xmlns:a16="http://schemas.microsoft.com/office/drawing/2014/main" id="{39A89B99-6700-42FE-B302-12B303C83C3C}"/>
                  </a:ext>
                </a:extLst>
              </p:cNvPr>
              <p:cNvSpPr txBox="1"/>
              <p:nvPr/>
            </p:nvSpPr>
            <p:spPr bwMode="auto">
              <a:xfrm>
                <a:off x="2438401" y="5843010"/>
                <a:ext cx="8289924" cy="9080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supHide m:val="on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/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𝑷𝒅𝒙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𝑸𝒅𝒚</m:t>
                          </m:r>
                        </m:e>
                      </m:nary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/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𝒅𝒔</m:t>
                          </m:r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1515" name="Object 11">
                <a:extLst>
                  <a:ext uri="{FF2B5EF4-FFF2-40B4-BE49-F238E27FC236}">
                    <a16:creationId xmlns:a16="http://schemas.microsoft.com/office/drawing/2014/main" id="{39A89B99-6700-42FE-B302-12B303C83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1" y="5843010"/>
                <a:ext cx="8289924" cy="9080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8C2012C0-31F9-40E2-9D73-A09FA8FBB802}"/>
              </a:ext>
            </a:extLst>
          </p:cNvPr>
          <p:cNvGrpSpPr/>
          <p:nvPr/>
        </p:nvGrpSpPr>
        <p:grpSpPr>
          <a:xfrm>
            <a:off x="9714502" y="860796"/>
            <a:ext cx="2332429" cy="1777378"/>
            <a:chOff x="9748058" y="827240"/>
            <a:chExt cx="2332429" cy="1777378"/>
          </a:xfrm>
        </p:grpSpPr>
        <p:grpSp>
          <p:nvGrpSpPr>
            <p:cNvPr id="21" name="Group 42">
              <a:extLst>
                <a:ext uri="{FF2B5EF4-FFF2-40B4-BE49-F238E27FC236}">
                  <a16:creationId xmlns:a16="http://schemas.microsoft.com/office/drawing/2014/main" id="{8334FA0E-81BF-4B36-A9FA-66F95FECDB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48058" y="900902"/>
              <a:ext cx="2332429" cy="1703716"/>
              <a:chOff x="4069" y="1248"/>
              <a:chExt cx="1457" cy="938"/>
            </a:xfrm>
          </p:grpSpPr>
          <p:sp>
            <p:nvSpPr>
              <p:cNvPr id="22" name="Line 13">
                <a:extLst>
                  <a:ext uri="{FF2B5EF4-FFF2-40B4-BE49-F238E27FC236}">
                    <a16:creationId xmlns:a16="http://schemas.microsoft.com/office/drawing/2014/main" id="{411781BF-0FB8-4085-85D8-5439BD36A5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9" y="2003"/>
                <a:ext cx="145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4">
                <a:extLst>
                  <a:ext uri="{FF2B5EF4-FFF2-40B4-BE49-F238E27FC236}">
                    <a16:creationId xmlns:a16="http://schemas.microsoft.com/office/drawing/2014/main" id="{61D95D26-25E9-4F1E-94D4-176B6143B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72" y="1248"/>
                <a:ext cx="0" cy="9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Object 15">
                    <a:extLst>
                      <a:ext uri="{FF2B5EF4-FFF2-40B4-BE49-F238E27FC236}">
                        <a16:creationId xmlns:a16="http://schemas.microsoft.com/office/drawing/2014/main" id="{96B1A891-2744-4A2A-AC1F-71A2CDBCC12E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4088" y="2015"/>
                    <a:ext cx="184" cy="1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24" name="Object 15">
                    <a:extLst>
                      <a:ext uri="{FF2B5EF4-FFF2-40B4-BE49-F238E27FC236}">
                        <a16:creationId xmlns:a16="http://schemas.microsoft.com/office/drawing/2014/main" id="{96B1A891-2744-4A2A-AC1F-71A2CDBCC1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088" y="2015"/>
                    <a:ext cx="184" cy="15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8750" b="-51111"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Object 16">
                    <a:extLst>
                      <a:ext uri="{FF2B5EF4-FFF2-40B4-BE49-F238E27FC236}">
                        <a16:creationId xmlns:a16="http://schemas.microsoft.com/office/drawing/2014/main" id="{6D563CAB-A21D-486D-AF72-066564B9674C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4072" y="1248"/>
                    <a:ext cx="193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25" name="Object 16">
                    <a:extLst>
                      <a:ext uri="{FF2B5EF4-FFF2-40B4-BE49-F238E27FC236}">
                        <a16:creationId xmlns:a16="http://schemas.microsoft.com/office/drawing/2014/main" id="{6D563CAB-A21D-486D-AF72-066564B967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072" y="1248"/>
                    <a:ext cx="193" cy="28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882" r="-25490"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Object 17">
                    <a:extLst>
                      <a:ext uri="{FF2B5EF4-FFF2-40B4-BE49-F238E27FC236}">
                        <a16:creationId xmlns:a16="http://schemas.microsoft.com/office/drawing/2014/main" id="{9A849B8E-B8A6-47B9-8B5F-9D057ABE1118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5338" y="1963"/>
                    <a:ext cx="188" cy="22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26" name="Object 17">
                    <a:extLst>
                      <a:ext uri="{FF2B5EF4-FFF2-40B4-BE49-F238E27FC236}">
                        <a16:creationId xmlns:a16="http://schemas.microsoft.com/office/drawing/2014/main" id="{9A849B8E-B8A6-47B9-8B5F-9D057ABE11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338" y="1963"/>
                    <a:ext cx="188" cy="22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6327" b="-2985"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7" name="Arc 19">
              <a:extLst>
                <a:ext uri="{FF2B5EF4-FFF2-40B4-BE49-F238E27FC236}">
                  <a16:creationId xmlns:a16="http://schemas.microsoft.com/office/drawing/2014/main" id="{75FDD4FE-4215-4646-AB08-8D06AB87EA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95997" y="1293563"/>
              <a:ext cx="1740841" cy="1024712"/>
            </a:xfrm>
            <a:custGeom>
              <a:avLst/>
              <a:gdLst>
                <a:gd name="G0" fmla="+- 21587 0 0"/>
                <a:gd name="G1" fmla="+- 21600 0 0"/>
                <a:gd name="G2" fmla="+- 21600 0 0"/>
                <a:gd name="T0" fmla="*/ 0 w 43187"/>
                <a:gd name="T1" fmla="*/ 20860 h 21600"/>
                <a:gd name="T2" fmla="*/ 43187 w 43187"/>
                <a:gd name="T3" fmla="*/ 21600 h 21600"/>
                <a:gd name="T4" fmla="*/ 21587 w 4318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7" h="21600" fill="none" extrusionOk="0">
                  <a:moveTo>
                    <a:pt x="-1" y="20859"/>
                  </a:moveTo>
                  <a:cubicBezTo>
                    <a:pt x="398" y="9225"/>
                    <a:pt x="9945" y="0"/>
                    <a:pt x="21587" y="0"/>
                  </a:cubicBezTo>
                  <a:cubicBezTo>
                    <a:pt x="33516" y="0"/>
                    <a:pt x="43187" y="9670"/>
                    <a:pt x="43187" y="21600"/>
                  </a:cubicBezTo>
                </a:path>
                <a:path w="43187" h="21600" stroke="0" extrusionOk="0">
                  <a:moveTo>
                    <a:pt x="-1" y="20859"/>
                  </a:moveTo>
                  <a:cubicBezTo>
                    <a:pt x="398" y="9225"/>
                    <a:pt x="9945" y="0"/>
                    <a:pt x="21587" y="0"/>
                  </a:cubicBezTo>
                  <a:cubicBezTo>
                    <a:pt x="33516" y="0"/>
                    <a:pt x="43187" y="9670"/>
                    <a:pt x="43187" y="21600"/>
                  </a:cubicBezTo>
                  <a:lnTo>
                    <a:pt x="21587" y="2160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bject 20">
                  <a:extLst>
                    <a:ext uri="{FF2B5EF4-FFF2-40B4-BE49-F238E27FC236}">
                      <a16:creationId xmlns:a16="http://schemas.microsoft.com/office/drawing/2014/main" id="{D41F4736-E547-48DE-89A5-BFDEB404663F}"/>
                    </a:ext>
                  </a:extLst>
                </p:cNvPr>
                <p:cNvSpPr txBox="1"/>
                <p:nvPr/>
              </p:nvSpPr>
              <p:spPr bwMode="auto">
                <a:xfrm>
                  <a:off x="10743175" y="897613"/>
                  <a:ext cx="366207" cy="39989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28" name="Object 20">
                  <a:extLst>
                    <a:ext uri="{FF2B5EF4-FFF2-40B4-BE49-F238E27FC236}">
                      <a16:creationId xmlns:a16="http://schemas.microsoft.com/office/drawing/2014/main" id="{D41F4736-E547-48DE-89A5-BFDEB4046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743175" y="897613"/>
                  <a:ext cx="366207" cy="399898"/>
                </a:xfrm>
                <a:prstGeom prst="rect">
                  <a:avLst/>
                </a:prstGeom>
                <a:blipFill>
                  <a:blip r:embed="rId11"/>
                  <a:stretch>
                    <a:fillRect l="-5000" r="-13333" b="-12308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A1DD6EB1-97B8-4B1A-B4FF-AFEC55E20C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06268" y="1337954"/>
              <a:ext cx="273732" cy="2599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bject 20">
                  <a:extLst>
                    <a:ext uri="{FF2B5EF4-FFF2-40B4-BE49-F238E27FC236}">
                      <a16:creationId xmlns:a16="http://schemas.microsoft.com/office/drawing/2014/main" id="{6D00F4CA-5246-4322-9CA4-B585AE4D0113}"/>
                    </a:ext>
                  </a:extLst>
                </p:cNvPr>
                <p:cNvSpPr txBox="1"/>
                <p:nvPr/>
              </p:nvSpPr>
              <p:spPr bwMode="auto">
                <a:xfrm>
                  <a:off x="10818273" y="827240"/>
                  <a:ext cx="366207" cy="39989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36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39" name="Object 20">
                  <a:extLst>
                    <a:ext uri="{FF2B5EF4-FFF2-40B4-BE49-F238E27FC236}">
                      <a16:creationId xmlns:a16="http://schemas.microsoft.com/office/drawing/2014/main" id="{6D00F4CA-5246-4322-9CA4-B585AE4D01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818273" y="827240"/>
                  <a:ext cx="366207" cy="399898"/>
                </a:xfrm>
                <a:prstGeom prst="rect">
                  <a:avLst/>
                </a:prstGeom>
                <a:blipFill>
                  <a:blip r:embed="rId12"/>
                  <a:stretch>
                    <a:fillRect b="-21212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7" grpId="0"/>
      <p:bldP spid="21508" grpId="0"/>
      <p:bldP spid="21509" grpId="0" autoUpdateAnimBg="0"/>
      <p:bldP spid="21513" grpId="0"/>
      <p:bldP spid="21514" grpId="0"/>
      <p:bldP spid="215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0B2B4893-E161-438D-8376-E392753FC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518" y="246254"/>
            <a:ext cx="38924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latin typeface="+mj-lt"/>
                <a:ea typeface="+mj-ea"/>
              </a:rPr>
              <a:t>变力沿曲线所作的功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ext Box 3">
                <a:extLst>
                  <a:ext uri="{FF2B5EF4-FFF2-40B4-BE49-F238E27FC236}">
                    <a16:creationId xmlns:a16="http://schemas.microsoft.com/office/drawing/2014/main" id="{02E1CBD2-7B75-4936-9573-D40A8F1904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4371" y="1011210"/>
                <a:ext cx="9120739" cy="1602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ea typeface="+mj-ea"/>
                  </a:rPr>
                  <a:t>设某质点在</a:t>
                </a:r>
                <a:r>
                  <a:rPr lang="en-US" altLang="zh-CN" sz="2800" b="1" i="1" dirty="0" err="1">
                    <a:latin typeface="+mj-lt"/>
                    <a:ea typeface="+mj-ea"/>
                  </a:rPr>
                  <a:t>xoy</a:t>
                </a:r>
                <a:r>
                  <a:rPr lang="zh-CN" altLang="en-US" sz="2800" b="1" dirty="0">
                    <a:latin typeface="+mj-lt"/>
                    <a:ea typeface="+mj-ea"/>
                  </a:rPr>
                  <a:t>平面内受力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vertJc m:val="bot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</m:groupChr>
                  </m:oMath>
                </a14:m>
                <a:r>
                  <a:rPr lang="en-US" altLang="zh-CN" sz="2800" b="1" dirty="0">
                    <a:latin typeface="+mj-lt"/>
                    <a:ea typeface="+mj-ea"/>
                  </a:rPr>
                  <a:t>(</a:t>
                </a:r>
                <a:r>
                  <a:rPr lang="en-US" altLang="zh-CN" sz="2800" b="1" i="1" dirty="0" err="1">
                    <a:latin typeface="+mj-lt"/>
                    <a:ea typeface="+mj-ea"/>
                  </a:rPr>
                  <a:t>x,y</a:t>
                </a:r>
                <a:r>
                  <a:rPr lang="en-US" altLang="zh-CN" sz="2800" b="1" dirty="0">
                    <a:latin typeface="+mj-lt"/>
                    <a:ea typeface="+mj-ea"/>
                  </a:rPr>
                  <a:t>)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=P(</a:t>
                </a:r>
                <a:r>
                  <a:rPr lang="en-US" altLang="zh-CN" sz="2800" b="1" i="1" dirty="0" err="1">
                    <a:latin typeface="+mj-lt"/>
                    <a:ea typeface="+mj-ea"/>
                  </a:rPr>
                  <a:t>x,y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)</a:t>
                </a:r>
                <a:r>
                  <a:rPr lang="en-US" altLang="zh-CN" sz="2800" b="1" i="1" dirty="0" err="1">
                    <a:latin typeface="+mj-lt"/>
                    <a:ea typeface="+mj-ea"/>
                  </a:rPr>
                  <a:t>i+Q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(</a:t>
                </a:r>
                <a:r>
                  <a:rPr lang="en-US" altLang="zh-CN" sz="2800" b="1" i="1" dirty="0" err="1">
                    <a:latin typeface="+mj-lt"/>
                    <a:ea typeface="+mj-ea"/>
                  </a:rPr>
                  <a:t>x,y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)j</a:t>
                </a:r>
                <a:r>
                  <a:rPr lang="en-US" altLang="zh-CN" sz="2800" b="1" dirty="0">
                    <a:latin typeface="+mj-lt"/>
                    <a:ea typeface="+mj-ea"/>
                  </a:rPr>
                  <a:t> </a:t>
                </a:r>
                <a:r>
                  <a:rPr lang="zh-CN" altLang="en-US" sz="2800" b="1" dirty="0">
                    <a:latin typeface="+mj-lt"/>
                    <a:ea typeface="+mj-ea"/>
                  </a:rPr>
                  <a:t>的作用沿曲线弧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L</a:t>
                </a:r>
                <a:r>
                  <a:rPr lang="zh-CN" altLang="en-US" sz="2800" b="1" dirty="0">
                    <a:latin typeface="+mj-lt"/>
                    <a:ea typeface="+mj-ea"/>
                  </a:rPr>
                  <a:t>从点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A</a:t>
                </a:r>
                <a:r>
                  <a:rPr lang="zh-CN" altLang="en-US" sz="2800" b="1" dirty="0">
                    <a:latin typeface="+mj-lt"/>
                    <a:ea typeface="+mj-ea"/>
                  </a:rPr>
                  <a:t>移动到点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B</a:t>
                </a:r>
                <a:r>
                  <a:rPr lang="zh-CN" altLang="en-US" sz="2800" b="1" dirty="0">
                    <a:latin typeface="+mj-lt"/>
                    <a:ea typeface="+mj-ea"/>
                  </a:rPr>
                  <a:t>，其中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P(</a:t>
                </a:r>
                <a:r>
                  <a:rPr lang="en-US" altLang="zh-CN" sz="2800" b="1" i="1" dirty="0" err="1">
                    <a:latin typeface="+mj-lt"/>
                    <a:ea typeface="+mj-ea"/>
                  </a:rPr>
                  <a:t>x,y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)</a:t>
                </a:r>
                <a:r>
                  <a:rPr lang="zh-CN" altLang="en-US" sz="2800" b="1" i="1" dirty="0">
                    <a:latin typeface="+mj-lt"/>
                    <a:ea typeface="+mj-ea"/>
                  </a:rPr>
                  <a:t>，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Q(</a:t>
                </a:r>
                <a:r>
                  <a:rPr lang="en-US" altLang="zh-CN" sz="2800" b="1" i="1" dirty="0" err="1">
                    <a:latin typeface="+mj-lt"/>
                    <a:ea typeface="+mj-ea"/>
                  </a:rPr>
                  <a:t>x,y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)</a:t>
                </a:r>
                <a:r>
                  <a:rPr lang="zh-CN" altLang="en-US" sz="2800" b="1" dirty="0">
                    <a:latin typeface="+mj-lt"/>
                    <a:ea typeface="+mj-ea"/>
                  </a:rPr>
                  <a:t>在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L</a:t>
                </a:r>
                <a:r>
                  <a:rPr lang="zh-CN" altLang="en-US" sz="2800" b="1" dirty="0">
                    <a:latin typeface="+mj-lt"/>
                    <a:ea typeface="+mj-ea"/>
                  </a:rPr>
                  <a:t>上连续，求力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vertJc m:val="bot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</m:groupChr>
                  </m:oMath>
                </a14:m>
                <a:r>
                  <a:rPr lang="zh-CN" altLang="en-US" sz="2800" b="1" dirty="0">
                    <a:latin typeface="+mj-lt"/>
                    <a:ea typeface="+mj-ea"/>
                  </a:rPr>
                  <a:t>所作的功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W</a:t>
                </a:r>
                <a:r>
                  <a:rPr lang="zh-CN" altLang="en-US" sz="2800" b="1" dirty="0">
                    <a:latin typeface="+mj-lt"/>
                    <a:ea typeface="+mj-ea"/>
                  </a:rPr>
                  <a:t>。</a:t>
                </a:r>
              </a:p>
            </p:txBody>
          </p:sp>
        </mc:Choice>
        <mc:Fallback xmlns="">
          <p:sp>
            <p:nvSpPr>
              <p:cNvPr id="3075" name="Text Box 3">
                <a:extLst>
                  <a:ext uri="{FF2B5EF4-FFF2-40B4-BE49-F238E27FC236}">
                    <a16:creationId xmlns:a16="http://schemas.microsoft.com/office/drawing/2014/main" id="{02E1CBD2-7B75-4936-9573-D40A8F190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4371" y="1011210"/>
                <a:ext cx="9120739" cy="1602875"/>
              </a:xfrm>
              <a:prstGeom prst="rect">
                <a:avLst/>
              </a:prstGeom>
              <a:blipFill>
                <a:blip r:embed="rId2"/>
                <a:stretch>
                  <a:fillRect l="-1337" b="-988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6" name="Text Box 4">
                <a:extLst>
                  <a:ext uri="{FF2B5EF4-FFF2-40B4-BE49-F238E27FC236}">
                    <a16:creationId xmlns:a16="http://schemas.microsoft.com/office/drawing/2014/main" id="{59911A4D-082A-4D5E-8D2B-85E84A30F5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7658" y="2421730"/>
                <a:ext cx="7985125" cy="6334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ea typeface="+mj-ea"/>
                  </a:rPr>
                  <a:t>如果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vertJc m:val="bot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</m:groupChr>
                  </m:oMath>
                </a14:m>
                <a:r>
                  <a:rPr lang="zh-CN" altLang="en-US" sz="2800" b="1" dirty="0">
                    <a:latin typeface="+mj-lt"/>
                    <a:ea typeface="+mj-ea"/>
                  </a:rPr>
                  <a:t>是常力，质点作直线运动，位移向量是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vertJc m:val="bot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𝑨𝑩</m:t>
                        </m:r>
                      </m:e>
                    </m:groupChr>
                  </m:oMath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076" name="Text Box 4">
                <a:extLst>
                  <a:ext uri="{FF2B5EF4-FFF2-40B4-BE49-F238E27FC236}">
                    <a16:creationId xmlns:a16="http://schemas.microsoft.com/office/drawing/2014/main" id="{59911A4D-082A-4D5E-8D2B-85E84A30F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7658" y="2421730"/>
                <a:ext cx="7985125" cy="633443"/>
              </a:xfrm>
              <a:prstGeom prst="rect">
                <a:avLst/>
              </a:prstGeom>
              <a:blipFill>
                <a:blip r:embed="rId3"/>
                <a:stretch>
                  <a:fillRect l="-1603" b="-221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8" name="Text Box 6">
                <a:extLst>
                  <a:ext uri="{FF2B5EF4-FFF2-40B4-BE49-F238E27FC236}">
                    <a16:creationId xmlns:a16="http://schemas.microsoft.com/office/drawing/2014/main" id="{B1AE6433-A63A-4C1F-A874-A922A20651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297" y="3090921"/>
                <a:ext cx="4319388" cy="6334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ea typeface="+mj-ea"/>
                  </a:rPr>
                  <a:t>则力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vertJc m:val="bot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</m:groupChr>
                  </m:oMath>
                </a14:m>
                <a:r>
                  <a:rPr lang="zh-CN" altLang="en-US" sz="2800" b="1" dirty="0">
                    <a:latin typeface="+mj-lt"/>
                    <a:ea typeface="+mj-ea"/>
                  </a:rPr>
                  <a:t>所作的功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W=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vertJc m:val="bot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</m:groupCh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="1" i="1" dirty="0">
                    <a:latin typeface="+mj-lt"/>
                    <a:ea typeface="+mj-ea"/>
                  </a:rPr>
                  <a:t>·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vertJc m:val="bot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𝑨𝑩</m:t>
                        </m:r>
                      </m:e>
                    </m:groupChr>
                  </m:oMath>
                </a14:m>
                <a:endParaRPr lang="en-US" altLang="zh-CN" sz="2800" b="1" i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078" name="Text Box 6">
                <a:extLst>
                  <a:ext uri="{FF2B5EF4-FFF2-40B4-BE49-F238E27FC236}">
                    <a16:creationId xmlns:a16="http://schemas.microsoft.com/office/drawing/2014/main" id="{B1AE6433-A63A-4C1F-A874-A922A2065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6297" y="3090921"/>
                <a:ext cx="4319388" cy="633443"/>
              </a:xfrm>
              <a:prstGeom prst="rect">
                <a:avLst/>
              </a:prstGeom>
              <a:blipFill>
                <a:blip r:embed="rId4"/>
                <a:stretch>
                  <a:fillRect l="-2966" b="-259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2" name="Text Box 10">
                <a:extLst>
                  <a:ext uri="{FF2B5EF4-FFF2-40B4-BE49-F238E27FC236}">
                    <a16:creationId xmlns:a16="http://schemas.microsoft.com/office/drawing/2014/main" id="{E1FF2B0D-ADB2-4BB8-91D9-10BFF6BA77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5001" y="3984473"/>
                <a:ext cx="5413149" cy="6321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ea typeface="+mj-ea"/>
                  </a:rPr>
                  <a:t>现在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vertJc m:val="bot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</m:groupChr>
                  </m:oMath>
                </a14:m>
                <a:r>
                  <a:rPr lang="zh-CN" altLang="en-US" sz="2800" b="1" dirty="0">
                    <a:latin typeface="+mj-lt"/>
                    <a:ea typeface="+mj-ea"/>
                  </a:rPr>
                  <a:t>是变力且质点沿曲线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L</a:t>
                </a:r>
                <a:r>
                  <a:rPr lang="zh-CN" altLang="en-US" sz="2800" b="1" dirty="0">
                    <a:latin typeface="+mj-lt"/>
                    <a:ea typeface="+mj-ea"/>
                  </a:rPr>
                  <a:t>移动</a:t>
                </a:r>
              </a:p>
            </p:txBody>
          </p:sp>
        </mc:Choice>
        <mc:Fallback xmlns="">
          <p:sp>
            <p:nvSpPr>
              <p:cNvPr id="3082" name="Text Box 10">
                <a:extLst>
                  <a:ext uri="{FF2B5EF4-FFF2-40B4-BE49-F238E27FC236}">
                    <a16:creationId xmlns:a16="http://schemas.microsoft.com/office/drawing/2014/main" id="{E1FF2B0D-ADB2-4BB8-91D9-10BFF6BA7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5001" y="3984473"/>
                <a:ext cx="5413149" cy="632161"/>
              </a:xfrm>
              <a:prstGeom prst="rect">
                <a:avLst/>
              </a:prstGeom>
              <a:blipFill>
                <a:blip r:embed="rId5"/>
                <a:stretch>
                  <a:fillRect l="-2252" r="-1351" b="-271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3" name="AutoShape 11">
            <a:extLst>
              <a:ext uri="{FF2B5EF4-FFF2-40B4-BE49-F238E27FC236}">
                <a16:creationId xmlns:a16="http://schemas.microsoft.com/office/drawing/2014/main" id="{1E8680F7-5475-4790-95A7-1078541D9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779" y="3056021"/>
            <a:ext cx="1905000" cy="609600"/>
          </a:xfrm>
          <a:prstGeom prst="wedgeRectCallout">
            <a:avLst>
              <a:gd name="adj1" fmla="val -74000"/>
              <a:gd name="adj2" fmla="val 6692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 dirty="0">
                <a:latin typeface="+mj-lt"/>
                <a:ea typeface="+mj-ea"/>
              </a:rPr>
              <a:t>极限的方法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D7CD2EAA-4AB6-4ECE-A0CE-5901E17F0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760" y="5134059"/>
            <a:ext cx="2352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endParaRPr lang="zh-CN" altLang="zh-CN" sz="2800" b="1">
              <a:latin typeface="+mj-lt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1" name="Object 29">
                <a:extLst>
                  <a:ext uri="{FF2B5EF4-FFF2-40B4-BE49-F238E27FC236}">
                    <a16:creationId xmlns:a16="http://schemas.microsoft.com/office/drawing/2014/main" id="{D80D6BD2-5FF8-410C-B591-ED71B51E736D}"/>
                  </a:ext>
                </a:extLst>
              </p:cNvPr>
              <p:cNvSpPr txBox="1"/>
              <p:nvPr/>
            </p:nvSpPr>
            <p:spPr bwMode="auto">
              <a:xfrm>
                <a:off x="1796634" y="4656222"/>
                <a:ext cx="3784402" cy="74528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𝒊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𝒊</m:t>
                              </m:r>
                            </m:sub>
                          </m:sSub>
                        </m:e>
                      </m:groupCh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𝒊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𝒋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101" name="Object 29">
                <a:extLst>
                  <a:ext uri="{FF2B5EF4-FFF2-40B4-BE49-F238E27FC236}">
                    <a16:creationId xmlns:a16="http://schemas.microsoft.com/office/drawing/2014/main" id="{D80D6BD2-5FF8-410C-B591-ED71B51E7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6634" y="4656222"/>
                <a:ext cx="3784402" cy="7452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3" name="Object 31">
                <a:extLst>
                  <a:ext uri="{FF2B5EF4-FFF2-40B4-BE49-F238E27FC236}">
                    <a16:creationId xmlns:a16="http://schemas.microsoft.com/office/drawing/2014/main" id="{59837823-A3ED-4A2C-91F9-3B184F0DA828}"/>
                  </a:ext>
                </a:extLst>
              </p:cNvPr>
              <p:cNvSpPr txBox="1"/>
              <p:nvPr/>
            </p:nvSpPr>
            <p:spPr bwMode="auto">
              <a:xfrm>
                <a:off x="1720433" y="5494421"/>
                <a:ext cx="5434013" cy="60959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groupCh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𝝃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𝜼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𝑷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𝝃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𝜼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𝒊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𝑸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𝝃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𝜼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𝒋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103" name="Object 31">
                <a:extLst>
                  <a:ext uri="{FF2B5EF4-FFF2-40B4-BE49-F238E27FC236}">
                    <a16:creationId xmlns:a16="http://schemas.microsoft.com/office/drawing/2014/main" id="{59837823-A3ED-4A2C-91F9-3B184F0DA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0433" y="5494421"/>
                <a:ext cx="5434013" cy="6095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08" name="Group 36">
            <a:extLst>
              <a:ext uri="{FF2B5EF4-FFF2-40B4-BE49-F238E27FC236}">
                <a16:creationId xmlns:a16="http://schemas.microsoft.com/office/drawing/2014/main" id="{BC134D93-98AB-45F1-9FB7-CF7A0CAE89AF}"/>
              </a:ext>
            </a:extLst>
          </p:cNvPr>
          <p:cNvGrpSpPr>
            <a:grpSpLocks/>
          </p:cNvGrpSpPr>
          <p:nvPr/>
        </p:nvGrpSpPr>
        <p:grpSpPr bwMode="auto">
          <a:xfrm>
            <a:off x="7519571" y="3741821"/>
            <a:ext cx="2971800" cy="2286000"/>
            <a:chOff x="3552" y="2448"/>
            <a:chExt cx="1872" cy="1440"/>
          </a:xfrm>
        </p:grpSpPr>
        <p:grpSp>
          <p:nvGrpSpPr>
            <p:cNvPr id="3104" name="Group 32">
              <a:extLst>
                <a:ext uri="{FF2B5EF4-FFF2-40B4-BE49-F238E27FC236}">
                  <a16:creationId xmlns:a16="http://schemas.microsoft.com/office/drawing/2014/main" id="{E739D332-6A3B-4721-9C41-199D96379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2496"/>
              <a:ext cx="1872" cy="1392"/>
              <a:chOff x="3552" y="2496"/>
              <a:chExt cx="1872" cy="1392"/>
            </a:xfrm>
          </p:grpSpPr>
          <p:sp>
            <p:nvSpPr>
              <p:cNvPr id="3085" name="Line 13">
                <a:extLst>
                  <a:ext uri="{FF2B5EF4-FFF2-40B4-BE49-F238E27FC236}">
                    <a16:creationId xmlns:a16="http://schemas.microsoft.com/office/drawing/2014/main" id="{51E72289-7D26-4B6C-B06F-8F329F33F2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3792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3086" name="Line 14">
                <a:extLst>
                  <a:ext uri="{FF2B5EF4-FFF2-40B4-BE49-F238E27FC236}">
                    <a16:creationId xmlns:a16="http://schemas.microsoft.com/office/drawing/2014/main" id="{8B9C0401-6889-45A8-926A-8B6C64555F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2496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3087" name="Freeform 15">
                <a:extLst>
                  <a:ext uri="{FF2B5EF4-FFF2-40B4-BE49-F238E27FC236}">
                    <a16:creationId xmlns:a16="http://schemas.microsoft.com/office/drawing/2014/main" id="{C9AF4378-E2E9-44F9-9807-09D0532196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688"/>
                <a:ext cx="1104" cy="864"/>
              </a:xfrm>
              <a:custGeom>
                <a:avLst/>
                <a:gdLst>
                  <a:gd name="T0" fmla="*/ 0 w 1104"/>
                  <a:gd name="T1" fmla="*/ 864 h 864"/>
                  <a:gd name="T2" fmla="*/ 96 w 1104"/>
                  <a:gd name="T3" fmla="*/ 528 h 864"/>
                  <a:gd name="T4" fmla="*/ 288 w 1104"/>
                  <a:gd name="T5" fmla="*/ 288 h 864"/>
                  <a:gd name="T6" fmla="*/ 576 w 1104"/>
                  <a:gd name="T7" fmla="*/ 96 h 864"/>
                  <a:gd name="T8" fmla="*/ 1104 w 1104"/>
                  <a:gd name="T9" fmla="*/ 0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4" h="864">
                    <a:moveTo>
                      <a:pt x="0" y="864"/>
                    </a:moveTo>
                    <a:cubicBezTo>
                      <a:pt x="24" y="744"/>
                      <a:pt x="48" y="624"/>
                      <a:pt x="96" y="528"/>
                    </a:cubicBezTo>
                    <a:cubicBezTo>
                      <a:pt x="144" y="432"/>
                      <a:pt x="208" y="360"/>
                      <a:pt x="288" y="288"/>
                    </a:cubicBezTo>
                    <a:cubicBezTo>
                      <a:pt x="368" y="216"/>
                      <a:pt x="440" y="144"/>
                      <a:pt x="576" y="96"/>
                    </a:cubicBezTo>
                    <a:cubicBezTo>
                      <a:pt x="712" y="48"/>
                      <a:pt x="908" y="24"/>
                      <a:pt x="1104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3088" name="Text Box 16">
                <a:extLst>
                  <a:ext uri="{FF2B5EF4-FFF2-40B4-BE49-F238E27FC236}">
                    <a16:creationId xmlns:a16="http://schemas.microsoft.com/office/drawing/2014/main" id="{A7001958-BB5E-49F6-AE44-F0E8EC906E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6" y="3482"/>
                <a:ext cx="28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latin typeface="+mj-lt"/>
                    <a:ea typeface="+mj-ea"/>
                  </a:rPr>
                  <a:t>A</a:t>
                </a:r>
              </a:p>
            </p:txBody>
          </p:sp>
          <p:sp>
            <p:nvSpPr>
              <p:cNvPr id="3089" name="Text Box 17">
                <a:extLst>
                  <a:ext uri="{FF2B5EF4-FFF2-40B4-BE49-F238E27FC236}">
                    <a16:creationId xmlns:a16="http://schemas.microsoft.com/office/drawing/2014/main" id="{CB35C354-7DF9-44B9-ACA2-86C23DB2DD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0" y="2522"/>
                <a:ext cx="267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latin typeface="+mj-lt"/>
                    <a:ea typeface="+mj-ea"/>
                  </a:rPr>
                  <a:t>B</a:t>
                </a:r>
              </a:p>
            </p:txBody>
          </p:sp>
          <p:sp>
            <p:nvSpPr>
              <p:cNvPr id="3090" name="Line 18">
                <a:extLst>
                  <a:ext uri="{FF2B5EF4-FFF2-40B4-BE49-F238E27FC236}">
                    <a16:creationId xmlns:a16="http://schemas.microsoft.com/office/drawing/2014/main" id="{9CC0CD3D-C8C9-4A66-9847-04C9298043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3072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3091" name="Line 19">
                <a:extLst>
                  <a:ext uri="{FF2B5EF4-FFF2-40B4-BE49-F238E27FC236}">
                    <a16:creationId xmlns:a16="http://schemas.microsoft.com/office/drawing/2014/main" id="{BAC4E88D-3AEA-4E91-9C0C-C2361AB02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8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3092" name="Line 20">
                <a:extLst>
                  <a:ext uri="{FF2B5EF4-FFF2-40B4-BE49-F238E27FC236}">
                    <a16:creationId xmlns:a16="http://schemas.microsoft.com/office/drawing/2014/main" id="{C57AC7E8-62A7-439B-AEAD-07B7FFD45C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2736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3094" name="Line 22">
                <a:extLst>
                  <a:ext uri="{FF2B5EF4-FFF2-40B4-BE49-F238E27FC236}">
                    <a16:creationId xmlns:a16="http://schemas.microsoft.com/office/drawing/2014/main" id="{6FB0EABB-C076-47F8-8583-D56A927FD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2736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3095" name="Line 23">
                <a:extLst>
                  <a:ext uri="{FF2B5EF4-FFF2-40B4-BE49-F238E27FC236}">
                    <a16:creationId xmlns:a16="http://schemas.microsoft.com/office/drawing/2014/main" id="{E2E1EF62-5596-40C0-919D-11E6150313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268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3096" name="Line 24">
                <a:extLst>
                  <a:ext uri="{FF2B5EF4-FFF2-40B4-BE49-F238E27FC236}">
                    <a16:creationId xmlns:a16="http://schemas.microsoft.com/office/drawing/2014/main" id="{6A19523D-208D-4BC3-8B34-CA786C9C6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33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3097" name="Line 25">
                <a:extLst>
                  <a:ext uri="{FF2B5EF4-FFF2-40B4-BE49-F238E27FC236}">
                    <a16:creationId xmlns:a16="http://schemas.microsoft.com/office/drawing/2014/main" id="{843F8FAF-8BE4-4CD5-8860-EFC5B7AA46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307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3098" name="Line 26">
                <a:extLst>
                  <a:ext uri="{FF2B5EF4-FFF2-40B4-BE49-F238E27FC236}">
                    <a16:creationId xmlns:a16="http://schemas.microsoft.com/office/drawing/2014/main" id="{6F1B2FF0-7D06-48BF-8981-22CBB38136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3099" name="Line 27">
                <a:extLst>
                  <a:ext uri="{FF2B5EF4-FFF2-40B4-BE49-F238E27FC236}">
                    <a16:creationId xmlns:a16="http://schemas.microsoft.com/office/drawing/2014/main" id="{3D57D450-4566-45C9-A484-F5EA9ACC15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2640"/>
                <a:ext cx="9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5" name="Object 33">
                  <a:extLst>
                    <a:ext uri="{FF2B5EF4-FFF2-40B4-BE49-F238E27FC236}">
                      <a16:creationId xmlns:a16="http://schemas.microsoft.com/office/drawing/2014/main" id="{34235357-6A9D-45F2-9C26-090942E717FC}"/>
                    </a:ext>
                  </a:extLst>
                </p:cNvPr>
                <p:cNvSpPr txBox="1"/>
                <p:nvPr/>
              </p:nvSpPr>
              <p:spPr bwMode="auto">
                <a:xfrm>
                  <a:off x="4224" y="2448"/>
                  <a:ext cx="672" cy="2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𝑭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𝝃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𝒊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𝜼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𝒊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3105" name="Object 33">
                  <a:extLst>
                    <a:ext uri="{FF2B5EF4-FFF2-40B4-BE49-F238E27FC236}">
                      <a16:creationId xmlns:a16="http://schemas.microsoft.com/office/drawing/2014/main" id="{34235357-6A9D-45F2-9C26-090942E717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24" y="2448"/>
                  <a:ext cx="672" cy="275"/>
                </a:xfrm>
                <a:prstGeom prst="rect">
                  <a:avLst/>
                </a:prstGeom>
                <a:blipFill>
                  <a:blip r:embed="rId8"/>
                  <a:stretch>
                    <a:fillRect r="-5714" b="-7042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6" name="Object 34">
                  <a:extLst>
                    <a:ext uri="{FF2B5EF4-FFF2-40B4-BE49-F238E27FC236}">
                      <a16:creationId xmlns:a16="http://schemas.microsoft.com/office/drawing/2014/main" id="{5B26A459-B5D3-4754-B9F6-4852F7A228FD}"/>
                    </a:ext>
                  </a:extLst>
                </p:cNvPr>
                <p:cNvSpPr txBox="1"/>
                <p:nvPr/>
              </p:nvSpPr>
              <p:spPr bwMode="auto">
                <a:xfrm>
                  <a:off x="3744" y="2880"/>
                  <a:ext cx="337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55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𝑴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𝒊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−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3106" name="Object 34">
                  <a:extLst>
                    <a:ext uri="{FF2B5EF4-FFF2-40B4-BE49-F238E27FC236}">
                      <a16:creationId xmlns:a16="http://schemas.microsoft.com/office/drawing/2014/main" id="{5B26A459-B5D3-4754-B9F6-4852F7A228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44" y="2880"/>
                  <a:ext cx="337" cy="240"/>
                </a:xfrm>
                <a:prstGeom prst="rect">
                  <a:avLst/>
                </a:prstGeom>
                <a:blipFill>
                  <a:blip r:embed="rId9"/>
                  <a:stretch>
                    <a:fillRect r="-4598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7" name="Object 35">
                  <a:extLst>
                    <a:ext uri="{FF2B5EF4-FFF2-40B4-BE49-F238E27FC236}">
                      <a16:creationId xmlns:a16="http://schemas.microsoft.com/office/drawing/2014/main" id="{CF06E9F9-45B2-456F-BD27-CAE7D0A04159}"/>
                    </a:ext>
                  </a:extLst>
                </p:cNvPr>
                <p:cNvSpPr txBox="1"/>
                <p:nvPr/>
              </p:nvSpPr>
              <p:spPr bwMode="auto">
                <a:xfrm>
                  <a:off x="4416" y="2832"/>
                  <a:ext cx="254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𝑴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3107" name="Object 35">
                  <a:extLst>
                    <a:ext uri="{FF2B5EF4-FFF2-40B4-BE49-F238E27FC236}">
                      <a16:creationId xmlns:a16="http://schemas.microsoft.com/office/drawing/2014/main" id="{CF06E9F9-45B2-456F-BD27-CAE7D0A041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16" y="2832"/>
                  <a:ext cx="254" cy="240"/>
                </a:xfrm>
                <a:prstGeom prst="rect">
                  <a:avLst/>
                </a:prstGeom>
                <a:blipFill>
                  <a:blip r:embed="rId10"/>
                  <a:stretch>
                    <a:fillRect r="-24242" b="-22581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autoUpdateAnimBg="0"/>
      <p:bldP spid="3076" grpId="0"/>
      <p:bldP spid="3078" grpId="0"/>
      <p:bldP spid="3082" grpId="0" autoUpdateAnimBg="0"/>
      <p:bldP spid="3083" grpId="0" animBg="1" autoUpdateAnimBg="0"/>
      <p:bldP spid="3101" grpId="0"/>
      <p:bldP spid="31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Object 2">
                <a:extLst>
                  <a:ext uri="{FF2B5EF4-FFF2-40B4-BE49-F238E27FC236}">
                    <a16:creationId xmlns:a16="http://schemas.microsoft.com/office/drawing/2014/main" id="{CFE7A7C9-32E1-4016-B333-393C038F13A4}"/>
                  </a:ext>
                </a:extLst>
              </p:cNvPr>
              <p:cNvSpPr txBox="1"/>
              <p:nvPr/>
            </p:nvSpPr>
            <p:spPr bwMode="auto">
              <a:xfrm>
                <a:off x="1224010" y="317567"/>
                <a:ext cx="9556283" cy="79259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groupCh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groupCh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098" name="Object 2">
                <a:extLst>
                  <a:ext uri="{FF2B5EF4-FFF2-40B4-BE49-F238E27FC236}">
                    <a16:creationId xmlns:a16="http://schemas.microsoft.com/office/drawing/2014/main" id="{CFE7A7C9-32E1-4016-B333-393C038F1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4010" y="317567"/>
                <a:ext cx="9556283" cy="7925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Object 3">
                <a:extLst>
                  <a:ext uri="{FF2B5EF4-FFF2-40B4-BE49-F238E27FC236}">
                    <a16:creationId xmlns:a16="http://schemas.microsoft.com/office/drawing/2014/main" id="{DBB0649F-C937-4C17-B12A-ACE3FE94DE40}"/>
                  </a:ext>
                </a:extLst>
              </p:cNvPr>
              <p:cNvSpPr txBox="1"/>
              <p:nvPr/>
            </p:nvSpPr>
            <p:spPr bwMode="auto">
              <a:xfrm>
                <a:off x="1470600" y="1110159"/>
                <a:ext cx="7982719" cy="125499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099" name="Object 3">
                <a:extLst>
                  <a:ext uri="{FF2B5EF4-FFF2-40B4-BE49-F238E27FC236}">
                    <a16:creationId xmlns:a16="http://schemas.microsoft.com/office/drawing/2014/main" id="{DBB0649F-C937-4C17-B12A-ACE3FE94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0600" y="1110159"/>
                <a:ext cx="7982719" cy="12549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2" name="Object 6">
                <a:extLst>
                  <a:ext uri="{FF2B5EF4-FFF2-40B4-BE49-F238E27FC236}">
                    <a16:creationId xmlns:a16="http://schemas.microsoft.com/office/drawing/2014/main" id="{DC51021F-E4E1-4D30-A79D-F4BD0BF71B60}"/>
                  </a:ext>
                </a:extLst>
              </p:cNvPr>
              <p:cNvSpPr txBox="1"/>
              <p:nvPr/>
            </p:nvSpPr>
            <p:spPr bwMode="auto">
              <a:xfrm>
                <a:off x="1586104" y="2347198"/>
                <a:ext cx="6753725" cy="12549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𝜼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𝜼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102" name="Object 6">
                <a:extLst>
                  <a:ext uri="{FF2B5EF4-FFF2-40B4-BE49-F238E27FC236}">
                    <a16:creationId xmlns:a16="http://schemas.microsoft.com/office/drawing/2014/main" id="{DC51021F-E4E1-4D30-A79D-F4BD0BF71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6104" y="2347198"/>
                <a:ext cx="6753725" cy="12549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11" name="Text Box 15">
                <a:extLst>
                  <a:ext uri="{FF2B5EF4-FFF2-40B4-BE49-F238E27FC236}">
                    <a16:creationId xmlns:a16="http://schemas.microsoft.com/office/drawing/2014/main" id="{018069FF-A8E2-4060-AA84-0075741EA6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2460" y="4903857"/>
                <a:ext cx="2823337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>
                    <a:latin typeface="+mj-lt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𝐦𝐚𝐱</m:t>
                        </m:r>
                      </m:fName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</m:e>
                    </m:func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𝜟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111" name="Text Box 15">
                <a:extLst>
                  <a:ext uri="{FF2B5EF4-FFF2-40B4-BE49-F238E27FC236}">
                    <a16:creationId xmlns:a16="http://schemas.microsoft.com/office/drawing/2014/main" id="{018069FF-A8E2-4060-AA84-0075741EA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12460" y="4903857"/>
                <a:ext cx="2823337" cy="523220"/>
              </a:xfrm>
              <a:prstGeom prst="rect">
                <a:avLst/>
              </a:prstGeom>
              <a:blipFill>
                <a:blip r:embed="rId5"/>
                <a:stretch>
                  <a:fillRect l="-4320" t="-15116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13" name="Group 17">
            <a:extLst>
              <a:ext uri="{FF2B5EF4-FFF2-40B4-BE49-F238E27FC236}">
                <a16:creationId xmlns:a16="http://schemas.microsoft.com/office/drawing/2014/main" id="{6ACE22D2-ECE6-4420-9141-53E75EC129A4}"/>
              </a:ext>
            </a:extLst>
          </p:cNvPr>
          <p:cNvGrpSpPr>
            <a:grpSpLocks/>
          </p:cNvGrpSpPr>
          <p:nvPr/>
        </p:nvGrpSpPr>
        <p:grpSpPr bwMode="auto">
          <a:xfrm>
            <a:off x="1817786" y="5275626"/>
            <a:ext cx="5211124" cy="1136652"/>
            <a:chOff x="648" y="1165"/>
            <a:chExt cx="3002" cy="716"/>
          </a:xfrm>
        </p:grpSpPr>
        <p:sp>
          <p:nvSpPr>
            <p:cNvPr id="4114" name="Text Box 18">
              <a:extLst>
                <a:ext uri="{FF2B5EF4-FFF2-40B4-BE49-F238E27FC236}">
                  <a16:creationId xmlns:a16="http://schemas.microsoft.com/office/drawing/2014/main" id="{FE925737-868F-452D-8536-0C688EF2D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4" y="1165"/>
              <a:ext cx="1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zh-CN" altLang="zh-CN" sz="2800" b="1"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5" name="Text Box 19">
                  <a:extLst>
                    <a:ext uri="{FF2B5EF4-FFF2-40B4-BE49-F238E27FC236}">
                      <a16:creationId xmlns:a16="http://schemas.microsoft.com/office/drawing/2014/main" id="{193AA7B0-CA60-4236-82F8-ACD144627A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8" y="1551"/>
                  <a:ext cx="3002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800" b="1" dirty="0">
                      <a:latin typeface="+mj-lt"/>
                    </a:rPr>
                    <a:t>在每个子弧段上任取一点</a:t>
                  </a:r>
                  <a14:m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4115" name="Text Box 19">
                  <a:extLst>
                    <a:ext uri="{FF2B5EF4-FFF2-40B4-BE49-F238E27FC236}">
                      <a16:creationId xmlns:a16="http://schemas.microsoft.com/office/drawing/2014/main" id="{193AA7B0-CA60-4236-82F8-ACD144627A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8" y="1551"/>
                  <a:ext cx="3002" cy="330"/>
                </a:xfrm>
                <a:prstGeom prst="rect">
                  <a:avLst/>
                </a:prstGeom>
                <a:blipFill>
                  <a:blip r:embed="rId6"/>
                  <a:stretch>
                    <a:fillRect l="-2339" t="-16279" b="-2790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17" name="Text Box 21">
            <a:extLst>
              <a:ext uri="{FF2B5EF4-FFF2-40B4-BE49-F238E27FC236}">
                <a16:creationId xmlns:a16="http://schemas.microsoft.com/office/drawing/2014/main" id="{81A1A750-3BC2-4FAD-A692-9F153E8D1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792" y="3858502"/>
            <a:ext cx="15116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200" b="1" dirty="0">
                <a:latin typeface="+mj-lt"/>
              </a:rPr>
              <a:t>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5" name="Text Box 9">
                <a:extLst>
                  <a:ext uri="{FF2B5EF4-FFF2-40B4-BE49-F238E27FC236}">
                    <a16:creationId xmlns:a16="http://schemas.microsoft.com/office/drawing/2014/main" id="{25DC8DA1-1ABF-4ACB-A9D5-C7924650EF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3200" y="3858502"/>
                <a:ext cx="8165599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800" b="1" dirty="0">
                    <a:latin typeface="+mj-lt"/>
                  </a:rPr>
                  <a:t>设</a:t>
                </a:r>
                <a:r>
                  <a:rPr lang="en-US" altLang="zh-CN" sz="2800" b="1" i="1" dirty="0">
                    <a:latin typeface="+mj-lt"/>
                  </a:rPr>
                  <a:t>P(</a:t>
                </a:r>
                <a:r>
                  <a:rPr lang="en-US" altLang="zh-CN" sz="2800" b="1" i="1" dirty="0" err="1">
                    <a:latin typeface="+mj-lt"/>
                  </a:rPr>
                  <a:t>x,y</a:t>
                </a:r>
                <a:r>
                  <a:rPr lang="en-US" altLang="zh-CN" sz="2800" b="1" i="1" dirty="0">
                    <a:latin typeface="+mj-lt"/>
                  </a:rPr>
                  <a:t>)</a:t>
                </a:r>
                <a:r>
                  <a:rPr lang="zh-CN" altLang="en-US" sz="2800" b="1" dirty="0">
                    <a:latin typeface="+mj-lt"/>
                  </a:rPr>
                  <a:t>是定义在有向曲线</a:t>
                </a:r>
                <a:r>
                  <a:rPr lang="en-US" altLang="zh-CN" sz="2800" b="1" i="1" dirty="0">
                    <a:latin typeface="+mj-lt"/>
                  </a:rPr>
                  <a:t>L</a:t>
                </a:r>
                <a:r>
                  <a:rPr lang="zh-CN" altLang="en-US" sz="2800" b="1" dirty="0">
                    <a:latin typeface="+mj-lt"/>
                  </a:rPr>
                  <a:t>上的有界函数</a:t>
                </a:r>
                <a:r>
                  <a:rPr lang="en-US" altLang="zh-CN" sz="2800" b="1" dirty="0">
                    <a:latin typeface="+mj-lt"/>
                  </a:rPr>
                  <a:t>,</a:t>
                </a:r>
                <a:r>
                  <a:rPr lang="zh-CN" altLang="en-US" sz="2800" b="1" dirty="0">
                    <a:latin typeface="+mj-lt"/>
                  </a:rPr>
                  <a:t>将</a:t>
                </a:r>
                <a:r>
                  <a:rPr lang="en-US" altLang="zh-CN" sz="2800" b="1" i="1" dirty="0">
                    <a:latin typeface="+mj-lt"/>
                  </a:rPr>
                  <a:t>L</a:t>
                </a:r>
                <a:r>
                  <a:rPr lang="zh-CN" altLang="en-US" sz="2800" b="1" dirty="0">
                    <a:latin typeface="+mj-lt"/>
                  </a:rPr>
                  <a:t>任意</a:t>
                </a:r>
              </a:p>
              <a:p>
                <a:r>
                  <a:rPr lang="zh-CN" altLang="en-US" sz="2800" b="1" dirty="0">
                    <a:latin typeface="+mj-lt"/>
                  </a:rPr>
                  <a:t>分成</a:t>
                </a:r>
                <a:r>
                  <a:rPr lang="en-US" altLang="zh-CN" sz="2800" b="1" i="1" dirty="0">
                    <a:latin typeface="+mj-lt"/>
                  </a:rPr>
                  <a:t>n</a:t>
                </a:r>
                <a:r>
                  <a:rPr lang="zh-CN" altLang="en-US" sz="2800" b="1" dirty="0">
                    <a:latin typeface="+mj-lt"/>
                  </a:rPr>
                  <a:t>个子弧段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800" b="1" dirty="0"/>
                  <a:t>, </a:t>
                </a:r>
                <a:r>
                  <a:rPr lang="zh-CN" altLang="en-US" sz="2800" b="1" dirty="0"/>
                  <a:t>其长度记为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𝜟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105" name="Text Box 9">
                <a:extLst>
                  <a:ext uri="{FF2B5EF4-FFF2-40B4-BE49-F238E27FC236}">
                    <a16:creationId xmlns:a16="http://schemas.microsoft.com/office/drawing/2014/main" id="{25DC8DA1-1ABF-4ACB-A9D5-C7924650E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13200" y="3858502"/>
                <a:ext cx="8165599" cy="954107"/>
              </a:xfrm>
              <a:prstGeom prst="rect">
                <a:avLst/>
              </a:prstGeom>
              <a:blipFill>
                <a:blip r:embed="rId7"/>
                <a:stretch>
                  <a:fillRect l="-1493" t="-8974" b="-179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22" name="Object 26">
                <a:extLst>
                  <a:ext uri="{FF2B5EF4-FFF2-40B4-BE49-F238E27FC236}">
                    <a16:creationId xmlns:a16="http://schemas.microsoft.com/office/drawing/2014/main" id="{11EBD404-DDA6-405E-AC40-1BC7CDBC2DFA}"/>
                  </a:ext>
                </a:extLst>
              </p:cNvPr>
              <p:cNvSpPr txBox="1"/>
              <p:nvPr/>
            </p:nvSpPr>
            <p:spPr bwMode="auto">
              <a:xfrm>
                <a:off x="5098897" y="4990626"/>
                <a:ext cx="2471935" cy="66480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122" name="Object 26">
                <a:extLst>
                  <a:ext uri="{FF2B5EF4-FFF2-40B4-BE49-F238E27FC236}">
                    <a16:creationId xmlns:a16="http://schemas.microsoft.com/office/drawing/2014/main" id="{11EBD404-DDA6-405E-AC40-1BC7CDBC2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98897" y="4990626"/>
                <a:ext cx="2471935" cy="6648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26" name="Group 30">
            <a:extLst>
              <a:ext uri="{FF2B5EF4-FFF2-40B4-BE49-F238E27FC236}">
                <a16:creationId xmlns:a16="http://schemas.microsoft.com/office/drawing/2014/main" id="{FB8E1B11-4DEB-40FB-B01E-6D7117956710}"/>
              </a:ext>
            </a:extLst>
          </p:cNvPr>
          <p:cNvGrpSpPr>
            <a:grpSpLocks/>
          </p:cNvGrpSpPr>
          <p:nvPr/>
        </p:nvGrpSpPr>
        <p:grpSpPr bwMode="auto">
          <a:xfrm>
            <a:off x="7024029" y="5593518"/>
            <a:ext cx="3530788" cy="1173042"/>
            <a:chOff x="3377" y="3259"/>
            <a:chExt cx="2034" cy="7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24" name="Object 28">
                  <a:extLst>
                    <a:ext uri="{FF2B5EF4-FFF2-40B4-BE49-F238E27FC236}">
                      <a16:creationId xmlns:a16="http://schemas.microsoft.com/office/drawing/2014/main" id="{C51F6C95-97DB-4746-9AD7-80499B30FDA3}"/>
                    </a:ext>
                  </a:extLst>
                </p:cNvPr>
                <p:cNvSpPr txBox="1"/>
                <p:nvPr/>
              </p:nvSpPr>
              <p:spPr bwMode="auto">
                <a:xfrm>
                  <a:off x="4007" y="3259"/>
                  <a:ext cx="1404" cy="70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zh-CN" altLang="en-US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𝝃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𝜟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124" name="Object 28">
                  <a:extLst>
                    <a:ext uri="{FF2B5EF4-FFF2-40B4-BE49-F238E27FC236}">
                      <a16:creationId xmlns:a16="http://schemas.microsoft.com/office/drawing/2014/main" id="{C51F6C95-97DB-4746-9AD7-80499B30FD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07" y="3259"/>
                  <a:ext cx="1404" cy="70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25" name="Text Box 29">
              <a:extLst>
                <a:ext uri="{FF2B5EF4-FFF2-40B4-BE49-F238E27FC236}">
                  <a16:creationId xmlns:a16="http://schemas.microsoft.com/office/drawing/2014/main" id="{23DA6CB1-2A77-477B-9831-1F2A99ADD5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7" y="3463"/>
              <a:ext cx="7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 dirty="0">
                  <a:latin typeface="+mj-lt"/>
                </a:rPr>
                <a:t>作和式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/>
      <p:bldP spid="4102" grpId="0"/>
      <p:bldP spid="4111" grpId="0"/>
      <p:bldP spid="4117" grpId="0" autoUpdateAnimBg="0"/>
      <p:bldP spid="4105" grpId="0"/>
      <p:bldP spid="41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Text Box 3">
                <a:extLst>
                  <a:ext uri="{FF2B5EF4-FFF2-40B4-BE49-F238E27FC236}">
                    <a16:creationId xmlns:a16="http://schemas.microsoft.com/office/drawing/2014/main" id="{671211DB-1F1F-44C2-9C42-3999D809F2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6050" y="488952"/>
                <a:ext cx="9113987" cy="18158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ea typeface="+mj-ea"/>
                  </a:rPr>
                  <a:t>如果当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λ→</a:t>
                </a:r>
                <a:r>
                  <a:rPr lang="en-US" altLang="zh-CN" sz="2800" b="1" dirty="0">
                    <a:latin typeface="+mj-lt"/>
                    <a:ea typeface="+mj-ea"/>
                  </a:rPr>
                  <a:t>0</a:t>
                </a:r>
                <a:r>
                  <a:rPr lang="zh-CN" altLang="en-US" sz="2800" b="1" dirty="0">
                    <a:latin typeface="+mj-lt"/>
                    <a:ea typeface="+mj-ea"/>
                  </a:rPr>
                  <a:t>时，这和式的极限存在</a:t>
                </a:r>
                <a:r>
                  <a:rPr lang="en-US" altLang="zh-CN" sz="2800" b="1" dirty="0">
                    <a:latin typeface="+mj-lt"/>
                    <a:ea typeface="+mj-ea"/>
                  </a:rPr>
                  <a:t>,</a:t>
                </a:r>
                <a:r>
                  <a:rPr lang="zh-CN" altLang="en-US" sz="2800" b="1" dirty="0">
                    <a:latin typeface="+mj-lt"/>
                    <a:ea typeface="+mj-ea"/>
                  </a:rPr>
                  <a:t>且极限值不依赖于对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L</a:t>
                </a:r>
                <a:r>
                  <a:rPr lang="zh-CN" altLang="en-US" sz="2800" b="1" dirty="0">
                    <a:latin typeface="+mj-lt"/>
                    <a:ea typeface="+mj-ea"/>
                  </a:rPr>
                  <a:t>的分法</a:t>
                </a:r>
                <a:r>
                  <a:rPr lang="en-US" altLang="zh-CN" sz="2800" b="1" dirty="0">
                    <a:latin typeface="+mj-lt"/>
                    <a:ea typeface="+mj-ea"/>
                  </a:rPr>
                  <a:t>,</a:t>
                </a:r>
                <a:r>
                  <a:rPr lang="zh-CN" altLang="en-US" sz="2800" b="1" dirty="0">
                    <a:latin typeface="+mj-lt"/>
                    <a:ea typeface="+mj-ea"/>
                  </a:rPr>
                  <a:t>也不依赖于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>
                    <a:latin typeface="+mj-lt"/>
                    <a:ea typeface="+mj-ea"/>
                  </a:rPr>
                  <a:t> 在子孤段上的取法</a:t>
                </a:r>
                <a:r>
                  <a:rPr lang="en-US" altLang="zh-CN" sz="2800" b="1" dirty="0">
                    <a:latin typeface="+mj-lt"/>
                    <a:ea typeface="+mj-ea"/>
                  </a:rPr>
                  <a:t>,</a:t>
                </a:r>
                <a:r>
                  <a:rPr lang="zh-CN" altLang="en-US" sz="2800" b="1" dirty="0">
                    <a:latin typeface="+mj-lt"/>
                    <a:ea typeface="+mj-ea"/>
                  </a:rPr>
                  <a:t>则称此极限值为函数 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P(</a:t>
                </a:r>
                <a:r>
                  <a:rPr lang="en-US" altLang="zh-CN" sz="2800" b="1" i="1" dirty="0" err="1">
                    <a:latin typeface="+mj-lt"/>
                    <a:ea typeface="+mj-ea"/>
                  </a:rPr>
                  <a:t>x,y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) </a:t>
                </a:r>
                <a:r>
                  <a:rPr lang="zh-CN" altLang="en-US" sz="2800" b="1" dirty="0">
                    <a:latin typeface="+mj-lt"/>
                    <a:ea typeface="+mj-ea"/>
                  </a:rPr>
                  <a:t>在曲线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L</a:t>
                </a:r>
                <a:r>
                  <a:rPr lang="zh-CN" altLang="en-US" sz="2800" b="1" dirty="0">
                    <a:latin typeface="+mj-lt"/>
                    <a:ea typeface="+mj-ea"/>
                  </a:rPr>
                  <a:t>上对坐标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x</a:t>
                </a:r>
                <a:r>
                  <a:rPr lang="zh-CN" altLang="en-US" sz="2800" b="1" dirty="0">
                    <a:latin typeface="+mj-lt"/>
                    <a:ea typeface="+mj-ea"/>
                  </a:rPr>
                  <a:t>的</a:t>
                </a:r>
                <a:r>
                  <a:rPr lang="zh-CN" altLang="en-US" sz="2800" b="1" u="sng" dirty="0">
                    <a:latin typeface="+mj-lt"/>
                    <a:ea typeface="+mj-ea"/>
                  </a:rPr>
                  <a:t>曲线积分</a:t>
                </a:r>
                <a:r>
                  <a:rPr lang="zh-CN" altLang="en-US" sz="2800" b="1" dirty="0">
                    <a:latin typeface="+mj-lt"/>
                    <a:ea typeface="+mj-ea"/>
                  </a:rPr>
                  <a:t>或</a:t>
                </a:r>
                <a:r>
                  <a:rPr lang="zh-CN" altLang="en-US" sz="2800" b="1" u="sng" dirty="0">
                    <a:latin typeface="+mj-lt"/>
                    <a:ea typeface="+mj-ea"/>
                  </a:rPr>
                  <a:t>第二类曲线积分</a:t>
                </a:r>
                <a:r>
                  <a:rPr lang="en-US" altLang="zh-CN" sz="2800" b="1" dirty="0">
                    <a:latin typeface="+mj-lt"/>
                    <a:ea typeface="+mj-ea"/>
                  </a:rPr>
                  <a:t>,</a:t>
                </a:r>
                <a:r>
                  <a:rPr lang="zh-CN" altLang="en-US" sz="2800" b="1" dirty="0">
                    <a:latin typeface="+mj-lt"/>
                    <a:ea typeface="+mj-ea"/>
                  </a:rPr>
                  <a:t>记为</a:t>
                </a:r>
              </a:p>
            </p:txBody>
          </p:sp>
        </mc:Choice>
        <mc:Fallback xmlns="">
          <p:sp>
            <p:nvSpPr>
              <p:cNvPr id="5123" name="Text Box 3">
                <a:extLst>
                  <a:ext uri="{FF2B5EF4-FFF2-40B4-BE49-F238E27FC236}">
                    <a16:creationId xmlns:a16="http://schemas.microsoft.com/office/drawing/2014/main" id="{671211DB-1F1F-44C2-9C42-3999D809F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6050" y="488952"/>
                <a:ext cx="9113987" cy="1815882"/>
              </a:xfrm>
              <a:prstGeom prst="rect">
                <a:avLst/>
              </a:prstGeom>
              <a:blipFill>
                <a:blip r:embed="rId2"/>
                <a:stretch>
                  <a:fillRect l="-1338" t="-4362" r="-736" b="-87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28" name="Group 8">
            <a:extLst>
              <a:ext uri="{FF2B5EF4-FFF2-40B4-BE49-F238E27FC236}">
                <a16:creationId xmlns:a16="http://schemas.microsoft.com/office/drawing/2014/main" id="{0102CE85-00E3-47BE-8C1D-0D49B9A1D9DE}"/>
              </a:ext>
            </a:extLst>
          </p:cNvPr>
          <p:cNvGrpSpPr>
            <a:grpSpLocks/>
          </p:cNvGrpSpPr>
          <p:nvPr/>
        </p:nvGrpSpPr>
        <p:grpSpPr bwMode="auto">
          <a:xfrm>
            <a:off x="2855913" y="2304583"/>
            <a:ext cx="5854157" cy="1301539"/>
            <a:chOff x="1559" y="1406"/>
            <a:chExt cx="3941" cy="901"/>
          </a:xfrm>
        </p:grpSpPr>
        <p:sp>
          <p:nvSpPr>
            <p:cNvPr id="5126" name="Object 6">
              <a:extLst>
                <a:ext uri="{FF2B5EF4-FFF2-40B4-BE49-F238E27FC236}">
                  <a16:creationId xmlns:a16="http://schemas.microsoft.com/office/drawing/2014/main" id="{0033B01F-0F0B-43EC-970D-E81C7108DE56}"/>
                </a:ext>
              </a:extLst>
            </p:cNvPr>
            <p:cNvSpPr txBox="1"/>
            <p:nvPr/>
          </p:nvSpPr>
          <p:spPr bwMode="auto">
            <a:xfrm flipV="1">
              <a:off x="1559" y="1691"/>
              <a:ext cx="169" cy="3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normAutofit lnSpcReduction="10000"/>
            </a:bodyPr>
            <a:lstStyle/>
            <a:p>
              <a:endParaRPr lang="zh-CN" altLang="en-US" sz="2800">
                <a:latin typeface="+mj-lt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7" name="Object 7">
                  <a:extLst>
                    <a:ext uri="{FF2B5EF4-FFF2-40B4-BE49-F238E27FC236}">
                      <a16:creationId xmlns:a16="http://schemas.microsoft.com/office/drawing/2014/main" id="{CB16B676-80FC-46EB-8556-5ADF143F49F4}"/>
                    </a:ext>
                  </a:extLst>
                </p:cNvPr>
                <p:cNvSpPr txBox="1"/>
                <p:nvPr/>
              </p:nvSpPr>
              <p:spPr bwMode="auto">
                <a:xfrm>
                  <a:off x="1593" y="1406"/>
                  <a:ext cx="3907" cy="90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𝑳</m:t>
                            </m:r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𝑷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𝒅𝒙</m:t>
                            </m:r>
                          </m:e>
                        </m:nary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limLowPr>
                              <m:e>
                                <m:r>
                                  <a:rPr lang="zh-CN" altLang="en-US" sz="28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𝐥𝐢𝐦</m:t>
                                </m:r>
                              </m:e>
                              <m:lim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𝝀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→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𝟎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naryPr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𝒊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=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𝒏</m:t>
                                </m:r>
                              </m:sup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𝑷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𝝃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nary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𝜼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𝒊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𝜟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5127" name="Object 7">
                  <a:extLst>
                    <a:ext uri="{FF2B5EF4-FFF2-40B4-BE49-F238E27FC236}">
                      <a16:creationId xmlns:a16="http://schemas.microsoft.com/office/drawing/2014/main" id="{CB16B676-80FC-46EB-8556-5ADF143F49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93" y="1406"/>
                  <a:ext cx="3907" cy="9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33" name="Group 13">
            <a:extLst>
              <a:ext uri="{FF2B5EF4-FFF2-40B4-BE49-F238E27FC236}">
                <a16:creationId xmlns:a16="http://schemas.microsoft.com/office/drawing/2014/main" id="{FBB2EFEE-E110-47B9-AB51-63638D9C35F6}"/>
              </a:ext>
            </a:extLst>
          </p:cNvPr>
          <p:cNvGrpSpPr>
            <a:grpSpLocks/>
          </p:cNvGrpSpPr>
          <p:nvPr/>
        </p:nvGrpSpPr>
        <p:grpSpPr bwMode="auto">
          <a:xfrm>
            <a:off x="2711450" y="4365625"/>
            <a:ext cx="5998620" cy="1301538"/>
            <a:chOff x="1618" y="2112"/>
            <a:chExt cx="3341" cy="633"/>
          </a:xfrm>
        </p:grpSpPr>
        <p:sp>
          <p:nvSpPr>
            <p:cNvPr id="5130" name="Object 10">
              <a:extLst>
                <a:ext uri="{FF2B5EF4-FFF2-40B4-BE49-F238E27FC236}">
                  <a16:creationId xmlns:a16="http://schemas.microsoft.com/office/drawing/2014/main" id="{095B6013-B4BE-4D29-83E2-E3AB3490AAFD}"/>
                </a:ext>
              </a:extLst>
            </p:cNvPr>
            <p:cNvSpPr txBox="1"/>
            <p:nvPr/>
          </p:nvSpPr>
          <p:spPr bwMode="auto">
            <a:xfrm flipV="1">
              <a:off x="1618" y="2267"/>
              <a:ext cx="168" cy="3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normAutofit/>
            </a:bodyPr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1" name="Object 11">
                  <a:extLst>
                    <a:ext uri="{FF2B5EF4-FFF2-40B4-BE49-F238E27FC236}">
                      <a16:creationId xmlns:a16="http://schemas.microsoft.com/office/drawing/2014/main" id="{01244891-277C-4110-9B2B-4DDD2B3CBBB5}"/>
                    </a:ext>
                  </a:extLst>
                </p:cNvPr>
                <p:cNvSpPr txBox="1"/>
                <p:nvPr/>
              </p:nvSpPr>
              <p:spPr bwMode="auto">
                <a:xfrm>
                  <a:off x="1643" y="2112"/>
                  <a:ext cx="331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𝑳</m:t>
                            </m:r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𝑸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𝒅𝒚</m:t>
                            </m:r>
                          </m:e>
                        </m:nary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limLowPr>
                              <m:e>
                                <m:r>
                                  <a:rPr lang="zh-CN" altLang="en-US" sz="28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𝐥𝐢𝐦</m:t>
                                </m:r>
                              </m:e>
                              <m:lim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𝝀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→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𝟎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naryPr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𝒊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=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𝒏</m:t>
                                </m:r>
                              </m:sup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𝑸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𝝃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nary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𝜼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𝒊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𝜟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5131" name="Object 11">
                  <a:extLst>
                    <a:ext uri="{FF2B5EF4-FFF2-40B4-BE49-F238E27FC236}">
                      <a16:creationId xmlns:a16="http://schemas.microsoft.com/office/drawing/2014/main" id="{01244891-277C-4110-9B2B-4DDD2B3CBB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43" y="2112"/>
                  <a:ext cx="3316" cy="6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32" name="Text Box 12">
            <a:extLst>
              <a:ext uri="{FF2B5EF4-FFF2-40B4-BE49-F238E27FC236}">
                <a16:creationId xmlns:a16="http://schemas.microsoft.com/office/drawing/2014/main" id="{71D37D19-7FA4-4F23-9F15-B3272D651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050" y="3683054"/>
            <a:ext cx="76213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atin typeface="+mj-lt"/>
                <a:ea typeface="+mj-ea"/>
              </a:rPr>
              <a:t>同理</a:t>
            </a:r>
            <a:r>
              <a:rPr lang="en-US" altLang="zh-CN" sz="2800" b="1" i="1" dirty="0">
                <a:latin typeface="+mj-lt"/>
                <a:ea typeface="+mj-ea"/>
              </a:rPr>
              <a:t>Q(</a:t>
            </a:r>
            <a:r>
              <a:rPr lang="en-US" altLang="zh-CN" sz="2800" b="1" i="1" dirty="0" err="1">
                <a:latin typeface="+mj-lt"/>
                <a:ea typeface="+mj-ea"/>
              </a:rPr>
              <a:t>x,y</a:t>
            </a:r>
            <a:r>
              <a:rPr lang="en-US" altLang="zh-CN" sz="2800" b="1" i="1" dirty="0">
                <a:latin typeface="+mj-lt"/>
                <a:ea typeface="+mj-ea"/>
              </a:rPr>
              <a:t>)</a:t>
            </a:r>
            <a:r>
              <a:rPr lang="zh-CN" altLang="en-US" sz="2800" b="1" dirty="0">
                <a:latin typeface="+mj-lt"/>
                <a:ea typeface="+mj-ea"/>
              </a:rPr>
              <a:t>在</a:t>
            </a:r>
            <a:r>
              <a:rPr lang="en-US" altLang="zh-CN" sz="2800" b="1" i="1" dirty="0">
                <a:latin typeface="+mj-lt"/>
                <a:ea typeface="+mj-ea"/>
              </a:rPr>
              <a:t>L</a:t>
            </a:r>
            <a:r>
              <a:rPr lang="zh-CN" altLang="en-US" sz="2800" b="1" dirty="0">
                <a:latin typeface="+mj-lt"/>
                <a:ea typeface="+mj-ea"/>
              </a:rPr>
              <a:t>上对坐标</a:t>
            </a:r>
            <a:r>
              <a:rPr lang="en-US" altLang="zh-CN" sz="2800" b="1" i="1" dirty="0">
                <a:latin typeface="+mj-lt"/>
                <a:ea typeface="+mj-ea"/>
              </a:rPr>
              <a:t>y</a:t>
            </a:r>
            <a:r>
              <a:rPr lang="zh-CN" altLang="en-US" sz="2800" b="1" dirty="0">
                <a:latin typeface="+mj-lt"/>
                <a:ea typeface="+mj-ea"/>
              </a:rPr>
              <a:t>的曲线积分为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3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850A876-8B04-4FF1-9A05-0D353DC74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970" y="614163"/>
            <a:ext cx="76290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 dirty="0">
                <a:latin typeface="+mj-lt"/>
                <a:ea typeface="+mj-ea"/>
              </a:rPr>
              <a:t>1.</a:t>
            </a:r>
            <a:r>
              <a:rPr lang="zh-CN" altLang="en-US" sz="2800" b="1" dirty="0">
                <a:latin typeface="+mj-lt"/>
                <a:ea typeface="+mj-ea"/>
              </a:rPr>
              <a:t>如果</a:t>
            </a:r>
            <a:r>
              <a:rPr lang="en-US" altLang="zh-CN" sz="2800" b="1" i="1" dirty="0">
                <a:latin typeface="+mj-lt"/>
                <a:ea typeface="+mj-ea"/>
              </a:rPr>
              <a:t>P(</a:t>
            </a:r>
            <a:r>
              <a:rPr lang="en-US" altLang="zh-CN" sz="2800" b="1" i="1" dirty="0" err="1">
                <a:latin typeface="+mj-lt"/>
                <a:ea typeface="+mj-ea"/>
              </a:rPr>
              <a:t>x,y</a:t>
            </a:r>
            <a:r>
              <a:rPr lang="en-US" altLang="zh-CN" sz="2800" b="1" i="1" dirty="0">
                <a:latin typeface="+mj-lt"/>
                <a:ea typeface="+mj-ea"/>
              </a:rPr>
              <a:t>),Q(</a:t>
            </a:r>
            <a:r>
              <a:rPr lang="en-US" altLang="zh-CN" sz="2800" b="1" i="1" dirty="0" err="1">
                <a:latin typeface="+mj-lt"/>
                <a:ea typeface="+mj-ea"/>
              </a:rPr>
              <a:t>x,y</a:t>
            </a:r>
            <a:r>
              <a:rPr lang="en-US" altLang="zh-CN" sz="2800" b="1" i="1" dirty="0">
                <a:latin typeface="+mj-lt"/>
                <a:ea typeface="+mj-ea"/>
              </a:rPr>
              <a:t>)</a:t>
            </a:r>
            <a:r>
              <a:rPr lang="zh-CN" altLang="en-US" sz="2800" b="1" dirty="0">
                <a:latin typeface="+mj-lt"/>
                <a:ea typeface="+mj-ea"/>
              </a:rPr>
              <a:t>在</a:t>
            </a:r>
            <a:r>
              <a:rPr lang="en-US" altLang="zh-CN" sz="2800" b="1" i="1" dirty="0">
                <a:latin typeface="+mj-lt"/>
                <a:ea typeface="+mj-ea"/>
              </a:rPr>
              <a:t>L</a:t>
            </a:r>
            <a:r>
              <a:rPr lang="zh-CN" altLang="en-US" sz="2800" b="1" dirty="0">
                <a:latin typeface="+mj-lt"/>
                <a:ea typeface="+mj-ea"/>
              </a:rPr>
              <a:t>上连续，则曲线积分存在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F1572CFD-8D77-4097-B060-98128B862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57" y="583736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latin typeface="+mj-lt"/>
                <a:ea typeface="+mj-ea"/>
              </a:rPr>
              <a:t>注</a:t>
            </a:r>
          </a:p>
        </p:txBody>
      </p:sp>
      <p:grpSp>
        <p:nvGrpSpPr>
          <p:cNvPr id="6164" name="Group 20">
            <a:extLst>
              <a:ext uri="{FF2B5EF4-FFF2-40B4-BE49-F238E27FC236}">
                <a16:creationId xmlns:a16="http://schemas.microsoft.com/office/drawing/2014/main" id="{51452533-EB5F-4BF8-B02B-3947D0D91350}"/>
              </a:ext>
            </a:extLst>
          </p:cNvPr>
          <p:cNvGrpSpPr>
            <a:grpSpLocks/>
          </p:cNvGrpSpPr>
          <p:nvPr/>
        </p:nvGrpSpPr>
        <p:grpSpPr bwMode="auto">
          <a:xfrm>
            <a:off x="1229970" y="2217456"/>
            <a:ext cx="5721350" cy="1010251"/>
            <a:chOff x="720" y="2496"/>
            <a:chExt cx="2856" cy="445"/>
          </a:xfrm>
        </p:grpSpPr>
        <p:sp>
          <p:nvSpPr>
            <p:cNvPr id="6160" name="Text Box 16">
              <a:extLst>
                <a:ext uri="{FF2B5EF4-FFF2-40B4-BE49-F238E27FC236}">
                  <a16:creationId xmlns:a16="http://schemas.microsoft.com/office/drawing/2014/main" id="{76CAEEA8-7970-44CC-B43A-3BBCD181F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544"/>
              <a:ext cx="22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 dirty="0">
                  <a:latin typeface="+mj-lt"/>
                  <a:ea typeface="+mj-ea"/>
                </a:rPr>
                <a:t>3.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1" name="Object 17">
                  <a:extLst>
                    <a:ext uri="{FF2B5EF4-FFF2-40B4-BE49-F238E27FC236}">
                      <a16:creationId xmlns:a16="http://schemas.microsoft.com/office/drawing/2014/main" id="{AF6A0C99-54A3-457B-BA36-8890E521BAE1}"/>
                    </a:ext>
                  </a:extLst>
                </p:cNvPr>
                <p:cNvSpPr txBox="1"/>
                <p:nvPr/>
              </p:nvSpPr>
              <p:spPr bwMode="auto">
                <a:xfrm>
                  <a:off x="2328" y="2521"/>
                  <a:ext cx="1248" cy="4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−</m:t>
                        </m:r>
                        <m:nary>
                          <m:naryPr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𝑳</m:t>
                            </m:r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𝑷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𝒅𝒙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6161" name="Object 17">
                  <a:extLst>
                    <a:ext uri="{FF2B5EF4-FFF2-40B4-BE49-F238E27FC236}">
                      <a16:creationId xmlns:a16="http://schemas.microsoft.com/office/drawing/2014/main" id="{AF6A0C99-54A3-457B-BA36-8890E521BA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8" y="2521"/>
                  <a:ext cx="1248" cy="4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2" name="Object 18">
                  <a:extLst>
                    <a:ext uri="{FF2B5EF4-FFF2-40B4-BE49-F238E27FC236}">
                      <a16:creationId xmlns:a16="http://schemas.microsoft.com/office/drawing/2014/main" id="{DB3CEA1C-2F34-4F70-8A37-D1C1CDEA128F}"/>
                    </a:ext>
                  </a:extLst>
                </p:cNvPr>
                <p:cNvSpPr txBox="1"/>
                <p:nvPr/>
              </p:nvSpPr>
              <p:spPr bwMode="auto">
                <a:xfrm>
                  <a:off x="1056" y="2496"/>
                  <a:ext cx="1395" cy="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−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𝑳</m:t>
                            </m:r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𝑷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𝒅𝒙</m:t>
                            </m:r>
                          </m:e>
                        </m:nary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6162" name="Object 18">
                  <a:extLst>
                    <a:ext uri="{FF2B5EF4-FFF2-40B4-BE49-F238E27FC236}">
                      <a16:creationId xmlns:a16="http://schemas.microsoft.com/office/drawing/2014/main" id="{DB3CEA1C-2F34-4F70-8A37-D1C1CDEA12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56" y="2496"/>
                  <a:ext cx="1395" cy="43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66" name="AutoShape 22">
            <a:extLst>
              <a:ext uri="{FF2B5EF4-FFF2-40B4-BE49-F238E27FC236}">
                <a16:creationId xmlns:a16="http://schemas.microsoft.com/office/drawing/2014/main" id="{ECB04725-F88B-45EA-9EAF-284BBFC4F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7305" y="3248480"/>
            <a:ext cx="4356969" cy="685800"/>
          </a:xfrm>
          <a:prstGeom prst="wedgeRoundRectCallout">
            <a:avLst>
              <a:gd name="adj1" fmla="val -76663"/>
              <a:gd name="adj2" fmla="val -5856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 dirty="0">
                <a:latin typeface="+mj-lt"/>
                <a:ea typeface="+mj-ea"/>
              </a:rPr>
              <a:t>两类积分的最主要的区别</a:t>
            </a:r>
          </a:p>
        </p:txBody>
      </p:sp>
      <p:sp>
        <p:nvSpPr>
          <p:cNvPr id="6167" name="AutoShape 23">
            <a:extLst>
              <a:ext uri="{FF2B5EF4-FFF2-40B4-BE49-F238E27FC236}">
                <a16:creationId xmlns:a16="http://schemas.microsoft.com/office/drawing/2014/main" id="{DD678C25-7969-4F2F-A1BE-DD4D1932E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171" y="3612283"/>
            <a:ext cx="5411446" cy="609600"/>
          </a:xfrm>
          <a:prstGeom prst="wedgeRectCallout">
            <a:avLst>
              <a:gd name="adj1" fmla="val -24120"/>
              <a:gd name="adj2" fmla="val -10651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 dirty="0">
                <a:latin typeface="+mj-lt"/>
                <a:ea typeface="+mj-ea"/>
              </a:rPr>
              <a:t> </a:t>
            </a:r>
            <a:r>
              <a:rPr lang="zh-CN" altLang="en-US" sz="2800" b="1" dirty="0">
                <a:latin typeface="+mj-lt"/>
                <a:ea typeface="+mj-ea"/>
              </a:rPr>
              <a:t>基本性质与第一类曲线积分类似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70" name="Object 26">
                <a:extLst>
                  <a:ext uri="{FF2B5EF4-FFF2-40B4-BE49-F238E27FC236}">
                    <a16:creationId xmlns:a16="http://schemas.microsoft.com/office/drawing/2014/main" id="{3C6B3C02-B730-4F89-8513-408F89F715D8}"/>
                  </a:ext>
                </a:extLst>
              </p:cNvPr>
              <p:cNvSpPr txBox="1"/>
              <p:nvPr/>
            </p:nvSpPr>
            <p:spPr bwMode="auto">
              <a:xfrm>
                <a:off x="1229970" y="1211341"/>
                <a:ext cx="8238033" cy="102076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  </m:t>
                      </m:r>
                      <m:nary>
                        <m:naryPr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𝑳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𝑷𝒅𝒙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𝑸𝒅𝒚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𝑳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𝑷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nary>
                            <m:naryPr>
                              <m:sup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𝑳</m:t>
                              </m:r>
                            </m:sub>
                            <m:sup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𝑸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𝒅𝒚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6170" name="Object 26">
                <a:extLst>
                  <a:ext uri="{FF2B5EF4-FFF2-40B4-BE49-F238E27FC236}">
                    <a16:creationId xmlns:a16="http://schemas.microsoft.com/office/drawing/2014/main" id="{3C6B3C02-B730-4F89-8513-408F89F71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9970" y="1211341"/>
                <a:ext cx="8238033" cy="102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1">
                <a:extLst>
                  <a:ext uri="{FF2B5EF4-FFF2-40B4-BE49-F238E27FC236}">
                    <a16:creationId xmlns:a16="http://schemas.microsoft.com/office/drawing/2014/main" id="{927960FC-3603-4BF8-B1E8-060CF688D3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7809" y="4639649"/>
                <a:ext cx="6352817" cy="700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>
                    <a:latin typeface="+mj-lt"/>
                    <a:ea typeface="+mj-ea"/>
                  </a:rPr>
                  <a:t>4.    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W=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/>
                      <m:e>
                        <m:groupChr>
                          <m:groupChrPr>
                            <m:chr m:val="→"/>
                            <m:pos m:val="top"/>
                            <m:vertJc m:val="bot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</m:groupChr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800" b="1" i="1" dirty="0"/>
                          <m:t>·</m:t>
                        </m:r>
                        <m:r>
                          <m:rPr>
                            <m:nor/>
                          </m:rPr>
                          <a:rPr lang="en-US" altLang="zh-CN" sz="2800" b="1" i="1" dirty="0" smtClean="0"/>
                          <m:t>d</m:t>
                        </m:r>
                        <m:groupChr>
                          <m:groupChrPr>
                            <m:chr m:val="→"/>
                            <m:pos m:val="top"/>
                            <m:vertJc m:val="bot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groupChr>
                      </m:e>
                    </m:nary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="1" dirty="0">
                    <a:solidFill>
                      <a:srgbClr val="000000"/>
                    </a:solidFill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/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𝑷𝒅𝒙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𝑸𝒅𝒚</m:t>
                        </m:r>
                      </m:e>
                    </m:nary>
                  </m:oMath>
                </a14:m>
                <a:endParaRPr lang="en-US" altLang="zh-CN" sz="2800" b="1" i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8" name="Text Box 11">
                <a:extLst>
                  <a:ext uri="{FF2B5EF4-FFF2-40B4-BE49-F238E27FC236}">
                    <a16:creationId xmlns:a16="http://schemas.microsoft.com/office/drawing/2014/main" id="{927960FC-3603-4BF8-B1E8-060CF688D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7809" y="4639649"/>
                <a:ext cx="6352817" cy="700256"/>
              </a:xfrm>
              <a:prstGeom prst="rect">
                <a:avLst/>
              </a:prstGeom>
              <a:blipFill>
                <a:blip r:embed="rId5"/>
                <a:stretch>
                  <a:fillRect l="-1919" b="-1478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1">
                <a:extLst>
                  <a:ext uri="{FF2B5EF4-FFF2-40B4-BE49-F238E27FC236}">
                    <a16:creationId xmlns:a16="http://schemas.microsoft.com/office/drawing/2014/main" id="{36AA7633-2BED-4D51-B4DF-2D46161614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0499" y="5560344"/>
                <a:ext cx="7377701" cy="636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ea typeface="+mj-ea"/>
                  </a:rPr>
                  <a:t>其中</a:t>
                </a:r>
                <a:r>
                  <a:rPr lang="en-US" altLang="zh-CN" sz="2800" b="1" dirty="0">
                    <a:latin typeface="+mj-lt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/>
                      <m:t>d</m:t>
                    </m:r>
                    <m:groupChr>
                      <m:groupChrPr>
                        <m:chr m:val="→"/>
                        <m:pos m:val="top"/>
                        <m:vertJc m:val="bot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groupCh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="1" dirty="0">
                    <a:solidFill>
                      <a:srgbClr val="000000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𝒅𝒙</m:t>
                    </m:r>
                    <m:groupChr>
                      <m:groupChrPr>
                        <m:chr m:val="→"/>
                        <m:pos m:val="top"/>
                        <m:vertJc m:val="bot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/>
                          </m:r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groupCh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𝒅𝒚</m:t>
                    </m:r>
                    <m:groupChr>
                      <m:groupChrPr>
                        <m:chr m:val="→"/>
                        <m:pos m:val="top"/>
                        <m:vertJc m:val="bot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/>
                          </m:r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groupCh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称为</m:t>
                    </m:r>
                  </m:oMath>
                </a14:m>
                <a:r>
                  <a:rPr lang="zh-CN" altLang="en-US" sz="2800" b="1" dirty="0">
                    <a:latin typeface="+mj-lt"/>
                    <a:ea typeface="+mj-ea"/>
                  </a:rPr>
                  <a:t>有向曲线元</a:t>
                </a:r>
                <a:endParaRPr lang="en-US" altLang="zh-CN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9" name="Text Box 11">
                <a:extLst>
                  <a:ext uri="{FF2B5EF4-FFF2-40B4-BE49-F238E27FC236}">
                    <a16:creationId xmlns:a16="http://schemas.microsoft.com/office/drawing/2014/main" id="{36AA7633-2BED-4D51-B4DF-2D4616161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0499" y="5560344"/>
                <a:ext cx="7377701" cy="636777"/>
              </a:xfrm>
              <a:prstGeom prst="rect">
                <a:avLst/>
              </a:prstGeom>
              <a:blipFill>
                <a:blip r:embed="rId6"/>
                <a:stretch>
                  <a:fillRect l="-1652" b="-257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autoUpdateAnimBg="0"/>
      <p:bldP spid="6166" grpId="0" animBg="1" autoUpdateAnimBg="0"/>
      <p:bldP spid="6167" grpId="0" animBg="1" autoUpdateAnimBg="0"/>
      <p:bldP spid="6170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8" name="Text Box 24">
            <a:extLst>
              <a:ext uri="{FF2B5EF4-FFF2-40B4-BE49-F238E27FC236}">
                <a16:creationId xmlns:a16="http://schemas.microsoft.com/office/drawing/2014/main" id="{F23B5085-DA2E-4E7B-91D8-30CC8EC1F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529" y="665269"/>
            <a:ext cx="91454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 dirty="0">
                <a:latin typeface="+mj-lt"/>
                <a:ea typeface="+mj-ea"/>
              </a:rPr>
              <a:t>5.  </a:t>
            </a:r>
            <a:r>
              <a:rPr lang="zh-CN" altLang="en-US" sz="2800" b="1" dirty="0">
                <a:latin typeface="+mj-lt"/>
                <a:ea typeface="+mj-ea"/>
              </a:rPr>
              <a:t>概念及性质均可推广到空间曲线</a:t>
            </a:r>
            <a:r>
              <a:rPr lang="en-US" altLang="zh-CN" sz="2800" b="1" i="1" dirty="0">
                <a:latin typeface="+mj-lt"/>
                <a:ea typeface="+mj-ea"/>
              </a:rPr>
              <a:t>Γ</a:t>
            </a:r>
            <a:r>
              <a:rPr lang="zh-CN" altLang="en-US" sz="2800" b="1" dirty="0">
                <a:latin typeface="+mj-lt"/>
                <a:ea typeface="+mj-ea"/>
              </a:rPr>
              <a:t>上对坐标的曲线积分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7">
                <a:extLst>
                  <a:ext uri="{FF2B5EF4-FFF2-40B4-BE49-F238E27FC236}">
                    <a16:creationId xmlns:a16="http://schemas.microsoft.com/office/drawing/2014/main" id="{62077E48-BCC3-4C86-B214-038B18B3497E}"/>
                  </a:ext>
                </a:extLst>
              </p:cNvPr>
              <p:cNvSpPr txBox="1"/>
              <p:nvPr/>
            </p:nvSpPr>
            <p:spPr bwMode="auto">
              <a:xfrm>
                <a:off x="1087812" y="1440514"/>
                <a:ext cx="9351588" cy="246473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altLang="zh-CN" sz="2800" b="1" i="1" dirty="0"/>
                            <m:t>Γ</m:t>
                          </m:r>
                        </m:sub>
                        <m:sup/>
                        <m:e>
                          <m:groupChr>
                            <m:groupChrPr>
                              <m:chr m:val="→"/>
                              <m:pos m:val="top"/>
                              <m:vertJc m:val="bot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groupCh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b="1" i="1" dirty="0"/>
                            <m:t>·</m:t>
                          </m:r>
                          <m:r>
                            <m:rPr>
                              <m:nor/>
                            </m:rPr>
                            <a:rPr lang="en-US" altLang="zh-CN" sz="2800" b="1" i="1" dirty="0"/>
                            <m:t>d</m:t>
                          </m:r>
                          <m:groupChr>
                            <m:groupChrPr>
                              <m:chr m:val="→"/>
                              <m:pos m:val="top"/>
                              <m:vertJc m:val="bot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/>
                                </m:rP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groupChr>
                        </m:e>
                      </m:nary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𝜞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𝒅𝒛</m:t>
                      </m:r>
                    </m:oMath>
                  </m:oMathPara>
                </a14:m>
                <a:endParaRPr lang="en-US" altLang="zh-CN" sz="2800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𝝀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𝒊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[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𝑷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l-GR" altLang="zh-CN" sz="2800" b="1" i="1" dirty="0"/>
                                <m:t>ξ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baseline="-25000" dirty="0" smtClean="0"/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baseline="-25000" dirty="0" smtClean="0"/>
                                <m:t> , </m:t>
                              </m:r>
                              <m:r>
                                <m:rPr>
                                  <m:nor/>
                                </m:rPr>
                                <a:rPr lang="el-GR" altLang="zh-CN" sz="2800" b="1" i="1" dirty="0"/>
                                <m:t>ζ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baseline="-25000" dirty="0"/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baseline="-25000" dirty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dirty="0"/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l-GR" altLang="zh-CN" sz="2800" b="1" i="1" dirty="0"/>
                                <m:t>η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baseline="-25000" dirty="0"/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/>
                                <m:t>)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baseline="-25000" dirty="0"/>
                                <m:t>i</m:t>
                              </m:r>
                            </m:e>
                          </m:nary>
                        </m:e>
                      </m:func>
                      <m:r>
                        <m:rPr>
                          <m:nor/>
                        </m:rPr>
                        <a:rPr lang="en-US" altLang="zh-CN" sz="2800" b="1" i="1" dirty="0" smtClean="0"/>
                        <m:t>+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(</m:t>
                      </m:r>
                      <m:r>
                        <m:rPr>
                          <m:nor/>
                        </m:rPr>
                        <a:rPr lang="el-GR" altLang="zh-CN" sz="2800" b="1" i="1" dirty="0"/>
                        <m:t>ξ</m:t>
                      </m:r>
                      <m:r>
                        <m:rPr>
                          <m:nor/>
                        </m:rPr>
                        <a:rPr lang="en-US" altLang="zh-CN" sz="2800" b="1" i="1" baseline="-25000" dirty="0"/>
                        <m:t>i</m:t>
                      </m:r>
                      <m:r>
                        <m:rPr>
                          <m:nor/>
                        </m:rPr>
                        <a:rPr lang="en-US" altLang="zh-CN" sz="2800" b="1" i="1" baseline="-25000" dirty="0"/>
                        <m:t> , </m:t>
                      </m:r>
                      <m:r>
                        <m:rPr>
                          <m:nor/>
                        </m:rPr>
                        <a:rPr lang="el-GR" altLang="zh-CN" sz="2800" b="1" i="1" dirty="0"/>
                        <m:t>ζ</m:t>
                      </m:r>
                      <m:r>
                        <m:rPr>
                          <m:nor/>
                        </m:rPr>
                        <a:rPr lang="en-US" altLang="zh-CN" sz="2800" b="1" i="1" baseline="-25000" dirty="0"/>
                        <m:t>i</m:t>
                      </m:r>
                      <m:r>
                        <m:rPr>
                          <m:nor/>
                        </m:rPr>
                        <a:rPr lang="en-US" altLang="zh-CN" sz="2800" b="1" i="1" baseline="-25000" dirty="0"/>
                        <m:t> , </m:t>
                      </m:r>
                      <m:r>
                        <m:rPr>
                          <m:nor/>
                        </m:rPr>
                        <a:rPr lang="el-GR" altLang="zh-CN" sz="2800" b="1" i="1" dirty="0"/>
                        <m:t>η</m:t>
                      </m:r>
                      <m:r>
                        <m:rPr>
                          <m:nor/>
                        </m:rPr>
                        <a:rPr lang="en-US" altLang="zh-CN" sz="2800" b="1" i="1" baseline="-25000" dirty="0"/>
                        <m:t>i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r>
                        <m:rPr>
                          <m:nor/>
                        </m:rPr>
                        <a:rPr lang="en-US" altLang="zh-CN" sz="2800" b="1" i="1" dirty="0" smtClean="0"/>
                        <m:t>y</m:t>
                      </m:r>
                      <m:r>
                        <m:rPr>
                          <m:nor/>
                        </m:rPr>
                        <a:rPr lang="en-US" altLang="zh-CN" sz="2800" b="1" i="1" baseline="-25000" dirty="0"/>
                        <m:t>i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(</m:t>
                      </m:r>
                      <m:r>
                        <m:rPr>
                          <m:nor/>
                        </m:rPr>
                        <a:rPr lang="el-GR" altLang="zh-CN" sz="2800" b="1" i="1" dirty="0"/>
                        <m:t>ξ</m:t>
                      </m:r>
                      <m:r>
                        <m:rPr>
                          <m:nor/>
                        </m:rPr>
                        <a:rPr lang="en-US" altLang="zh-CN" sz="2800" b="1" i="1" baseline="-25000" dirty="0"/>
                        <m:t>i</m:t>
                      </m:r>
                      <m:r>
                        <m:rPr>
                          <m:nor/>
                        </m:rPr>
                        <a:rPr lang="en-US" altLang="zh-CN" sz="2800" b="1" i="1" baseline="-25000" dirty="0"/>
                        <m:t> , </m:t>
                      </m:r>
                      <m:r>
                        <m:rPr>
                          <m:nor/>
                        </m:rPr>
                        <a:rPr lang="el-GR" altLang="zh-CN" sz="2800" b="1" i="1" dirty="0"/>
                        <m:t>ζ</m:t>
                      </m:r>
                      <m:r>
                        <m:rPr>
                          <m:nor/>
                        </m:rPr>
                        <a:rPr lang="en-US" altLang="zh-CN" sz="2800" b="1" i="1" baseline="-25000" dirty="0"/>
                        <m:t>i</m:t>
                      </m:r>
                      <m:r>
                        <m:rPr>
                          <m:nor/>
                        </m:rPr>
                        <a:rPr lang="en-US" altLang="zh-CN" sz="2800" b="1" i="1" baseline="-25000" dirty="0"/>
                        <m:t> , </m:t>
                      </m:r>
                      <m:r>
                        <m:rPr>
                          <m:nor/>
                        </m:rPr>
                        <a:rPr lang="el-GR" altLang="zh-CN" sz="2800" b="1" i="1" dirty="0"/>
                        <m:t>η</m:t>
                      </m:r>
                      <m:r>
                        <m:rPr>
                          <m:nor/>
                        </m:rPr>
                        <a:rPr lang="en-US" altLang="zh-CN" sz="2800" b="1" i="1" baseline="-25000" dirty="0"/>
                        <m:t>i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r>
                        <m:rPr>
                          <m:nor/>
                        </m:rPr>
                        <a:rPr lang="en-US" altLang="zh-CN" sz="2800" b="1" i="1" dirty="0" smtClean="0"/>
                        <m:t>z</m:t>
                      </m:r>
                      <m:r>
                        <m:rPr>
                          <m:nor/>
                        </m:rPr>
                        <a:rPr lang="en-US" altLang="zh-CN" sz="2800" b="1" i="1" baseline="-25000" dirty="0"/>
                        <m:t>i</m:t>
                      </m:r>
                      <m:r>
                        <m:rPr>
                          <m:nor/>
                        </m:rPr>
                        <a:rPr lang="en-US" altLang="zh-CN" sz="2800" b="1" dirty="0" smtClean="0"/>
                        <m:t>]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5" name="Object 7">
                <a:extLst>
                  <a:ext uri="{FF2B5EF4-FFF2-40B4-BE49-F238E27FC236}">
                    <a16:creationId xmlns:a16="http://schemas.microsoft.com/office/drawing/2014/main" id="{62077E48-BCC3-4C86-B214-038B18B34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7812" y="1440514"/>
                <a:ext cx="9351588" cy="24647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1">
                <a:extLst>
                  <a:ext uri="{FF2B5EF4-FFF2-40B4-BE49-F238E27FC236}">
                    <a16:creationId xmlns:a16="http://schemas.microsoft.com/office/drawing/2014/main" id="{AABBE169-6E7C-40C9-AAE9-8AA77F31B6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6249" y="3979194"/>
                <a:ext cx="7920626" cy="6439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ea typeface="+mj-ea"/>
                  </a:rPr>
                  <a:t>其中</a:t>
                </a:r>
                <a:r>
                  <a:rPr lang="en-US" altLang="zh-CN" sz="2800" b="1" dirty="0">
                    <a:latin typeface="+mj-lt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/>
                      <m:t>d</m:t>
                    </m:r>
                    <m:groupChr>
                      <m:groupChrPr>
                        <m:chr m:val="→"/>
                        <m:pos m:val="top"/>
                        <m:vertJc m:val="bot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/>
                          </m:rP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</m:groupCh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="1" dirty="0">
                    <a:solidFill>
                      <a:srgbClr val="000000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𝒅𝒙</m:t>
                    </m:r>
                    <m:groupChr>
                      <m:groupChrPr>
                        <m:chr m:val="→"/>
                        <m:pos m:val="top"/>
                        <m:vertJc m:val="bot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/>
                          </m:r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groupCh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𝒅𝒚</m:t>
                    </m:r>
                    <m:groupChr>
                      <m:groupChrPr>
                        <m:chr m:val="→"/>
                        <m:pos m:val="top"/>
                        <m:vertJc m:val="bot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/>
                          </m:r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groupCh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groupChr>
                      <m:groupChrPr>
                        <m:chr m:val="→"/>
                        <m:pos m:val="top"/>
                        <m:vertJc m:val="bot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/>
                          </m:rP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groupCh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称为</m:t>
                    </m:r>
                  </m:oMath>
                </a14:m>
                <a:r>
                  <a:rPr lang="zh-CN" altLang="en-US" sz="2800" b="1" dirty="0">
                    <a:latin typeface="+mj-lt"/>
                    <a:ea typeface="+mj-ea"/>
                  </a:rPr>
                  <a:t>有向曲线元</a:t>
                </a:r>
                <a:endParaRPr lang="en-US" altLang="zh-CN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6" name="Text Box 11">
                <a:extLst>
                  <a:ext uri="{FF2B5EF4-FFF2-40B4-BE49-F238E27FC236}">
                    <a16:creationId xmlns:a16="http://schemas.microsoft.com/office/drawing/2014/main" id="{AABBE169-6E7C-40C9-AAE9-8AA77F31B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6249" y="3979194"/>
                <a:ext cx="7920626" cy="643959"/>
              </a:xfrm>
              <a:prstGeom prst="rect">
                <a:avLst/>
              </a:prstGeom>
              <a:blipFill>
                <a:blip r:embed="rId3"/>
                <a:stretch>
                  <a:fillRect l="-1540" b="-2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64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8" grpId="0" autoUpdateAnimBg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>
            <a:extLst>
              <a:ext uri="{FF2B5EF4-FFF2-40B4-BE49-F238E27FC236}">
                <a16:creationId xmlns:a16="http://schemas.microsoft.com/office/drawing/2014/main" id="{90C6EE3F-6024-4ED2-AFFC-B7EC464EF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333376"/>
            <a:ext cx="595227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latin typeface="+mj-lt"/>
                <a:ea typeface="+mj-ea"/>
              </a:rPr>
              <a:t>二、对坐标的曲线积分的计算法</a:t>
            </a: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0B5FC944-7ADD-478D-BA2E-4C4EE06C8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295400"/>
            <a:ext cx="40094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 dirty="0">
                <a:latin typeface="+mj-lt"/>
                <a:ea typeface="+mj-ea"/>
              </a:rPr>
              <a:t>1. </a:t>
            </a:r>
            <a:r>
              <a:rPr lang="zh-CN" altLang="en-US" sz="2800" b="1" dirty="0">
                <a:latin typeface="+mj-lt"/>
                <a:ea typeface="+mj-ea"/>
              </a:rPr>
              <a:t>设曲线</a:t>
            </a:r>
            <a:r>
              <a:rPr lang="en-US" altLang="zh-CN" sz="2800" b="1" i="1" dirty="0">
                <a:latin typeface="+mj-lt"/>
                <a:ea typeface="+mj-ea"/>
              </a:rPr>
              <a:t>L</a:t>
            </a:r>
            <a:r>
              <a:rPr lang="zh-CN" altLang="en-US" sz="2800" b="1" dirty="0">
                <a:latin typeface="+mj-lt"/>
                <a:ea typeface="+mj-ea"/>
              </a:rPr>
              <a:t>的参数方程为</a:t>
            </a:r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id="{505823B0-2485-4396-B43E-7696163A3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9848" y="1260477"/>
            <a:ext cx="23118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 i="1" dirty="0">
                <a:latin typeface="+mj-lt"/>
                <a:ea typeface="+mj-ea"/>
              </a:rPr>
              <a:t>x=x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i="1" dirty="0">
                <a:latin typeface="+mj-lt"/>
                <a:ea typeface="+mj-ea"/>
              </a:rPr>
              <a:t>t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  <a:r>
              <a:rPr lang="zh-CN" altLang="en-US" sz="2800" b="1" dirty="0">
                <a:latin typeface="+mj-lt"/>
                <a:ea typeface="+mj-ea"/>
              </a:rPr>
              <a:t>，</a:t>
            </a:r>
            <a:r>
              <a:rPr lang="en-US" altLang="zh-CN" sz="2800" b="1" i="1" dirty="0">
                <a:latin typeface="+mj-lt"/>
                <a:ea typeface="+mj-ea"/>
              </a:rPr>
              <a:t>y=y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i="1" dirty="0">
                <a:latin typeface="+mj-lt"/>
                <a:ea typeface="+mj-ea"/>
              </a:rPr>
              <a:t>t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  <a:endParaRPr lang="zh-CN" altLang="en-US" sz="2800" b="1" dirty="0">
              <a:latin typeface="+mj-lt"/>
              <a:ea typeface="+mj-ea"/>
            </a:endParaRPr>
          </a:p>
        </p:txBody>
      </p:sp>
      <p:sp>
        <p:nvSpPr>
          <p:cNvPr id="7176" name="Text Box 8">
            <a:extLst>
              <a:ext uri="{FF2B5EF4-FFF2-40B4-BE49-F238E27FC236}">
                <a16:creationId xmlns:a16="http://schemas.microsoft.com/office/drawing/2014/main" id="{699D6CA7-9B7D-4232-9F92-9741BA96C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98120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latin typeface="+mj-lt"/>
                <a:ea typeface="+mj-ea"/>
              </a:rPr>
              <a:t>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7" name="Object 9">
                <a:extLst>
                  <a:ext uri="{FF2B5EF4-FFF2-40B4-BE49-F238E27FC236}">
                    <a16:creationId xmlns:a16="http://schemas.microsoft.com/office/drawing/2014/main" id="{3309C589-248A-4D89-8283-0E7455D544EA}"/>
                  </a:ext>
                </a:extLst>
              </p:cNvPr>
              <p:cNvSpPr txBox="1"/>
              <p:nvPr/>
            </p:nvSpPr>
            <p:spPr bwMode="auto">
              <a:xfrm>
                <a:off x="2952749" y="2923523"/>
                <a:ext cx="7943851" cy="11970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𝜶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𝜷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{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𝑷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[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)]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𝑸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)]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)}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𝒅𝒕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7177" name="Object 9">
                <a:extLst>
                  <a:ext uri="{FF2B5EF4-FFF2-40B4-BE49-F238E27FC236}">
                    <a16:creationId xmlns:a16="http://schemas.microsoft.com/office/drawing/2014/main" id="{3309C589-248A-4D89-8283-0E7455D54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52749" y="2923523"/>
                <a:ext cx="7943851" cy="1197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84" name="Object 16">
                <a:extLst>
                  <a:ext uri="{FF2B5EF4-FFF2-40B4-BE49-F238E27FC236}">
                    <a16:creationId xmlns:a16="http://schemas.microsoft.com/office/drawing/2014/main" id="{823DCC7E-60CF-4838-8889-DFC97EF3ACC2}"/>
                  </a:ext>
                </a:extLst>
              </p:cNvPr>
              <p:cNvSpPr txBox="1"/>
              <p:nvPr/>
            </p:nvSpPr>
            <p:spPr bwMode="auto">
              <a:xfrm>
                <a:off x="3505200" y="1905001"/>
                <a:ext cx="4667250" cy="122872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𝑳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𝑷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𝑸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7184" name="Object 16">
                <a:extLst>
                  <a:ext uri="{FF2B5EF4-FFF2-40B4-BE49-F238E27FC236}">
                    <a16:creationId xmlns:a16="http://schemas.microsoft.com/office/drawing/2014/main" id="{823DCC7E-60CF-4838-8889-DFC97EF3A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1905001"/>
                <a:ext cx="4667250" cy="12287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85" name="AutoShape 17">
            <a:extLst>
              <a:ext uri="{FF2B5EF4-FFF2-40B4-BE49-F238E27FC236}">
                <a16:creationId xmlns:a16="http://schemas.microsoft.com/office/drawing/2014/main" id="{B1D43293-8057-46EB-A8C1-481644520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834295"/>
            <a:ext cx="8515350" cy="609600"/>
          </a:xfrm>
          <a:prstGeom prst="wedgeRectCallout">
            <a:avLst>
              <a:gd name="adj1" fmla="val 11814"/>
              <a:gd name="adj2" fmla="val -15338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latin typeface="+mj-lt"/>
                <a:ea typeface="+mj-ea"/>
              </a:rPr>
              <a:t>注意：下限</a:t>
            </a:r>
            <a:r>
              <a:rPr lang="en-US" altLang="zh-CN" sz="2800" b="1" i="1">
                <a:latin typeface="+mj-lt"/>
                <a:ea typeface="+mj-ea"/>
              </a:rPr>
              <a:t>α</a:t>
            </a:r>
            <a:r>
              <a:rPr lang="zh-CN" altLang="en-US" sz="2800" b="1">
                <a:latin typeface="+mj-lt"/>
                <a:ea typeface="+mj-ea"/>
              </a:rPr>
              <a:t>对应于</a:t>
            </a:r>
            <a:r>
              <a:rPr lang="en-US" altLang="zh-CN" sz="2800" b="1" i="1">
                <a:latin typeface="+mj-lt"/>
                <a:ea typeface="+mj-ea"/>
              </a:rPr>
              <a:t>L</a:t>
            </a:r>
            <a:r>
              <a:rPr lang="zh-CN" altLang="en-US" sz="2800" b="1">
                <a:latin typeface="+mj-lt"/>
                <a:ea typeface="+mj-ea"/>
              </a:rPr>
              <a:t>的起点</a:t>
            </a:r>
            <a:r>
              <a:rPr lang="en-US" altLang="zh-CN" sz="2800" b="1">
                <a:latin typeface="+mj-lt"/>
                <a:ea typeface="+mj-ea"/>
              </a:rPr>
              <a:t>,</a:t>
            </a:r>
            <a:r>
              <a:rPr lang="zh-CN" altLang="en-US" sz="2800" b="1">
                <a:latin typeface="+mj-lt"/>
                <a:ea typeface="+mj-ea"/>
              </a:rPr>
              <a:t>上限</a:t>
            </a:r>
            <a:r>
              <a:rPr lang="en-US" altLang="zh-CN" sz="2800" b="1" i="1">
                <a:latin typeface="+mj-lt"/>
                <a:ea typeface="+mj-ea"/>
              </a:rPr>
              <a:t>β</a:t>
            </a:r>
            <a:r>
              <a:rPr lang="zh-CN" altLang="en-US" sz="2800" b="1">
                <a:latin typeface="+mj-lt"/>
                <a:ea typeface="+mj-ea"/>
              </a:rPr>
              <a:t>对应于</a:t>
            </a:r>
            <a:r>
              <a:rPr lang="en-US" altLang="zh-CN" sz="2800" b="1" i="1">
                <a:latin typeface="+mj-lt"/>
                <a:ea typeface="+mj-ea"/>
              </a:rPr>
              <a:t>L</a:t>
            </a:r>
            <a:r>
              <a:rPr lang="zh-CN" altLang="en-US" sz="2800" b="1">
                <a:latin typeface="+mj-lt"/>
                <a:ea typeface="+mj-ea"/>
              </a:rPr>
              <a:t>的终点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utoUpdateAnimBg="0"/>
      <p:bldP spid="7174" grpId="0" autoUpdateAnimBg="0"/>
      <p:bldP spid="7175" grpId="0" autoUpdateAnimBg="0"/>
      <p:bldP spid="7176" grpId="0" autoUpdateAnimBg="0"/>
      <p:bldP spid="7177" grpId="0"/>
      <p:bldP spid="7184" grpId="0"/>
      <p:bldP spid="718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Text Box 11">
            <a:extLst>
              <a:ext uri="{FF2B5EF4-FFF2-40B4-BE49-F238E27FC236}">
                <a16:creationId xmlns:a16="http://schemas.microsoft.com/office/drawing/2014/main" id="{B2E01C06-365D-4D91-973C-795DCCEF2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894" y="716995"/>
            <a:ext cx="32880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 dirty="0">
                <a:latin typeface="+mj-lt"/>
              </a:rPr>
              <a:t>2. </a:t>
            </a:r>
            <a:r>
              <a:rPr lang="zh-CN" altLang="en-US" sz="2800" b="1" dirty="0">
                <a:latin typeface="+mj-lt"/>
              </a:rPr>
              <a:t>设曲线</a:t>
            </a:r>
            <a:r>
              <a:rPr lang="en-US" altLang="zh-CN" sz="2800" b="1" i="1" dirty="0">
                <a:latin typeface="+mj-lt"/>
              </a:rPr>
              <a:t>L</a:t>
            </a:r>
            <a:r>
              <a:rPr lang="zh-CN" altLang="en-US" sz="2800" b="1" dirty="0">
                <a:latin typeface="+mj-lt"/>
              </a:rPr>
              <a:t>的方程为</a:t>
            </a:r>
          </a:p>
        </p:txBody>
      </p:sp>
      <p:sp>
        <p:nvSpPr>
          <p:cNvPr id="7180" name="Text Box 12">
            <a:extLst>
              <a:ext uri="{FF2B5EF4-FFF2-40B4-BE49-F238E27FC236}">
                <a16:creationId xmlns:a16="http://schemas.microsoft.com/office/drawing/2014/main" id="{3D1F646C-3672-430C-80DD-32983EBF6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4437" y="676070"/>
            <a:ext cx="1127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 i="1" dirty="0">
                <a:latin typeface="+mj-lt"/>
              </a:rPr>
              <a:t>y=y</a:t>
            </a:r>
            <a:r>
              <a:rPr lang="en-US" altLang="zh-CN" sz="2800" b="1" dirty="0">
                <a:latin typeface="+mj-lt"/>
              </a:rPr>
              <a:t>(</a:t>
            </a:r>
            <a:r>
              <a:rPr lang="en-US" altLang="zh-CN" sz="2800" b="1" i="1" dirty="0">
                <a:latin typeface="+mj-lt"/>
              </a:rPr>
              <a:t>x</a:t>
            </a:r>
            <a:r>
              <a:rPr lang="en-US" altLang="zh-CN" sz="2800" b="1" dirty="0">
                <a:latin typeface="+mj-lt"/>
              </a:rPr>
              <a:t>)</a:t>
            </a:r>
            <a:endParaRPr lang="zh-CN" altLang="en-US" sz="2800" b="1" dirty="0">
              <a:latin typeface="+mj-lt"/>
            </a:endParaRPr>
          </a:p>
        </p:txBody>
      </p:sp>
      <p:sp>
        <p:nvSpPr>
          <p:cNvPr id="7181" name="Text Box 13">
            <a:extLst>
              <a:ext uri="{FF2B5EF4-FFF2-40B4-BE49-F238E27FC236}">
                <a16:creationId xmlns:a16="http://schemas.microsoft.com/office/drawing/2014/main" id="{1C6E92DC-7899-4122-AA18-9AAD0A116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452" y="1561169"/>
            <a:ext cx="58384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</a:rPr>
              <a:t>视为特殊的参数方程</a:t>
            </a:r>
            <a:r>
              <a:rPr lang="en-US" altLang="zh-CN" sz="2800" b="1" dirty="0">
                <a:latin typeface="+mj-lt"/>
              </a:rPr>
              <a:t>:  </a:t>
            </a:r>
            <a:r>
              <a:rPr lang="en-US" altLang="zh-CN" sz="2800" b="1" i="1" dirty="0">
                <a:latin typeface="+mj-lt"/>
              </a:rPr>
              <a:t>x=x</a:t>
            </a:r>
            <a:r>
              <a:rPr lang="zh-CN" altLang="en-US" sz="2800" b="1" i="1" dirty="0">
                <a:latin typeface="+mj-lt"/>
              </a:rPr>
              <a:t>，</a:t>
            </a:r>
            <a:r>
              <a:rPr lang="en-US" altLang="zh-CN" sz="2800" b="1" i="1" dirty="0">
                <a:latin typeface="+mj-lt"/>
              </a:rPr>
              <a:t>y=</a:t>
            </a:r>
            <a:r>
              <a:rPr lang="en-US" altLang="zh-CN" sz="2800" b="1" i="1" dirty="0"/>
              <a:t> y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</a:t>
            </a:r>
            <a:endParaRPr lang="zh-CN" altLang="en-US" sz="2800" b="1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86" name="Object 18">
                <a:extLst>
                  <a:ext uri="{FF2B5EF4-FFF2-40B4-BE49-F238E27FC236}">
                    <a16:creationId xmlns:a16="http://schemas.microsoft.com/office/drawing/2014/main" id="{3350ED4E-8DF4-4C9D-A9BB-FF9BDEDBECBD}"/>
                  </a:ext>
                </a:extLst>
              </p:cNvPr>
              <p:cNvSpPr txBox="1"/>
              <p:nvPr/>
            </p:nvSpPr>
            <p:spPr bwMode="auto">
              <a:xfrm>
                <a:off x="1239044" y="2247714"/>
                <a:ext cx="4492625" cy="98266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7186" name="Object 18">
                <a:extLst>
                  <a:ext uri="{FF2B5EF4-FFF2-40B4-BE49-F238E27FC236}">
                    <a16:creationId xmlns:a16="http://schemas.microsoft.com/office/drawing/2014/main" id="{3350ED4E-8DF4-4C9D-A9BB-FF9BDEDBE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9044" y="2247714"/>
                <a:ext cx="4492625" cy="9826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87" name="Object 19">
                <a:extLst>
                  <a:ext uri="{FF2B5EF4-FFF2-40B4-BE49-F238E27FC236}">
                    <a16:creationId xmlns:a16="http://schemas.microsoft.com/office/drawing/2014/main" id="{0577A791-4DA8-41AC-BE38-C239CD39264C}"/>
                  </a:ext>
                </a:extLst>
              </p:cNvPr>
              <p:cNvSpPr txBox="1"/>
              <p:nvPr/>
            </p:nvSpPr>
            <p:spPr bwMode="auto">
              <a:xfrm>
                <a:off x="962029" y="3331368"/>
                <a:ext cx="6157912" cy="109649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)]+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7187" name="Object 19">
                <a:extLst>
                  <a:ext uri="{FF2B5EF4-FFF2-40B4-BE49-F238E27FC236}">
                    <a16:creationId xmlns:a16="http://schemas.microsoft.com/office/drawing/2014/main" id="{0577A791-4DA8-41AC-BE38-C239CD392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2029" y="3331368"/>
                <a:ext cx="6157912" cy="10964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88" name="AutoShape 20">
            <a:extLst>
              <a:ext uri="{FF2B5EF4-FFF2-40B4-BE49-F238E27FC236}">
                <a16:creationId xmlns:a16="http://schemas.microsoft.com/office/drawing/2014/main" id="{CD5D4AE3-40CA-42BE-9D89-363FB6DFE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289" y="752625"/>
            <a:ext cx="2563811" cy="609600"/>
          </a:xfrm>
          <a:prstGeom prst="wedgeRectCallout">
            <a:avLst>
              <a:gd name="adj1" fmla="val -88866"/>
              <a:gd name="adj2" fmla="val -1380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 i="1" dirty="0">
                <a:latin typeface="+mj-lt"/>
              </a:rPr>
              <a:t>L</a:t>
            </a:r>
            <a:r>
              <a:rPr lang="en-US" altLang="zh-CN" sz="2800" b="1" dirty="0">
                <a:latin typeface="+mj-lt"/>
              </a:rPr>
              <a:t>:</a:t>
            </a:r>
            <a:r>
              <a:rPr lang="en-US" altLang="zh-CN" sz="2800" b="1" i="1" dirty="0">
                <a:latin typeface="+mj-lt"/>
              </a:rPr>
              <a:t>x=x</a:t>
            </a:r>
            <a:r>
              <a:rPr lang="en-US" altLang="zh-CN" sz="2800" b="1" dirty="0">
                <a:latin typeface="+mj-lt"/>
              </a:rPr>
              <a:t>(</a:t>
            </a:r>
            <a:r>
              <a:rPr lang="en-US" altLang="zh-CN" sz="2800" b="1" i="1" dirty="0">
                <a:latin typeface="+mj-lt"/>
              </a:rPr>
              <a:t>y</a:t>
            </a:r>
            <a:r>
              <a:rPr lang="en-US" altLang="zh-CN" sz="2800" b="1" dirty="0">
                <a:latin typeface="+mj-lt"/>
              </a:rPr>
              <a:t>)</a:t>
            </a:r>
            <a:r>
              <a:rPr lang="zh-CN" altLang="en-US" sz="2800" b="1" dirty="0">
                <a:latin typeface="+mj-lt"/>
              </a:rPr>
              <a:t>时同理</a:t>
            </a:r>
          </a:p>
        </p:txBody>
      </p:sp>
      <p:sp>
        <p:nvSpPr>
          <p:cNvPr id="7189" name="AutoShape 21">
            <a:extLst>
              <a:ext uri="{FF2B5EF4-FFF2-40B4-BE49-F238E27FC236}">
                <a16:creationId xmlns:a16="http://schemas.microsoft.com/office/drawing/2014/main" id="{55D834C6-A5E2-453F-8D95-E8A4AE6C5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227" y="5050675"/>
            <a:ext cx="6805612" cy="609600"/>
          </a:xfrm>
          <a:prstGeom prst="wedgeRectCallout">
            <a:avLst>
              <a:gd name="adj1" fmla="val -36995"/>
              <a:gd name="adj2" fmla="val -11744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 dirty="0">
                <a:latin typeface="+mj-lt"/>
              </a:rPr>
              <a:t>注意：</a:t>
            </a:r>
            <a:r>
              <a:rPr lang="en-US" altLang="zh-CN" sz="2800" b="1" i="1" dirty="0">
                <a:latin typeface="+mj-lt"/>
              </a:rPr>
              <a:t>a</a:t>
            </a:r>
            <a:r>
              <a:rPr lang="zh-CN" altLang="en-US" sz="2800" b="1" dirty="0">
                <a:latin typeface="+mj-lt"/>
              </a:rPr>
              <a:t>对应于</a:t>
            </a:r>
            <a:r>
              <a:rPr lang="en-US" altLang="zh-CN" sz="2800" b="1" i="1" dirty="0">
                <a:latin typeface="+mj-lt"/>
              </a:rPr>
              <a:t>L</a:t>
            </a:r>
            <a:r>
              <a:rPr lang="zh-CN" altLang="en-US" sz="2800" b="1" dirty="0">
                <a:latin typeface="+mj-lt"/>
              </a:rPr>
              <a:t>的起点</a:t>
            </a:r>
            <a:r>
              <a:rPr lang="en-US" altLang="zh-CN" sz="2800" b="1" dirty="0">
                <a:latin typeface="+mj-lt"/>
              </a:rPr>
              <a:t>, </a:t>
            </a:r>
            <a:r>
              <a:rPr lang="en-US" altLang="zh-CN" sz="2800" b="1" i="1" dirty="0">
                <a:latin typeface="+mj-lt"/>
              </a:rPr>
              <a:t>b</a:t>
            </a:r>
            <a:r>
              <a:rPr lang="zh-CN" altLang="en-US" sz="2800" b="1" dirty="0">
                <a:latin typeface="+mj-lt"/>
              </a:rPr>
              <a:t>对应于</a:t>
            </a:r>
            <a:r>
              <a:rPr lang="en-US" altLang="zh-CN" sz="2800" b="1" i="1" dirty="0">
                <a:latin typeface="+mj-lt"/>
              </a:rPr>
              <a:t>L</a:t>
            </a:r>
            <a:r>
              <a:rPr lang="zh-CN" altLang="en-US" sz="2800" b="1" dirty="0">
                <a:latin typeface="+mj-lt"/>
              </a:rPr>
              <a:t>的终点</a:t>
            </a:r>
          </a:p>
        </p:txBody>
      </p:sp>
    </p:spTree>
    <p:extLst>
      <p:ext uri="{BB962C8B-B14F-4D97-AF65-F5344CB8AC3E}">
        <p14:creationId xmlns:p14="http://schemas.microsoft.com/office/powerpoint/2010/main" val="198052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" grpId="0" autoUpdateAnimBg="0"/>
      <p:bldP spid="7180" grpId="0" autoUpdateAnimBg="0"/>
      <p:bldP spid="7181" grpId="0" autoUpdateAnimBg="0"/>
      <p:bldP spid="7186" grpId="0"/>
      <p:bldP spid="7187" grpId="0"/>
      <p:bldP spid="7188" grpId="0" animBg="1" autoUpdateAnimBg="0"/>
      <p:bldP spid="718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>
            <a:extLst>
              <a:ext uri="{FF2B5EF4-FFF2-40B4-BE49-F238E27FC236}">
                <a16:creationId xmlns:a16="http://schemas.microsoft.com/office/drawing/2014/main" id="{80EE7AC9-757A-45B1-B22F-FB363AC68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454" y="674792"/>
            <a:ext cx="55483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latin typeface="+mj-lt"/>
                <a:ea typeface="+mj-ea"/>
              </a:rPr>
              <a:t>3.  </a:t>
            </a:r>
            <a:r>
              <a:rPr lang="zh-CN" altLang="en-US" sz="2800" b="1" dirty="0">
                <a:latin typeface="+mj-lt"/>
                <a:ea typeface="+mj-ea"/>
              </a:rPr>
              <a:t>设空间曲线</a:t>
            </a:r>
            <a:r>
              <a:rPr lang="en-US" altLang="zh-CN" sz="2800" b="1" i="1" dirty="0">
                <a:latin typeface="+mj-lt"/>
                <a:ea typeface="+mj-ea"/>
              </a:rPr>
              <a:t>Γ</a:t>
            </a:r>
            <a:r>
              <a:rPr lang="zh-CN" altLang="en-US" sz="2800" b="1" dirty="0">
                <a:latin typeface="+mj-lt"/>
                <a:ea typeface="+mj-ea"/>
              </a:rPr>
              <a:t>的参数方程为</a:t>
            </a: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2CF87B9F-33B4-4301-BAAF-CEA88BFAB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681910"/>
            <a:ext cx="29546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 i="1" dirty="0">
                <a:latin typeface="+mj-lt"/>
                <a:ea typeface="+mj-ea"/>
              </a:rPr>
              <a:t>x=x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i="1" dirty="0">
                <a:latin typeface="+mj-lt"/>
                <a:ea typeface="+mj-ea"/>
              </a:rPr>
              <a:t>t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  <a:r>
              <a:rPr lang="en-US" altLang="zh-CN" sz="2800" b="1" i="1" dirty="0">
                <a:latin typeface="+mj-lt"/>
                <a:ea typeface="+mj-ea"/>
              </a:rPr>
              <a:t>,y=y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i="1" dirty="0">
                <a:latin typeface="+mj-lt"/>
                <a:ea typeface="+mj-ea"/>
              </a:rPr>
              <a:t>t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  <a:r>
              <a:rPr lang="en-US" altLang="zh-CN" sz="2800" b="1" i="1" dirty="0">
                <a:latin typeface="+mj-lt"/>
                <a:ea typeface="+mj-ea"/>
              </a:rPr>
              <a:t>,z=z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i="1" dirty="0">
                <a:latin typeface="+mj-lt"/>
                <a:ea typeface="+mj-ea"/>
              </a:rPr>
              <a:t>t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8A4B45AD-021A-4DDE-8687-C82597F5C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0256" y="1447801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latin typeface="+mj-lt"/>
                <a:ea typeface="+mj-ea"/>
              </a:rPr>
              <a:t>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8" name="Object 6">
                <a:extLst>
                  <a:ext uri="{FF2B5EF4-FFF2-40B4-BE49-F238E27FC236}">
                    <a16:creationId xmlns:a16="http://schemas.microsoft.com/office/drawing/2014/main" id="{4A39B34B-A784-4755-B0F7-C8FED1601A45}"/>
                  </a:ext>
                </a:extLst>
              </p:cNvPr>
              <p:cNvSpPr txBox="1"/>
              <p:nvPr/>
            </p:nvSpPr>
            <p:spPr bwMode="auto">
              <a:xfrm>
                <a:off x="638175" y="2571751"/>
                <a:ext cx="11191875" cy="13769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𝜶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𝜷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{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𝑷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[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)]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𝑸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)]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𝑹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)]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)}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𝒅𝒕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8198" name="Object 6">
                <a:extLst>
                  <a:ext uri="{FF2B5EF4-FFF2-40B4-BE49-F238E27FC236}">
                    <a16:creationId xmlns:a16="http://schemas.microsoft.com/office/drawing/2014/main" id="{4A39B34B-A784-4755-B0F7-C8FED1601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8175" y="2571751"/>
                <a:ext cx="11191875" cy="1376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03" name="Object 11">
                <a:extLst>
                  <a:ext uri="{FF2B5EF4-FFF2-40B4-BE49-F238E27FC236}">
                    <a16:creationId xmlns:a16="http://schemas.microsoft.com/office/drawing/2014/main" id="{1D2E274C-A3BD-49C8-AB1E-4A3AAD84E5C8}"/>
                  </a:ext>
                </a:extLst>
              </p:cNvPr>
              <p:cNvSpPr txBox="1"/>
              <p:nvPr/>
            </p:nvSpPr>
            <p:spPr bwMode="auto">
              <a:xfrm>
                <a:off x="2585598" y="1454919"/>
                <a:ext cx="7210425" cy="10322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𝜞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𝑷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𝑸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𝑹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𝒅𝒛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8203" name="Object 11">
                <a:extLst>
                  <a:ext uri="{FF2B5EF4-FFF2-40B4-BE49-F238E27FC236}">
                    <a16:creationId xmlns:a16="http://schemas.microsoft.com/office/drawing/2014/main" id="{1D2E274C-A3BD-49C8-AB1E-4A3AAD84E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85598" y="1454919"/>
                <a:ext cx="7210425" cy="10322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4" name="AutoShape 12">
            <a:extLst>
              <a:ext uri="{FF2B5EF4-FFF2-40B4-BE49-F238E27FC236}">
                <a16:creationId xmlns:a16="http://schemas.microsoft.com/office/drawing/2014/main" id="{827CDB60-B47E-47D8-9640-B79D6D3F7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575" y="4286249"/>
            <a:ext cx="8570594" cy="609600"/>
          </a:xfrm>
          <a:prstGeom prst="wedgeRectCallout">
            <a:avLst>
              <a:gd name="adj1" fmla="val -42787"/>
              <a:gd name="adj2" fmla="val -17994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 dirty="0">
                <a:latin typeface="+mj-lt"/>
                <a:ea typeface="+mj-ea"/>
              </a:rPr>
              <a:t>注意：下限</a:t>
            </a:r>
            <a:r>
              <a:rPr lang="en-US" altLang="zh-CN" sz="2800" b="1" i="1" dirty="0">
                <a:latin typeface="+mj-lt"/>
                <a:ea typeface="+mj-ea"/>
              </a:rPr>
              <a:t>α</a:t>
            </a:r>
            <a:r>
              <a:rPr lang="zh-CN" altLang="en-US" sz="2800" b="1" dirty="0">
                <a:latin typeface="+mj-lt"/>
                <a:ea typeface="+mj-ea"/>
              </a:rPr>
              <a:t>对应于</a:t>
            </a:r>
            <a:r>
              <a:rPr lang="en-US" altLang="zh-CN" sz="2800" b="1" i="1" dirty="0">
                <a:latin typeface="+mj-lt"/>
                <a:ea typeface="+mj-ea"/>
              </a:rPr>
              <a:t>Γ</a:t>
            </a:r>
            <a:r>
              <a:rPr lang="zh-CN" altLang="en-US" sz="2800" b="1" dirty="0">
                <a:latin typeface="+mj-lt"/>
                <a:ea typeface="+mj-ea"/>
              </a:rPr>
              <a:t>的起点</a:t>
            </a:r>
            <a:r>
              <a:rPr lang="en-US" altLang="zh-CN" sz="2800" b="1" dirty="0">
                <a:latin typeface="+mj-lt"/>
                <a:ea typeface="+mj-ea"/>
              </a:rPr>
              <a:t>, </a:t>
            </a:r>
            <a:r>
              <a:rPr lang="zh-CN" altLang="en-US" sz="2800" b="1" dirty="0">
                <a:latin typeface="+mj-lt"/>
                <a:ea typeface="+mj-ea"/>
              </a:rPr>
              <a:t>上限</a:t>
            </a:r>
            <a:r>
              <a:rPr lang="en-US" altLang="zh-CN" sz="2800" b="1" i="1" dirty="0">
                <a:latin typeface="+mj-lt"/>
                <a:ea typeface="+mj-ea"/>
              </a:rPr>
              <a:t>β</a:t>
            </a:r>
            <a:r>
              <a:rPr lang="zh-CN" altLang="en-US" sz="2800" b="1" dirty="0">
                <a:latin typeface="+mj-lt"/>
                <a:ea typeface="+mj-ea"/>
              </a:rPr>
              <a:t>对应于</a:t>
            </a:r>
            <a:r>
              <a:rPr lang="en-US" altLang="zh-CN" sz="2800" b="1" i="1" dirty="0">
                <a:latin typeface="+mj-lt"/>
                <a:ea typeface="+mj-ea"/>
              </a:rPr>
              <a:t>Γ</a:t>
            </a:r>
            <a:r>
              <a:rPr lang="zh-CN" altLang="en-US" sz="2800" b="1" dirty="0">
                <a:latin typeface="+mj-lt"/>
                <a:ea typeface="+mj-ea"/>
              </a:rPr>
              <a:t>的终点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  <p:bldP spid="8196" grpId="0" autoUpdateAnimBg="0"/>
      <p:bldP spid="8197" grpId="0" autoUpdateAnimBg="0"/>
      <p:bldP spid="8198" grpId="0"/>
      <p:bldP spid="8203" grpId="0"/>
      <p:bldP spid="8204" grpId="0" animBg="1" autoUpdateAnimBg="0"/>
    </p:bld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2640</TotalTime>
  <Words>1873</Words>
  <Application>Microsoft Office PowerPoint</Application>
  <PresentationFormat>宽屏</PresentationFormat>
  <Paragraphs>177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Arial</vt:lpstr>
      <vt:lpstr>Cambria Math</vt:lpstr>
      <vt:lpstr>Times New Roman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</dc:creator>
  <cp:lastModifiedBy>aa</cp:lastModifiedBy>
  <cp:revision>207</cp:revision>
  <dcterms:created xsi:type="dcterms:W3CDTF">2020-02-21T07:30:31Z</dcterms:created>
  <dcterms:modified xsi:type="dcterms:W3CDTF">2020-05-11T07:53:34Z</dcterms:modified>
</cp:coreProperties>
</file>