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56" r:id="rId4"/>
    <p:sldId id="281" r:id="rId5"/>
    <p:sldId id="267" r:id="rId6"/>
    <p:sldId id="258" r:id="rId7"/>
    <p:sldId id="259" r:id="rId8"/>
    <p:sldId id="277" r:id="rId9"/>
    <p:sldId id="276" r:id="rId10"/>
    <p:sldId id="282" r:id="rId11"/>
    <p:sldId id="260" r:id="rId12"/>
    <p:sldId id="261" r:id="rId13"/>
    <p:sldId id="262" r:id="rId14"/>
    <p:sldId id="263" r:id="rId15"/>
    <p:sldId id="283" r:id="rId16"/>
    <p:sldId id="265" r:id="rId17"/>
    <p:sldId id="266" r:id="rId18"/>
    <p:sldId id="278" r:id="rId19"/>
    <p:sldId id="279" r:id="rId20"/>
    <p:sldId id="275" r:id="rId21"/>
    <p:sldId id="280" r:id="rId22"/>
    <p:sldId id="284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366" autoAdjust="0"/>
  </p:normalViewPr>
  <p:slideViewPr>
    <p:cSldViewPr snapToGrid="0">
      <p:cViewPr varScale="1">
        <p:scale>
          <a:sx n="99" d="100"/>
          <a:sy n="99" d="100"/>
        </p:scale>
        <p:origin x="90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0.png"/><Relationship Id="rId1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84.png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png"/><Relationship Id="rId8" Type="http://schemas.openxmlformats.org/officeDocument/2006/relationships/image" Target="../media/image114.png"/><Relationship Id="rId7" Type="http://schemas.openxmlformats.org/officeDocument/2006/relationships/image" Target="../media/image113.png"/><Relationship Id="rId6" Type="http://schemas.openxmlformats.org/officeDocument/2006/relationships/image" Target="../media/image112.png"/><Relationship Id="rId5" Type="http://schemas.openxmlformats.org/officeDocument/2006/relationships/image" Target="../media/image117.png"/><Relationship Id="rId4" Type="http://schemas.openxmlformats.org/officeDocument/2006/relationships/image" Target="../media/image110.png"/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9.png"/><Relationship Id="rId10" Type="http://schemas.openxmlformats.org/officeDocument/2006/relationships/image" Target="../media/image118.png"/><Relationship Id="rId1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25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1930400" y="2712962"/>
            <a:ext cx="6934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一、对坐标的曲面积分的概念与性质  </a:t>
            </a:r>
            <a:endParaRPr lang="zh-CN" altLang="en-US" b="1" dirty="0"/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1930400" y="3815557"/>
            <a:ext cx="5952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二、对坐标的曲面积分的计算法</a:t>
            </a:r>
            <a:endParaRPr lang="zh-CN" altLang="en-US" sz="3200" b="1" dirty="0"/>
          </a:p>
        </p:txBody>
      </p: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748179" y="1167310"/>
            <a:ext cx="106956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400" b="1" dirty="0"/>
              <a:t>§10.5 </a:t>
            </a:r>
            <a:r>
              <a:rPr lang="zh-CN" altLang="en-US" sz="4400" b="1" dirty="0"/>
              <a:t>第二类</a:t>
            </a:r>
            <a:r>
              <a:rPr lang="en-US" altLang="zh-CN" sz="4400" b="1" dirty="0"/>
              <a:t>(</a:t>
            </a:r>
            <a:r>
              <a:rPr lang="zh-CN" altLang="en-US" sz="4400" b="1" dirty="0"/>
              <a:t>对坐标的</a:t>
            </a:r>
            <a:r>
              <a:rPr lang="en-US" altLang="zh-CN" sz="4400" b="1" dirty="0"/>
              <a:t>)</a:t>
            </a:r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曲面积分 </a:t>
            </a:r>
            <a:endParaRPr lang="zh-CN" alt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1930400" y="4909278"/>
            <a:ext cx="47163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三、两类曲面积分的关系</a:t>
            </a:r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" grpId="0"/>
      <p:bldP spid="2098" grpId="0"/>
      <p:bldP spid="2118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84" name="AutoShape 40"/>
              <p:cNvSpPr>
                <a:spLocks noChangeArrowheads="1"/>
              </p:cNvSpPr>
              <p:nvPr/>
            </p:nvSpPr>
            <p:spPr bwMode="auto">
              <a:xfrm>
                <a:off x="1444009" y="4902328"/>
                <a:ext cx="7694612" cy="749300"/>
              </a:xfrm>
              <a:prstGeom prst="wedgeRectCallout">
                <a:avLst>
                  <a:gd name="adj1" fmla="val -13028"/>
                  <a:gd name="adj2" fmla="val -52968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/>
                  <a:t>注意</a:t>
                </a:r>
                <a:r>
                  <a:rPr lang="en-US" altLang="zh-CN" sz="3200" b="1" dirty="0"/>
                  <a:t>: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</a:rPr>
                  <a:t>取上侧时为正号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</a:rPr>
                  <a:t>取下侧时为负号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.</a:t>
                </a:r>
                <a:endParaRPr lang="en-US" altLang="zh-CN" sz="28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84" name="AutoShap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4009" y="4902328"/>
                <a:ext cx="7694612" cy="749300"/>
              </a:xfrm>
              <a:prstGeom prst="wedgeRectCallout">
                <a:avLst>
                  <a:gd name="adj1" fmla="val -13028"/>
                  <a:gd name="adj2" fmla="val -52968"/>
                </a:avLst>
              </a:prstGeom>
              <a:blipFill rotWithShape="1">
                <a:blip r:embed="rId1"/>
                <a:stretch>
                  <a:fillRect l="-66" t="-3661" r="-62" b="-576"/>
                </a:stretch>
              </a:blipFill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1342041" y="660880"/>
            <a:ext cx="3268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如果∑取下侧</a:t>
            </a:r>
            <a:endParaRPr lang="en-US" altLang="zh-CN" sz="2800" b="1" dirty="0"/>
          </a:p>
        </p:txBody>
      </p:sp>
      <p:sp>
        <p:nvSpPr>
          <p:cNvPr id="25" name="Text Box 65"/>
          <p:cNvSpPr txBox="1">
            <a:spLocks noChangeArrowheads="1"/>
          </p:cNvSpPr>
          <p:nvPr/>
        </p:nvSpPr>
        <p:spPr bwMode="auto">
          <a:xfrm>
            <a:off x="1211430" y="1569843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则</a:t>
            </a:r>
            <a:endParaRPr lang="en-US" altLang="zh-CN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1026"/>
              <p:cNvSpPr txBox="1"/>
              <p:nvPr/>
            </p:nvSpPr>
            <p:spPr bwMode="auto">
              <a:xfrm>
                <a:off x="1977409" y="1412997"/>
                <a:ext cx="8023240" cy="13415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6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7409" y="1412997"/>
                <a:ext cx="8023240" cy="1341576"/>
              </a:xfrm>
              <a:prstGeom prst="rect">
                <a:avLst/>
              </a:prstGeom>
              <a:blipFill rotWithShape="1">
                <a:blip r:embed="rId2"/>
                <a:stretch>
                  <a:fillRect t="-9" b="-120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910609" y="3161311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所以</a:t>
            </a:r>
            <a:endParaRPr lang="en-US" altLang="zh-CN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1026"/>
              <p:cNvSpPr txBox="1"/>
              <p:nvPr/>
            </p:nvSpPr>
            <p:spPr bwMode="auto">
              <a:xfrm>
                <a:off x="1879585" y="2963571"/>
                <a:ext cx="8023240" cy="13415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8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585" y="2963571"/>
                <a:ext cx="8023240" cy="1341576"/>
              </a:xfrm>
              <a:prstGeom prst="rect">
                <a:avLst/>
              </a:prstGeom>
              <a:blipFill rotWithShape="1">
                <a:blip r:embed="rId3"/>
                <a:stretch>
                  <a:fillRect l="-8" t="-2" b="-120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" grpId="0" animBg="1" autoUpdateAnimBg="0"/>
      <p:bldP spid="24" grpId="0"/>
      <p:bldP spid="25" grpId="0" autoUpdateAnimBg="0"/>
      <p:bldP spid="26" grpId="0"/>
      <p:bldP spid="27" grpId="0" autoUpdateAnimBg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135189" y="597952"/>
            <a:ext cx="4440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(2). </a:t>
            </a:r>
            <a:r>
              <a:rPr lang="zh-CN" altLang="en-US" sz="2800" b="1" dirty="0"/>
              <a:t>设</a:t>
            </a:r>
            <a:r>
              <a:rPr lang="en-US" altLang="zh-CN" sz="2800" b="1" dirty="0">
                <a:latin typeface="宋体" panose="02010600030101010101" pitchFamily="2" charset="-122"/>
              </a:rPr>
              <a:t>Σ</a:t>
            </a:r>
            <a:r>
              <a:rPr lang="zh-CN" altLang="en-US" sz="2800" b="1" dirty="0"/>
              <a:t>的方程为</a:t>
            </a:r>
            <a:r>
              <a:rPr lang="en-US" altLang="zh-CN" sz="2800" b="1" dirty="0"/>
              <a:t>: </a:t>
            </a:r>
            <a:r>
              <a:rPr lang="en-US" altLang="zh-CN" sz="3200" b="1" i="1" dirty="0"/>
              <a:t>x</a:t>
            </a:r>
            <a:r>
              <a:rPr lang="en-US" altLang="zh-CN" sz="2800" b="1" i="1" dirty="0"/>
              <a:t>=</a:t>
            </a:r>
            <a:r>
              <a:rPr lang="en-US" altLang="zh-CN" sz="3200" b="1" i="1" dirty="0"/>
              <a:t>x</a:t>
            </a:r>
            <a:r>
              <a:rPr lang="en-US" altLang="zh-CN" sz="3200" b="1" dirty="0"/>
              <a:t>(</a:t>
            </a:r>
            <a:r>
              <a:rPr lang="en-US" altLang="zh-CN" sz="3200" b="1" i="1" dirty="0" err="1"/>
              <a:t>y,z</a:t>
            </a:r>
            <a:r>
              <a:rPr lang="en-US" altLang="zh-CN" sz="3200" b="1" dirty="0"/>
              <a:t>)</a:t>
            </a:r>
            <a:endParaRPr lang="en-US" altLang="zh-C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89" name="AutoShape 21"/>
              <p:cNvSpPr>
                <a:spLocks noChangeArrowheads="1"/>
              </p:cNvSpPr>
              <p:nvPr/>
            </p:nvSpPr>
            <p:spPr bwMode="auto">
              <a:xfrm>
                <a:off x="2252655" y="2885281"/>
                <a:ext cx="7537450" cy="685800"/>
              </a:xfrm>
              <a:prstGeom prst="wedgeRectCallout">
                <a:avLst>
                  <a:gd name="adj1" fmla="val -3412"/>
                  <a:gd name="adj2" fmla="val -47917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b="1" dirty="0"/>
                  <a:t>注意</a:t>
                </a:r>
                <a:r>
                  <a:rPr lang="en-US" altLang="zh-CN" sz="2800" b="1" dirty="0"/>
                  <a:t>: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</a:rPr>
                  <a:t>取前侧时为正号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</a:rPr>
                  <a:t>取后侧时为负号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.</a:t>
                </a:r>
                <a:endParaRPr lang="en-US" altLang="zh-CN" sz="28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189" name="AutoShap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655" y="2885281"/>
                <a:ext cx="7537450" cy="685800"/>
              </a:xfrm>
              <a:prstGeom prst="wedgeRectCallout">
                <a:avLst>
                  <a:gd name="adj1" fmla="val -3412"/>
                  <a:gd name="adj2" fmla="val -47917"/>
                </a:avLst>
              </a:prstGeom>
              <a:blipFill rotWithShape="1">
                <a:blip r:embed="rId1"/>
                <a:stretch>
                  <a:fillRect l="-72" t="-718" r="-55" b="-671"/>
                </a:stretch>
              </a:blipFill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2351089" y="3886200"/>
            <a:ext cx="4516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(3). </a:t>
            </a:r>
            <a:r>
              <a:rPr lang="zh-CN" altLang="en-US" sz="2800" b="1"/>
              <a:t>设</a:t>
            </a:r>
            <a:r>
              <a:rPr lang="en-US" altLang="zh-CN" sz="2800" b="1">
                <a:latin typeface="宋体" panose="02010600030101010101" pitchFamily="2" charset="-122"/>
              </a:rPr>
              <a:t>Σ</a:t>
            </a:r>
            <a:r>
              <a:rPr lang="zh-CN" altLang="en-US" sz="2800" b="1"/>
              <a:t>的方程为</a:t>
            </a:r>
            <a:r>
              <a:rPr lang="en-US" altLang="zh-CN" sz="2800" b="1"/>
              <a:t>:  </a:t>
            </a:r>
            <a:r>
              <a:rPr lang="en-US" altLang="zh-CN" sz="3200" b="1" i="1"/>
              <a:t>y</a:t>
            </a:r>
            <a:r>
              <a:rPr lang="en-US" altLang="zh-CN" sz="2800" b="1" i="1"/>
              <a:t>=</a:t>
            </a:r>
            <a:r>
              <a:rPr lang="en-US" altLang="zh-CN" sz="3200" b="1" i="1"/>
              <a:t>y</a:t>
            </a:r>
            <a:r>
              <a:rPr lang="en-US" altLang="zh-CN" sz="3200" b="1"/>
              <a:t>(</a:t>
            </a:r>
            <a:r>
              <a:rPr lang="en-US" altLang="zh-CN" sz="3200" b="1" i="1"/>
              <a:t>z,x</a:t>
            </a:r>
            <a:r>
              <a:rPr lang="en-US" altLang="zh-CN" sz="3200" b="1"/>
              <a:t>)</a:t>
            </a:r>
            <a:endParaRPr lang="en-US" altLang="zh-CN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01" name="AutoShape 33"/>
              <p:cNvSpPr>
                <a:spLocks noChangeArrowheads="1"/>
              </p:cNvSpPr>
              <p:nvPr/>
            </p:nvSpPr>
            <p:spPr bwMode="auto">
              <a:xfrm>
                <a:off x="2313959" y="5845175"/>
                <a:ext cx="7559675" cy="590550"/>
              </a:xfrm>
              <a:prstGeom prst="wedgeRectCallout">
                <a:avLst>
                  <a:gd name="adj1" fmla="val -6616"/>
                  <a:gd name="adj2" fmla="val -48653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b="1" dirty="0"/>
                  <a:t>注意</a:t>
                </a:r>
                <a:r>
                  <a:rPr lang="en-US" altLang="zh-CN" sz="2800" b="1" dirty="0"/>
                  <a:t>: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</a:rPr>
                  <a:t>取右侧时为正号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</a:rPr>
                  <a:t>取左侧时为负号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.</a:t>
                </a:r>
                <a:endParaRPr lang="en-US" altLang="zh-CN" sz="28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201" name="AutoShap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3959" y="5845175"/>
                <a:ext cx="7559675" cy="590550"/>
              </a:xfrm>
              <a:prstGeom prst="wedgeRectCallout">
                <a:avLst>
                  <a:gd name="adj1" fmla="val -6616"/>
                  <a:gd name="adj2" fmla="val -48653"/>
                </a:avLst>
              </a:prstGeom>
              <a:blipFill rotWithShape="1">
                <a:blip r:embed="rId2"/>
                <a:stretch>
                  <a:fillRect l="-67" t="-860" r="-59" b="-753"/>
                </a:stretch>
              </a:blipFill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26"/>
              <p:cNvSpPr txBox="1"/>
              <p:nvPr/>
            </p:nvSpPr>
            <p:spPr bwMode="auto">
              <a:xfrm>
                <a:off x="2252655" y="1334949"/>
                <a:ext cx="8023240" cy="13415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𝒅𝒚𝒅𝒛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0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655" y="1334949"/>
                <a:ext cx="8023240" cy="1341576"/>
              </a:xfrm>
              <a:prstGeom prst="rect">
                <a:avLst/>
              </a:prstGeom>
              <a:blipFill rotWithShape="1">
                <a:blip r:embed="rId3"/>
                <a:stretch>
                  <a:fillRect l="-4" t="-13" r="4" b="-120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026"/>
              <p:cNvSpPr txBox="1"/>
              <p:nvPr/>
            </p:nvSpPr>
            <p:spPr bwMode="auto">
              <a:xfrm>
                <a:off x="2135189" y="4465638"/>
                <a:ext cx="8023240" cy="13415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𝒅𝒛𝒅𝒙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𝒛𝒙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9" y="4465638"/>
                <a:ext cx="8023240" cy="1341576"/>
              </a:xfrm>
              <a:prstGeom prst="rect">
                <a:avLst/>
              </a:prstGeom>
              <a:blipFill rotWithShape="1">
                <a:blip r:embed="rId4"/>
                <a:stretch>
                  <a:fillRect l="-4" t="-24" r="4" b="-120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7189" grpId="0" animBg="1" autoUpdateAnimBg="0"/>
      <p:bldP spid="7199" grpId="0" autoUpdateAnimBg="0"/>
      <p:bldP spid="7201" grpId="0" animBg="1" autoUpdateAnimBg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/>
          <p:nvPr/>
        </p:nvGrpSpPr>
        <p:grpSpPr bwMode="auto">
          <a:xfrm>
            <a:off x="2351088" y="121159"/>
            <a:ext cx="4064505" cy="917802"/>
            <a:chOff x="480" y="304"/>
            <a:chExt cx="1821" cy="568"/>
          </a:xfrm>
        </p:grpSpPr>
        <p:sp>
          <p:nvSpPr>
            <p:cNvPr id="9246" name="Text Box 17"/>
            <p:cNvSpPr txBox="1">
              <a:spLocks noChangeArrowheads="1"/>
            </p:cNvSpPr>
            <p:nvPr/>
          </p:nvSpPr>
          <p:spPr bwMode="auto">
            <a:xfrm>
              <a:off x="480" y="510"/>
              <a:ext cx="94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latin typeface="+mj-lt"/>
                </a:rPr>
                <a:t>例</a:t>
              </a:r>
              <a:r>
                <a:rPr lang="en-US" altLang="zh-CN" sz="3200" b="1" dirty="0">
                  <a:latin typeface="+mj-lt"/>
                </a:rPr>
                <a:t>1: </a:t>
              </a:r>
              <a:r>
                <a:rPr lang="zh-CN" altLang="en-US" sz="3200" b="1" dirty="0">
                  <a:latin typeface="+mj-lt"/>
                </a:rPr>
                <a:t>计算</a:t>
              </a:r>
              <a:endParaRPr lang="zh-CN" altLang="en-US" sz="3200" b="1" dirty="0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7" name="Object 18"/>
                <p:cNvSpPr txBox="1"/>
                <p:nvPr/>
              </p:nvSpPr>
              <p:spPr bwMode="auto">
                <a:xfrm>
                  <a:off x="1390" y="304"/>
                  <a:ext cx="911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𝒙𝒚𝒛𝒅𝒙𝒅𝒚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9227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0" y="304"/>
                  <a:ext cx="911" cy="490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2495551" y="2035175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</a:rPr>
              <a:t>解</a:t>
            </a:r>
            <a:r>
              <a:rPr lang="en-US" altLang="zh-CN" sz="2800" b="1" dirty="0">
                <a:latin typeface="+mj-lt"/>
              </a:rPr>
              <a:t>:</a:t>
            </a:r>
            <a:endParaRPr lang="en-US" altLang="zh-CN" sz="2800" b="1" dirty="0">
              <a:latin typeface="+mj-lt"/>
            </a:endParaRP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2495550" y="1341439"/>
            <a:ext cx="741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</a:rPr>
              <a:t>其中</a:t>
            </a:r>
            <a:r>
              <a:rPr lang="en-US" altLang="zh-CN" sz="2800" b="1" dirty="0">
                <a:latin typeface="+mj-lt"/>
              </a:rPr>
              <a:t>Σ</a:t>
            </a:r>
            <a:r>
              <a:rPr lang="zh-CN" altLang="en-US" sz="2800" b="1" dirty="0">
                <a:latin typeface="+mj-lt"/>
              </a:rPr>
              <a:t>为 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baseline="30000" dirty="0">
                <a:latin typeface="+mj-lt"/>
              </a:rPr>
              <a:t>2</a:t>
            </a:r>
            <a:r>
              <a:rPr lang="en-US" altLang="zh-CN" sz="2800" b="1" dirty="0">
                <a:latin typeface="+mj-lt"/>
              </a:rPr>
              <a:t>+</a:t>
            </a:r>
            <a:r>
              <a:rPr lang="en-US" altLang="zh-CN" sz="2800" b="1" i="1" dirty="0">
                <a:latin typeface="+mj-lt"/>
              </a:rPr>
              <a:t>y</a:t>
            </a:r>
            <a:r>
              <a:rPr lang="en-US" altLang="zh-CN" sz="2800" b="1" baseline="30000" dirty="0">
                <a:latin typeface="+mj-lt"/>
              </a:rPr>
              <a:t>2</a:t>
            </a:r>
            <a:r>
              <a:rPr lang="en-US" altLang="zh-CN" sz="2800" b="1" dirty="0">
                <a:latin typeface="+mj-lt"/>
              </a:rPr>
              <a:t>+</a:t>
            </a:r>
            <a:r>
              <a:rPr lang="en-US" altLang="zh-CN" sz="2800" b="1" i="1" dirty="0">
                <a:latin typeface="+mj-lt"/>
              </a:rPr>
              <a:t>z</a:t>
            </a:r>
            <a:r>
              <a:rPr lang="en-US" altLang="zh-CN" sz="2800" b="1" baseline="30000" dirty="0">
                <a:latin typeface="+mj-lt"/>
              </a:rPr>
              <a:t>2</a:t>
            </a:r>
            <a:r>
              <a:rPr lang="en-US" altLang="zh-CN" sz="2800" b="1" dirty="0">
                <a:latin typeface="+mj-lt"/>
              </a:rPr>
              <a:t>=1</a:t>
            </a:r>
            <a:r>
              <a:rPr lang="zh-CN" altLang="en-US" sz="2800" b="1" dirty="0">
                <a:latin typeface="+mj-lt"/>
              </a:rPr>
              <a:t>外侧在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≥0,</a:t>
            </a:r>
            <a:r>
              <a:rPr lang="en-US" altLang="zh-CN" sz="2800" b="1" i="1" dirty="0">
                <a:latin typeface="+mj-lt"/>
              </a:rPr>
              <a:t>y</a:t>
            </a:r>
            <a:r>
              <a:rPr lang="en-US" altLang="zh-CN" sz="2800" b="1" dirty="0">
                <a:latin typeface="+mj-lt"/>
              </a:rPr>
              <a:t>≥0</a:t>
            </a:r>
            <a:r>
              <a:rPr lang="zh-CN" altLang="en-US" sz="2800" b="1" dirty="0">
                <a:latin typeface="+mj-lt"/>
              </a:rPr>
              <a:t>的部分</a:t>
            </a:r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19" name="Object 27"/>
              <p:cNvSpPr txBox="1"/>
              <p:nvPr/>
            </p:nvSpPr>
            <p:spPr bwMode="auto">
              <a:xfrm>
                <a:off x="3575056" y="2023445"/>
                <a:ext cx="2792407" cy="571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𝜮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8219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056" y="2023445"/>
                <a:ext cx="2792407" cy="571500"/>
              </a:xfrm>
              <a:prstGeom prst="rect">
                <a:avLst/>
              </a:prstGeom>
              <a:blipFill rotWithShape="1">
                <a:blip r:embed="rId2"/>
                <a:stretch>
                  <a:fillRect t="-59" r="11" b="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6"/>
          <p:cNvGrpSpPr/>
          <p:nvPr/>
        </p:nvGrpSpPr>
        <p:grpSpPr bwMode="auto">
          <a:xfrm>
            <a:off x="3048001" y="3352801"/>
            <a:ext cx="4989896" cy="652463"/>
            <a:chOff x="960" y="2112"/>
            <a:chExt cx="2246" cy="3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6" name="Object 30"/>
                <p:cNvSpPr txBox="1"/>
                <p:nvPr/>
              </p:nvSpPr>
              <p:spPr bwMode="auto">
                <a:xfrm>
                  <a:off x="960" y="2112"/>
                  <a:ext cx="1672" cy="3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9226" name="Object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2112"/>
                  <a:ext cx="1672" cy="371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45" name="Text Box 31"/>
            <p:cNvSpPr txBox="1">
              <a:spLocks noChangeArrowheads="1"/>
            </p:cNvSpPr>
            <p:nvPr/>
          </p:nvSpPr>
          <p:spPr bwMode="auto">
            <a:xfrm>
              <a:off x="2640" y="2127"/>
              <a:ext cx="56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+mj-lt"/>
                </a:rPr>
                <a:t>上侧</a:t>
              </a:r>
              <a:endParaRPr lang="zh-CN" altLang="en-US" sz="2800" b="1">
                <a:latin typeface="+mj-lt"/>
              </a:endParaRPr>
            </a:p>
          </p:txBody>
        </p:sp>
      </p:grpSp>
      <p:grpSp>
        <p:nvGrpSpPr>
          <p:cNvPr id="4" name="Group 55"/>
          <p:cNvGrpSpPr/>
          <p:nvPr/>
        </p:nvGrpSpPr>
        <p:grpSpPr bwMode="auto">
          <a:xfrm>
            <a:off x="2995618" y="2549875"/>
            <a:ext cx="5005094" cy="811446"/>
            <a:chOff x="960" y="1728"/>
            <a:chExt cx="2402" cy="3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5" name="Object 28"/>
                <p:cNvSpPr txBox="1"/>
                <p:nvPr/>
              </p:nvSpPr>
              <p:spPr bwMode="auto">
                <a:xfrm>
                  <a:off x="960" y="1728"/>
                  <a:ext cx="1816" cy="3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9225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1728"/>
                  <a:ext cx="1816" cy="371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44" name="Text Box 32"/>
            <p:cNvSpPr txBox="1">
              <a:spLocks noChangeArrowheads="1"/>
            </p:cNvSpPr>
            <p:nvPr/>
          </p:nvSpPr>
          <p:spPr bwMode="auto">
            <a:xfrm>
              <a:off x="2813" y="1739"/>
              <a:ext cx="54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</a:rPr>
                <a:t>下侧</a:t>
              </a:r>
              <a:endParaRPr lang="zh-CN" altLang="en-US" sz="2800" b="1" dirty="0">
                <a:latin typeface="+mj-lt"/>
              </a:endParaRPr>
            </a:p>
          </p:txBody>
        </p:sp>
      </p:grpSp>
      <p:grpSp>
        <p:nvGrpSpPr>
          <p:cNvPr id="5" name="Group 47"/>
          <p:cNvGrpSpPr/>
          <p:nvPr/>
        </p:nvGrpSpPr>
        <p:grpSpPr bwMode="auto">
          <a:xfrm>
            <a:off x="9274743" y="1444975"/>
            <a:ext cx="1905000" cy="2209800"/>
            <a:chOff x="3984" y="1488"/>
            <a:chExt cx="1200" cy="13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3" name="Object 29"/>
                <p:cNvSpPr txBox="1"/>
                <p:nvPr/>
              </p:nvSpPr>
              <p:spPr bwMode="auto">
                <a:xfrm>
                  <a:off x="4512" y="1920"/>
                  <a:ext cx="213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9223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2" y="1920"/>
                  <a:ext cx="213" cy="240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36" name="Line 33"/>
            <p:cNvSpPr>
              <a:spLocks noChangeShapeType="1"/>
            </p:cNvSpPr>
            <p:nvPr/>
          </p:nvSpPr>
          <p:spPr bwMode="auto">
            <a:xfrm flipV="1">
              <a:off x="4416" y="1488"/>
              <a:ext cx="0" cy="12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9237" name="Line 34"/>
            <p:cNvSpPr>
              <a:spLocks noChangeShapeType="1"/>
            </p:cNvSpPr>
            <p:nvPr/>
          </p:nvSpPr>
          <p:spPr bwMode="auto">
            <a:xfrm>
              <a:off x="4416" y="2208"/>
              <a:ext cx="7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9238" name="Arc 38"/>
            <p:cNvSpPr/>
            <p:nvPr/>
          </p:nvSpPr>
          <p:spPr bwMode="auto">
            <a:xfrm>
              <a:off x="4032" y="1632"/>
              <a:ext cx="960" cy="1152"/>
            </a:xfrm>
            <a:custGeom>
              <a:avLst/>
              <a:gdLst>
                <a:gd name="T0" fmla="*/ 384 w 35972"/>
                <a:gd name="T1" fmla="*/ 0 h 43200"/>
                <a:gd name="T2" fmla="*/ 0 w 35972"/>
                <a:gd name="T3" fmla="*/ 1006 h 43200"/>
                <a:gd name="T4" fmla="*/ 384 w 35972"/>
                <a:gd name="T5" fmla="*/ 576 h 43200"/>
                <a:gd name="T6" fmla="*/ 0 60000 65536"/>
                <a:gd name="T7" fmla="*/ 0 60000 65536"/>
                <a:gd name="T8" fmla="*/ 0 60000 65536"/>
                <a:gd name="T9" fmla="*/ 0 w 35972"/>
                <a:gd name="T10" fmla="*/ 0 h 43200"/>
                <a:gd name="T11" fmla="*/ 35972 w 359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72" h="43200" fill="none" extrusionOk="0">
                  <a:moveTo>
                    <a:pt x="14371" y="0"/>
                  </a:moveTo>
                  <a:cubicBezTo>
                    <a:pt x="26301" y="0"/>
                    <a:pt x="35972" y="9670"/>
                    <a:pt x="35972" y="21600"/>
                  </a:cubicBezTo>
                  <a:cubicBezTo>
                    <a:pt x="35972" y="33529"/>
                    <a:pt x="26301" y="43200"/>
                    <a:pt x="14372" y="43200"/>
                  </a:cubicBezTo>
                  <a:cubicBezTo>
                    <a:pt x="9071" y="43200"/>
                    <a:pt x="3956" y="41251"/>
                    <a:pt x="0" y="37724"/>
                  </a:cubicBezTo>
                </a:path>
                <a:path w="35972" h="43200" stroke="0" extrusionOk="0">
                  <a:moveTo>
                    <a:pt x="14371" y="0"/>
                  </a:moveTo>
                  <a:cubicBezTo>
                    <a:pt x="26301" y="0"/>
                    <a:pt x="35972" y="9670"/>
                    <a:pt x="35972" y="21600"/>
                  </a:cubicBezTo>
                  <a:cubicBezTo>
                    <a:pt x="35972" y="33529"/>
                    <a:pt x="26301" y="43200"/>
                    <a:pt x="14372" y="43200"/>
                  </a:cubicBezTo>
                  <a:cubicBezTo>
                    <a:pt x="9071" y="43200"/>
                    <a:pt x="3956" y="41251"/>
                    <a:pt x="0" y="37724"/>
                  </a:cubicBezTo>
                  <a:lnTo>
                    <a:pt x="1437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 dirty="0">
                <a:latin typeface="+mj-lt"/>
              </a:endParaRPr>
            </a:p>
          </p:txBody>
        </p:sp>
        <p:sp>
          <p:nvSpPr>
            <p:cNvPr id="9239" name="Line 41"/>
            <p:cNvSpPr>
              <a:spLocks noChangeShapeType="1"/>
            </p:cNvSpPr>
            <p:nvPr/>
          </p:nvSpPr>
          <p:spPr bwMode="auto">
            <a:xfrm flipH="1">
              <a:off x="3984" y="2208"/>
              <a:ext cx="432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9240" name="Arc 42"/>
            <p:cNvSpPr/>
            <p:nvPr/>
          </p:nvSpPr>
          <p:spPr bwMode="auto">
            <a:xfrm flipH="1">
              <a:off x="3990" y="1630"/>
              <a:ext cx="720" cy="998"/>
            </a:xfrm>
            <a:custGeom>
              <a:avLst/>
              <a:gdLst>
                <a:gd name="T0" fmla="*/ 284 w 21600"/>
                <a:gd name="T1" fmla="*/ 0 h 28275"/>
                <a:gd name="T2" fmla="*/ 663 w 21600"/>
                <a:gd name="T3" fmla="*/ 998 h 28275"/>
                <a:gd name="T4" fmla="*/ 0 w 21600"/>
                <a:gd name="T5" fmla="*/ 701 h 282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275"/>
                <a:gd name="T11" fmla="*/ 21600 w 21600"/>
                <a:gd name="T12" fmla="*/ 28275 h 28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275" fill="none" extrusionOk="0">
                  <a:moveTo>
                    <a:pt x="8521" y="0"/>
                  </a:moveTo>
                  <a:cubicBezTo>
                    <a:pt x="16456" y="3407"/>
                    <a:pt x="21600" y="11212"/>
                    <a:pt x="21600" y="19848"/>
                  </a:cubicBezTo>
                  <a:cubicBezTo>
                    <a:pt x="21600" y="22743"/>
                    <a:pt x="21017" y="25609"/>
                    <a:pt x="19888" y="28275"/>
                  </a:cubicBezTo>
                </a:path>
                <a:path w="21600" h="28275" stroke="0" extrusionOk="0">
                  <a:moveTo>
                    <a:pt x="8521" y="0"/>
                  </a:moveTo>
                  <a:cubicBezTo>
                    <a:pt x="16456" y="3407"/>
                    <a:pt x="21600" y="11212"/>
                    <a:pt x="21600" y="19848"/>
                  </a:cubicBezTo>
                  <a:cubicBezTo>
                    <a:pt x="21600" y="22743"/>
                    <a:pt x="21017" y="25609"/>
                    <a:pt x="19888" y="28275"/>
                  </a:cubicBezTo>
                  <a:lnTo>
                    <a:pt x="0" y="198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</a:endParaRPr>
            </a:p>
          </p:txBody>
        </p:sp>
        <p:sp>
          <p:nvSpPr>
            <p:cNvPr id="9241" name="Arc 43"/>
            <p:cNvSpPr/>
            <p:nvPr/>
          </p:nvSpPr>
          <p:spPr bwMode="auto">
            <a:xfrm flipV="1">
              <a:off x="4080" y="2064"/>
              <a:ext cx="912" cy="576"/>
            </a:xfrm>
            <a:custGeom>
              <a:avLst/>
              <a:gdLst>
                <a:gd name="T0" fmla="*/ 0 w 20780"/>
                <a:gd name="T1" fmla="*/ 0 h 21600"/>
                <a:gd name="T2" fmla="*/ 912 w 20780"/>
                <a:gd name="T3" fmla="*/ 419 h 21600"/>
                <a:gd name="T4" fmla="*/ 0 w 20780"/>
                <a:gd name="T5" fmla="*/ 576 h 21600"/>
                <a:gd name="T6" fmla="*/ 0 60000 65536"/>
                <a:gd name="T7" fmla="*/ 0 60000 65536"/>
                <a:gd name="T8" fmla="*/ 0 60000 65536"/>
                <a:gd name="T9" fmla="*/ 0 w 20780"/>
                <a:gd name="T10" fmla="*/ 0 h 21600"/>
                <a:gd name="T11" fmla="*/ 20780 w 207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80" h="21600" fill="none" extrusionOk="0">
                  <a:moveTo>
                    <a:pt x="-1" y="0"/>
                  </a:moveTo>
                  <a:cubicBezTo>
                    <a:pt x="9658" y="0"/>
                    <a:pt x="18143" y="6412"/>
                    <a:pt x="20780" y="15704"/>
                  </a:cubicBezTo>
                </a:path>
                <a:path w="20780" h="21600" stroke="0" extrusionOk="0">
                  <a:moveTo>
                    <a:pt x="-1" y="0"/>
                  </a:moveTo>
                  <a:cubicBezTo>
                    <a:pt x="9658" y="0"/>
                    <a:pt x="18143" y="6412"/>
                    <a:pt x="20780" y="157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4" name="Object 44"/>
                <p:cNvSpPr txBox="1"/>
                <p:nvPr/>
              </p:nvSpPr>
              <p:spPr bwMode="auto">
                <a:xfrm>
                  <a:off x="4464" y="2544"/>
                  <a:ext cx="197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9224" name="Object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4" y="2544"/>
                  <a:ext cx="197" cy="24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42" name="Line 45"/>
            <p:cNvSpPr>
              <a:spLocks noChangeShapeType="1"/>
            </p:cNvSpPr>
            <p:nvPr/>
          </p:nvSpPr>
          <p:spPr bwMode="auto">
            <a:xfrm flipV="1">
              <a:off x="4752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9243" name="Line 46"/>
            <p:cNvSpPr>
              <a:spLocks noChangeShapeType="1"/>
            </p:cNvSpPr>
            <p:nvPr/>
          </p:nvSpPr>
          <p:spPr bwMode="auto">
            <a:xfrm>
              <a:off x="4704" y="25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40" name="Text Box 48"/>
              <p:cNvSpPr txBox="1">
                <a:spLocks noChangeArrowheads="1"/>
              </p:cNvSpPr>
              <p:nvPr/>
            </p:nvSpPr>
            <p:spPr bwMode="auto">
              <a:xfrm>
                <a:off x="2188762" y="4535098"/>
                <a:ext cx="8453661" cy="582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j-lt"/>
                  </a:rPr>
                  <a:t>两者的投影域相同</a:t>
                </a:r>
                <a:r>
                  <a:rPr lang="en-US" altLang="zh-CN" sz="2800" b="1" dirty="0">
                    <a:latin typeface="+mj-lt"/>
                  </a:rPr>
                  <a:t>,</a:t>
                </a:r>
                <a:r>
                  <a:rPr lang="zh-CN" altLang="en-US" sz="2800" b="1" dirty="0">
                    <a:latin typeface="+mj-lt"/>
                  </a:rPr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8240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8762" y="4535098"/>
                <a:ext cx="8453661" cy="582404"/>
              </a:xfrm>
              <a:prstGeom prst="rect">
                <a:avLst/>
              </a:prstGeom>
              <a:blipFill rotWithShape="1">
                <a:blip r:embed="rId7"/>
                <a:stretch>
                  <a:fillRect l="-7" t="-97" r="5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7"/>
          <p:cNvGrpSpPr/>
          <p:nvPr/>
        </p:nvGrpSpPr>
        <p:grpSpPr bwMode="auto">
          <a:xfrm>
            <a:off x="2486821" y="5340386"/>
            <a:ext cx="7627114" cy="1410319"/>
            <a:chOff x="864" y="3264"/>
            <a:chExt cx="3232" cy="5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0" name="Object 50"/>
                <p:cNvSpPr txBox="1"/>
                <p:nvPr/>
              </p:nvSpPr>
              <p:spPr bwMode="auto">
                <a:xfrm>
                  <a:off x="3120" y="3264"/>
                  <a:ext cx="976" cy="5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𝒙𝒚𝒛𝒅𝒙𝒅𝒚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9220" name="Object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0" y="3264"/>
                  <a:ext cx="976" cy="522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1" name="Object 51"/>
                <p:cNvSpPr txBox="1"/>
                <p:nvPr/>
              </p:nvSpPr>
              <p:spPr bwMode="auto">
                <a:xfrm>
                  <a:off x="1872" y="3264"/>
                  <a:ext cx="1248" cy="5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𝒙𝒚𝒛𝒅𝒙𝒅𝒚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9221" name="Object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3264"/>
                  <a:ext cx="1248" cy="522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2" name="Object 52"/>
                <p:cNvSpPr txBox="1"/>
                <p:nvPr/>
              </p:nvSpPr>
              <p:spPr bwMode="auto">
                <a:xfrm>
                  <a:off x="864" y="3264"/>
                  <a:ext cx="911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𝒙𝒚𝒛𝒅𝒙𝒅𝒚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9222" name="Object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3264"/>
                  <a:ext cx="911" cy="490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 autoUpdateAnimBg="0"/>
      <p:bldP spid="8212" grpId="0"/>
      <p:bldP spid="8219" grpId="0"/>
      <p:bldP spid="824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234" name="Object 18"/>
              <p:cNvSpPr txBox="1"/>
              <p:nvPr/>
            </p:nvSpPr>
            <p:spPr bwMode="auto">
              <a:xfrm>
                <a:off x="1024092" y="1898058"/>
                <a:ext cx="9314847" cy="13548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∬"/>
                              <m:limLoc m:val="undOvr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9234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4092" y="1898058"/>
                <a:ext cx="9314847" cy="1354804"/>
              </a:xfrm>
              <a:prstGeom prst="rect">
                <a:avLst/>
              </a:prstGeom>
              <a:blipFill rotWithShape="1">
                <a:blip r:embed="rId1"/>
                <a:stretch>
                  <a:fillRect l="-5" t="-3" r="5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35" name="Object 19"/>
              <p:cNvSpPr txBox="1"/>
              <p:nvPr/>
            </p:nvSpPr>
            <p:spPr bwMode="auto">
              <a:xfrm>
                <a:off x="1212176" y="3355667"/>
                <a:ext cx="4976867" cy="13548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9235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176" y="3355667"/>
                <a:ext cx="4976867" cy="1354804"/>
              </a:xfrm>
              <a:prstGeom prst="rect">
                <a:avLst/>
              </a:prstGeom>
              <a:blipFill rotWithShape="1">
                <a:blip r:embed="rId2"/>
                <a:stretch>
                  <a:fillRect l="-12" t="-24" r="7" b="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36" name="Object 20"/>
              <p:cNvSpPr txBox="1"/>
              <p:nvPr/>
            </p:nvSpPr>
            <p:spPr bwMode="auto">
              <a:xfrm>
                <a:off x="897995" y="4677054"/>
                <a:ext cx="5210786" cy="12198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9236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995" y="4677054"/>
                <a:ext cx="5210786" cy="1219818"/>
              </a:xfrm>
              <a:prstGeom prst="rect">
                <a:avLst/>
              </a:prstGeom>
              <a:blipFill rotWithShape="1">
                <a:blip r:embed="rId3"/>
                <a:stretch>
                  <a:fillRect l="-2" t="-23" r="2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37" name="Object 21"/>
              <p:cNvSpPr txBox="1"/>
              <p:nvPr/>
            </p:nvSpPr>
            <p:spPr bwMode="auto">
              <a:xfrm>
                <a:off x="6047872" y="4705974"/>
                <a:ext cx="897504" cy="10729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9237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872" y="4705974"/>
                <a:ext cx="897504" cy="1072949"/>
              </a:xfrm>
              <a:prstGeom prst="rect">
                <a:avLst/>
              </a:prstGeom>
              <a:blipFill rotWithShape="1">
                <a:blip r:embed="rId4"/>
                <a:stretch>
                  <a:fillRect l="-15" t="-58" r="42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57"/>
          <p:cNvGrpSpPr/>
          <p:nvPr/>
        </p:nvGrpSpPr>
        <p:grpSpPr bwMode="auto">
          <a:xfrm>
            <a:off x="1212176" y="442753"/>
            <a:ext cx="7627114" cy="1410319"/>
            <a:chOff x="864" y="3264"/>
            <a:chExt cx="3232" cy="5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bject 50"/>
                <p:cNvSpPr txBox="1"/>
                <p:nvPr/>
              </p:nvSpPr>
              <p:spPr bwMode="auto">
                <a:xfrm>
                  <a:off x="3120" y="3264"/>
                  <a:ext cx="976" cy="5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𝒙𝒚𝒛𝒅𝒙𝒅𝒚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26" name="Object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0" y="3264"/>
                  <a:ext cx="976" cy="522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bject 51"/>
                <p:cNvSpPr txBox="1"/>
                <p:nvPr/>
              </p:nvSpPr>
              <p:spPr bwMode="auto">
                <a:xfrm>
                  <a:off x="1872" y="3264"/>
                  <a:ext cx="1248" cy="5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𝒙𝒚𝒛𝒅𝒙𝒅𝒚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27" name="Object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3264"/>
                  <a:ext cx="1248" cy="522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bject 52"/>
                <p:cNvSpPr txBox="1"/>
                <p:nvPr/>
              </p:nvSpPr>
              <p:spPr bwMode="auto">
                <a:xfrm>
                  <a:off x="864" y="3264"/>
                  <a:ext cx="911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𝒙𝒚𝒛𝒅𝒙𝒅𝒚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28" name="Object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3264"/>
                  <a:ext cx="911" cy="49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47"/>
          <p:cNvGrpSpPr/>
          <p:nvPr/>
        </p:nvGrpSpPr>
        <p:grpSpPr bwMode="auto">
          <a:xfrm>
            <a:off x="9262908" y="3032648"/>
            <a:ext cx="1905000" cy="2209800"/>
            <a:chOff x="3984" y="1488"/>
            <a:chExt cx="1200" cy="13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Object 29"/>
                <p:cNvSpPr txBox="1"/>
                <p:nvPr/>
              </p:nvSpPr>
              <p:spPr bwMode="auto">
                <a:xfrm>
                  <a:off x="4512" y="1920"/>
                  <a:ext cx="213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30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2" y="1920"/>
                  <a:ext cx="213" cy="240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4416" y="1488"/>
              <a:ext cx="0" cy="12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4416" y="2208"/>
              <a:ext cx="7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33" name="Arc 38"/>
            <p:cNvSpPr/>
            <p:nvPr/>
          </p:nvSpPr>
          <p:spPr bwMode="auto">
            <a:xfrm>
              <a:off x="4032" y="1632"/>
              <a:ext cx="960" cy="1152"/>
            </a:xfrm>
            <a:custGeom>
              <a:avLst/>
              <a:gdLst>
                <a:gd name="T0" fmla="*/ 384 w 35972"/>
                <a:gd name="T1" fmla="*/ 0 h 43200"/>
                <a:gd name="T2" fmla="*/ 0 w 35972"/>
                <a:gd name="T3" fmla="*/ 1006 h 43200"/>
                <a:gd name="T4" fmla="*/ 384 w 35972"/>
                <a:gd name="T5" fmla="*/ 576 h 43200"/>
                <a:gd name="T6" fmla="*/ 0 60000 65536"/>
                <a:gd name="T7" fmla="*/ 0 60000 65536"/>
                <a:gd name="T8" fmla="*/ 0 60000 65536"/>
                <a:gd name="T9" fmla="*/ 0 w 35972"/>
                <a:gd name="T10" fmla="*/ 0 h 43200"/>
                <a:gd name="T11" fmla="*/ 35972 w 359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72" h="43200" fill="none" extrusionOk="0">
                  <a:moveTo>
                    <a:pt x="14371" y="0"/>
                  </a:moveTo>
                  <a:cubicBezTo>
                    <a:pt x="26301" y="0"/>
                    <a:pt x="35972" y="9670"/>
                    <a:pt x="35972" y="21600"/>
                  </a:cubicBezTo>
                  <a:cubicBezTo>
                    <a:pt x="35972" y="33529"/>
                    <a:pt x="26301" y="43200"/>
                    <a:pt x="14372" y="43200"/>
                  </a:cubicBezTo>
                  <a:cubicBezTo>
                    <a:pt x="9071" y="43200"/>
                    <a:pt x="3956" y="41251"/>
                    <a:pt x="0" y="37724"/>
                  </a:cubicBezTo>
                </a:path>
                <a:path w="35972" h="43200" stroke="0" extrusionOk="0">
                  <a:moveTo>
                    <a:pt x="14371" y="0"/>
                  </a:moveTo>
                  <a:cubicBezTo>
                    <a:pt x="26301" y="0"/>
                    <a:pt x="35972" y="9670"/>
                    <a:pt x="35972" y="21600"/>
                  </a:cubicBezTo>
                  <a:cubicBezTo>
                    <a:pt x="35972" y="33529"/>
                    <a:pt x="26301" y="43200"/>
                    <a:pt x="14372" y="43200"/>
                  </a:cubicBezTo>
                  <a:cubicBezTo>
                    <a:pt x="9071" y="43200"/>
                    <a:pt x="3956" y="41251"/>
                    <a:pt x="0" y="37724"/>
                  </a:cubicBezTo>
                  <a:lnTo>
                    <a:pt x="1437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 flipH="1">
              <a:off x="3984" y="2208"/>
              <a:ext cx="432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35" name="Arc 42"/>
            <p:cNvSpPr/>
            <p:nvPr/>
          </p:nvSpPr>
          <p:spPr bwMode="auto">
            <a:xfrm flipH="1">
              <a:off x="3990" y="1630"/>
              <a:ext cx="720" cy="998"/>
            </a:xfrm>
            <a:custGeom>
              <a:avLst/>
              <a:gdLst>
                <a:gd name="T0" fmla="*/ 284 w 21600"/>
                <a:gd name="T1" fmla="*/ 0 h 28275"/>
                <a:gd name="T2" fmla="*/ 663 w 21600"/>
                <a:gd name="T3" fmla="*/ 998 h 28275"/>
                <a:gd name="T4" fmla="*/ 0 w 21600"/>
                <a:gd name="T5" fmla="*/ 701 h 282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275"/>
                <a:gd name="T11" fmla="*/ 21600 w 21600"/>
                <a:gd name="T12" fmla="*/ 28275 h 28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275" fill="none" extrusionOk="0">
                  <a:moveTo>
                    <a:pt x="8521" y="0"/>
                  </a:moveTo>
                  <a:cubicBezTo>
                    <a:pt x="16456" y="3407"/>
                    <a:pt x="21600" y="11212"/>
                    <a:pt x="21600" y="19848"/>
                  </a:cubicBezTo>
                  <a:cubicBezTo>
                    <a:pt x="21600" y="22743"/>
                    <a:pt x="21017" y="25609"/>
                    <a:pt x="19888" y="28275"/>
                  </a:cubicBezTo>
                </a:path>
                <a:path w="21600" h="28275" stroke="0" extrusionOk="0">
                  <a:moveTo>
                    <a:pt x="8521" y="0"/>
                  </a:moveTo>
                  <a:cubicBezTo>
                    <a:pt x="16456" y="3407"/>
                    <a:pt x="21600" y="11212"/>
                    <a:pt x="21600" y="19848"/>
                  </a:cubicBezTo>
                  <a:cubicBezTo>
                    <a:pt x="21600" y="22743"/>
                    <a:pt x="21017" y="25609"/>
                    <a:pt x="19888" y="28275"/>
                  </a:cubicBezTo>
                  <a:lnTo>
                    <a:pt x="0" y="198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</a:endParaRPr>
            </a:p>
          </p:txBody>
        </p:sp>
        <p:sp>
          <p:nvSpPr>
            <p:cNvPr id="36" name="Arc 43"/>
            <p:cNvSpPr/>
            <p:nvPr/>
          </p:nvSpPr>
          <p:spPr bwMode="auto">
            <a:xfrm flipV="1">
              <a:off x="4080" y="2064"/>
              <a:ext cx="912" cy="576"/>
            </a:xfrm>
            <a:custGeom>
              <a:avLst/>
              <a:gdLst>
                <a:gd name="T0" fmla="*/ 0 w 20780"/>
                <a:gd name="T1" fmla="*/ 0 h 21600"/>
                <a:gd name="T2" fmla="*/ 912 w 20780"/>
                <a:gd name="T3" fmla="*/ 419 h 21600"/>
                <a:gd name="T4" fmla="*/ 0 w 20780"/>
                <a:gd name="T5" fmla="*/ 576 h 21600"/>
                <a:gd name="T6" fmla="*/ 0 60000 65536"/>
                <a:gd name="T7" fmla="*/ 0 60000 65536"/>
                <a:gd name="T8" fmla="*/ 0 60000 65536"/>
                <a:gd name="T9" fmla="*/ 0 w 20780"/>
                <a:gd name="T10" fmla="*/ 0 h 21600"/>
                <a:gd name="T11" fmla="*/ 20780 w 207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80" h="21600" fill="none" extrusionOk="0">
                  <a:moveTo>
                    <a:pt x="-1" y="0"/>
                  </a:moveTo>
                  <a:cubicBezTo>
                    <a:pt x="9658" y="0"/>
                    <a:pt x="18143" y="6412"/>
                    <a:pt x="20780" y="15704"/>
                  </a:cubicBezTo>
                </a:path>
                <a:path w="20780" h="21600" stroke="0" extrusionOk="0">
                  <a:moveTo>
                    <a:pt x="-1" y="0"/>
                  </a:moveTo>
                  <a:cubicBezTo>
                    <a:pt x="9658" y="0"/>
                    <a:pt x="18143" y="6412"/>
                    <a:pt x="20780" y="157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bject 44"/>
                <p:cNvSpPr txBox="1"/>
                <p:nvPr/>
              </p:nvSpPr>
              <p:spPr bwMode="auto">
                <a:xfrm>
                  <a:off x="4464" y="2544"/>
                  <a:ext cx="197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>
            <p:sp>
              <p:nvSpPr>
                <p:cNvPr id="37" name="Object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4" y="2544"/>
                  <a:ext cx="197" cy="240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V="1">
              <a:off x="4752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4704" y="25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/>
      <p:bldP spid="9235" grpId="0"/>
      <p:bldP spid="9236" grpId="0"/>
      <p:bldP spid="92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731404" y="242954"/>
            <a:ext cx="99718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+mj-lt"/>
                <a:ea typeface="+mn-ea"/>
              </a:rPr>
              <a:t>例</a:t>
            </a:r>
            <a:r>
              <a:rPr lang="en-US" altLang="zh-CN" sz="3200" b="1" dirty="0">
                <a:latin typeface="+mj-lt"/>
                <a:ea typeface="+mn-ea"/>
              </a:rPr>
              <a:t>2  </a:t>
            </a:r>
            <a:r>
              <a:rPr lang="zh-CN" altLang="en-US" sz="2800" b="1" dirty="0">
                <a:latin typeface="+mj-lt"/>
                <a:ea typeface="+mn-ea"/>
              </a:rPr>
              <a:t>计算流速为</a:t>
            </a:r>
            <a:r>
              <a:rPr lang="en-US" altLang="zh-CN" sz="2800" b="1" i="1" dirty="0">
                <a:latin typeface="+mj-lt"/>
                <a:ea typeface="+mn-ea"/>
              </a:rPr>
              <a:t>v = </a:t>
            </a:r>
            <a:r>
              <a:rPr lang="en-US" altLang="zh-CN" sz="2800" b="1" dirty="0">
                <a:latin typeface="+mj-lt"/>
                <a:ea typeface="+mn-ea"/>
              </a:rPr>
              <a:t>{</a:t>
            </a:r>
            <a:r>
              <a:rPr lang="en-US" altLang="zh-CN" sz="2800" b="1" i="1" dirty="0">
                <a:latin typeface="+mj-lt"/>
                <a:ea typeface="+mn-ea"/>
              </a:rPr>
              <a:t>x</a:t>
            </a:r>
            <a:r>
              <a:rPr lang="en-US" altLang="zh-CN" sz="2800" b="1" dirty="0">
                <a:latin typeface="+mj-lt"/>
                <a:ea typeface="+mn-ea"/>
              </a:rPr>
              <a:t>,2</a:t>
            </a:r>
            <a:r>
              <a:rPr lang="en-US" altLang="zh-CN" sz="2800" b="1" i="1" dirty="0">
                <a:latin typeface="+mj-lt"/>
                <a:ea typeface="+mn-ea"/>
              </a:rPr>
              <a:t>y,</a:t>
            </a:r>
            <a:r>
              <a:rPr lang="en-US" altLang="zh-CN" sz="2800" b="1" dirty="0">
                <a:latin typeface="+mj-lt"/>
                <a:ea typeface="+mn-ea"/>
              </a:rPr>
              <a:t>3</a:t>
            </a:r>
            <a:r>
              <a:rPr lang="en-US" altLang="zh-CN" sz="2800" b="1" i="1" dirty="0">
                <a:latin typeface="+mj-lt"/>
                <a:ea typeface="+mn-ea"/>
              </a:rPr>
              <a:t>z</a:t>
            </a:r>
            <a:r>
              <a:rPr lang="en-US" altLang="zh-CN" sz="2800" b="1" dirty="0">
                <a:latin typeface="+mj-lt"/>
                <a:ea typeface="+mn-ea"/>
              </a:rPr>
              <a:t>}</a:t>
            </a:r>
            <a:r>
              <a:rPr lang="zh-CN" altLang="en-US" sz="2800" b="1" dirty="0">
                <a:latin typeface="+mj-lt"/>
                <a:ea typeface="+mn-ea"/>
              </a:rPr>
              <a:t>的不可压缩流体在单位时间内穿过</a:t>
            </a:r>
            <a:endParaRPr lang="en-US" altLang="zh-CN" sz="2800" b="1" dirty="0">
              <a:latin typeface="+mj-lt"/>
              <a:ea typeface="+mn-ea"/>
            </a:endParaRPr>
          </a:p>
          <a:p>
            <a:pPr eaLnBrk="1" hangingPunct="1"/>
            <a:r>
              <a:rPr lang="en-US" altLang="zh-CN" sz="2800" b="1" i="1" dirty="0">
                <a:latin typeface="+mj-lt"/>
                <a:ea typeface="+mn-ea"/>
              </a:rPr>
              <a:t>          x</a:t>
            </a:r>
            <a:r>
              <a:rPr lang="en-US" altLang="zh-CN" sz="2800" b="1" baseline="30000" dirty="0">
                <a:latin typeface="+mj-lt"/>
                <a:ea typeface="+mn-ea"/>
              </a:rPr>
              <a:t>2</a:t>
            </a:r>
            <a:r>
              <a:rPr lang="en-US" altLang="zh-CN" sz="2800" b="1" dirty="0">
                <a:latin typeface="+mj-lt"/>
                <a:ea typeface="+mn-ea"/>
              </a:rPr>
              <a:t>+</a:t>
            </a:r>
            <a:r>
              <a:rPr lang="en-US" altLang="zh-CN" sz="2800" b="1" i="1" dirty="0">
                <a:latin typeface="+mj-lt"/>
                <a:ea typeface="+mn-ea"/>
              </a:rPr>
              <a:t>y</a:t>
            </a:r>
            <a:r>
              <a:rPr lang="en-US" altLang="zh-CN" sz="2800" b="1" baseline="30000" dirty="0">
                <a:latin typeface="+mj-lt"/>
                <a:ea typeface="+mn-ea"/>
              </a:rPr>
              <a:t>2</a:t>
            </a:r>
            <a:r>
              <a:rPr lang="en-US" altLang="zh-CN" sz="2800" b="1" dirty="0">
                <a:latin typeface="+mj-lt"/>
                <a:ea typeface="+mn-ea"/>
              </a:rPr>
              <a:t>≤</a:t>
            </a:r>
            <a:r>
              <a:rPr lang="en-US" altLang="zh-CN" sz="2800" b="1" i="1" dirty="0">
                <a:latin typeface="+mj-lt"/>
                <a:ea typeface="+mn-ea"/>
              </a:rPr>
              <a:t>z</a:t>
            </a:r>
            <a:r>
              <a:rPr lang="en-US" altLang="zh-CN" sz="2800" b="1" baseline="30000" dirty="0">
                <a:latin typeface="+mj-lt"/>
                <a:ea typeface="+mn-ea"/>
              </a:rPr>
              <a:t>2 </a:t>
            </a:r>
            <a:r>
              <a:rPr lang="en-US" altLang="zh-CN" sz="2800" b="1" dirty="0">
                <a:latin typeface="+mj-lt"/>
                <a:ea typeface="+mn-ea"/>
              </a:rPr>
              <a:t>(0≤</a:t>
            </a:r>
            <a:r>
              <a:rPr lang="en-US" altLang="zh-CN" sz="2800" b="1" i="1" dirty="0">
                <a:latin typeface="+mj-lt"/>
                <a:ea typeface="+mn-ea"/>
              </a:rPr>
              <a:t>z</a:t>
            </a:r>
            <a:r>
              <a:rPr lang="en-US" altLang="zh-CN" sz="2800" b="1" dirty="0">
                <a:latin typeface="+mj-lt"/>
                <a:ea typeface="+mn-ea"/>
              </a:rPr>
              <a:t>≤</a:t>
            </a:r>
            <a:r>
              <a:rPr lang="en-US" altLang="zh-CN" sz="2800" b="1" i="1" dirty="0">
                <a:latin typeface="+mj-lt"/>
                <a:ea typeface="+mn-ea"/>
              </a:rPr>
              <a:t>a</a:t>
            </a:r>
            <a:r>
              <a:rPr lang="en-US" altLang="zh-CN" sz="2800" b="1" dirty="0">
                <a:latin typeface="+mj-lt"/>
                <a:ea typeface="+mn-ea"/>
              </a:rPr>
              <a:t>)</a:t>
            </a:r>
            <a:r>
              <a:rPr lang="zh-CN" altLang="en-US" sz="2800" b="1" dirty="0">
                <a:latin typeface="+mj-lt"/>
                <a:ea typeface="+mn-ea"/>
              </a:rPr>
              <a:t>表面外侧的流量</a:t>
            </a:r>
            <a:r>
              <a:rPr lang="en-US" altLang="zh-CN" sz="2800" b="1" i="1" dirty="0">
                <a:latin typeface="+mj-lt"/>
                <a:ea typeface="+mn-ea"/>
              </a:rPr>
              <a:t>Φ</a:t>
            </a:r>
            <a:endParaRPr lang="en-US" altLang="zh-CN" sz="2800" b="1" i="1" dirty="0">
              <a:latin typeface="+mj-lt"/>
              <a:ea typeface="+mn-ea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8885194" y="1046160"/>
            <a:ext cx="1817710" cy="2382840"/>
            <a:chOff x="3888" y="864"/>
            <a:chExt cx="831" cy="1104"/>
          </a:xfrm>
        </p:grpSpPr>
        <p:sp>
          <p:nvSpPr>
            <p:cNvPr id="10259" name="Line 25"/>
            <p:cNvSpPr>
              <a:spLocks noChangeShapeType="1"/>
            </p:cNvSpPr>
            <p:nvPr/>
          </p:nvSpPr>
          <p:spPr bwMode="auto">
            <a:xfrm flipV="1">
              <a:off x="4224" y="1720"/>
              <a:ext cx="495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10260" name="Line 26"/>
            <p:cNvSpPr>
              <a:spLocks noChangeShapeType="1"/>
            </p:cNvSpPr>
            <p:nvPr/>
          </p:nvSpPr>
          <p:spPr bwMode="auto">
            <a:xfrm flipH="1">
              <a:off x="3984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10261" name="Line 27"/>
            <p:cNvSpPr>
              <a:spLocks noChangeShapeType="1"/>
            </p:cNvSpPr>
            <p:nvPr/>
          </p:nvSpPr>
          <p:spPr bwMode="auto">
            <a:xfrm flipV="1">
              <a:off x="4224" y="864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10262" name="Oval 28"/>
            <p:cNvSpPr>
              <a:spLocks noChangeArrowheads="1"/>
            </p:cNvSpPr>
            <p:nvPr/>
          </p:nvSpPr>
          <p:spPr bwMode="auto">
            <a:xfrm>
              <a:off x="3888" y="1152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n-ea"/>
              </a:endParaRPr>
            </a:p>
          </p:txBody>
        </p:sp>
        <p:sp>
          <p:nvSpPr>
            <p:cNvPr id="10263" name="Line 29"/>
            <p:cNvSpPr>
              <a:spLocks noChangeShapeType="1"/>
            </p:cNvSpPr>
            <p:nvPr/>
          </p:nvSpPr>
          <p:spPr bwMode="auto">
            <a:xfrm>
              <a:off x="3888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10264" name="Line 31"/>
            <p:cNvSpPr>
              <a:spLocks noChangeShapeType="1"/>
            </p:cNvSpPr>
            <p:nvPr/>
          </p:nvSpPr>
          <p:spPr bwMode="auto">
            <a:xfrm flipH="1">
              <a:off x="4224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1666441" y="1324042"/>
            <a:ext cx="150059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n-ea"/>
              </a:rPr>
              <a:t>设  </a:t>
            </a:r>
            <a:r>
              <a:rPr lang="en-US" altLang="zh-CN" sz="2800" b="1" i="1" dirty="0">
                <a:latin typeface="+mj-lt"/>
                <a:ea typeface="+mn-ea"/>
              </a:rPr>
              <a:t>ρ</a:t>
            </a:r>
            <a:r>
              <a:rPr lang="en-US" altLang="zh-CN" sz="2800" b="1" dirty="0">
                <a:latin typeface="+mj-lt"/>
                <a:ea typeface="+mn-ea"/>
              </a:rPr>
              <a:t>=1</a:t>
            </a:r>
            <a:endParaRPr lang="en-US" altLang="zh-CN" sz="2800" b="1" dirty="0">
              <a:latin typeface="+mj-lt"/>
              <a:ea typeface="+mn-ea"/>
            </a:endParaRP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802842" y="1251016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j-lt"/>
                <a:ea typeface="+mn-ea"/>
              </a:rPr>
              <a:t>解</a:t>
            </a:r>
            <a:r>
              <a:rPr lang="en-US" altLang="zh-CN" sz="2800" b="1">
                <a:latin typeface="+mj-lt"/>
                <a:ea typeface="+mn-ea"/>
              </a:rPr>
              <a:t>:</a:t>
            </a:r>
            <a:endParaRPr lang="en-US" altLang="zh-CN" sz="2800" b="1">
              <a:latin typeface="+mj-lt"/>
              <a:ea typeface="+mn-ea"/>
            </a:endParaRP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3250767" y="1395479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n-ea"/>
              </a:rPr>
              <a:t>则流量</a:t>
            </a:r>
            <a:endParaRPr lang="zh-CN" altLang="en-US" sz="2800" b="1" dirty="0">
              <a:latin typeface="+mj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51" name="Object 35"/>
              <p:cNvSpPr txBox="1"/>
              <p:nvPr/>
            </p:nvSpPr>
            <p:spPr bwMode="auto">
              <a:xfrm>
                <a:off x="1552141" y="1835216"/>
                <a:ext cx="5936314" cy="13032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𝒙𝒅𝒚𝒅𝒛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𝒚𝒅𝒛𝒅𝒙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925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2141" y="1835216"/>
                <a:ext cx="5936314" cy="1303255"/>
              </a:xfrm>
              <a:prstGeom prst="rect">
                <a:avLst/>
              </a:prstGeom>
              <a:blipFill rotWithShape="1">
                <a:blip r:embed="rId1"/>
                <a:stretch>
                  <a:fillRect l="-3" t="-5" r="9" b="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52" name="Object 36"/>
              <p:cNvSpPr txBox="1"/>
              <p:nvPr/>
            </p:nvSpPr>
            <p:spPr bwMode="auto">
              <a:xfrm>
                <a:off x="1974685" y="2893509"/>
                <a:ext cx="6584414" cy="13032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𝒙𝒅𝒚𝒅𝒛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limLoc m:val="undOvr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𝒚𝒅𝒛𝒅𝒙</m:t>
                              </m:r>
                            </m:e>
                          </m:nary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limLoc m:val="undOvr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𝒛𝒅𝒙𝒅𝒚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9252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4685" y="2893509"/>
                <a:ext cx="6584414" cy="1303255"/>
              </a:xfrm>
              <a:prstGeom prst="rect">
                <a:avLst/>
              </a:prstGeom>
              <a:blipFill rotWithShape="1">
                <a:blip r:embed="rId2"/>
                <a:stretch>
                  <a:fillRect l="-7" t="-34" r="9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2711016" y="4196764"/>
            <a:ext cx="326305" cy="246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</a:endParaRPr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4680782" y="4155255"/>
            <a:ext cx="280984" cy="3086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</a:endParaRPr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6944857" y="4179121"/>
            <a:ext cx="326305" cy="246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56" name="Object 40"/>
              <p:cNvSpPr txBox="1"/>
              <p:nvPr/>
            </p:nvSpPr>
            <p:spPr bwMode="auto">
              <a:xfrm>
                <a:off x="3026293" y="4302569"/>
                <a:ext cx="555172" cy="4457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56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6293" y="4302569"/>
                <a:ext cx="555172" cy="445786"/>
              </a:xfrm>
              <a:prstGeom prst="rect">
                <a:avLst/>
              </a:prstGeom>
              <a:blipFill rotWithShape="1">
                <a:blip r:embed="rId3"/>
                <a:stretch>
                  <a:fillRect l="-93" t="-100" r="12" b="-58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57" name="Object 41"/>
              <p:cNvSpPr txBox="1"/>
              <p:nvPr/>
            </p:nvSpPr>
            <p:spPr bwMode="auto">
              <a:xfrm>
                <a:off x="7271162" y="4314362"/>
                <a:ext cx="589161" cy="4766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57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1162" y="4314362"/>
                <a:ext cx="589161" cy="476648"/>
              </a:xfrm>
              <a:prstGeom prst="rect">
                <a:avLst/>
              </a:prstGeom>
              <a:blipFill rotWithShape="1">
                <a:blip r:embed="rId4"/>
                <a:stretch>
                  <a:fillRect l="-70" t="-36" r="50" b="1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58" name="Object 42"/>
              <p:cNvSpPr txBox="1"/>
              <p:nvPr/>
            </p:nvSpPr>
            <p:spPr bwMode="auto">
              <a:xfrm>
                <a:off x="4920839" y="4302569"/>
                <a:ext cx="591426" cy="4457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58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0839" y="4302569"/>
                <a:ext cx="591426" cy="445786"/>
              </a:xfrm>
              <a:prstGeom prst="rect">
                <a:avLst/>
              </a:prstGeom>
              <a:blipFill rotWithShape="1">
                <a:blip r:embed="rId5"/>
                <a:stretch>
                  <a:fillRect l="-38" t="-100" r="79" b="-58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8" grpId="0"/>
      <p:bldP spid="9248" grpId="0" autoUpdateAnimBg="0"/>
      <p:bldP spid="9249" grpId="0" autoUpdateAnimBg="0"/>
      <p:bldP spid="9250" grpId="0" autoUpdateAnimBg="0"/>
      <p:bldP spid="9251" grpId="0"/>
      <p:bldP spid="9252" grpId="0"/>
      <p:bldP spid="9256" grpId="0"/>
      <p:bldP spid="9257" grpId="0"/>
      <p:bldP spid="92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 bwMode="auto">
          <a:xfrm>
            <a:off x="1119546" y="182995"/>
            <a:ext cx="3618199" cy="1068941"/>
            <a:chOff x="551" y="401"/>
            <a:chExt cx="2244" cy="683"/>
          </a:xfrm>
        </p:grpSpPr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51" y="552"/>
              <a:ext cx="6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(1) </a:t>
              </a:r>
              <a:r>
                <a:rPr lang="zh-CN" altLang="en-US" sz="2800" b="1" dirty="0"/>
                <a:t>求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9" name="Object 1037"/>
                <p:cNvSpPr txBox="1"/>
                <p:nvPr/>
              </p:nvSpPr>
              <p:spPr bwMode="auto">
                <a:xfrm>
                  <a:off x="1200" y="401"/>
                  <a:ext cx="1595" cy="6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𝜱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∯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𝒙𝒅𝒚𝒅𝒛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9" name="Object 10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401"/>
                  <a:ext cx="1595" cy="683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792" name="Object 1024"/>
              <p:cNvSpPr txBox="1"/>
              <p:nvPr/>
            </p:nvSpPr>
            <p:spPr bwMode="auto">
              <a:xfrm>
                <a:off x="5461000" y="457718"/>
                <a:ext cx="3009232" cy="5194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𝜮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3792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1000" y="457718"/>
                <a:ext cx="3009232" cy="519497"/>
              </a:xfrm>
              <a:prstGeom prst="rect">
                <a:avLst/>
              </a:prstGeom>
              <a:blipFill rotWithShape="1">
                <a:blip r:embed="rId2"/>
                <a:stretch>
                  <a:fillRect t="-100" r="20" b="1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6"/>
          <p:cNvGrpSpPr/>
          <p:nvPr/>
        </p:nvGrpSpPr>
        <p:grpSpPr bwMode="auto">
          <a:xfrm>
            <a:off x="1383494" y="1134211"/>
            <a:ext cx="4210209" cy="749464"/>
            <a:chOff x="353" y="999"/>
            <a:chExt cx="2241" cy="3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8" name="Object 1036"/>
                <p:cNvSpPr txBox="1"/>
                <p:nvPr/>
              </p:nvSpPr>
              <p:spPr bwMode="auto">
                <a:xfrm>
                  <a:off x="353" y="999"/>
                  <a:ext cx="1665" cy="3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8" name="Object 10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" y="999"/>
                  <a:ext cx="1665" cy="351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97" name="Text Box 20"/>
            <p:cNvSpPr txBox="1">
              <a:spLocks noChangeArrowheads="1"/>
            </p:cNvSpPr>
            <p:nvPr/>
          </p:nvSpPr>
          <p:spPr bwMode="auto">
            <a:xfrm>
              <a:off x="2028" y="1024"/>
              <a:ext cx="56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后侧</a:t>
              </a:r>
              <a:endParaRPr lang="zh-CN" altLang="en-US" sz="2800" b="1" dirty="0"/>
            </a:p>
          </p:txBody>
        </p:sp>
      </p:grpSp>
      <p:grpSp>
        <p:nvGrpSpPr>
          <p:cNvPr id="4" name="Group 47"/>
          <p:cNvGrpSpPr/>
          <p:nvPr/>
        </p:nvGrpSpPr>
        <p:grpSpPr bwMode="auto">
          <a:xfrm>
            <a:off x="5611754" y="1165144"/>
            <a:ext cx="3803592" cy="631826"/>
            <a:chOff x="2840" y="961"/>
            <a:chExt cx="1841" cy="3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7" name="Object 1035"/>
                <p:cNvSpPr txBox="1"/>
                <p:nvPr/>
              </p:nvSpPr>
              <p:spPr bwMode="auto">
                <a:xfrm>
                  <a:off x="2840" y="961"/>
                  <a:ext cx="1342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7" name="Object 10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961"/>
                  <a:ext cx="1342" cy="398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96" name="Text Box 21"/>
            <p:cNvSpPr txBox="1">
              <a:spLocks noChangeArrowheads="1"/>
            </p:cNvSpPr>
            <p:nvPr/>
          </p:nvSpPr>
          <p:spPr bwMode="auto">
            <a:xfrm>
              <a:off x="4115" y="103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前侧</a:t>
              </a:r>
              <a:endParaRPr lang="zh-CN" altLang="en-US" sz="2800" b="1" dirty="0"/>
            </a:p>
          </p:txBody>
        </p:sp>
      </p:grpSp>
      <p:grpSp>
        <p:nvGrpSpPr>
          <p:cNvPr id="5" name="Group 49"/>
          <p:cNvGrpSpPr/>
          <p:nvPr/>
        </p:nvGrpSpPr>
        <p:grpSpPr bwMode="auto">
          <a:xfrm>
            <a:off x="1540043" y="2592691"/>
            <a:ext cx="2655120" cy="602664"/>
            <a:chOff x="672" y="1671"/>
            <a:chExt cx="1133" cy="344"/>
          </a:xfrm>
        </p:grpSpPr>
        <p:sp>
          <p:nvSpPr>
            <p:cNvPr id="11295" name="Text Box 22"/>
            <p:cNvSpPr txBox="1">
              <a:spLocks noChangeArrowheads="1"/>
            </p:cNvSpPr>
            <p:nvPr/>
          </p:nvSpPr>
          <p:spPr bwMode="auto">
            <a:xfrm>
              <a:off x="1344" y="1692"/>
              <a:ext cx="46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上侧</a:t>
              </a:r>
              <a:r>
                <a:rPr lang="en-US" altLang="zh-CN" sz="2800" b="1" dirty="0"/>
                <a:t>,</a:t>
              </a:r>
              <a:endParaRPr lang="en-US" altLang="zh-CN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6" name="Object 1034"/>
                <p:cNvSpPr txBox="1"/>
                <p:nvPr/>
              </p:nvSpPr>
              <p:spPr bwMode="auto">
                <a:xfrm>
                  <a:off x="672" y="1671"/>
                  <a:ext cx="842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6" name="Object 10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1671"/>
                  <a:ext cx="842" cy="344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32"/>
          <p:cNvGrpSpPr/>
          <p:nvPr/>
        </p:nvGrpSpPr>
        <p:grpSpPr bwMode="auto">
          <a:xfrm>
            <a:off x="9856225" y="2510783"/>
            <a:ext cx="2184979" cy="1762125"/>
            <a:chOff x="3802" y="864"/>
            <a:chExt cx="1088" cy="1056"/>
          </a:xfrm>
        </p:grpSpPr>
        <p:sp>
          <p:nvSpPr>
            <p:cNvPr id="11290" name="Line 24"/>
            <p:cNvSpPr>
              <a:spLocks noChangeShapeType="1"/>
            </p:cNvSpPr>
            <p:nvPr/>
          </p:nvSpPr>
          <p:spPr bwMode="auto">
            <a:xfrm flipV="1">
              <a:off x="3802" y="1911"/>
              <a:ext cx="1088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291" name="Line 25"/>
            <p:cNvSpPr>
              <a:spLocks noChangeShapeType="1"/>
            </p:cNvSpPr>
            <p:nvPr/>
          </p:nvSpPr>
          <p:spPr bwMode="auto">
            <a:xfrm flipV="1">
              <a:off x="4368" y="86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3984" y="1200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293" name="Line 30"/>
            <p:cNvSpPr>
              <a:spLocks noChangeShapeType="1"/>
            </p:cNvSpPr>
            <p:nvPr/>
          </p:nvSpPr>
          <p:spPr bwMode="auto">
            <a:xfrm>
              <a:off x="3984" y="12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294" name="Line 31"/>
            <p:cNvSpPr>
              <a:spLocks noChangeShapeType="1"/>
            </p:cNvSpPr>
            <p:nvPr/>
          </p:nvSpPr>
          <p:spPr bwMode="auto">
            <a:xfrm flipH="1">
              <a:off x="4368" y="1200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4419600" y="2641642"/>
            <a:ext cx="351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在</a:t>
            </a:r>
            <a:r>
              <a:rPr lang="en-US" altLang="zh-CN" sz="2800" b="1" i="1" dirty="0" err="1"/>
              <a:t>yoz</a:t>
            </a:r>
            <a:r>
              <a:rPr lang="zh-CN" altLang="en-US" sz="2800" b="1" dirty="0"/>
              <a:t>面上的投影为零</a:t>
            </a:r>
            <a:endParaRPr lang="zh-CN" altLang="en-US" sz="2800" b="1" dirty="0"/>
          </a:p>
        </p:txBody>
      </p:sp>
      <p:grpSp>
        <p:nvGrpSpPr>
          <p:cNvPr id="7" name="Group 48"/>
          <p:cNvGrpSpPr/>
          <p:nvPr/>
        </p:nvGrpSpPr>
        <p:grpSpPr bwMode="auto">
          <a:xfrm>
            <a:off x="1163135" y="1939278"/>
            <a:ext cx="10596256" cy="706244"/>
            <a:chOff x="510" y="1341"/>
            <a:chExt cx="5502" cy="354"/>
          </a:xfrm>
        </p:grpSpPr>
        <p:sp>
          <p:nvSpPr>
            <p:cNvPr id="11289" name="Text Box 35"/>
            <p:cNvSpPr txBox="1">
              <a:spLocks noChangeArrowheads="1"/>
            </p:cNvSpPr>
            <p:nvPr/>
          </p:nvSpPr>
          <p:spPr bwMode="auto">
            <a:xfrm>
              <a:off x="510" y="1341"/>
              <a:ext cx="251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两者在</a:t>
              </a:r>
              <a:r>
                <a:rPr lang="en-US" altLang="zh-CN" sz="2800" b="1" i="1" dirty="0" err="1"/>
                <a:t>yoz</a:t>
              </a:r>
              <a:r>
                <a:rPr lang="zh-CN" altLang="en-US" sz="2800" b="1" dirty="0"/>
                <a:t>面上投影域同为</a:t>
              </a:r>
              <a:endParaRPr lang="zh-CN" altLang="en-US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5" name="Object 1033"/>
                <p:cNvSpPr txBox="1"/>
                <p:nvPr/>
              </p:nvSpPr>
              <p:spPr bwMode="auto">
                <a:xfrm>
                  <a:off x="2763" y="1341"/>
                  <a:ext cx="3249" cy="3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𝒚𝒛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5" name="Object 10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" y="1341"/>
                  <a:ext cx="3249" cy="354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793" name="Object 1025"/>
              <p:cNvSpPr txBox="1"/>
              <p:nvPr/>
            </p:nvSpPr>
            <p:spPr bwMode="auto">
              <a:xfrm>
                <a:off x="999875" y="3111932"/>
                <a:ext cx="2792957" cy="12359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3793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9875" y="3111932"/>
                <a:ext cx="2792957" cy="1235905"/>
              </a:xfrm>
              <a:prstGeom prst="rect">
                <a:avLst/>
              </a:prstGeom>
              <a:blipFill rotWithShape="1">
                <a:blip r:embed="rId7"/>
                <a:stretch>
                  <a:fillRect l="-14" t="-35" r="22" b="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50"/>
          <p:cNvGrpSpPr/>
          <p:nvPr/>
        </p:nvGrpSpPr>
        <p:grpSpPr bwMode="auto">
          <a:xfrm>
            <a:off x="3585906" y="3209368"/>
            <a:ext cx="6048825" cy="1112122"/>
            <a:chOff x="1872" y="2064"/>
            <a:chExt cx="2697" cy="6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2" name="Object 1030"/>
                <p:cNvSpPr txBox="1"/>
                <p:nvPr/>
              </p:nvSpPr>
              <p:spPr bwMode="auto">
                <a:xfrm>
                  <a:off x="3701" y="2075"/>
                  <a:ext cx="868" cy="5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𝒙𝒅𝒚𝒅𝒛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2" name="Object 10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01" y="2075"/>
                  <a:ext cx="868" cy="560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3" name="Object 1031"/>
                <p:cNvSpPr txBox="1"/>
                <p:nvPr/>
              </p:nvSpPr>
              <p:spPr bwMode="auto">
                <a:xfrm>
                  <a:off x="2828" y="2064"/>
                  <a:ext cx="868" cy="6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𝒙𝒅𝒚𝒅𝒛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3" name="Object 10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8" y="2064"/>
                  <a:ext cx="868" cy="621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4" name="Object 1032"/>
                <p:cNvSpPr txBox="1"/>
                <p:nvPr/>
              </p:nvSpPr>
              <p:spPr bwMode="auto">
                <a:xfrm>
                  <a:off x="1872" y="2064"/>
                  <a:ext cx="883" cy="5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𝒙𝒅𝒚𝒅𝒛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1274" name="Object 10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2" y="2064"/>
                  <a:ext cx="883" cy="571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51"/>
          <p:cNvGrpSpPr/>
          <p:nvPr/>
        </p:nvGrpSpPr>
        <p:grpSpPr bwMode="auto">
          <a:xfrm>
            <a:off x="1328032" y="4287711"/>
            <a:ext cx="3952456" cy="1394510"/>
            <a:chOff x="1076" y="2544"/>
            <a:chExt cx="1712" cy="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0" name="Object 1028"/>
                <p:cNvSpPr txBox="1"/>
                <p:nvPr/>
              </p:nvSpPr>
              <p:spPr bwMode="auto">
                <a:xfrm>
                  <a:off x="1920" y="2544"/>
                  <a:ext cx="868" cy="5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𝒙𝒅𝒚𝒅𝒛</m:t>
                            </m:r>
                          </m:e>
                        </m:nary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1270" name="Object 10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2544"/>
                  <a:ext cx="868" cy="515"/>
                </a:xfrm>
                <a:prstGeom prst="rect">
                  <a:avLst/>
                </a:prstGeom>
                <a:blipFill rotWithShape="1">
                  <a:blip r:embed="rId1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1" name="Object 1029"/>
                <p:cNvSpPr txBox="1"/>
                <p:nvPr/>
              </p:nvSpPr>
              <p:spPr bwMode="auto">
                <a:xfrm>
                  <a:off x="1076" y="2544"/>
                  <a:ext cx="767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𝒙𝒅𝒚𝒅𝒛</m:t>
                            </m:r>
                          </m:e>
                        </m:nary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1271" name="Object 10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6" y="2544"/>
                  <a:ext cx="767" cy="556"/>
                </a:xfrm>
                <a:prstGeom prst="rect">
                  <a:avLst/>
                </a:prstGeom>
                <a:blipFill rotWithShape="1">
                  <a:blip r:embed="rId1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794" name="Object 1026"/>
              <p:cNvSpPr txBox="1"/>
              <p:nvPr/>
            </p:nvSpPr>
            <p:spPr bwMode="auto">
              <a:xfrm>
                <a:off x="5008815" y="4347217"/>
                <a:ext cx="6751148" cy="11923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𝒅𝒚𝒅𝒛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𝒚𝒛</m:t>
                              </m:r>
                            </m:sub>
                          </m:sSub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3794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8815" y="4347217"/>
                <a:ext cx="6751148" cy="1192344"/>
              </a:xfrm>
              <a:prstGeom prst="rect">
                <a:avLst/>
              </a:prstGeom>
              <a:blipFill rotWithShape="1">
                <a:blip r:embed="rId13"/>
                <a:stretch>
                  <a:fillRect l="-8" t="-1" r="6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Object 1027"/>
              <p:cNvSpPr txBox="1"/>
              <p:nvPr/>
            </p:nvSpPr>
            <p:spPr bwMode="auto">
              <a:xfrm>
                <a:off x="1421335" y="5485826"/>
                <a:ext cx="3859154" cy="12953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𝒚𝒛</m:t>
                              </m:r>
                            </m:sub>
                          </m:sSub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3795" name="Object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1335" y="5485826"/>
                <a:ext cx="3859154" cy="1295399"/>
              </a:xfrm>
              <a:prstGeom prst="rect">
                <a:avLst/>
              </a:prstGeom>
              <a:blipFill rotWithShape="1">
                <a:blip r:embed="rId14"/>
                <a:stretch>
                  <a:fillRect l="-5" t="-5" r="12" b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44"/>
          <p:cNvGrpSpPr/>
          <p:nvPr/>
        </p:nvGrpSpPr>
        <p:grpSpPr bwMode="auto">
          <a:xfrm>
            <a:off x="9943276" y="248044"/>
            <a:ext cx="1626287" cy="2052390"/>
            <a:chOff x="3888" y="864"/>
            <a:chExt cx="845" cy="1104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V="1">
              <a:off x="4224" y="1726"/>
              <a:ext cx="50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 flipH="1">
              <a:off x="3984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V="1">
              <a:off x="4224" y="864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39" name="Oval 28"/>
            <p:cNvSpPr>
              <a:spLocks noChangeArrowheads="1"/>
            </p:cNvSpPr>
            <p:nvPr/>
          </p:nvSpPr>
          <p:spPr bwMode="auto">
            <a:xfrm>
              <a:off x="3888" y="1152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n-ea"/>
              </a:endParaRPr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3888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H="1">
              <a:off x="4224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bject 1027"/>
              <p:cNvSpPr txBox="1"/>
              <p:nvPr/>
            </p:nvSpPr>
            <p:spPr bwMode="auto">
              <a:xfrm>
                <a:off x="5240076" y="5508162"/>
                <a:ext cx="5996531" cy="12953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𝒅𝒛</m:t>
                          </m:r>
                          <m:nary>
                            <m:nary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2" name="Object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0076" y="5508162"/>
                <a:ext cx="5996531" cy="1295399"/>
              </a:xfrm>
              <a:prstGeom prst="rect">
                <a:avLst/>
              </a:prstGeom>
              <a:blipFill rotWithShape="1">
                <a:blip r:embed="rId15"/>
                <a:stretch>
                  <a:fillRect l="-1" t="-13" r="5" b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" grpId="0"/>
      <p:bldP spid="11298" grpId="0" autoUpdateAnimBg="0"/>
      <p:bldP spid="33793" grpId="0"/>
      <p:bldP spid="33794" grpId="0"/>
      <p:bldP spid="33795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99814" y="409986"/>
            <a:ext cx="2149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(2). </a:t>
            </a:r>
            <a:r>
              <a:rPr lang="zh-CN" altLang="en-US" sz="2800" b="1" dirty="0">
                <a:latin typeface="+mj-lt"/>
                <a:ea typeface="+mj-ea"/>
              </a:rPr>
              <a:t>同理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4" name="Object 6"/>
              <p:cNvSpPr txBox="1"/>
              <p:nvPr/>
            </p:nvSpPr>
            <p:spPr bwMode="auto">
              <a:xfrm>
                <a:off x="3008145" y="137899"/>
                <a:ext cx="4754860" cy="12908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𝒚𝒅𝒛𝒅𝒙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8145" y="137899"/>
                <a:ext cx="4754860" cy="1290897"/>
              </a:xfrm>
              <a:prstGeom prst="rect">
                <a:avLst/>
              </a:prstGeom>
              <a:blipFill rotWithShape="1">
                <a:blip r:embed="rId1"/>
                <a:stretch>
                  <a:fillRect l="-3" t="-8" r="3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120259" y="1222512"/>
            <a:ext cx="10544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(3).</a:t>
            </a:r>
            <a:endParaRPr lang="en-US" altLang="zh-CN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9" name="Object 11"/>
              <p:cNvSpPr txBox="1"/>
              <p:nvPr/>
            </p:nvSpPr>
            <p:spPr bwMode="auto">
              <a:xfrm>
                <a:off x="2092169" y="1035156"/>
                <a:ext cx="7641439" cy="1310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𝒛𝒅𝒙𝒅𝒚𝒛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𝒛𝒅𝒙𝒅𝒚𝒛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2169" y="1035156"/>
                <a:ext cx="7641439" cy="1310500"/>
              </a:xfrm>
              <a:prstGeom prst="rect">
                <a:avLst/>
              </a:prstGeom>
              <a:blipFill rotWithShape="1">
                <a:blip r:embed="rId2"/>
                <a:stretch>
                  <a:fillRect l="-6" t="-8" r="4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2"/>
          <p:cNvGrpSpPr/>
          <p:nvPr/>
        </p:nvGrpSpPr>
        <p:grpSpPr bwMode="auto">
          <a:xfrm>
            <a:off x="1995363" y="2288628"/>
            <a:ext cx="2339636" cy="595121"/>
            <a:chOff x="928" y="1542"/>
            <a:chExt cx="941" cy="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bject 13"/>
                <p:cNvSpPr txBox="1"/>
                <p:nvPr/>
              </p:nvSpPr>
              <p:spPr bwMode="auto">
                <a:xfrm>
                  <a:off x="928" y="1542"/>
                  <a:ext cx="322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: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5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8" y="1542"/>
                  <a:ext cx="322" cy="368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1207" y="1564"/>
              <a:ext cx="66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+mj-lt"/>
                  <a:ea typeface="+mj-ea"/>
                </a:rPr>
                <a:t>z=a</a:t>
              </a:r>
              <a:r>
                <a:rPr lang="en-US" altLang="zh-CN" sz="2800" b="1" dirty="0">
                  <a:latin typeface="+mj-lt"/>
                  <a:ea typeface="+mj-ea"/>
                </a:rPr>
                <a:t> </a:t>
              </a:r>
              <a:r>
                <a:rPr lang="zh-CN" altLang="en-US" sz="2800" b="1" dirty="0">
                  <a:latin typeface="+mj-lt"/>
                  <a:ea typeface="+mj-ea"/>
                </a:rPr>
                <a:t>上侧</a:t>
              </a:r>
              <a:endParaRPr lang="zh-CN" altLang="en-US" sz="2800" b="1" dirty="0">
                <a:latin typeface="+mj-lt"/>
                <a:ea typeface="+mj-ea"/>
              </a:endParaRPr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4428429" y="2273713"/>
            <a:ext cx="4136747" cy="723102"/>
            <a:chOff x="2597" y="1584"/>
            <a:chExt cx="1718" cy="4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7" name="Object 12"/>
                <p:cNvSpPr txBox="1"/>
                <p:nvPr/>
              </p:nvSpPr>
              <p:spPr bwMode="auto">
                <a:xfrm>
                  <a:off x="2597" y="1584"/>
                  <a:ext cx="1233" cy="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𝜮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2297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7" y="1584"/>
                  <a:ext cx="1233" cy="429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3748" y="1616"/>
              <a:ext cx="56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下侧</a:t>
              </a:r>
              <a:endParaRPr lang="zh-CN" altLang="en-US" sz="2800" b="1" dirty="0">
                <a:latin typeface="+mj-lt"/>
                <a:ea typeface="+mj-ea"/>
              </a:endParaRPr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2009609" y="2997159"/>
            <a:ext cx="5411595" cy="583046"/>
            <a:chOff x="816" y="1983"/>
            <a:chExt cx="2135" cy="320"/>
          </a:xfrm>
        </p:grpSpPr>
        <p:sp>
          <p:nvSpPr>
            <p:cNvPr id="12295" name="Object 9"/>
            <p:cNvSpPr txBox="1"/>
            <p:nvPr/>
          </p:nvSpPr>
          <p:spPr bwMode="auto">
            <a:xfrm>
              <a:off x="2844" y="2092"/>
              <a:ext cx="71" cy="1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rmAutofit fontScale="40000" lnSpcReduction="20000"/>
            </a:bodyPr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0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16" y="1983"/>
                  <a:ext cx="2135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b="1" dirty="0">
                      <a:latin typeface="+mj-lt"/>
                      <a:ea typeface="+mj-ea"/>
                    </a:rPr>
                    <a:t>投影域都是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2305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1983"/>
                  <a:ext cx="2135" cy="320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06" name="Object 18"/>
              <p:cNvSpPr txBox="1"/>
              <p:nvPr/>
            </p:nvSpPr>
            <p:spPr bwMode="auto">
              <a:xfrm>
                <a:off x="2044884" y="3494394"/>
                <a:ext cx="6780874" cy="13948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30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4884" y="3494394"/>
                <a:ext cx="6780874" cy="1394872"/>
              </a:xfrm>
              <a:prstGeom prst="rect">
                <a:avLst/>
              </a:prstGeom>
              <a:blipFill rotWithShape="1">
                <a:blip r:embed="rId6"/>
                <a:stretch>
                  <a:fillRect l="-3" t="-45" r="8" b="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07" name="Object 19"/>
              <p:cNvSpPr txBox="1"/>
              <p:nvPr/>
            </p:nvSpPr>
            <p:spPr bwMode="auto">
              <a:xfrm>
                <a:off x="2799095" y="4675124"/>
                <a:ext cx="6233679" cy="12032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𝒅𝒓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307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9095" y="4675124"/>
                <a:ext cx="6233679" cy="1203257"/>
              </a:xfrm>
              <a:prstGeom prst="rect">
                <a:avLst/>
              </a:prstGeom>
              <a:blipFill rotWithShape="1">
                <a:blip r:embed="rId7"/>
                <a:stretch>
                  <a:fillRect t="-21" r="9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1676661" y="5878381"/>
            <a:ext cx="3001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由</a:t>
            </a:r>
            <a:r>
              <a:rPr lang="en-US" altLang="zh-CN" sz="2800" b="1" dirty="0">
                <a:latin typeface="+mj-lt"/>
                <a:ea typeface="+mj-ea"/>
              </a:rPr>
              <a:t>(1), (2), (3)</a:t>
            </a:r>
            <a:r>
              <a:rPr lang="zh-CN" altLang="en-US" sz="2800" b="1" dirty="0">
                <a:latin typeface="+mj-lt"/>
                <a:ea typeface="+mj-ea"/>
              </a:rPr>
              <a:t>得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09" name="Object 21"/>
              <p:cNvSpPr txBox="1"/>
              <p:nvPr/>
            </p:nvSpPr>
            <p:spPr bwMode="auto">
              <a:xfrm>
                <a:off x="4749100" y="5878381"/>
                <a:ext cx="5394808" cy="563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𝜱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309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9100" y="5878381"/>
                <a:ext cx="5394808" cy="563562"/>
              </a:xfrm>
              <a:prstGeom prst="rect">
                <a:avLst/>
              </a:prstGeom>
              <a:blipFill rotWithShape="1">
                <a:blip r:embed="rId8"/>
                <a:stretch>
                  <a:fillRect l="-11" t="-33" r="8" b="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44"/>
          <p:cNvGrpSpPr/>
          <p:nvPr/>
        </p:nvGrpSpPr>
        <p:grpSpPr bwMode="auto">
          <a:xfrm>
            <a:off x="9784743" y="858507"/>
            <a:ext cx="1857196" cy="2398189"/>
            <a:chOff x="3888" y="864"/>
            <a:chExt cx="814" cy="1104"/>
          </a:xfrm>
        </p:grpSpPr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4224" y="1728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H="1">
              <a:off x="3984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V="1">
              <a:off x="4224" y="864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3888" y="1152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n-ea"/>
              </a:endParaRP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3888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H="1">
              <a:off x="4224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/>
      <p:bldP spid="12298" grpId="0" autoUpdateAnimBg="0"/>
      <p:bldP spid="12299" grpId="0"/>
      <p:bldP spid="12306" grpId="0"/>
      <p:bldP spid="12307" grpId="0"/>
      <p:bldP spid="12308" grpId="0" autoUpdateAnimBg="0"/>
      <p:bldP spid="123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71700" y="404814"/>
            <a:ext cx="5437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三、两类曲面积分的关系</a:t>
            </a:r>
            <a:endParaRPr lang="zh-CN" altLang="en-US" sz="3200" b="1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847851" y="1412875"/>
            <a:ext cx="8424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</a:rPr>
              <a:t>设∑为有向曲面</a:t>
            </a:r>
            <a:r>
              <a:rPr lang="en-US" altLang="zh-CN" sz="2800" b="1" dirty="0">
                <a:latin typeface="+mn-lt"/>
              </a:rPr>
              <a:t>, </a:t>
            </a:r>
            <a:r>
              <a:rPr lang="en-US" altLang="zh-CN" sz="3200" b="1" dirty="0">
                <a:latin typeface="+mn-lt"/>
              </a:rPr>
              <a:t>Σ</a:t>
            </a:r>
            <a:r>
              <a:rPr lang="zh-CN" altLang="en-US" sz="2800" b="1" dirty="0">
                <a:latin typeface="+mn-lt"/>
              </a:rPr>
              <a:t>上点</a:t>
            </a:r>
            <a:r>
              <a:rPr lang="en-US" altLang="zh-CN" sz="2800" b="1" i="1" dirty="0">
                <a:latin typeface="+mn-lt"/>
              </a:rPr>
              <a:t>M</a:t>
            </a:r>
            <a:r>
              <a:rPr lang="en-US" altLang="zh-CN" sz="2800" b="1" dirty="0">
                <a:latin typeface="+mn-lt"/>
              </a:rPr>
              <a:t>(</a:t>
            </a:r>
            <a:r>
              <a:rPr lang="en-US" altLang="zh-CN" sz="2800" b="1" i="1" dirty="0" err="1">
                <a:latin typeface="+mn-lt"/>
              </a:rPr>
              <a:t>x,y,z</a:t>
            </a:r>
            <a:r>
              <a:rPr lang="en-US" altLang="zh-CN" sz="2800" b="1" dirty="0">
                <a:latin typeface="+mn-lt"/>
              </a:rPr>
              <a:t>)</a:t>
            </a:r>
            <a:r>
              <a:rPr lang="zh-CN" altLang="en-US" sz="2800" b="1" dirty="0">
                <a:latin typeface="+mn-lt"/>
              </a:rPr>
              <a:t>处的单位法向量为</a:t>
            </a:r>
            <a:r>
              <a:rPr lang="en-US" altLang="zh-CN" sz="2800" b="1" dirty="0">
                <a:latin typeface="+mn-lt"/>
              </a:rPr>
              <a:t>:   </a:t>
            </a:r>
            <a:endParaRPr lang="en-US" altLang="zh-CN" sz="2800" b="1" dirty="0">
              <a:latin typeface="+mn-lt"/>
            </a:endParaRPr>
          </a:p>
          <a:p>
            <a:pPr eaLnBrk="1" hangingPunct="1"/>
            <a:r>
              <a:rPr lang="en-US" altLang="zh-CN" sz="2800" b="1" dirty="0">
                <a:latin typeface="+mn-lt"/>
              </a:rPr>
              <a:t>       </a:t>
            </a:r>
            <a:r>
              <a:rPr lang="en-US" altLang="zh-CN" sz="3200" b="1" i="1" dirty="0">
                <a:latin typeface="+mn-lt"/>
              </a:rPr>
              <a:t>n</a:t>
            </a:r>
            <a:r>
              <a:rPr lang="en-US" altLang="zh-CN" sz="2800" b="1" dirty="0">
                <a:latin typeface="+mn-lt"/>
              </a:rPr>
              <a:t>=(cos</a:t>
            </a:r>
            <a:r>
              <a:rPr lang="el-GR" altLang="zh-CN" sz="2800" b="1" i="1" dirty="0">
                <a:latin typeface="+mn-lt"/>
                <a:ea typeface="楷体_GB2312" pitchFamily="49" charset="-122"/>
              </a:rPr>
              <a:t>α</a:t>
            </a:r>
            <a:r>
              <a:rPr lang="en-US" altLang="zh-CN" sz="2800" b="1" dirty="0">
                <a:latin typeface="+mn-lt"/>
              </a:rPr>
              <a:t>, cos</a:t>
            </a:r>
            <a:r>
              <a:rPr lang="el-GR" altLang="zh-CN" sz="2800" b="1" i="1" dirty="0">
                <a:latin typeface="+mn-lt"/>
                <a:ea typeface="楷体_GB2312" pitchFamily="49" charset="-122"/>
              </a:rPr>
              <a:t>β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,</a:t>
            </a:r>
            <a:r>
              <a:rPr lang="en-US" altLang="zh-CN" sz="2800" b="1" dirty="0">
                <a:latin typeface="+mn-lt"/>
              </a:rPr>
              <a:t>cos</a:t>
            </a:r>
            <a:r>
              <a:rPr lang="el-GR" altLang="zh-CN" sz="2800" b="1" i="1" dirty="0">
                <a:latin typeface="+mn-lt"/>
                <a:ea typeface="楷体_GB2312" pitchFamily="49" charset="-122"/>
              </a:rPr>
              <a:t>γ</a:t>
            </a:r>
            <a:r>
              <a:rPr lang="en-US" altLang="zh-CN" b="1" dirty="0">
                <a:latin typeface="+mn-lt"/>
                <a:ea typeface="楷体_GB2312" pitchFamily="49" charset="-122"/>
              </a:rPr>
              <a:t>)</a:t>
            </a:r>
            <a:endParaRPr lang="en-US" altLang="zh-CN" b="1" dirty="0">
              <a:latin typeface="+mn-lt"/>
              <a:ea typeface="楷体_GB2312" pitchFamily="49" charset="-122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08214" y="3213100"/>
            <a:ext cx="7691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</a:rPr>
              <a:t>所以</a:t>
            </a:r>
            <a:r>
              <a:rPr lang="en-US" altLang="zh-CN" sz="2800" b="1" dirty="0">
                <a:latin typeface="+mn-lt"/>
              </a:rPr>
              <a:t>,  </a:t>
            </a:r>
            <a:r>
              <a:rPr lang="en-US" altLang="zh-CN" sz="2800" b="1" i="1" dirty="0" err="1">
                <a:latin typeface="+mn-lt"/>
              </a:rPr>
              <a:t>dydz</a:t>
            </a:r>
            <a:r>
              <a:rPr lang="en-US" altLang="zh-CN" sz="2800" b="1" i="1" dirty="0">
                <a:latin typeface="+mn-lt"/>
              </a:rPr>
              <a:t>=</a:t>
            </a:r>
            <a:r>
              <a:rPr lang="en-US" altLang="zh-CN" sz="2800" b="1" dirty="0">
                <a:latin typeface="+mn-lt"/>
              </a:rPr>
              <a:t>cos</a:t>
            </a:r>
            <a:r>
              <a:rPr lang="el-GR" altLang="zh-CN" sz="2800" b="1" dirty="0">
                <a:latin typeface="+mn-lt"/>
                <a:ea typeface="楷体_GB2312" pitchFamily="49" charset="-122"/>
              </a:rPr>
              <a:t>α</a:t>
            </a:r>
            <a:r>
              <a:rPr lang="en-US" altLang="zh-CN" sz="2800" b="1" i="1" dirty="0">
                <a:latin typeface="+mn-lt"/>
              </a:rPr>
              <a:t>d</a:t>
            </a:r>
            <a:r>
              <a:rPr lang="en-US" altLang="zh-CN" sz="3200" i="1" dirty="0">
                <a:latin typeface="+mn-lt"/>
              </a:rPr>
              <a:t>s</a:t>
            </a:r>
            <a:r>
              <a:rPr lang="en-US" altLang="zh-CN" sz="2800" b="1" i="1" dirty="0">
                <a:latin typeface="+mn-lt"/>
              </a:rPr>
              <a:t>, </a:t>
            </a:r>
            <a:r>
              <a:rPr lang="en-US" altLang="zh-CN" sz="2800" b="1" i="1" dirty="0" err="1">
                <a:latin typeface="+mn-lt"/>
              </a:rPr>
              <a:t>dzdx</a:t>
            </a:r>
            <a:r>
              <a:rPr lang="en-US" altLang="zh-CN" sz="2800" b="1" i="1" dirty="0">
                <a:latin typeface="+mn-lt"/>
              </a:rPr>
              <a:t>=</a:t>
            </a:r>
            <a:r>
              <a:rPr lang="en-US" altLang="zh-CN" sz="2800" b="1" dirty="0">
                <a:latin typeface="+mn-lt"/>
              </a:rPr>
              <a:t>cos</a:t>
            </a:r>
            <a:r>
              <a:rPr lang="el-GR" altLang="zh-CN" sz="2800" b="1" dirty="0">
                <a:latin typeface="+mn-lt"/>
                <a:ea typeface="楷体_GB2312" pitchFamily="49" charset="-122"/>
              </a:rPr>
              <a:t>β</a:t>
            </a:r>
            <a:r>
              <a:rPr lang="en-US" altLang="zh-CN" sz="2800" b="1" i="1" dirty="0">
                <a:latin typeface="+mn-lt"/>
              </a:rPr>
              <a:t>d</a:t>
            </a:r>
            <a:r>
              <a:rPr lang="en-US" altLang="zh-CN" sz="3200" i="1" dirty="0">
                <a:latin typeface="+mn-lt"/>
              </a:rPr>
              <a:t>s</a:t>
            </a:r>
            <a:r>
              <a:rPr lang="en-US" altLang="zh-CN" sz="2800" b="1" i="1" dirty="0">
                <a:latin typeface="+mn-lt"/>
              </a:rPr>
              <a:t>, </a:t>
            </a:r>
            <a:r>
              <a:rPr lang="en-US" altLang="zh-CN" sz="2800" b="1" i="1" dirty="0" err="1">
                <a:latin typeface="+mn-lt"/>
              </a:rPr>
              <a:t>dxdy</a:t>
            </a:r>
            <a:r>
              <a:rPr lang="en-US" altLang="zh-CN" sz="2800" b="1" i="1" dirty="0">
                <a:latin typeface="+mn-lt"/>
              </a:rPr>
              <a:t>=</a:t>
            </a:r>
            <a:r>
              <a:rPr lang="en-US" altLang="zh-CN" sz="2800" b="1" dirty="0">
                <a:latin typeface="+mn-lt"/>
              </a:rPr>
              <a:t>cos</a:t>
            </a:r>
            <a:r>
              <a:rPr lang="el-GR" altLang="zh-CN" sz="2800" b="1" dirty="0">
                <a:latin typeface="+mn-lt"/>
                <a:ea typeface="楷体_GB2312" pitchFamily="49" charset="-122"/>
              </a:rPr>
              <a:t>γ</a:t>
            </a:r>
            <a:r>
              <a:rPr lang="en-US" altLang="zh-CN" sz="2800" b="1" i="1" dirty="0">
                <a:latin typeface="+mn-lt"/>
              </a:rPr>
              <a:t>d</a:t>
            </a:r>
            <a:r>
              <a:rPr lang="en-US" altLang="zh-CN" sz="3200" i="1" dirty="0">
                <a:latin typeface="+mn-lt"/>
              </a:rPr>
              <a:t>s</a:t>
            </a:r>
            <a:endParaRPr lang="en-US" altLang="zh-CN" sz="3200" i="1" dirty="0">
              <a:latin typeface="+mn-lt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935593" y="5837087"/>
            <a:ext cx="4968875" cy="749300"/>
          </a:xfrm>
          <a:prstGeom prst="wedgeRectCallout">
            <a:avLst>
              <a:gd name="adj1" fmla="val -5685"/>
              <a:gd name="adj2" fmla="val -51060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此即两类曲面积分之间的关系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208213" y="2492375"/>
            <a:ext cx="7993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+mn-lt"/>
              </a:rPr>
              <a:t>d</a:t>
            </a:r>
            <a:r>
              <a:rPr lang="en-US" altLang="zh-CN" sz="3600" b="1" i="1" dirty="0">
                <a:latin typeface="+mn-lt"/>
              </a:rPr>
              <a:t>s</a:t>
            </a:r>
            <a:r>
              <a:rPr lang="en-US" altLang="zh-CN" sz="2800" b="1" i="1" dirty="0">
                <a:latin typeface="+mn-lt"/>
              </a:rPr>
              <a:t>=</a:t>
            </a:r>
            <a:r>
              <a:rPr lang="en-US" altLang="zh-CN" sz="3200" b="1" i="1" dirty="0" err="1">
                <a:latin typeface="+mn-lt"/>
              </a:rPr>
              <a:t>n</a:t>
            </a:r>
            <a:r>
              <a:rPr lang="en-US" altLang="zh-CN" sz="2800" b="1" i="1" dirty="0" err="1">
                <a:latin typeface="+mn-lt"/>
              </a:rPr>
              <a:t>d</a:t>
            </a:r>
            <a:r>
              <a:rPr lang="en-US" altLang="zh-CN" sz="3200" i="1" dirty="0" err="1">
                <a:latin typeface="+mn-lt"/>
              </a:rPr>
              <a:t>s</a:t>
            </a:r>
            <a:r>
              <a:rPr lang="en-US" altLang="zh-CN" sz="2800" b="1" i="1" dirty="0">
                <a:latin typeface="+mn-lt"/>
              </a:rPr>
              <a:t>=</a:t>
            </a:r>
            <a:r>
              <a:rPr lang="en-US" altLang="zh-CN" sz="2800" b="1" i="1" dirty="0" err="1">
                <a:latin typeface="+mn-lt"/>
              </a:rPr>
              <a:t>dydz</a:t>
            </a:r>
            <a:r>
              <a:rPr lang="en-US" altLang="zh-CN" sz="3200" b="1" i="1" dirty="0" err="1">
                <a:latin typeface="+mn-lt"/>
              </a:rPr>
              <a:t>i</a:t>
            </a:r>
            <a:r>
              <a:rPr lang="en-US" altLang="zh-CN" sz="2800" b="1" i="1" dirty="0" err="1">
                <a:latin typeface="+mn-lt"/>
              </a:rPr>
              <a:t>+dzdx</a:t>
            </a:r>
            <a:r>
              <a:rPr lang="en-US" altLang="zh-CN" sz="3200" b="1" i="1" dirty="0" err="1">
                <a:latin typeface="+mn-lt"/>
              </a:rPr>
              <a:t>j</a:t>
            </a:r>
            <a:r>
              <a:rPr lang="en-US" altLang="zh-CN" sz="2800" b="1" i="1" dirty="0" err="1">
                <a:latin typeface="+mn-lt"/>
              </a:rPr>
              <a:t>+dxdy</a:t>
            </a:r>
            <a:r>
              <a:rPr lang="en-US" altLang="zh-CN" sz="3200" b="1" i="1" dirty="0" err="1">
                <a:latin typeface="+mn-lt"/>
              </a:rPr>
              <a:t>k</a:t>
            </a:r>
            <a:r>
              <a:rPr lang="en-US" altLang="zh-CN" sz="2800" b="1" i="1" dirty="0">
                <a:latin typeface="+mn-lt"/>
              </a:rPr>
              <a:t> </a:t>
            </a:r>
            <a:r>
              <a:rPr lang="zh-CN" altLang="en-US" sz="2800" b="1" dirty="0">
                <a:latin typeface="+mn-lt"/>
              </a:rPr>
              <a:t>为</a:t>
            </a:r>
            <a:r>
              <a:rPr lang="en-US" altLang="zh-CN" sz="2800" b="1" dirty="0">
                <a:latin typeface="+mn-lt"/>
              </a:rPr>
              <a:t>Σ</a:t>
            </a:r>
            <a:r>
              <a:rPr lang="zh-CN" altLang="en-US" sz="2800" b="1" dirty="0">
                <a:latin typeface="+mn-lt"/>
              </a:rPr>
              <a:t>的有向面积元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5611" name="Object 11"/>
          <p:cNvSpPr txBox="1"/>
          <p:nvPr/>
        </p:nvSpPr>
        <p:spPr bwMode="auto">
          <a:xfrm>
            <a:off x="1104972" y="3871913"/>
            <a:ext cx="1202799" cy="61349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j-lt"/>
              </a:rPr>
              <a:t>所以</a:t>
            </a:r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11"/>
              <p:cNvSpPr txBox="1"/>
              <p:nvPr/>
            </p:nvSpPr>
            <p:spPr bwMode="auto">
              <a:xfrm>
                <a:off x="1104972" y="4485406"/>
                <a:ext cx="10430348" cy="1217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𝑷𝒅𝒚𝒅𝒛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𝑸𝒅𝒛𝒅𝒙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cos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cos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cos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8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4972" y="4485406"/>
                <a:ext cx="10430348" cy="1217100"/>
              </a:xfrm>
              <a:prstGeom prst="rect">
                <a:avLst/>
              </a:prstGeom>
              <a:blipFill rotWithShape="1">
                <a:blip r:embed="rId1"/>
                <a:stretch>
                  <a:fillRect l="-1" t="-33" r="5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4" grpId="0"/>
      <p:bldP spid="25606" grpId="0" autoUpdateAnimBg="0"/>
      <p:bldP spid="25607" grpId="0" animBg="1" autoUpdateAnimBg="0"/>
      <p:bldP spid="25610" grpId="0"/>
      <p:bldP spid="25611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241543" y="327820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*</a:t>
            </a:r>
            <a:r>
              <a:rPr lang="zh-CN" altLang="en-US" sz="2800" b="1" dirty="0">
                <a:latin typeface="+mn-lt"/>
              </a:rPr>
              <a:t>当</a:t>
            </a:r>
            <a:r>
              <a:rPr lang="en-US" altLang="zh-CN" sz="2800" b="1" dirty="0">
                <a:latin typeface="+mn-lt"/>
              </a:rPr>
              <a:t>cos</a:t>
            </a:r>
            <a:r>
              <a:rPr lang="el-GR" altLang="zh-CN" sz="2800" b="1" dirty="0">
                <a:latin typeface="+mn-lt"/>
                <a:ea typeface="楷体_GB2312" pitchFamily="49" charset="-122"/>
              </a:rPr>
              <a:t>γ</a:t>
            </a:r>
            <a:r>
              <a:rPr lang="en-US" altLang="zh-CN" sz="2800" b="1" dirty="0">
                <a:latin typeface="+mn-lt"/>
              </a:rPr>
              <a:t>≠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+mn-lt"/>
              </a:rPr>
              <a:t>时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+mn-lt"/>
              </a:rPr>
              <a:t>有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1825266" y="5732461"/>
            <a:ext cx="7129463" cy="749300"/>
          </a:xfrm>
          <a:prstGeom prst="wedgeRectCallout">
            <a:avLst>
              <a:gd name="adj1" fmla="val -17444"/>
              <a:gd name="adj2" fmla="val -4555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</a:rPr>
              <a:t>以上两式为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曲面积分的坐标转换公式</a:t>
            </a:r>
            <a:r>
              <a:rPr lang="en-US" altLang="zh-CN" sz="2800" b="1" dirty="0">
                <a:latin typeface="+mn-lt"/>
              </a:rPr>
              <a:t>.</a:t>
            </a:r>
            <a:endParaRPr lang="en-US" altLang="zh-CN" sz="28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31" name="Object 7"/>
              <p:cNvSpPr txBox="1"/>
              <p:nvPr/>
            </p:nvSpPr>
            <p:spPr bwMode="auto">
              <a:xfrm>
                <a:off x="1155032" y="1125539"/>
                <a:ext cx="10732168" cy="12615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𝑷𝒅𝒚𝒅𝒛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5032" y="1125539"/>
                <a:ext cx="10732168" cy="1261526"/>
              </a:xfrm>
              <a:prstGeom prst="rect">
                <a:avLst/>
              </a:prstGeom>
              <a:blipFill rotWithShape="1">
                <a:blip r:embed="rId1"/>
                <a:stretch>
                  <a:fillRect l="-6" t="-25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79835" y="2897847"/>
            <a:ext cx="194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</a:rPr>
              <a:t>同理可得</a:t>
            </a:r>
            <a:r>
              <a:rPr lang="en-US" altLang="zh-CN" sz="2800" b="1" dirty="0">
                <a:latin typeface="+mn-lt"/>
              </a:rPr>
              <a:t>:</a:t>
            </a:r>
            <a:endParaRPr lang="en-US" altLang="zh-CN" sz="28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33" name="Object 9"/>
              <p:cNvSpPr txBox="1"/>
              <p:nvPr/>
            </p:nvSpPr>
            <p:spPr bwMode="auto">
              <a:xfrm>
                <a:off x="962526" y="3803649"/>
                <a:ext cx="10809170" cy="11554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𝑸𝒅𝒛𝒅𝒙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m:rPr>
                              <m:nor/>
                            </m:rP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3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2526" y="3803649"/>
                <a:ext cx="10809170" cy="1155432"/>
              </a:xfrm>
              <a:prstGeom prst="rect">
                <a:avLst/>
              </a:prstGeom>
              <a:blipFill rotWithShape="1">
                <a:blip r:embed="rId2"/>
                <a:stretch>
                  <a:fillRect l="-5" t="-55" r="1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9" grpId="0" animBg="1" autoUpdateAnimBg="0"/>
      <p:bldP spid="26631" grpId="0"/>
      <p:bldP spid="26632" grpId="0"/>
      <p:bldP spid="266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08050" y="220663"/>
          <a:ext cx="1012190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1" imgW="4295775" imgH="609600" progId="Equation.3">
                  <p:embed/>
                </p:oleObj>
              </mc:Choice>
              <mc:Fallback>
                <p:oleObj name="公式" r:id="rId1" imgW="4295775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20663"/>
                        <a:ext cx="10121900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Object 3"/>
              <p:cNvSpPr txBox="1"/>
              <p:nvPr/>
            </p:nvSpPr>
            <p:spPr bwMode="auto">
              <a:xfrm>
                <a:off x="702644" y="1809550"/>
                <a:ext cx="11059427" cy="13258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253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644" y="1809550"/>
                <a:ext cx="11059427" cy="1325814"/>
              </a:xfrm>
              <a:prstGeom prst="rect">
                <a:avLst/>
              </a:prstGeom>
              <a:blipFill rotWithShape="1">
                <a:blip r:embed="rId3"/>
                <a:stretch>
                  <a:fillRect l="-3" t="-33" r="5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Object 4"/>
              <p:cNvSpPr txBox="1"/>
              <p:nvPr/>
            </p:nvSpPr>
            <p:spPr bwMode="auto">
              <a:xfrm>
                <a:off x="1607418" y="2904403"/>
                <a:ext cx="9423133" cy="14694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𝜶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𝜷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𝜸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  <a:ea typeface="+mj-ea"/>
                            </a:rPr>
                            <m:t>dS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253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7418" y="2904403"/>
                <a:ext cx="9423133" cy="1469411"/>
              </a:xfrm>
              <a:prstGeom prst="rect">
                <a:avLst/>
              </a:prstGeom>
              <a:blipFill rotWithShape="1">
                <a:blip r:embed="rId4"/>
                <a:stretch>
                  <a:fillRect l="-2" t="-37" r="6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Object 5"/>
              <p:cNvSpPr txBox="1"/>
              <p:nvPr/>
            </p:nvSpPr>
            <p:spPr bwMode="auto">
              <a:xfrm>
                <a:off x="1607418" y="4109186"/>
                <a:ext cx="7670498" cy="1557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)]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25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7418" y="4109186"/>
                <a:ext cx="7670498" cy="1557539"/>
              </a:xfrm>
              <a:prstGeom prst="rect">
                <a:avLst/>
              </a:prstGeom>
              <a:blipFill rotWithShape="1">
                <a:blip r:embed="rId5"/>
                <a:stretch>
                  <a:fillRect l="-3" t="-6" r="7" b="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4" name="Object 6"/>
              <p:cNvSpPr txBox="1"/>
              <p:nvPr/>
            </p:nvSpPr>
            <p:spPr bwMode="auto">
              <a:xfrm>
                <a:off x="1607418" y="5347636"/>
                <a:ext cx="4151697" cy="1288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253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7418" y="5347636"/>
                <a:ext cx="4151697" cy="1288938"/>
              </a:xfrm>
              <a:prstGeom prst="rect">
                <a:avLst/>
              </a:prstGeom>
              <a:blipFill rotWithShape="1">
                <a:blip r:embed="rId6"/>
                <a:stretch>
                  <a:fillRect l="-6" t="-23" r="7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5" name="Object 7"/>
              <p:cNvSpPr txBox="1"/>
              <p:nvPr/>
            </p:nvSpPr>
            <p:spPr bwMode="auto">
              <a:xfrm>
                <a:off x="7421078" y="5364332"/>
                <a:ext cx="913025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253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1078" y="5364332"/>
                <a:ext cx="913025" cy="838200"/>
              </a:xfrm>
              <a:prstGeom prst="rect">
                <a:avLst/>
              </a:prstGeom>
              <a:blipFill rotWithShape="1">
                <a:blip r:embed="rId7"/>
                <a:stretch>
                  <a:fillRect l="-51" t="-58" r="40" b="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6"/>
              <p:cNvSpPr txBox="1"/>
              <p:nvPr/>
            </p:nvSpPr>
            <p:spPr bwMode="auto">
              <a:xfrm>
                <a:off x="5263227" y="5347636"/>
                <a:ext cx="2157851" cy="1288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3227" y="5347636"/>
                <a:ext cx="2157851" cy="1288938"/>
              </a:xfrm>
              <a:prstGeom prst="rect">
                <a:avLst/>
              </a:prstGeom>
              <a:blipFill rotWithShape="1">
                <a:blip r:embed="rId8"/>
                <a:stretch>
                  <a:fillRect l="-16" t="-23" r="22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4" grpId="0"/>
      <p:bldP spid="2253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891349" y="342543"/>
            <a:ext cx="6681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一</a:t>
            </a:r>
            <a:r>
              <a:rPr lang="en-US" altLang="zh-CN" sz="3200" b="1" dirty="0"/>
              <a:t>. </a:t>
            </a:r>
            <a:r>
              <a:rPr lang="zh-CN" altLang="en-US" sz="3200" b="1" dirty="0"/>
              <a:t>对坐标的曲面积分的概念与性质</a:t>
            </a:r>
            <a:endParaRPr lang="zh-CN" altLang="en-US" sz="3200" b="1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44967" y="1364736"/>
            <a:ext cx="2108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曲面的方向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753236" y="1274923"/>
            <a:ext cx="72118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双侧曲面有两个侧面，任意规定一个侧面为正侧，记为</a:t>
            </a:r>
            <a:r>
              <a:rPr lang="zh-CN" altLang="en-US" sz="2800" b="1" dirty="0">
                <a:sym typeface="Symbol" panose="05050102010706020507" pitchFamily="18" charset="2"/>
              </a:rPr>
              <a:t></a:t>
            </a:r>
            <a:r>
              <a:rPr lang="en-US" altLang="zh-CN" sz="2800" b="1" dirty="0">
                <a:sym typeface="Symbol" panose="05050102010706020507" pitchFamily="18" charset="2"/>
              </a:rPr>
              <a:t>; </a:t>
            </a:r>
            <a:r>
              <a:rPr lang="zh-CN" altLang="en-US" sz="2800" b="1" dirty="0"/>
              <a:t>另一个侧面便是负侧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记为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 dirty="0">
                <a:sym typeface="Symbol" panose="05050102010706020507" pitchFamily="18" charset="2"/>
              </a:rPr>
              <a:t>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644967" y="3409453"/>
            <a:ext cx="294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800" b="1">
                <a:solidFill>
                  <a:srgbClr val="0000FF"/>
                </a:solidFill>
              </a:rPr>
              <a:t>为非封闭曲面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550092" y="3409453"/>
            <a:ext cx="5988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由曲面上法向量的方向来确定正负侧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644967" y="2475613"/>
            <a:ext cx="2321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800" b="1">
                <a:solidFill>
                  <a:srgbClr val="0000FF"/>
                </a:solidFill>
              </a:rPr>
              <a:t>为封闭曲面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4101373" y="2483935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一般外侧为正侧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内侧为负侧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2574925" y="53022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2187440" y="5589586"/>
            <a:ext cx="8064500" cy="576263"/>
          </a:xfrm>
          <a:prstGeom prst="wedgeRectCallout">
            <a:avLst>
              <a:gd name="adj1" fmla="val -13856"/>
              <a:gd name="adj2" fmla="val -5086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这种取定了法向量也就确定了侧的曲面叫</a:t>
            </a:r>
            <a:r>
              <a:rPr lang="zh-CN" altLang="en-US" sz="3200" b="1" dirty="0">
                <a:solidFill>
                  <a:srgbClr val="0000FF"/>
                </a:solidFill>
              </a:rPr>
              <a:t>有向曲面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644967" y="4343401"/>
            <a:ext cx="93201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例如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曲面</a:t>
            </a:r>
            <a:r>
              <a:rPr lang="en-US" altLang="zh-CN" sz="3200" b="1" i="1" dirty="0"/>
              <a:t>x</a:t>
            </a:r>
            <a:r>
              <a:rPr lang="en-US" altLang="zh-CN" sz="2800" b="1" i="1" dirty="0"/>
              <a:t>=</a:t>
            </a:r>
            <a:r>
              <a:rPr lang="en-US" altLang="zh-CN" sz="32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y,z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如果法向量指向前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则确定前侧为正侧</a:t>
            </a:r>
            <a:r>
              <a:rPr lang="en-US" altLang="zh-CN" sz="2800" b="1" dirty="0"/>
              <a:t>, 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          </a:t>
            </a:r>
            <a:r>
              <a:rPr lang="zh-CN" altLang="en-US" sz="2800" b="1" dirty="0"/>
              <a:t>后侧为负侧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2" grpId="0" autoUpdateAnimBg="0"/>
      <p:bldP spid="2053" grpId="0" autoUpdateAnimBg="0"/>
      <p:bldP spid="2057" grpId="0" autoUpdateAnimBg="0"/>
      <p:bldP spid="2058" grpId="0" autoUpdateAnimBg="0"/>
      <p:bldP spid="2059" grpId="0" autoUpdateAnimBg="0"/>
      <p:bldP spid="2060" grpId="0" autoUpdateAnimBg="0"/>
      <p:bldP spid="2062" grpId="0" animBg="1" autoUpdateAnimBg="0"/>
      <p:bldP spid="206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 bwMode="auto">
          <a:xfrm>
            <a:off x="915196" y="58173"/>
            <a:ext cx="7297736" cy="1267244"/>
            <a:chOff x="511" y="164"/>
            <a:chExt cx="4597" cy="542"/>
          </a:xfrm>
        </p:grpSpPr>
        <p:sp>
          <p:nvSpPr>
            <p:cNvPr id="16400" name="Text Box 3"/>
            <p:cNvSpPr txBox="1">
              <a:spLocks noChangeArrowheads="1"/>
            </p:cNvSpPr>
            <p:nvPr/>
          </p:nvSpPr>
          <p:spPr bwMode="auto">
            <a:xfrm>
              <a:off x="511" y="302"/>
              <a:ext cx="117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0000FF"/>
                  </a:solidFill>
                  <a:latin typeface="+mj-lt"/>
                  <a:ea typeface="+mj-ea"/>
                </a:rPr>
                <a:t>例</a:t>
              </a:r>
              <a:r>
                <a:rPr lang="en-US" altLang="zh-CN" sz="3200" b="1" dirty="0">
                  <a:solidFill>
                    <a:srgbClr val="0000FF"/>
                  </a:solidFill>
                  <a:latin typeface="+mj-lt"/>
                  <a:ea typeface="+mj-ea"/>
                </a:rPr>
                <a:t>4:</a:t>
              </a:r>
              <a:r>
                <a:rPr lang="en-US" altLang="zh-CN" sz="3200" b="1" dirty="0">
                  <a:latin typeface="+mj-lt"/>
                  <a:ea typeface="+mj-ea"/>
                </a:rPr>
                <a:t> </a:t>
              </a:r>
              <a:r>
                <a:rPr lang="zh-CN" altLang="en-US" sz="3200" b="1" dirty="0">
                  <a:latin typeface="+mj-lt"/>
                  <a:ea typeface="+mj-ea"/>
                </a:rPr>
                <a:t>计算</a:t>
              </a:r>
              <a:endParaRPr lang="zh-CN" altLang="en-US" sz="3200" b="1" dirty="0">
                <a:latin typeface="+mj-lt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94" name="Object 4"/>
                <p:cNvSpPr txBox="1"/>
                <p:nvPr/>
              </p:nvSpPr>
              <p:spPr bwMode="auto">
                <a:xfrm>
                  <a:off x="1736" y="164"/>
                  <a:ext cx="3372" cy="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𝑰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𝒅𝒚𝒅𝒛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6394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36" y="164"/>
                  <a:ext cx="3372" cy="537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73946" y="1802801"/>
            <a:ext cx="792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+mj-lt"/>
                <a:ea typeface="+mj-ea"/>
              </a:rPr>
              <a:t>解</a:t>
            </a:r>
            <a:r>
              <a:rPr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:</a:t>
            </a:r>
            <a:endParaRPr lang="en-US" altLang="zh-CN" sz="3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371484" y="1129914"/>
            <a:ext cx="9976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其中</a:t>
            </a:r>
            <a:r>
              <a:rPr lang="en-US" altLang="zh-CN" sz="2800" b="1" dirty="0">
                <a:latin typeface="+mj-lt"/>
                <a:ea typeface="+mj-ea"/>
              </a:rPr>
              <a:t>Σ</a:t>
            </a:r>
            <a:r>
              <a:rPr lang="zh-CN" altLang="en-US" sz="2800" b="1" dirty="0">
                <a:latin typeface="+mj-lt"/>
                <a:ea typeface="+mj-ea"/>
              </a:rPr>
              <a:t>为旋转抛物面</a:t>
            </a:r>
            <a:r>
              <a:rPr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z=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lang="en-US" altLang="zh-CN" sz="2800" b="1" baseline="30000" dirty="0">
                <a:solidFill>
                  <a:srgbClr val="0000FF"/>
                </a:solidFill>
                <a:latin typeface="+mj-lt"/>
                <a:ea typeface="+mj-ea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+</a:t>
            </a:r>
            <a:r>
              <a:rPr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y</a:t>
            </a:r>
            <a:r>
              <a:rPr lang="en-US" altLang="zh-CN" sz="2800" b="1" baseline="30000" dirty="0">
                <a:solidFill>
                  <a:srgbClr val="0000FF"/>
                </a:solidFill>
                <a:latin typeface="+mj-lt"/>
                <a:ea typeface="+mj-ea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)/2</a:t>
            </a:r>
            <a:r>
              <a:rPr lang="zh-CN" altLang="en-US" sz="2800" b="1" dirty="0">
                <a:latin typeface="+mj-lt"/>
                <a:ea typeface="+mj-ea"/>
              </a:rPr>
              <a:t>介于</a:t>
            </a:r>
            <a:r>
              <a:rPr lang="en-US" altLang="zh-CN" sz="2800" b="1" i="1" dirty="0">
                <a:latin typeface="+mj-lt"/>
                <a:ea typeface="+mj-ea"/>
              </a:rPr>
              <a:t>z</a:t>
            </a:r>
            <a:r>
              <a:rPr lang="en-US" altLang="zh-CN" sz="2800" b="1" dirty="0">
                <a:latin typeface="+mj-lt"/>
                <a:ea typeface="+mj-ea"/>
              </a:rPr>
              <a:t>=0,</a:t>
            </a:r>
            <a:r>
              <a:rPr lang="en-US" altLang="zh-CN" sz="2800" b="1" i="1" dirty="0">
                <a:latin typeface="+mj-lt"/>
                <a:ea typeface="+mj-ea"/>
              </a:rPr>
              <a:t>z</a:t>
            </a:r>
            <a:r>
              <a:rPr lang="en-US" altLang="zh-CN" sz="2800" b="1" dirty="0">
                <a:latin typeface="+mj-lt"/>
                <a:ea typeface="+mj-ea"/>
              </a:rPr>
              <a:t>=2</a:t>
            </a:r>
            <a:r>
              <a:rPr lang="zh-CN" altLang="en-US" sz="2800" b="1" dirty="0">
                <a:latin typeface="+mj-lt"/>
                <a:ea typeface="+mj-ea"/>
              </a:rPr>
              <a:t>之间的部分的下侧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  <a:endParaRPr lang="en-US" altLang="zh-CN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5" name="Object 7"/>
              <p:cNvSpPr txBox="1"/>
              <p:nvPr/>
            </p:nvSpPr>
            <p:spPr bwMode="auto">
              <a:xfrm>
                <a:off x="4800601" y="1648457"/>
                <a:ext cx="6980721" cy="1070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𝜸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5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1" y="1648457"/>
                <a:ext cx="6980721" cy="1070932"/>
              </a:xfrm>
              <a:prstGeom prst="rect">
                <a:avLst/>
              </a:prstGeom>
              <a:blipFill rotWithShape="1">
                <a:blip r:embed="rId2"/>
                <a:stretch>
                  <a:fillRect t="-59" r="2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1893213" y="1846418"/>
            <a:ext cx="3402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Σ</a:t>
            </a:r>
            <a:r>
              <a:rPr lang="zh-CN" altLang="en-US" sz="2800" b="1" dirty="0">
                <a:latin typeface="+mj-lt"/>
                <a:ea typeface="+mj-ea"/>
              </a:rPr>
              <a:t>的法向量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x,y,</a:t>
            </a:r>
            <a:r>
              <a:rPr lang="en-US" altLang="zh-CN" sz="2800" b="1" dirty="0">
                <a:latin typeface="+mj-lt"/>
                <a:ea typeface="+mj-ea"/>
              </a:rPr>
              <a:t>-1)</a:t>
            </a:r>
            <a:endParaRPr lang="en-US" altLang="zh-CN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81" name="Object 33"/>
              <p:cNvSpPr txBox="1"/>
              <p:nvPr/>
            </p:nvSpPr>
            <p:spPr bwMode="auto">
              <a:xfrm>
                <a:off x="980177" y="2516704"/>
                <a:ext cx="5740668" cy="10895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𝒅𝒚𝒅𝒛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𝜶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𝜸</m:t>
                                  </m:r>
                                </m:e>
                              </m:func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1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177" y="2516704"/>
                <a:ext cx="5740668" cy="1089570"/>
              </a:xfrm>
              <a:prstGeom prst="rect">
                <a:avLst/>
              </a:prstGeom>
              <a:blipFill rotWithShape="1">
                <a:blip r:embed="rId3"/>
                <a:stretch>
                  <a:fillRect l="-6" t="-2757" b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2" name="Object 34"/>
              <p:cNvSpPr txBox="1"/>
              <p:nvPr/>
            </p:nvSpPr>
            <p:spPr bwMode="auto">
              <a:xfrm>
                <a:off x="6269820" y="2517553"/>
                <a:ext cx="3544485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2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9820" y="2517553"/>
                <a:ext cx="3544485" cy="1141413"/>
              </a:xfrm>
              <a:prstGeom prst="rect">
                <a:avLst/>
              </a:prstGeom>
              <a:blipFill rotWithShape="1">
                <a:blip r:embed="rId4"/>
                <a:stretch>
                  <a:fillRect l="-13" t="-36" r="-1261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3" name="Object 35"/>
              <p:cNvSpPr txBox="1"/>
              <p:nvPr/>
            </p:nvSpPr>
            <p:spPr bwMode="auto">
              <a:xfrm>
                <a:off x="995075" y="3334679"/>
                <a:ext cx="5094713" cy="10210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075" y="3334679"/>
                <a:ext cx="5094713" cy="1021029"/>
              </a:xfrm>
              <a:prstGeom prst="rect">
                <a:avLst/>
              </a:prstGeom>
              <a:blipFill rotWithShape="1">
                <a:blip r:embed="rId5"/>
                <a:stretch>
                  <a:fillRect l="-1" t="-2952" r="3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4" name="Object 36"/>
              <p:cNvSpPr txBox="1"/>
              <p:nvPr/>
            </p:nvSpPr>
            <p:spPr bwMode="auto">
              <a:xfrm>
                <a:off x="1560454" y="4057696"/>
                <a:ext cx="7347176" cy="13310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{[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)}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4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54" y="4057696"/>
                <a:ext cx="7347176" cy="1331007"/>
              </a:xfrm>
              <a:prstGeom prst="rect">
                <a:avLst/>
              </a:prstGeom>
              <a:blipFill rotWithShape="1">
                <a:blip r:embed="rId6"/>
                <a:stretch>
                  <a:fillRect l="-4" t="-3" r="7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6" name="Object 38"/>
              <p:cNvSpPr txBox="1"/>
              <p:nvPr/>
            </p:nvSpPr>
            <p:spPr bwMode="auto">
              <a:xfrm>
                <a:off x="1193534" y="4970999"/>
                <a:ext cx="6169792" cy="12408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6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534" y="4970999"/>
                <a:ext cx="6169792" cy="1240890"/>
              </a:xfrm>
              <a:prstGeom prst="rect">
                <a:avLst/>
              </a:prstGeom>
              <a:blipFill rotWithShape="1">
                <a:blip r:embed="rId7"/>
                <a:stretch>
                  <a:fillRect l="-6" t="-3344" r="8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7" name="Object 39"/>
              <p:cNvSpPr txBox="1"/>
              <p:nvPr/>
            </p:nvSpPr>
            <p:spPr bwMode="auto">
              <a:xfrm>
                <a:off x="7363327" y="4954079"/>
                <a:ext cx="4176712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7687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3327" y="4954079"/>
                <a:ext cx="4176712" cy="1141413"/>
              </a:xfrm>
              <a:prstGeom prst="rect">
                <a:avLst/>
              </a:prstGeom>
              <a:blipFill rotWithShape="1">
                <a:blip r:embed="rId8"/>
                <a:stretch>
                  <a:fillRect l="-12" t="-39" r="4" b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8" name="Object 40"/>
              <p:cNvSpPr txBox="1"/>
              <p:nvPr/>
            </p:nvSpPr>
            <p:spPr bwMode="auto">
              <a:xfrm>
                <a:off x="1560454" y="6003219"/>
                <a:ext cx="5802872" cy="801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𝒓𝒅𝒓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𝟖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</m:oMath>
                  </m:oMathPara>
                </a14:m>
                <a:endParaRPr lang="zh-CN" altLang="en-US" sz="24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8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54" y="6003219"/>
                <a:ext cx="5802872" cy="801688"/>
              </a:xfrm>
              <a:prstGeom prst="rect">
                <a:avLst/>
              </a:prstGeom>
              <a:blipFill rotWithShape="1">
                <a:blip r:embed="rId9"/>
                <a:stretch>
                  <a:fillRect l="-4" t="-70" r="9" b="-86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363327" y="6187330"/>
            <a:ext cx="4598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利用对称性更简便！见下页</a:t>
            </a:r>
            <a:endParaRPr lang="en-US" altLang="zh-CN" sz="2800" b="1" dirty="0">
              <a:latin typeface="+mj-lt"/>
              <a:ea typeface="+mj-ea"/>
            </a:endParaRPr>
          </a:p>
        </p:txBody>
      </p:sp>
      <p:grpSp>
        <p:nvGrpSpPr>
          <p:cNvPr id="17" name="Group 11"/>
          <p:cNvGrpSpPr/>
          <p:nvPr/>
        </p:nvGrpSpPr>
        <p:grpSpPr bwMode="auto">
          <a:xfrm>
            <a:off x="9980154" y="2639805"/>
            <a:ext cx="1981200" cy="2569738"/>
            <a:chOff x="4368" y="234"/>
            <a:chExt cx="1248" cy="1507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bject 12"/>
                <p:cNvSpPr txBox="1"/>
                <p:nvPr/>
              </p:nvSpPr>
              <p:spPr bwMode="auto">
                <a:xfrm>
                  <a:off x="4889" y="1173"/>
                  <a:ext cx="216" cy="34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sz="28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8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89" y="1173"/>
                  <a:ext cx="216" cy="341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bject 13"/>
                <p:cNvSpPr txBox="1"/>
                <p:nvPr/>
              </p:nvSpPr>
              <p:spPr bwMode="auto">
                <a:xfrm>
                  <a:off x="5366" y="1220"/>
                  <a:ext cx="189" cy="33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9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6" y="1220"/>
                  <a:ext cx="189" cy="330"/>
                </a:xfrm>
                <a:prstGeom prst="rect">
                  <a:avLst/>
                </a:prstGeom>
                <a:blipFill rotWithShape="1">
                  <a:blip r:embed="rId1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bject 14"/>
                <p:cNvSpPr txBox="1"/>
                <p:nvPr/>
              </p:nvSpPr>
              <p:spPr bwMode="auto">
                <a:xfrm>
                  <a:off x="4488" y="1396"/>
                  <a:ext cx="288" cy="345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20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88" y="1396"/>
                  <a:ext cx="288" cy="345"/>
                </a:xfrm>
                <a:prstGeom prst="rect">
                  <a:avLst/>
                </a:prstGeom>
                <a:blipFill rotWithShape="1">
                  <a:blip r:embed="rId1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15"/>
            <p:cNvGrpSpPr/>
            <p:nvPr/>
          </p:nvGrpSpPr>
          <p:grpSpPr bwMode="auto">
            <a:xfrm>
              <a:off x="4368" y="234"/>
              <a:ext cx="1248" cy="1494"/>
              <a:chOff x="4368" y="234"/>
              <a:chExt cx="1248" cy="1494"/>
            </a:xfrm>
            <a:grpFill/>
          </p:grpSpPr>
          <p:sp>
            <p:nvSpPr>
              <p:cNvPr id="23" name="Object 16"/>
              <p:cNvSpPr txBox="1"/>
              <p:nvPr/>
            </p:nvSpPr>
            <p:spPr bwMode="auto">
              <a:xfrm>
                <a:off x="4705" y="234"/>
                <a:ext cx="276" cy="31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altLang="zh-CN" sz="2800" b="1" i="1" dirty="0">
                    <a:latin typeface="+mj-lt"/>
                  </a:rPr>
                  <a:t>z</a:t>
                </a:r>
                <a:endParaRPr lang="zh-CN" altLang="en-US" sz="2800" b="1" i="1" dirty="0">
                  <a:latin typeface="+mj-lt"/>
                </a:endParaRPr>
              </a:p>
            </p:txBody>
          </p:sp>
          <p:sp>
            <p:nvSpPr>
              <p:cNvPr id="24" name="Freeform 17"/>
              <p:cNvSpPr/>
              <p:nvPr/>
            </p:nvSpPr>
            <p:spPr bwMode="auto">
              <a:xfrm>
                <a:off x="4368" y="720"/>
                <a:ext cx="1152" cy="576"/>
              </a:xfrm>
              <a:custGeom>
                <a:avLst/>
                <a:gdLst>
                  <a:gd name="T0" fmla="*/ 0 w 1152"/>
                  <a:gd name="T1" fmla="*/ 0 h 576"/>
                  <a:gd name="T2" fmla="*/ 288 w 1152"/>
                  <a:gd name="T3" fmla="*/ 432 h 576"/>
                  <a:gd name="T4" fmla="*/ 576 w 1152"/>
                  <a:gd name="T5" fmla="*/ 576 h 576"/>
                  <a:gd name="T6" fmla="*/ 864 w 1152"/>
                  <a:gd name="T7" fmla="*/ 432 h 576"/>
                  <a:gd name="T8" fmla="*/ 1152 w 1152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576">
                    <a:moveTo>
                      <a:pt x="0" y="0"/>
                    </a:moveTo>
                    <a:cubicBezTo>
                      <a:pt x="96" y="168"/>
                      <a:pt x="192" y="336"/>
                      <a:pt x="288" y="432"/>
                    </a:cubicBezTo>
                    <a:cubicBezTo>
                      <a:pt x="384" y="528"/>
                      <a:pt x="480" y="576"/>
                      <a:pt x="576" y="576"/>
                    </a:cubicBezTo>
                    <a:cubicBezTo>
                      <a:pt x="672" y="576"/>
                      <a:pt x="768" y="528"/>
                      <a:pt x="864" y="432"/>
                    </a:cubicBezTo>
                    <a:cubicBezTo>
                      <a:pt x="960" y="336"/>
                      <a:pt x="1056" y="168"/>
                      <a:pt x="1152" y="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4368" y="624"/>
                <a:ext cx="1152" cy="19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grpSp>
            <p:nvGrpSpPr>
              <p:cNvPr id="26" name="Group 19"/>
              <p:cNvGrpSpPr/>
              <p:nvPr/>
            </p:nvGrpSpPr>
            <p:grpSpPr bwMode="auto">
              <a:xfrm>
                <a:off x="4656" y="720"/>
                <a:ext cx="960" cy="1008"/>
                <a:chOff x="4512" y="1056"/>
                <a:chExt cx="960" cy="1008"/>
              </a:xfrm>
              <a:grpFill/>
            </p:grpSpPr>
            <p:sp>
              <p:nvSpPr>
                <p:cNvPr id="29" name="Line 20"/>
                <p:cNvSpPr>
                  <a:spLocks noChangeShapeType="1"/>
                </p:cNvSpPr>
                <p:nvPr/>
              </p:nvSpPr>
              <p:spPr bwMode="auto">
                <a:xfrm>
                  <a:off x="4800" y="1632"/>
                  <a:ext cx="67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3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512" y="1632"/>
                  <a:ext cx="288" cy="432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800" y="1056"/>
                  <a:ext cx="0" cy="576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</p:grp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V="1">
                <a:off x="4944" y="432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Object 24"/>
                  <p:cNvSpPr txBox="1"/>
                  <p:nvPr/>
                </p:nvSpPr>
                <p:spPr bwMode="auto">
                  <a:xfrm>
                    <a:off x="4932" y="554"/>
                    <a:ext cx="169" cy="225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28" name="Object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932" y="554"/>
                    <a:ext cx="169" cy="225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184" y="1008"/>
              <a:ext cx="24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4" grpId="0"/>
      <p:bldP spid="27655" grpId="0"/>
      <p:bldP spid="27680" grpId="0" autoUpdateAnimBg="0"/>
      <p:bldP spid="27681" grpId="0"/>
      <p:bldP spid="27682" grpId="0"/>
      <p:bldP spid="27683" grpId="0"/>
      <p:bldP spid="27684" grpId="0"/>
      <p:bldP spid="27686" grpId="0"/>
      <p:bldP spid="27687" grpId="0"/>
      <p:bldP spid="27688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683" name="Object 35"/>
              <p:cNvSpPr txBox="1"/>
              <p:nvPr/>
            </p:nvSpPr>
            <p:spPr bwMode="auto">
              <a:xfrm>
                <a:off x="130776" y="668187"/>
                <a:ext cx="5094713" cy="10210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776" y="668187"/>
                <a:ext cx="5094713" cy="1021029"/>
              </a:xfrm>
              <a:prstGeom prst="rect">
                <a:avLst/>
              </a:prstGeom>
              <a:blipFill rotWithShape="1">
                <a:blip r:embed="rId1"/>
                <a:stretch>
                  <a:fillRect l="-12" t="-2939" r="1" b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4" name="Object 36"/>
              <p:cNvSpPr txBox="1"/>
              <p:nvPr/>
            </p:nvSpPr>
            <p:spPr bwMode="auto">
              <a:xfrm>
                <a:off x="696155" y="1391204"/>
                <a:ext cx="7347176" cy="13310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{[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)}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4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155" y="1391204"/>
                <a:ext cx="7347176" cy="1331007"/>
              </a:xfrm>
              <a:prstGeom prst="rect">
                <a:avLst/>
              </a:prstGeom>
              <a:blipFill rotWithShape="1">
                <a:blip r:embed="rId2"/>
                <a:stretch>
                  <a:fillRect l="-3" t="-42" r="6" b="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6" name="Object 38"/>
              <p:cNvSpPr txBox="1"/>
              <p:nvPr/>
            </p:nvSpPr>
            <p:spPr bwMode="auto">
              <a:xfrm>
                <a:off x="512696" y="2321949"/>
                <a:ext cx="6169792" cy="12408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6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696" y="2321949"/>
                <a:ext cx="6169792" cy="1240890"/>
              </a:xfrm>
              <a:prstGeom prst="rect">
                <a:avLst/>
              </a:prstGeom>
              <a:blipFill rotWithShape="1">
                <a:blip r:embed="rId3"/>
                <a:stretch>
                  <a:fillRect l="-4" t="-31" r="-45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7" name="Object 39"/>
              <p:cNvSpPr txBox="1"/>
              <p:nvPr/>
            </p:nvSpPr>
            <p:spPr bwMode="auto">
              <a:xfrm>
                <a:off x="6670053" y="2328065"/>
                <a:ext cx="4176712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7687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0053" y="2328065"/>
                <a:ext cx="4176712" cy="1141413"/>
              </a:xfrm>
              <a:prstGeom prst="rect">
                <a:avLst/>
              </a:prstGeom>
              <a:blipFill rotWithShape="1">
                <a:blip r:embed="rId4"/>
                <a:stretch>
                  <a:fillRect t="-14" r="8" b="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88" name="Object 40"/>
              <p:cNvSpPr txBox="1"/>
              <p:nvPr/>
            </p:nvSpPr>
            <p:spPr bwMode="auto">
              <a:xfrm>
                <a:off x="4547430" y="4552294"/>
                <a:ext cx="3513545" cy="801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𝟖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</m:oMath>
                  </m:oMathPara>
                </a14:m>
                <a:endParaRPr lang="zh-CN" altLang="en-US" sz="24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688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7430" y="4552294"/>
                <a:ext cx="3513545" cy="801688"/>
              </a:xfrm>
              <a:prstGeom prst="rect">
                <a:avLst/>
              </a:prstGeom>
              <a:blipFill rotWithShape="1">
                <a:blip r:embed="rId5"/>
                <a:stretch>
                  <a:fillRect l="-6" t="-77" r="8" b="-85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790657" y="5928203"/>
            <a:ext cx="35135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利用对称性更简便！</a:t>
            </a:r>
            <a:endParaRPr lang="en-US" altLang="zh-CN" sz="2800" b="1" dirty="0">
              <a:latin typeface="+mj-lt"/>
              <a:ea typeface="+mj-ea"/>
            </a:endParaRPr>
          </a:p>
        </p:txBody>
      </p:sp>
      <p:grpSp>
        <p:nvGrpSpPr>
          <p:cNvPr id="17" name="Group 11"/>
          <p:cNvGrpSpPr/>
          <p:nvPr/>
        </p:nvGrpSpPr>
        <p:grpSpPr bwMode="auto">
          <a:xfrm>
            <a:off x="9702602" y="1404"/>
            <a:ext cx="1981200" cy="2569738"/>
            <a:chOff x="4368" y="234"/>
            <a:chExt cx="1248" cy="1507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bject 12"/>
                <p:cNvSpPr txBox="1"/>
                <p:nvPr/>
              </p:nvSpPr>
              <p:spPr bwMode="auto">
                <a:xfrm>
                  <a:off x="4889" y="1173"/>
                  <a:ext cx="216" cy="34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sz="28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8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89" y="1173"/>
                  <a:ext cx="216" cy="341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bject 13"/>
                <p:cNvSpPr txBox="1"/>
                <p:nvPr/>
              </p:nvSpPr>
              <p:spPr bwMode="auto">
                <a:xfrm>
                  <a:off x="5366" y="1220"/>
                  <a:ext cx="189" cy="33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9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6" y="1220"/>
                  <a:ext cx="189" cy="33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bject 14"/>
                <p:cNvSpPr txBox="1"/>
                <p:nvPr/>
              </p:nvSpPr>
              <p:spPr bwMode="auto">
                <a:xfrm>
                  <a:off x="4488" y="1396"/>
                  <a:ext cx="288" cy="345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20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88" y="1396"/>
                  <a:ext cx="288" cy="345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15"/>
            <p:cNvGrpSpPr/>
            <p:nvPr/>
          </p:nvGrpSpPr>
          <p:grpSpPr bwMode="auto">
            <a:xfrm>
              <a:off x="4368" y="234"/>
              <a:ext cx="1248" cy="1494"/>
              <a:chOff x="4368" y="234"/>
              <a:chExt cx="1248" cy="1494"/>
            </a:xfrm>
            <a:grpFill/>
          </p:grpSpPr>
          <p:sp>
            <p:nvSpPr>
              <p:cNvPr id="23" name="Object 16"/>
              <p:cNvSpPr txBox="1"/>
              <p:nvPr/>
            </p:nvSpPr>
            <p:spPr bwMode="auto">
              <a:xfrm>
                <a:off x="4705" y="234"/>
                <a:ext cx="276" cy="31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altLang="zh-CN" sz="2800" b="1" i="1" dirty="0">
                    <a:latin typeface="+mj-lt"/>
                  </a:rPr>
                  <a:t>z</a:t>
                </a:r>
                <a:endParaRPr lang="zh-CN" altLang="en-US" sz="2800" b="1" i="1" dirty="0">
                  <a:latin typeface="+mj-lt"/>
                </a:endParaRPr>
              </a:p>
            </p:txBody>
          </p:sp>
          <p:sp>
            <p:nvSpPr>
              <p:cNvPr id="24" name="Freeform 17"/>
              <p:cNvSpPr/>
              <p:nvPr/>
            </p:nvSpPr>
            <p:spPr bwMode="auto">
              <a:xfrm>
                <a:off x="4368" y="720"/>
                <a:ext cx="1152" cy="576"/>
              </a:xfrm>
              <a:custGeom>
                <a:avLst/>
                <a:gdLst>
                  <a:gd name="T0" fmla="*/ 0 w 1152"/>
                  <a:gd name="T1" fmla="*/ 0 h 576"/>
                  <a:gd name="T2" fmla="*/ 288 w 1152"/>
                  <a:gd name="T3" fmla="*/ 432 h 576"/>
                  <a:gd name="T4" fmla="*/ 576 w 1152"/>
                  <a:gd name="T5" fmla="*/ 576 h 576"/>
                  <a:gd name="T6" fmla="*/ 864 w 1152"/>
                  <a:gd name="T7" fmla="*/ 432 h 576"/>
                  <a:gd name="T8" fmla="*/ 1152 w 1152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576">
                    <a:moveTo>
                      <a:pt x="0" y="0"/>
                    </a:moveTo>
                    <a:cubicBezTo>
                      <a:pt x="96" y="168"/>
                      <a:pt x="192" y="336"/>
                      <a:pt x="288" y="432"/>
                    </a:cubicBezTo>
                    <a:cubicBezTo>
                      <a:pt x="384" y="528"/>
                      <a:pt x="480" y="576"/>
                      <a:pt x="576" y="576"/>
                    </a:cubicBezTo>
                    <a:cubicBezTo>
                      <a:pt x="672" y="576"/>
                      <a:pt x="768" y="528"/>
                      <a:pt x="864" y="432"/>
                    </a:cubicBezTo>
                    <a:cubicBezTo>
                      <a:pt x="960" y="336"/>
                      <a:pt x="1056" y="168"/>
                      <a:pt x="1152" y="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4368" y="624"/>
                <a:ext cx="1152" cy="19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grpSp>
            <p:nvGrpSpPr>
              <p:cNvPr id="26" name="Group 19"/>
              <p:cNvGrpSpPr/>
              <p:nvPr/>
            </p:nvGrpSpPr>
            <p:grpSpPr bwMode="auto">
              <a:xfrm>
                <a:off x="4656" y="720"/>
                <a:ext cx="960" cy="1008"/>
                <a:chOff x="4512" y="1056"/>
                <a:chExt cx="960" cy="1008"/>
              </a:xfrm>
              <a:grpFill/>
            </p:grpSpPr>
            <p:sp>
              <p:nvSpPr>
                <p:cNvPr id="29" name="Line 20"/>
                <p:cNvSpPr>
                  <a:spLocks noChangeShapeType="1"/>
                </p:cNvSpPr>
                <p:nvPr/>
              </p:nvSpPr>
              <p:spPr bwMode="auto">
                <a:xfrm>
                  <a:off x="4800" y="1632"/>
                  <a:ext cx="672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3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512" y="1632"/>
                  <a:ext cx="288" cy="432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800" y="1056"/>
                  <a:ext cx="0" cy="576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</p:grp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V="1">
                <a:off x="4944" y="432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Object 24"/>
                  <p:cNvSpPr txBox="1"/>
                  <p:nvPr/>
                </p:nvSpPr>
                <p:spPr bwMode="auto">
                  <a:xfrm>
                    <a:off x="4932" y="554"/>
                    <a:ext cx="169" cy="225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28" name="Object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932" y="554"/>
                    <a:ext cx="169" cy="22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184" y="1008"/>
              <a:ext cx="24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39"/>
              <p:cNvSpPr txBox="1"/>
              <p:nvPr/>
            </p:nvSpPr>
            <p:spPr bwMode="auto">
              <a:xfrm>
                <a:off x="696155" y="3421949"/>
                <a:ext cx="4078301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2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155" y="3421949"/>
                <a:ext cx="4078301" cy="1141413"/>
              </a:xfrm>
              <a:prstGeom prst="rect">
                <a:avLst/>
              </a:prstGeom>
              <a:blipFill rotWithShape="1">
                <a:blip r:embed="rId10"/>
                <a:stretch>
                  <a:fillRect l="-5" t="-50" r="13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bject 35"/>
              <p:cNvSpPr txBox="1"/>
              <p:nvPr/>
            </p:nvSpPr>
            <p:spPr bwMode="auto">
              <a:xfrm>
                <a:off x="130776" y="663078"/>
                <a:ext cx="5094713" cy="10210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776" y="663078"/>
                <a:ext cx="5094713" cy="1021029"/>
              </a:xfrm>
              <a:prstGeom prst="rect">
                <a:avLst/>
              </a:prstGeom>
              <a:blipFill rotWithShape="1">
                <a:blip r:embed="rId1"/>
                <a:stretch>
                  <a:fillRect l="-12" t="-2937" r="1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35"/>
              <p:cNvSpPr txBox="1"/>
              <p:nvPr/>
            </p:nvSpPr>
            <p:spPr bwMode="auto">
              <a:xfrm>
                <a:off x="866775" y="4563362"/>
                <a:ext cx="3680656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1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m:rPr>
                          <m:nor/>
                        </m:rPr>
                        <a:rPr lang="zh-CN" altLang="en-US" sz="31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𝑰</m:t>
                      </m:r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775" y="4563362"/>
                <a:ext cx="3680656" cy="1141413"/>
              </a:xfrm>
              <a:prstGeom prst="rect">
                <a:avLst/>
              </a:prstGeom>
              <a:blipFill rotWithShape="1">
                <a:blip r:embed="rId11"/>
                <a:stretch>
                  <a:fillRect t="-4195" r="5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8" grpId="0"/>
      <p:bldP spid="16" grpId="0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73871" y="56597"/>
            <a:ext cx="3615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+mj-lt"/>
                <a:ea typeface="+mj-ea"/>
              </a:rPr>
              <a:t>1.</a:t>
            </a:r>
            <a:r>
              <a:rPr lang="zh-CN" altLang="en-US" sz="3200" b="1" dirty="0">
                <a:latin typeface="+mj-lt"/>
                <a:ea typeface="+mj-ea"/>
              </a:rPr>
              <a:t>引例</a:t>
            </a:r>
            <a:r>
              <a:rPr lang="en-US" altLang="zh-CN" sz="3200" b="1" dirty="0">
                <a:latin typeface="+mj-lt"/>
                <a:ea typeface="+mj-ea"/>
              </a:rPr>
              <a:t>: </a:t>
            </a:r>
            <a:r>
              <a:rPr lang="zh-CN" altLang="en-US" sz="3200" b="1" dirty="0">
                <a:latin typeface="+mj-lt"/>
                <a:ea typeface="+mj-ea"/>
              </a:rPr>
              <a:t>流体的流量</a:t>
            </a:r>
            <a:endParaRPr lang="zh-CN" altLang="en-US" sz="32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1217337" y="688371"/>
                <a:ext cx="7821227" cy="1848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j-lt"/>
                    <a:ea typeface="+mj-ea"/>
                  </a:rPr>
                  <a:t>设不可压缩流体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设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ρ</a:t>
                </a:r>
                <a:r>
                  <a:rPr lang="en-US" altLang="zh-CN" sz="2800" b="1" dirty="0">
                    <a:latin typeface="+mj-lt"/>
                    <a:ea typeface="+mj-ea"/>
                  </a:rPr>
                  <a:t>=1)</a:t>
                </a:r>
                <a:r>
                  <a:rPr lang="zh-CN" altLang="en-US" sz="2800" b="1" dirty="0">
                    <a:latin typeface="+mj-lt"/>
                    <a:ea typeface="+mj-ea"/>
                  </a:rPr>
                  <a:t>稳定流动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其流速为</a:t>
                </a:r>
                <a:r>
                  <a:rPr lang="en-US" altLang="zh-CN" sz="2800" b="1" dirty="0">
                    <a:latin typeface="+mj-lt"/>
                    <a:ea typeface="+mj-ea"/>
                  </a:rPr>
                  <a:t>: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groupCh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x,y,z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=P 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x,y,z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i+Q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x,y,z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j+R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x,y,z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k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endParaRPr lang="en-US" altLang="zh-CN" sz="2800" b="1" dirty="0">
                  <a:latin typeface="+mj-lt"/>
                  <a:ea typeface="+mj-ea"/>
                </a:endParaRPr>
              </a:p>
              <a:p>
                <a:pPr eaLnBrk="1" hangingPunct="1"/>
                <a:r>
                  <a:rPr lang="zh-CN" altLang="en-US" sz="2800" b="1" dirty="0">
                    <a:latin typeface="+mj-lt"/>
                    <a:ea typeface="+mj-ea"/>
                  </a:rPr>
                  <a:t>其中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P(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x,y,z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),Q(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x,y,z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),R(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x,y,z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)</a:t>
                </a:r>
                <a:r>
                  <a:rPr lang="zh-CN" altLang="en-US" sz="2800" b="1" dirty="0">
                    <a:latin typeface="+mj-lt"/>
                    <a:ea typeface="+mj-ea"/>
                  </a:rPr>
                  <a:t>在有向曲面</a:t>
                </a:r>
                <a:r>
                  <a:rPr lang="en-US" altLang="zh-CN" sz="2800" b="1" dirty="0">
                    <a:latin typeface="+mj-lt"/>
                    <a:ea typeface="+mj-ea"/>
                  </a:rPr>
                  <a:t>Σ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上连续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求单位时间内流向曲面</a:t>
                </a:r>
                <a:r>
                  <a:rPr lang="en-US" altLang="zh-CN" sz="2800" b="1" dirty="0">
                    <a:latin typeface="+mj-lt"/>
                    <a:ea typeface="+mj-ea"/>
                  </a:rPr>
                  <a:t>Σ</a:t>
                </a:r>
                <a:r>
                  <a:rPr lang="zh-CN" altLang="en-US" sz="2800" b="1" dirty="0">
                    <a:latin typeface="+mj-lt"/>
                    <a:ea typeface="+mj-ea"/>
                  </a:rPr>
                  <a:t>正侧的流量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Φ</a:t>
                </a:r>
                <a:r>
                  <a:rPr lang="en-US" altLang="zh-CN" sz="2800" b="1" dirty="0">
                    <a:latin typeface="+mj-lt"/>
                    <a:ea typeface="+mj-ea"/>
                  </a:rPr>
                  <a:t>.</a:t>
                </a:r>
                <a:endParaRPr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07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7337" y="688371"/>
                <a:ext cx="7821227" cy="1848070"/>
              </a:xfrm>
              <a:prstGeom prst="rect">
                <a:avLst/>
              </a:prstGeom>
              <a:blipFill rotWithShape="1">
                <a:blip r:embed="rId1"/>
                <a:stretch>
                  <a:fillRect l="-1" t="-2" r="8" b="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6" name="Text Box 4"/>
              <p:cNvSpPr txBox="1">
                <a:spLocks noChangeArrowheads="1"/>
              </p:cNvSpPr>
              <p:nvPr/>
            </p:nvSpPr>
            <p:spPr bwMode="auto">
              <a:xfrm>
                <a:off x="1380179" y="2446925"/>
                <a:ext cx="8656391" cy="555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j-lt"/>
                    <a:ea typeface="+mj-ea"/>
                  </a:rPr>
                  <a:t>如果</a:t>
                </a:r>
                <a:r>
                  <a:rPr lang="en-US" altLang="zh-CN" sz="2800" b="1" dirty="0">
                    <a:latin typeface="+mj-lt"/>
                    <a:ea typeface="+mj-ea"/>
                  </a:rPr>
                  <a:t>Σ</a:t>
                </a:r>
                <a:r>
                  <a:rPr lang="zh-CN" altLang="en-US" sz="2800" b="1" dirty="0">
                    <a:latin typeface="+mj-lt"/>
                    <a:ea typeface="+mj-ea"/>
                  </a:rPr>
                  <a:t>是平面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zh-CN" altLang="en-US" sz="2800" b="1" dirty="0">
                    <a:latin typeface="+mj-lt"/>
                    <a:ea typeface="+mj-ea"/>
                  </a:rPr>
                  <a:t>面积为△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S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流速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groupChr>
                  </m:oMath>
                </a14:m>
                <a:r>
                  <a:rPr lang="en-US" altLang="zh-CN" sz="2800" b="1" i="1" dirty="0">
                    <a:latin typeface="+mj-lt"/>
                    <a:ea typeface="+mj-ea"/>
                  </a:rPr>
                  <a:t>=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Pi+Qj+Rk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为常向量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07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0179" y="2446925"/>
                <a:ext cx="8656391" cy="555408"/>
              </a:xfrm>
              <a:prstGeom prst="rect">
                <a:avLst/>
              </a:prstGeom>
              <a:blipFill rotWithShape="1">
                <a:blip r:embed="rId2"/>
                <a:stretch>
                  <a:fillRect l="-4" t="-49" r="5" b="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1550384" y="6158567"/>
            <a:ext cx="5181600" cy="609600"/>
          </a:xfrm>
          <a:prstGeom prst="wedgeRectCallout">
            <a:avLst>
              <a:gd name="adj1" fmla="val 50185"/>
              <a:gd name="adj2" fmla="val -50259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+mj-lt"/>
                <a:ea typeface="+mj-ea"/>
              </a:rPr>
              <a:t>Σ</a:t>
            </a:r>
            <a:r>
              <a:rPr lang="zh-CN" altLang="en-US" sz="2800" b="1">
                <a:latin typeface="+mj-lt"/>
                <a:ea typeface="+mj-ea"/>
              </a:rPr>
              <a:t>分别在</a:t>
            </a:r>
            <a:r>
              <a:rPr lang="en-US" altLang="zh-CN" sz="2800" b="1" i="1">
                <a:latin typeface="+mj-lt"/>
                <a:ea typeface="+mj-ea"/>
              </a:rPr>
              <a:t>yoz,zox,xoy</a:t>
            </a:r>
            <a:r>
              <a:rPr lang="zh-CN" altLang="en-US" sz="2800" b="1">
                <a:latin typeface="+mj-lt"/>
                <a:ea typeface="+mj-ea"/>
              </a:rPr>
              <a:t>面上的投影</a:t>
            </a:r>
            <a:endParaRPr lang="zh-CN" altLang="en-US" sz="2800" b="1">
              <a:latin typeface="+mj-lt"/>
              <a:ea typeface="+mj-ea"/>
            </a:endParaRPr>
          </a:p>
        </p:txBody>
      </p:sp>
      <p:grpSp>
        <p:nvGrpSpPr>
          <p:cNvPr id="2" name="Group 47"/>
          <p:cNvGrpSpPr/>
          <p:nvPr/>
        </p:nvGrpSpPr>
        <p:grpSpPr bwMode="auto">
          <a:xfrm>
            <a:off x="1380179" y="3470916"/>
            <a:ext cx="6596650" cy="614363"/>
            <a:chOff x="672" y="2162"/>
            <a:chExt cx="2755" cy="387"/>
          </a:xfrm>
        </p:grpSpPr>
        <p:sp>
          <p:nvSpPr>
            <p:cNvPr id="1041" name="Text Box 6"/>
            <p:cNvSpPr txBox="1">
              <a:spLocks noChangeArrowheads="1"/>
            </p:cNvSpPr>
            <p:nvPr/>
          </p:nvSpPr>
          <p:spPr bwMode="auto">
            <a:xfrm>
              <a:off x="672" y="216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则</a:t>
              </a:r>
              <a:endParaRPr lang="zh-CN" altLang="en-US" sz="2800" b="1" dirty="0">
                <a:latin typeface="+mj-lt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0" name="Object 31"/>
                <p:cNvSpPr txBox="1"/>
                <p:nvPr/>
              </p:nvSpPr>
              <p:spPr bwMode="auto">
                <a:xfrm>
                  <a:off x="901" y="2163"/>
                  <a:ext cx="2526" cy="3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𝜱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=|</m:t>
                        </m:r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groupCh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|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</m:e>
                        </m:func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groupCh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groupCh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=(</m:t>
                        </m:r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groupCh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⋅</m:t>
                        </m:r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groupCh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030" name="Object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1" y="2163"/>
                  <a:ext cx="2526" cy="386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09" name="Text Box 37"/>
              <p:cNvSpPr txBox="1">
                <a:spLocks noChangeArrowheads="1"/>
              </p:cNvSpPr>
              <p:nvPr/>
            </p:nvSpPr>
            <p:spPr bwMode="auto">
              <a:xfrm>
                <a:off x="1489027" y="2938944"/>
                <a:ext cx="7760615" cy="555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groupCh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为</a:t>
                </a:r>
                <a:r>
                  <a:rPr lang="en-US" altLang="zh-CN" sz="2800" b="1" dirty="0">
                    <a:latin typeface="+mj-lt"/>
                    <a:ea typeface="+mj-ea"/>
                  </a:rPr>
                  <a:t>Σ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的单位法向量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10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27" y="2938944"/>
                <a:ext cx="7760615" cy="555408"/>
              </a:xfrm>
              <a:prstGeom prst="rect">
                <a:avLst/>
              </a:prstGeom>
              <a:blipFill rotWithShape="1">
                <a:blip r:embed="rId4"/>
                <a:stretch>
                  <a:fillRect l="-8" t="-30" r="3" b="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1395370" y="3952133"/>
            <a:ext cx="2784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其坐标表示式为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en-US" altLang="zh-CN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12" name="Object 40"/>
              <p:cNvSpPr txBox="1"/>
              <p:nvPr/>
            </p:nvSpPr>
            <p:spPr bwMode="auto">
              <a:xfrm>
                <a:off x="1026553" y="4435708"/>
                <a:ext cx="8032974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𝑷𝒊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𝑸𝒋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)⋅(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𝜸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𝑺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112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553" y="4435708"/>
                <a:ext cx="8032974" cy="615950"/>
              </a:xfrm>
              <a:prstGeom prst="rect">
                <a:avLst/>
              </a:prstGeom>
              <a:blipFill rotWithShape="1">
                <a:blip r:embed="rId5"/>
                <a:stretch>
                  <a:fillRect l="-5" t="-38" r="8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3" name="Object 41"/>
              <p:cNvSpPr txBox="1"/>
              <p:nvPr/>
            </p:nvSpPr>
            <p:spPr bwMode="auto">
              <a:xfrm>
                <a:off x="1504907" y="4925677"/>
                <a:ext cx="6264050" cy="6159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𝑷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𝑸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𝜸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𝑺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113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4907" y="4925677"/>
                <a:ext cx="6264050" cy="615949"/>
              </a:xfrm>
              <a:prstGeom prst="rect">
                <a:avLst/>
              </a:prstGeom>
              <a:blipFill rotWithShape="1">
                <a:blip r:embed="rId6"/>
                <a:stretch>
                  <a:fillRect l="-9" t="-100" r="6" b="1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4" name="Object 42"/>
              <p:cNvSpPr txBox="1"/>
              <p:nvPr/>
            </p:nvSpPr>
            <p:spPr bwMode="auto">
              <a:xfrm>
                <a:off x="1718227" y="5425609"/>
                <a:ext cx="4317524" cy="73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𝒚𝒛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𝒛𝒙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114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227" y="5425609"/>
                <a:ext cx="4317524" cy="732958"/>
              </a:xfrm>
              <a:prstGeom prst="rect">
                <a:avLst/>
              </a:prstGeom>
              <a:blipFill rotWithShape="1">
                <a:blip r:embed="rId7"/>
                <a:stretch>
                  <a:fillRect l="-13" t="-23" r="2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2787608" y="5901850"/>
            <a:ext cx="563001" cy="399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 flipH="1">
            <a:off x="3846949" y="5901850"/>
            <a:ext cx="79921" cy="399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 flipH="1">
            <a:off x="4514618" y="5853449"/>
            <a:ext cx="564777" cy="521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665937" y="3350188"/>
            <a:ext cx="3173192" cy="2997328"/>
            <a:chOff x="8534620" y="3494520"/>
            <a:chExt cx="3173192" cy="2997328"/>
          </a:xfrm>
        </p:grpSpPr>
        <p:sp>
          <p:nvSpPr>
            <p:cNvPr id="18" name="Oval 84"/>
            <p:cNvSpPr>
              <a:spLocks noChangeArrowheads="1"/>
            </p:cNvSpPr>
            <p:nvPr/>
          </p:nvSpPr>
          <p:spPr bwMode="auto">
            <a:xfrm rot="1474147">
              <a:off x="9115425" y="4734357"/>
              <a:ext cx="1905000" cy="9144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V="1">
              <a:off x="8633045" y="5196448"/>
              <a:ext cx="711200" cy="615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1" name="Line 88"/>
            <p:cNvSpPr>
              <a:spLocks noChangeShapeType="1"/>
            </p:cNvSpPr>
            <p:nvPr/>
          </p:nvSpPr>
          <p:spPr bwMode="auto">
            <a:xfrm flipV="1">
              <a:off x="8937845" y="5501248"/>
              <a:ext cx="711200" cy="627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Line 90"/>
            <p:cNvSpPr>
              <a:spLocks noChangeShapeType="1"/>
            </p:cNvSpPr>
            <p:nvPr/>
          </p:nvSpPr>
          <p:spPr bwMode="auto">
            <a:xfrm flipV="1">
              <a:off x="9191845" y="5653648"/>
              <a:ext cx="9144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3" name="Line 92"/>
            <p:cNvSpPr>
              <a:spLocks noChangeShapeType="1"/>
            </p:cNvSpPr>
            <p:nvPr/>
          </p:nvSpPr>
          <p:spPr bwMode="auto">
            <a:xfrm flipV="1">
              <a:off x="9725245" y="5729848"/>
              <a:ext cx="9144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 flipV="1">
              <a:off x="8534620" y="4815448"/>
              <a:ext cx="581025" cy="495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25" name="Group 130"/>
            <p:cNvGrpSpPr/>
            <p:nvPr/>
          </p:nvGrpSpPr>
          <p:grpSpPr bwMode="auto">
            <a:xfrm>
              <a:off x="9234487" y="3819958"/>
              <a:ext cx="2473325" cy="1854200"/>
              <a:chOff x="3696" y="1920"/>
              <a:chExt cx="1558" cy="1168"/>
            </a:xfrm>
          </p:grpSpPr>
          <p:sp>
            <p:nvSpPr>
              <p:cNvPr id="27" name="Line 94"/>
              <p:cNvSpPr>
                <a:spLocks noChangeShapeType="1"/>
              </p:cNvSpPr>
              <p:nvPr/>
            </p:nvSpPr>
            <p:spPr bwMode="auto">
              <a:xfrm flipV="1">
                <a:off x="3696" y="1920"/>
                <a:ext cx="669" cy="5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8" name="Line 96"/>
              <p:cNvSpPr>
                <a:spLocks noChangeShapeType="1"/>
              </p:cNvSpPr>
              <p:nvPr/>
            </p:nvSpPr>
            <p:spPr bwMode="auto">
              <a:xfrm flipV="1">
                <a:off x="4089" y="1946"/>
                <a:ext cx="567" cy="5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1" name="Line 100"/>
              <p:cNvSpPr>
                <a:spLocks noChangeShapeType="1"/>
              </p:cNvSpPr>
              <p:nvPr/>
            </p:nvSpPr>
            <p:spPr bwMode="auto">
              <a:xfrm flipV="1">
                <a:off x="4068" y="2236"/>
                <a:ext cx="807" cy="6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2" name="Line 101"/>
              <p:cNvSpPr>
                <a:spLocks noChangeShapeType="1"/>
              </p:cNvSpPr>
              <p:nvPr/>
            </p:nvSpPr>
            <p:spPr bwMode="auto">
              <a:xfrm flipV="1">
                <a:off x="4343" y="2352"/>
                <a:ext cx="807" cy="6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4" name="Line 107"/>
              <p:cNvSpPr>
                <a:spLocks noChangeShapeType="1"/>
              </p:cNvSpPr>
              <p:nvPr/>
            </p:nvSpPr>
            <p:spPr bwMode="auto">
              <a:xfrm flipV="1">
                <a:off x="4655" y="2560"/>
                <a:ext cx="599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 flipV="1">
              <a:off x="9659937" y="3813607"/>
              <a:ext cx="228600" cy="13716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7" name="Line 111"/>
            <p:cNvSpPr>
              <a:spLocks noChangeShapeType="1"/>
            </p:cNvSpPr>
            <p:nvPr/>
          </p:nvSpPr>
          <p:spPr bwMode="auto">
            <a:xfrm flipV="1">
              <a:off x="9675813" y="4088682"/>
              <a:ext cx="1265238" cy="10758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bject 116"/>
                <p:cNvSpPr txBox="1"/>
                <p:nvPr/>
              </p:nvSpPr>
              <p:spPr bwMode="auto">
                <a:xfrm>
                  <a:off x="10202403" y="4997882"/>
                  <a:ext cx="525464" cy="471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8" name="Object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02403" y="4997882"/>
                  <a:ext cx="525464" cy="471488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bject 117"/>
                <p:cNvSpPr txBox="1"/>
                <p:nvPr/>
              </p:nvSpPr>
              <p:spPr bwMode="auto">
                <a:xfrm>
                  <a:off x="9717087" y="4705782"/>
                  <a:ext cx="446088" cy="506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9" name="Object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7087" y="4705782"/>
                  <a:ext cx="446088" cy="506413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c 118"/>
            <p:cNvSpPr/>
            <p:nvPr/>
          </p:nvSpPr>
          <p:spPr bwMode="auto">
            <a:xfrm>
              <a:off x="9675812" y="4577195"/>
              <a:ext cx="439738" cy="539750"/>
            </a:xfrm>
            <a:custGeom>
              <a:avLst/>
              <a:gdLst>
                <a:gd name="G0" fmla="+- 0 0 0"/>
                <a:gd name="G1" fmla="+- 21299 0 0"/>
                <a:gd name="G2" fmla="+- 21600 0 0"/>
                <a:gd name="T0" fmla="*/ 3595 w 17286"/>
                <a:gd name="T1" fmla="*/ 0 h 21299"/>
                <a:gd name="T2" fmla="*/ 17286 w 17286"/>
                <a:gd name="T3" fmla="*/ 8346 h 21299"/>
                <a:gd name="T4" fmla="*/ 0 w 17286"/>
                <a:gd name="T5" fmla="*/ 21299 h 2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6" h="21299" fill="none" extrusionOk="0">
                  <a:moveTo>
                    <a:pt x="3594" y="0"/>
                  </a:moveTo>
                  <a:cubicBezTo>
                    <a:pt x="9060" y="922"/>
                    <a:pt x="13961" y="3910"/>
                    <a:pt x="17285" y="8346"/>
                  </a:cubicBezTo>
                </a:path>
                <a:path w="17286" h="21299" stroke="0" extrusionOk="0">
                  <a:moveTo>
                    <a:pt x="3594" y="0"/>
                  </a:moveTo>
                  <a:cubicBezTo>
                    <a:pt x="9060" y="922"/>
                    <a:pt x="13961" y="3910"/>
                    <a:pt x="17285" y="8346"/>
                  </a:cubicBezTo>
                  <a:lnTo>
                    <a:pt x="0" y="21299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bject 115"/>
                <p:cNvSpPr txBox="1"/>
                <p:nvPr/>
              </p:nvSpPr>
              <p:spPr bwMode="auto">
                <a:xfrm>
                  <a:off x="9431336" y="3494520"/>
                  <a:ext cx="684214" cy="7306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groupCh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2" name="Object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31336" y="3494520"/>
                  <a:ext cx="684214" cy="730680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bject 114"/>
                <p:cNvSpPr txBox="1"/>
                <p:nvPr/>
              </p:nvSpPr>
              <p:spPr bwMode="auto">
                <a:xfrm>
                  <a:off x="11080211" y="3650889"/>
                  <a:ext cx="534990" cy="5937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groupCh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5" name="Object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80211" y="3650889"/>
                  <a:ext cx="534990" cy="593726"/>
                </a:xfrm>
                <a:prstGeom prst="rect">
                  <a:avLst/>
                </a:prstGeom>
                <a:blipFill rotWithShape="1">
                  <a:blip r:embed="rId1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83" grpId="0" animBg="1" autoUpdateAnimBg="0"/>
      <p:bldP spid="3109" grpId="0" autoUpdateAnimBg="0"/>
      <p:bldP spid="3111" grpId="0" autoUpdateAnimBg="0"/>
      <p:bldP spid="3112" grpId="0"/>
      <p:bldP spid="3113" grpId="0"/>
      <p:bldP spid="3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Text Box 2"/>
              <p:cNvSpPr txBox="1">
                <a:spLocks noChangeArrowheads="1"/>
              </p:cNvSpPr>
              <p:nvPr/>
            </p:nvSpPr>
            <p:spPr bwMode="auto">
              <a:xfrm>
                <a:off x="554860" y="308170"/>
                <a:ext cx="6939207" cy="555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j-lt"/>
                    <a:ea typeface="+mj-ea"/>
                  </a:rPr>
                  <a:t>一般情况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Σ</a:t>
                </a:r>
                <a:r>
                  <a:rPr lang="zh-CN" altLang="en-US" sz="2800" b="1" dirty="0">
                    <a:latin typeface="+mj-lt"/>
                    <a:ea typeface="+mj-ea"/>
                  </a:rPr>
                  <a:t>是曲面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+mj-lt"/>
                            <a:ea typeface="+mj-ea"/>
                          </a:rPr>
                          <m:t>v</m:t>
                        </m:r>
                      </m:e>
                    </m:groupCh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的大小和方向都变化</a:t>
                </a:r>
                <a:r>
                  <a:rPr lang="en-US" altLang="zh-CN" sz="2800" b="1" dirty="0">
                    <a:latin typeface="+mj-lt"/>
                    <a:ea typeface="+mj-ea"/>
                  </a:rPr>
                  <a:t>.</a:t>
                </a:r>
                <a:endParaRPr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33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860" y="308170"/>
                <a:ext cx="6939207" cy="555408"/>
              </a:xfrm>
              <a:prstGeom prst="rect">
                <a:avLst/>
              </a:prstGeom>
              <a:blipFill rotWithShape="1">
                <a:blip r:embed="rId1"/>
                <a:stretch>
                  <a:fillRect l="-7" t="-35" r="6" b="1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5850" y="867433"/>
            <a:ext cx="4598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将</a:t>
            </a:r>
            <a:r>
              <a:rPr lang="en-US" altLang="zh-CN" sz="2800" b="1" dirty="0">
                <a:latin typeface="+mj-lt"/>
                <a:ea typeface="+mj-ea"/>
              </a:rPr>
              <a:t>Σ</a:t>
            </a:r>
            <a:r>
              <a:rPr lang="zh-CN" altLang="en-US" sz="2800" b="1" dirty="0">
                <a:latin typeface="+mj-lt"/>
                <a:ea typeface="+mj-ea"/>
              </a:rPr>
              <a:t>任意分成</a:t>
            </a:r>
            <a:r>
              <a:rPr lang="en-US" altLang="zh-CN" sz="2800" b="1" dirty="0">
                <a:latin typeface="+mj-lt"/>
                <a:ea typeface="+mj-ea"/>
              </a:rPr>
              <a:t>n</a:t>
            </a:r>
            <a:r>
              <a:rPr lang="zh-CN" altLang="en-US" sz="2800" b="1" dirty="0">
                <a:latin typeface="+mj-lt"/>
                <a:ea typeface="+mj-ea"/>
              </a:rPr>
              <a:t>个子曲面</a:t>
            </a:r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latin typeface="+mj-lt"/>
                <a:ea typeface="+mj-ea"/>
              </a:rPr>
              <a:t>S</a:t>
            </a:r>
            <a:r>
              <a:rPr lang="en-US" altLang="zh-CN" sz="2800" b="1" baseline="-25000" dirty="0">
                <a:latin typeface="+mj-lt"/>
                <a:ea typeface="+mj-ea"/>
              </a:rPr>
              <a:t>i</a:t>
            </a:r>
            <a:endParaRPr lang="en-US" altLang="zh-CN" sz="2800" b="1" baseline="30000" dirty="0">
              <a:latin typeface="+mj-lt"/>
              <a:ea typeface="+mj-ea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2392" y="2011698"/>
            <a:ext cx="8653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latin typeface="+mj-lt"/>
                <a:ea typeface="+mj-ea"/>
              </a:rPr>
              <a:t>S</a:t>
            </a:r>
            <a:r>
              <a:rPr lang="en-US" altLang="zh-CN" sz="2800" b="1" baseline="-25000" dirty="0">
                <a:latin typeface="+mj-lt"/>
                <a:ea typeface="+mj-ea"/>
              </a:rPr>
              <a:t>i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 err="1">
                <a:latin typeface="+mj-lt"/>
                <a:ea typeface="+mj-ea"/>
              </a:rPr>
              <a:t>yoz</a:t>
            </a:r>
            <a:r>
              <a:rPr lang="en-US" altLang="zh-CN" sz="2800" b="1" i="1" dirty="0">
                <a:latin typeface="+mj-lt"/>
                <a:ea typeface="+mj-ea"/>
              </a:rPr>
              <a:t>, </a:t>
            </a:r>
            <a:r>
              <a:rPr lang="en-US" altLang="zh-CN" sz="2800" b="1" i="1" dirty="0" err="1">
                <a:latin typeface="+mj-lt"/>
                <a:ea typeface="+mj-ea"/>
              </a:rPr>
              <a:t>zox</a:t>
            </a:r>
            <a:r>
              <a:rPr lang="en-US" altLang="zh-CN" sz="2800" b="1" i="1" dirty="0">
                <a:latin typeface="+mj-lt"/>
                <a:ea typeface="+mj-ea"/>
              </a:rPr>
              <a:t>, </a:t>
            </a:r>
            <a:r>
              <a:rPr lang="en-US" altLang="zh-CN" sz="2800" b="1" i="1" dirty="0" err="1">
                <a:latin typeface="+mj-lt"/>
                <a:ea typeface="+mj-ea"/>
              </a:rPr>
              <a:t>xoy</a:t>
            </a:r>
            <a:r>
              <a:rPr lang="zh-CN" altLang="en-US" sz="2800" b="1" dirty="0">
                <a:latin typeface="+mj-lt"/>
                <a:ea typeface="+mj-ea"/>
              </a:rPr>
              <a:t>面上的投影分别为</a:t>
            </a:r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dirty="0" err="1">
                <a:latin typeface="+mj-lt"/>
                <a:ea typeface="+mj-ea"/>
              </a:rPr>
              <a:t>S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i,yz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, ∆</a:t>
            </a:r>
            <a:r>
              <a:rPr lang="en-US" altLang="zh-CN" sz="2800" b="1" dirty="0" err="1">
                <a:latin typeface="+mj-lt"/>
                <a:ea typeface="+mj-ea"/>
              </a:rPr>
              <a:t>S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i,zx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, ∆</a:t>
            </a:r>
            <a:r>
              <a:rPr lang="en-US" altLang="zh-CN" sz="2800" b="1" dirty="0" err="1">
                <a:latin typeface="+mj-lt"/>
                <a:ea typeface="+mj-ea"/>
              </a:rPr>
              <a:t>S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i,xy</a:t>
            </a:r>
            <a:endParaRPr lang="en-US" altLang="zh-CN" sz="2800" b="1" i="1" baseline="-25000" dirty="0">
              <a:latin typeface="+mj-lt"/>
              <a:ea typeface="+mj-ea"/>
            </a:endParaRP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54860" y="1395844"/>
            <a:ext cx="4535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latin typeface="+mj-lt"/>
                <a:ea typeface="+mj-ea"/>
              </a:rPr>
              <a:t>S</a:t>
            </a:r>
            <a:r>
              <a:rPr lang="en-US" altLang="zh-CN" sz="2800" b="1" baseline="-25000" dirty="0">
                <a:latin typeface="+mj-lt"/>
                <a:ea typeface="+mj-ea"/>
              </a:rPr>
              <a:t>i</a:t>
            </a:r>
            <a:r>
              <a:rPr lang="zh-CN" altLang="en-US" sz="2800" b="1" dirty="0">
                <a:latin typeface="+mj-lt"/>
                <a:ea typeface="+mj-ea"/>
              </a:rPr>
              <a:t>上任取一点</a:t>
            </a:r>
            <a:r>
              <a:rPr lang="en-US" altLang="zh-CN" sz="2800" b="1" i="1" dirty="0">
                <a:latin typeface="+mj-lt"/>
                <a:ea typeface="+mj-ea"/>
              </a:rPr>
              <a:t>M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l-GR" altLang="zh-CN" sz="2800" b="1" i="1" dirty="0">
                <a:latin typeface="+mj-lt"/>
                <a:ea typeface="+mj-ea"/>
                <a:cs typeface="Times New Roman" panose="02020603050405020304" pitchFamily="18" charset="0"/>
              </a:rPr>
              <a:t>ξ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el-GR" altLang="zh-CN" sz="2800" b="1" i="1" dirty="0">
                <a:latin typeface="+mj-lt"/>
                <a:ea typeface="+mj-ea"/>
              </a:rPr>
              <a:t>η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el-GR" altLang="zh-CN" sz="2800" b="1" i="1" dirty="0">
                <a:latin typeface="+mj-lt"/>
                <a:ea typeface="+mj-ea"/>
              </a:rPr>
              <a:t>ζ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2060" name="Text Box 24"/>
          <p:cNvSpPr txBox="1">
            <a:spLocks noChangeArrowheads="1"/>
          </p:cNvSpPr>
          <p:nvPr/>
        </p:nvSpPr>
        <p:spPr bwMode="auto">
          <a:xfrm>
            <a:off x="2350278" y="359793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>
              <a:latin typeface="+mj-lt"/>
              <a:ea typeface="+mj-ea"/>
            </a:endParaRP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878416" y="1430498"/>
            <a:ext cx="4291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Σ</a:t>
            </a:r>
            <a:r>
              <a:rPr lang="zh-CN" altLang="en-US" sz="2800" b="1" dirty="0">
                <a:latin typeface="+mj-lt"/>
                <a:ea typeface="+mj-ea"/>
              </a:rPr>
              <a:t>在该点的单位法向量为</a:t>
            </a:r>
            <a:r>
              <a:rPr lang="en-US" altLang="zh-CN" sz="2800" b="1" i="1" dirty="0" err="1">
                <a:latin typeface="+mj-lt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endParaRPr lang="en-US" altLang="zh-CN" sz="2800" b="1" baseline="30000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64" name="Object 28"/>
              <p:cNvSpPr txBox="1"/>
              <p:nvPr/>
            </p:nvSpPr>
            <p:spPr bwMode="auto">
              <a:xfrm>
                <a:off x="1096387" y="3344671"/>
                <a:ext cx="10086473" cy="6936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𝑷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</a:rPr>
                        <m:t>η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𝑸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</a:rPr>
                        <m:t>η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</a:rPr>
                        <m:t>η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364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387" y="3344671"/>
                <a:ext cx="10086473" cy="693615"/>
              </a:xfrm>
              <a:prstGeom prst="rect">
                <a:avLst/>
              </a:prstGeom>
              <a:blipFill rotWithShape="1">
                <a:blip r:embed="rId2"/>
                <a:stretch>
                  <a:fillRect l="-4" t="-18" r="5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67" name="Object 31"/>
              <p:cNvSpPr txBox="1"/>
              <p:nvPr/>
            </p:nvSpPr>
            <p:spPr bwMode="auto">
              <a:xfrm>
                <a:off x="7832537" y="3889509"/>
                <a:ext cx="2973507" cy="6936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36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2537" y="3889509"/>
                <a:ext cx="2973507" cy="693615"/>
              </a:xfrm>
              <a:prstGeom prst="rect">
                <a:avLst/>
              </a:prstGeom>
              <a:blipFill rotWithShape="1">
                <a:blip r:embed="rId3"/>
                <a:stretch>
                  <a:fillRect l="-15" t="-19" r="8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68" name="Object 32"/>
              <p:cNvSpPr txBox="1"/>
              <p:nvPr/>
            </p:nvSpPr>
            <p:spPr bwMode="auto">
              <a:xfrm>
                <a:off x="4605355" y="3889509"/>
                <a:ext cx="3330655" cy="6936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𝒛𝒙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368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5355" y="3889509"/>
                <a:ext cx="3330655" cy="693615"/>
              </a:xfrm>
              <a:prstGeom prst="rect">
                <a:avLst/>
              </a:prstGeom>
              <a:blipFill rotWithShape="1">
                <a:blip r:embed="rId4"/>
                <a:stretch>
                  <a:fillRect l="-10" t="-19" r="12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69" name="Object 33"/>
              <p:cNvSpPr txBox="1"/>
              <p:nvPr/>
            </p:nvSpPr>
            <p:spPr bwMode="auto">
              <a:xfrm>
                <a:off x="1427730" y="3877190"/>
                <a:ext cx="3326573" cy="6936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𝒚𝒛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369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7730" y="3877190"/>
                <a:ext cx="3326573" cy="693615"/>
              </a:xfrm>
              <a:prstGeom prst="rect">
                <a:avLst/>
              </a:prstGeom>
              <a:blipFill rotWithShape="1">
                <a:blip r:embed="rId5"/>
                <a:stretch>
                  <a:fillRect l="-8" t="-74" r="2" b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768585" y="2759415"/>
            <a:ext cx="453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ru-RU" altLang="zh-CN" sz="2800" b="1" i="1" dirty="0">
                <a:latin typeface="+mj-lt"/>
                <a:ea typeface="+mj-ea"/>
                <a:cs typeface="Times New Roman" panose="02020603050405020304" pitchFamily="18" charset="0"/>
              </a:rPr>
              <a:t>Ф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≈</a:t>
            </a:r>
            <a:r>
              <a:rPr lang="en-US" altLang="zh-CN" sz="2800" b="1" i="1" dirty="0">
                <a:latin typeface="+mj-lt"/>
                <a:ea typeface="+mj-ea"/>
              </a:rPr>
              <a:t>v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l-GR" altLang="zh-CN" sz="2800" b="1" i="1" dirty="0">
                <a:latin typeface="+mj-lt"/>
                <a:ea typeface="+mj-ea"/>
              </a:rPr>
              <a:t>ξ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el-GR" altLang="zh-CN" sz="2800" b="1" i="1" dirty="0">
                <a:latin typeface="+mj-lt"/>
                <a:ea typeface="+mj-ea"/>
              </a:rPr>
              <a:t>η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el-GR" altLang="zh-CN" sz="2800" b="1" i="1" dirty="0">
                <a:latin typeface="+mj-lt"/>
                <a:ea typeface="+mj-ea"/>
              </a:rPr>
              <a:t>ζ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dirty="0">
                <a:latin typeface="+mj-lt"/>
                <a:ea typeface="+mj-ea"/>
              </a:rPr>
              <a:t>). </a:t>
            </a:r>
            <a:r>
              <a:rPr lang="en-US" altLang="zh-CN" sz="2800" b="1" i="1" dirty="0" err="1">
                <a:latin typeface="+mj-lt"/>
                <a:ea typeface="+mj-ea"/>
              </a:rPr>
              <a:t>n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 </a:t>
            </a:r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latin typeface="+mj-lt"/>
                <a:ea typeface="+mj-ea"/>
              </a:rPr>
              <a:t>S</a:t>
            </a:r>
            <a:r>
              <a:rPr lang="en-US" altLang="zh-CN" sz="2800" b="1" baseline="-25000" dirty="0">
                <a:latin typeface="+mj-lt"/>
                <a:ea typeface="+mj-ea"/>
              </a:rPr>
              <a:t>i</a:t>
            </a:r>
            <a:endParaRPr lang="en-US" altLang="zh-CN" sz="2800" b="1" baseline="-25000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76" name="Object 40"/>
              <p:cNvSpPr txBox="1"/>
              <p:nvPr/>
            </p:nvSpPr>
            <p:spPr bwMode="auto">
              <a:xfrm>
                <a:off x="768585" y="4242536"/>
                <a:ext cx="10214418" cy="12550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zh-CN" sz="2800" b="1" i="1" dirty="0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zh-CN" sz="2800" b="1" i="1" dirty="0">
                              <a:latin typeface="Cambria Math" panose="02040503050406030204" pitchFamily="18" charset="0"/>
                            </a:rPr>
                            <m:t>ζ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𝒚𝒛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𝑸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zh-CN" sz="2800" b="1" i="1" dirty="0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zh-CN" sz="2800" b="1" i="1" dirty="0">
                              <a:latin typeface="Cambria Math" panose="02040503050406030204" pitchFamily="18" charset="0"/>
                            </a:rPr>
                            <m:t>ζ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𝒛𝒙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zh-CN" sz="2800" b="1" i="1" dirty="0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zh-CN" sz="2800" b="1" i="1" dirty="0">
                              <a:latin typeface="Cambria Math" panose="02040503050406030204" pitchFamily="18" charset="0"/>
                            </a:rPr>
                            <m:t>ζ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376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585" y="4242536"/>
                <a:ext cx="10214418" cy="1255093"/>
              </a:xfrm>
              <a:prstGeom prst="rect">
                <a:avLst/>
              </a:prstGeom>
              <a:blipFill rotWithShape="1">
                <a:blip r:embed="rId6"/>
                <a:stretch>
                  <a:fillRect l="-2" t="-8" b="-20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9202473" y="695383"/>
            <a:ext cx="2715249" cy="2390004"/>
            <a:chOff x="7248526" y="1283471"/>
            <a:chExt cx="2715249" cy="2390004"/>
          </a:xfrm>
        </p:grpSpPr>
        <p:sp>
          <p:nvSpPr>
            <p:cNvPr id="2063" name="Line 10"/>
            <p:cNvSpPr>
              <a:spLocks noChangeShapeType="1"/>
            </p:cNvSpPr>
            <p:nvPr/>
          </p:nvSpPr>
          <p:spPr bwMode="auto">
            <a:xfrm flipV="1">
              <a:off x="7974956" y="1419225"/>
              <a:ext cx="0" cy="1560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64" name="Line 11"/>
            <p:cNvSpPr>
              <a:spLocks noChangeShapeType="1"/>
            </p:cNvSpPr>
            <p:nvPr/>
          </p:nvSpPr>
          <p:spPr bwMode="auto">
            <a:xfrm>
              <a:off x="7974956" y="2979860"/>
              <a:ext cx="1856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65" name="Line 12"/>
            <p:cNvSpPr>
              <a:spLocks noChangeShapeType="1"/>
            </p:cNvSpPr>
            <p:nvPr/>
          </p:nvSpPr>
          <p:spPr bwMode="auto">
            <a:xfrm flipH="1">
              <a:off x="7248526" y="2979860"/>
              <a:ext cx="726430" cy="693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66" name="Freeform 15"/>
            <p:cNvSpPr/>
            <p:nvPr/>
          </p:nvSpPr>
          <p:spPr bwMode="auto">
            <a:xfrm>
              <a:off x="7611741" y="1751582"/>
              <a:ext cx="2004409" cy="1141575"/>
            </a:xfrm>
            <a:custGeom>
              <a:avLst/>
              <a:gdLst>
                <a:gd name="T0" fmla="*/ 24 w 1192"/>
                <a:gd name="T1" fmla="*/ 488 h 632"/>
                <a:gd name="T2" fmla="*/ 120 w 1192"/>
                <a:gd name="T3" fmla="*/ 248 h 632"/>
                <a:gd name="T4" fmla="*/ 408 w 1192"/>
                <a:gd name="T5" fmla="*/ 56 h 632"/>
                <a:gd name="T6" fmla="*/ 600 w 1192"/>
                <a:gd name="T7" fmla="*/ 8 h 632"/>
                <a:gd name="T8" fmla="*/ 936 w 1192"/>
                <a:gd name="T9" fmla="*/ 104 h 632"/>
                <a:gd name="T10" fmla="*/ 1176 w 1192"/>
                <a:gd name="T11" fmla="*/ 392 h 632"/>
                <a:gd name="T12" fmla="*/ 1032 w 1192"/>
                <a:gd name="T13" fmla="*/ 392 h 632"/>
                <a:gd name="T14" fmla="*/ 696 w 1192"/>
                <a:gd name="T15" fmla="*/ 488 h 632"/>
                <a:gd name="T16" fmla="*/ 600 w 1192"/>
                <a:gd name="T17" fmla="*/ 632 h 632"/>
                <a:gd name="T18" fmla="*/ 504 w 1192"/>
                <a:gd name="T19" fmla="*/ 488 h 632"/>
                <a:gd name="T20" fmla="*/ 264 w 1192"/>
                <a:gd name="T21" fmla="*/ 440 h 632"/>
                <a:gd name="T22" fmla="*/ 24 w 1192"/>
                <a:gd name="T23" fmla="*/ 488 h 6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92"/>
                <a:gd name="T37" fmla="*/ 0 h 632"/>
                <a:gd name="T38" fmla="*/ 1192 w 1192"/>
                <a:gd name="T39" fmla="*/ 632 h 6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92" h="632">
                  <a:moveTo>
                    <a:pt x="24" y="488"/>
                  </a:moveTo>
                  <a:cubicBezTo>
                    <a:pt x="0" y="456"/>
                    <a:pt x="56" y="320"/>
                    <a:pt x="120" y="248"/>
                  </a:cubicBezTo>
                  <a:cubicBezTo>
                    <a:pt x="184" y="176"/>
                    <a:pt x="328" y="96"/>
                    <a:pt x="408" y="56"/>
                  </a:cubicBezTo>
                  <a:cubicBezTo>
                    <a:pt x="488" y="16"/>
                    <a:pt x="512" y="0"/>
                    <a:pt x="600" y="8"/>
                  </a:cubicBezTo>
                  <a:cubicBezTo>
                    <a:pt x="688" y="16"/>
                    <a:pt x="840" y="40"/>
                    <a:pt x="936" y="104"/>
                  </a:cubicBezTo>
                  <a:cubicBezTo>
                    <a:pt x="1032" y="168"/>
                    <a:pt x="1160" y="344"/>
                    <a:pt x="1176" y="392"/>
                  </a:cubicBezTo>
                  <a:cubicBezTo>
                    <a:pt x="1192" y="440"/>
                    <a:pt x="1112" y="376"/>
                    <a:pt x="1032" y="392"/>
                  </a:cubicBezTo>
                  <a:cubicBezTo>
                    <a:pt x="952" y="408"/>
                    <a:pt x="768" y="448"/>
                    <a:pt x="696" y="488"/>
                  </a:cubicBezTo>
                  <a:cubicBezTo>
                    <a:pt x="624" y="528"/>
                    <a:pt x="632" y="632"/>
                    <a:pt x="600" y="632"/>
                  </a:cubicBezTo>
                  <a:cubicBezTo>
                    <a:pt x="568" y="632"/>
                    <a:pt x="560" y="520"/>
                    <a:pt x="504" y="488"/>
                  </a:cubicBezTo>
                  <a:cubicBezTo>
                    <a:pt x="448" y="456"/>
                    <a:pt x="344" y="448"/>
                    <a:pt x="264" y="440"/>
                  </a:cubicBezTo>
                  <a:cubicBezTo>
                    <a:pt x="184" y="432"/>
                    <a:pt x="48" y="520"/>
                    <a:pt x="24" y="48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67" name="Freeform 18"/>
            <p:cNvSpPr/>
            <p:nvPr/>
          </p:nvSpPr>
          <p:spPr bwMode="auto">
            <a:xfrm>
              <a:off x="8365076" y="2011688"/>
              <a:ext cx="686073" cy="462410"/>
            </a:xfrm>
            <a:custGeom>
              <a:avLst/>
              <a:gdLst>
                <a:gd name="T0" fmla="*/ 8 w 408"/>
                <a:gd name="T1" fmla="*/ 104 h 256"/>
                <a:gd name="T2" fmla="*/ 200 w 408"/>
                <a:gd name="T3" fmla="*/ 8 h 256"/>
                <a:gd name="T4" fmla="*/ 344 w 408"/>
                <a:gd name="T5" fmla="*/ 56 h 256"/>
                <a:gd name="T6" fmla="*/ 392 w 408"/>
                <a:gd name="T7" fmla="*/ 152 h 256"/>
                <a:gd name="T8" fmla="*/ 248 w 408"/>
                <a:gd name="T9" fmla="*/ 200 h 256"/>
                <a:gd name="T10" fmla="*/ 152 w 408"/>
                <a:gd name="T11" fmla="*/ 248 h 256"/>
                <a:gd name="T12" fmla="*/ 8 w 408"/>
                <a:gd name="T13" fmla="*/ 104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8"/>
                <a:gd name="T22" fmla="*/ 0 h 256"/>
                <a:gd name="T23" fmla="*/ 408 w 408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8" h="256">
                  <a:moveTo>
                    <a:pt x="8" y="104"/>
                  </a:moveTo>
                  <a:cubicBezTo>
                    <a:pt x="16" y="64"/>
                    <a:pt x="144" y="16"/>
                    <a:pt x="200" y="8"/>
                  </a:cubicBezTo>
                  <a:cubicBezTo>
                    <a:pt x="256" y="0"/>
                    <a:pt x="312" y="32"/>
                    <a:pt x="344" y="56"/>
                  </a:cubicBezTo>
                  <a:cubicBezTo>
                    <a:pt x="376" y="80"/>
                    <a:pt x="408" y="128"/>
                    <a:pt x="392" y="152"/>
                  </a:cubicBezTo>
                  <a:cubicBezTo>
                    <a:pt x="376" y="176"/>
                    <a:pt x="288" y="184"/>
                    <a:pt x="248" y="200"/>
                  </a:cubicBezTo>
                  <a:cubicBezTo>
                    <a:pt x="208" y="216"/>
                    <a:pt x="184" y="256"/>
                    <a:pt x="152" y="248"/>
                  </a:cubicBezTo>
                  <a:cubicBezTo>
                    <a:pt x="120" y="240"/>
                    <a:pt x="0" y="144"/>
                    <a:pt x="8" y="10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68" name="Line 19"/>
            <p:cNvSpPr>
              <a:spLocks noChangeShapeType="1"/>
            </p:cNvSpPr>
            <p:nvPr/>
          </p:nvSpPr>
          <p:spPr bwMode="auto">
            <a:xfrm flipV="1">
              <a:off x="8701386" y="1419225"/>
              <a:ext cx="161429" cy="780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69" name="Line 20"/>
            <p:cNvSpPr>
              <a:spLocks noChangeShapeType="1"/>
            </p:cNvSpPr>
            <p:nvPr/>
          </p:nvSpPr>
          <p:spPr bwMode="auto">
            <a:xfrm flipV="1">
              <a:off x="8701386" y="1419225"/>
              <a:ext cx="968573" cy="780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8339524" y="1283471"/>
                  <a:ext cx="523421" cy="5554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+mj-ea"/>
                              </a:rPr>
                              <m:t>n</m:t>
                            </m:r>
                          </m:e>
                        </m:groupCh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524" y="1283471"/>
                  <a:ext cx="523421" cy="55540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9214712" y="1522564"/>
                  <a:ext cx="749063" cy="5554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 smtClean="0">
                                <a:latin typeface="+mj-lt"/>
                                <a:ea typeface="+mj-ea"/>
                              </a:rPr>
                              <m:t>v</m:t>
                            </m:r>
                          </m:e>
                        </m:groupCh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712" y="1522564"/>
                  <a:ext cx="749063" cy="555408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7942457" y="2136564"/>
                  <a:ext cx="563870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∆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  <m:r>
                          <a:rPr lang="en-US" altLang="zh-CN" sz="2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oMath>
                    </m:oMathPara>
                  </a14:m>
                  <a:endParaRPr lang="zh-CN" altLang="en-US" sz="2400" b="1" baseline="-25000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457" y="2136564"/>
                  <a:ext cx="563870" cy="45313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1024"/>
              <p:cNvSpPr txBox="1"/>
              <p:nvPr/>
            </p:nvSpPr>
            <p:spPr bwMode="auto">
              <a:xfrm>
                <a:off x="806641" y="5283469"/>
                <a:ext cx="10616774" cy="12228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[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𝑷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ξ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𝒊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𝒚𝒛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𝑸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ξ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𝒊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𝒛𝒙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ξ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𝒊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𝒙𝒚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6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641" y="5283469"/>
                <a:ext cx="10616774" cy="1222805"/>
              </a:xfrm>
              <a:prstGeom prst="rect">
                <a:avLst/>
              </a:prstGeom>
              <a:blipFill rotWithShape="1">
                <a:blip r:embed="rId10"/>
                <a:stretch>
                  <a:fillRect l="-2" t="-22" r="4" b="-47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09629" y="6307692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其中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为</a:t>
            </a:r>
            <a:r>
              <a:rPr lang="en-US" altLang="zh-CN" sz="2800" b="1" i="1" dirty="0">
                <a:latin typeface="+mj-lt"/>
                <a:ea typeface="+mj-ea"/>
              </a:rPr>
              <a:t>n</a:t>
            </a:r>
            <a:r>
              <a:rPr lang="zh-CN" altLang="en-US" sz="2800" b="1" dirty="0">
                <a:latin typeface="+mj-lt"/>
                <a:ea typeface="+mj-ea"/>
              </a:rPr>
              <a:t>个子曲面的最大直径</a:t>
            </a:r>
            <a:endParaRPr lang="zh-CN" altLang="en-US" sz="2800" b="1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/>
      <p:bldP spid="14345" grpId="0"/>
      <p:bldP spid="14358" grpId="0"/>
      <p:bldP spid="14361" grpId="0"/>
      <p:bldP spid="14364" grpId="0"/>
      <p:bldP spid="14367" grpId="0"/>
      <p:bldP spid="14368" grpId="0"/>
      <p:bldP spid="14369" grpId="0"/>
      <p:bldP spid="14375" grpId="0"/>
      <p:bldP spid="14376" grpId="0"/>
      <p:bldP spid="36" grpId="0"/>
      <p:bldP spid="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006868" y="732374"/>
            <a:ext cx="86350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设</a:t>
            </a:r>
            <a:r>
              <a:rPr lang="en-US" altLang="zh-CN" sz="2800" b="1" i="1" dirty="0">
                <a:latin typeface="+mj-lt"/>
                <a:ea typeface="+mj-ea"/>
              </a:rPr>
              <a:t>R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x,y,z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是定义在分片光滑有向曲面</a:t>
            </a:r>
            <a:r>
              <a:rPr lang="en-US" altLang="zh-CN" sz="2800" b="1" dirty="0">
                <a:latin typeface="+mj-lt"/>
                <a:ea typeface="+mj-ea"/>
              </a:rPr>
              <a:t>Σ</a:t>
            </a:r>
            <a:r>
              <a:rPr lang="zh-CN" altLang="en-US" sz="2800" b="1" dirty="0">
                <a:latin typeface="+mj-lt"/>
                <a:ea typeface="+mj-ea"/>
              </a:rPr>
              <a:t>上的有界函数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725756" y="660936"/>
            <a:ext cx="10810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+mj-lt"/>
                <a:ea typeface="+mj-ea"/>
              </a:rPr>
              <a:t>定义</a:t>
            </a:r>
            <a:r>
              <a:rPr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:</a:t>
            </a:r>
            <a:endParaRPr lang="en-US" altLang="zh-CN" sz="32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grpSp>
        <p:nvGrpSpPr>
          <p:cNvPr id="2" name="Group 52"/>
          <p:cNvGrpSpPr/>
          <p:nvPr/>
        </p:nvGrpSpPr>
        <p:grpSpPr bwMode="auto">
          <a:xfrm>
            <a:off x="1373459" y="2499134"/>
            <a:ext cx="4921525" cy="1300286"/>
            <a:chOff x="1729" y="2802"/>
            <a:chExt cx="2878" cy="7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7" name="Object 1027"/>
                <p:cNvSpPr txBox="1"/>
                <p:nvPr/>
              </p:nvSpPr>
              <p:spPr bwMode="auto">
                <a:xfrm>
                  <a:off x="2592" y="2802"/>
                  <a:ext cx="2015" cy="7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𝑹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l-GR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ξ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baseline="-25000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baseline="-25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l-GR" altLang="zh-CN" sz="2800" b="1" i="1" dirty="0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baseline="-25000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baseline="-25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l-GR" altLang="zh-CN" sz="2800" b="1" i="1" dirty="0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baseline="-25000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𝒙𝒚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3077" name="Object 10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2" y="2802"/>
                  <a:ext cx="2015" cy="755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87" name="Text Box 29"/>
            <p:cNvSpPr txBox="1">
              <a:spLocks noChangeArrowheads="1"/>
            </p:cNvSpPr>
            <p:nvPr/>
          </p:nvSpPr>
          <p:spPr bwMode="auto">
            <a:xfrm>
              <a:off x="1729" y="3030"/>
              <a:ext cx="74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作和式 </a:t>
              </a:r>
              <a:endParaRPr lang="zh-CN" altLang="en-US" sz="2800" b="1" dirty="0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745" name="Object 1025"/>
              <p:cNvSpPr txBox="1"/>
              <p:nvPr/>
            </p:nvSpPr>
            <p:spPr bwMode="auto">
              <a:xfrm>
                <a:off x="4999800" y="3477435"/>
                <a:ext cx="4768111" cy="12995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</a:rPr>
                        <m:t>η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1745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9800" y="3477435"/>
                <a:ext cx="4768111" cy="1299585"/>
              </a:xfrm>
              <a:prstGeom prst="rect">
                <a:avLst/>
              </a:prstGeom>
              <a:blipFill rotWithShape="1">
                <a:blip r:embed="rId2"/>
                <a:stretch>
                  <a:fillRect l="-9" t="-13" r="7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46" name="Object 1026"/>
              <p:cNvSpPr txBox="1"/>
              <p:nvPr/>
            </p:nvSpPr>
            <p:spPr bwMode="auto">
              <a:xfrm>
                <a:off x="1617044" y="3583237"/>
                <a:ext cx="3532471" cy="12995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1746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7044" y="3583237"/>
                <a:ext cx="3532471" cy="1299585"/>
              </a:xfrm>
              <a:prstGeom prst="rect">
                <a:avLst/>
              </a:prstGeom>
              <a:blipFill rotWithShape="1">
                <a:blip r:embed="rId3"/>
                <a:stretch>
                  <a:fillRect l="-9" t="-44" r="8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1103749" y="4831663"/>
            <a:ext cx="9471207" cy="620713"/>
          </a:xfrm>
          <a:prstGeom prst="wedgeRectCallout">
            <a:avLst>
              <a:gd name="adj1" fmla="val 6301"/>
              <a:gd name="adj2" fmla="val -35935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+mj-lt"/>
                <a:ea typeface="+mj-ea"/>
              </a:rPr>
              <a:t>称为</a:t>
            </a:r>
            <a:r>
              <a:rPr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+mj-lt"/>
                <a:ea typeface="+mj-ea"/>
              </a:rPr>
              <a:t>x,y,z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在有向曲面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Σ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上对坐标</a:t>
            </a:r>
            <a:r>
              <a:rPr lang="en-US" altLang="zh-CN" sz="2800" b="1" i="1" dirty="0" err="1">
                <a:solidFill>
                  <a:srgbClr val="0000FF"/>
                </a:solidFill>
                <a:latin typeface="+mj-lt"/>
                <a:ea typeface="+mj-ea"/>
              </a:rPr>
              <a:t>x,y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的曲面积分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第二类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2125637" y="1993376"/>
            <a:ext cx="34195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Σ</a:t>
            </a:r>
            <a:r>
              <a:rPr lang="zh-CN" altLang="en-US" sz="2800" b="1" dirty="0">
                <a:latin typeface="+mj-lt"/>
                <a:ea typeface="+mj-ea"/>
              </a:rPr>
              <a:t>的单位法向量为</a:t>
            </a:r>
            <a:r>
              <a:rPr lang="en-US" altLang="zh-CN" sz="2800" b="1" i="1" dirty="0" err="1">
                <a:latin typeface="+mj-lt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4151" name="Text Box 55"/>
          <p:cNvSpPr txBox="1">
            <a:spLocks noChangeArrowheads="1"/>
          </p:cNvSpPr>
          <p:nvPr/>
        </p:nvSpPr>
        <p:spPr bwMode="auto">
          <a:xfrm>
            <a:off x="2006868" y="1355808"/>
            <a:ext cx="4598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将</a:t>
            </a:r>
            <a:r>
              <a:rPr lang="en-US" altLang="zh-CN" sz="2800" b="1" dirty="0">
                <a:latin typeface="+mj-lt"/>
                <a:ea typeface="+mj-ea"/>
              </a:rPr>
              <a:t>Σ</a:t>
            </a:r>
            <a:r>
              <a:rPr lang="zh-CN" altLang="en-US" sz="2800" b="1" dirty="0">
                <a:latin typeface="+mj-lt"/>
                <a:ea typeface="+mj-ea"/>
              </a:rPr>
              <a:t>任意分成</a:t>
            </a:r>
            <a:r>
              <a:rPr lang="en-US" altLang="zh-CN" sz="2800" b="1" i="1" dirty="0">
                <a:latin typeface="+mj-lt"/>
                <a:ea typeface="+mj-ea"/>
              </a:rPr>
              <a:t>n</a:t>
            </a:r>
            <a:r>
              <a:rPr lang="zh-CN" altLang="en-US" sz="2800" b="1" dirty="0">
                <a:latin typeface="+mj-lt"/>
                <a:ea typeface="+mj-ea"/>
              </a:rPr>
              <a:t>个子曲面</a:t>
            </a:r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latin typeface="+mj-lt"/>
                <a:ea typeface="+mj-ea"/>
              </a:rPr>
              <a:t>S</a:t>
            </a:r>
            <a:r>
              <a:rPr lang="en-US" altLang="zh-CN" sz="2800" b="1" baseline="-25000" dirty="0">
                <a:latin typeface="+mj-lt"/>
                <a:ea typeface="+mj-ea"/>
              </a:rPr>
              <a:t>i</a:t>
            </a:r>
            <a:endParaRPr lang="en-US" altLang="zh-CN" sz="2800" b="1" baseline="30000" dirty="0">
              <a:latin typeface="+mj-lt"/>
              <a:ea typeface="+mj-ea"/>
            </a:endParaRPr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5895006" y="2063102"/>
            <a:ext cx="4679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latin typeface="+mj-lt"/>
                <a:ea typeface="+mj-ea"/>
              </a:rPr>
              <a:t>S</a:t>
            </a:r>
            <a:r>
              <a:rPr lang="en-US" altLang="zh-CN" sz="2800" b="1" baseline="-25000" dirty="0">
                <a:latin typeface="+mj-lt"/>
                <a:ea typeface="+mj-ea"/>
              </a:rPr>
              <a:t>i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 err="1">
                <a:latin typeface="+mj-lt"/>
                <a:ea typeface="+mj-ea"/>
              </a:rPr>
              <a:t>xoy</a:t>
            </a:r>
            <a:r>
              <a:rPr lang="zh-CN" altLang="en-US" sz="2800" b="1" dirty="0">
                <a:latin typeface="+mj-lt"/>
                <a:ea typeface="+mj-ea"/>
              </a:rPr>
              <a:t>面上的投影为</a:t>
            </a:r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dirty="0" err="1">
                <a:latin typeface="+mj-lt"/>
                <a:ea typeface="+mj-ea"/>
              </a:rPr>
              <a:t>S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i,xy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6605856" y="1371143"/>
            <a:ext cx="414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latin typeface="+mj-lt"/>
                <a:ea typeface="+mj-ea"/>
              </a:rPr>
              <a:t>S</a:t>
            </a:r>
            <a:r>
              <a:rPr lang="en-US" altLang="zh-CN" sz="2800" b="1" baseline="-25000" dirty="0">
                <a:latin typeface="+mj-lt"/>
                <a:ea typeface="+mj-ea"/>
              </a:rPr>
              <a:t>i</a:t>
            </a:r>
            <a:r>
              <a:rPr lang="zh-CN" altLang="en-US" sz="2800" b="1" dirty="0">
                <a:latin typeface="+mj-lt"/>
                <a:ea typeface="+mj-ea"/>
              </a:rPr>
              <a:t>上任取一点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l-GR" altLang="zh-CN" sz="2800" b="1" i="1" dirty="0">
                <a:latin typeface="+mj-lt"/>
                <a:ea typeface="+mj-ea"/>
                <a:cs typeface="Times New Roman" panose="02020603050405020304" pitchFamily="18" charset="0"/>
              </a:rPr>
              <a:t>ξ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el-GR" altLang="zh-CN" sz="2800" b="1" i="1" dirty="0">
                <a:latin typeface="+mj-lt"/>
                <a:ea typeface="+mj-ea"/>
              </a:rPr>
              <a:t>η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r>
              <a:rPr lang="el-GR" altLang="zh-CN" sz="2800" b="1" i="1" dirty="0">
                <a:latin typeface="+mj-lt"/>
                <a:ea typeface="+mj-ea"/>
              </a:rPr>
              <a:t>ζ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i</a:t>
            </a:r>
            <a:r>
              <a:rPr lang="en-US" altLang="zh-CN" sz="2800" b="1" i="1" baseline="-25000" dirty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en-US" altLang="zh-CN" sz="2800" b="1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utoUpdateAnimBg="0"/>
      <p:bldP spid="4117" grpId="0" autoUpdateAnimBg="0"/>
      <p:bldP spid="31745" grpId="0"/>
      <p:bldP spid="31746" grpId="0"/>
      <p:bldP spid="4143" grpId="0" animBg="1" autoUpdateAnimBg="0"/>
      <p:bldP spid="4150" grpId="0"/>
      <p:bldP spid="4151" grpId="0"/>
      <p:bldP spid="4152" grpId="0"/>
      <p:bldP spid="41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635627" y="449507"/>
            <a:ext cx="104081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同理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x,y,z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 Q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x,y,z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在有向曲面</a:t>
            </a:r>
            <a:r>
              <a:rPr lang="en-US" altLang="zh-CN" sz="2800" b="1" dirty="0"/>
              <a:t>Σ</a:t>
            </a:r>
            <a:r>
              <a:rPr lang="zh-CN" altLang="en-US" sz="2800" b="1" dirty="0"/>
              <a:t>上对坐标</a:t>
            </a:r>
            <a:r>
              <a:rPr lang="en-US" altLang="zh-CN" sz="2800" b="1" i="1" dirty="0" err="1"/>
              <a:t>y,z</a:t>
            </a:r>
            <a:r>
              <a:rPr lang="zh-CN" altLang="en-US" sz="2800" b="1" dirty="0"/>
              <a:t>和</a:t>
            </a:r>
            <a:r>
              <a:rPr lang="en-US" altLang="zh-CN" sz="2800" b="1" i="1" dirty="0" err="1"/>
              <a:t>z,x</a:t>
            </a:r>
            <a:r>
              <a:rPr lang="zh-CN" altLang="en-US" sz="2800" b="1" dirty="0"/>
              <a:t>的曲面积分为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3" name="Object 16"/>
              <p:cNvSpPr txBox="1"/>
              <p:nvPr/>
            </p:nvSpPr>
            <p:spPr bwMode="auto">
              <a:xfrm>
                <a:off x="1280343" y="2242676"/>
                <a:ext cx="7873281" cy="13118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𝒅𝒛𝒅𝒙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ξ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𝒛𝒙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03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343" y="2242676"/>
                <a:ext cx="7873281" cy="1311843"/>
              </a:xfrm>
              <a:prstGeom prst="rect">
                <a:avLst/>
              </a:prstGeom>
              <a:blipFill rotWithShape="1">
                <a:blip r:embed="rId1"/>
                <a:stretch>
                  <a:fillRect l="-2" t="-37" r="1" b="-5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Object 17"/>
              <p:cNvSpPr txBox="1"/>
              <p:nvPr/>
            </p:nvSpPr>
            <p:spPr bwMode="auto">
              <a:xfrm>
                <a:off x="1301035" y="972727"/>
                <a:ext cx="7332487" cy="13029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𝒅𝒚𝒅𝒛</m:t>
                          </m:r>
                        </m:e>
                      </m:nary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33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33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m:rPr>
                                  <m:nor/>
                                </m:rPr>
                                <a:rPr lang="en-US" altLang="zh-CN" sz="3300" b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altLang="zh-CN" sz="33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ξ</m:t>
                              </m:r>
                              <m:r>
                                <m:rPr>
                                  <m:nor/>
                                </m:rPr>
                                <a:rPr lang="en-US" altLang="zh-CN" sz="33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33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33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3300" b="1" i="1" dirty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  <m:r>
                                <m:rPr>
                                  <m:nor/>
                                </m:rPr>
                                <a:rPr lang="en-US" altLang="zh-CN" sz="33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33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33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3300" b="1" i="1" dirty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  <m:r>
                                <m:rPr>
                                  <m:nor/>
                                </m:rPr>
                                <a:rPr lang="en-US" altLang="zh-CN" sz="33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3300" b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𝒚𝒛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0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1035" y="972727"/>
                <a:ext cx="7332487" cy="1302933"/>
              </a:xfrm>
              <a:prstGeom prst="rect">
                <a:avLst/>
              </a:prstGeom>
              <a:blipFill rotWithShape="1">
                <a:blip r:embed="rId2"/>
                <a:stretch>
                  <a:fillRect l="-8" t="-42" r="1" b="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40" name="Text Box 20"/>
              <p:cNvSpPr txBox="1">
                <a:spLocks noChangeArrowheads="1"/>
              </p:cNvSpPr>
              <p:nvPr/>
            </p:nvSpPr>
            <p:spPr bwMode="auto">
              <a:xfrm>
                <a:off x="1465730" y="4515829"/>
                <a:ext cx="81049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(2)</a:t>
                </a:r>
                <a:r>
                  <a:rPr lang="zh-CN" altLang="en-US" sz="2800" b="1" dirty="0"/>
                  <a:t>如果</a:t>
                </a:r>
                <a:r>
                  <a:rPr lang="en-US" altLang="zh-CN" sz="2800" b="1" i="1" dirty="0"/>
                  <a:t>P</a:t>
                </a:r>
                <a:r>
                  <a:rPr lang="zh-CN" altLang="en-US" sz="2800" b="1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800" b="1" i="1" dirty="0"/>
                  <a:t>Q</a:t>
                </a:r>
                <a:r>
                  <a:rPr lang="zh-CN" altLang="en-US" sz="2800" b="1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800" b="1" i="1" dirty="0"/>
                  <a:t>R</a:t>
                </a:r>
                <a:r>
                  <a:rPr lang="zh-CN" altLang="en-US" sz="2800" b="1" dirty="0"/>
                  <a:t>在曲面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/>
                  <a:t>上连续，则曲面积分存在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514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730" y="4515829"/>
                <a:ext cx="810498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" t="-66" r="8" b="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41" name="Text Box 21"/>
              <p:cNvSpPr txBox="1">
                <a:spLocks noChangeArrowheads="1"/>
              </p:cNvSpPr>
              <p:nvPr/>
            </p:nvSpPr>
            <p:spPr bwMode="auto">
              <a:xfrm>
                <a:off x="1427629" y="3835584"/>
                <a:ext cx="9169785" cy="58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(1)</a:t>
                </a:r>
                <a:r>
                  <a:rPr lang="zh-CN" altLang="en-US" sz="2800" b="1" dirty="0"/>
                  <a:t>若∑是封闭曲面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则上述积分记为：</a:t>
                </a:r>
                <a14:m>
                  <m:oMath xmlns:m="http://schemas.openxmlformats.org/officeDocument/2006/math">
                    <m:nary>
                      <m:naryPr>
                        <m:chr m:val="∯"/>
                        <m:limLoc m:val="undOvr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𝒅𝒙𝒅𝒚</m:t>
                        </m:r>
                      </m:e>
                    </m:nary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41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7629" y="3835584"/>
                <a:ext cx="9169785" cy="589713"/>
              </a:xfrm>
              <a:prstGeom prst="rect">
                <a:avLst/>
              </a:prstGeom>
              <a:blipFill rotWithShape="1">
                <a:blip r:embed="rId4"/>
                <a:stretch>
                  <a:fillRect l="-2" t="-31" r="6" b="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635468" y="3764146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hlink"/>
                </a:solidFill>
              </a:rPr>
              <a:t>注</a:t>
            </a:r>
            <a:r>
              <a:rPr lang="en-US" altLang="zh-CN" sz="2800" b="1">
                <a:solidFill>
                  <a:schemeClr val="hlink"/>
                </a:solidFill>
              </a:rPr>
              <a:t>:</a:t>
            </a:r>
            <a:endParaRPr lang="en-US" altLang="zh-CN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44" name="Text Box 24"/>
              <p:cNvSpPr txBox="1">
                <a:spLocks noChangeArrowheads="1"/>
              </p:cNvSpPr>
              <p:nvPr/>
            </p:nvSpPr>
            <p:spPr bwMode="auto">
              <a:xfrm>
                <a:off x="1427629" y="5295560"/>
                <a:ext cx="8496416" cy="58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(3) </a:t>
                </a:r>
                <a:r>
                  <a:rPr lang="zh-CN" altLang="en-US" sz="2800" b="1" dirty="0"/>
                  <a:t>常见组合积分：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𝑷𝒅𝒚𝒅𝒛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𝑸𝒅𝒛𝒅𝒙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𝑹𝒅𝒙𝒅𝒚</m:t>
                        </m:r>
                      </m:e>
                    </m:nary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4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7629" y="5295560"/>
                <a:ext cx="8496416" cy="589713"/>
              </a:xfrm>
              <a:prstGeom prst="rect">
                <a:avLst/>
              </a:prstGeom>
              <a:blipFill rotWithShape="1">
                <a:blip r:embed="rId5"/>
                <a:stretch>
                  <a:fillRect l="-2" t="-50" r="3" b="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207904" y="6218358"/>
            <a:ext cx="316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 </a:t>
            </a:r>
            <a:r>
              <a:rPr lang="zh-CN" altLang="en-US" sz="2800" b="1" dirty="0"/>
              <a:t>例如流量</a:t>
            </a:r>
            <a:r>
              <a:rPr lang="en-US" altLang="zh-CN" sz="2800" b="1" i="1" dirty="0">
                <a:ea typeface="隶书" panose="02010509060101010101" pitchFamily="49" charset="-122"/>
              </a:rPr>
              <a:t>Φ </a:t>
            </a:r>
            <a:r>
              <a:rPr lang="en-US" altLang="zh-CN" sz="2800" b="1" dirty="0"/>
              <a:t>)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utoUpdateAnimBg="0"/>
      <p:bldP spid="4103" grpId="0"/>
      <p:bldP spid="4101" grpId="0"/>
      <p:bldP spid="5140" grpId="0" autoUpdateAnimBg="0"/>
      <p:bldP spid="5141" grpId="0" autoUpdateAnimBg="0"/>
      <p:bldP spid="5143" grpId="0" autoUpdateAnimBg="0"/>
      <p:bldP spid="5144" grpId="0" autoUpdateAnimBg="0"/>
      <p:bldP spid="51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830344" y="290409"/>
            <a:ext cx="7294405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(4) </a:t>
            </a:r>
            <a:r>
              <a:rPr lang="zh-CN" altLang="en-US" sz="2800" b="1" dirty="0"/>
              <a:t>基本性质与第一类曲面积分类似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2189977" y="1995249"/>
            <a:ext cx="6068334" cy="1312585"/>
            <a:chOff x="1008" y="1022"/>
            <a:chExt cx="3262" cy="5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2" name="Object 4"/>
                <p:cNvSpPr txBox="1"/>
                <p:nvPr/>
              </p:nvSpPr>
              <p:spPr bwMode="auto">
                <a:xfrm>
                  <a:off x="1008" y="1029"/>
                  <a:ext cx="1858" cy="5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𝒅𝒙𝒅𝒚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5122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8" y="1029"/>
                  <a:ext cx="1858" cy="545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3" name="Object 5"/>
                <p:cNvSpPr txBox="1"/>
                <p:nvPr/>
              </p:nvSpPr>
              <p:spPr bwMode="auto">
                <a:xfrm>
                  <a:off x="2798" y="1022"/>
                  <a:ext cx="1472" cy="4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5123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8" y="1022"/>
                  <a:ext cx="1472" cy="470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408193" y="3550166"/>
            <a:ext cx="7199313" cy="792163"/>
          </a:xfrm>
          <a:prstGeom prst="wedgeRectCallout">
            <a:avLst>
              <a:gd name="adj1" fmla="val -7903"/>
              <a:gd name="adj2" fmla="val -48796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hlink"/>
                </a:solidFill>
              </a:rPr>
              <a:t>对第二类曲面积分</a:t>
            </a:r>
            <a:r>
              <a:rPr lang="en-US" altLang="zh-CN" sz="2800" b="1" dirty="0">
                <a:solidFill>
                  <a:schemeClr val="hlink"/>
                </a:solidFill>
              </a:rPr>
              <a:t>, </a:t>
            </a:r>
            <a:r>
              <a:rPr lang="zh-CN" altLang="en-US" sz="2800" b="1" dirty="0">
                <a:solidFill>
                  <a:schemeClr val="hlink"/>
                </a:solidFill>
              </a:rPr>
              <a:t>必须注意曲面所取的侧</a:t>
            </a:r>
            <a:endParaRPr lang="zh-CN" altLang="en-US" sz="2800" b="1" dirty="0">
              <a:solidFill>
                <a:schemeClr val="hlink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08193" y="1182135"/>
            <a:ext cx="5407854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两类积分的最主要的区别为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2" grpId="0" animBg="1" autoUpdateAnimBg="0"/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Text Box 2"/>
              <p:cNvSpPr txBox="1">
                <a:spLocks noChangeArrowheads="1"/>
              </p:cNvSpPr>
              <p:nvPr/>
            </p:nvSpPr>
            <p:spPr bwMode="auto">
              <a:xfrm>
                <a:off x="924026" y="287722"/>
                <a:ext cx="10173902" cy="611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b="1" dirty="0"/>
                  <a:t>若以向量函数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/>
                  <a:t>(</a:t>
                </a:r>
                <a:r>
                  <a:rPr lang="en-US" altLang="zh-CN" sz="2800" b="1" i="1" dirty="0" err="1"/>
                  <a:t>x,y,z</a:t>
                </a:r>
                <a:r>
                  <a:rPr lang="en-US" altLang="zh-CN" sz="2800" b="1" dirty="0"/>
                  <a:t>)</a:t>
                </a:r>
                <a:r>
                  <a:rPr lang="en-US" altLang="zh-CN" sz="2800" b="1" i="1" dirty="0"/>
                  <a:t>=P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 err="1"/>
                  <a:t>x,y,z</a:t>
                </a:r>
                <a:r>
                  <a:rPr lang="en-US" altLang="zh-CN" sz="2800" b="1" dirty="0"/>
                  <a:t>)</a:t>
                </a:r>
                <a:r>
                  <a:rPr lang="en-US" altLang="zh-CN" sz="2800" b="1" i="1" dirty="0" err="1"/>
                  <a:t>i+Q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 err="1"/>
                  <a:t>x,y,z</a:t>
                </a:r>
                <a:r>
                  <a:rPr lang="en-US" altLang="zh-CN" sz="2800" b="1" dirty="0"/>
                  <a:t>)</a:t>
                </a:r>
                <a:r>
                  <a:rPr lang="en-US" altLang="zh-CN" sz="2800" b="1" i="1" dirty="0" err="1"/>
                  <a:t>j+R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 err="1"/>
                  <a:t>x,y,z</a:t>
                </a:r>
                <a:r>
                  <a:rPr lang="en-US" altLang="zh-CN" sz="2800" b="1" dirty="0"/>
                  <a:t>)</a:t>
                </a:r>
                <a:r>
                  <a:rPr lang="en-US" altLang="zh-CN" sz="2800" b="1" i="1" dirty="0"/>
                  <a:t>k</a:t>
                </a:r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表示向量场</a:t>
                </a:r>
                <a:r>
                  <a:rPr lang="en-US" altLang="zh-CN" sz="2800" b="1" dirty="0"/>
                  <a:t>,</a:t>
                </a:r>
                <a:endParaRPr lang="en-US" altLang="zh-CN" sz="2800" b="1" dirty="0"/>
              </a:p>
            </p:txBody>
          </p:sp>
        </mc:Choice>
        <mc:Fallback>
          <p:sp>
            <p:nvSpPr>
              <p:cNvPr id="2355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026" y="287722"/>
                <a:ext cx="10173902" cy="611706"/>
              </a:xfrm>
              <a:prstGeom prst="rect">
                <a:avLst/>
              </a:prstGeom>
              <a:blipFill rotWithShape="1">
                <a:blip r:embed="rId1"/>
                <a:stretch>
                  <a:fillRect l="-1" t="-11" b="-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224933" y="2558891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第二类曲面积分又可表示为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Object 4"/>
              <p:cNvSpPr txBox="1"/>
              <p:nvPr/>
            </p:nvSpPr>
            <p:spPr bwMode="auto">
              <a:xfrm>
                <a:off x="1992313" y="3041421"/>
                <a:ext cx="6358270" cy="15300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55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3" y="3041421"/>
                <a:ext cx="6358270" cy="1530083"/>
              </a:xfrm>
              <a:prstGeom prst="rect">
                <a:avLst/>
              </a:prstGeom>
              <a:blipFill rotWithShape="1">
                <a:blip r:embed="rId2"/>
                <a:stretch>
                  <a:fillRect l="-5" t="-27" r="5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Text Box 5"/>
              <p:cNvSpPr txBox="1">
                <a:spLocks noChangeArrowheads="1"/>
              </p:cNvSpPr>
              <p:nvPr/>
            </p:nvSpPr>
            <p:spPr bwMode="auto">
              <a:xfrm>
                <a:off x="1522622" y="4330637"/>
                <a:ext cx="8135937" cy="576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j-lt"/>
                  </a:rPr>
                  <a:t>其中</a:t>
                </a:r>
                <a:r>
                  <a:rPr lang="en-US" altLang="zh-CN" sz="2800" b="1" dirty="0">
                    <a:latin typeface="+mj-lt"/>
                  </a:rPr>
                  <a:t>: </a:t>
                </a:r>
                <a:r>
                  <a:rPr lang="en-US" altLang="zh-CN" sz="2800" b="1" i="1" dirty="0">
                    <a:latin typeface="+mj-lt"/>
                  </a:rPr>
                  <a:t>A</a:t>
                </a:r>
                <a:r>
                  <a:rPr lang="en-US" altLang="zh-CN" sz="2800" b="1" i="1" baseline="-25000" dirty="0">
                    <a:latin typeface="+mj-lt"/>
                  </a:rPr>
                  <a:t>n</a:t>
                </a:r>
                <a:r>
                  <a:rPr lang="en-US" altLang="zh-CN" sz="2800" b="1" dirty="0">
                    <a:latin typeface="+mj-lt"/>
                  </a:rPr>
                  <a:t>=</a:t>
                </a:r>
                <a:r>
                  <a:rPr lang="en-US" altLang="zh-CN" sz="2800" b="1" i="1" dirty="0" err="1">
                    <a:latin typeface="+mj-lt"/>
                  </a:rPr>
                  <a:t>P</a:t>
                </a:r>
                <a:r>
                  <a:rPr lang="en-US" altLang="zh-CN" sz="2800" b="1" dirty="0" err="1">
                    <a:latin typeface="+mj-lt"/>
                  </a:rPr>
                  <a:t>cos</a:t>
                </a:r>
                <a:r>
                  <a:rPr lang="el-GR" altLang="zh-CN" sz="2800" b="1" dirty="0">
                    <a:latin typeface="+mj-lt"/>
                    <a:ea typeface="楷体_GB2312" pitchFamily="49" charset="-122"/>
                  </a:rPr>
                  <a:t>α</a:t>
                </a:r>
                <a:r>
                  <a:rPr lang="en-US" altLang="zh-CN" sz="2800" b="1" dirty="0">
                    <a:latin typeface="+mj-lt"/>
                  </a:rPr>
                  <a:t>+</a:t>
                </a:r>
                <a:r>
                  <a:rPr lang="en-US" altLang="zh-CN" sz="2800" b="1" i="1" dirty="0" err="1">
                    <a:latin typeface="+mj-lt"/>
                  </a:rPr>
                  <a:t>Q</a:t>
                </a:r>
                <a:r>
                  <a:rPr lang="en-US" altLang="zh-CN" sz="2800" b="1" dirty="0" err="1">
                    <a:latin typeface="+mj-lt"/>
                  </a:rPr>
                  <a:t>cos</a:t>
                </a:r>
                <a:r>
                  <a:rPr lang="el-GR" altLang="zh-CN" sz="2800" b="1" dirty="0">
                    <a:latin typeface="+mj-lt"/>
                    <a:ea typeface="楷体_GB2312" pitchFamily="49" charset="-122"/>
                  </a:rPr>
                  <a:t>β</a:t>
                </a:r>
                <a:r>
                  <a:rPr lang="en-US" altLang="zh-CN" sz="2800" b="1" dirty="0">
                    <a:latin typeface="+mj-lt"/>
                  </a:rPr>
                  <a:t>+</a:t>
                </a:r>
                <a:r>
                  <a:rPr lang="en-US" altLang="zh-CN" sz="2800" b="1" i="1" dirty="0" err="1">
                    <a:latin typeface="+mj-lt"/>
                  </a:rPr>
                  <a:t>R</a:t>
                </a:r>
                <a:r>
                  <a:rPr lang="en-US" altLang="zh-CN" sz="2800" b="1" dirty="0" err="1">
                    <a:latin typeface="+mj-lt"/>
                  </a:rPr>
                  <a:t>cos</a:t>
                </a:r>
                <a:r>
                  <a:rPr lang="el-GR" altLang="zh-CN" sz="2800" b="1" dirty="0">
                    <a:latin typeface="+mj-lt"/>
                    <a:ea typeface="楷体_GB2312" pitchFamily="49" charset="-122"/>
                  </a:rPr>
                  <a:t>γ</a:t>
                </a:r>
                <a:r>
                  <a:rPr lang="zh-CN" altLang="en-US" sz="2800" b="1" dirty="0">
                    <a:latin typeface="+mj-lt"/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+mj-lt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+mj-lt"/>
                  </a:rPr>
                  <a:t>上的投影</a:t>
                </a:r>
                <a:r>
                  <a:rPr lang="en-US" altLang="zh-CN" sz="2800" b="1" dirty="0">
                    <a:latin typeface="+mj-lt"/>
                  </a:rPr>
                  <a:t>.</a:t>
                </a:r>
                <a:endParaRPr lang="el-GR" altLang="zh-CN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2355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2622" y="4330637"/>
                <a:ext cx="8135937" cy="576761"/>
              </a:xfrm>
              <a:prstGeom prst="rect">
                <a:avLst/>
              </a:prstGeom>
              <a:blipFill rotWithShape="1">
                <a:blip r:embed="rId3"/>
                <a:stretch>
                  <a:fillRect l="-6" t="-99" r="3" b="-2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1127126" y="1773236"/>
                <a:ext cx="8064500" cy="57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𝒅</m:t>
                    </m:r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/>
                  <a:t>=</a:t>
                </a:r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 err="1"/>
                  <a:t>d</a:t>
                </a:r>
                <a:r>
                  <a:rPr lang="en-US" altLang="zh-CN" sz="2800" i="1" dirty="0" err="1"/>
                  <a:t>s</a:t>
                </a:r>
                <a:r>
                  <a:rPr lang="en-US" altLang="zh-CN" sz="2800" b="1" i="1" dirty="0"/>
                  <a:t>=</a:t>
                </a:r>
                <a:r>
                  <a:rPr lang="en-US" altLang="zh-CN" sz="2800" b="1" i="1" dirty="0" err="1"/>
                  <a:t>dydz</a:t>
                </a:r>
                <a:r>
                  <a:rPr lang="en-US" altLang="zh-CN" sz="2800" b="1" dirty="0" err="1"/>
                  <a:t>i</a:t>
                </a:r>
                <a:r>
                  <a:rPr lang="en-US" altLang="zh-CN" sz="2800" b="1" i="1" dirty="0" err="1"/>
                  <a:t>+dzdx</a:t>
                </a:r>
                <a:r>
                  <a:rPr lang="en-US" altLang="zh-CN" sz="2800" b="1" dirty="0" err="1"/>
                  <a:t>j</a:t>
                </a:r>
                <a:r>
                  <a:rPr lang="en-US" altLang="zh-CN" sz="2800" b="1" i="1" dirty="0" err="1"/>
                  <a:t>+dxdy</a:t>
                </a:r>
                <a:r>
                  <a:rPr lang="en-US" altLang="zh-CN" sz="2800" b="1" dirty="0" err="1"/>
                  <a:t>k</a:t>
                </a:r>
                <a:r>
                  <a:rPr lang="en-US" altLang="zh-CN" sz="2800" b="1" i="1" dirty="0"/>
                  <a:t>  </a:t>
                </a:r>
                <a:r>
                  <a:rPr lang="zh-CN" altLang="en-US" sz="2800" b="1" dirty="0"/>
                  <a:t>表示</a:t>
                </a:r>
                <a:r>
                  <a:rPr lang="en-US" altLang="zh-CN" sz="2800" b="1" dirty="0"/>
                  <a:t>Σ</a:t>
                </a:r>
                <a:r>
                  <a:rPr lang="zh-CN" altLang="en-US" sz="2800" b="1" dirty="0"/>
                  <a:t>的有向面积元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356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126" y="1773236"/>
                <a:ext cx="8064500" cy="578300"/>
              </a:xfrm>
              <a:prstGeom prst="rect">
                <a:avLst/>
              </a:prstGeom>
              <a:blipFill rotWithShape="1">
                <a:blip r:embed="rId4"/>
                <a:stretch>
                  <a:fillRect t="-55" b="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62" name="Text Box 10"/>
              <p:cNvSpPr txBox="1">
                <a:spLocks noChangeArrowheads="1"/>
              </p:cNvSpPr>
              <p:nvPr/>
            </p:nvSpPr>
            <p:spPr bwMode="auto">
              <a:xfrm>
                <a:off x="1191703" y="1074722"/>
                <a:ext cx="84668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func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func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b="1" dirty="0"/>
                  <a:t> 为</a:t>
                </a:r>
                <a:r>
                  <a:rPr lang="en-US" altLang="zh-CN" sz="2800" b="1" dirty="0"/>
                  <a:t>Σ</a:t>
                </a:r>
                <a:r>
                  <a:rPr lang="zh-CN" altLang="en-US" sz="2800" b="1" dirty="0"/>
                  <a:t>的单位法向量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356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1703" y="1074722"/>
                <a:ext cx="8466856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5" t="-58" r="2" b="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63" name="Object 11"/>
              <p:cNvSpPr txBox="1"/>
              <p:nvPr/>
            </p:nvSpPr>
            <p:spPr bwMode="auto">
              <a:xfrm>
                <a:off x="924026" y="5084764"/>
                <a:ext cx="11126803" cy="1383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即：</m:t>
                      </m:r>
                      <m:r>
                        <a:rPr lang="zh-CN" altLang="en-US" sz="28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𝒅𝒚𝒅𝒛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𝒅𝒛𝒅𝒙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56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026" y="5084764"/>
                <a:ext cx="11126803" cy="1383413"/>
              </a:xfrm>
              <a:prstGeom prst="rect">
                <a:avLst/>
              </a:prstGeom>
              <a:blipFill rotWithShape="1">
                <a:blip r:embed="rId6"/>
                <a:stretch>
                  <a:fillRect l="-1" t="-23" r="4" b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/>
      <p:bldP spid="23556" grpId="0"/>
      <p:bldP spid="23557" grpId="0" autoUpdateAnimBg="0"/>
      <p:bldP spid="23560" grpId="0"/>
      <p:bldP spid="23562" grpId="0" autoUpdateAnimBg="0"/>
      <p:bldP spid="235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171700" y="404813"/>
            <a:ext cx="5951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二、对坐标的曲面积分的计算法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74" name="AutoShape 30"/>
              <p:cNvSpPr>
                <a:spLocks noChangeArrowheads="1"/>
              </p:cNvSpPr>
              <p:nvPr/>
            </p:nvSpPr>
            <p:spPr bwMode="auto">
              <a:xfrm>
                <a:off x="4792301" y="1131934"/>
                <a:ext cx="5646738" cy="533400"/>
              </a:xfrm>
              <a:prstGeom prst="wedgeRectCallout">
                <a:avLst>
                  <a:gd name="adj1" fmla="val -5528"/>
                  <a:gd name="adj2" fmla="val -96130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b="1" dirty="0"/>
                  <a:t>化成</a:t>
                </a:r>
                <a14:m>
                  <m:oMath xmlns:m="http://schemas.openxmlformats.org/officeDocument/2006/math">
                    <m:r>
                      <a:rPr lang="zh-CN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2800" b="1" dirty="0"/>
                  <a:t>的投影区域上的二重积分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6174" name="AutoShap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2301" y="1131934"/>
                <a:ext cx="5646738" cy="533400"/>
              </a:xfrm>
              <a:prstGeom prst="wedgeRectCallout">
                <a:avLst>
                  <a:gd name="adj1" fmla="val -5528"/>
                  <a:gd name="adj2" fmla="val -96130"/>
                </a:avLst>
              </a:prstGeom>
              <a:blipFill rotWithShape="1">
                <a:blip r:embed="rId1"/>
                <a:stretch>
                  <a:fillRect l="-89" t="-47330" r="-74" b="-884"/>
                </a:stretch>
              </a:blipFill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303539" y="1677677"/>
            <a:ext cx="9375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(1) </a:t>
            </a:r>
            <a:r>
              <a:rPr lang="zh-CN" altLang="en-US" sz="2800" b="1" dirty="0"/>
              <a:t>设∑的方程为</a:t>
            </a:r>
            <a:r>
              <a:rPr lang="en-US" altLang="zh-CN" sz="2800" b="1" dirty="0"/>
              <a:t>: </a:t>
            </a:r>
            <a:r>
              <a:rPr lang="en-US" altLang="zh-CN" sz="3200" b="1" dirty="0"/>
              <a:t> </a:t>
            </a:r>
            <a:r>
              <a:rPr lang="en-US" altLang="zh-CN" sz="3600" b="1" i="1" dirty="0"/>
              <a:t>z</a:t>
            </a:r>
            <a:r>
              <a:rPr lang="en-US" altLang="zh-CN" sz="2800" b="1" i="1" dirty="0"/>
              <a:t>=</a:t>
            </a:r>
            <a:r>
              <a:rPr lang="en-US" altLang="zh-CN" sz="3600" b="1" i="1" dirty="0"/>
              <a:t>z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),Σ</a:t>
            </a:r>
            <a:r>
              <a:rPr lang="zh-CN" altLang="en-US" sz="2800" b="1" dirty="0"/>
              <a:t>在</a:t>
            </a:r>
            <a:r>
              <a:rPr lang="en-US" altLang="zh-CN" sz="2800" b="1" i="1" dirty="0" err="1"/>
              <a:t>xoy</a:t>
            </a:r>
            <a:r>
              <a:rPr lang="zh-CN" altLang="en-US" sz="2800" b="1" dirty="0"/>
              <a:t>面上的投影为</a:t>
            </a:r>
            <a:r>
              <a:rPr lang="en-US" altLang="zh-CN" sz="2800" b="1" i="1" dirty="0" err="1"/>
              <a:t>D</a:t>
            </a:r>
            <a:r>
              <a:rPr lang="en-US" altLang="zh-CN" sz="3200" b="1" i="1" baseline="-25000" dirty="0" err="1"/>
              <a:t>xy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取上侧</a:t>
            </a:r>
            <a:endParaRPr lang="en-US" altLang="zh-CN" sz="2800" b="1" dirty="0"/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917952" y="2411150"/>
            <a:ext cx="5264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+mj-lt"/>
                <a:ea typeface="+mj-ea"/>
              </a:rPr>
              <a:t>z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>
                <a:latin typeface="+mj-lt"/>
                <a:ea typeface="+mj-ea"/>
              </a:rPr>
              <a:t> 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 err="1">
                <a:latin typeface="+mj-lt"/>
                <a:ea typeface="+mj-ea"/>
              </a:rPr>
              <a:t>D</a:t>
            </a:r>
            <a:r>
              <a:rPr lang="en-US" altLang="zh-CN" sz="2800" b="1" i="1" baseline="-25000" dirty="0" err="1">
                <a:latin typeface="+mj-lt"/>
                <a:ea typeface="+mj-ea"/>
              </a:rPr>
              <a:t>xy</a:t>
            </a:r>
            <a:r>
              <a:rPr lang="zh-CN" altLang="en-US" sz="2800" b="1" dirty="0">
                <a:latin typeface="+mj-lt"/>
                <a:ea typeface="+mj-ea"/>
              </a:rPr>
              <a:t>上有一阶连续偏导数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1284289" y="314325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</a:rPr>
              <a:t>则</a:t>
            </a:r>
            <a:endParaRPr lang="en-US" altLang="zh-CN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69"/>
              <p:cNvSpPr txBox="1"/>
              <p:nvPr/>
            </p:nvSpPr>
            <p:spPr bwMode="auto">
              <a:xfrm>
                <a:off x="4839044" y="4095531"/>
                <a:ext cx="5910533" cy="7644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∴ (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b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sub>
                      </m:sSub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33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32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altLang="zh-CN" sz="3200" b="1" i="1" dirty="0">
                          <a:latin typeface="Cambria Math" panose="020405030504060302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altLang="zh-CN" sz="32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3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m:rPr>
                          <m:nor/>
                        </m:rPr>
                        <a:rPr lang="en-US" altLang="zh-CN" sz="36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CN" sz="36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en-US" altLang="zh-CN" sz="36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36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36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3600" b="1" i="1" dirty="0">
                          <a:latin typeface="Cambria Math" panose="02040503050406030204" pitchFamily="18" charset="0"/>
                        </a:rPr>
                        <m:t>η</m:t>
                      </m:r>
                      <m:r>
                        <m:rPr>
                          <m:nor/>
                        </m:rPr>
                        <a:rPr lang="en-US" altLang="zh-CN" sz="36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360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" name="Object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9044" y="4095531"/>
                <a:ext cx="5910533" cy="764459"/>
              </a:xfrm>
              <a:prstGeom prst="rect">
                <a:avLst/>
              </a:prstGeom>
              <a:blipFill rotWithShape="1">
                <a:blip r:embed="rId2"/>
                <a:stretch>
                  <a:fillRect l="-6" t="-54" r="5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2641734" y="4039925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∵ </a:t>
            </a:r>
            <a:r>
              <a:rPr lang="zh-CN" altLang="en-US" sz="2800" b="1" dirty="0">
                <a:latin typeface="+mj-lt"/>
                <a:ea typeface="+mj-ea"/>
              </a:rPr>
              <a:t>取上侧</a:t>
            </a:r>
            <a:r>
              <a:rPr lang="en-US" altLang="zh-CN" sz="2800" b="1" dirty="0">
                <a:latin typeface="+mj-lt"/>
                <a:ea typeface="+mj-ea"/>
              </a:rPr>
              <a:t>,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8" name="Line 74"/>
          <p:cNvSpPr>
            <a:spLocks noChangeShapeType="1"/>
          </p:cNvSpPr>
          <p:nvPr/>
        </p:nvSpPr>
        <p:spPr bwMode="auto">
          <a:xfrm flipH="1">
            <a:off x="2502568" y="3991645"/>
            <a:ext cx="40343" cy="917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80"/>
              <p:cNvSpPr txBox="1"/>
              <p:nvPr/>
            </p:nvSpPr>
            <p:spPr bwMode="auto">
              <a:xfrm>
                <a:off x="2021305" y="5635024"/>
                <a:ext cx="5594365" cy="1222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4" name="Object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1305" y="5635024"/>
                <a:ext cx="5594365" cy="1222975"/>
              </a:xfrm>
              <a:prstGeom prst="rect">
                <a:avLst/>
              </a:prstGeom>
              <a:blipFill rotWithShape="1">
                <a:blip r:embed="rId3"/>
                <a:stretch>
                  <a:fillRect l="-2" t="-3" r="2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bject 1025"/>
              <p:cNvSpPr txBox="1"/>
              <p:nvPr/>
            </p:nvSpPr>
            <p:spPr bwMode="auto">
              <a:xfrm>
                <a:off x="5404061" y="2834265"/>
                <a:ext cx="4768111" cy="12995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ξ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52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4061" y="2834265"/>
                <a:ext cx="4768111" cy="1299585"/>
              </a:xfrm>
              <a:prstGeom prst="rect">
                <a:avLst/>
              </a:prstGeom>
              <a:blipFill rotWithShape="1">
                <a:blip r:embed="rId4"/>
                <a:stretch>
                  <a:fillRect l="-4" t="-20" r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bject 1026"/>
              <p:cNvSpPr txBox="1"/>
              <p:nvPr/>
            </p:nvSpPr>
            <p:spPr bwMode="auto">
              <a:xfrm>
                <a:off x="2021305" y="2940067"/>
                <a:ext cx="3532471" cy="12995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53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1305" y="2940067"/>
                <a:ext cx="3532471" cy="1299585"/>
              </a:xfrm>
              <a:prstGeom prst="rect">
                <a:avLst/>
              </a:prstGeom>
              <a:blipFill rotWithShape="1">
                <a:blip r:embed="rId5"/>
                <a:stretch>
                  <a:fillRect l="-3" t="-1" r="2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bject 1025"/>
              <p:cNvSpPr txBox="1"/>
              <p:nvPr/>
            </p:nvSpPr>
            <p:spPr bwMode="auto">
              <a:xfrm>
                <a:off x="2021305" y="4501139"/>
                <a:ext cx="7368523" cy="12995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ξ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zh-CN" sz="2800" b="1" i="1" dirty="0">
                          <a:latin typeface="Cambria Math" panose="02040503050406030204" pitchFamily="18" charset="0"/>
                        </a:rPr>
                        <m:t>η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Cambria Math" panose="02040503050406030204" pitchFamily="18" charset="0"/>
                        </a:rPr>
                        <m:t>))(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54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1305" y="4501139"/>
                <a:ext cx="7368523" cy="1299585"/>
              </a:xfrm>
              <a:prstGeom prst="rect">
                <a:avLst/>
              </a:prstGeom>
              <a:blipFill rotWithShape="1">
                <a:blip r:embed="rId6"/>
                <a:stretch>
                  <a:fillRect l="-1" t="-20" r="1" b="-258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 autoUpdateAnimBg="0"/>
      <p:bldP spid="6174" grpId="0" animBg="1" autoUpdateAnimBg="0"/>
      <p:bldP spid="6175" grpId="0"/>
      <p:bldP spid="6178" grpId="0"/>
      <p:bldP spid="10" grpId="0" autoUpdateAnimBg="0"/>
      <p:bldP spid="14" grpId="0"/>
      <p:bldP spid="16" grpId="0" autoUpdateAnimBg="0"/>
      <p:bldP spid="24" grpId="0"/>
      <p:bldP spid="52" grpId="0"/>
      <p:bldP spid="53" grpId="0"/>
      <p:bldP spid="54" grpId="0"/>
    </p:bldLst>
  </p:timing>
</p:sld>
</file>

<file path=ppt/tags/tag1.xml><?xml version="1.0" encoding="utf-8"?>
<p:tagLst xmlns:p="http://schemas.openxmlformats.org/presentationml/2006/main">
  <p:tag name="KSO_WPP_MARK_KEY" val="543bf3c7-929a-4886-9e52-82e5a2bf771f"/>
  <p:tag name="COMMONDATA" val="eyJoZGlkIjoiNzk2MmYwY2ZiNDdlNzJmNTFhM2ZjMDBlOWY1ZWFkY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tailEnd type="triangle" w="med" len="med"/>
        </a:ln>
      </a:spPr>
      <a:bodyPr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6717</Words>
  <Application>WPS 演示</Application>
  <PresentationFormat>宽屏</PresentationFormat>
  <Paragraphs>441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Symbol</vt:lpstr>
      <vt:lpstr>楷体_GB2312</vt:lpstr>
      <vt:lpstr>新宋体</vt:lpstr>
      <vt:lpstr>Cambria Math</vt:lpstr>
      <vt:lpstr>隶书</vt:lpstr>
      <vt:lpstr>微软雅黑</vt:lpstr>
      <vt:lpstr>Arial Unicode MS</vt:lpstr>
      <vt:lpstr>Calibri</vt:lpstr>
      <vt:lpstr>Office 主题​​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WPS_1658303229</cp:lastModifiedBy>
  <cp:revision>327</cp:revision>
  <dcterms:created xsi:type="dcterms:W3CDTF">2020-02-21T07:30:00Z</dcterms:created>
  <dcterms:modified xsi:type="dcterms:W3CDTF">2023-05-29T13:34:30Z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13BE0A292C3E4FAEAE7DF06E39838646_12</vt:lpwstr>
  </property>
  <property fmtid="{D5CDD505-2E9C-101B-9397-08002B2CF9AE}" pid="3" name="KSOProductBuildVer">
    <vt:lpwstr>2052-11.1.0.14309</vt:lpwstr>
  </property>
</Properties>
</file>