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77" r:id="rId4"/>
    <p:sldId id="261" r:id="rId5"/>
    <p:sldId id="275" r:id="rId6"/>
    <p:sldId id="262" r:id="rId7"/>
    <p:sldId id="273" r:id="rId8"/>
    <p:sldId id="276" r:id="rId9"/>
    <p:sldId id="266" r:id="rId10"/>
    <p:sldId id="274" r:id="rId11"/>
    <p:sldId id="268" r:id="rId12"/>
    <p:sldId id="270" r:id="rId13"/>
    <p:sldId id="278" r:id="rId14"/>
    <p:sldId id="271" r:id="rId15"/>
    <p:sldId id="413" r:id="rId16"/>
    <p:sldId id="416" r:id="rId17"/>
    <p:sldId id="420" r:id="rId18"/>
    <p:sldId id="42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 initials="a" lastIdx="2" clrIdx="0">
    <p:extLst>
      <p:ext uri="{19B8F6BF-5375-455C-9EA6-DF929625EA0E}">
        <p15:presenceInfo xmlns:p15="http://schemas.microsoft.com/office/powerpoint/2012/main" userId="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6366" autoAdjust="0"/>
  </p:normalViewPr>
  <p:slideViewPr>
    <p:cSldViewPr snapToGrid="0">
      <p:cViewPr varScale="1">
        <p:scale>
          <a:sx n="114" d="100"/>
          <a:sy n="114" d="100"/>
        </p:scale>
        <p:origin x="414" y="1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5F8B5-4D54-45FD-8E41-2730AA3A5E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EBBEA3-1BD5-48B5-B050-ABD1E46A0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8C8F4A-2933-44C4-9F66-3A0A09436290}"/>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1BB3C0F1-E49A-440F-A6BA-13502CDCF2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7C93D3-18C0-4783-AEA8-FEBE55E5E920}"/>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43646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54299-188F-4810-8757-AA496A1116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9D8415-3B5D-4F3A-B6A2-3848128E27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21B199-9BE7-477A-8B2C-7822913A0D47}"/>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D197A759-10D5-4ED7-BE5F-C526CCACEB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1C51F4-B526-4B2C-98D5-AD284C3C228C}"/>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94566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46408D-43DF-41CA-989D-C1A7005CFE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862157-8AC2-4A57-9154-6BE2D1418A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A8C9F1-900C-4F9F-A93F-F1FAB2A09F33}"/>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F37A0C73-C7F2-49FF-BD45-87374605C9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DF782B-1631-4375-8007-34E40B17CB39}"/>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1520545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191F91-ED60-4394-84DF-B50A6C3943E7}"/>
              </a:ext>
            </a:extLst>
          </p:cNvPr>
          <p:cNvSpPr>
            <a:spLocks noGrp="1"/>
          </p:cNvSpPr>
          <p:nvPr>
            <p:ph/>
          </p:nvPr>
        </p:nvSpPr>
        <p:spPr>
          <a:xfrm>
            <a:off x="711200" y="247650"/>
            <a:ext cx="10668000" cy="5162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728079588"/>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2CB93F-0C5F-432C-91FE-D6A2756CA8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ECAB08-2F1F-4FF3-B360-09BF853B171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4CDA98-4310-43EE-86B5-E9D7F381FAAE}"/>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FDA7E075-9221-4FE0-BFDA-0F360AD1DF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F629E-260F-4A53-81B4-A4AB39D46F1E}"/>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7452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E2135-D225-4F6A-95D3-DFACC1E4250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CA32D4-D87A-402A-B556-D93AEE70EC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F21137-BB35-4CC9-8158-828CFCE03D29}"/>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C2046CEB-A025-4327-9070-2DB6B3CEB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A49BE6-AEA4-4BF0-A684-99BEA53C4723}"/>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71345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50949-851E-4C90-8BE1-4CAC213A64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E7824A-7E79-4422-85E8-C9B7355479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EF9B58-0F0C-42A6-A5C8-2B8E280237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EB4D15C-FB52-4947-8B26-463CF54989F9}"/>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6" name="页脚占位符 5">
            <a:extLst>
              <a:ext uri="{FF2B5EF4-FFF2-40B4-BE49-F238E27FC236}">
                <a16:creationId xmlns:a16="http://schemas.microsoft.com/office/drawing/2014/main" id="{4ED577C8-CEE2-497E-B3C0-3872469B3B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7C7A99-B961-4428-9540-F3993A038FA0}"/>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26750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08980-8987-4ABA-BE14-2420E80527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565F3A-7535-4478-A78A-C353E2B8B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3D4CF4-D212-4C53-A3CB-ADC0698BE2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7BAE83-8F2D-4C1F-9624-2F106F4D7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170FC4-A076-4193-974A-413282ED3A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097038-3D92-4CF2-B704-F0595147FEDF}"/>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8" name="页脚占位符 7">
            <a:extLst>
              <a:ext uri="{FF2B5EF4-FFF2-40B4-BE49-F238E27FC236}">
                <a16:creationId xmlns:a16="http://schemas.microsoft.com/office/drawing/2014/main" id="{47893B7C-4EDD-4AAE-8B76-A175F1AF1A1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1BC386-F8AF-4CB8-B49F-E9E86F6C82A5}"/>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406450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4D122-0C4F-458A-A09F-6DFD1ED0F1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726B5A-0209-4ADD-996A-46E9B7E76218}"/>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4" name="页脚占位符 3">
            <a:extLst>
              <a:ext uri="{FF2B5EF4-FFF2-40B4-BE49-F238E27FC236}">
                <a16:creationId xmlns:a16="http://schemas.microsoft.com/office/drawing/2014/main" id="{AB63B1D1-605B-4EC0-ADCB-80DDD2062F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B2A6D0-BDD4-49F7-A5E1-EA1B345E4CF7}"/>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396450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EC6EB7-F40D-4585-91D5-E9A5D44A43DE}"/>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3" name="页脚占位符 2">
            <a:extLst>
              <a:ext uri="{FF2B5EF4-FFF2-40B4-BE49-F238E27FC236}">
                <a16:creationId xmlns:a16="http://schemas.microsoft.com/office/drawing/2014/main" id="{DD865936-FB44-4FEC-98A4-84B59F2553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262B24-FAA8-4859-A67D-807BFF4B75AB}"/>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79060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07C7-174E-428F-A0ED-1E845BB44D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F6EAC77-008F-4A21-B535-2BF4646F2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5D56ED-B2B9-4FE8-A6A4-D00F361B0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760787-DC36-42DD-9AF2-DECA31459A7B}"/>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6" name="页脚占位符 5">
            <a:extLst>
              <a:ext uri="{FF2B5EF4-FFF2-40B4-BE49-F238E27FC236}">
                <a16:creationId xmlns:a16="http://schemas.microsoft.com/office/drawing/2014/main" id="{3F87CA72-F162-4E1B-B889-BF24F36183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010BE-CCF6-4450-AF27-4B0C5150ECD4}"/>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378441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3E8B4-D6E5-4B8D-B6A2-B377C98200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C04E52-9F11-4597-9678-E8D9A6E49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CF46F0-B8BA-4D0A-90F3-3B187E2B0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198FD4-8615-4737-A6CF-4DB0CF14B371}"/>
              </a:ext>
            </a:extLst>
          </p:cNvPr>
          <p:cNvSpPr>
            <a:spLocks noGrp="1"/>
          </p:cNvSpPr>
          <p:nvPr>
            <p:ph type="dt" sz="half" idx="10"/>
          </p:nvPr>
        </p:nvSpPr>
        <p:spPr/>
        <p:txBody>
          <a:bodyPr/>
          <a:lstStyle/>
          <a:p>
            <a:fld id="{0C1E70FF-976F-450E-8BF1-1B8CEBDFDAFD}" type="datetimeFigureOut">
              <a:rPr lang="zh-CN" altLang="en-US" smtClean="0"/>
              <a:t>2020/4/26</a:t>
            </a:fld>
            <a:endParaRPr lang="zh-CN" altLang="en-US"/>
          </a:p>
        </p:txBody>
      </p:sp>
      <p:sp>
        <p:nvSpPr>
          <p:cNvPr id="6" name="页脚占位符 5">
            <a:extLst>
              <a:ext uri="{FF2B5EF4-FFF2-40B4-BE49-F238E27FC236}">
                <a16:creationId xmlns:a16="http://schemas.microsoft.com/office/drawing/2014/main" id="{AD8E5BDD-1089-4790-ABC8-CD1CA3819F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F242A8-762C-4175-8FB3-F857777DA03D}"/>
              </a:ext>
            </a:extLst>
          </p:cNvPr>
          <p:cNvSpPr>
            <a:spLocks noGrp="1"/>
          </p:cNvSpPr>
          <p:nvPr>
            <p:ph type="sldNum" sz="quarter" idx="12"/>
          </p:nvPr>
        </p:nvSpPr>
        <p:spPr/>
        <p:txBody>
          <a:body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276534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2E5275-5EFA-4844-A0FC-C5E2C165B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B43C7E-44F3-41CB-896A-952B58918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876ECE-53EB-480B-9F9E-030A88A15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E70FF-976F-450E-8BF1-1B8CEBDFDAFD}" type="datetimeFigureOut">
              <a:rPr lang="zh-CN" altLang="en-US" smtClean="0"/>
              <a:t>2020/4/26</a:t>
            </a:fld>
            <a:endParaRPr lang="zh-CN" altLang="en-US"/>
          </a:p>
        </p:txBody>
      </p:sp>
      <p:sp>
        <p:nvSpPr>
          <p:cNvPr id="5" name="页脚占位符 4">
            <a:extLst>
              <a:ext uri="{FF2B5EF4-FFF2-40B4-BE49-F238E27FC236}">
                <a16:creationId xmlns:a16="http://schemas.microsoft.com/office/drawing/2014/main" id="{B0297476-B161-4EB0-8820-EE1CDC067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C569B1-E2B9-447B-8B2D-AA0EB2A58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DFA2C-F472-4A92-B85E-F87B9DBB5FBA}" type="slidenum">
              <a:rPr lang="zh-CN" altLang="en-US" smtClean="0"/>
              <a:t>‹#›</a:t>
            </a:fld>
            <a:endParaRPr lang="zh-CN" altLang="en-US"/>
          </a:p>
        </p:txBody>
      </p:sp>
    </p:spTree>
    <p:extLst>
      <p:ext uri="{BB962C8B-B14F-4D97-AF65-F5344CB8AC3E}">
        <p14:creationId xmlns:p14="http://schemas.microsoft.com/office/powerpoint/2010/main" val="392874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1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5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82.png"/><Relationship Id="rId18" Type="http://schemas.openxmlformats.org/officeDocument/2006/relationships/image" Target="../media/image58.png"/><Relationship Id="rId3" Type="http://schemas.openxmlformats.org/officeDocument/2006/relationships/image" Target="../media/image55.png"/><Relationship Id="rId7" Type="http://schemas.openxmlformats.org/officeDocument/2006/relationships/oleObject" Target="../embeddings/oleObject1.bin"/><Relationship Id="rId12" Type="http://schemas.openxmlformats.org/officeDocument/2006/relationships/image" Target="../media/image81.png"/><Relationship Id="rId17" Type="http://schemas.openxmlformats.org/officeDocument/2006/relationships/image" Target="../media/image57.png"/><Relationship Id="rId2" Type="http://schemas.openxmlformats.org/officeDocument/2006/relationships/slideLayout" Target="../slideLayouts/slideLayout2.xml"/><Relationship Id="rId16" Type="http://schemas.openxmlformats.org/officeDocument/2006/relationships/image" Target="../media/image560.png"/><Relationship Id="rId20" Type="http://schemas.openxmlformats.org/officeDocument/2006/relationships/image" Target="../media/image89.png"/><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image" Target="../media/image80.png"/><Relationship Id="rId5" Type="http://schemas.openxmlformats.org/officeDocument/2006/relationships/oleObject" Target="../embeddings/oleObject1.bin"/><Relationship Id="rId15" Type="http://schemas.openxmlformats.org/officeDocument/2006/relationships/image" Target="../media/image84.png"/><Relationship Id="rId10" Type="http://schemas.openxmlformats.org/officeDocument/2006/relationships/image" Target="../media/image79.png"/><Relationship Id="rId19" Type="http://schemas.openxmlformats.org/officeDocument/2006/relationships/image" Target="../media/image88.png"/><Relationship Id="rId4" Type="http://schemas.openxmlformats.org/officeDocument/2006/relationships/image" Target="../media/image56.png"/><Relationship Id="rId9" Type="http://schemas.openxmlformats.org/officeDocument/2006/relationships/image" Target="../media/image78.png"/><Relationship Id="rId14" Type="http://schemas.openxmlformats.org/officeDocument/2006/relationships/image" Target="../media/image83.png"/></Relationships>
</file>

<file path=ppt/slides/_rels/slide1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580.png"/><Relationship Id="rId7" Type="http://schemas.openxmlformats.org/officeDocument/2006/relationships/image" Target="../media/image61.png"/><Relationship Id="rId2"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94.png"/><Relationship Id="rId11" Type="http://schemas.openxmlformats.org/officeDocument/2006/relationships/image" Target="../media/image73.png"/><Relationship Id="rId5" Type="http://schemas.openxmlformats.org/officeDocument/2006/relationships/image" Target="../media/image59.png"/><Relationship Id="rId10" Type="http://schemas.openxmlformats.org/officeDocument/2006/relationships/image" Target="../media/image72.png"/><Relationship Id="rId4" Type="http://schemas.openxmlformats.org/officeDocument/2006/relationships/image" Target="../media/image92.png"/><Relationship Id="rId9" Type="http://schemas.openxmlformats.org/officeDocument/2006/relationships/image" Target="../media/image690.png"/></Relationships>
</file>

<file path=ppt/slides/_rels/slide17.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oleObject" Target="../embeddings/oleObject2.bin"/><Relationship Id="rId18" Type="http://schemas.openxmlformats.org/officeDocument/2006/relationships/image" Target="../media/image75.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70.emf"/><Relationship Id="rId17" Type="http://schemas.openxmlformats.org/officeDocument/2006/relationships/image" Target="../media/image111.png"/><Relationship Id="rId2" Type="http://schemas.openxmlformats.org/officeDocument/2006/relationships/slideLayout" Target="../slideLayouts/slideLayout12.xml"/><Relationship Id="rId16" Type="http://schemas.openxmlformats.org/officeDocument/2006/relationships/image" Target="../media/image110.png"/><Relationship Id="rId1" Type="http://schemas.openxmlformats.org/officeDocument/2006/relationships/vmlDrawing" Target="../drawings/vmlDrawing2.vml"/><Relationship Id="rId6" Type="http://schemas.openxmlformats.org/officeDocument/2006/relationships/image" Target="../media/image104.png"/><Relationship Id="rId11" Type="http://schemas.openxmlformats.org/officeDocument/2006/relationships/oleObject" Target="../embeddings/oleObject2.bin"/><Relationship Id="rId5" Type="http://schemas.openxmlformats.org/officeDocument/2006/relationships/image" Target="../media/image103.png"/><Relationship Id="rId15" Type="http://schemas.openxmlformats.org/officeDocument/2006/relationships/image" Target="../media/image109.png"/><Relationship Id="rId10" Type="http://schemas.openxmlformats.org/officeDocument/2006/relationships/image" Target="../media/image108.png"/><Relationship Id="rId19" Type="http://schemas.openxmlformats.org/officeDocument/2006/relationships/image" Target="../media/image113.png"/><Relationship Id="rId4" Type="http://schemas.openxmlformats.org/officeDocument/2006/relationships/image" Target="../media/image102.png"/><Relationship Id="rId9" Type="http://schemas.openxmlformats.org/officeDocument/2006/relationships/image" Target="../media/image107.png"/><Relationship Id="rId14" Type="http://schemas.openxmlformats.org/officeDocument/2006/relationships/image" Target="../media/image70.emf"/></Relationships>
</file>

<file path=ppt/slides/_rels/slide1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9.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7.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3" name="Group 13">
            <a:extLst>
              <a:ext uri="{FF2B5EF4-FFF2-40B4-BE49-F238E27FC236}">
                <a16:creationId xmlns:a16="http://schemas.microsoft.com/office/drawing/2014/main" id="{9CDCA2B9-8681-418E-9C32-974E87203B46}"/>
              </a:ext>
            </a:extLst>
          </p:cNvPr>
          <p:cNvGrpSpPr>
            <a:grpSpLocks/>
          </p:cNvGrpSpPr>
          <p:nvPr/>
        </p:nvGrpSpPr>
        <p:grpSpPr bwMode="auto">
          <a:xfrm>
            <a:off x="3581401" y="1828801"/>
            <a:ext cx="4752975" cy="1547813"/>
            <a:chOff x="1334" y="1350"/>
            <a:chExt cx="2994" cy="975"/>
          </a:xfrm>
        </p:grpSpPr>
        <p:sp>
          <p:nvSpPr>
            <p:cNvPr id="20483" name="Freeform 3">
              <a:extLst>
                <a:ext uri="{FF2B5EF4-FFF2-40B4-BE49-F238E27FC236}">
                  <a16:creationId xmlns:a16="http://schemas.microsoft.com/office/drawing/2014/main" id="{6369180A-EECA-4F65-ACC2-040676A0D1CF}"/>
                </a:ext>
              </a:extLst>
            </p:cNvPr>
            <p:cNvSpPr>
              <a:spLocks noEditPoints="1"/>
            </p:cNvSpPr>
            <p:nvPr/>
          </p:nvSpPr>
          <p:spPr bwMode="auto">
            <a:xfrm>
              <a:off x="1358" y="1675"/>
              <a:ext cx="887" cy="595"/>
            </a:xfrm>
            <a:custGeom>
              <a:avLst/>
              <a:gdLst>
                <a:gd name="T0" fmla="*/ 602 w 887"/>
                <a:gd name="T1" fmla="*/ 17 h 595"/>
                <a:gd name="T2" fmla="*/ 604 w 887"/>
                <a:gd name="T3" fmla="*/ 50 h 595"/>
                <a:gd name="T4" fmla="*/ 430 w 887"/>
                <a:gd name="T5" fmla="*/ 72 h 595"/>
                <a:gd name="T6" fmla="*/ 234 w 887"/>
                <a:gd name="T7" fmla="*/ 70 h 595"/>
                <a:gd name="T8" fmla="*/ 363 w 887"/>
                <a:gd name="T9" fmla="*/ 51 h 595"/>
                <a:gd name="T10" fmla="*/ 529 w 887"/>
                <a:gd name="T11" fmla="*/ 23 h 595"/>
                <a:gd name="T12" fmla="*/ 887 w 887"/>
                <a:gd name="T13" fmla="*/ 148 h 595"/>
                <a:gd name="T14" fmla="*/ 730 w 887"/>
                <a:gd name="T15" fmla="*/ 159 h 595"/>
                <a:gd name="T16" fmla="*/ 562 w 887"/>
                <a:gd name="T17" fmla="*/ 165 h 595"/>
                <a:gd name="T18" fmla="*/ 288 w 887"/>
                <a:gd name="T19" fmla="*/ 168 h 595"/>
                <a:gd name="T20" fmla="*/ 91 w 887"/>
                <a:gd name="T21" fmla="*/ 159 h 595"/>
                <a:gd name="T22" fmla="*/ 21 w 887"/>
                <a:gd name="T23" fmla="*/ 143 h 595"/>
                <a:gd name="T24" fmla="*/ 32 w 887"/>
                <a:gd name="T25" fmla="*/ 128 h 595"/>
                <a:gd name="T26" fmla="*/ 137 w 887"/>
                <a:gd name="T27" fmla="*/ 135 h 595"/>
                <a:gd name="T28" fmla="*/ 369 w 887"/>
                <a:gd name="T29" fmla="*/ 140 h 595"/>
                <a:gd name="T30" fmla="*/ 598 w 887"/>
                <a:gd name="T31" fmla="*/ 133 h 595"/>
                <a:gd name="T32" fmla="*/ 756 w 887"/>
                <a:gd name="T33" fmla="*/ 115 h 595"/>
                <a:gd name="T34" fmla="*/ 853 w 887"/>
                <a:gd name="T35" fmla="*/ 129 h 595"/>
                <a:gd name="T36" fmla="*/ 165 w 887"/>
                <a:gd name="T37" fmla="*/ 204 h 595"/>
                <a:gd name="T38" fmla="*/ 249 w 887"/>
                <a:gd name="T39" fmla="*/ 300 h 595"/>
                <a:gd name="T40" fmla="*/ 262 w 887"/>
                <a:gd name="T41" fmla="*/ 371 h 595"/>
                <a:gd name="T42" fmla="*/ 202 w 887"/>
                <a:gd name="T43" fmla="*/ 285 h 595"/>
                <a:gd name="T44" fmla="*/ 264 w 887"/>
                <a:gd name="T45" fmla="*/ 222 h 595"/>
                <a:gd name="T46" fmla="*/ 554 w 887"/>
                <a:gd name="T47" fmla="*/ 213 h 595"/>
                <a:gd name="T48" fmla="*/ 621 w 887"/>
                <a:gd name="T49" fmla="*/ 204 h 595"/>
                <a:gd name="T50" fmla="*/ 709 w 887"/>
                <a:gd name="T51" fmla="*/ 256 h 595"/>
                <a:gd name="T52" fmla="*/ 660 w 887"/>
                <a:gd name="T53" fmla="*/ 295 h 595"/>
                <a:gd name="T54" fmla="*/ 586 w 887"/>
                <a:gd name="T55" fmla="*/ 389 h 595"/>
                <a:gd name="T56" fmla="*/ 571 w 887"/>
                <a:gd name="T57" fmla="*/ 363 h 595"/>
                <a:gd name="T58" fmla="*/ 604 w 887"/>
                <a:gd name="T59" fmla="*/ 266 h 595"/>
                <a:gd name="T60" fmla="*/ 570 w 887"/>
                <a:gd name="T61" fmla="*/ 236 h 595"/>
                <a:gd name="T62" fmla="*/ 468 w 887"/>
                <a:gd name="T63" fmla="*/ 240 h 595"/>
                <a:gd name="T64" fmla="*/ 239 w 887"/>
                <a:gd name="T65" fmla="*/ 243 h 595"/>
                <a:gd name="T66" fmla="*/ 405 w 887"/>
                <a:gd name="T67" fmla="*/ 282 h 595"/>
                <a:gd name="T68" fmla="*/ 523 w 887"/>
                <a:gd name="T69" fmla="*/ 287 h 595"/>
                <a:gd name="T70" fmla="*/ 484 w 887"/>
                <a:gd name="T71" fmla="*/ 302 h 595"/>
                <a:gd name="T72" fmla="*/ 325 w 887"/>
                <a:gd name="T73" fmla="*/ 297 h 595"/>
                <a:gd name="T74" fmla="*/ 331 w 887"/>
                <a:gd name="T75" fmla="*/ 285 h 595"/>
                <a:gd name="T76" fmla="*/ 300 w 887"/>
                <a:gd name="T77" fmla="*/ 346 h 595"/>
                <a:gd name="T78" fmla="*/ 581 w 887"/>
                <a:gd name="T79" fmla="*/ 359 h 595"/>
                <a:gd name="T80" fmla="*/ 473 w 887"/>
                <a:gd name="T81" fmla="*/ 374 h 595"/>
                <a:gd name="T82" fmla="*/ 406 w 887"/>
                <a:gd name="T83" fmla="*/ 428 h 595"/>
                <a:gd name="T84" fmla="*/ 533 w 887"/>
                <a:gd name="T85" fmla="*/ 429 h 595"/>
                <a:gd name="T86" fmla="*/ 602 w 887"/>
                <a:gd name="T87" fmla="*/ 447 h 595"/>
                <a:gd name="T88" fmla="*/ 571 w 887"/>
                <a:gd name="T89" fmla="*/ 455 h 595"/>
                <a:gd name="T90" fmla="*/ 397 w 887"/>
                <a:gd name="T91" fmla="*/ 452 h 595"/>
                <a:gd name="T92" fmla="*/ 249 w 887"/>
                <a:gd name="T93" fmla="*/ 432 h 595"/>
                <a:gd name="T94" fmla="*/ 286 w 887"/>
                <a:gd name="T95" fmla="*/ 425 h 595"/>
                <a:gd name="T96" fmla="*/ 217 w 887"/>
                <a:gd name="T97" fmla="*/ 533 h 595"/>
                <a:gd name="T98" fmla="*/ 117 w 887"/>
                <a:gd name="T99" fmla="*/ 506 h 595"/>
                <a:gd name="T100" fmla="*/ 325 w 887"/>
                <a:gd name="T101" fmla="*/ 516 h 595"/>
                <a:gd name="T102" fmla="*/ 543 w 887"/>
                <a:gd name="T103" fmla="*/ 532 h 595"/>
                <a:gd name="T104" fmla="*/ 740 w 887"/>
                <a:gd name="T105" fmla="*/ 556 h 595"/>
                <a:gd name="T106" fmla="*/ 775 w 887"/>
                <a:gd name="T107" fmla="*/ 595 h 595"/>
                <a:gd name="T108" fmla="*/ 592 w 887"/>
                <a:gd name="T109" fmla="*/ 573 h 595"/>
                <a:gd name="T110" fmla="*/ 287 w 887"/>
                <a:gd name="T111" fmla="*/ 539 h 595"/>
                <a:gd name="T112" fmla="*/ 456 w 887"/>
                <a:gd name="T113" fmla="*/ 109 h 595"/>
                <a:gd name="T114" fmla="*/ 445 w 887"/>
                <a:gd name="T115" fmla="*/ 258 h 595"/>
                <a:gd name="T116" fmla="*/ 394 w 887"/>
                <a:gd name="T117" fmla="*/ 46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87" h="595">
                  <a:moveTo>
                    <a:pt x="542" y="11"/>
                  </a:moveTo>
                  <a:lnTo>
                    <a:pt x="541" y="6"/>
                  </a:lnTo>
                  <a:lnTo>
                    <a:pt x="543" y="3"/>
                  </a:lnTo>
                  <a:lnTo>
                    <a:pt x="547" y="1"/>
                  </a:lnTo>
                  <a:lnTo>
                    <a:pt x="555" y="0"/>
                  </a:lnTo>
                  <a:lnTo>
                    <a:pt x="562" y="1"/>
                  </a:lnTo>
                  <a:lnTo>
                    <a:pt x="571" y="4"/>
                  </a:lnTo>
                  <a:lnTo>
                    <a:pt x="581" y="8"/>
                  </a:lnTo>
                  <a:lnTo>
                    <a:pt x="595" y="13"/>
                  </a:lnTo>
                  <a:lnTo>
                    <a:pt x="602" y="17"/>
                  </a:lnTo>
                  <a:lnTo>
                    <a:pt x="608" y="21"/>
                  </a:lnTo>
                  <a:lnTo>
                    <a:pt x="612" y="24"/>
                  </a:lnTo>
                  <a:lnTo>
                    <a:pt x="616" y="28"/>
                  </a:lnTo>
                  <a:lnTo>
                    <a:pt x="618" y="31"/>
                  </a:lnTo>
                  <a:lnTo>
                    <a:pt x="620" y="34"/>
                  </a:lnTo>
                  <a:lnTo>
                    <a:pt x="620" y="37"/>
                  </a:lnTo>
                  <a:lnTo>
                    <a:pt x="619" y="40"/>
                  </a:lnTo>
                  <a:lnTo>
                    <a:pt x="616" y="43"/>
                  </a:lnTo>
                  <a:lnTo>
                    <a:pt x="611" y="47"/>
                  </a:lnTo>
                  <a:lnTo>
                    <a:pt x="604" y="50"/>
                  </a:lnTo>
                  <a:lnTo>
                    <a:pt x="595" y="53"/>
                  </a:lnTo>
                  <a:lnTo>
                    <a:pt x="583" y="55"/>
                  </a:lnTo>
                  <a:lnTo>
                    <a:pt x="570" y="58"/>
                  </a:lnTo>
                  <a:lnTo>
                    <a:pt x="554" y="60"/>
                  </a:lnTo>
                  <a:lnTo>
                    <a:pt x="537" y="62"/>
                  </a:lnTo>
                  <a:lnTo>
                    <a:pt x="518" y="65"/>
                  </a:lnTo>
                  <a:lnTo>
                    <a:pt x="498" y="67"/>
                  </a:lnTo>
                  <a:lnTo>
                    <a:pt x="477" y="69"/>
                  </a:lnTo>
                  <a:lnTo>
                    <a:pt x="454" y="70"/>
                  </a:lnTo>
                  <a:lnTo>
                    <a:pt x="430" y="72"/>
                  </a:lnTo>
                  <a:lnTo>
                    <a:pt x="405" y="73"/>
                  </a:lnTo>
                  <a:lnTo>
                    <a:pt x="378" y="74"/>
                  </a:lnTo>
                  <a:lnTo>
                    <a:pt x="350" y="74"/>
                  </a:lnTo>
                  <a:lnTo>
                    <a:pt x="323" y="75"/>
                  </a:lnTo>
                  <a:lnTo>
                    <a:pt x="299" y="75"/>
                  </a:lnTo>
                  <a:lnTo>
                    <a:pt x="279" y="75"/>
                  </a:lnTo>
                  <a:lnTo>
                    <a:pt x="262" y="74"/>
                  </a:lnTo>
                  <a:lnTo>
                    <a:pt x="249" y="73"/>
                  </a:lnTo>
                  <a:lnTo>
                    <a:pt x="240" y="72"/>
                  </a:lnTo>
                  <a:lnTo>
                    <a:pt x="234" y="70"/>
                  </a:lnTo>
                  <a:lnTo>
                    <a:pt x="232" y="68"/>
                  </a:lnTo>
                  <a:lnTo>
                    <a:pt x="232" y="66"/>
                  </a:lnTo>
                  <a:lnTo>
                    <a:pt x="237" y="64"/>
                  </a:lnTo>
                  <a:lnTo>
                    <a:pt x="245" y="63"/>
                  </a:lnTo>
                  <a:lnTo>
                    <a:pt x="256" y="61"/>
                  </a:lnTo>
                  <a:lnTo>
                    <a:pt x="271" y="59"/>
                  </a:lnTo>
                  <a:lnTo>
                    <a:pt x="290" y="57"/>
                  </a:lnTo>
                  <a:lnTo>
                    <a:pt x="312" y="55"/>
                  </a:lnTo>
                  <a:lnTo>
                    <a:pt x="338" y="53"/>
                  </a:lnTo>
                  <a:lnTo>
                    <a:pt x="363" y="51"/>
                  </a:lnTo>
                  <a:lnTo>
                    <a:pt x="387" y="49"/>
                  </a:lnTo>
                  <a:lnTo>
                    <a:pt x="409" y="46"/>
                  </a:lnTo>
                  <a:lnTo>
                    <a:pt x="430" y="44"/>
                  </a:lnTo>
                  <a:lnTo>
                    <a:pt x="449" y="41"/>
                  </a:lnTo>
                  <a:lnTo>
                    <a:pt x="466" y="38"/>
                  </a:lnTo>
                  <a:lnTo>
                    <a:pt x="482" y="35"/>
                  </a:lnTo>
                  <a:lnTo>
                    <a:pt x="497" y="32"/>
                  </a:lnTo>
                  <a:lnTo>
                    <a:pt x="510" y="29"/>
                  </a:lnTo>
                  <a:lnTo>
                    <a:pt x="520" y="26"/>
                  </a:lnTo>
                  <a:lnTo>
                    <a:pt x="529" y="23"/>
                  </a:lnTo>
                  <a:lnTo>
                    <a:pt x="535" y="20"/>
                  </a:lnTo>
                  <a:lnTo>
                    <a:pt x="539" y="18"/>
                  </a:lnTo>
                  <a:lnTo>
                    <a:pt x="542" y="15"/>
                  </a:lnTo>
                  <a:lnTo>
                    <a:pt x="543" y="13"/>
                  </a:lnTo>
                  <a:lnTo>
                    <a:pt x="542" y="11"/>
                  </a:lnTo>
                  <a:close/>
                  <a:moveTo>
                    <a:pt x="863" y="134"/>
                  </a:moveTo>
                  <a:lnTo>
                    <a:pt x="874" y="138"/>
                  </a:lnTo>
                  <a:lnTo>
                    <a:pt x="881" y="142"/>
                  </a:lnTo>
                  <a:lnTo>
                    <a:pt x="886" y="145"/>
                  </a:lnTo>
                  <a:lnTo>
                    <a:pt x="887" y="148"/>
                  </a:lnTo>
                  <a:lnTo>
                    <a:pt x="885" y="150"/>
                  </a:lnTo>
                  <a:lnTo>
                    <a:pt x="880" y="152"/>
                  </a:lnTo>
                  <a:lnTo>
                    <a:pt x="872" y="154"/>
                  </a:lnTo>
                  <a:lnTo>
                    <a:pt x="860" y="155"/>
                  </a:lnTo>
                  <a:lnTo>
                    <a:pt x="845" y="157"/>
                  </a:lnTo>
                  <a:lnTo>
                    <a:pt x="827" y="158"/>
                  </a:lnTo>
                  <a:lnTo>
                    <a:pt x="805" y="159"/>
                  </a:lnTo>
                  <a:lnTo>
                    <a:pt x="781" y="159"/>
                  </a:lnTo>
                  <a:lnTo>
                    <a:pt x="755" y="159"/>
                  </a:lnTo>
                  <a:lnTo>
                    <a:pt x="730" y="159"/>
                  </a:lnTo>
                  <a:lnTo>
                    <a:pt x="708" y="160"/>
                  </a:lnTo>
                  <a:lnTo>
                    <a:pt x="687" y="160"/>
                  </a:lnTo>
                  <a:lnTo>
                    <a:pt x="668" y="160"/>
                  </a:lnTo>
                  <a:lnTo>
                    <a:pt x="651" y="160"/>
                  </a:lnTo>
                  <a:lnTo>
                    <a:pt x="636" y="160"/>
                  </a:lnTo>
                  <a:lnTo>
                    <a:pt x="623" y="161"/>
                  </a:lnTo>
                  <a:lnTo>
                    <a:pt x="610" y="162"/>
                  </a:lnTo>
                  <a:lnTo>
                    <a:pt x="596" y="163"/>
                  </a:lnTo>
                  <a:lnTo>
                    <a:pt x="580" y="164"/>
                  </a:lnTo>
                  <a:lnTo>
                    <a:pt x="562" y="165"/>
                  </a:lnTo>
                  <a:lnTo>
                    <a:pt x="542" y="165"/>
                  </a:lnTo>
                  <a:lnTo>
                    <a:pt x="521" y="166"/>
                  </a:lnTo>
                  <a:lnTo>
                    <a:pt x="498" y="166"/>
                  </a:lnTo>
                  <a:lnTo>
                    <a:pt x="473" y="166"/>
                  </a:lnTo>
                  <a:lnTo>
                    <a:pt x="446" y="167"/>
                  </a:lnTo>
                  <a:lnTo>
                    <a:pt x="418" y="167"/>
                  </a:lnTo>
                  <a:lnTo>
                    <a:pt x="387" y="168"/>
                  </a:lnTo>
                  <a:lnTo>
                    <a:pt x="356" y="168"/>
                  </a:lnTo>
                  <a:lnTo>
                    <a:pt x="322" y="168"/>
                  </a:lnTo>
                  <a:lnTo>
                    <a:pt x="288" y="168"/>
                  </a:lnTo>
                  <a:lnTo>
                    <a:pt x="252" y="167"/>
                  </a:lnTo>
                  <a:lnTo>
                    <a:pt x="215" y="166"/>
                  </a:lnTo>
                  <a:lnTo>
                    <a:pt x="196" y="166"/>
                  </a:lnTo>
                  <a:lnTo>
                    <a:pt x="178" y="165"/>
                  </a:lnTo>
                  <a:lnTo>
                    <a:pt x="161" y="164"/>
                  </a:lnTo>
                  <a:lnTo>
                    <a:pt x="145" y="164"/>
                  </a:lnTo>
                  <a:lnTo>
                    <a:pt x="130" y="163"/>
                  </a:lnTo>
                  <a:lnTo>
                    <a:pt x="116" y="162"/>
                  </a:lnTo>
                  <a:lnTo>
                    <a:pt x="103" y="161"/>
                  </a:lnTo>
                  <a:lnTo>
                    <a:pt x="91" y="159"/>
                  </a:lnTo>
                  <a:lnTo>
                    <a:pt x="80" y="158"/>
                  </a:lnTo>
                  <a:lnTo>
                    <a:pt x="71" y="157"/>
                  </a:lnTo>
                  <a:lnTo>
                    <a:pt x="62" y="156"/>
                  </a:lnTo>
                  <a:lnTo>
                    <a:pt x="54" y="154"/>
                  </a:lnTo>
                  <a:lnTo>
                    <a:pt x="48" y="153"/>
                  </a:lnTo>
                  <a:lnTo>
                    <a:pt x="42" y="152"/>
                  </a:lnTo>
                  <a:lnTo>
                    <a:pt x="38" y="150"/>
                  </a:lnTo>
                  <a:lnTo>
                    <a:pt x="34" y="149"/>
                  </a:lnTo>
                  <a:lnTo>
                    <a:pt x="27" y="146"/>
                  </a:lnTo>
                  <a:lnTo>
                    <a:pt x="21" y="143"/>
                  </a:lnTo>
                  <a:lnTo>
                    <a:pt x="12" y="138"/>
                  </a:lnTo>
                  <a:lnTo>
                    <a:pt x="6" y="134"/>
                  </a:lnTo>
                  <a:lnTo>
                    <a:pt x="2" y="130"/>
                  </a:lnTo>
                  <a:lnTo>
                    <a:pt x="0" y="128"/>
                  </a:lnTo>
                  <a:lnTo>
                    <a:pt x="0" y="127"/>
                  </a:lnTo>
                  <a:lnTo>
                    <a:pt x="3" y="126"/>
                  </a:lnTo>
                  <a:lnTo>
                    <a:pt x="6" y="126"/>
                  </a:lnTo>
                  <a:lnTo>
                    <a:pt x="10" y="127"/>
                  </a:lnTo>
                  <a:lnTo>
                    <a:pt x="20" y="128"/>
                  </a:lnTo>
                  <a:lnTo>
                    <a:pt x="32" y="128"/>
                  </a:lnTo>
                  <a:lnTo>
                    <a:pt x="47" y="129"/>
                  </a:lnTo>
                  <a:lnTo>
                    <a:pt x="56" y="129"/>
                  </a:lnTo>
                  <a:lnTo>
                    <a:pt x="66" y="130"/>
                  </a:lnTo>
                  <a:lnTo>
                    <a:pt x="71" y="130"/>
                  </a:lnTo>
                  <a:lnTo>
                    <a:pt x="78" y="131"/>
                  </a:lnTo>
                  <a:lnTo>
                    <a:pt x="87" y="131"/>
                  </a:lnTo>
                  <a:lnTo>
                    <a:pt x="97" y="132"/>
                  </a:lnTo>
                  <a:lnTo>
                    <a:pt x="109" y="133"/>
                  </a:lnTo>
                  <a:lnTo>
                    <a:pt x="122" y="134"/>
                  </a:lnTo>
                  <a:lnTo>
                    <a:pt x="137" y="135"/>
                  </a:lnTo>
                  <a:lnTo>
                    <a:pt x="153" y="135"/>
                  </a:lnTo>
                  <a:lnTo>
                    <a:pt x="171" y="136"/>
                  </a:lnTo>
                  <a:lnTo>
                    <a:pt x="191" y="137"/>
                  </a:lnTo>
                  <a:lnTo>
                    <a:pt x="212" y="138"/>
                  </a:lnTo>
                  <a:lnTo>
                    <a:pt x="234" y="139"/>
                  </a:lnTo>
                  <a:lnTo>
                    <a:pt x="259" y="139"/>
                  </a:lnTo>
                  <a:lnTo>
                    <a:pt x="284" y="140"/>
                  </a:lnTo>
                  <a:lnTo>
                    <a:pt x="311" y="140"/>
                  </a:lnTo>
                  <a:lnTo>
                    <a:pt x="340" y="140"/>
                  </a:lnTo>
                  <a:lnTo>
                    <a:pt x="369" y="140"/>
                  </a:lnTo>
                  <a:lnTo>
                    <a:pt x="397" y="140"/>
                  </a:lnTo>
                  <a:lnTo>
                    <a:pt x="424" y="140"/>
                  </a:lnTo>
                  <a:lnTo>
                    <a:pt x="450" y="139"/>
                  </a:lnTo>
                  <a:lnTo>
                    <a:pt x="474" y="139"/>
                  </a:lnTo>
                  <a:lnTo>
                    <a:pt x="497" y="138"/>
                  </a:lnTo>
                  <a:lnTo>
                    <a:pt x="520" y="137"/>
                  </a:lnTo>
                  <a:lnTo>
                    <a:pt x="541" y="136"/>
                  </a:lnTo>
                  <a:lnTo>
                    <a:pt x="561" y="135"/>
                  </a:lnTo>
                  <a:lnTo>
                    <a:pt x="580" y="134"/>
                  </a:lnTo>
                  <a:lnTo>
                    <a:pt x="598" y="133"/>
                  </a:lnTo>
                  <a:lnTo>
                    <a:pt x="614" y="132"/>
                  </a:lnTo>
                  <a:lnTo>
                    <a:pt x="630" y="130"/>
                  </a:lnTo>
                  <a:lnTo>
                    <a:pt x="644" y="129"/>
                  </a:lnTo>
                  <a:lnTo>
                    <a:pt x="657" y="128"/>
                  </a:lnTo>
                  <a:lnTo>
                    <a:pt x="669" y="126"/>
                  </a:lnTo>
                  <a:lnTo>
                    <a:pt x="691" y="123"/>
                  </a:lnTo>
                  <a:lnTo>
                    <a:pt x="710" y="120"/>
                  </a:lnTo>
                  <a:lnTo>
                    <a:pt x="728" y="118"/>
                  </a:lnTo>
                  <a:lnTo>
                    <a:pt x="743" y="117"/>
                  </a:lnTo>
                  <a:lnTo>
                    <a:pt x="756" y="115"/>
                  </a:lnTo>
                  <a:lnTo>
                    <a:pt x="767" y="114"/>
                  </a:lnTo>
                  <a:lnTo>
                    <a:pt x="776" y="114"/>
                  </a:lnTo>
                  <a:lnTo>
                    <a:pt x="783" y="113"/>
                  </a:lnTo>
                  <a:lnTo>
                    <a:pt x="793" y="113"/>
                  </a:lnTo>
                  <a:lnTo>
                    <a:pt x="803" y="114"/>
                  </a:lnTo>
                  <a:lnTo>
                    <a:pt x="813" y="116"/>
                  </a:lnTo>
                  <a:lnTo>
                    <a:pt x="823" y="118"/>
                  </a:lnTo>
                  <a:lnTo>
                    <a:pt x="833" y="121"/>
                  </a:lnTo>
                  <a:lnTo>
                    <a:pt x="843" y="124"/>
                  </a:lnTo>
                  <a:lnTo>
                    <a:pt x="853" y="129"/>
                  </a:lnTo>
                  <a:lnTo>
                    <a:pt x="863" y="134"/>
                  </a:lnTo>
                  <a:close/>
                  <a:moveTo>
                    <a:pt x="162" y="223"/>
                  </a:moveTo>
                  <a:lnTo>
                    <a:pt x="158" y="220"/>
                  </a:lnTo>
                  <a:lnTo>
                    <a:pt x="155" y="217"/>
                  </a:lnTo>
                  <a:lnTo>
                    <a:pt x="152" y="211"/>
                  </a:lnTo>
                  <a:lnTo>
                    <a:pt x="152" y="207"/>
                  </a:lnTo>
                  <a:lnTo>
                    <a:pt x="154" y="203"/>
                  </a:lnTo>
                  <a:lnTo>
                    <a:pt x="156" y="203"/>
                  </a:lnTo>
                  <a:lnTo>
                    <a:pt x="160" y="203"/>
                  </a:lnTo>
                  <a:lnTo>
                    <a:pt x="165" y="204"/>
                  </a:lnTo>
                  <a:lnTo>
                    <a:pt x="173" y="205"/>
                  </a:lnTo>
                  <a:lnTo>
                    <a:pt x="181" y="207"/>
                  </a:lnTo>
                  <a:lnTo>
                    <a:pt x="192" y="210"/>
                  </a:lnTo>
                  <a:lnTo>
                    <a:pt x="204" y="214"/>
                  </a:lnTo>
                  <a:lnTo>
                    <a:pt x="218" y="218"/>
                  </a:lnTo>
                  <a:lnTo>
                    <a:pt x="226" y="237"/>
                  </a:lnTo>
                  <a:lnTo>
                    <a:pt x="233" y="254"/>
                  </a:lnTo>
                  <a:lnTo>
                    <a:pt x="239" y="271"/>
                  </a:lnTo>
                  <a:lnTo>
                    <a:pt x="244" y="286"/>
                  </a:lnTo>
                  <a:lnTo>
                    <a:pt x="249" y="300"/>
                  </a:lnTo>
                  <a:lnTo>
                    <a:pt x="253" y="312"/>
                  </a:lnTo>
                  <a:lnTo>
                    <a:pt x="257" y="324"/>
                  </a:lnTo>
                  <a:lnTo>
                    <a:pt x="260" y="334"/>
                  </a:lnTo>
                  <a:lnTo>
                    <a:pt x="262" y="343"/>
                  </a:lnTo>
                  <a:lnTo>
                    <a:pt x="263" y="351"/>
                  </a:lnTo>
                  <a:lnTo>
                    <a:pt x="264" y="357"/>
                  </a:lnTo>
                  <a:lnTo>
                    <a:pt x="265" y="362"/>
                  </a:lnTo>
                  <a:lnTo>
                    <a:pt x="264" y="366"/>
                  </a:lnTo>
                  <a:lnTo>
                    <a:pt x="263" y="369"/>
                  </a:lnTo>
                  <a:lnTo>
                    <a:pt x="262" y="371"/>
                  </a:lnTo>
                  <a:lnTo>
                    <a:pt x="260" y="371"/>
                  </a:lnTo>
                  <a:lnTo>
                    <a:pt x="255" y="370"/>
                  </a:lnTo>
                  <a:lnTo>
                    <a:pt x="250" y="366"/>
                  </a:lnTo>
                  <a:lnTo>
                    <a:pt x="244" y="361"/>
                  </a:lnTo>
                  <a:lnTo>
                    <a:pt x="237" y="353"/>
                  </a:lnTo>
                  <a:lnTo>
                    <a:pt x="230" y="343"/>
                  </a:lnTo>
                  <a:lnTo>
                    <a:pt x="223" y="331"/>
                  </a:lnTo>
                  <a:lnTo>
                    <a:pt x="216" y="317"/>
                  </a:lnTo>
                  <a:lnTo>
                    <a:pt x="209" y="301"/>
                  </a:lnTo>
                  <a:lnTo>
                    <a:pt x="202" y="285"/>
                  </a:lnTo>
                  <a:lnTo>
                    <a:pt x="195" y="271"/>
                  </a:lnTo>
                  <a:lnTo>
                    <a:pt x="189" y="259"/>
                  </a:lnTo>
                  <a:lnTo>
                    <a:pt x="183" y="249"/>
                  </a:lnTo>
                  <a:lnTo>
                    <a:pt x="177" y="240"/>
                  </a:lnTo>
                  <a:lnTo>
                    <a:pt x="172" y="233"/>
                  </a:lnTo>
                  <a:lnTo>
                    <a:pt x="167" y="227"/>
                  </a:lnTo>
                  <a:lnTo>
                    <a:pt x="162" y="223"/>
                  </a:lnTo>
                  <a:close/>
                  <a:moveTo>
                    <a:pt x="186" y="214"/>
                  </a:moveTo>
                  <a:lnTo>
                    <a:pt x="223" y="218"/>
                  </a:lnTo>
                  <a:lnTo>
                    <a:pt x="264" y="222"/>
                  </a:lnTo>
                  <a:lnTo>
                    <a:pt x="306" y="223"/>
                  </a:lnTo>
                  <a:lnTo>
                    <a:pt x="351" y="223"/>
                  </a:lnTo>
                  <a:lnTo>
                    <a:pt x="395" y="221"/>
                  </a:lnTo>
                  <a:lnTo>
                    <a:pt x="438" y="220"/>
                  </a:lnTo>
                  <a:lnTo>
                    <a:pt x="477" y="218"/>
                  </a:lnTo>
                  <a:lnTo>
                    <a:pt x="495" y="218"/>
                  </a:lnTo>
                  <a:lnTo>
                    <a:pt x="512" y="217"/>
                  </a:lnTo>
                  <a:lnTo>
                    <a:pt x="528" y="216"/>
                  </a:lnTo>
                  <a:lnTo>
                    <a:pt x="542" y="214"/>
                  </a:lnTo>
                  <a:lnTo>
                    <a:pt x="554" y="213"/>
                  </a:lnTo>
                  <a:lnTo>
                    <a:pt x="564" y="212"/>
                  </a:lnTo>
                  <a:lnTo>
                    <a:pt x="572" y="210"/>
                  </a:lnTo>
                  <a:lnTo>
                    <a:pt x="579" y="209"/>
                  </a:lnTo>
                  <a:lnTo>
                    <a:pt x="583" y="208"/>
                  </a:lnTo>
                  <a:lnTo>
                    <a:pt x="586" y="207"/>
                  </a:lnTo>
                  <a:lnTo>
                    <a:pt x="590" y="205"/>
                  </a:lnTo>
                  <a:lnTo>
                    <a:pt x="595" y="204"/>
                  </a:lnTo>
                  <a:lnTo>
                    <a:pt x="602" y="203"/>
                  </a:lnTo>
                  <a:lnTo>
                    <a:pt x="610" y="202"/>
                  </a:lnTo>
                  <a:lnTo>
                    <a:pt x="621" y="204"/>
                  </a:lnTo>
                  <a:lnTo>
                    <a:pt x="634" y="208"/>
                  </a:lnTo>
                  <a:lnTo>
                    <a:pt x="651" y="216"/>
                  </a:lnTo>
                  <a:lnTo>
                    <a:pt x="670" y="226"/>
                  </a:lnTo>
                  <a:lnTo>
                    <a:pt x="680" y="231"/>
                  </a:lnTo>
                  <a:lnTo>
                    <a:pt x="688" y="237"/>
                  </a:lnTo>
                  <a:lnTo>
                    <a:pt x="695" y="241"/>
                  </a:lnTo>
                  <a:lnTo>
                    <a:pt x="700" y="245"/>
                  </a:lnTo>
                  <a:lnTo>
                    <a:pt x="704" y="249"/>
                  </a:lnTo>
                  <a:lnTo>
                    <a:pt x="707" y="253"/>
                  </a:lnTo>
                  <a:lnTo>
                    <a:pt x="709" y="256"/>
                  </a:lnTo>
                  <a:lnTo>
                    <a:pt x="709" y="258"/>
                  </a:lnTo>
                  <a:lnTo>
                    <a:pt x="708" y="262"/>
                  </a:lnTo>
                  <a:lnTo>
                    <a:pt x="706" y="265"/>
                  </a:lnTo>
                  <a:lnTo>
                    <a:pt x="701" y="267"/>
                  </a:lnTo>
                  <a:lnTo>
                    <a:pt x="693" y="269"/>
                  </a:lnTo>
                  <a:lnTo>
                    <a:pt x="688" y="271"/>
                  </a:lnTo>
                  <a:lnTo>
                    <a:pt x="682" y="274"/>
                  </a:lnTo>
                  <a:lnTo>
                    <a:pt x="676" y="279"/>
                  </a:lnTo>
                  <a:lnTo>
                    <a:pt x="668" y="286"/>
                  </a:lnTo>
                  <a:lnTo>
                    <a:pt x="660" y="295"/>
                  </a:lnTo>
                  <a:lnTo>
                    <a:pt x="651" y="306"/>
                  </a:lnTo>
                  <a:lnTo>
                    <a:pt x="641" y="318"/>
                  </a:lnTo>
                  <a:lnTo>
                    <a:pt x="630" y="332"/>
                  </a:lnTo>
                  <a:lnTo>
                    <a:pt x="620" y="346"/>
                  </a:lnTo>
                  <a:lnTo>
                    <a:pt x="611" y="358"/>
                  </a:lnTo>
                  <a:lnTo>
                    <a:pt x="604" y="368"/>
                  </a:lnTo>
                  <a:lnTo>
                    <a:pt x="598" y="376"/>
                  </a:lnTo>
                  <a:lnTo>
                    <a:pt x="593" y="382"/>
                  </a:lnTo>
                  <a:lnTo>
                    <a:pt x="589" y="386"/>
                  </a:lnTo>
                  <a:lnTo>
                    <a:pt x="586" y="389"/>
                  </a:lnTo>
                  <a:lnTo>
                    <a:pt x="584" y="389"/>
                  </a:lnTo>
                  <a:lnTo>
                    <a:pt x="578" y="389"/>
                  </a:lnTo>
                  <a:lnTo>
                    <a:pt x="575" y="388"/>
                  </a:lnTo>
                  <a:lnTo>
                    <a:pt x="572" y="386"/>
                  </a:lnTo>
                  <a:lnTo>
                    <a:pt x="570" y="383"/>
                  </a:lnTo>
                  <a:lnTo>
                    <a:pt x="569" y="381"/>
                  </a:lnTo>
                  <a:lnTo>
                    <a:pt x="569" y="377"/>
                  </a:lnTo>
                  <a:lnTo>
                    <a:pt x="569" y="372"/>
                  </a:lnTo>
                  <a:lnTo>
                    <a:pt x="569" y="368"/>
                  </a:lnTo>
                  <a:lnTo>
                    <a:pt x="571" y="363"/>
                  </a:lnTo>
                  <a:lnTo>
                    <a:pt x="573" y="357"/>
                  </a:lnTo>
                  <a:lnTo>
                    <a:pt x="575" y="349"/>
                  </a:lnTo>
                  <a:lnTo>
                    <a:pt x="578" y="341"/>
                  </a:lnTo>
                  <a:lnTo>
                    <a:pt x="582" y="331"/>
                  </a:lnTo>
                  <a:lnTo>
                    <a:pt x="586" y="320"/>
                  </a:lnTo>
                  <a:lnTo>
                    <a:pt x="591" y="308"/>
                  </a:lnTo>
                  <a:lnTo>
                    <a:pt x="595" y="296"/>
                  </a:lnTo>
                  <a:lnTo>
                    <a:pt x="599" y="284"/>
                  </a:lnTo>
                  <a:lnTo>
                    <a:pt x="602" y="274"/>
                  </a:lnTo>
                  <a:lnTo>
                    <a:pt x="604" y="266"/>
                  </a:lnTo>
                  <a:lnTo>
                    <a:pt x="605" y="259"/>
                  </a:lnTo>
                  <a:lnTo>
                    <a:pt x="606" y="253"/>
                  </a:lnTo>
                  <a:lnTo>
                    <a:pt x="606" y="249"/>
                  </a:lnTo>
                  <a:lnTo>
                    <a:pt x="605" y="246"/>
                  </a:lnTo>
                  <a:lnTo>
                    <a:pt x="599" y="242"/>
                  </a:lnTo>
                  <a:lnTo>
                    <a:pt x="593" y="239"/>
                  </a:lnTo>
                  <a:lnTo>
                    <a:pt x="585" y="237"/>
                  </a:lnTo>
                  <a:lnTo>
                    <a:pt x="577" y="236"/>
                  </a:lnTo>
                  <a:lnTo>
                    <a:pt x="574" y="236"/>
                  </a:lnTo>
                  <a:lnTo>
                    <a:pt x="570" y="236"/>
                  </a:lnTo>
                  <a:lnTo>
                    <a:pt x="565" y="236"/>
                  </a:lnTo>
                  <a:lnTo>
                    <a:pt x="558" y="237"/>
                  </a:lnTo>
                  <a:lnTo>
                    <a:pt x="551" y="237"/>
                  </a:lnTo>
                  <a:lnTo>
                    <a:pt x="542" y="237"/>
                  </a:lnTo>
                  <a:lnTo>
                    <a:pt x="533" y="238"/>
                  </a:lnTo>
                  <a:lnTo>
                    <a:pt x="522" y="238"/>
                  </a:lnTo>
                  <a:lnTo>
                    <a:pt x="510" y="238"/>
                  </a:lnTo>
                  <a:lnTo>
                    <a:pt x="497" y="239"/>
                  </a:lnTo>
                  <a:lnTo>
                    <a:pt x="483" y="239"/>
                  </a:lnTo>
                  <a:lnTo>
                    <a:pt x="468" y="240"/>
                  </a:lnTo>
                  <a:lnTo>
                    <a:pt x="451" y="240"/>
                  </a:lnTo>
                  <a:lnTo>
                    <a:pt x="434" y="241"/>
                  </a:lnTo>
                  <a:lnTo>
                    <a:pt x="415" y="241"/>
                  </a:lnTo>
                  <a:lnTo>
                    <a:pt x="395" y="242"/>
                  </a:lnTo>
                  <a:lnTo>
                    <a:pt x="356" y="243"/>
                  </a:lnTo>
                  <a:lnTo>
                    <a:pt x="321" y="243"/>
                  </a:lnTo>
                  <a:lnTo>
                    <a:pt x="290" y="244"/>
                  </a:lnTo>
                  <a:lnTo>
                    <a:pt x="263" y="244"/>
                  </a:lnTo>
                  <a:lnTo>
                    <a:pt x="251" y="243"/>
                  </a:lnTo>
                  <a:lnTo>
                    <a:pt x="239" y="243"/>
                  </a:lnTo>
                  <a:lnTo>
                    <a:pt x="229" y="243"/>
                  </a:lnTo>
                  <a:lnTo>
                    <a:pt x="220" y="243"/>
                  </a:lnTo>
                  <a:lnTo>
                    <a:pt x="212" y="243"/>
                  </a:lnTo>
                  <a:lnTo>
                    <a:pt x="205" y="242"/>
                  </a:lnTo>
                  <a:lnTo>
                    <a:pt x="199" y="242"/>
                  </a:lnTo>
                  <a:lnTo>
                    <a:pt x="194" y="242"/>
                  </a:lnTo>
                  <a:lnTo>
                    <a:pt x="190" y="228"/>
                  </a:lnTo>
                  <a:lnTo>
                    <a:pt x="186" y="214"/>
                  </a:lnTo>
                  <a:close/>
                  <a:moveTo>
                    <a:pt x="386" y="283"/>
                  </a:moveTo>
                  <a:lnTo>
                    <a:pt x="405" y="282"/>
                  </a:lnTo>
                  <a:lnTo>
                    <a:pt x="421" y="281"/>
                  </a:lnTo>
                  <a:lnTo>
                    <a:pt x="436" y="281"/>
                  </a:lnTo>
                  <a:lnTo>
                    <a:pt x="450" y="281"/>
                  </a:lnTo>
                  <a:lnTo>
                    <a:pt x="461" y="280"/>
                  </a:lnTo>
                  <a:lnTo>
                    <a:pt x="471" y="281"/>
                  </a:lnTo>
                  <a:lnTo>
                    <a:pt x="480" y="281"/>
                  </a:lnTo>
                  <a:lnTo>
                    <a:pt x="487" y="281"/>
                  </a:lnTo>
                  <a:lnTo>
                    <a:pt x="505" y="283"/>
                  </a:lnTo>
                  <a:lnTo>
                    <a:pt x="514" y="285"/>
                  </a:lnTo>
                  <a:lnTo>
                    <a:pt x="523" y="287"/>
                  </a:lnTo>
                  <a:lnTo>
                    <a:pt x="531" y="289"/>
                  </a:lnTo>
                  <a:lnTo>
                    <a:pt x="536" y="292"/>
                  </a:lnTo>
                  <a:lnTo>
                    <a:pt x="538" y="294"/>
                  </a:lnTo>
                  <a:lnTo>
                    <a:pt x="539" y="296"/>
                  </a:lnTo>
                  <a:lnTo>
                    <a:pt x="537" y="297"/>
                  </a:lnTo>
                  <a:lnTo>
                    <a:pt x="533" y="298"/>
                  </a:lnTo>
                  <a:lnTo>
                    <a:pt x="525" y="299"/>
                  </a:lnTo>
                  <a:lnTo>
                    <a:pt x="515" y="300"/>
                  </a:lnTo>
                  <a:lnTo>
                    <a:pt x="501" y="301"/>
                  </a:lnTo>
                  <a:lnTo>
                    <a:pt x="484" y="302"/>
                  </a:lnTo>
                  <a:lnTo>
                    <a:pt x="465" y="303"/>
                  </a:lnTo>
                  <a:lnTo>
                    <a:pt x="442" y="304"/>
                  </a:lnTo>
                  <a:lnTo>
                    <a:pt x="419" y="304"/>
                  </a:lnTo>
                  <a:lnTo>
                    <a:pt x="398" y="304"/>
                  </a:lnTo>
                  <a:lnTo>
                    <a:pt x="380" y="304"/>
                  </a:lnTo>
                  <a:lnTo>
                    <a:pt x="364" y="303"/>
                  </a:lnTo>
                  <a:lnTo>
                    <a:pt x="350" y="302"/>
                  </a:lnTo>
                  <a:lnTo>
                    <a:pt x="339" y="300"/>
                  </a:lnTo>
                  <a:lnTo>
                    <a:pt x="331" y="299"/>
                  </a:lnTo>
                  <a:lnTo>
                    <a:pt x="325" y="297"/>
                  </a:lnTo>
                  <a:lnTo>
                    <a:pt x="320" y="295"/>
                  </a:lnTo>
                  <a:lnTo>
                    <a:pt x="315" y="294"/>
                  </a:lnTo>
                  <a:lnTo>
                    <a:pt x="312" y="292"/>
                  </a:lnTo>
                  <a:lnTo>
                    <a:pt x="310" y="291"/>
                  </a:lnTo>
                  <a:lnTo>
                    <a:pt x="308" y="289"/>
                  </a:lnTo>
                  <a:lnTo>
                    <a:pt x="309" y="287"/>
                  </a:lnTo>
                  <a:lnTo>
                    <a:pt x="312" y="286"/>
                  </a:lnTo>
                  <a:lnTo>
                    <a:pt x="316" y="286"/>
                  </a:lnTo>
                  <a:lnTo>
                    <a:pt x="322" y="286"/>
                  </a:lnTo>
                  <a:lnTo>
                    <a:pt x="331" y="285"/>
                  </a:lnTo>
                  <a:lnTo>
                    <a:pt x="342" y="285"/>
                  </a:lnTo>
                  <a:lnTo>
                    <a:pt x="354" y="285"/>
                  </a:lnTo>
                  <a:lnTo>
                    <a:pt x="369" y="284"/>
                  </a:lnTo>
                  <a:lnTo>
                    <a:pt x="386" y="283"/>
                  </a:lnTo>
                  <a:close/>
                  <a:moveTo>
                    <a:pt x="260" y="364"/>
                  </a:moveTo>
                  <a:lnTo>
                    <a:pt x="260" y="354"/>
                  </a:lnTo>
                  <a:lnTo>
                    <a:pt x="260" y="344"/>
                  </a:lnTo>
                  <a:lnTo>
                    <a:pt x="271" y="345"/>
                  </a:lnTo>
                  <a:lnTo>
                    <a:pt x="285" y="345"/>
                  </a:lnTo>
                  <a:lnTo>
                    <a:pt x="300" y="346"/>
                  </a:lnTo>
                  <a:lnTo>
                    <a:pt x="317" y="347"/>
                  </a:lnTo>
                  <a:lnTo>
                    <a:pt x="336" y="348"/>
                  </a:lnTo>
                  <a:lnTo>
                    <a:pt x="357" y="349"/>
                  </a:lnTo>
                  <a:lnTo>
                    <a:pt x="380" y="350"/>
                  </a:lnTo>
                  <a:lnTo>
                    <a:pt x="405" y="350"/>
                  </a:lnTo>
                  <a:lnTo>
                    <a:pt x="430" y="351"/>
                  </a:lnTo>
                  <a:lnTo>
                    <a:pt x="454" y="352"/>
                  </a:lnTo>
                  <a:lnTo>
                    <a:pt x="499" y="354"/>
                  </a:lnTo>
                  <a:lnTo>
                    <a:pt x="541" y="356"/>
                  </a:lnTo>
                  <a:lnTo>
                    <a:pt x="581" y="359"/>
                  </a:lnTo>
                  <a:lnTo>
                    <a:pt x="581" y="370"/>
                  </a:lnTo>
                  <a:lnTo>
                    <a:pt x="581" y="381"/>
                  </a:lnTo>
                  <a:lnTo>
                    <a:pt x="573" y="380"/>
                  </a:lnTo>
                  <a:lnTo>
                    <a:pt x="564" y="379"/>
                  </a:lnTo>
                  <a:lnTo>
                    <a:pt x="553" y="378"/>
                  </a:lnTo>
                  <a:lnTo>
                    <a:pt x="540" y="377"/>
                  </a:lnTo>
                  <a:lnTo>
                    <a:pt x="526" y="377"/>
                  </a:lnTo>
                  <a:lnTo>
                    <a:pt x="510" y="376"/>
                  </a:lnTo>
                  <a:lnTo>
                    <a:pt x="492" y="375"/>
                  </a:lnTo>
                  <a:lnTo>
                    <a:pt x="473" y="374"/>
                  </a:lnTo>
                  <a:lnTo>
                    <a:pt x="452" y="374"/>
                  </a:lnTo>
                  <a:lnTo>
                    <a:pt x="429" y="373"/>
                  </a:lnTo>
                  <a:lnTo>
                    <a:pt x="405" y="372"/>
                  </a:lnTo>
                  <a:lnTo>
                    <a:pt x="379" y="370"/>
                  </a:lnTo>
                  <a:lnTo>
                    <a:pt x="352" y="369"/>
                  </a:lnTo>
                  <a:lnTo>
                    <a:pt x="323" y="368"/>
                  </a:lnTo>
                  <a:lnTo>
                    <a:pt x="292" y="366"/>
                  </a:lnTo>
                  <a:lnTo>
                    <a:pt x="260" y="364"/>
                  </a:lnTo>
                  <a:close/>
                  <a:moveTo>
                    <a:pt x="387" y="428"/>
                  </a:moveTo>
                  <a:lnTo>
                    <a:pt x="406" y="428"/>
                  </a:lnTo>
                  <a:lnTo>
                    <a:pt x="424" y="428"/>
                  </a:lnTo>
                  <a:lnTo>
                    <a:pt x="440" y="429"/>
                  </a:lnTo>
                  <a:lnTo>
                    <a:pt x="456" y="429"/>
                  </a:lnTo>
                  <a:lnTo>
                    <a:pt x="470" y="429"/>
                  </a:lnTo>
                  <a:lnTo>
                    <a:pt x="484" y="429"/>
                  </a:lnTo>
                  <a:lnTo>
                    <a:pt x="496" y="429"/>
                  </a:lnTo>
                  <a:lnTo>
                    <a:pt x="507" y="429"/>
                  </a:lnTo>
                  <a:lnTo>
                    <a:pt x="517" y="429"/>
                  </a:lnTo>
                  <a:lnTo>
                    <a:pt x="526" y="429"/>
                  </a:lnTo>
                  <a:lnTo>
                    <a:pt x="533" y="429"/>
                  </a:lnTo>
                  <a:lnTo>
                    <a:pt x="540" y="429"/>
                  </a:lnTo>
                  <a:lnTo>
                    <a:pt x="545" y="430"/>
                  </a:lnTo>
                  <a:lnTo>
                    <a:pt x="550" y="430"/>
                  </a:lnTo>
                  <a:lnTo>
                    <a:pt x="553" y="430"/>
                  </a:lnTo>
                  <a:lnTo>
                    <a:pt x="555" y="430"/>
                  </a:lnTo>
                  <a:lnTo>
                    <a:pt x="562" y="431"/>
                  </a:lnTo>
                  <a:lnTo>
                    <a:pt x="570" y="433"/>
                  </a:lnTo>
                  <a:lnTo>
                    <a:pt x="587" y="439"/>
                  </a:lnTo>
                  <a:lnTo>
                    <a:pt x="595" y="444"/>
                  </a:lnTo>
                  <a:lnTo>
                    <a:pt x="602" y="447"/>
                  </a:lnTo>
                  <a:lnTo>
                    <a:pt x="606" y="450"/>
                  </a:lnTo>
                  <a:lnTo>
                    <a:pt x="607" y="452"/>
                  </a:lnTo>
                  <a:lnTo>
                    <a:pt x="606" y="452"/>
                  </a:lnTo>
                  <a:lnTo>
                    <a:pt x="605" y="453"/>
                  </a:lnTo>
                  <a:lnTo>
                    <a:pt x="602" y="453"/>
                  </a:lnTo>
                  <a:lnTo>
                    <a:pt x="598" y="454"/>
                  </a:lnTo>
                  <a:lnTo>
                    <a:pt x="593" y="454"/>
                  </a:lnTo>
                  <a:lnTo>
                    <a:pt x="586" y="455"/>
                  </a:lnTo>
                  <a:lnTo>
                    <a:pt x="579" y="455"/>
                  </a:lnTo>
                  <a:lnTo>
                    <a:pt x="571" y="455"/>
                  </a:lnTo>
                  <a:lnTo>
                    <a:pt x="561" y="456"/>
                  </a:lnTo>
                  <a:lnTo>
                    <a:pt x="550" y="456"/>
                  </a:lnTo>
                  <a:lnTo>
                    <a:pt x="538" y="456"/>
                  </a:lnTo>
                  <a:lnTo>
                    <a:pt x="525" y="456"/>
                  </a:lnTo>
                  <a:lnTo>
                    <a:pt x="511" y="456"/>
                  </a:lnTo>
                  <a:lnTo>
                    <a:pt x="496" y="455"/>
                  </a:lnTo>
                  <a:lnTo>
                    <a:pt x="479" y="455"/>
                  </a:lnTo>
                  <a:lnTo>
                    <a:pt x="462" y="454"/>
                  </a:lnTo>
                  <a:lnTo>
                    <a:pt x="428" y="453"/>
                  </a:lnTo>
                  <a:lnTo>
                    <a:pt x="397" y="452"/>
                  </a:lnTo>
                  <a:lnTo>
                    <a:pt x="370" y="451"/>
                  </a:lnTo>
                  <a:lnTo>
                    <a:pt x="346" y="449"/>
                  </a:lnTo>
                  <a:lnTo>
                    <a:pt x="326" y="448"/>
                  </a:lnTo>
                  <a:lnTo>
                    <a:pt x="309" y="447"/>
                  </a:lnTo>
                  <a:lnTo>
                    <a:pt x="296" y="445"/>
                  </a:lnTo>
                  <a:lnTo>
                    <a:pt x="287" y="444"/>
                  </a:lnTo>
                  <a:lnTo>
                    <a:pt x="273" y="441"/>
                  </a:lnTo>
                  <a:lnTo>
                    <a:pt x="261" y="437"/>
                  </a:lnTo>
                  <a:lnTo>
                    <a:pt x="252" y="434"/>
                  </a:lnTo>
                  <a:lnTo>
                    <a:pt x="249" y="432"/>
                  </a:lnTo>
                  <a:lnTo>
                    <a:pt x="247" y="430"/>
                  </a:lnTo>
                  <a:lnTo>
                    <a:pt x="246" y="429"/>
                  </a:lnTo>
                  <a:lnTo>
                    <a:pt x="247" y="428"/>
                  </a:lnTo>
                  <a:lnTo>
                    <a:pt x="248" y="427"/>
                  </a:lnTo>
                  <a:lnTo>
                    <a:pt x="251" y="426"/>
                  </a:lnTo>
                  <a:lnTo>
                    <a:pt x="256" y="426"/>
                  </a:lnTo>
                  <a:lnTo>
                    <a:pt x="261" y="426"/>
                  </a:lnTo>
                  <a:lnTo>
                    <a:pt x="268" y="425"/>
                  </a:lnTo>
                  <a:lnTo>
                    <a:pt x="277" y="425"/>
                  </a:lnTo>
                  <a:lnTo>
                    <a:pt x="286" y="425"/>
                  </a:lnTo>
                  <a:lnTo>
                    <a:pt x="297" y="426"/>
                  </a:lnTo>
                  <a:lnTo>
                    <a:pt x="309" y="426"/>
                  </a:lnTo>
                  <a:lnTo>
                    <a:pt x="322" y="426"/>
                  </a:lnTo>
                  <a:lnTo>
                    <a:pt x="336" y="427"/>
                  </a:lnTo>
                  <a:lnTo>
                    <a:pt x="352" y="427"/>
                  </a:lnTo>
                  <a:lnTo>
                    <a:pt x="369" y="427"/>
                  </a:lnTo>
                  <a:lnTo>
                    <a:pt x="387" y="428"/>
                  </a:lnTo>
                  <a:close/>
                  <a:moveTo>
                    <a:pt x="254" y="536"/>
                  </a:moveTo>
                  <a:lnTo>
                    <a:pt x="229" y="534"/>
                  </a:lnTo>
                  <a:lnTo>
                    <a:pt x="217" y="533"/>
                  </a:lnTo>
                  <a:lnTo>
                    <a:pt x="207" y="532"/>
                  </a:lnTo>
                  <a:lnTo>
                    <a:pt x="198" y="531"/>
                  </a:lnTo>
                  <a:lnTo>
                    <a:pt x="190" y="530"/>
                  </a:lnTo>
                  <a:lnTo>
                    <a:pt x="184" y="529"/>
                  </a:lnTo>
                  <a:lnTo>
                    <a:pt x="179" y="528"/>
                  </a:lnTo>
                  <a:lnTo>
                    <a:pt x="169" y="526"/>
                  </a:lnTo>
                  <a:lnTo>
                    <a:pt x="158" y="522"/>
                  </a:lnTo>
                  <a:lnTo>
                    <a:pt x="145" y="518"/>
                  </a:lnTo>
                  <a:lnTo>
                    <a:pt x="131" y="513"/>
                  </a:lnTo>
                  <a:lnTo>
                    <a:pt x="117" y="506"/>
                  </a:lnTo>
                  <a:lnTo>
                    <a:pt x="105" y="499"/>
                  </a:lnTo>
                  <a:lnTo>
                    <a:pt x="95" y="492"/>
                  </a:lnTo>
                  <a:lnTo>
                    <a:pt x="88" y="485"/>
                  </a:lnTo>
                  <a:lnTo>
                    <a:pt x="126" y="491"/>
                  </a:lnTo>
                  <a:lnTo>
                    <a:pt x="163" y="496"/>
                  </a:lnTo>
                  <a:lnTo>
                    <a:pt x="199" y="501"/>
                  </a:lnTo>
                  <a:lnTo>
                    <a:pt x="233" y="506"/>
                  </a:lnTo>
                  <a:lnTo>
                    <a:pt x="265" y="510"/>
                  </a:lnTo>
                  <a:lnTo>
                    <a:pt x="296" y="513"/>
                  </a:lnTo>
                  <a:lnTo>
                    <a:pt x="325" y="516"/>
                  </a:lnTo>
                  <a:lnTo>
                    <a:pt x="352" y="519"/>
                  </a:lnTo>
                  <a:lnTo>
                    <a:pt x="378" y="522"/>
                  </a:lnTo>
                  <a:lnTo>
                    <a:pt x="403" y="524"/>
                  </a:lnTo>
                  <a:lnTo>
                    <a:pt x="426" y="526"/>
                  </a:lnTo>
                  <a:lnTo>
                    <a:pt x="447" y="527"/>
                  </a:lnTo>
                  <a:lnTo>
                    <a:pt x="467" y="529"/>
                  </a:lnTo>
                  <a:lnTo>
                    <a:pt x="485" y="530"/>
                  </a:lnTo>
                  <a:lnTo>
                    <a:pt x="501" y="530"/>
                  </a:lnTo>
                  <a:lnTo>
                    <a:pt x="516" y="531"/>
                  </a:lnTo>
                  <a:lnTo>
                    <a:pt x="543" y="532"/>
                  </a:lnTo>
                  <a:lnTo>
                    <a:pt x="569" y="533"/>
                  </a:lnTo>
                  <a:lnTo>
                    <a:pt x="592" y="534"/>
                  </a:lnTo>
                  <a:lnTo>
                    <a:pt x="613" y="535"/>
                  </a:lnTo>
                  <a:lnTo>
                    <a:pt x="631" y="536"/>
                  </a:lnTo>
                  <a:lnTo>
                    <a:pt x="648" y="537"/>
                  </a:lnTo>
                  <a:lnTo>
                    <a:pt x="663" y="539"/>
                  </a:lnTo>
                  <a:lnTo>
                    <a:pt x="676" y="540"/>
                  </a:lnTo>
                  <a:lnTo>
                    <a:pt x="699" y="543"/>
                  </a:lnTo>
                  <a:lnTo>
                    <a:pt x="721" y="548"/>
                  </a:lnTo>
                  <a:lnTo>
                    <a:pt x="740" y="556"/>
                  </a:lnTo>
                  <a:lnTo>
                    <a:pt x="756" y="565"/>
                  </a:lnTo>
                  <a:lnTo>
                    <a:pt x="769" y="576"/>
                  </a:lnTo>
                  <a:lnTo>
                    <a:pt x="774" y="580"/>
                  </a:lnTo>
                  <a:lnTo>
                    <a:pt x="778" y="584"/>
                  </a:lnTo>
                  <a:lnTo>
                    <a:pt x="781" y="588"/>
                  </a:lnTo>
                  <a:lnTo>
                    <a:pt x="783" y="590"/>
                  </a:lnTo>
                  <a:lnTo>
                    <a:pt x="784" y="593"/>
                  </a:lnTo>
                  <a:lnTo>
                    <a:pt x="783" y="594"/>
                  </a:lnTo>
                  <a:lnTo>
                    <a:pt x="780" y="595"/>
                  </a:lnTo>
                  <a:lnTo>
                    <a:pt x="775" y="595"/>
                  </a:lnTo>
                  <a:lnTo>
                    <a:pt x="767" y="594"/>
                  </a:lnTo>
                  <a:lnTo>
                    <a:pt x="757" y="593"/>
                  </a:lnTo>
                  <a:lnTo>
                    <a:pt x="744" y="592"/>
                  </a:lnTo>
                  <a:lnTo>
                    <a:pt x="728" y="591"/>
                  </a:lnTo>
                  <a:lnTo>
                    <a:pt x="711" y="588"/>
                  </a:lnTo>
                  <a:lnTo>
                    <a:pt x="691" y="586"/>
                  </a:lnTo>
                  <a:lnTo>
                    <a:pt x="669" y="583"/>
                  </a:lnTo>
                  <a:lnTo>
                    <a:pt x="645" y="580"/>
                  </a:lnTo>
                  <a:lnTo>
                    <a:pt x="619" y="576"/>
                  </a:lnTo>
                  <a:lnTo>
                    <a:pt x="592" y="573"/>
                  </a:lnTo>
                  <a:lnTo>
                    <a:pt x="562" y="570"/>
                  </a:lnTo>
                  <a:lnTo>
                    <a:pt x="530" y="567"/>
                  </a:lnTo>
                  <a:lnTo>
                    <a:pt x="496" y="564"/>
                  </a:lnTo>
                  <a:lnTo>
                    <a:pt x="460" y="560"/>
                  </a:lnTo>
                  <a:lnTo>
                    <a:pt x="424" y="555"/>
                  </a:lnTo>
                  <a:lnTo>
                    <a:pt x="391" y="551"/>
                  </a:lnTo>
                  <a:lnTo>
                    <a:pt x="360" y="547"/>
                  </a:lnTo>
                  <a:lnTo>
                    <a:pt x="333" y="544"/>
                  </a:lnTo>
                  <a:lnTo>
                    <a:pt x="308" y="541"/>
                  </a:lnTo>
                  <a:lnTo>
                    <a:pt x="287" y="539"/>
                  </a:lnTo>
                  <a:lnTo>
                    <a:pt x="269" y="537"/>
                  </a:lnTo>
                  <a:lnTo>
                    <a:pt x="254" y="536"/>
                  </a:lnTo>
                  <a:close/>
                  <a:moveTo>
                    <a:pt x="382" y="57"/>
                  </a:moveTo>
                  <a:lnTo>
                    <a:pt x="402" y="60"/>
                  </a:lnTo>
                  <a:lnTo>
                    <a:pt x="419" y="65"/>
                  </a:lnTo>
                  <a:lnTo>
                    <a:pt x="433" y="72"/>
                  </a:lnTo>
                  <a:lnTo>
                    <a:pt x="443" y="81"/>
                  </a:lnTo>
                  <a:lnTo>
                    <a:pt x="450" y="91"/>
                  </a:lnTo>
                  <a:lnTo>
                    <a:pt x="455" y="100"/>
                  </a:lnTo>
                  <a:lnTo>
                    <a:pt x="456" y="109"/>
                  </a:lnTo>
                  <a:lnTo>
                    <a:pt x="454" y="115"/>
                  </a:lnTo>
                  <a:lnTo>
                    <a:pt x="453" y="119"/>
                  </a:lnTo>
                  <a:lnTo>
                    <a:pt x="452" y="125"/>
                  </a:lnTo>
                  <a:lnTo>
                    <a:pt x="451" y="135"/>
                  </a:lnTo>
                  <a:lnTo>
                    <a:pt x="451" y="148"/>
                  </a:lnTo>
                  <a:lnTo>
                    <a:pt x="449" y="164"/>
                  </a:lnTo>
                  <a:lnTo>
                    <a:pt x="448" y="183"/>
                  </a:lnTo>
                  <a:lnTo>
                    <a:pt x="447" y="205"/>
                  </a:lnTo>
                  <a:lnTo>
                    <a:pt x="446" y="230"/>
                  </a:lnTo>
                  <a:lnTo>
                    <a:pt x="445" y="258"/>
                  </a:lnTo>
                  <a:lnTo>
                    <a:pt x="444" y="289"/>
                  </a:lnTo>
                  <a:lnTo>
                    <a:pt x="443" y="324"/>
                  </a:lnTo>
                  <a:lnTo>
                    <a:pt x="441" y="361"/>
                  </a:lnTo>
                  <a:lnTo>
                    <a:pt x="440" y="402"/>
                  </a:lnTo>
                  <a:lnTo>
                    <a:pt x="439" y="446"/>
                  </a:lnTo>
                  <a:lnTo>
                    <a:pt x="437" y="493"/>
                  </a:lnTo>
                  <a:lnTo>
                    <a:pt x="436" y="543"/>
                  </a:lnTo>
                  <a:lnTo>
                    <a:pt x="415" y="539"/>
                  </a:lnTo>
                  <a:lnTo>
                    <a:pt x="393" y="536"/>
                  </a:lnTo>
                  <a:lnTo>
                    <a:pt x="394" y="466"/>
                  </a:lnTo>
                  <a:lnTo>
                    <a:pt x="394" y="399"/>
                  </a:lnTo>
                  <a:lnTo>
                    <a:pt x="394" y="335"/>
                  </a:lnTo>
                  <a:lnTo>
                    <a:pt x="393" y="274"/>
                  </a:lnTo>
                  <a:lnTo>
                    <a:pt x="391" y="216"/>
                  </a:lnTo>
                  <a:lnTo>
                    <a:pt x="389" y="160"/>
                  </a:lnTo>
                  <a:lnTo>
                    <a:pt x="386" y="107"/>
                  </a:lnTo>
                  <a:lnTo>
                    <a:pt x="382" y="5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ea"/>
                <a:ea typeface="+mj-ea"/>
              </a:endParaRPr>
            </a:p>
          </p:txBody>
        </p:sp>
        <p:sp>
          <p:nvSpPr>
            <p:cNvPr id="20484" name="Freeform 4">
              <a:extLst>
                <a:ext uri="{FF2B5EF4-FFF2-40B4-BE49-F238E27FC236}">
                  <a16:creationId xmlns:a16="http://schemas.microsoft.com/office/drawing/2014/main" id="{9994F718-53D9-4389-99E1-F72FE53B696B}"/>
                </a:ext>
              </a:extLst>
            </p:cNvPr>
            <p:cNvSpPr>
              <a:spLocks noEditPoints="1"/>
            </p:cNvSpPr>
            <p:nvPr/>
          </p:nvSpPr>
          <p:spPr bwMode="auto">
            <a:xfrm>
              <a:off x="2357" y="1635"/>
              <a:ext cx="913" cy="690"/>
            </a:xfrm>
            <a:custGeom>
              <a:avLst/>
              <a:gdLst>
                <a:gd name="T0" fmla="*/ 188 w 913"/>
                <a:gd name="T1" fmla="*/ 158 h 690"/>
                <a:gd name="T2" fmla="*/ 177 w 913"/>
                <a:gd name="T3" fmla="*/ 140 h 690"/>
                <a:gd name="T4" fmla="*/ 332 w 913"/>
                <a:gd name="T5" fmla="*/ 67 h 690"/>
                <a:gd name="T6" fmla="*/ 375 w 913"/>
                <a:gd name="T7" fmla="*/ 9 h 690"/>
                <a:gd name="T8" fmla="*/ 452 w 913"/>
                <a:gd name="T9" fmla="*/ 24 h 690"/>
                <a:gd name="T10" fmla="*/ 424 w 913"/>
                <a:gd name="T11" fmla="*/ 65 h 690"/>
                <a:gd name="T12" fmla="*/ 210 w 913"/>
                <a:gd name="T13" fmla="*/ 281 h 690"/>
                <a:gd name="T14" fmla="*/ 66 w 913"/>
                <a:gd name="T15" fmla="*/ 318 h 690"/>
                <a:gd name="T16" fmla="*/ 6 w 913"/>
                <a:gd name="T17" fmla="*/ 288 h 690"/>
                <a:gd name="T18" fmla="*/ 109 w 913"/>
                <a:gd name="T19" fmla="*/ 268 h 690"/>
                <a:gd name="T20" fmla="*/ 328 w 913"/>
                <a:gd name="T21" fmla="*/ 214 h 690"/>
                <a:gd name="T22" fmla="*/ 459 w 913"/>
                <a:gd name="T23" fmla="*/ 192 h 690"/>
                <a:gd name="T24" fmla="*/ 438 w 913"/>
                <a:gd name="T25" fmla="*/ 219 h 690"/>
                <a:gd name="T26" fmla="*/ 267 w 913"/>
                <a:gd name="T27" fmla="*/ 122 h 690"/>
                <a:gd name="T28" fmla="*/ 329 w 913"/>
                <a:gd name="T29" fmla="*/ 129 h 690"/>
                <a:gd name="T30" fmla="*/ 317 w 913"/>
                <a:gd name="T31" fmla="*/ 298 h 690"/>
                <a:gd name="T32" fmla="*/ 304 w 913"/>
                <a:gd name="T33" fmla="*/ 570 h 690"/>
                <a:gd name="T34" fmla="*/ 294 w 913"/>
                <a:gd name="T35" fmla="*/ 665 h 690"/>
                <a:gd name="T36" fmla="*/ 245 w 913"/>
                <a:gd name="T37" fmla="*/ 642 h 690"/>
                <a:gd name="T38" fmla="*/ 260 w 913"/>
                <a:gd name="T39" fmla="*/ 533 h 690"/>
                <a:gd name="T40" fmla="*/ 280 w 913"/>
                <a:gd name="T41" fmla="*/ 279 h 690"/>
                <a:gd name="T42" fmla="*/ 3 w 913"/>
                <a:gd name="T43" fmla="*/ 540 h 690"/>
                <a:gd name="T44" fmla="*/ 116 w 913"/>
                <a:gd name="T45" fmla="*/ 454 h 690"/>
                <a:gd name="T46" fmla="*/ 258 w 913"/>
                <a:gd name="T47" fmla="*/ 286 h 690"/>
                <a:gd name="T48" fmla="*/ 306 w 913"/>
                <a:gd name="T49" fmla="*/ 303 h 690"/>
                <a:gd name="T50" fmla="*/ 147 w 913"/>
                <a:gd name="T51" fmla="*/ 472 h 690"/>
                <a:gd name="T52" fmla="*/ 2 w 913"/>
                <a:gd name="T53" fmla="*/ 546 h 690"/>
                <a:gd name="T54" fmla="*/ 353 w 913"/>
                <a:gd name="T55" fmla="*/ 339 h 690"/>
                <a:gd name="T56" fmla="*/ 450 w 913"/>
                <a:gd name="T57" fmla="*/ 386 h 690"/>
                <a:gd name="T58" fmla="*/ 371 w 913"/>
                <a:gd name="T59" fmla="*/ 380 h 690"/>
                <a:gd name="T60" fmla="*/ 351 w 913"/>
                <a:gd name="T61" fmla="*/ 625 h 690"/>
                <a:gd name="T62" fmla="*/ 456 w 913"/>
                <a:gd name="T63" fmla="*/ 541 h 690"/>
                <a:gd name="T64" fmla="*/ 539 w 913"/>
                <a:gd name="T65" fmla="*/ 446 h 690"/>
                <a:gd name="T66" fmla="*/ 579 w 913"/>
                <a:gd name="T67" fmla="*/ 421 h 690"/>
                <a:gd name="T68" fmla="*/ 611 w 913"/>
                <a:gd name="T69" fmla="*/ 467 h 690"/>
                <a:gd name="T70" fmla="*/ 437 w 913"/>
                <a:gd name="T71" fmla="*/ 591 h 690"/>
                <a:gd name="T72" fmla="*/ 909 w 913"/>
                <a:gd name="T73" fmla="*/ 563 h 690"/>
                <a:gd name="T74" fmla="*/ 877 w 913"/>
                <a:gd name="T75" fmla="*/ 580 h 690"/>
                <a:gd name="T76" fmla="*/ 752 w 913"/>
                <a:gd name="T77" fmla="*/ 443 h 690"/>
                <a:gd name="T78" fmla="*/ 742 w 913"/>
                <a:gd name="T79" fmla="*/ 403 h 690"/>
                <a:gd name="T80" fmla="*/ 897 w 913"/>
                <a:gd name="T81" fmla="*/ 485 h 690"/>
                <a:gd name="T82" fmla="*/ 480 w 913"/>
                <a:gd name="T83" fmla="*/ 170 h 690"/>
                <a:gd name="T84" fmla="*/ 525 w 913"/>
                <a:gd name="T85" fmla="*/ 142 h 690"/>
                <a:gd name="T86" fmla="*/ 569 w 913"/>
                <a:gd name="T87" fmla="*/ 260 h 690"/>
                <a:gd name="T88" fmla="*/ 565 w 913"/>
                <a:gd name="T89" fmla="*/ 377 h 690"/>
                <a:gd name="T90" fmla="*/ 536 w 913"/>
                <a:gd name="T91" fmla="*/ 306 h 690"/>
                <a:gd name="T92" fmla="*/ 495 w 913"/>
                <a:gd name="T93" fmla="*/ 184 h 690"/>
                <a:gd name="T94" fmla="*/ 816 w 913"/>
                <a:gd name="T95" fmla="*/ 218 h 690"/>
                <a:gd name="T96" fmla="*/ 766 w 913"/>
                <a:gd name="T97" fmla="*/ 205 h 690"/>
                <a:gd name="T98" fmla="*/ 772 w 913"/>
                <a:gd name="T99" fmla="*/ 123 h 690"/>
                <a:gd name="T100" fmla="*/ 646 w 913"/>
                <a:gd name="T101" fmla="*/ 149 h 690"/>
                <a:gd name="T102" fmla="*/ 557 w 913"/>
                <a:gd name="T103" fmla="*/ 144 h 690"/>
                <a:gd name="T104" fmla="*/ 752 w 913"/>
                <a:gd name="T105" fmla="*/ 80 h 690"/>
                <a:gd name="T106" fmla="*/ 810 w 913"/>
                <a:gd name="T107" fmla="*/ 64 h 690"/>
                <a:gd name="T108" fmla="*/ 882 w 913"/>
                <a:gd name="T109" fmla="*/ 99 h 690"/>
                <a:gd name="T110" fmla="*/ 691 w 913"/>
                <a:gd name="T111" fmla="*/ 295 h 690"/>
                <a:gd name="T112" fmla="*/ 817 w 913"/>
                <a:gd name="T113" fmla="*/ 279 h 690"/>
                <a:gd name="T114" fmla="*/ 760 w 913"/>
                <a:gd name="T115" fmla="*/ 316 h 690"/>
                <a:gd name="T116" fmla="*/ 557 w 913"/>
                <a:gd name="T117" fmla="*/ 35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3" h="690">
                  <a:moveTo>
                    <a:pt x="395" y="79"/>
                  </a:moveTo>
                  <a:lnTo>
                    <a:pt x="363" y="93"/>
                  </a:lnTo>
                  <a:lnTo>
                    <a:pt x="327" y="108"/>
                  </a:lnTo>
                  <a:lnTo>
                    <a:pt x="308" y="115"/>
                  </a:lnTo>
                  <a:lnTo>
                    <a:pt x="288" y="123"/>
                  </a:lnTo>
                  <a:lnTo>
                    <a:pt x="266" y="131"/>
                  </a:lnTo>
                  <a:lnTo>
                    <a:pt x="244" y="139"/>
                  </a:lnTo>
                  <a:lnTo>
                    <a:pt x="223" y="147"/>
                  </a:lnTo>
                  <a:lnTo>
                    <a:pt x="204" y="153"/>
                  </a:lnTo>
                  <a:lnTo>
                    <a:pt x="188" y="158"/>
                  </a:lnTo>
                  <a:lnTo>
                    <a:pt x="175" y="161"/>
                  </a:lnTo>
                  <a:lnTo>
                    <a:pt x="164" y="163"/>
                  </a:lnTo>
                  <a:lnTo>
                    <a:pt x="157" y="163"/>
                  </a:lnTo>
                  <a:lnTo>
                    <a:pt x="153" y="163"/>
                  </a:lnTo>
                  <a:lnTo>
                    <a:pt x="151" y="161"/>
                  </a:lnTo>
                  <a:lnTo>
                    <a:pt x="151" y="158"/>
                  </a:lnTo>
                  <a:lnTo>
                    <a:pt x="153" y="155"/>
                  </a:lnTo>
                  <a:lnTo>
                    <a:pt x="159" y="151"/>
                  </a:lnTo>
                  <a:lnTo>
                    <a:pt x="167" y="146"/>
                  </a:lnTo>
                  <a:lnTo>
                    <a:pt x="177" y="140"/>
                  </a:lnTo>
                  <a:lnTo>
                    <a:pt x="191" y="134"/>
                  </a:lnTo>
                  <a:lnTo>
                    <a:pt x="206" y="127"/>
                  </a:lnTo>
                  <a:lnTo>
                    <a:pt x="225" y="119"/>
                  </a:lnTo>
                  <a:lnTo>
                    <a:pt x="244" y="111"/>
                  </a:lnTo>
                  <a:lnTo>
                    <a:pt x="262" y="103"/>
                  </a:lnTo>
                  <a:lnTo>
                    <a:pt x="278" y="96"/>
                  </a:lnTo>
                  <a:lnTo>
                    <a:pt x="293" y="89"/>
                  </a:lnTo>
                  <a:lnTo>
                    <a:pt x="307" y="81"/>
                  </a:lnTo>
                  <a:lnTo>
                    <a:pt x="320" y="74"/>
                  </a:lnTo>
                  <a:lnTo>
                    <a:pt x="332" y="67"/>
                  </a:lnTo>
                  <a:lnTo>
                    <a:pt x="343" y="59"/>
                  </a:lnTo>
                  <a:lnTo>
                    <a:pt x="352" y="52"/>
                  </a:lnTo>
                  <a:lnTo>
                    <a:pt x="359" y="45"/>
                  </a:lnTo>
                  <a:lnTo>
                    <a:pt x="366" y="39"/>
                  </a:lnTo>
                  <a:lnTo>
                    <a:pt x="371" y="33"/>
                  </a:lnTo>
                  <a:lnTo>
                    <a:pt x="374" y="28"/>
                  </a:lnTo>
                  <a:lnTo>
                    <a:pt x="377" y="23"/>
                  </a:lnTo>
                  <a:lnTo>
                    <a:pt x="377" y="19"/>
                  </a:lnTo>
                  <a:lnTo>
                    <a:pt x="377" y="15"/>
                  </a:lnTo>
                  <a:lnTo>
                    <a:pt x="375" y="9"/>
                  </a:lnTo>
                  <a:lnTo>
                    <a:pt x="375" y="5"/>
                  </a:lnTo>
                  <a:lnTo>
                    <a:pt x="378" y="2"/>
                  </a:lnTo>
                  <a:lnTo>
                    <a:pt x="381" y="1"/>
                  </a:lnTo>
                  <a:lnTo>
                    <a:pt x="385" y="0"/>
                  </a:lnTo>
                  <a:lnTo>
                    <a:pt x="392" y="0"/>
                  </a:lnTo>
                  <a:lnTo>
                    <a:pt x="403" y="2"/>
                  </a:lnTo>
                  <a:lnTo>
                    <a:pt x="415" y="5"/>
                  </a:lnTo>
                  <a:lnTo>
                    <a:pt x="429" y="10"/>
                  </a:lnTo>
                  <a:lnTo>
                    <a:pt x="442" y="17"/>
                  </a:lnTo>
                  <a:lnTo>
                    <a:pt x="452" y="24"/>
                  </a:lnTo>
                  <a:lnTo>
                    <a:pt x="455" y="27"/>
                  </a:lnTo>
                  <a:lnTo>
                    <a:pt x="458" y="30"/>
                  </a:lnTo>
                  <a:lnTo>
                    <a:pt x="459" y="32"/>
                  </a:lnTo>
                  <a:lnTo>
                    <a:pt x="460" y="35"/>
                  </a:lnTo>
                  <a:lnTo>
                    <a:pt x="459" y="39"/>
                  </a:lnTo>
                  <a:lnTo>
                    <a:pt x="456" y="43"/>
                  </a:lnTo>
                  <a:lnTo>
                    <a:pt x="451" y="48"/>
                  </a:lnTo>
                  <a:lnTo>
                    <a:pt x="444" y="53"/>
                  </a:lnTo>
                  <a:lnTo>
                    <a:pt x="435" y="59"/>
                  </a:lnTo>
                  <a:lnTo>
                    <a:pt x="424" y="65"/>
                  </a:lnTo>
                  <a:lnTo>
                    <a:pt x="410" y="72"/>
                  </a:lnTo>
                  <a:lnTo>
                    <a:pt x="395" y="79"/>
                  </a:lnTo>
                  <a:close/>
                  <a:moveTo>
                    <a:pt x="320" y="253"/>
                  </a:moveTo>
                  <a:lnTo>
                    <a:pt x="310" y="255"/>
                  </a:lnTo>
                  <a:lnTo>
                    <a:pt x="298" y="258"/>
                  </a:lnTo>
                  <a:lnTo>
                    <a:pt x="285" y="261"/>
                  </a:lnTo>
                  <a:lnTo>
                    <a:pt x="269" y="265"/>
                  </a:lnTo>
                  <a:lnTo>
                    <a:pt x="251" y="269"/>
                  </a:lnTo>
                  <a:lnTo>
                    <a:pt x="232" y="275"/>
                  </a:lnTo>
                  <a:lnTo>
                    <a:pt x="210" y="281"/>
                  </a:lnTo>
                  <a:lnTo>
                    <a:pt x="187" y="288"/>
                  </a:lnTo>
                  <a:lnTo>
                    <a:pt x="163" y="295"/>
                  </a:lnTo>
                  <a:lnTo>
                    <a:pt x="141" y="301"/>
                  </a:lnTo>
                  <a:lnTo>
                    <a:pt x="123" y="306"/>
                  </a:lnTo>
                  <a:lnTo>
                    <a:pt x="107" y="311"/>
                  </a:lnTo>
                  <a:lnTo>
                    <a:pt x="94" y="314"/>
                  </a:lnTo>
                  <a:lnTo>
                    <a:pt x="85" y="316"/>
                  </a:lnTo>
                  <a:lnTo>
                    <a:pt x="77" y="318"/>
                  </a:lnTo>
                  <a:lnTo>
                    <a:pt x="73" y="318"/>
                  </a:lnTo>
                  <a:lnTo>
                    <a:pt x="66" y="318"/>
                  </a:lnTo>
                  <a:lnTo>
                    <a:pt x="58" y="316"/>
                  </a:lnTo>
                  <a:lnTo>
                    <a:pt x="47" y="313"/>
                  </a:lnTo>
                  <a:lnTo>
                    <a:pt x="33" y="307"/>
                  </a:lnTo>
                  <a:lnTo>
                    <a:pt x="26" y="304"/>
                  </a:lnTo>
                  <a:lnTo>
                    <a:pt x="20" y="301"/>
                  </a:lnTo>
                  <a:lnTo>
                    <a:pt x="15" y="298"/>
                  </a:lnTo>
                  <a:lnTo>
                    <a:pt x="12" y="296"/>
                  </a:lnTo>
                  <a:lnTo>
                    <a:pt x="7" y="292"/>
                  </a:lnTo>
                  <a:lnTo>
                    <a:pt x="5" y="289"/>
                  </a:lnTo>
                  <a:lnTo>
                    <a:pt x="6" y="288"/>
                  </a:lnTo>
                  <a:lnTo>
                    <a:pt x="8" y="287"/>
                  </a:lnTo>
                  <a:lnTo>
                    <a:pt x="11" y="286"/>
                  </a:lnTo>
                  <a:lnTo>
                    <a:pt x="15" y="284"/>
                  </a:lnTo>
                  <a:lnTo>
                    <a:pt x="21" y="283"/>
                  </a:lnTo>
                  <a:lnTo>
                    <a:pt x="28" y="282"/>
                  </a:lnTo>
                  <a:lnTo>
                    <a:pt x="36" y="280"/>
                  </a:lnTo>
                  <a:lnTo>
                    <a:pt x="46" y="279"/>
                  </a:lnTo>
                  <a:lnTo>
                    <a:pt x="65" y="276"/>
                  </a:lnTo>
                  <a:lnTo>
                    <a:pt x="86" y="272"/>
                  </a:lnTo>
                  <a:lnTo>
                    <a:pt x="109" y="268"/>
                  </a:lnTo>
                  <a:lnTo>
                    <a:pt x="135" y="262"/>
                  </a:lnTo>
                  <a:lnTo>
                    <a:pt x="150" y="260"/>
                  </a:lnTo>
                  <a:lnTo>
                    <a:pt x="166" y="257"/>
                  </a:lnTo>
                  <a:lnTo>
                    <a:pt x="184" y="253"/>
                  </a:lnTo>
                  <a:lnTo>
                    <a:pt x="203" y="249"/>
                  </a:lnTo>
                  <a:lnTo>
                    <a:pt x="225" y="243"/>
                  </a:lnTo>
                  <a:lnTo>
                    <a:pt x="248" y="237"/>
                  </a:lnTo>
                  <a:lnTo>
                    <a:pt x="274" y="229"/>
                  </a:lnTo>
                  <a:lnTo>
                    <a:pt x="301" y="221"/>
                  </a:lnTo>
                  <a:lnTo>
                    <a:pt x="328" y="214"/>
                  </a:lnTo>
                  <a:lnTo>
                    <a:pt x="352" y="208"/>
                  </a:lnTo>
                  <a:lnTo>
                    <a:pt x="373" y="202"/>
                  </a:lnTo>
                  <a:lnTo>
                    <a:pt x="390" y="197"/>
                  </a:lnTo>
                  <a:lnTo>
                    <a:pt x="405" y="194"/>
                  </a:lnTo>
                  <a:lnTo>
                    <a:pt x="416" y="191"/>
                  </a:lnTo>
                  <a:lnTo>
                    <a:pt x="425" y="189"/>
                  </a:lnTo>
                  <a:lnTo>
                    <a:pt x="431" y="188"/>
                  </a:lnTo>
                  <a:lnTo>
                    <a:pt x="439" y="188"/>
                  </a:lnTo>
                  <a:lnTo>
                    <a:pt x="447" y="189"/>
                  </a:lnTo>
                  <a:lnTo>
                    <a:pt x="459" y="192"/>
                  </a:lnTo>
                  <a:lnTo>
                    <a:pt x="461" y="194"/>
                  </a:lnTo>
                  <a:lnTo>
                    <a:pt x="464" y="198"/>
                  </a:lnTo>
                  <a:lnTo>
                    <a:pt x="467" y="201"/>
                  </a:lnTo>
                  <a:lnTo>
                    <a:pt x="470" y="204"/>
                  </a:lnTo>
                  <a:lnTo>
                    <a:pt x="469" y="205"/>
                  </a:lnTo>
                  <a:lnTo>
                    <a:pt x="466" y="207"/>
                  </a:lnTo>
                  <a:lnTo>
                    <a:pt x="462" y="210"/>
                  </a:lnTo>
                  <a:lnTo>
                    <a:pt x="455" y="213"/>
                  </a:lnTo>
                  <a:lnTo>
                    <a:pt x="447" y="216"/>
                  </a:lnTo>
                  <a:lnTo>
                    <a:pt x="438" y="219"/>
                  </a:lnTo>
                  <a:lnTo>
                    <a:pt x="426" y="223"/>
                  </a:lnTo>
                  <a:lnTo>
                    <a:pt x="413" y="227"/>
                  </a:lnTo>
                  <a:lnTo>
                    <a:pt x="387" y="235"/>
                  </a:lnTo>
                  <a:lnTo>
                    <a:pt x="362" y="242"/>
                  </a:lnTo>
                  <a:lnTo>
                    <a:pt x="340" y="248"/>
                  </a:lnTo>
                  <a:lnTo>
                    <a:pt x="320" y="253"/>
                  </a:lnTo>
                  <a:close/>
                  <a:moveTo>
                    <a:pt x="272" y="149"/>
                  </a:moveTo>
                  <a:lnTo>
                    <a:pt x="268" y="138"/>
                  </a:lnTo>
                  <a:lnTo>
                    <a:pt x="266" y="129"/>
                  </a:lnTo>
                  <a:lnTo>
                    <a:pt x="267" y="122"/>
                  </a:lnTo>
                  <a:lnTo>
                    <a:pt x="269" y="117"/>
                  </a:lnTo>
                  <a:lnTo>
                    <a:pt x="273" y="115"/>
                  </a:lnTo>
                  <a:lnTo>
                    <a:pt x="278" y="112"/>
                  </a:lnTo>
                  <a:lnTo>
                    <a:pt x="285" y="111"/>
                  </a:lnTo>
                  <a:lnTo>
                    <a:pt x="293" y="111"/>
                  </a:lnTo>
                  <a:lnTo>
                    <a:pt x="311" y="115"/>
                  </a:lnTo>
                  <a:lnTo>
                    <a:pt x="318" y="117"/>
                  </a:lnTo>
                  <a:lnTo>
                    <a:pt x="325" y="121"/>
                  </a:lnTo>
                  <a:lnTo>
                    <a:pt x="328" y="124"/>
                  </a:lnTo>
                  <a:lnTo>
                    <a:pt x="329" y="129"/>
                  </a:lnTo>
                  <a:lnTo>
                    <a:pt x="330" y="136"/>
                  </a:lnTo>
                  <a:lnTo>
                    <a:pt x="331" y="145"/>
                  </a:lnTo>
                  <a:lnTo>
                    <a:pt x="330" y="155"/>
                  </a:lnTo>
                  <a:lnTo>
                    <a:pt x="330" y="168"/>
                  </a:lnTo>
                  <a:lnTo>
                    <a:pt x="328" y="183"/>
                  </a:lnTo>
                  <a:lnTo>
                    <a:pt x="326" y="199"/>
                  </a:lnTo>
                  <a:lnTo>
                    <a:pt x="324" y="218"/>
                  </a:lnTo>
                  <a:lnTo>
                    <a:pt x="322" y="242"/>
                  </a:lnTo>
                  <a:lnTo>
                    <a:pt x="320" y="268"/>
                  </a:lnTo>
                  <a:lnTo>
                    <a:pt x="317" y="298"/>
                  </a:lnTo>
                  <a:lnTo>
                    <a:pt x="315" y="332"/>
                  </a:lnTo>
                  <a:lnTo>
                    <a:pt x="313" y="369"/>
                  </a:lnTo>
                  <a:lnTo>
                    <a:pt x="311" y="410"/>
                  </a:lnTo>
                  <a:lnTo>
                    <a:pt x="309" y="454"/>
                  </a:lnTo>
                  <a:lnTo>
                    <a:pt x="308" y="476"/>
                  </a:lnTo>
                  <a:lnTo>
                    <a:pt x="307" y="497"/>
                  </a:lnTo>
                  <a:lnTo>
                    <a:pt x="307" y="517"/>
                  </a:lnTo>
                  <a:lnTo>
                    <a:pt x="306" y="536"/>
                  </a:lnTo>
                  <a:lnTo>
                    <a:pt x="305" y="554"/>
                  </a:lnTo>
                  <a:lnTo>
                    <a:pt x="304" y="570"/>
                  </a:lnTo>
                  <a:lnTo>
                    <a:pt x="303" y="585"/>
                  </a:lnTo>
                  <a:lnTo>
                    <a:pt x="302" y="599"/>
                  </a:lnTo>
                  <a:lnTo>
                    <a:pt x="301" y="612"/>
                  </a:lnTo>
                  <a:lnTo>
                    <a:pt x="299" y="623"/>
                  </a:lnTo>
                  <a:lnTo>
                    <a:pt x="298" y="633"/>
                  </a:lnTo>
                  <a:lnTo>
                    <a:pt x="298" y="642"/>
                  </a:lnTo>
                  <a:lnTo>
                    <a:pt x="297" y="650"/>
                  </a:lnTo>
                  <a:lnTo>
                    <a:pt x="296" y="656"/>
                  </a:lnTo>
                  <a:lnTo>
                    <a:pt x="295" y="661"/>
                  </a:lnTo>
                  <a:lnTo>
                    <a:pt x="294" y="665"/>
                  </a:lnTo>
                  <a:lnTo>
                    <a:pt x="288" y="676"/>
                  </a:lnTo>
                  <a:lnTo>
                    <a:pt x="282" y="684"/>
                  </a:lnTo>
                  <a:lnTo>
                    <a:pt x="277" y="688"/>
                  </a:lnTo>
                  <a:lnTo>
                    <a:pt x="273" y="690"/>
                  </a:lnTo>
                  <a:lnTo>
                    <a:pt x="269" y="688"/>
                  </a:lnTo>
                  <a:lnTo>
                    <a:pt x="265" y="683"/>
                  </a:lnTo>
                  <a:lnTo>
                    <a:pt x="259" y="675"/>
                  </a:lnTo>
                  <a:lnTo>
                    <a:pt x="253" y="664"/>
                  </a:lnTo>
                  <a:lnTo>
                    <a:pt x="248" y="652"/>
                  </a:lnTo>
                  <a:lnTo>
                    <a:pt x="245" y="642"/>
                  </a:lnTo>
                  <a:lnTo>
                    <a:pt x="243" y="634"/>
                  </a:lnTo>
                  <a:lnTo>
                    <a:pt x="243" y="628"/>
                  </a:lnTo>
                  <a:lnTo>
                    <a:pt x="244" y="623"/>
                  </a:lnTo>
                  <a:lnTo>
                    <a:pt x="246" y="616"/>
                  </a:lnTo>
                  <a:lnTo>
                    <a:pt x="249" y="605"/>
                  </a:lnTo>
                  <a:lnTo>
                    <a:pt x="252" y="592"/>
                  </a:lnTo>
                  <a:lnTo>
                    <a:pt x="254" y="584"/>
                  </a:lnTo>
                  <a:lnTo>
                    <a:pt x="255" y="576"/>
                  </a:lnTo>
                  <a:lnTo>
                    <a:pt x="258" y="556"/>
                  </a:lnTo>
                  <a:lnTo>
                    <a:pt x="260" y="533"/>
                  </a:lnTo>
                  <a:lnTo>
                    <a:pt x="263" y="507"/>
                  </a:lnTo>
                  <a:lnTo>
                    <a:pt x="265" y="492"/>
                  </a:lnTo>
                  <a:lnTo>
                    <a:pt x="267" y="475"/>
                  </a:lnTo>
                  <a:lnTo>
                    <a:pt x="268" y="454"/>
                  </a:lnTo>
                  <a:lnTo>
                    <a:pt x="270" y="431"/>
                  </a:lnTo>
                  <a:lnTo>
                    <a:pt x="272" y="405"/>
                  </a:lnTo>
                  <a:lnTo>
                    <a:pt x="273" y="377"/>
                  </a:lnTo>
                  <a:lnTo>
                    <a:pt x="276" y="345"/>
                  </a:lnTo>
                  <a:lnTo>
                    <a:pt x="278" y="311"/>
                  </a:lnTo>
                  <a:lnTo>
                    <a:pt x="280" y="279"/>
                  </a:lnTo>
                  <a:lnTo>
                    <a:pt x="282" y="250"/>
                  </a:lnTo>
                  <a:lnTo>
                    <a:pt x="282" y="224"/>
                  </a:lnTo>
                  <a:lnTo>
                    <a:pt x="282" y="202"/>
                  </a:lnTo>
                  <a:lnTo>
                    <a:pt x="281" y="183"/>
                  </a:lnTo>
                  <a:lnTo>
                    <a:pt x="279" y="168"/>
                  </a:lnTo>
                  <a:lnTo>
                    <a:pt x="276" y="157"/>
                  </a:lnTo>
                  <a:lnTo>
                    <a:pt x="272" y="149"/>
                  </a:lnTo>
                  <a:close/>
                  <a:moveTo>
                    <a:pt x="0" y="545"/>
                  </a:moveTo>
                  <a:lnTo>
                    <a:pt x="0" y="543"/>
                  </a:lnTo>
                  <a:lnTo>
                    <a:pt x="3" y="540"/>
                  </a:lnTo>
                  <a:lnTo>
                    <a:pt x="8" y="535"/>
                  </a:lnTo>
                  <a:lnTo>
                    <a:pt x="16" y="528"/>
                  </a:lnTo>
                  <a:lnTo>
                    <a:pt x="27" y="520"/>
                  </a:lnTo>
                  <a:lnTo>
                    <a:pt x="40" y="511"/>
                  </a:lnTo>
                  <a:lnTo>
                    <a:pt x="56" y="501"/>
                  </a:lnTo>
                  <a:lnTo>
                    <a:pt x="75" y="489"/>
                  </a:lnTo>
                  <a:lnTo>
                    <a:pt x="85" y="482"/>
                  </a:lnTo>
                  <a:lnTo>
                    <a:pt x="95" y="474"/>
                  </a:lnTo>
                  <a:lnTo>
                    <a:pt x="105" y="464"/>
                  </a:lnTo>
                  <a:lnTo>
                    <a:pt x="116" y="454"/>
                  </a:lnTo>
                  <a:lnTo>
                    <a:pt x="128" y="442"/>
                  </a:lnTo>
                  <a:lnTo>
                    <a:pt x="140" y="430"/>
                  </a:lnTo>
                  <a:lnTo>
                    <a:pt x="153" y="416"/>
                  </a:lnTo>
                  <a:lnTo>
                    <a:pt x="167" y="401"/>
                  </a:lnTo>
                  <a:lnTo>
                    <a:pt x="181" y="384"/>
                  </a:lnTo>
                  <a:lnTo>
                    <a:pt x="195" y="367"/>
                  </a:lnTo>
                  <a:lnTo>
                    <a:pt x="210" y="349"/>
                  </a:lnTo>
                  <a:lnTo>
                    <a:pt x="226" y="329"/>
                  </a:lnTo>
                  <a:lnTo>
                    <a:pt x="242" y="308"/>
                  </a:lnTo>
                  <a:lnTo>
                    <a:pt x="258" y="286"/>
                  </a:lnTo>
                  <a:lnTo>
                    <a:pt x="275" y="263"/>
                  </a:lnTo>
                  <a:lnTo>
                    <a:pt x="293" y="238"/>
                  </a:lnTo>
                  <a:lnTo>
                    <a:pt x="295" y="241"/>
                  </a:lnTo>
                  <a:lnTo>
                    <a:pt x="296" y="246"/>
                  </a:lnTo>
                  <a:lnTo>
                    <a:pt x="298" y="252"/>
                  </a:lnTo>
                  <a:lnTo>
                    <a:pt x="300" y="260"/>
                  </a:lnTo>
                  <a:lnTo>
                    <a:pt x="302" y="268"/>
                  </a:lnTo>
                  <a:lnTo>
                    <a:pt x="304" y="279"/>
                  </a:lnTo>
                  <a:lnTo>
                    <a:pt x="305" y="290"/>
                  </a:lnTo>
                  <a:lnTo>
                    <a:pt x="306" y="303"/>
                  </a:lnTo>
                  <a:lnTo>
                    <a:pt x="289" y="327"/>
                  </a:lnTo>
                  <a:lnTo>
                    <a:pt x="272" y="348"/>
                  </a:lnTo>
                  <a:lnTo>
                    <a:pt x="255" y="369"/>
                  </a:lnTo>
                  <a:lnTo>
                    <a:pt x="239" y="387"/>
                  </a:lnTo>
                  <a:lnTo>
                    <a:pt x="222" y="405"/>
                  </a:lnTo>
                  <a:lnTo>
                    <a:pt x="206" y="420"/>
                  </a:lnTo>
                  <a:lnTo>
                    <a:pt x="191" y="434"/>
                  </a:lnTo>
                  <a:lnTo>
                    <a:pt x="177" y="447"/>
                  </a:lnTo>
                  <a:lnTo>
                    <a:pt x="162" y="460"/>
                  </a:lnTo>
                  <a:lnTo>
                    <a:pt x="147" y="472"/>
                  </a:lnTo>
                  <a:lnTo>
                    <a:pt x="118" y="493"/>
                  </a:lnTo>
                  <a:lnTo>
                    <a:pt x="89" y="510"/>
                  </a:lnTo>
                  <a:lnTo>
                    <a:pt x="61" y="525"/>
                  </a:lnTo>
                  <a:lnTo>
                    <a:pt x="48" y="531"/>
                  </a:lnTo>
                  <a:lnTo>
                    <a:pt x="37" y="536"/>
                  </a:lnTo>
                  <a:lnTo>
                    <a:pt x="27" y="540"/>
                  </a:lnTo>
                  <a:lnTo>
                    <a:pt x="19" y="543"/>
                  </a:lnTo>
                  <a:lnTo>
                    <a:pt x="12" y="545"/>
                  </a:lnTo>
                  <a:lnTo>
                    <a:pt x="6" y="546"/>
                  </a:lnTo>
                  <a:lnTo>
                    <a:pt x="2" y="546"/>
                  </a:lnTo>
                  <a:lnTo>
                    <a:pt x="0" y="545"/>
                  </a:lnTo>
                  <a:close/>
                  <a:moveTo>
                    <a:pt x="313" y="348"/>
                  </a:moveTo>
                  <a:lnTo>
                    <a:pt x="314" y="347"/>
                  </a:lnTo>
                  <a:lnTo>
                    <a:pt x="315" y="346"/>
                  </a:lnTo>
                  <a:lnTo>
                    <a:pt x="318" y="344"/>
                  </a:lnTo>
                  <a:lnTo>
                    <a:pt x="323" y="343"/>
                  </a:lnTo>
                  <a:lnTo>
                    <a:pt x="328" y="342"/>
                  </a:lnTo>
                  <a:lnTo>
                    <a:pt x="335" y="341"/>
                  </a:lnTo>
                  <a:lnTo>
                    <a:pt x="343" y="340"/>
                  </a:lnTo>
                  <a:lnTo>
                    <a:pt x="353" y="339"/>
                  </a:lnTo>
                  <a:lnTo>
                    <a:pt x="370" y="338"/>
                  </a:lnTo>
                  <a:lnTo>
                    <a:pt x="387" y="339"/>
                  </a:lnTo>
                  <a:lnTo>
                    <a:pt x="417" y="341"/>
                  </a:lnTo>
                  <a:lnTo>
                    <a:pt x="428" y="346"/>
                  </a:lnTo>
                  <a:lnTo>
                    <a:pt x="438" y="352"/>
                  </a:lnTo>
                  <a:lnTo>
                    <a:pt x="445" y="359"/>
                  </a:lnTo>
                  <a:lnTo>
                    <a:pt x="449" y="366"/>
                  </a:lnTo>
                  <a:lnTo>
                    <a:pt x="451" y="375"/>
                  </a:lnTo>
                  <a:lnTo>
                    <a:pt x="451" y="381"/>
                  </a:lnTo>
                  <a:lnTo>
                    <a:pt x="450" y="386"/>
                  </a:lnTo>
                  <a:lnTo>
                    <a:pt x="448" y="390"/>
                  </a:lnTo>
                  <a:lnTo>
                    <a:pt x="444" y="392"/>
                  </a:lnTo>
                  <a:lnTo>
                    <a:pt x="439" y="395"/>
                  </a:lnTo>
                  <a:lnTo>
                    <a:pt x="432" y="397"/>
                  </a:lnTo>
                  <a:lnTo>
                    <a:pt x="423" y="398"/>
                  </a:lnTo>
                  <a:lnTo>
                    <a:pt x="413" y="397"/>
                  </a:lnTo>
                  <a:lnTo>
                    <a:pt x="399" y="393"/>
                  </a:lnTo>
                  <a:lnTo>
                    <a:pt x="391" y="389"/>
                  </a:lnTo>
                  <a:lnTo>
                    <a:pt x="382" y="385"/>
                  </a:lnTo>
                  <a:lnTo>
                    <a:pt x="371" y="380"/>
                  </a:lnTo>
                  <a:lnTo>
                    <a:pt x="360" y="375"/>
                  </a:lnTo>
                  <a:lnTo>
                    <a:pt x="349" y="370"/>
                  </a:lnTo>
                  <a:lnTo>
                    <a:pt x="340" y="365"/>
                  </a:lnTo>
                  <a:lnTo>
                    <a:pt x="332" y="361"/>
                  </a:lnTo>
                  <a:lnTo>
                    <a:pt x="325" y="357"/>
                  </a:lnTo>
                  <a:lnTo>
                    <a:pt x="320" y="354"/>
                  </a:lnTo>
                  <a:lnTo>
                    <a:pt x="316" y="352"/>
                  </a:lnTo>
                  <a:lnTo>
                    <a:pt x="314" y="350"/>
                  </a:lnTo>
                  <a:lnTo>
                    <a:pt x="313" y="348"/>
                  </a:lnTo>
                  <a:close/>
                  <a:moveTo>
                    <a:pt x="351" y="625"/>
                  </a:moveTo>
                  <a:lnTo>
                    <a:pt x="351" y="622"/>
                  </a:lnTo>
                  <a:lnTo>
                    <a:pt x="354" y="618"/>
                  </a:lnTo>
                  <a:lnTo>
                    <a:pt x="359" y="612"/>
                  </a:lnTo>
                  <a:lnTo>
                    <a:pt x="367" y="605"/>
                  </a:lnTo>
                  <a:lnTo>
                    <a:pt x="377" y="597"/>
                  </a:lnTo>
                  <a:lnTo>
                    <a:pt x="390" y="587"/>
                  </a:lnTo>
                  <a:lnTo>
                    <a:pt x="405" y="576"/>
                  </a:lnTo>
                  <a:lnTo>
                    <a:pt x="422" y="564"/>
                  </a:lnTo>
                  <a:lnTo>
                    <a:pt x="440" y="552"/>
                  </a:lnTo>
                  <a:lnTo>
                    <a:pt x="456" y="541"/>
                  </a:lnTo>
                  <a:lnTo>
                    <a:pt x="470" y="530"/>
                  </a:lnTo>
                  <a:lnTo>
                    <a:pt x="484" y="519"/>
                  </a:lnTo>
                  <a:lnTo>
                    <a:pt x="495" y="509"/>
                  </a:lnTo>
                  <a:lnTo>
                    <a:pt x="505" y="499"/>
                  </a:lnTo>
                  <a:lnTo>
                    <a:pt x="514" y="490"/>
                  </a:lnTo>
                  <a:lnTo>
                    <a:pt x="521" y="481"/>
                  </a:lnTo>
                  <a:lnTo>
                    <a:pt x="527" y="474"/>
                  </a:lnTo>
                  <a:lnTo>
                    <a:pt x="531" y="468"/>
                  </a:lnTo>
                  <a:lnTo>
                    <a:pt x="537" y="456"/>
                  </a:lnTo>
                  <a:lnTo>
                    <a:pt x="539" y="446"/>
                  </a:lnTo>
                  <a:lnTo>
                    <a:pt x="538" y="438"/>
                  </a:lnTo>
                  <a:lnTo>
                    <a:pt x="536" y="432"/>
                  </a:lnTo>
                  <a:lnTo>
                    <a:pt x="536" y="427"/>
                  </a:lnTo>
                  <a:lnTo>
                    <a:pt x="538" y="424"/>
                  </a:lnTo>
                  <a:lnTo>
                    <a:pt x="543" y="420"/>
                  </a:lnTo>
                  <a:lnTo>
                    <a:pt x="549" y="418"/>
                  </a:lnTo>
                  <a:lnTo>
                    <a:pt x="556" y="417"/>
                  </a:lnTo>
                  <a:lnTo>
                    <a:pt x="563" y="417"/>
                  </a:lnTo>
                  <a:lnTo>
                    <a:pt x="571" y="418"/>
                  </a:lnTo>
                  <a:lnTo>
                    <a:pt x="579" y="421"/>
                  </a:lnTo>
                  <a:lnTo>
                    <a:pt x="587" y="425"/>
                  </a:lnTo>
                  <a:lnTo>
                    <a:pt x="594" y="430"/>
                  </a:lnTo>
                  <a:lnTo>
                    <a:pt x="602" y="437"/>
                  </a:lnTo>
                  <a:lnTo>
                    <a:pt x="610" y="443"/>
                  </a:lnTo>
                  <a:lnTo>
                    <a:pt x="615" y="449"/>
                  </a:lnTo>
                  <a:lnTo>
                    <a:pt x="617" y="453"/>
                  </a:lnTo>
                  <a:lnTo>
                    <a:pt x="618" y="457"/>
                  </a:lnTo>
                  <a:lnTo>
                    <a:pt x="617" y="459"/>
                  </a:lnTo>
                  <a:lnTo>
                    <a:pt x="615" y="462"/>
                  </a:lnTo>
                  <a:lnTo>
                    <a:pt x="611" y="467"/>
                  </a:lnTo>
                  <a:lnTo>
                    <a:pt x="605" y="473"/>
                  </a:lnTo>
                  <a:lnTo>
                    <a:pt x="598" y="479"/>
                  </a:lnTo>
                  <a:lnTo>
                    <a:pt x="590" y="487"/>
                  </a:lnTo>
                  <a:lnTo>
                    <a:pt x="580" y="496"/>
                  </a:lnTo>
                  <a:lnTo>
                    <a:pt x="568" y="506"/>
                  </a:lnTo>
                  <a:lnTo>
                    <a:pt x="539" y="528"/>
                  </a:lnTo>
                  <a:lnTo>
                    <a:pt x="509" y="550"/>
                  </a:lnTo>
                  <a:lnTo>
                    <a:pt x="475" y="571"/>
                  </a:lnTo>
                  <a:lnTo>
                    <a:pt x="456" y="581"/>
                  </a:lnTo>
                  <a:lnTo>
                    <a:pt x="437" y="591"/>
                  </a:lnTo>
                  <a:lnTo>
                    <a:pt x="418" y="601"/>
                  </a:lnTo>
                  <a:lnTo>
                    <a:pt x="402" y="609"/>
                  </a:lnTo>
                  <a:lnTo>
                    <a:pt x="388" y="615"/>
                  </a:lnTo>
                  <a:lnTo>
                    <a:pt x="376" y="620"/>
                  </a:lnTo>
                  <a:lnTo>
                    <a:pt x="366" y="623"/>
                  </a:lnTo>
                  <a:lnTo>
                    <a:pt x="359" y="625"/>
                  </a:lnTo>
                  <a:lnTo>
                    <a:pt x="354" y="626"/>
                  </a:lnTo>
                  <a:lnTo>
                    <a:pt x="351" y="625"/>
                  </a:lnTo>
                  <a:close/>
                  <a:moveTo>
                    <a:pt x="911" y="555"/>
                  </a:moveTo>
                  <a:lnTo>
                    <a:pt x="909" y="563"/>
                  </a:lnTo>
                  <a:lnTo>
                    <a:pt x="907" y="570"/>
                  </a:lnTo>
                  <a:lnTo>
                    <a:pt x="905" y="576"/>
                  </a:lnTo>
                  <a:lnTo>
                    <a:pt x="902" y="581"/>
                  </a:lnTo>
                  <a:lnTo>
                    <a:pt x="900" y="585"/>
                  </a:lnTo>
                  <a:lnTo>
                    <a:pt x="898" y="588"/>
                  </a:lnTo>
                  <a:lnTo>
                    <a:pt x="896" y="589"/>
                  </a:lnTo>
                  <a:lnTo>
                    <a:pt x="894" y="590"/>
                  </a:lnTo>
                  <a:lnTo>
                    <a:pt x="890" y="589"/>
                  </a:lnTo>
                  <a:lnTo>
                    <a:pt x="884" y="586"/>
                  </a:lnTo>
                  <a:lnTo>
                    <a:pt x="877" y="580"/>
                  </a:lnTo>
                  <a:lnTo>
                    <a:pt x="868" y="571"/>
                  </a:lnTo>
                  <a:lnTo>
                    <a:pt x="857" y="560"/>
                  </a:lnTo>
                  <a:lnTo>
                    <a:pt x="845" y="546"/>
                  </a:lnTo>
                  <a:lnTo>
                    <a:pt x="831" y="530"/>
                  </a:lnTo>
                  <a:lnTo>
                    <a:pt x="816" y="512"/>
                  </a:lnTo>
                  <a:lnTo>
                    <a:pt x="800" y="494"/>
                  </a:lnTo>
                  <a:lnTo>
                    <a:pt x="785" y="478"/>
                  </a:lnTo>
                  <a:lnTo>
                    <a:pt x="772" y="464"/>
                  </a:lnTo>
                  <a:lnTo>
                    <a:pt x="761" y="453"/>
                  </a:lnTo>
                  <a:lnTo>
                    <a:pt x="752" y="443"/>
                  </a:lnTo>
                  <a:lnTo>
                    <a:pt x="744" y="435"/>
                  </a:lnTo>
                  <a:lnTo>
                    <a:pt x="739" y="429"/>
                  </a:lnTo>
                  <a:lnTo>
                    <a:pt x="735" y="424"/>
                  </a:lnTo>
                  <a:lnTo>
                    <a:pt x="728" y="420"/>
                  </a:lnTo>
                  <a:lnTo>
                    <a:pt x="723" y="415"/>
                  </a:lnTo>
                  <a:lnTo>
                    <a:pt x="722" y="411"/>
                  </a:lnTo>
                  <a:lnTo>
                    <a:pt x="723" y="407"/>
                  </a:lnTo>
                  <a:lnTo>
                    <a:pt x="727" y="405"/>
                  </a:lnTo>
                  <a:lnTo>
                    <a:pt x="733" y="403"/>
                  </a:lnTo>
                  <a:lnTo>
                    <a:pt x="742" y="403"/>
                  </a:lnTo>
                  <a:lnTo>
                    <a:pt x="748" y="403"/>
                  </a:lnTo>
                  <a:lnTo>
                    <a:pt x="755" y="404"/>
                  </a:lnTo>
                  <a:lnTo>
                    <a:pt x="769" y="409"/>
                  </a:lnTo>
                  <a:lnTo>
                    <a:pt x="785" y="415"/>
                  </a:lnTo>
                  <a:lnTo>
                    <a:pt x="804" y="423"/>
                  </a:lnTo>
                  <a:lnTo>
                    <a:pt x="826" y="433"/>
                  </a:lnTo>
                  <a:lnTo>
                    <a:pt x="848" y="445"/>
                  </a:lnTo>
                  <a:lnTo>
                    <a:pt x="868" y="457"/>
                  </a:lnTo>
                  <a:lnTo>
                    <a:pt x="884" y="470"/>
                  </a:lnTo>
                  <a:lnTo>
                    <a:pt x="897" y="485"/>
                  </a:lnTo>
                  <a:lnTo>
                    <a:pt x="902" y="493"/>
                  </a:lnTo>
                  <a:lnTo>
                    <a:pt x="906" y="501"/>
                  </a:lnTo>
                  <a:lnTo>
                    <a:pt x="909" y="509"/>
                  </a:lnTo>
                  <a:lnTo>
                    <a:pt x="911" y="518"/>
                  </a:lnTo>
                  <a:lnTo>
                    <a:pt x="913" y="536"/>
                  </a:lnTo>
                  <a:lnTo>
                    <a:pt x="911" y="555"/>
                  </a:lnTo>
                  <a:close/>
                  <a:moveTo>
                    <a:pt x="495" y="184"/>
                  </a:moveTo>
                  <a:lnTo>
                    <a:pt x="487" y="180"/>
                  </a:lnTo>
                  <a:lnTo>
                    <a:pt x="483" y="175"/>
                  </a:lnTo>
                  <a:lnTo>
                    <a:pt x="480" y="170"/>
                  </a:lnTo>
                  <a:lnTo>
                    <a:pt x="480" y="165"/>
                  </a:lnTo>
                  <a:lnTo>
                    <a:pt x="481" y="160"/>
                  </a:lnTo>
                  <a:lnTo>
                    <a:pt x="484" y="155"/>
                  </a:lnTo>
                  <a:lnTo>
                    <a:pt x="488" y="150"/>
                  </a:lnTo>
                  <a:lnTo>
                    <a:pt x="496" y="146"/>
                  </a:lnTo>
                  <a:lnTo>
                    <a:pt x="500" y="144"/>
                  </a:lnTo>
                  <a:lnTo>
                    <a:pt x="504" y="143"/>
                  </a:lnTo>
                  <a:lnTo>
                    <a:pt x="510" y="143"/>
                  </a:lnTo>
                  <a:lnTo>
                    <a:pt x="517" y="142"/>
                  </a:lnTo>
                  <a:lnTo>
                    <a:pt x="525" y="142"/>
                  </a:lnTo>
                  <a:lnTo>
                    <a:pt x="534" y="143"/>
                  </a:lnTo>
                  <a:lnTo>
                    <a:pt x="545" y="143"/>
                  </a:lnTo>
                  <a:lnTo>
                    <a:pt x="556" y="144"/>
                  </a:lnTo>
                  <a:lnTo>
                    <a:pt x="557" y="156"/>
                  </a:lnTo>
                  <a:lnTo>
                    <a:pt x="559" y="170"/>
                  </a:lnTo>
                  <a:lnTo>
                    <a:pt x="561" y="185"/>
                  </a:lnTo>
                  <a:lnTo>
                    <a:pt x="563" y="201"/>
                  </a:lnTo>
                  <a:lnTo>
                    <a:pt x="565" y="219"/>
                  </a:lnTo>
                  <a:lnTo>
                    <a:pt x="567" y="239"/>
                  </a:lnTo>
                  <a:lnTo>
                    <a:pt x="569" y="260"/>
                  </a:lnTo>
                  <a:lnTo>
                    <a:pt x="571" y="282"/>
                  </a:lnTo>
                  <a:lnTo>
                    <a:pt x="573" y="304"/>
                  </a:lnTo>
                  <a:lnTo>
                    <a:pt x="574" y="323"/>
                  </a:lnTo>
                  <a:lnTo>
                    <a:pt x="575" y="339"/>
                  </a:lnTo>
                  <a:lnTo>
                    <a:pt x="575" y="352"/>
                  </a:lnTo>
                  <a:lnTo>
                    <a:pt x="574" y="363"/>
                  </a:lnTo>
                  <a:lnTo>
                    <a:pt x="573" y="370"/>
                  </a:lnTo>
                  <a:lnTo>
                    <a:pt x="571" y="375"/>
                  </a:lnTo>
                  <a:lnTo>
                    <a:pt x="568" y="376"/>
                  </a:lnTo>
                  <a:lnTo>
                    <a:pt x="565" y="377"/>
                  </a:lnTo>
                  <a:lnTo>
                    <a:pt x="563" y="378"/>
                  </a:lnTo>
                  <a:lnTo>
                    <a:pt x="559" y="376"/>
                  </a:lnTo>
                  <a:lnTo>
                    <a:pt x="556" y="371"/>
                  </a:lnTo>
                  <a:lnTo>
                    <a:pt x="553" y="364"/>
                  </a:lnTo>
                  <a:lnTo>
                    <a:pt x="551" y="359"/>
                  </a:lnTo>
                  <a:lnTo>
                    <a:pt x="549" y="353"/>
                  </a:lnTo>
                  <a:lnTo>
                    <a:pt x="546" y="344"/>
                  </a:lnTo>
                  <a:lnTo>
                    <a:pt x="543" y="333"/>
                  </a:lnTo>
                  <a:lnTo>
                    <a:pt x="539" y="321"/>
                  </a:lnTo>
                  <a:lnTo>
                    <a:pt x="536" y="306"/>
                  </a:lnTo>
                  <a:lnTo>
                    <a:pt x="532" y="288"/>
                  </a:lnTo>
                  <a:lnTo>
                    <a:pt x="528" y="269"/>
                  </a:lnTo>
                  <a:lnTo>
                    <a:pt x="524" y="251"/>
                  </a:lnTo>
                  <a:lnTo>
                    <a:pt x="520" y="235"/>
                  </a:lnTo>
                  <a:lnTo>
                    <a:pt x="516" y="221"/>
                  </a:lnTo>
                  <a:lnTo>
                    <a:pt x="512" y="210"/>
                  </a:lnTo>
                  <a:lnTo>
                    <a:pt x="508" y="200"/>
                  </a:lnTo>
                  <a:lnTo>
                    <a:pt x="504" y="192"/>
                  </a:lnTo>
                  <a:lnTo>
                    <a:pt x="499" y="187"/>
                  </a:lnTo>
                  <a:lnTo>
                    <a:pt x="495" y="184"/>
                  </a:lnTo>
                  <a:close/>
                  <a:moveTo>
                    <a:pt x="858" y="127"/>
                  </a:moveTo>
                  <a:lnTo>
                    <a:pt x="854" y="131"/>
                  </a:lnTo>
                  <a:lnTo>
                    <a:pt x="850" y="136"/>
                  </a:lnTo>
                  <a:lnTo>
                    <a:pt x="846" y="143"/>
                  </a:lnTo>
                  <a:lnTo>
                    <a:pt x="842" y="150"/>
                  </a:lnTo>
                  <a:lnTo>
                    <a:pt x="838" y="159"/>
                  </a:lnTo>
                  <a:lnTo>
                    <a:pt x="834" y="169"/>
                  </a:lnTo>
                  <a:lnTo>
                    <a:pt x="830" y="180"/>
                  </a:lnTo>
                  <a:lnTo>
                    <a:pt x="825" y="192"/>
                  </a:lnTo>
                  <a:lnTo>
                    <a:pt x="816" y="218"/>
                  </a:lnTo>
                  <a:lnTo>
                    <a:pt x="809" y="242"/>
                  </a:lnTo>
                  <a:lnTo>
                    <a:pt x="803" y="265"/>
                  </a:lnTo>
                  <a:lnTo>
                    <a:pt x="798" y="285"/>
                  </a:lnTo>
                  <a:lnTo>
                    <a:pt x="777" y="288"/>
                  </a:lnTo>
                  <a:lnTo>
                    <a:pt x="755" y="291"/>
                  </a:lnTo>
                  <a:lnTo>
                    <a:pt x="758" y="271"/>
                  </a:lnTo>
                  <a:lnTo>
                    <a:pt x="760" y="253"/>
                  </a:lnTo>
                  <a:lnTo>
                    <a:pt x="762" y="236"/>
                  </a:lnTo>
                  <a:lnTo>
                    <a:pt x="764" y="220"/>
                  </a:lnTo>
                  <a:lnTo>
                    <a:pt x="766" y="205"/>
                  </a:lnTo>
                  <a:lnTo>
                    <a:pt x="767" y="191"/>
                  </a:lnTo>
                  <a:lnTo>
                    <a:pt x="769" y="179"/>
                  </a:lnTo>
                  <a:lnTo>
                    <a:pt x="770" y="168"/>
                  </a:lnTo>
                  <a:lnTo>
                    <a:pt x="771" y="158"/>
                  </a:lnTo>
                  <a:lnTo>
                    <a:pt x="771" y="149"/>
                  </a:lnTo>
                  <a:lnTo>
                    <a:pt x="772" y="141"/>
                  </a:lnTo>
                  <a:lnTo>
                    <a:pt x="772" y="135"/>
                  </a:lnTo>
                  <a:lnTo>
                    <a:pt x="772" y="130"/>
                  </a:lnTo>
                  <a:lnTo>
                    <a:pt x="772" y="126"/>
                  </a:lnTo>
                  <a:lnTo>
                    <a:pt x="772" y="123"/>
                  </a:lnTo>
                  <a:lnTo>
                    <a:pt x="771" y="121"/>
                  </a:lnTo>
                  <a:lnTo>
                    <a:pt x="767" y="119"/>
                  </a:lnTo>
                  <a:lnTo>
                    <a:pt x="760" y="119"/>
                  </a:lnTo>
                  <a:lnTo>
                    <a:pt x="751" y="120"/>
                  </a:lnTo>
                  <a:lnTo>
                    <a:pt x="739" y="121"/>
                  </a:lnTo>
                  <a:lnTo>
                    <a:pt x="725" y="125"/>
                  </a:lnTo>
                  <a:lnTo>
                    <a:pt x="708" y="129"/>
                  </a:lnTo>
                  <a:lnTo>
                    <a:pt x="689" y="135"/>
                  </a:lnTo>
                  <a:lnTo>
                    <a:pt x="668" y="142"/>
                  </a:lnTo>
                  <a:lnTo>
                    <a:pt x="646" y="149"/>
                  </a:lnTo>
                  <a:lnTo>
                    <a:pt x="625" y="155"/>
                  </a:lnTo>
                  <a:lnTo>
                    <a:pt x="605" y="161"/>
                  </a:lnTo>
                  <a:lnTo>
                    <a:pt x="586" y="165"/>
                  </a:lnTo>
                  <a:lnTo>
                    <a:pt x="569" y="169"/>
                  </a:lnTo>
                  <a:lnTo>
                    <a:pt x="552" y="172"/>
                  </a:lnTo>
                  <a:lnTo>
                    <a:pt x="537" y="175"/>
                  </a:lnTo>
                  <a:lnTo>
                    <a:pt x="523" y="177"/>
                  </a:lnTo>
                  <a:lnTo>
                    <a:pt x="524" y="163"/>
                  </a:lnTo>
                  <a:lnTo>
                    <a:pt x="524" y="149"/>
                  </a:lnTo>
                  <a:lnTo>
                    <a:pt x="557" y="144"/>
                  </a:lnTo>
                  <a:lnTo>
                    <a:pt x="591" y="136"/>
                  </a:lnTo>
                  <a:lnTo>
                    <a:pt x="626" y="127"/>
                  </a:lnTo>
                  <a:lnTo>
                    <a:pt x="664" y="114"/>
                  </a:lnTo>
                  <a:lnTo>
                    <a:pt x="683" y="108"/>
                  </a:lnTo>
                  <a:lnTo>
                    <a:pt x="699" y="103"/>
                  </a:lnTo>
                  <a:lnTo>
                    <a:pt x="714" y="98"/>
                  </a:lnTo>
                  <a:lnTo>
                    <a:pt x="726" y="93"/>
                  </a:lnTo>
                  <a:lnTo>
                    <a:pt x="736" y="88"/>
                  </a:lnTo>
                  <a:lnTo>
                    <a:pt x="745" y="84"/>
                  </a:lnTo>
                  <a:lnTo>
                    <a:pt x="752" y="80"/>
                  </a:lnTo>
                  <a:lnTo>
                    <a:pt x="757" y="76"/>
                  </a:lnTo>
                  <a:lnTo>
                    <a:pt x="763" y="70"/>
                  </a:lnTo>
                  <a:lnTo>
                    <a:pt x="769" y="66"/>
                  </a:lnTo>
                  <a:lnTo>
                    <a:pt x="775" y="63"/>
                  </a:lnTo>
                  <a:lnTo>
                    <a:pt x="781" y="61"/>
                  </a:lnTo>
                  <a:lnTo>
                    <a:pt x="785" y="61"/>
                  </a:lnTo>
                  <a:lnTo>
                    <a:pt x="789" y="61"/>
                  </a:lnTo>
                  <a:lnTo>
                    <a:pt x="795" y="61"/>
                  </a:lnTo>
                  <a:lnTo>
                    <a:pt x="802" y="62"/>
                  </a:lnTo>
                  <a:lnTo>
                    <a:pt x="810" y="64"/>
                  </a:lnTo>
                  <a:lnTo>
                    <a:pt x="819" y="67"/>
                  </a:lnTo>
                  <a:lnTo>
                    <a:pt x="829" y="71"/>
                  </a:lnTo>
                  <a:lnTo>
                    <a:pt x="840" y="75"/>
                  </a:lnTo>
                  <a:lnTo>
                    <a:pt x="850" y="80"/>
                  </a:lnTo>
                  <a:lnTo>
                    <a:pt x="858" y="84"/>
                  </a:lnTo>
                  <a:lnTo>
                    <a:pt x="866" y="88"/>
                  </a:lnTo>
                  <a:lnTo>
                    <a:pt x="872" y="92"/>
                  </a:lnTo>
                  <a:lnTo>
                    <a:pt x="877" y="94"/>
                  </a:lnTo>
                  <a:lnTo>
                    <a:pt x="880" y="97"/>
                  </a:lnTo>
                  <a:lnTo>
                    <a:pt x="882" y="99"/>
                  </a:lnTo>
                  <a:lnTo>
                    <a:pt x="883" y="100"/>
                  </a:lnTo>
                  <a:lnTo>
                    <a:pt x="879" y="107"/>
                  </a:lnTo>
                  <a:lnTo>
                    <a:pt x="874" y="114"/>
                  </a:lnTo>
                  <a:lnTo>
                    <a:pt x="866" y="120"/>
                  </a:lnTo>
                  <a:lnTo>
                    <a:pt x="858" y="127"/>
                  </a:lnTo>
                  <a:close/>
                  <a:moveTo>
                    <a:pt x="558" y="329"/>
                  </a:moveTo>
                  <a:lnTo>
                    <a:pt x="597" y="319"/>
                  </a:lnTo>
                  <a:lnTo>
                    <a:pt x="632" y="310"/>
                  </a:lnTo>
                  <a:lnTo>
                    <a:pt x="664" y="301"/>
                  </a:lnTo>
                  <a:lnTo>
                    <a:pt x="691" y="295"/>
                  </a:lnTo>
                  <a:lnTo>
                    <a:pt x="716" y="289"/>
                  </a:lnTo>
                  <a:lnTo>
                    <a:pt x="736" y="284"/>
                  </a:lnTo>
                  <a:lnTo>
                    <a:pt x="753" y="280"/>
                  </a:lnTo>
                  <a:lnTo>
                    <a:pt x="767" y="278"/>
                  </a:lnTo>
                  <a:lnTo>
                    <a:pt x="778" y="277"/>
                  </a:lnTo>
                  <a:lnTo>
                    <a:pt x="789" y="276"/>
                  </a:lnTo>
                  <a:lnTo>
                    <a:pt x="798" y="276"/>
                  </a:lnTo>
                  <a:lnTo>
                    <a:pt x="805" y="276"/>
                  </a:lnTo>
                  <a:lnTo>
                    <a:pt x="812" y="277"/>
                  </a:lnTo>
                  <a:lnTo>
                    <a:pt x="817" y="279"/>
                  </a:lnTo>
                  <a:lnTo>
                    <a:pt x="820" y="282"/>
                  </a:lnTo>
                  <a:lnTo>
                    <a:pt x="822" y="285"/>
                  </a:lnTo>
                  <a:lnTo>
                    <a:pt x="822" y="287"/>
                  </a:lnTo>
                  <a:lnTo>
                    <a:pt x="821" y="289"/>
                  </a:lnTo>
                  <a:lnTo>
                    <a:pt x="820" y="292"/>
                  </a:lnTo>
                  <a:lnTo>
                    <a:pt x="817" y="294"/>
                  </a:lnTo>
                  <a:lnTo>
                    <a:pt x="808" y="299"/>
                  </a:lnTo>
                  <a:lnTo>
                    <a:pt x="796" y="305"/>
                  </a:lnTo>
                  <a:lnTo>
                    <a:pt x="780" y="310"/>
                  </a:lnTo>
                  <a:lnTo>
                    <a:pt x="760" y="316"/>
                  </a:lnTo>
                  <a:lnTo>
                    <a:pt x="737" y="321"/>
                  </a:lnTo>
                  <a:lnTo>
                    <a:pt x="710" y="326"/>
                  </a:lnTo>
                  <a:lnTo>
                    <a:pt x="681" y="332"/>
                  </a:lnTo>
                  <a:lnTo>
                    <a:pt x="655" y="337"/>
                  </a:lnTo>
                  <a:lnTo>
                    <a:pt x="632" y="342"/>
                  </a:lnTo>
                  <a:lnTo>
                    <a:pt x="611" y="345"/>
                  </a:lnTo>
                  <a:lnTo>
                    <a:pt x="593" y="348"/>
                  </a:lnTo>
                  <a:lnTo>
                    <a:pt x="578" y="350"/>
                  </a:lnTo>
                  <a:lnTo>
                    <a:pt x="566" y="352"/>
                  </a:lnTo>
                  <a:lnTo>
                    <a:pt x="557" y="353"/>
                  </a:lnTo>
                  <a:lnTo>
                    <a:pt x="558" y="341"/>
                  </a:lnTo>
                  <a:lnTo>
                    <a:pt x="558" y="3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ea"/>
                <a:ea typeface="+mj-ea"/>
              </a:endParaRPr>
            </a:p>
          </p:txBody>
        </p:sp>
        <p:sp>
          <p:nvSpPr>
            <p:cNvPr id="20485" name="Freeform 5">
              <a:extLst>
                <a:ext uri="{FF2B5EF4-FFF2-40B4-BE49-F238E27FC236}">
                  <a16:creationId xmlns:a16="http://schemas.microsoft.com/office/drawing/2014/main" id="{874375FF-5CA4-4262-895E-AFAAA108E7A3}"/>
                </a:ext>
              </a:extLst>
            </p:cNvPr>
            <p:cNvSpPr>
              <a:spLocks noEditPoints="1"/>
            </p:cNvSpPr>
            <p:nvPr/>
          </p:nvSpPr>
          <p:spPr bwMode="auto">
            <a:xfrm>
              <a:off x="3379" y="1366"/>
              <a:ext cx="949" cy="909"/>
            </a:xfrm>
            <a:custGeom>
              <a:avLst/>
              <a:gdLst>
                <a:gd name="T0" fmla="*/ 413 w 949"/>
                <a:gd name="T1" fmla="*/ 768 h 909"/>
                <a:gd name="T2" fmla="*/ 485 w 949"/>
                <a:gd name="T3" fmla="*/ 780 h 909"/>
                <a:gd name="T4" fmla="*/ 513 w 949"/>
                <a:gd name="T5" fmla="*/ 740 h 909"/>
                <a:gd name="T6" fmla="*/ 548 w 949"/>
                <a:gd name="T7" fmla="*/ 623 h 909"/>
                <a:gd name="T8" fmla="*/ 573 w 949"/>
                <a:gd name="T9" fmla="*/ 477 h 909"/>
                <a:gd name="T10" fmla="*/ 567 w 949"/>
                <a:gd name="T11" fmla="*/ 428 h 909"/>
                <a:gd name="T12" fmla="*/ 506 w 949"/>
                <a:gd name="T13" fmla="*/ 448 h 909"/>
                <a:gd name="T14" fmla="*/ 359 w 949"/>
                <a:gd name="T15" fmla="*/ 520 h 909"/>
                <a:gd name="T16" fmla="*/ 258 w 949"/>
                <a:gd name="T17" fmla="*/ 564 h 909"/>
                <a:gd name="T18" fmla="*/ 225 w 949"/>
                <a:gd name="T19" fmla="*/ 566 h 909"/>
                <a:gd name="T20" fmla="*/ 203 w 949"/>
                <a:gd name="T21" fmla="*/ 539 h 909"/>
                <a:gd name="T22" fmla="*/ 260 w 949"/>
                <a:gd name="T23" fmla="*/ 515 h 909"/>
                <a:gd name="T24" fmla="*/ 423 w 949"/>
                <a:gd name="T25" fmla="*/ 450 h 909"/>
                <a:gd name="T26" fmla="*/ 530 w 949"/>
                <a:gd name="T27" fmla="*/ 391 h 909"/>
                <a:gd name="T28" fmla="*/ 568 w 949"/>
                <a:gd name="T29" fmla="*/ 369 h 909"/>
                <a:gd name="T30" fmla="*/ 644 w 949"/>
                <a:gd name="T31" fmla="*/ 390 h 909"/>
                <a:gd name="T32" fmla="*/ 666 w 949"/>
                <a:gd name="T33" fmla="*/ 414 h 909"/>
                <a:gd name="T34" fmla="*/ 642 w 949"/>
                <a:gd name="T35" fmla="*/ 470 h 909"/>
                <a:gd name="T36" fmla="*/ 596 w 949"/>
                <a:gd name="T37" fmla="*/ 689 h 909"/>
                <a:gd name="T38" fmla="*/ 545 w 949"/>
                <a:gd name="T39" fmla="*/ 832 h 909"/>
                <a:gd name="T40" fmla="*/ 492 w 949"/>
                <a:gd name="T41" fmla="*/ 894 h 909"/>
                <a:gd name="T42" fmla="*/ 464 w 949"/>
                <a:gd name="T43" fmla="*/ 881 h 909"/>
                <a:gd name="T44" fmla="*/ 397 w 949"/>
                <a:gd name="T45" fmla="*/ 787 h 909"/>
                <a:gd name="T46" fmla="*/ 310 w 949"/>
                <a:gd name="T47" fmla="*/ 617 h 909"/>
                <a:gd name="T48" fmla="*/ 398 w 949"/>
                <a:gd name="T49" fmla="*/ 509 h 909"/>
                <a:gd name="T50" fmla="*/ 420 w 949"/>
                <a:gd name="T51" fmla="*/ 545 h 909"/>
                <a:gd name="T52" fmla="*/ 361 w 949"/>
                <a:gd name="T53" fmla="*/ 656 h 909"/>
                <a:gd name="T54" fmla="*/ 220 w 949"/>
                <a:gd name="T55" fmla="*/ 812 h 909"/>
                <a:gd name="T56" fmla="*/ 74 w 949"/>
                <a:gd name="T57" fmla="*/ 902 h 909"/>
                <a:gd name="T58" fmla="*/ 43 w 949"/>
                <a:gd name="T59" fmla="*/ 904 h 909"/>
                <a:gd name="T60" fmla="*/ 99 w 949"/>
                <a:gd name="T61" fmla="*/ 864 h 909"/>
                <a:gd name="T62" fmla="*/ 208 w 949"/>
                <a:gd name="T63" fmla="*/ 764 h 909"/>
                <a:gd name="T64" fmla="*/ 302 w 949"/>
                <a:gd name="T65" fmla="*/ 634 h 909"/>
                <a:gd name="T66" fmla="*/ 13 w 949"/>
                <a:gd name="T67" fmla="*/ 598 h 909"/>
                <a:gd name="T68" fmla="*/ 92 w 949"/>
                <a:gd name="T69" fmla="*/ 529 h 909"/>
                <a:gd name="T70" fmla="*/ 235 w 949"/>
                <a:gd name="T71" fmla="*/ 353 h 909"/>
                <a:gd name="T72" fmla="*/ 295 w 949"/>
                <a:gd name="T73" fmla="*/ 249 h 909"/>
                <a:gd name="T74" fmla="*/ 307 w 949"/>
                <a:gd name="T75" fmla="*/ 183 h 909"/>
                <a:gd name="T76" fmla="*/ 340 w 949"/>
                <a:gd name="T77" fmla="*/ 159 h 909"/>
                <a:gd name="T78" fmla="*/ 390 w 949"/>
                <a:gd name="T79" fmla="*/ 203 h 909"/>
                <a:gd name="T80" fmla="*/ 365 w 949"/>
                <a:gd name="T81" fmla="*/ 254 h 909"/>
                <a:gd name="T82" fmla="*/ 285 w 949"/>
                <a:gd name="T83" fmla="*/ 367 h 909"/>
                <a:gd name="T84" fmla="*/ 159 w 949"/>
                <a:gd name="T85" fmla="*/ 512 h 909"/>
                <a:gd name="T86" fmla="*/ 28 w 949"/>
                <a:gd name="T87" fmla="*/ 604 h 909"/>
                <a:gd name="T88" fmla="*/ 507 w 949"/>
                <a:gd name="T89" fmla="*/ 54 h 909"/>
                <a:gd name="T90" fmla="*/ 637 w 949"/>
                <a:gd name="T91" fmla="*/ 150 h 909"/>
                <a:gd name="T92" fmla="*/ 783 w 949"/>
                <a:gd name="T93" fmla="*/ 219 h 909"/>
                <a:gd name="T94" fmla="*/ 917 w 949"/>
                <a:gd name="T95" fmla="*/ 242 h 909"/>
                <a:gd name="T96" fmla="*/ 943 w 949"/>
                <a:gd name="T97" fmla="*/ 267 h 909"/>
                <a:gd name="T98" fmla="*/ 848 w 949"/>
                <a:gd name="T99" fmla="*/ 316 h 909"/>
                <a:gd name="T100" fmla="*/ 742 w 949"/>
                <a:gd name="T101" fmla="*/ 340 h 909"/>
                <a:gd name="T102" fmla="*/ 656 w 949"/>
                <a:gd name="T103" fmla="*/ 274 h 909"/>
                <a:gd name="T104" fmla="*/ 507 w 949"/>
                <a:gd name="T105" fmla="*/ 123 h 909"/>
                <a:gd name="T106" fmla="*/ 409 w 949"/>
                <a:gd name="T107" fmla="*/ 45 h 909"/>
                <a:gd name="T108" fmla="*/ 355 w 949"/>
                <a:gd name="T109" fmla="*/ 36 h 909"/>
                <a:gd name="T110" fmla="*/ 355 w 949"/>
                <a:gd name="T111" fmla="*/ 19 h 909"/>
                <a:gd name="T112" fmla="*/ 401 w 949"/>
                <a:gd name="T113" fmla="*/ 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9" h="909">
                  <a:moveTo>
                    <a:pt x="379" y="769"/>
                  </a:moveTo>
                  <a:lnTo>
                    <a:pt x="381" y="767"/>
                  </a:lnTo>
                  <a:lnTo>
                    <a:pt x="385" y="766"/>
                  </a:lnTo>
                  <a:lnTo>
                    <a:pt x="390" y="766"/>
                  </a:lnTo>
                  <a:lnTo>
                    <a:pt x="396" y="766"/>
                  </a:lnTo>
                  <a:lnTo>
                    <a:pt x="404" y="767"/>
                  </a:lnTo>
                  <a:lnTo>
                    <a:pt x="413" y="768"/>
                  </a:lnTo>
                  <a:lnTo>
                    <a:pt x="423" y="770"/>
                  </a:lnTo>
                  <a:lnTo>
                    <a:pt x="434" y="772"/>
                  </a:lnTo>
                  <a:lnTo>
                    <a:pt x="453" y="777"/>
                  </a:lnTo>
                  <a:lnTo>
                    <a:pt x="469" y="780"/>
                  </a:lnTo>
                  <a:lnTo>
                    <a:pt x="475" y="781"/>
                  </a:lnTo>
                  <a:lnTo>
                    <a:pt x="481" y="781"/>
                  </a:lnTo>
                  <a:lnTo>
                    <a:pt x="485" y="780"/>
                  </a:lnTo>
                  <a:lnTo>
                    <a:pt x="489" y="779"/>
                  </a:lnTo>
                  <a:lnTo>
                    <a:pt x="493" y="774"/>
                  </a:lnTo>
                  <a:lnTo>
                    <a:pt x="498" y="767"/>
                  </a:lnTo>
                  <a:lnTo>
                    <a:pt x="501" y="762"/>
                  </a:lnTo>
                  <a:lnTo>
                    <a:pt x="505" y="756"/>
                  </a:lnTo>
                  <a:lnTo>
                    <a:pt x="509" y="748"/>
                  </a:lnTo>
                  <a:lnTo>
                    <a:pt x="513" y="740"/>
                  </a:lnTo>
                  <a:lnTo>
                    <a:pt x="518" y="730"/>
                  </a:lnTo>
                  <a:lnTo>
                    <a:pt x="522" y="719"/>
                  </a:lnTo>
                  <a:lnTo>
                    <a:pt x="527" y="704"/>
                  </a:lnTo>
                  <a:lnTo>
                    <a:pt x="532" y="688"/>
                  </a:lnTo>
                  <a:lnTo>
                    <a:pt x="537" y="669"/>
                  </a:lnTo>
                  <a:lnTo>
                    <a:pt x="543" y="647"/>
                  </a:lnTo>
                  <a:lnTo>
                    <a:pt x="548" y="623"/>
                  </a:lnTo>
                  <a:lnTo>
                    <a:pt x="554" y="596"/>
                  </a:lnTo>
                  <a:lnTo>
                    <a:pt x="558" y="569"/>
                  </a:lnTo>
                  <a:lnTo>
                    <a:pt x="562" y="545"/>
                  </a:lnTo>
                  <a:lnTo>
                    <a:pt x="566" y="524"/>
                  </a:lnTo>
                  <a:lnTo>
                    <a:pt x="569" y="506"/>
                  </a:lnTo>
                  <a:lnTo>
                    <a:pt x="572" y="490"/>
                  </a:lnTo>
                  <a:lnTo>
                    <a:pt x="573" y="477"/>
                  </a:lnTo>
                  <a:lnTo>
                    <a:pt x="575" y="467"/>
                  </a:lnTo>
                  <a:lnTo>
                    <a:pt x="575" y="459"/>
                  </a:lnTo>
                  <a:lnTo>
                    <a:pt x="575" y="449"/>
                  </a:lnTo>
                  <a:lnTo>
                    <a:pt x="575" y="441"/>
                  </a:lnTo>
                  <a:lnTo>
                    <a:pt x="573" y="434"/>
                  </a:lnTo>
                  <a:lnTo>
                    <a:pt x="571" y="430"/>
                  </a:lnTo>
                  <a:lnTo>
                    <a:pt x="567" y="428"/>
                  </a:lnTo>
                  <a:lnTo>
                    <a:pt x="560" y="428"/>
                  </a:lnTo>
                  <a:lnTo>
                    <a:pt x="552" y="430"/>
                  </a:lnTo>
                  <a:lnTo>
                    <a:pt x="544" y="432"/>
                  </a:lnTo>
                  <a:lnTo>
                    <a:pt x="538" y="434"/>
                  </a:lnTo>
                  <a:lnTo>
                    <a:pt x="530" y="437"/>
                  </a:lnTo>
                  <a:lnTo>
                    <a:pt x="519" y="442"/>
                  </a:lnTo>
                  <a:lnTo>
                    <a:pt x="506" y="448"/>
                  </a:lnTo>
                  <a:lnTo>
                    <a:pt x="490" y="455"/>
                  </a:lnTo>
                  <a:lnTo>
                    <a:pt x="471" y="464"/>
                  </a:lnTo>
                  <a:lnTo>
                    <a:pt x="450" y="474"/>
                  </a:lnTo>
                  <a:lnTo>
                    <a:pt x="426" y="485"/>
                  </a:lnTo>
                  <a:lnTo>
                    <a:pt x="402" y="498"/>
                  </a:lnTo>
                  <a:lnTo>
                    <a:pt x="379" y="510"/>
                  </a:lnTo>
                  <a:lnTo>
                    <a:pt x="359" y="520"/>
                  </a:lnTo>
                  <a:lnTo>
                    <a:pt x="340" y="529"/>
                  </a:lnTo>
                  <a:lnTo>
                    <a:pt x="324" y="537"/>
                  </a:lnTo>
                  <a:lnTo>
                    <a:pt x="309" y="543"/>
                  </a:lnTo>
                  <a:lnTo>
                    <a:pt x="297" y="548"/>
                  </a:lnTo>
                  <a:lnTo>
                    <a:pt x="287" y="552"/>
                  </a:lnTo>
                  <a:lnTo>
                    <a:pt x="271" y="558"/>
                  </a:lnTo>
                  <a:lnTo>
                    <a:pt x="258" y="564"/>
                  </a:lnTo>
                  <a:lnTo>
                    <a:pt x="252" y="566"/>
                  </a:lnTo>
                  <a:lnTo>
                    <a:pt x="248" y="567"/>
                  </a:lnTo>
                  <a:lnTo>
                    <a:pt x="245" y="568"/>
                  </a:lnTo>
                  <a:lnTo>
                    <a:pt x="243" y="569"/>
                  </a:lnTo>
                  <a:lnTo>
                    <a:pt x="239" y="569"/>
                  </a:lnTo>
                  <a:lnTo>
                    <a:pt x="233" y="568"/>
                  </a:lnTo>
                  <a:lnTo>
                    <a:pt x="225" y="566"/>
                  </a:lnTo>
                  <a:lnTo>
                    <a:pt x="216" y="562"/>
                  </a:lnTo>
                  <a:lnTo>
                    <a:pt x="208" y="558"/>
                  </a:lnTo>
                  <a:lnTo>
                    <a:pt x="202" y="553"/>
                  </a:lnTo>
                  <a:lnTo>
                    <a:pt x="197" y="549"/>
                  </a:lnTo>
                  <a:lnTo>
                    <a:pt x="196" y="546"/>
                  </a:lnTo>
                  <a:lnTo>
                    <a:pt x="198" y="543"/>
                  </a:lnTo>
                  <a:lnTo>
                    <a:pt x="203" y="539"/>
                  </a:lnTo>
                  <a:lnTo>
                    <a:pt x="212" y="534"/>
                  </a:lnTo>
                  <a:lnTo>
                    <a:pt x="217" y="531"/>
                  </a:lnTo>
                  <a:lnTo>
                    <a:pt x="224" y="528"/>
                  </a:lnTo>
                  <a:lnTo>
                    <a:pt x="231" y="525"/>
                  </a:lnTo>
                  <a:lnTo>
                    <a:pt x="239" y="522"/>
                  </a:lnTo>
                  <a:lnTo>
                    <a:pt x="249" y="519"/>
                  </a:lnTo>
                  <a:lnTo>
                    <a:pt x="260" y="515"/>
                  </a:lnTo>
                  <a:lnTo>
                    <a:pt x="273" y="510"/>
                  </a:lnTo>
                  <a:lnTo>
                    <a:pt x="287" y="505"/>
                  </a:lnTo>
                  <a:lnTo>
                    <a:pt x="302" y="499"/>
                  </a:lnTo>
                  <a:lnTo>
                    <a:pt x="319" y="492"/>
                  </a:lnTo>
                  <a:lnTo>
                    <a:pt x="353" y="481"/>
                  </a:lnTo>
                  <a:lnTo>
                    <a:pt x="387" y="466"/>
                  </a:lnTo>
                  <a:lnTo>
                    <a:pt x="423" y="450"/>
                  </a:lnTo>
                  <a:lnTo>
                    <a:pt x="458" y="432"/>
                  </a:lnTo>
                  <a:lnTo>
                    <a:pt x="475" y="423"/>
                  </a:lnTo>
                  <a:lnTo>
                    <a:pt x="490" y="416"/>
                  </a:lnTo>
                  <a:lnTo>
                    <a:pt x="503" y="409"/>
                  </a:lnTo>
                  <a:lnTo>
                    <a:pt x="514" y="402"/>
                  </a:lnTo>
                  <a:lnTo>
                    <a:pt x="523" y="396"/>
                  </a:lnTo>
                  <a:lnTo>
                    <a:pt x="530" y="391"/>
                  </a:lnTo>
                  <a:lnTo>
                    <a:pt x="536" y="386"/>
                  </a:lnTo>
                  <a:lnTo>
                    <a:pt x="540" y="382"/>
                  </a:lnTo>
                  <a:lnTo>
                    <a:pt x="544" y="378"/>
                  </a:lnTo>
                  <a:lnTo>
                    <a:pt x="549" y="374"/>
                  </a:lnTo>
                  <a:lnTo>
                    <a:pt x="556" y="371"/>
                  </a:lnTo>
                  <a:lnTo>
                    <a:pt x="564" y="368"/>
                  </a:lnTo>
                  <a:lnTo>
                    <a:pt x="568" y="369"/>
                  </a:lnTo>
                  <a:lnTo>
                    <a:pt x="572" y="370"/>
                  </a:lnTo>
                  <a:lnTo>
                    <a:pt x="584" y="372"/>
                  </a:lnTo>
                  <a:lnTo>
                    <a:pt x="599" y="375"/>
                  </a:lnTo>
                  <a:lnTo>
                    <a:pt x="618" y="379"/>
                  </a:lnTo>
                  <a:lnTo>
                    <a:pt x="628" y="383"/>
                  </a:lnTo>
                  <a:lnTo>
                    <a:pt x="637" y="387"/>
                  </a:lnTo>
                  <a:lnTo>
                    <a:pt x="644" y="390"/>
                  </a:lnTo>
                  <a:lnTo>
                    <a:pt x="651" y="393"/>
                  </a:lnTo>
                  <a:lnTo>
                    <a:pt x="656" y="396"/>
                  </a:lnTo>
                  <a:lnTo>
                    <a:pt x="660" y="398"/>
                  </a:lnTo>
                  <a:lnTo>
                    <a:pt x="663" y="400"/>
                  </a:lnTo>
                  <a:lnTo>
                    <a:pt x="665" y="401"/>
                  </a:lnTo>
                  <a:lnTo>
                    <a:pt x="667" y="407"/>
                  </a:lnTo>
                  <a:lnTo>
                    <a:pt x="666" y="414"/>
                  </a:lnTo>
                  <a:lnTo>
                    <a:pt x="662" y="422"/>
                  </a:lnTo>
                  <a:lnTo>
                    <a:pt x="657" y="430"/>
                  </a:lnTo>
                  <a:lnTo>
                    <a:pt x="654" y="435"/>
                  </a:lnTo>
                  <a:lnTo>
                    <a:pt x="651" y="441"/>
                  </a:lnTo>
                  <a:lnTo>
                    <a:pt x="648" y="449"/>
                  </a:lnTo>
                  <a:lnTo>
                    <a:pt x="645" y="458"/>
                  </a:lnTo>
                  <a:lnTo>
                    <a:pt x="642" y="470"/>
                  </a:lnTo>
                  <a:lnTo>
                    <a:pt x="639" y="482"/>
                  </a:lnTo>
                  <a:lnTo>
                    <a:pt x="636" y="497"/>
                  </a:lnTo>
                  <a:lnTo>
                    <a:pt x="633" y="513"/>
                  </a:lnTo>
                  <a:lnTo>
                    <a:pt x="626" y="552"/>
                  </a:lnTo>
                  <a:lnTo>
                    <a:pt x="618" y="594"/>
                  </a:lnTo>
                  <a:lnTo>
                    <a:pt x="607" y="640"/>
                  </a:lnTo>
                  <a:lnTo>
                    <a:pt x="596" y="689"/>
                  </a:lnTo>
                  <a:lnTo>
                    <a:pt x="590" y="714"/>
                  </a:lnTo>
                  <a:lnTo>
                    <a:pt x="583" y="737"/>
                  </a:lnTo>
                  <a:lnTo>
                    <a:pt x="576" y="760"/>
                  </a:lnTo>
                  <a:lnTo>
                    <a:pt x="569" y="780"/>
                  </a:lnTo>
                  <a:lnTo>
                    <a:pt x="561" y="799"/>
                  </a:lnTo>
                  <a:lnTo>
                    <a:pt x="553" y="817"/>
                  </a:lnTo>
                  <a:lnTo>
                    <a:pt x="545" y="832"/>
                  </a:lnTo>
                  <a:lnTo>
                    <a:pt x="536" y="846"/>
                  </a:lnTo>
                  <a:lnTo>
                    <a:pt x="526" y="858"/>
                  </a:lnTo>
                  <a:lnTo>
                    <a:pt x="517" y="869"/>
                  </a:lnTo>
                  <a:lnTo>
                    <a:pt x="509" y="877"/>
                  </a:lnTo>
                  <a:lnTo>
                    <a:pt x="503" y="884"/>
                  </a:lnTo>
                  <a:lnTo>
                    <a:pt x="497" y="890"/>
                  </a:lnTo>
                  <a:lnTo>
                    <a:pt x="492" y="894"/>
                  </a:lnTo>
                  <a:lnTo>
                    <a:pt x="487" y="897"/>
                  </a:lnTo>
                  <a:lnTo>
                    <a:pt x="484" y="898"/>
                  </a:lnTo>
                  <a:lnTo>
                    <a:pt x="480" y="898"/>
                  </a:lnTo>
                  <a:lnTo>
                    <a:pt x="476" y="897"/>
                  </a:lnTo>
                  <a:lnTo>
                    <a:pt x="472" y="894"/>
                  </a:lnTo>
                  <a:lnTo>
                    <a:pt x="469" y="891"/>
                  </a:lnTo>
                  <a:lnTo>
                    <a:pt x="464" y="881"/>
                  </a:lnTo>
                  <a:lnTo>
                    <a:pt x="460" y="868"/>
                  </a:lnTo>
                  <a:lnTo>
                    <a:pt x="453" y="853"/>
                  </a:lnTo>
                  <a:lnTo>
                    <a:pt x="443" y="836"/>
                  </a:lnTo>
                  <a:lnTo>
                    <a:pt x="430" y="819"/>
                  </a:lnTo>
                  <a:lnTo>
                    <a:pt x="414" y="800"/>
                  </a:lnTo>
                  <a:lnTo>
                    <a:pt x="405" y="793"/>
                  </a:lnTo>
                  <a:lnTo>
                    <a:pt x="397" y="787"/>
                  </a:lnTo>
                  <a:lnTo>
                    <a:pt x="390" y="782"/>
                  </a:lnTo>
                  <a:lnTo>
                    <a:pt x="385" y="777"/>
                  </a:lnTo>
                  <a:lnTo>
                    <a:pt x="381" y="774"/>
                  </a:lnTo>
                  <a:lnTo>
                    <a:pt x="379" y="771"/>
                  </a:lnTo>
                  <a:lnTo>
                    <a:pt x="378" y="770"/>
                  </a:lnTo>
                  <a:lnTo>
                    <a:pt x="379" y="769"/>
                  </a:lnTo>
                  <a:close/>
                  <a:moveTo>
                    <a:pt x="310" y="617"/>
                  </a:moveTo>
                  <a:lnTo>
                    <a:pt x="324" y="582"/>
                  </a:lnTo>
                  <a:lnTo>
                    <a:pt x="337" y="549"/>
                  </a:lnTo>
                  <a:lnTo>
                    <a:pt x="347" y="519"/>
                  </a:lnTo>
                  <a:lnTo>
                    <a:pt x="355" y="489"/>
                  </a:lnTo>
                  <a:lnTo>
                    <a:pt x="372" y="496"/>
                  </a:lnTo>
                  <a:lnTo>
                    <a:pt x="386" y="502"/>
                  </a:lnTo>
                  <a:lnTo>
                    <a:pt x="398" y="509"/>
                  </a:lnTo>
                  <a:lnTo>
                    <a:pt x="408" y="514"/>
                  </a:lnTo>
                  <a:lnTo>
                    <a:pt x="415" y="519"/>
                  </a:lnTo>
                  <a:lnTo>
                    <a:pt x="421" y="524"/>
                  </a:lnTo>
                  <a:lnTo>
                    <a:pt x="424" y="528"/>
                  </a:lnTo>
                  <a:lnTo>
                    <a:pt x="425" y="531"/>
                  </a:lnTo>
                  <a:lnTo>
                    <a:pt x="423" y="537"/>
                  </a:lnTo>
                  <a:lnTo>
                    <a:pt x="420" y="545"/>
                  </a:lnTo>
                  <a:lnTo>
                    <a:pt x="415" y="555"/>
                  </a:lnTo>
                  <a:lnTo>
                    <a:pt x="410" y="566"/>
                  </a:lnTo>
                  <a:lnTo>
                    <a:pt x="402" y="580"/>
                  </a:lnTo>
                  <a:lnTo>
                    <a:pt x="394" y="596"/>
                  </a:lnTo>
                  <a:lnTo>
                    <a:pt x="384" y="614"/>
                  </a:lnTo>
                  <a:lnTo>
                    <a:pt x="373" y="634"/>
                  </a:lnTo>
                  <a:lnTo>
                    <a:pt x="361" y="656"/>
                  </a:lnTo>
                  <a:lnTo>
                    <a:pt x="347" y="677"/>
                  </a:lnTo>
                  <a:lnTo>
                    <a:pt x="334" y="696"/>
                  </a:lnTo>
                  <a:lnTo>
                    <a:pt x="319" y="715"/>
                  </a:lnTo>
                  <a:lnTo>
                    <a:pt x="288" y="750"/>
                  </a:lnTo>
                  <a:lnTo>
                    <a:pt x="256" y="781"/>
                  </a:lnTo>
                  <a:lnTo>
                    <a:pt x="238" y="797"/>
                  </a:lnTo>
                  <a:lnTo>
                    <a:pt x="220" y="812"/>
                  </a:lnTo>
                  <a:lnTo>
                    <a:pt x="202" y="825"/>
                  </a:lnTo>
                  <a:lnTo>
                    <a:pt x="184" y="838"/>
                  </a:lnTo>
                  <a:lnTo>
                    <a:pt x="149" y="861"/>
                  </a:lnTo>
                  <a:lnTo>
                    <a:pt x="115" y="881"/>
                  </a:lnTo>
                  <a:lnTo>
                    <a:pt x="99" y="890"/>
                  </a:lnTo>
                  <a:lnTo>
                    <a:pt x="86" y="896"/>
                  </a:lnTo>
                  <a:lnTo>
                    <a:pt x="74" y="902"/>
                  </a:lnTo>
                  <a:lnTo>
                    <a:pt x="64" y="905"/>
                  </a:lnTo>
                  <a:lnTo>
                    <a:pt x="55" y="908"/>
                  </a:lnTo>
                  <a:lnTo>
                    <a:pt x="49" y="909"/>
                  </a:lnTo>
                  <a:lnTo>
                    <a:pt x="45" y="909"/>
                  </a:lnTo>
                  <a:lnTo>
                    <a:pt x="42" y="908"/>
                  </a:lnTo>
                  <a:lnTo>
                    <a:pt x="42" y="906"/>
                  </a:lnTo>
                  <a:lnTo>
                    <a:pt x="43" y="904"/>
                  </a:lnTo>
                  <a:lnTo>
                    <a:pt x="46" y="901"/>
                  </a:lnTo>
                  <a:lnTo>
                    <a:pt x="51" y="896"/>
                  </a:lnTo>
                  <a:lnTo>
                    <a:pt x="58" y="891"/>
                  </a:lnTo>
                  <a:lnTo>
                    <a:pt x="66" y="886"/>
                  </a:lnTo>
                  <a:lnTo>
                    <a:pt x="76" y="879"/>
                  </a:lnTo>
                  <a:lnTo>
                    <a:pt x="87" y="872"/>
                  </a:lnTo>
                  <a:lnTo>
                    <a:pt x="99" y="864"/>
                  </a:lnTo>
                  <a:lnTo>
                    <a:pt x="113" y="854"/>
                  </a:lnTo>
                  <a:lnTo>
                    <a:pt x="127" y="843"/>
                  </a:lnTo>
                  <a:lnTo>
                    <a:pt x="142" y="830"/>
                  </a:lnTo>
                  <a:lnTo>
                    <a:pt x="157" y="816"/>
                  </a:lnTo>
                  <a:lnTo>
                    <a:pt x="173" y="800"/>
                  </a:lnTo>
                  <a:lnTo>
                    <a:pt x="190" y="783"/>
                  </a:lnTo>
                  <a:lnTo>
                    <a:pt x="208" y="764"/>
                  </a:lnTo>
                  <a:lnTo>
                    <a:pt x="226" y="745"/>
                  </a:lnTo>
                  <a:lnTo>
                    <a:pt x="242" y="725"/>
                  </a:lnTo>
                  <a:lnTo>
                    <a:pt x="257" y="707"/>
                  </a:lnTo>
                  <a:lnTo>
                    <a:pt x="270" y="688"/>
                  </a:lnTo>
                  <a:lnTo>
                    <a:pt x="282" y="670"/>
                  </a:lnTo>
                  <a:lnTo>
                    <a:pt x="293" y="652"/>
                  </a:lnTo>
                  <a:lnTo>
                    <a:pt x="302" y="634"/>
                  </a:lnTo>
                  <a:lnTo>
                    <a:pt x="310" y="617"/>
                  </a:lnTo>
                  <a:close/>
                  <a:moveTo>
                    <a:pt x="1" y="615"/>
                  </a:moveTo>
                  <a:lnTo>
                    <a:pt x="0" y="613"/>
                  </a:lnTo>
                  <a:lnTo>
                    <a:pt x="1" y="611"/>
                  </a:lnTo>
                  <a:lnTo>
                    <a:pt x="4" y="607"/>
                  </a:lnTo>
                  <a:lnTo>
                    <a:pt x="8" y="603"/>
                  </a:lnTo>
                  <a:lnTo>
                    <a:pt x="13" y="598"/>
                  </a:lnTo>
                  <a:lnTo>
                    <a:pt x="20" y="592"/>
                  </a:lnTo>
                  <a:lnTo>
                    <a:pt x="28" y="585"/>
                  </a:lnTo>
                  <a:lnTo>
                    <a:pt x="38" y="578"/>
                  </a:lnTo>
                  <a:lnTo>
                    <a:pt x="58" y="561"/>
                  </a:lnTo>
                  <a:lnTo>
                    <a:pt x="69" y="552"/>
                  </a:lnTo>
                  <a:lnTo>
                    <a:pt x="80" y="541"/>
                  </a:lnTo>
                  <a:lnTo>
                    <a:pt x="92" y="529"/>
                  </a:lnTo>
                  <a:lnTo>
                    <a:pt x="105" y="516"/>
                  </a:lnTo>
                  <a:lnTo>
                    <a:pt x="118" y="502"/>
                  </a:lnTo>
                  <a:lnTo>
                    <a:pt x="131" y="487"/>
                  </a:lnTo>
                  <a:lnTo>
                    <a:pt x="158" y="457"/>
                  </a:lnTo>
                  <a:lnTo>
                    <a:pt x="185" y="425"/>
                  </a:lnTo>
                  <a:lnTo>
                    <a:pt x="211" y="390"/>
                  </a:lnTo>
                  <a:lnTo>
                    <a:pt x="235" y="353"/>
                  </a:lnTo>
                  <a:lnTo>
                    <a:pt x="247" y="334"/>
                  </a:lnTo>
                  <a:lnTo>
                    <a:pt x="257" y="316"/>
                  </a:lnTo>
                  <a:lnTo>
                    <a:pt x="266" y="300"/>
                  </a:lnTo>
                  <a:lnTo>
                    <a:pt x="275" y="285"/>
                  </a:lnTo>
                  <a:lnTo>
                    <a:pt x="283" y="272"/>
                  </a:lnTo>
                  <a:lnTo>
                    <a:pt x="289" y="260"/>
                  </a:lnTo>
                  <a:lnTo>
                    <a:pt x="295" y="249"/>
                  </a:lnTo>
                  <a:lnTo>
                    <a:pt x="300" y="240"/>
                  </a:lnTo>
                  <a:lnTo>
                    <a:pt x="304" y="231"/>
                  </a:lnTo>
                  <a:lnTo>
                    <a:pt x="307" y="223"/>
                  </a:lnTo>
                  <a:lnTo>
                    <a:pt x="310" y="210"/>
                  </a:lnTo>
                  <a:lnTo>
                    <a:pt x="311" y="198"/>
                  </a:lnTo>
                  <a:lnTo>
                    <a:pt x="309" y="188"/>
                  </a:lnTo>
                  <a:lnTo>
                    <a:pt x="307" y="183"/>
                  </a:lnTo>
                  <a:lnTo>
                    <a:pt x="306" y="177"/>
                  </a:lnTo>
                  <a:lnTo>
                    <a:pt x="307" y="172"/>
                  </a:lnTo>
                  <a:lnTo>
                    <a:pt x="309" y="168"/>
                  </a:lnTo>
                  <a:lnTo>
                    <a:pt x="313" y="165"/>
                  </a:lnTo>
                  <a:lnTo>
                    <a:pt x="320" y="162"/>
                  </a:lnTo>
                  <a:lnTo>
                    <a:pt x="329" y="160"/>
                  </a:lnTo>
                  <a:lnTo>
                    <a:pt x="340" y="159"/>
                  </a:lnTo>
                  <a:lnTo>
                    <a:pt x="358" y="168"/>
                  </a:lnTo>
                  <a:lnTo>
                    <a:pt x="367" y="173"/>
                  </a:lnTo>
                  <a:lnTo>
                    <a:pt x="375" y="179"/>
                  </a:lnTo>
                  <a:lnTo>
                    <a:pt x="382" y="185"/>
                  </a:lnTo>
                  <a:lnTo>
                    <a:pt x="387" y="191"/>
                  </a:lnTo>
                  <a:lnTo>
                    <a:pt x="389" y="197"/>
                  </a:lnTo>
                  <a:lnTo>
                    <a:pt x="390" y="203"/>
                  </a:lnTo>
                  <a:lnTo>
                    <a:pt x="389" y="207"/>
                  </a:lnTo>
                  <a:lnTo>
                    <a:pt x="388" y="212"/>
                  </a:lnTo>
                  <a:lnTo>
                    <a:pt x="385" y="218"/>
                  </a:lnTo>
                  <a:lnTo>
                    <a:pt x="382" y="225"/>
                  </a:lnTo>
                  <a:lnTo>
                    <a:pt x="377" y="233"/>
                  </a:lnTo>
                  <a:lnTo>
                    <a:pt x="371" y="243"/>
                  </a:lnTo>
                  <a:lnTo>
                    <a:pt x="365" y="254"/>
                  </a:lnTo>
                  <a:lnTo>
                    <a:pt x="358" y="266"/>
                  </a:lnTo>
                  <a:lnTo>
                    <a:pt x="348" y="280"/>
                  </a:lnTo>
                  <a:lnTo>
                    <a:pt x="338" y="295"/>
                  </a:lnTo>
                  <a:lnTo>
                    <a:pt x="326" y="311"/>
                  </a:lnTo>
                  <a:lnTo>
                    <a:pt x="314" y="329"/>
                  </a:lnTo>
                  <a:lnTo>
                    <a:pt x="300" y="347"/>
                  </a:lnTo>
                  <a:lnTo>
                    <a:pt x="285" y="367"/>
                  </a:lnTo>
                  <a:lnTo>
                    <a:pt x="270" y="387"/>
                  </a:lnTo>
                  <a:lnTo>
                    <a:pt x="254" y="409"/>
                  </a:lnTo>
                  <a:lnTo>
                    <a:pt x="236" y="432"/>
                  </a:lnTo>
                  <a:lnTo>
                    <a:pt x="218" y="454"/>
                  </a:lnTo>
                  <a:lnTo>
                    <a:pt x="199" y="474"/>
                  </a:lnTo>
                  <a:lnTo>
                    <a:pt x="179" y="494"/>
                  </a:lnTo>
                  <a:lnTo>
                    <a:pt x="159" y="512"/>
                  </a:lnTo>
                  <a:lnTo>
                    <a:pt x="139" y="529"/>
                  </a:lnTo>
                  <a:lnTo>
                    <a:pt x="118" y="545"/>
                  </a:lnTo>
                  <a:lnTo>
                    <a:pt x="97" y="560"/>
                  </a:lnTo>
                  <a:lnTo>
                    <a:pt x="76" y="575"/>
                  </a:lnTo>
                  <a:lnTo>
                    <a:pt x="58" y="587"/>
                  </a:lnTo>
                  <a:lnTo>
                    <a:pt x="42" y="597"/>
                  </a:lnTo>
                  <a:lnTo>
                    <a:pt x="28" y="604"/>
                  </a:lnTo>
                  <a:lnTo>
                    <a:pt x="18" y="610"/>
                  </a:lnTo>
                  <a:lnTo>
                    <a:pt x="9" y="614"/>
                  </a:lnTo>
                  <a:lnTo>
                    <a:pt x="4" y="615"/>
                  </a:lnTo>
                  <a:lnTo>
                    <a:pt x="1" y="615"/>
                  </a:lnTo>
                  <a:close/>
                  <a:moveTo>
                    <a:pt x="459" y="21"/>
                  </a:moveTo>
                  <a:lnTo>
                    <a:pt x="482" y="37"/>
                  </a:lnTo>
                  <a:lnTo>
                    <a:pt x="507" y="54"/>
                  </a:lnTo>
                  <a:lnTo>
                    <a:pt x="533" y="72"/>
                  </a:lnTo>
                  <a:lnTo>
                    <a:pt x="559" y="92"/>
                  </a:lnTo>
                  <a:lnTo>
                    <a:pt x="572" y="104"/>
                  </a:lnTo>
                  <a:lnTo>
                    <a:pt x="587" y="116"/>
                  </a:lnTo>
                  <a:lnTo>
                    <a:pt x="603" y="127"/>
                  </a:lnTo>
                  <a:lnTo>
                    <a:pt x="619" y="139"/>
                  </a:lnTo>
                  <a:lnTo>
                    <a:pt x="637" y="150"/>
                  </a:lnTo>
                  <a:lnTo>
                    <a:pt x="656" y="161"/>
                  </a:lnTo>
                  <a:lnTo>
                    <a:pt x="676" y="173"/>
                  </a:lnTo>
                  <a:lnTo>
                    <a:pt x="697" y="184"/>
                  </a:lnTo>
                  <a:lnTo>
                    <a:pt x="719" y="195"/>
                  </a:lnTo>
                  <a:lnTo>
                    <a:pt x="740" y="205"/>
                  </a:lnTo>
                  <a:lnTo>
                    <a:pt x="761" y="213"/>
                  </a:lnTo>
                  <a:lnTo>
                    <a:pt x="783" y="219"/>
                  </a:lnTo>
                  <a:lnTo>
                    <a:pt x="804" y="224"/>
                  </a:lnTo>
                  <a:lnTo>
                    <a:pt x="825" y="229"/>
                  </a:lnTo>
                  <a:lnTo>
                    <a:pt x="846" y="232"/>
                  </a:lnTo>
                  <a:lnTo>
                    <a:pt x="868" y="234"/>
                  </a:lnTo>
                  <a:lnTo>
                    <a:pt x="887" y="237"/>
                  </a:lnTo>
                  <a:lnTo>
                    <a:pt x="903" y="240"/>
                  </a:lnTo>
                  <a:lnTo>
                    <a:pt x="917" y="242"/>
                  </a:lnTo>
                  <a:lnTo>
                    <a:pt x="929" y="245"/>
                  </a:lnTo>
                  <a:lnTo>
                    <a:pt x="938" y="248"/>
                  </a:lnTo>
                  <a:lnTo>
                    <a:pt x="944" y="250"/>
                  </a:lnTo>
                  <a:lnTo>
                    <a:pt x="948" y="252"/>
                  </a:lnTo>
                  <a:lnTo>
                    <a:pt x="949" y="254"/>
                  </a:lnTo>
                  <a:lnTo>
                    <a:pt x="947" y="261"/>
                  </a:lnTo>
                  <a:lnTo>
                    <a:pt x="943" y="267"/>
                  </a:lnTo>
                  <a:lnTo>
                    <a:pt x="934" y="273"/>
                  </a:lnTo>
                  <a:lnTo>
                    <a:pt x="929" y="277"/>
                  </a:lnTo>
                  <a:lnTo>
                    <a:pt x="922" y="281"/>
                  </a:lnTo>
                  <a:lnTo>
                    <a:pt x="906" y="289"/>
                  </a:lnTo>
                  <a:lnTo>
                    <a:pt x="889" y="297"/>
                  </a:lnTo>
                  <a:lnTo>
                    <a:pt x="870" y="306"/>
                  </a:lnTo>
                  <a:lnTo>
                    <a:pt x="848" y="316"/>
                  </a:lnTo>
                  <a:lnTo>
                    <a:pt x="835" y="321"/>
                  </a:lnTo>
                  <a:lnTo>
                    <a:pt x="824" y="326"/>
                  </a:lnTo>
                  <a:lnTo>
                    <a:pt x="803" y="334"/>
                  </a:lnTo>
                  <a:lnTo>
                    <a:pt x="786" y="340"/>
                  </a:lnTo>
                  <a:lnTo>
                    <a:pt x="770" y="342"/>
                  </a:lnTo>
                  <a:lnTo>
                    <a:pt x="756" y="342"/>
                  </a:lnTo>
                  <a:lnTo>
                    <a:pt x="742" y="340"/>
                  </a:lnTo>
                  <a:lnTo>
                    <a:pt x="728" y="335"/>
                  </a:lnTo>
                  <a:lnTo>
                    <a:pt x="716" y="327"/>
                  </a:lnTo>
                  <a:lnTo>
                    <a:pt x="708" y="322"/>
                  </a:lnTo>
                  <a:lnTo>
                    <a:pt x="698" y="315"/>
                  </a:lnTo>
                  <a:lnTo>
                    <a:pt x="686" y="304"/>
                  </a:lnTo>
                  <a:lnTo>
                    <a:pt x="672" y="291"/>
                  </a:lnTo>
                  <a:lnTo>
                    <a:pt x="656" y="274"/>
                  </a:lnTo>
                  <a:lnTo>
                    <a:pt x="637" y="254"/>
                  </a:lnTo>
                  <a:lnTo>
                    <a:pt x="616" y="232"/>
                  </a:lnTo>
                  <a:lnTo>
                    <a:pt x="593" y="206"/>
                  </a:lnTo>
                  <a:lnTo>
                    <a:pt x="569" y="182"/>
                  </a:lnTo>
                  <a:lnTo>
                    <a:pt x="547" y="160"/>
                  </a:lnTo>
                  <a:lnTo>
                    <a:pt x="526" y="140"/>
                  </a:lnTo>
                  <a:lnTo>
                    <a:pt x="507" y="123"/>
                  </a:lnTo>
                  <a:lnTo>
                    <a:pt x="490" y="107"/>
                  </a:lnTo>
                  <a:lnTo>
                    <a:pt x="475" y="93"/>
                  </a:lnTo>
                  <a:lnTo>
                    <a:pt x="461" y="81"/>
                  </a:lnTo>
                  <a:lnTo>
                    <a:pt x="450" y="70"/>
                  </a:lnTo>
                  <a:lnTo>
                    <a:pt x="429" y="56"/>
                  </a:lnTo>
                  <a:lnTo>
                    <a:pt x="419" y="50"/>
                  </a:lnTo>
                  <a:lnTo>
                    <a:pt x="409" y="45"/>
                  </a:lnTo>
                  <a:lnTo>
                    <a:pt x="401" y="42"/>
                  </a:lnTo>
                  <a:lnTo>
                    <a:pt x="392" y="39"/>
                  </a:lnTo>
                  <a:lnTo>
                    <a:pt x="384" y="38"/>
                  </a:lnTo>
                  <a:lnTo>
                    <a:pt x="377" y="38"/>
                  </a:lnTo>
                  <a:lnTo>
                    <a:pt x="364" y="38"/>
                  </a:lnTo>
                  <a:lnTo>
                    <a:pt x="359" y="37"/>
                  </a:lnTo>
                  <a:lnTo>
                    <a:pt x="355" y="36"/>
                  </a:lnTo>
                  <a:lnTo>
                    <a:pt x="352" y="34"/>
                  </a:lnTo>
                  <a:lnTo>
                    <a:pt x="350" y="31"/>
                  </a:lnTo>
                  <a:lnTo>
                    <a:pt x="349" y="29"/>
                  </a:lnTo>
                  <a:lnTo>
                    <a:pt x="350" y="25"/>
                  </a:lnTo>
                  <a:lnTo>
                    <a:pt x="351" y="23"/>
                  </a:lnTo>
                  <a:lnTo>
                    <a:pt x="352" y="21"/>
                  </a:lnTo>
                  <a:lnTo>
                    <a:pt x="355" y="19"/>
                  </a:lnTo>
                  <a:lnTo>
                    <a:pt x="359" y="17"/>
                  </a:lnTo>
                  <a:lnTo>
                    <a:pt x="364" y="14"/>
                  </a:lnTo>
                  <a:lnTo>
                    <a:pt x="370" y="10"/>
                  </a:lnTo>
                  <a:lnTo>
                    <a:pt x="377" y="6"/>
                  </a:lnTo>
                  <a:lnTo>
                    <a:pt x="385" y="2"/>
                  </a:lnTo>
                  <a:lnTo>
                    <a:pt x="393" y="0"/>
                  </a:lnTo>
                  <a:lnTo>
                    <a:pt x="401" y="0"/>
                  </a:lnTo>
                  <a:lnTo>
                    <a:pt x="410" y="0"/>
                  </a:lnTo>
                  <a:lnTo>
                    <a:pt x="419" y="1"/>
                  </a:lnTo>
                  <a:lnTo>
                    <a:pt x="429" y="4"/>
                  </a:lnTo>
                  <a:lnTo>
                    <a:pt x="439" y="8"/>
                  </a:lnTo>
                  <a:lnTo>
                    <a:pt x="449" y="14"/>
                  </a:lnTo>
                  <a:lnTo>
                    <a:pt x="459"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ea"/>
                <a:ea typeface="+mj-ea"/>
              </a:endParaRPr>
            </a:p>
          </p:txBody>
        </p:sp>
        <p:grpSp>
          <p:nvGrpSpPr>
            <p:cNvPr id="20489" name="Group 9">
              <a:extLst>
                <a:ext uri="{FF2B5EF4-FFF2-40B4-BE49-F238E27FC236}">
                  <a16:creationId xmlns:a16="http://schemas.microsoft.com/office/drawing/2014/main" id="{5D1F0171-C3C3-4A3D-A7B7-016573300D1F}"/>
                </a:ext>
              </a:extLst>
            </p:cNvPr>
            <p:cNvGrpSpPr>
              <a:grpSpLocks/>
            </p:cNvGrpSpPr>
            <p:nvPr/>
          </p:nvGrpSpPr>
          <p:grpSpPr bwMode="auto">
            <a:xfrm>
              <a:off x="1334" y="1350"/>
              <a:ext cx="2970" cy="959"/>
              <a:chOff x="1334" y="1350"/>
              <a:chExt cx="2970" cy="959"/>
            </a:xfrm>
          </p:grpSpPr>
          <p:sp>
            <p:nvSpPr>
              <p:cNvPr id="20486" name="Freeform 6">
                <a:extLst>
                  <a:ext uri="{FF2B5EF4-FFF2-40B4-BE49-F238E27FC236}">
                    <a16:creationId xmlns:a16="http://schemas.microsoft.com/office/drawing/2014/main" id="{7795ADED-7011-4A3D-B162-DD2456E4C010}"/>
                  </a:ext>
                </a:extLst>
              </p:cNvPr>
              <p:cNvSpPr>
                <a:spLocks noEditPoints="1"/>
              </p:cNvSpPr>
              <p:nvPr/>
            </p:nvSpPr>
            <p:spPr bwMode="auto">
              <a:xfrm>
                <a:off x="1334" y="1659"/>
                <a:ext cx="887" cy="595"/>
              </a:xfrm>
              <a:custGeom>
                <a:avLst/>
                <a:gdLst>
                  <a:gd name="T0" fmla="*/ 602 w 887"/>
                  <a:gd name="T1" fmla="*/ 17 h 595"/>
                  <a:gd name="T2" fmla="*/ 604 w 887"/>
                  <a:gd name="T3" fmla="*/ 50 h 595"/>
                  <a:gd name="T4" fmla="*/ 430 w 887"/>
                  <a:gd name="T5" fmla="*/ 72 h 595"/>
                  <a:gd name="T6" fmla="*/ 234 w 887"/>
                  <a:gd name="T7" fmla="*/ 70 h 595"/>
                  <a:gd name="T8" fmla="*/ 363 w 887"/>
                  <a:gd name="T9" fmla="*/ 51 h 595"/>
                  <a:gd name="T10" fmla="*/ 529 w 887"/>
                  <a:gd name="T11" fmla="*/ 23 h 595"/>
                  <a:gd name="T12" fmla="*/ 887 w 887"/>
                  <a:gd name="T13" fmla="*/ 148 h 595"/>
                  <a:gd name="T14" fmla="*/ 730 w 887"/>
                  <a:gd name="T15" fmla="*/ 159 h 595"/>
                  <a:gd name="T16" fmla="*/ 562 w 887"/>
                  <a:gd name="T17" fmla="*/ 165 h 595"/>
                  <a:gd name="T18" fmla="*/ 288 w 887"/>
                  <a:gd name="T19" fmla="*/ 168 h 595"/>
                  <a:gd name="T20" fmla="*/ 91 w 887"/>
                  <a:gd name="T21" fmla="*/ 159 h 595"/>
                  <a:gd name="T22" fmla="*/ 21 w 887"/>
                  <a:gd name="T23" fmla="*/ 143 h 595"/>
                  <a:gd name="T24" fmla="*/ 32 w 887"/>
                  <a:gd name="T25" fmla="*/ 128 h 595"/>
                  <a:gd name="T26" fmla="*/ 137 w 887"/>
                  <a:gd name="T27" fmla="*/ 135 h 595"/>
                  <a:gd name="T28" fmla="*/ 369 w 887"/>
                  <a:gd name="T29" fmla="*/ 140 h 595"/>
                  <a:gd name="T30" fmla="*/ 598 w 887"/>
                  <a:gd name="T31" fmla="*/ 133 h 595"/>
                  <a:gd name="T32" fmla="*/ 756 w 887"/>
                  <a:gd name="T33" fmla="*/ 115 h 595"/>
                  <a:gd name="T34" fmla="*/ 853 w 887"/>
                  <a:gd name="T35" fmla="*/ 129 h 595"/>
                  <a:gd name="T36" fmla="*/ 165 w 887"/>
                  <a:gd name="T37" fmla="*/ 204 h 595"/>
                  <a:gd name="T38" fmla="*/ 249 w 887"/>
                  <a:gd name="T39" fmla="*/ 300 h 595"/>
                  <a:gd name="T40" fmla="*/ 262 w 887"/>
                  <a:gd name="T41" fmla="*/ 371 h 595"/>
                  <a:gd name="T42" fmla="*/ 202 w 887"/>
                  <a:gd name="T43" fmla="*/ 285 h 595"/>
                  <a:gd name="T44" fmla="*/ 264 w 887"/>
                  <a:gd name="T45" fmla="*/ 222 h 595"/>
                  <a:gd name="T46" fmla="*/ 554 w 887"/>
                  <a:gd name="T47" fmla="*/ 213 h 595"/>
                  <a:gd name="T48" fmla="*/ 621 w 887"/>
                  <a:gd name="T49" fmla="*/ 204 h 595"/>
                  <a:gd name="T50" fmla="*/ 709 w 887"/>
                  <a:gd name="T51" fmla="*/ 256 h 595"/>
                  <a:gd name="T52" fmla="*/ 660 w 887"/>
                  <a:gd name="T53" fmla="*/ 295 h 595"/>
                  <a:gd name="T54" fmla="*/ 586 w 887"/>
                  <a:gd name="T55" fmla="*/ 389 h 595"/>
                  <a:gd name="T56" fmla="*/ 571 w 887"/>
                  <a:gd name="T57" fmla="*/ 363 h 595"/>
                  <a:gd name="T58" fmla="*/ 604 w 887"/>
                  <a:gd name="T59" fmla="*/ 266 h 595"/>
                  <a:gd name="T60" fmla="*/ 570 w 887"/>
                  <a:gd name="T61" fmla="*/ 236 h 595"/>
                  <a:gd name="T62" fmla="*/ 468 w 887"/>
                  <a:gd name="T63" fmla="*/ 240 h 595"/>
                  <a:gd name="T64" fmla="*/ 239 w 887"/>
                  <a:gd name="T65" fmla="*/ 243 h 595"/>
                  <a:gd name="T66" fmla="*/ 405 w 887"/>
                  <a:gd name="T67" fmla="*/ 282 h 595"/>
                  <a:gd name="T68" fmla="*/ 523 w 887"/>
                  <a:gd name="T69" fmla="*/ 287 h 595"/>
                  <a:gd name="T70" fmla="*/ 484 w 887"/>
                  <a:gd name="T71" fmla="*/ 302 h 595"/>
                  <a:gd name="T72" fmla="*/ 325 w 887"/>
                  <a:gd name="T73" fmla="*/ 297 h 595"/>
                  <a:gd name="T74" fmla="*/ 331 w 887"/>
                  <a:gd name="T75" fmla="*/ 285 h 595"/>
                  <a:gd name="T76" fmla="*/ 300 w 887"/>
                  <a:gd name="T77" fmla="*/ 346 h 595"/>
                  <a:gd name="T78" fmla="*/ 581 w 887"/>
                  <a:gd name="T79" fmla="*/ 359 h 595"/>
                  <a:gd name="T80" fmla="*/ 473 w 887"/>
                  <a:gd name="T81" fmla="*/ 374 h 595"/>
                  <a:gd name="T82" fmla="*/ 406 w 887"/>
                  <a:gd name="T83" fmla="*/ 428 h 595"/>
                  <a:gd name="T84" fmla="*/ 533 w 887"/>
                  <a:gd name="T85" fmla="*/ 429 h 595"/>
                  <a:gd name="T86" fmla="*/ 602 w 887"/>
                  <a:gd name="T87" fmla="*/ 447 h 595"/>
                  <a:gd name="T88" fmla="*/ 571 w 887"/>
                  <a:gd name="T89" fmla="*/ 455 h 595"/>
                  <a:gd name="T90" fmla="*/ 397 w 887"/>
                  <a:gd name="T91" fmla="*/ 452 h 595"/>
                  <a:gd name="T92" fmla="*/ 249 w 887"/>
                  <a:gd name="T93" fmla="*/ 432 h 595"/>
                  <a:gd name="T94" fmla="*/ 286 w 887"/>
                  <a:gd name="T95" fmla="*/ 425 h 595"/>
                  <a:gd name="T96" fmla="*/ 217 w 887"/>
                  <a:gd name="T97" fmla="*/ 533 h 595"/>
                  <a:gd name="T98" fmla="*/ 117 w 887"/>
                  <a:gd name="T99" fmla="*/ 506 h 595"/>
                  <a:gd name="T100" fmla="*/ 325 w 887"/>
                  <a:gd name="T101" fmla="*/ 516 h 595"/>
                  <a:gd name="T102" fmla="*/ 543 w 887"/>
                  <a:gd name="T103" fmla="*/ 532 h 595"/>
                  <a:gd name="T104" fmla="*/ 740 w 887"/>
                  <a:gd name="T105" fmla="*/ 556 h 595"/>
                  <a:gd name="T106" fmla="*/ 775 w 887"/>
                  <a:gd name="T107" fmla="*/ 595 h 595"/>
                  <a:gd name="T108" fmla="*/ 592 w 887"/>
                  <a:gd name="T109" fmla="*/ 573 h 595"/>
                  <a:gd name="T110" fmla="*/ 287 w 887"/>
                  <a:gd name="T111" fmla="*/ 539 h 595"/>
                  <a:gd name="T112" fmla="*/ 456 w 887"/>
                  <a:gd name="T113" fmla="*/ 109 h 595"/>
                  <a:gd name="T114" fmla="*/ 445 w 887"/>
                  <a:gd name="T115" fmla="*/ 258 h 595"/>
                  <a:gd name="T116" fmla="*/ 394 w 887"/>
                  <a:gd name="T117" fmla="*/ 46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87" h="595">
                    <a:moveTo>
                      <a:pt x="542" y="11"/>
                    </a:moveTo>
                    <a:lnTo>
                      <a:pt x="541" y="6"/>
                    </a:lnTo>
                    <a:lnTo>
                      <a:pt x="543" y="3"/>
                    </a:lnTo>
                    <a:lnTo>
                      <a:pt x="547" y="1"/>
                    </a:lnTo>
                    <a:lnTo>
                      <a:pt x="555" y="0"/>
                    </a:lnTo>
                    <a:lnTo>
                      <a:pt x="562" y="1"/>
                    </a:lnTo>
                    <a:lnTo>
                      <a:pt x="571" y="4"/>
                    </a:lnTo>
                    <a:lnTo>
                      <a:pt x="581" y="8"/>
                    </a:lnTo>
                    <a:lnTo>
                      <a:pt x="595" y="13"/>
                    </a:lnTo>
                    <a:lnTo>
                      <a:pt x="602" y="17"/>
                    </a:lnTo>
                    <a:lnTo>
                      <a:pt x="608" y="21"/>
                    </a:lnTo>
                    <a:lnTo>
                      <a:pt x="612" y="24"/>
                    </a:lnTo>
                    <a:lnTo>
                      <a:pt x="616" y="28"/>
                    </a:lnTo>
                    <a:lnTo>
                      <a:pt x="618" y="31"/>
                    </a:lnTo>
                    <a:lnTo>
                      <a:pt x="620" y="34"/>
                    </a:lnTo>
                    <a:lnTo>
                      <a:pt x="620" y="37"/>
                    </a:lnTo>
                    <a:lnTo>
                      <a:pt x="619" y="40"/>
                    </a:lnTo>
                    <a:lnTo>
                      <a:pt x="616" y="43"/>
                    </a:lnTo>
                    <a:lnTo>
                      <a:pt x="611" y="47"/>
                    </a:lnTo>
                    <a:lnTo>
                      <a:pt x="604" y="50"/>
                    </a:lnTo>
                    <a:lnTo>
                      <a:pt x="595" y="53"/>
                    </a:lnTo>
                    <a:lnTo>
                      <a:pt x="583" y="55"/>
                    </a:lnTo>
                    <a:lnTo>
                      <a:pt x="570" y="58"/>
                    </a:lnTo>
                    <a:lnTo>
                      <a:pt x="554" y="60"/>
                    </a:lnTo>
                    <a:lnTo>
                      <a:pt x="537" y="62"/>
                    </a:lnTo>
                    <a:lnTo>
                      <a:pt x="518" y="65"/>
                    </a:lnTo>
                    <a:lnTo>
                      <a:pt x="498" y="67"/>
                    </a:lnTo>
                    <a:lnTo>
                      <a:pt x="477" y="69"/>
                    </a:lnTo>
                    <a:lnTo>
                      <a:pt x="454" y="70"/>
                    </a:lnTo>
                    <a:lnTo>
                      <a:pt x="430" y="72"/>
                    </a:lnTo>
                    <a:lnTo>
                      <a:pt x="405" y="73"/>
                    </a:lnTo>
                    <a:lnTo>
                      <a:pt x="378" y="74"/>
                    </a:lnTo>
                    <a:lnTo>
                      <a:pt x="350" y="74"/>
                    </a:lnTo>
                    <a:lnTo>
                      <a:pt x="323" y="75"/>
                    </a:lnTo>
                    <a:lnTo>
                      <a:pt x="299" y="75"/>
                    </a:lnTo>
                    <a:lnTo>
                      <a:pt x="279" y="75"/>
                    </a:lnTo>
                    <a:lnTo>
                      <a:pt x="262" y="74"/>
                    </a:lnTo>
                    <a:lnTo>
                      <a:pt x="249" y="73"/>
                    </a:lnTo>
                    <a:lnTo>
                      <a:pt x="240" y="72"/>
                    </a:lnTo>
                    <a:lnTo>
                      <a:pt x="234" y="70"/>
                    </a:lnTo>
                    <a:lnTo>
                      <a:pt x="232" y="68"/>
                    </a:lnTo>
                    <a:lnTo>
                      <a:pt x="232" y="66"/>
                    </a:lnTo>
                    <a:lnTo>
                      <a:pt x="237" y="64"/>
                    </a:lnTo>
                    <a:lnTo>
                      <a:pt x="245" y="63"/>
                    </a:lnTo>
                    <a:lnTo>
                      <a:pt x="256" y="61"/>
                    </a:lnTo>
                    <a:lnTo>
                      <a:pt x="271" y="59"/>
                    </a:lnTo>
                    <a:lnTo>
                      <a:pt x="290" y="57"/>
                    </a:lnTo>
                    <a:lnTo>
                      <a:pt x="312" y="55"/>
                    </a:lnTo>
                    <a:lnTo>
                      <a:pt x="338" y="53"/>
                    </a:lnTo>
                    <a:lnTo>
                      <a:pt x="363" y="51"/>
                    </a:lnTo>
                    <a:lnTo>
                      <a:pt x="387" y="49"/>
                    </a:lnTo>
                    <a:lnTo>
                      <a:pt x="409" y="46"/>
                    </a:lnTo>
                    <a:lnTo>
                      <a:pt x="430" y="44"/>
                    </a:lnTo>
                    <a:lnTo>
                      <a:pt x="449" y="41"/>
                    </a:lnTo>
                    <a:lnTo>
                      <a:pt x="466" y="38"/>
                    </a:lnTo>
                    <a:lnTo>
                      <a:pt x="482" y="35"/>
                    </a:lnTo>
                    <a:lnTo>
                      <a:pt x="497" y="32"/>
                    </a:lnTo>
                    <a:lnTo>
                      <a:pt x="510" y="29"/>
                    </a:lnTo>
                    <a:lnTo>
                      <a:pt x="520" y="26"/>
                    </a:lnTo>
                    <a:lnTo>
                      <a:pt x="529" y="23"/>
                    </a:lnTo>
                    <a:lnTo>
                      <a:pt x="535" y="20"/>
                    </a:lnTo>
                    <a:lnTo>
                      <a:pt x="539" y="18"/>
                    </a:lnTo>
                    <a:lnTo>
                      <a:pt x="542" y="15"/>
                    </a:lnTo>
                    <a:lnTo>
                      <a:pt x="543" y="13"/>
                    </a:lnTo>
                    <a:lnTo>
                      <a:pt x="542" y="11"/>
                    </a:lnTo>
                    <a:close/>
                    <a:moveTo>
                      <a:pt x="863" y="134"/>
                    </a:moveTo>
                    <a:lnTo>
                      <a:pt x="874" y="138"/>
                    </a:lnTo>
                    <a:lnTo>
                      <a:pt x="881" y="142"/>
                    </a:lnTo>
                    <a:lnTo>
                      <a:pt x="886" y="145"/>
                    </a:lnTo>
                    <a:lnTo>
                      <a:pt x="887" y="148"/>
                    </a:lnTo>
                    <a:lnTo>
                      <a:pt x="885" y="150"/>
                    </a:lnTo>
                    <a:lnTo>
                      <a:pt x="880" y="152"/>
                    </a:lnTo>
                    <a:lnTo>
                      <a:pt x="872" y="154"/>
                    </a:lnTo>
                    <a:lnTo>
                      <a:pt x="860" y="155"/>
                    </a:lnTo>
                    <a:lnTo>
                      <a:pt x="845" y="157"/>
                    </a:lnTo>
                    <a:lnTo>
                      <a:pt x="827" y="158"/>
                    </a:lnTo>
                    <a:lnTo>
                      <a:pt x="805" y="159"/>
                    </a:lnTo>
                    <a:lnTo>
                      <a:pt x="781" y="159"/>
                    </a:lnTo>
                    <a:lnTo>
                      <a:pt x="755" y="159"/>
                    </a:lnTo>
                    <a:lnTo>
                      <a:pt x="730" y="159"/>
                    </a:lnTo>
                    <a:lnTo>
                      <a:pt x="708" y="160"/>
                    </a:lnTo>
                    <a:lnTo>
                      <a:pt x="687" y="160"/>
                    </a:lnTo>
                    <a:lnTo>
                      <a:pt x="668" y="160"/>
                    </a:lnTo>
                    <a:lnTo>
                      <a:pt x="651" y="160"/>
                    </a:lnTo>
                    <a:lnTo>
                      <a:pt x="636" y="160"/>
                    </a:lnTo>
                    <a:lnTo>
                      <a:pt x="623" y="161"/>
                    </a:lnTo>
                    <a:lnTo>
                      <a:pt x="610" y="162"/>
                    </a:lnTo>
                    <a:lnTo>
                      <a:pt x="596" y="163"/>
                    </a:lnTo>
                    <a:lnTo>
                      <a:pt x="580" y="164"/>
                    </a:lnTo>
                    <a:lnTo>
                      <a:pt x="562" y="165"/>
                    </a:lnTo>
                    <a:lnTo>
                      <a:pt x="542" y="165"/>
                    </a:lnTo>
                    <a:lnTo>
                      <a:pt x="521" y="166"/>
                    </a:lnTo>
                    <a:lnTo>
                      <a:pt x="498" y="166"/>
                    </a:lnTo>
                    <a:lnTo>
                      <a:pt x="473" y="166"/>
                    </a:lnTo>
                    <a:lnTo>
                      <a:pt x="446" y="167"/>
                    </a:lnTo>
                    <a:lnTo>
                      <a:pt x="418" y="167"/>
                    </a:lnTo>
                    <a:lnTo>
                      <a:pt x="387" y="168"/>
                    </a:lnTo>
                    <a:lnTo>
                      <a:pt x="356" y="168"/>
                    </a:lnTo>
                    <a:lnTo>
                      <a:pt x="322" y="168"/>
                    </a:lnTo>
                    <a:lnTo>
                      <a:pt x="288" y="168"/>
                    </a:lnTo>
                    <a:lnTo>
                      <a:pt x="252" y="167"/>
                    </a:lnTo>
                    <a:lnTo>
                      <a:pt x="215" y="166"/>
                    </a:lnTo>
                    <a:lnTo>
                      <a:pt x="196" y="166"/>
                    </a:lnTo>
                    <a:lnTo>
                      <a:pt x="178" y="165"/>
                    </a:lnTo>
                    <a:lnTo>
                      <a:pt x="161" y="164"/>
                    </a:lnTo>
                    <a:lnTo>
                      <a:pt x="145" y="164"/>
                    </a:lnTo>
                    <a:lnTo>
                      <a:pt x="130" y="163"/>
                    </a:lnTo>
                    <a:lnTo>
                      <a:pt x="116" y="162"/>
                    </a:lnTo>
                    <a:lnTo>
                      <a:pt x="103" y="161"/>
                    </a:lnTo>
                    <a:lnTo>
                      <a:pt x="91" y="159"/>
                    </a:lnTo>
                    <a:lnTo>
                      <a:pt x="80" y="158"/>
                    </a:lnTo>
                    <a:lnTo>
                      <a:pt x="71" y="157"/>
                    </a:lnTo>
                    <a:lnTo>
                      <a:pt x="62" y="156"/>
                    </a:lnTo>
                    <a:lnTo>
                      <a:pt x="54" y="154"/>
                    </a:lnTo>
                    <a:lnTo>
                      <a:pt x="48" y="153"/>
                    </a:lnTo>
                    <a:lnTo>
                      <a:pt x="42" y="152"/>
                    </a:lnTo>
                    <a:lnTo>
                      <a:pt x="38" y="150"/>
                    </a:lnTo>
                    <a:lnTo>
                      <a:pt x="34" y="149"/>
                    </a:lnTo>
                    <a:lnTo>
                      <a:pt x="27" y="146"/>
                    </a:lnTo>
                    <a:lnTo>
                      <a:pt x="21" y="143"/>
                    </a:lnTo>
                    <a:lnTo>
                      <a:pt x="12" y="138"/>
                    </a:lnTo>
                    <a:lnTo>
                      <a:pt x="6" y="134"/>
                    </a:lnTo>
                    <a:lnTo>
                      <a:pt x="2" y="130"/>
                    </a:lnTo>
                    <a:lnTo>
                      <a:pt x="0" y="128"/>
                    </a:lnTo>
                    <a:lnTo>
                      <a:pt x="0" y="127"/>
                    </a:lnTo>
                    <a:lnTo>
                      <a:pt x="3" y="126"/>
                    </a:lnTo>
                    <a:lnTo>
                      <a:pt x="6" y="126"/>
                    </a:lnTo>
                    <a:lnTo>
                      <a:pt x="10" y="127"/>
                    </a:lnTo>
                    <a:lnTo>
                      <a:pt x="20" y="128"/>
                    </a:lnTo>
                    <a:lnTo>
                      <a:pt x="32" y="128"/>
                    </a:lnTo>
                    <a:lnTo>
                      <a:pt x="47" y="129"/>
                    </a:lnTo>
                    <a:lnTo>
                      <a:pt x="56" y="129"/>
                    </a:lnTo>
                    <a:lnTo>
                      <a:pt x="66" y="130"/>
                    </a:lnTo>
                    <a:lnTo>
                      <a:pt x="71" y="130"/>
                    </a:lnTo>
                    <a:lnTo>
                      <a:pt x="78" y="131"/>
                    </a:lnTo>
                    <a:lnTo>
                      <a:pt x="87" y="131"/>
                    </a:lnTo>
                    <a:lnTo>
                      <a:pt x="97" y="132"/>
                    </a:lnTo>
                    <a:lnTo>
                      <a:pt x="109" y="133"/>
                    </a:lnTo>
                    <a:lnTo>
                      <a:pt x="122" y="134"/>
                    </a:lnTo>
                    <a:lnTo>
                      <a:pt x="137" y="135"/>
                    </a:lnTo>
                    <a:lnTo>
                      <a:pt x="153" y="135"/>
                    </a:lnTo>
                    <a:lnTo>
                      <a:pt x="171" y="136"/>
                    </a:lnTo>
                    <a:lnTo>
                      <a:pt x="191" y="137"/>
                    </a:lnTo>
                    <a:lnTo>
                      <a:pt x="212" y="138"/>
                    </a:lnTo>
                    <a:lnTo>
                      <a:pt x="234" y="139"/>
                    </a:lnTo>
                    <a:lnTo>
                      <a:pt x="259" y="139"/>
                    </a:lnTo>
                    <a:lnTo>
                      <a:pt x="284" y="140"/>
                    </a:lnTo>
                    <a:lnTo>
                      <a:pt x="311" y="140"/>
                    </a:lnTo>
                    <a:lnTo>
                      <a:pt x="340" y="140"/>
                    </a:lnTo>
                    <a:lnTo>
                      <a:pt x="369" y="140"/>
                    </a:lnTo>
                    <a:lnTo>
                      <a:pt x="397" y="140"/>
                    </a:lnTo>
                    <a:lnTo>
                      <a:pt x="424" y="140"/>
                    </a:lnTo>
                    <a:lnTo>
                      <a:pt x="450" y="139"/>
                    </a:lnTo>
                    <a:lnTo>
                      <a:pt x="474" y="139"/>
                    </a:lnTo>
                    <a:lnTo>
                      <a:pt x="497" y="138"/>
                    </a:lnTo>
                    <a:lnTo>
                      <a:pt x="520" y="137"/>
                    </a:lnTo>
                    <a:lnTo>
                      <a:pt x="541" y="136"/>
                    </a:lnTo>
                    <a:lnTo>
                      <a:pt x="561" y="135"/>
                    </a:lnTo>
                    <a:lnTo>
                      <a:pt x="580" y="134"/>
                    </a:lnTo>
                    <a:lnTo>
                      <a:pt x="598" y="133"/>
                    </a:lnTo>
                    <a:lnTo>
                      <a:pt x="614" y="132"/>
                    </a:lnTo>
                    <a:lnTo>
                      <a:pt x="630" y="130"/>
                    </a:lnTo>
                    <a:lnTo>
                      <a:pt x="644" y="129"/>
                    </a:lnTo>
                    <a:lnTo>
                      <a:pt x="657" y="128"/>
                    </a:lnTo>
                    <a:lnTo>
                      <a:pt x="669" y="126"/>
                    </a:lnTo>
                    <a:lnTo>
                      <a:pt x="691" y="123"/>
                    </a:lnTo>
                    <a:lnTo>
                      <a:pt x="710" y="120"/>
                    </a:lnTo>
                    <a:lnTo>
                      <a:pt x="728" y="118"/>
                    </a:lnTo>
                    <a:lnTo>
                      <a:pt x="743" y="117"/>
                    </a:lnTo>
                    <a:lnTo>
                      <a:pt x="756" y="115"/>
                    </a:lnTo>
                    <a:lnTo>
                      <a:pt x="767" y="114"/>
                    </a:lnTo>
                    <a:lnTo>
                      <a:pt x="776" y="114"/>
                    </a:lnTo>
                    <a:lnTo>
                      <a:pt x="783" y="113"/>
                    </a:lnTo>
                    <a:lnTo>
                      <a:pt x="793" y="113"/>
                    </a:lnTo>
                    <a:lnTo>
                      <a:pt x="803" y="114"/>
                    </a:lnTo>
                    <a:lnTo>
                      <a:pt x="813" y="116"/>
                    </a:lnTo>
                    <a:lnTo>
                      <a:pt x="823" y="118"/>
                    </a:lnTo>
                    <a:lnTo>
                      <a:pt x="833" y="121"/>
                    </a:lnTo>
                    <a:lnTo>
                      <a:pt x="843" y="124"/>
                    </a:lnTo>
                    <a:lnTo>
                      <a:pt x="853" y="129"/>
                    </a:lnTo>
                    <a:lnTo>
                      <a:pt x="863" y="134"/>
                    </a:lnTo>
                    <a:close/>
                    <a:moveTo>
                      <a:pt x="162" y="223"/>
                    </a:moveTo>
                    <a:lnTo>
                      <a:pt x="158" y="220"/>
                    </a:lnTo>
                    <a:lnTo>
                      <a:pt x="155" y="217"/>
                    </a:lnTo>
                    <a:lnTo>
                      <a:pt x="152" y="211"/>
                    </a:lnTo>
                    <a:lnTo>
                      <a:pt x="152" y="207"/>
                    </a:lnTo>
                    <a:lnTo>
                      <a:pt x="154" y="203"/>
                    </a:lnTo>
                    <a:lnTo>
                      <a:pt x="156" y="203"/>
                    </a:lnTo>
                    <a:lnTo>
                      <a:pt x="160" y="203"/>
                    </a:lnTo>
                    <a:lnTo>
                      <a:pt x="165" y="204"/>
                    </a:lnTo>
                    <a:lnTo>
                      <a:pt x="173" y="205"/>
                    </a:lnTo>
                    <a:lnTo>
                      <a:pt x="181" y="207"/>
                    </a:lnTo>
                    <a:lnTo>
                      <a:pt x="192" y="210"/>
                    </a:lnTo>
                    <a:lnTo>
                      <a:pt x="204" y="214"/>
                    </a:lnTo>
                    <a:lnTo>
                      <a:pt x="218" y="218"/>
                    </a:lnTo>
                    <a:lnTo>
                      <a:pt x="226" y="237"/>
                    </a:lnTo>
                    <a:lnTo>
                      <a:pt x="233" y="254"/>
                    </a:lnTo>
                    <a:lnTo>
                      <a:pt x="239" y="271"/>
                    </a:lnTo>
                    <a:lnTo>
                      <a:pt x="244" y="286"/>
                    </a:lnTo>
                    <a:lnTo>
                      <a:pt x="249" y="300"/>
                    </a:lnTo>
                    <a:lnTo>
                      <a:pt x="253" y="312"/>
                    </a:lnTo>
                    <a:lnTo>
                      <a:pt x="257" y="324"/>
                    </a:lnTo>
                    <a:lnTo>
                      <a:pt x="260" y="334"/>
                    </a:lnTo>
                    <a:lnTo>
                      <a:pt x="262" y="343"/>
                    </a:lnTo>
                    <a:lnTo>
                      <a:pt x="263" y="351"/>
                    </a:lnTo>
                    <a:lnTo>
                      <a:pt x="264" y="357"/>
                    </a:lnTo>
                    <a:lnTo>
                      <a:pt x="265" y="362"/>
                    </a:lnTo>
                    <a:lnTo>
                      <a:pt x="264" y="366"/>
                    </a:lnTo>
                    <a:lnTo>
                      <a:pt x="263" y="369"/>
                    </a:lnTo>
                    <a:lnTo>
                      <a:pt x="262" y="371"/>
                    </a:lnTo>
                    <a:lnTo>
                      <a:pt x="260" y="371"/>
                    </a:lnTo>
                    <a:lnTo>
                      <a:pt x="255" y="370"/>
                    </a:lnTo>
                    <a:lnTo>
                      <a:pt x="250" y="366"/>
                    </a:lnTo>
                    <a:lnTo>
                      <a:pt x="244" y="361"/>
                    </a:lnTo>
                    <a:lnTo>
                      <a:pt x="237" y="353"/>
                    </a:lnTo>
                    <a:lnTo>
                      <a:pt x="230" y="343"/>
                    </a:lnTo>
                    <a:lnTo>
                      <a:pt x="223" y="331"/>
                    </a:lnTo>
                    <a:lnTo>
                      <a:pt x="216" y="317"/>
                    </a:lnTo>
                    <a:lnTo>
                      <a:pt x="209" y="301"/>
                    </a:lnTo>
                    <a:lnTo>
                      <a:pt x="202" y="285"/>
                    </a:lnTo>
                    <a:lnTo>
                      <a:pt x="195" y="271"/>
                    </a:lnTo>
                    <a:lnTo>
                      <a:pt x="189" y="259"/>
                    </a:lnTo>
                    <a:lnTo>
                      <a:pt x="183" y="249"/>
                    </a:lnTo>
                    <a:lnTo>
                      <a:pt x="177" y="240"/>
                    </a:lnTo>
                    <a:lnTo>
                      <a:pt x="172" y="233"/>
                    </a:lnTo>
                    <a:lnTo>
                      <a:pt x="167" y="227"/>
                    </a:lnTo>
                    <a:lnTo>
                      <a:pt x="162" y="223"/>
                    </a:lnTo>
                    <a:close/>
                    <a:moveTo>
                      <a:pt x="186" y="214"/>
                    </a:moveTo>
                    <a:lnTo>
                      <a:pt x="223" y="218"/>
                    </a:lnTo>
                    <a:lnTo>
                      <a:pt x="264" y="222"/>
                    </a:lnTo>
                    <a:lnTo>
                      <a:pt x="306" y="223"/>
                    </a:lnTo>
                    <a:lnTo>
                      <a:pt x="351" y="223"/>
                    </a:lnTo>
                    <a:lnTo>
                      <a:pt x="395" y="221"/>
                    </a:lnTo>
                    <a:lnTo>
                      <a:pt x="438" y="220"/>
                    </a:lnTo>
                    <a:lnTo>
                      <a:pt x="477" y="218"/>
                    </a:lnTo>
                    <a:lnTo>
                      <a:pt x="495" y="218"/>
                    </a:lnTo>
                    <a:lnTo>
                      <a:pt x="512" y="217"/>
                    </a:lnTo>
                    <a:lnTo>
                      <a:pt x="528" y="216"/>
                    </a:lnTo>
                    <a:lnTo>
                      <a:pt x="542" y="214"/>
                    </a:lnTo>
                    <a:lnTo>
                      <a:pt x="554" y="213"/>
                    </a:lnTo>
                    <a:lnTo>
                      <a:pt x="564" y="212"/>
                    </a:lnTo>
                    <a:lnTo>
                      <a:pt x="572" y="210"/>
                    </a:lnTo>
                    <a:lnTo>
                      <a:pt x="579" y="209"/>
                    </a:lnTo>
                    <a:lnTo>
                      <a:pt x="583" y="208"/>
                    </a:lnTo>
                    <a:lnTo>
                      <a:pt x="586" y="207"/>
                    </a:lnTo>
                    <a:lnTo>
                      <a:pt x="590" y="205"/>
                    </a:lnTo>
                    <a:lnTo>
                      <a:pt x="595" y="204"/>
                    </a:lnTo>
                    <a:lnTo>
                      <a:pt x="602" y="203"/>
                    </a:lnTo>
                    <a:lnTo>
                      <a:pt x="610" y="202"/>
                    </a:lnTo>
                    <a:lnTo>
                      <a:pt x="621" y="204"/>
                    </a:lnTo>
                    <a:lnTo>
                      <a:pt x="634" y="208"/>
                    </a:lnTo>
                    <a:lnTo>
                      <a:pt x="651" y="216"/>
                    </a:lnTo>
                    <a:lnTo>
                      <a:pt x="670" y="226"/>
                    </a:lnTo>
                    <a:lnTo>
                      <a:pt x="680" y="231"/>
                    </a:lnTo>
                    <a:lnTo>
                      <a:pt x="688" y="237"/>
                    </a:lnTo>
                    <a:lnTo>
                      <a:pt x="695" y="241"/>
                    </a:lnTo>
                    <a:lnTo>
                      <a:pt x="700" y="245"/>
                    </a:lnTo>
                    <a:lnTo>
                      <a:pt x="704" y="249"/>
                    </a:lnTo>
                    <a:lnTo>
                      <a:pt x="707" y="253"/>
                    </a:lnTo>
                    <a:lnTo>
                      <a:pt x="709" y="256"/>
                    </a:lnTo>
                    <a:lnTo>
                      <a:pt x="709" y="258"/>
                    </a:lnTo>
                    <a:lnTo>
                      <a:pt x="708" y="262"/>
                    </a:lnTo>
                    <a:lnTo>
                      <a:pt x="706" y="265"/>
                    </a:lnTo>
                    <a:lnTo>
                      <a:pt x="701" y="267"/>
                    </a:lnTo>
                    <a:lnTo>
                      <a:pt x="693" y="269"/>
                    </a:lnTo>
                    <a:lnTo>
                      <a:pt x="688" y="271"/>
                    </a:lnTo>
                    <a:lnTo>
                      <a:pt x="682" y="274"/>
                    </a:lnTo>
                    <a:lnTo>
                      <a:pt x="676" y="279"/>
                    </a:lnTo>
                    <a:lnTo>
                      <a:pt x="668" y="286"/>
                    </a:lnTo>
                    <a:lnTo>
                      <a:pt x="660" y="295"/>
                    </a:lnTo>
                    <a:lnTo>
                      <a:pt x="651" y="306"/>
                    </a:lnTo>
                    <a:lnTo>
                      <a:pt x="641" y="318"/>
                    </a:lnTo>
                    <a:lnTo>
                      <a:pt x="630" y="332"/>
                    </a:lnTo>
                    <a:lnTo>
                      <a:pt x="620" y="346"/>
                    </a:lnTo>
                    <a:lnTo>
                      <a:pt x="611" y="358"/>
                    </a:lnTo>
                    <a:lnTo>
                      <a:pt x="604" y="368"/>
                    </a:lnTo>
                    <a:lnTo>
                      <a:pt x="598" y="376"/>
                    </a:lnTo>
                    <a:lnTo>
                      <a:pt x="593" y="382"/>
                    </a:lnTo>
                    <a:lnTo>
                      <a:pt x="589" y="386"/>
                    </a:lnTo>
                    <a:lnTo>
                      <a:pt x="586" y="389"/>
                    </a:lnTo>
                    <a:lnTo>
                      <a:pt x="584" y="389"/>
                    </a:lnTo>
                    <a:lnTo>
                      <a:pt x="578" y="389"/>
                    </a:lnTo>
                    <a:lnTo>
                      <a:pt x="575" y="388"/>
                    </a:lnTo>
                    <a:lnTo>
                      <a:pt x="572" y="386"/>
                    </a:lnTo>
                    <a:lnTo>
                      <a:pt x="570" y="383"/>
                    </a:lnTo>
                    <a:lnTo>
                      <a:pt x="569" y="381"/>
                    </a:lnTo>
                    <a:lnTo>
                      <a:pt x="569" y="377"/>
                    </a:lnTo>
                    <a:lnTo>
                      <a:pt x="569" y="372"/>
                    </a:lnTo>
                    <a:lnTo>
                      <a:pt x="569" y="368"/>
                    </a:lnTo>
                    <a:lnTo>
                      <a:pt x="571" y="363"/>
                    </a:lnTo>
                    <a:lnTo>
                      <a:pt x="573" y="357"/>
                    </a:lnTo>
                    <a:lnTo>
                      <a:pt x="575" y="349"/>
                    </a:lnTo>
                    <a:lnTo>
                      <a:pt x="578" y="341"/>
                    </a:lnTo>
                    <a:lnTo>
                      <a:pt x="582" y="331"/>
                    </a:lnTo>
                    <a:lnTo>
                      <a:pt x="586" y="320"/>
                    </a:lnTo>
                    <a:lnTo>
                      <a:pt x="591" y="308"/>
                    </a:lnTo>
                    <a:lnTo>
                      <a:pt x="595" y="296"/>
                    </a:lnTo>
                    <a:lnTo>
                      <a:pt x="599" y="284"/>
                    </a:lnTo>
                    <a:lnTo>
                      <a:pt x="602" y="274"/>
                    </a:lnTo>
                    <a:lnTo>
                      <a:pt x="604" y="266"/>
                    </a:lnTo>
                    <a:lnTo>
                      <a:pt x="605" y="259"/>
                    </a:lnTo>
                    <a:lnTo>
                      <a:pt x="606" y="253"/>
                    </a:lnTo>
                    <a:lnTo>
                      <a:pt x="606" y="249"/>
                    </a:lnTo>
                    <a:lnTo>
                      <a:pt x="605" y="246"/>
                    </a:lnTo>
                    <a:lnTo>
                      <a:pt x="599" y="242"/>
                    </a:lnTo>
                    <a:lnTo>
                      <a:pt x="593" y="239"/>
                    </a:lnTo>
                    <a:lnTo>
                      <a:pt x="585" y="237"/>
                    </a:lnTo>
                    <a:lnTo>
                      <a:pt x="577" y="236"/>
                    </a:lnTo>
                    <a:lnTo>
                      <a:pt x="574" y="236"/>
                    </a:lnTo>
                    <a:lnTo>
                      <a:pt x="570" y="236"/>
                    </a:lnTo>
                    <a:lnTo>
                      <a:pt x="565" y="236"/>
                    </a:lnTo>
                    <a:lnTo>
                      <a:pt x="558" y="237"/>
                    </a:lnTo>
                    <a:lnTo>
                      <a:pt x="551" y="237"/>
                    </a:lnTo>
                    <a:lnTo>
                      <a:pt x="542" y="237"/>
                    </a:lnTo>
                    <a:lnTo>
                      <a:pt x="533" y="238"/>
                    </a:lnTo>
                    <a:lnTo>
                      <a:pt x="522" y="238"/>
                    </a:lnTo>
                    <a:lnTo>
                      <a:pt x="510" y="238"/>
                    </a:lnTo>
                    <a:lnTo>
                      <a:pt x="497" y="239"/>
                    </a:lnTo>
                    <a:lnTo>
                      <a:pt x="483" y="239"/>
                    </a:lnTo>
                    <a:lnTo>
                      <a:pt x="468" y="240"/>
                    </a:lnTo>
                    <a:lnTo>
                      <a:pt x="451" y="240"/>
                    </a:lnTo>
                    <a:lnTo>
                      <a:pt x="434" y="241"/>
                    </a:lnTo>
                    <a:lnTo>
                      <a:pt x="415" y="241"/>
                    </a:lnTo>
                    <a:lnTo>
                      <a:pt x="395" y="242"/>
                    </a:lnTo>
                    <a:lnTo>
                      <a:pt x="356" y="243"/>
                    </a:lnTo>
                    <a:lnTo>
                      <a:pt x="321" y="243"/>
                    </a:lnTo>
                    <a:lnTo>
                      <a:pt x="290" y="244"/>
                    </a:lnTo>
                    <a:lnTo>
                      <a:pt x="263" y="244"/>
                    </a:lnTo>
                    <a:lnTo>
                      <a:pt x="251" y="243"/>
                    </a:lnTo>
                    <a:lnTo>
                      <a:pt x="239" y="243"/>
                    </a:lnTo>
                    <a:lnTo>
                      <a:pt x="229" y="243"/>
                    </a:lnTo>
                    <a:lnTo>
                      <a:pt x="220" y="243"/>
                    </a:lnTo>
                    <a:lnTo>
                      <a:pt x="212" y="243"/>
                    </a:lnTo>
                    <a:lnTo>
                      <a:pt x="205" y="242"/>
                    </a:lnTo>
                    <a:lnTo>
                      <a:pt x="199" y="242"/>
                    </a:lnTo>
                    <a:lnTo>
                      <a:pt x="194" y="242"/>
                    </a:lnTo>
                    <a:lnTo>
                      <a:pt x="190" y="228"/>
                    </a:lnTo>
                    <a:lnTo>
                      <a:pt x="186" y="214"/>
                    </a:lnTo>
                    <a:close/>
                    <a:moveTo>
                      <a:pt x="386" y="283"/>
                    </a:moveTo>
                    <a:lnTo>
                      <a:pt x="405" y="282"/>
                    </a:lnTo>
                    <a:lnTo>
                      <a:pt x="421" y="281"/>
                    </a:lnTo>
                    <a:lnTo>
                      <a:pt x="436" y="281"/>
                    </a:lnTo>
                    <a:lnTo>
                      <a:pt x="450" y="281"/>
                    </a:lnTo>
                    <a:lnTo>
                      <a:pt x="461" y="280"/>
                    </a:lnTo>
                    <a:lnTo>
                      <a:pt x="471" y="281"/>
                    </a:lnTo>
                    <a:lnTo>
                      <a:pt x="480" y="281"/>
                    </a:lnTo>
                    <a:lnTo>
                      <a:pt x="487" y="281"/>
                    </a:lnTo>
                    <a:lnTo>
                      <a:pt x="505" y="283"/>
                    </a:lnTo>
                    <a:lnTo>
                      <a:pt x="514" y="285"/>
                    </a:lnTo>
                    <a:lnTo>
                      <a:pt x="523" y="287"/>
                    </a:lnTo>
                    <a:lnTo>
                      <a:pt x="531" y="289"/>
                    </a:lnTo>
                    <a:lnTo>
                      <a:pt x="536" y="292"/>
                    </a:lnTo>
                    <a:lnTo>
                      <a:pt x="538" y="294"/>
                    </a:lnTo>
                    <a:lnTo>
                      <a:pt x="539" y="296"/>
                    </a:lnTo>
                    <a:lnTo>
                      <a:pt x="537" y="297"/>
                    </a:lnTo>
                    <a:lnTo>
                      <a:pt x="533" y="298"/>
                    </a:lnTo>
                    <a:lnTo>
                      <a:pt x="525" y="299"/>
                    </a:lnTo>
                    <a:lnTo>
                      <a:pt x="515" y="300"/>
                    </a:lnTo>
                    <a:lnTo>
                      <a:pt x="501" y="301"/>
                    </a:lnTo>
                    <a:lnTo>
                      <a:pt x="484" y="302"/>
                    </a:lnTo>
                    <a:lnTo>
                      <a:pt x="465" y="303"/>
                    </a:lnTo>
                    <a:lnTo>
                      <a:pt x="442" y="304"/>
                    </a:lnTo>
                    <a:lnTo>
                      <a:pt x="419" y="304"/>
                    </a:lnTo>
                    <a:lnTo>
                      <a:pt x="398" y="304"/>
                    </a:lnTo>
                    <a:lnTo>
                      <a:pt x="380" y="304"/>
                    </a:lnTo>
                    <a:lnTo>
                      <a:pt x="364" y="303"/>
                    </a:lnTo>
                    <a:lnTo>
                      <a:pt x="350" y="302"/>
                    </a:lnTo>
                    <a:lnTo>
                      <a:pt x="339" y="300"/>
                    </a:lnTo>
                    <a:lnTo>
                      <a:pt x="331" y="299"/>
                    </a:lnTo>
                    <a:lnTo>
                      <a:pt x="325" y="297"/>
                    </a:lnTo>
                    <a:lnTo>
                      <a:pt x="320" y="295"/>
                    </a:lnTo>
                    <a:lnTo>
                      <a:pt x="315" y="294"/>
                    </a:lnTo>
                    <a:lnTo>
                      <a:pt x="312" y="292"/>
                    </a:lnTo>
                    <a:lnTo>
                      <a:pt x="310" y="291"/>
                    </a:lnTo>
                    <a:lnTo>
                      <a:pt x="308" y="289"/>
                    </a:lnTo>
                    <a:lnTo>
                      <a:pt x="309" y="287"/>
                    </a:lnTo>
                    <a:lnTo>
                      <a:pt x="312" y="286"/>
                    </a:lnTo>
                    <a:lnTo>
                      <a:pt x="316" y="286"/>
                    </a:lnTo>
                    <a:lnTo>
                      <a:pt x="322" y="286"/>
                    </a:lnTo>
                    <a:lnTo>
                      <a:pt x="331" y="285"/>
                    </a:lnTo>
                    <a:lnTo>
                      <a:pt x="342" y="285"/>
                    </a:lnTo>
                    <a:lnTo>
                      <a:pt x="354" y="285"/>
                    </a:lnTo>
                    <a:lnTo>
                      <a:pt x="369" y="284"/>
                    </a:lnTo>
                    <a:lnTo>
                      <a:pt x="386" y="283"/>
                    </a:lnTo>
                    <a:close/>
                    <a:moveTo>
                      <a:pt x="260" y="364"/>
                    </a:moveTo>
                    <a:lnTo>
                      <a:pt x="260" y="354"/>
                    </a:lnTo>
                    <a:lnTo>
                      <a:pt x="260" y="344"/>
                    </a:lnTo>
                    <a:lnTo>
                      <a:pt x="271" y="345"/>
                    </a:lnTo>
                    <a:lnTo>
                      <a:pt x="285" y="345"/>
                    </a:lnTo>
                    <a:lnTo>
                      <a:pt x="300" y="346"/>
                    </a:lnTo>
                    <a:lnTo>
                      <a:pt x="317" y="347"/>
                    </a:lnTo>
                    <a:lnTo>
                      <a:pt x="336" y="348"/>
                    </a:lnTo>
                    <a:lnTo>
                      <a:pt x="357" y="349"/>
                    </a:lnTo>
                    <a:lnTo>
                      <a:pt x="380" y="350"/>
                    </a:lnTo>
                    <a:lnTo>
                      <a:pt x="405" y="350"/>
                    </a:lnTo>
                    <a:lnTo>
                      <a:pt x="430" y="351"/>
                    </a:lnTo>
                    <a:lnTo>
                      <a:pt x="454" y="352"/>
                    </a:lnTo>
                    <a:lnTo>
                      <a:pt x="499" y="354"/>
                    </a:lnTo>
                    <a:lnTo>
                      <a:pt x="541" y="356"/>
                    </a:lnTo>
                    <a:lnTo>
                      <a:pt x="581" y="359"/>
                    </a:lnTo>
                    <a:lnTo>
                      <a:pt x="581" y="370"/>
                    </a:lnTo>
                    <a:lnTo>
                      <a:pt x="581" y="381"/>
                    </a:lnTo>
                    <a:lnTo>
                      <a:pt x="573" y="380"/>
                    </a:lnTo>
                    <a:lnTo>
                      <a:pt x="564" y="379"/>
                    </a:lnTo>
                    <a:lnTo>
                      <a:pt x="553" y="378"/>
                    </a:lnTo>
                    <a:lnTo>
                      <a:pt x="540" y="377"/>
                    </a:lnTo>
                    <a:lnTo>
                      <a:pt x="526" y="377"/>
                    </a:lnTo>
                    <a:lnTo>
                      <a:pt x="510" y="376"/>
                    </a:lnTo>
                    <a:lnTo>
                      <a:pt x="492" y="375"/>
                    </a:lnTo>
                    <a:lnTo>
                      <a:pt x="473" y="374"/>
                    </a:lnTo>
                    <a:lnTo>
                      <a:pt x="452" y="374"/>
                    </a:lnTo>
                    <a:lnTo>
                      <a:pt x="429" y="373"/>
                    </a:lnTo>
                    <a:lnTo>
                      <a:pt x="405" y="372"/>
                    </a:lnTo>
                    <a:lnTo>
                      <a:pt x="379" y="370"/>
                    </a:lnTo>
                    <a:lnTo>
                      <a:pt x="352" y="369"/>
                    </a:lnTo>
                    <a:lnTo>
                      <a:pt x="323" y="368"/>
                    </a:lnTo>
                    <a:lnTo>
                      <a:pt x="292" y="366"/>
                    </a:lnTo>
                    <a:lnTo>
                      <a:pt x="260" y="364"/>
                    </a:lnTo>
                    <a:close/>
                    <a:moveTo>
                      <a:pt x="387" y="428"/>
                    </a:moveTo>
                    <a:lnTo>
                      <a:pt x="406" y="428"/>
                    </a:lnTo>
                    <a:lnTo>
                      <a:pt x="424" y="428"/>
                    </a:lnTo>
                    <a:lnTo>
                      <a:pt x="440" y="429"/>
                    </a:lnTo>
                    <a:lnTo>
                      <a:pt x="456" y="429"/>
                    </a:lnTo>
                    <a:lnTo>
                      <a:pt x="470" y="429"/>
                    </a:lnTo>
                    <a:lnTo>
                      <a:pt x="484" y="429"/>
                    </a:lnTo>
                    <a:lnTo>
                      <a:pt x="496" y="429"/>
                    </a:lnTo>
                    <a:lnTo>
                      <a:pt x="507" y="429"/>
                    </a:lnTo>
                    <a:lnTo>
                      <a:pt x="517" y="429"/>
                    </a:lnTo>
                    <a:lnTo>
                      <a:pt x="526" y="429"/>
                    </a:lnTo>
                    <a:lnTo>
                      <a:pt x="533" y="429"/>
                    </a:lnTo>
                    <a:lnTo>
                      <a:pt x="540" y="429"/>
                    </a:lnTo>
                    <a:lnTo>
                      <a:pt x="545" y="430"/>
                    </a:lnTo>
                    <a:lnTo>
                      <a:pt x="550" y="430"/>
                    </a:lnTo>
                    <a:lnTo>
                      <a:pt x="553" y="430"/>
                    </a:lnTo>
                    <a:lnTo>
                      <a:pt x="555" y="430"/>
                    </a:lnTo>
                    <a:lnTo>
                      <a:pt x="562" y="431"/>
                    </a:lnTo>
                    <a:lnTo>
                      <a:pt x="570" y="433"/>
                    </a:lnTo>
                    <a:lnTo>
                      <a:pt x="587" y="439"/>
                    </a:lnTo>
                    <a:lnTo>
                      <a:pt x="595" y="444"/>
                    </a:lnTo>
                    <a:lnTo>
                      <a:pt x="602" y="447"/>
                    </a:lnTo>
                    <a:lnTo>
                      <a:pt x="606" y="450"/>
                    </a:lnTo>
                    <a:lnTo>
                      <a:pt x="607" y="452"/>
                    </a:lnTo>
                    <a:lnTo>
                      <a:pt x="606" y="452"/>
                    </a:lnTo>
                    <a:lnTo>
                      <a:pt x="605" y="453"/>
                    </a:lnTo>
                    <a:lnTo>
                      <a:pt x="602" y="453"/>
                    </a:lnTo>
                    <a:lnTo>
                      <a:pt x="598" y="454"/>
                    </a:lnTo>
                    <a:lnTo>
                      <a:pt x="593" y="454"/>
                    </a:lnTo>
                    <a:lnTo>
                      <a:pt x="586" y="455"/>
                    </a:lnTo>
                    <a:lnTo>
                      <a:pt x="579" y="455"/>
                    </a:lnTo>
                    <a:lnTo>
                      <a:pt x="571" y="455"/>
                    </a:lnTo>
                    <a:lnTo>
                      <a:pt x="561" y="456"/>
                    </a:lnTo>
                    <a:lnTo>
                      <a:pt x="550" y="456"/>
                    </a:lnTo>
                    <a:lnTo>
                      <a:pt x="538" y="456"/>
                    </a:lnTo>
                    <a:lnTo>
                      <a:pt x="525" y="456"/>
                    </a:lnTo>
                    <a:lnTo>
                      <a:pt x="511" y="456"/>
                    </a:lnTo>
                    <a:lnTo>
                      <a:pt x="496" y="455"/>
                    </a:lnTo>
                    <a:lnTo>
                      <a:pt x="479" y="455"/>
                    </a:lnTo>
                    <a:lnTo>
                      <a:pt x="462" y="454"/>
                    </a:lnTo>
                    <a:lnTo>
                      <a:pt x="428" y="453"/>
                    </a:lnTo>
                    <a:lnTo>
                      <a:pt x="397" y="452"/>
                    </a:lnTo>
                    <a:lnTo>
                      <a:pt x="370" y="451"/>
                    </a:lnTo>
                    <a:lnTo>
                      <a:pt x="346" y="449"/>
                    </a:lnTo>
                    <a:lnTo>
                      <a:pt x="326" y="448"/>
                    </a:lnTo>
                    <a:lnTo>
                      <a:pt x="309" y="447"/>
                    </a:lnTo>
                    <a:lnTo>
                      <a:pt x="296" y="445"/>
                    </a:lnTo>
                    <a:lnTo>
                      <a:pt x="287" y="444"/>
                    </a:lnTo>
                    <a:lnTo>
                      <a:pt x="273" y="441"/>
                    </a:lnTo>
                    <a:lnTo>
                      <a:pt x="261" y="437"/>
                    </a:lnTo>
                    <a:lnTo>
                      <a:pt x="252" y="434"/>
                    </a:lnTo>
                    <a:lnTo>
                      <a:pt x="249" y="432"/>
                    </a:lnTo>
                    <a:lnTo>
                      <a:pt x="247" y="430"/>
                    </a:lnTo>
                    <a:lnTo>
                      <a:pt x="246" y="429"/>
                    </a:lnTo>
                    <a:lnTo>
                      <a:pt x="247" y="428"/>
                    </a:lnTo>
                    <a:lnTo>
                      <a:pt x="248" y="427"/>
                    </a:lnTo>
                    <a:lnTo>
                      <a:pt x="251" y="426"/>
                    </a:lnTo>
                    <a:lnTo>
                      <a:pt x="256" y="426"/>
                    </a:lnTo>
                    <a:lnTo>
                      <a:pt x="261" y="426"/>
                    </a:lnTo>
                    <a:lnTo>
                      <a:pt x="268" y="425"/>
                    </a:lnTo>
                    <a:lnTo>
                      <a:pt x="277" y="425"/>
                    </a:lnTo>
                    <a:lnTo>
                      <a:pt x="286" y="425"/>
                    </a:lnTo>
                    <a:lnTo>
                      <a:pt x="297" y="426"/>
                    </a:lnTo>
                    <a:lnTo>
                      <a:pt x="309" y="426"/>
                    </a:lnTo>
                    <a:lnTo>
                      <a:pt x="322" y="426"/>
                    </a:lnTo>
                    <a:lnTo>
                      <a:pt x="336" y="427"/>
                    </a:lnTo>
                    <a:lnTo>
                      <a:pt x="352" y="427"/>
                    </a:lnTo>
                    <a:lnTo>
                      <a:pt x="369" y="427"/>
                    </a:lnTo>
                    <a:lnTo>
                      <a:pt x="387" y="428"/>
                    </a:lnTo>
                    <a:close/>
                    <a:moveTo>
                      <a:pt x="254" y="536"/>
                    </a:moveTo>
                    <a:lnTo>
                      <a:pt x="229" y="534"/>
                    </a:lnTo>
                    <a:lnTo>
                      <a:pt x="217" y="533"/>
                    </a:lnTo>
                    <a:lnTo>
                      <a:pt x="207" y="532"/>
                    </a:lnTo>
                    <a:lnTo>
                      <a:pt x="198" y="531"/>
                    </a:lnTo>
                    <a:lnTo>
                      <a:pt x="190" y="530"/>
                    </a:lnTo>
                    <a:lnTo>
                      <a:pt x="184" y="529"/>
                    </a:lnTo>
                    <a:lnTo>
                      <a:pt x="179" y="528"/>
                    </a:lnTo>
                    <a:lnTo>
                      <a:pt x="169" y="526"/>
                    </a:lnTo>
                    <a:lnTo>
                      <a:pt x="158" y="522"/>
                    </a:lnTo>
                    <a:lnTo>
                      <a:pt x="145" y="518"/>
                    </a:lnTo>
                    <a:lnTo>
                      <a:pt x="131" y="513"/>
                    </a:lnTo>
                    <a:lnTo>
                      <a:pt x="117" y="506"/>
                    </a:lnTo>
                    <a:lnTo>
                      <a:pt x="105" y="499"/>
                    </a:lnTo>
                    <a:lnTo>
                      <a:pt x="95" y="492"/>
                    </a:lnTo>
                    <a:lnTo>
                      <a:pt x="88" y="485"/>
                    </a:lnTo>
                    <a:lnTo>
                      <a:pt x="126" y="491"/>
                    </a:lnTo>
                    <a:lnTo>
                      <a:pt x="163" y="496"/>
                    </a:lnTo>
                    <a:lnTo>
                      <a:pt x="199" y="501"/>
                    </a:lnTo>
                    <a:lnTo>
                      <a:pt x="233" y="506"/>
                    </a:lnTo>
                    <a:lnTo>
                      <a:pt x="265" y="510"/>
                    </a:lnTo>
                    <a:lnTo>
                      <a:pt x="296" y="513"/>
                    </a:lnTo>
                    <a:lnTo>
                      <a:pt x="325" y="516"/>
                    </a:lnTo>
                    <a:lnTo>
                      <a:pt x="352" y="519"/>
                    </a:lnTo>
                    <a:lnTo>
                      <a:pt x="378" y="522"/>
                    </a:lnTo>
                    <a:lnTo>
                      <a:pt x="403" y="524"/>
                    </a:lnTo>
                    <a:lnTo>
                      <a:pt x="426" y="526"/>
                    </a:lnTo>
                    <a:lnTo>
                      <a:pt x="447" y="527"/>
                    </a:lnTo>
                    <a:lnTo>
                      <a:pt x="467" y="529"/>
                    </a:lnTo>
                    <a:lnTo>
                      <a:pt x="485" y="530"/>
                    </a:lnTo>
                    <a:lnTo>
                      <a:pt x="501" y="530"/>
                    </a:lnTo>
                    <a:lnTo>
                      <a:pt x="516" y="531"/>
                    </a:lnTo>
                    <a:lnTo>
                      <a:pt x="543" y="532"/>
                    </a:lnTo>
                    <a:lnTo>
                      <a:pt x="569" y="533"/>
                    </a:lnTo>
                    <a:lnTo>
                      <a:pt x="592" y="534"/>
                    </a:lnTo>
                    <a:lnTo>
                      <a:pt x="613" y="535"/>
                    </a:lnTo>
                    <a:lnTo>
                      <a:pt x="631" y="536"/>
                    </a:lnTo>
                    <a:lnTo>
                      <a:pt x="648" y="537"/>
                    </a:lnTo>
                    <a:lnTo>
                      <a:pt x="663" y="539"/>
                    </a:lnTo>
                    <a:lnTo>
                      <a:pt x="676" y="540"/>
                    </a:lnTo>
                    <a:lnTo>
                      <a:pt x="699" y="543"/>
                    </a:lnTo>
                    <a:lnTo>
                      <a:pt x="721" y="548"/>
                    </a:lnTo>
                    <a:lnTo>
                      <a:pt x="740" y="556"/>
                    </a:lnTo>
                    <a:lnTo>
                      <a:pt x="756" y="565"/>
                    </a:lnTo>
                    <a:lnTo>
                      <a:pt x="769" y="576"/>
                    </a:lnTo>
                    <a:lnTo>
                      <a:pt x="774" y="580"/>
                    </a:lnTo>
                    <a:lnTo>
                      <a:pt x="778" y="584"/>
                    </a:lnTo>
                    <a:lnTo>
                      <a:pt x="781" y="588"/>
                    </a:lnTo>
                    <a:lnTo>
                      <a:pt x="783" y="590"/>
                    </a:lnTo>
                    <a:lnTo>
                      <a:pt x="784" y="593"/>
                    </a:lnTo>
                    <a:lnTo>
                      <a:pt x="783" y="594"/>
                    </a:lnTo>
                    <a:lnTo>
                      <a:pt x="780" y="595"/>
                    </a:lnTo>
                    <a:lnTo>
                      <a:pt x="775" y="595"/>
                    </a:lnTo>
                    <a:lnTo>
                      <a:pt x="767" y="594"/>
                    </a:lnTo>
                    <a:lnTo>
                      <a:pt x="757" y="593"/>
                    </a:lnTo>
                    <a:lnTo>
                      <a:pt x="744" y="592"/>
                    </a:lnTo>
                    <a:lnTo>
                      <a:pt x="728" y="591"/>
                    </a:lnTo>
                    <a:lnTo>
                      <a:pt x="711" y="588"/>
                    </a:lnTo>
                    <a:lnTo>
                      <a:pt x="691" y="586"/>
                    </a:lnTo>
                    <a:lnTo>
                      <a:pt x="669" y="583"/>
                    </a:lnTo>
                    <a:lnTo>
                      <a:pt x="645" y="580"/>
                    </a:lnTo>
                    <a:lnTo>
                      <a:pt x="619" y="576"/>
                    </a:lnTo>
                    <a:lnTo>
                      <a:pt x="592" y="573"/>
                    </a:lnTo>
                    <a:lnTo>
                      <a:pt x="562" y="570"/>
                    </a:lnTo>
                    <a:lnTo>
                      <a:pt x="530" y="567"/>
                    </a:lnTo>
                    <a:lnTo>
                      <a:pt x="496" y="564"/>
                    </a:lnTo>
                    <a:lnTo>
                      <a:pt x="460" y="560"/>
                    </a:lnTo>
                    <a:lnTo>
                      <a:pt x="424" y="555"/>
                    </a:lnTo>
                    <a:lnTo>
                      <a:pt x="391" y="551"/>
                    </a:lnTo>
                    <a:lnTo>
                      <a:pt x="360" y="547"/>
                    </a:lnTo>
                    <a:lnTo>
                      <a:pt x="333" y="544"/>
                    </a:lnTo>
                    <a:lnTo>
                      <a:pt x="308" y="541"/>
                    </a:lnTo>
                    <a:lnTo>
                      <a:pt x="287" y="539"/>
                    </a:lnTo>
                    <a:lnTo>
                      <a:pt x="269" y="537"/>
                    </a:lnTo>
                    <a:lnTo>
                      <a:pt x="254" y="536"/>
                    </a:lnTo>
                    <a:close/>
                    <a:moveTo>
                      <a:pt x="382" y="57"/>
                    </a:moveTo>
                    <a:lnTo>
                      <a:pt x="402" y="60"/>
                    </a:lnTo>
                    <a:lnTo>
                      <a:pt x="419" y="65"/>
                    </a:lnTo>
                    <a:lnTo>
                      <a:pt x="433" y="72"/>
                    </a:lnTo>
                    <a:lnTo>
                      <a:pt x="443" y="81"/>
                    </a:lnTo>
                    <a:lnTo>
                      <a:pt x="450" y="91"/>
                    </a:lnTo>
                    <a:lnTo>
                      <a:pt x="455" y="100"/>
                    </a:lnTo>
                    <a:lnTo>
                      <a:pt x="456" y="109"/>
                    </a:lnTo>
                    <a:lnTo>
                      <a:pt x="454" y="115"/>
                    </a:lnTo>
                    <a:lnTo>
                      <a:pt x="453" y="119"/>
                    </a:lnTo>
                    <a:lnTo>
                      <a:pt x="452" y="125"/>
                    </a:lnTo>
                    <a:lnTo>
                      <a:pt x="451" y="135"/>
                    </a:lnTo>
                    <a:lnTo>
                      <a:pt x="451" y="148"/>
                    </a:lnTo>
                    <a:lnTo>
                      <a:pt x="449" y="164"/>
                    </a:lnTo>
                    <a:lnTo>
                      <a:pt x="448" y="183"/>
                    </a:lnTo>
                    <a:lnTo>
                      <a:pt x="447" y="205"/>
                    </a:lnTo>
                    <a:lnTo>
                      <a:pt x="446" y="230"/>
                    </a:lnTo>
                    <a:lnTo>
                      <a:pt x="445" y="258"/>
                    </a:lnTo>
                    <a:lnTo>
                      <a:pt x="444" y="289"/>
                    </a:lnTo>
                    <a:lnTo>
                      <a:pt x="443" y="324"/>
                    </a:lnTo>
                    <a:lnTo>
                      <a:pt x="441" y="361"/>
                    </a:lnTo>
                    <a:lnTo>
                      <a:pt x="440" y="402"/>
                    </a:lnTo>
                    <a:lnTo>
                      <a:pt x="439" y="446"/>
                    </a:lnTo>
                    <a:lnTo>
                      <a:pt x="437" y="493"/>
                    </a:lnTo>
                    <a:lnTo>
                      <a:pt x="436" y="543"/>
                    </a:lnTo>
                    <a:lnTo>
                      <a:pt x="415" y="539"/>
                    </a:lnTo>
                    <a:lnTo>
                      <a:pt x="393" y="536"/>
                    </a:lnTo>
                    <a:lnTo>
                      <a:pt x="394" y="466"/>
                    </a:lnTo>
                    <a:lnTo>
                      <a:pt x="394" y="399"/>
                    </a:lnTo>
                    <a:lnTo>
                      <a:pt x="394" y="335"/>
                    </a:lnTo>
                    <a:lnTo>
                      <a:pt x="393" y="274"/>
                    </a:lnTo>
                    <a:lnTo>
                      <a:pt x="391" y="216"/>
                    </a:lnTo>
                    <a:lnTo>
                      <a:pt x="389" y="160"/>
                    </a:lnTo>
                    <a:lnTo>
                      <a:pt x="386" y="107"/>
                    </a:lnTo>
                    <a:lnTo>
                      <a:pt x="382" y="57"/>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ea"/>
                  <a:ea typeface="+mj-ea"/>
                </a:endParaRPr>
              </a:p>
            </p:txBody>
          </p:sp>
          <p:sp>
            <p:nvSpPr>
              <p:cNvPr id="20487" name="Freeform 7">
                <a:extLst>
                  <a:ext uri="{FF2B5EF4-FFF2-40B4-BE49-F238E27FC236}">
                    <a16:creationId xmlns:a16="http://schemas.microsoft.com/office/drawing/2014/main" id="{FDC72F95-4AE8-47FB-A0B0-217C21487A93}"/>
                  </a:ext>
                </a:extLst>
              </p:cNvPr>
              <p:cNvSpPr>
                <a:spLocks noEditPoints="1"/>
              </p:cNvSpPr>
              <p:nvPr/>
            </p:nvSpPr>
            <p:spPr bwMode="auto">
              <a:xfrm>
                <a:off x="2333" y="1619"/>
                <a:ext cx="913" cy="690"/>
              </a:xfrm>
              <a:custGeom>
                <a:avLst/>
                <a:gdLst>
                  <a:gd name="T0" fmla="*/ 188 w 913"/>
                  <a:gd name="T1" fmla="*/ 158 h 690"/>
                  <a:gd name="T2" fmla="*/ 177 w 913"/>
                  <a:gd name="T3" fmla="*/ 140 h 690"/>
                  <a:gd name="T4" fmla="*/ 332 w 913"/>
                  <a:gd name="T5" fmla="*/ 67 h 690"/>
                  <a:gd name="T6" fmla="*/ 375 w 913"/>
                  <a:gd name="T7" fmla="*/ 9 h 690"/>
                  <a:gd name="T8" fmla="*/ 452 w 913"/>
                  <a:gd name="T9" fmla="*/ 24 h 690"/>
                  <a:gd name="T10" fmla="*/ 424 w 913"/>
                  <a:gd name="T11" fmla="*/ 65 h 690"/>
                  <a:gd name="T12" fmla="*/ 210 w 913"/>
                  <a:gd name="T13" fmla="*/ 281 h 690"/>
                  <a:gd name="T14" fmla="*/ 66 w 913"/>
                  <a:gd name="T15" fmla="*/ 318 h 690"/>
                  <a:gd name="T16" fmla="*/ 6 w 913"/>
                  <a:gd name="T17" fmla="*/ 288 h 690"/>
                  <a:gd name="T18" fmla="*/ 109 w 913"/>
                  <a:gd name="T19" fmla="*/ 268 h 690"/>
                  <a:gd name="T20" fmla="*/ 328 w 913"/>
                  <a:gd name="T21" fmla="*/ 214 h 690"/>
                  <a:gd name="T22" fmla="*/ 459 w 913"/>
                  <a:gd name="T23" fmla="*/ 192 h 690"/>
                  <a:gd name="T24" fmla="*/ 438 w 913"/>
                  <a:gd name="T25" fmla="*/ 219 h 690"/>
                  <a:gd name="T26" fmla="*/ 267 w 913"/>
                  <a:gd name="T27" fmla="*/ 122 h 690"/>
                  <a:gd name="T28" fmla="*/ 329 w 913"/>
                  <a:gd name="T29" fmla="*/ 129 h 690"/>
                  <a:gd name="T30" fmla="*/ 317 w 913"/>
                  <a:gd name="T31" fmla="*/ 298 h 690"/>
                  <a:gd name="T32" fmla="*/ 304 w 913"/>
                  <a:gd name="T33" fmla="*/ 570 h 690"/>
                  <a:gd name="T34" fmla="*/ 294 w 913"/>
                  <a:gd name="T35" fmla="*/ 665 h 690"/>
                  <a:gd name="T36" fmla="*/ 245 w 913"/>
                  <a:gd name="T37" fmla="*/ 642 h 690"/>
                  <a:gd name="T38" fmla="*/ 260 w 913"/>
                  <a:gd name="T39" fmla="*/ 533 h 690"/>
                  <a:gd name="T40" fmla="*/ 280 w 913"/>
                  <a:gd name="T41" fmla="*/ 279 h 690"/>
                  <a:gd name="T42" fmla="*/ 3 w 913"/>
                  <a:gd name="T43" fmla="*/ 540 h 690"/>
                  <a:gd name="T44" fmla="*/ 116 w 913"/>
                  <a:gd name="T45" fmla="*/ 454 h 690"/>
                  <a:gd name="T46" fmla="*/ 258 w 913"/>
                  <a:gd name="T47" fmla="*/ 286 h 690"/>
                  <a:gd name="T48" fmla="*/ 306 w 913"/>
                  <a:gd name="T49" fmla="*/ 303 h 690"/>
                  <a:gd name="T50" fmla="*/ 147 w 913"/>
                  <a:gd name="T51" fmla="*/ 472 h 690"/>
                  <a:gd name="T52" fmla="*/ 2 w 913"/>
                  <a:gd name="T53" fmla="*/ 546 h 690"/>
                  <a:gd name="T54" fmla="*/ 353 w 913"/>
                  <a:gd name="T55" fmla="*/ 339 h 690"/>
                  <a:gd name="T56" fmla="*/ 450 w 913"/>
                  <a:gd name="T57" fmla="*/ 386 h 690"/>
                  <a:gd name="T58" fmla="*/ 371 w 913"/>
                  <a:gd name="T59" fmla="*/ 380 h 690"/>
                  <a:gd name="T60" fmla="*/ 351 w 913"/>
                  <a:gd name="T61" fmla="*/ 625 h 690"/>
                  <a:gd name="T62" fmla="*/ 456 w 913"/>
                  <a:gd name="T63" fmla="*/ 541 h 690"/>
                  <a:gd name="T64" fmla="*/ 539 w 913"/>
                  <a:gd name="T65" fmla="*/ 446 h 690"/>
                  <a:gd name="T66" fmla="*/ 579 w 913"/>
                  <a:gd name="T67" fmla="*/ 421 h 690"/>
                  <a:gd name="T68" fmla="*/ 611 w 913"/>
                  <a:gd name="T69" fmla="*/ 467 h 690"/>
                  <a:gd name="T70" fmla="*/ 437 w 913"/>
                  <a:gd name="T71" fmla="*/ 591 h 690"/>
                  <a:gd name="T72" fmla="*/ 909 w 913"/>
                  <a:gd name="T73" fmla="*/ 563 h 690"/>
                  <a:gd name="T74" fmla="*/ 877 w 913"/>
                  <a:gd name="T75" fmla="*/ 580 h 690"/>
                  <a:gd name="T76" fmla="*/ 752 w 913"/>
                  <a:gd name="T77" fmla="*/ 443 h 690"/>
                  <a:gd name="T78" fmla="*/ 742 w 913"/>
                  <a:gd name="T79" fmla="*/ 403 h 690"/>
                  <a:gd name="T80" fmla="*/ 897 w 913"/>
                  <a:gd name="T81" fmla="*/ 485 h 690"/>
                  <a:gd name="T82" fmla="*/ 480 w 913"/>
                  <a:gd name="T83" fmla="*/ 170 h 690"/>
                  <a:gd name="T84" fmla="*/ 525 w 913"/>
                  <a:gd name="T85" fmla="*/ 142 h 690"/>
                  <a:gd name="T86" fmla="*/ 569 w 913"/>
                  <a:gd name="T87" fmla="*/ 260 h 690"/>
                  <a:gd name="T88" fmla="*/ 565 w 913"/>
                  <a:gd name="T89" fmla="*/ 377 h 690"/>
                  <a:gd name="T90" fmla="*/ 536 w 913"/>
                  <a:gd name="T91" fmla="*/ 306 h 690"/>
                  <a:gd name="T92" fmla="*/ 495 w 913"/>
                  <a:gd name="T93" fmla="*/ 184 h 690"/>
                  <a:gd name="T94" fmla="*/ 816 w 913"/>
                  <a:gd name="T95" fmla="*/ 218 h 690"/>
                  <a:gd name="T96" fmla="*/ 766 w 913"/>
                  <a:gd name="T97" fmla="*/ 205 h 690"/>
                  <a:gd name="T98" fmla="*/ 772 w 913"/>
                  <a:gd name="T99" fmla="*/ 123 h 690"/>
                  <a:gd name="T100" fmla="*/ 646 w 913"/>
                  <a:gd name="T101" fmla="*/ 149 h 690"/>
                  <a:gd name="T102" fmla="*/ 557 w 913"/>
                  <a:gd name="T103" fmla="*/ 144 h 690"/>
                  <a:gd name="T104" fmla="*/ 752 w 913"/>
                  <a:gd name="T105" fmla="*/ 80 h 690"/>
                  <a:gd name="T106" fmla="*/ 810 w 913"/>
                  <a:gd name="T107" fmla="*/ 64 h 690"/>
                  <a:gd name="T108" fmla="*/ 882 w 913"/>
                  <a:gd name="T109" fmla="*/ 99 h 690"/>
                  <a:gd name="T110" fmla="*/ 691 w 913"/>
                  <a:gd name="T111" fmla="*/ 295 h 690"/>
                  <a:gd name="T112" fmla="*/ 817 w 913"/>
                  <a:gd name="T113" fmla="*/ 279 h 690"/>
                  <a:gd name="T114" fmla="*/ 760 w 913"/>
                  <a:gd name="T115" fmla="*/ 316 h 690"/>
                  <a:gd name="T116" fmla="*/ 557 w 913"/>
                  <a:gd name="T117" fmla="*/ 35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3" h="690">
                    <a:moveTo>
                      <a:pt x="395" y="79"/>
                    </a:moveTo>
                    <a:lnTo>
                      <a:pt x="363" y="93"/>
                    </a:lnTo>
                    <a:lnTo>
                      <a:pt x="327" y="108"/>
                    </a:lnTo>
                    <a:lnTo>
                      <a:pt x="308" y="115"/>
                    </a:lnTo>
                    <a:lnTo>
                      <a:pt x="288" y="123"/>
                    </a:lnTo>
                    <a:lnTo>
                      <a:pt x="266" y="131"/>
                    </a:lnTo>
                    <a:lnTo>
                      <a:pt x="244" y="139"/>
                    </a:lnTo>
                    <a:lnTo>
                      <a:pt x="223" y="147"/>
                    </a:lnTo>
                    <a:lnTo>
                      <a:pt x="204" y="153"/>
                    </a:lnTo>
                    <a:lnTo>
                      <a:pt x="188" y="158"/>
                    </a:lnTo>
                    <a:lnTo>
                      <a:pt x="175" y="161"/>
                    </a:lnTo>
                    <a:lnTo>
                      <a:pt x="164" y="163"/>
                    </a:lnTo>
                    <a:lnTo>
                      <a:pt x="157" y="163"/>
                    </a:lnTo>
                    <a:lnTo>
                      <a:pt x="153" y="163"/>
                    </a:lnTo>
                    <a:lnTo>
                      <a:pt x="151" y="161"/>
                    </a:lnTo>
                    <a:lnTo>
                      <a:pt x="151" y="158"/>
                    </a:lnTo>
                    <a:lnTo>
                      <a:pt x="153" y="155"/>
                    </a:lnTo>
                    <a:lnTo>
                      <a:pt x="159" y="151"/>
                    </a:lnTo>
                    <a:lnTo>
                      <a:pt x="167" y="146"/>
                    </a:lnTo>
                    <a:lnTo>
                      <a:pt x="177" y="140"/>
                    </a:lnTo>
                    <a:lnTo>
                      <a:pt x="191" y="134"/>
                    </a:lnTo>
                    <a:lnTo>
                      <a:pt x="206" y="127"/>
                    </a:lnTo>
                    <a:lnTo>
                      <a:pt x="225" y="119"/>
                    </a:lnTo>
                    <a:lnTo>
                      <a:pt x="244" y="111"/>
                    </a:lnTo>
                    <a:lnTo>
                      <a:pt x="262" y="103"/>
                    </a:lnTo>
                    <a:lnTo>
                      <a:pt x="278" y="96"/>
                    </a:lnTo>
                    <a:lnTo>
                      <a:pt x="293" y="89"/>
                    </a:lnTo>
                    <a:lnTo>
                      <a:pt x="307" y="81"/>
                    </a:lnTo>
                    <a:lnTo>
                      <a:pt x="320" y="74"/>
                    </a:lnTo>
                    <a:lnTo>
                      <a:pt x="332" y="67"/>
                    </a:lnTo>
                    <a:lnTo>
                      <a:pt x="343" y="59"/>
                    </a:lnTo>
                    <a:lnTo>
                      <a:pt x="352" y="52"/>
                    </a:lnTo>
                    <a:lnTo>
                      <a:pt x="359" y="45"/>
                    </a:lnTo>
                    <a:lnTo>
                      <a:pt x="366" y="39"/>
                    </a:lnTo>
                    <a:lnTo>
                      <a:pt x="371" y="33"/>
                    </a:lnTo>
                    <a:lnTo>
                      <a:pt x="374" y="28"/>
                    </a:lnTo>
                    <a:lnTo>
                      <a:pt x="377" y="23"/>
                    </a:lnTo>
                    <a:lnTo>
                      <a:pt x="377" y="19"/>
                    </a:lnTo>
                    <a:lnTo>
                      <a:pt x="377" y="15"/>
                    </a:lnTo>
                    <a:lnTo>
                      <a:pt x="375" y="9"/>
                    </a:lnTo>
                    <a:lnTo>
                      <a:pt x="375" y="5"/>
                    </a:lnTo>
                    <a:lnTo>
                      <a:pt x="378" y="2"/>
                    </a:lnTo>
                    <a:lnTo>
                      <a:pt x="381" y="1"/>
                    </a:lnTo>
                    <a:lnTo>
                      <a:pt x="385" y="0"/>
                    </a:lnTo>
                    <a:lnTo>
                      <a:pt x="392" y="0"/>
                    </a:lnTo>
                    <a:lnTo>
                      <a:pt x="403" y="2"/>
                    </a:lnTo>
                    <a:lnTo>
                      <a:pt x="415" y="5"/>
                    </a:lnTo>
                    <a:lnTo>
                      <a:pt x="429" y="10"/>
                    </a:lnTo>
                    <a:lnTo>
                      <a:pt x="442" y="17"/>
                    </a:lnTo>
                    <a:lnTo>
                      <a:pt x="452" y="24"/>
                    </a:lnTo>
                    <a:lnTo>
                      <a:pt x="455" y="27"/>
                    </a:lnTo>
                    <a:lnTo>
                      <a:pt x="458" y="30"/>
                    </a:lnTo>
                    <a:lnTo>
                      <a:pt x="459" y="32"/>
                    </a:lnTo>
                    <a:lnTo>
                      <a:pt x="460" y="35"/>
                    </a:lnTo>
                    <a:lnTo>
                      <a:pt x="459" y="39"/>
                    </a:lnTo>
                    <a:lnTo>
                      <a:pt x="456" y="43"/>
                    </a:lnTo>
                    <a:lnTo>
                      <a:pt x="451" y="48"/>
                    </a:lnTo>
                    <a:lnTo>
                      <a:pt x="444" y="53"/>
                    </a:lnTo>
                    <a:lnTo>
                      <a:pt x="435" y="59"/>
                    </a:lnTo>
                    <a:lnTo>
                      <a:pt x="424" y="65"/>
                    </a:lnTo>
                    <a:lnTo>
                      <a:pt x="410" y="72"/>
                    </a:lnTo>
                    <a:lnTo>
                      <a:pt x="395" y="79"/>
                    </a:lnTo>
                    <a:close/>
                    <a:moveTo>
                      <a:pt x="320" y="253"/>
                    </a:moveTo>
                    <a:lnTo>
                      <a:pt x="310" y="255"/>
                    </a:lnTo>
                    <a:lnTo>
                      <a:pt x="298" y="258"/>
                    </a:lnTo>
                    <a:lnTo>
                      <a:pt x="285" y="261"/>
                    </a:lnTo>
                    <a:lnTo>
                      <a:pt x="269" y="265"/>
                    </a:lnTo>
                    <a:lnTo>
                      <a:pt x="251" y="269"/>
                    </a:lnTo>
                    <a:lnTo>
                      <a:pt x="232" y="275"/>
                    </a:lnTo>
                    <a:lnTo>
                      <a:pt x="210" y="281"/>
                    </a:lnTo>
                    <a:lnTo>
                      <a:pt x="187" y="288"/>
                    </a:lnTo>
                    <a:lnTo>
                      <a:pt x="163" y="295"/>
                    </a:lnTo>
                    <a:lnTo>
                      <a:pt x="141" y="301"/>
                    </a:lnTo>
                    <a:lnTo>
                      <a:pt x="123" y="306"/>
                    </a:lnTo>
                    <a:lnTo>
                      <a:pt x="107" y="311"/>
                    </a:lnTo>
                    <a:lnTo>
                      <a:pt x="94" y="314"/>
                    </a:lnTo>
                    <a:lnTo>
                      <a:pt x="85" y="316"/>
                    </a:lnTo>
                    <a:lnTo>
                      <a:pt x="77" y="318"/>
                    </a:lnTo>
                    <a:lnTo>
                      <a:pt x="73" y="318"/>
                    </a:lnTo>
                    <a:lnTo>
                      <a:pt x="66" y="318"/>
                    </a:lnTo>
                    <a:lnTo>
                      <a:pt x="58" y="316"/>
                    </a:lnTo>
                    <a:lnTo>
                      <a:pt x="47" y="313"/>
                    </a:lnTo>
                    <a:lnTo>
                      <a:pt x="33" y="307"/>
                    </a:lnTo>
                    <a:lnTo>
                      <a:pt x="26" y="304"/>
                    </a:lnTo>
                    <a:lnTo>
                      <a:pt x="20" y="301"/>
                    </a:lnTo>
                    <a:lnTo>
                      <a:pt x="15" y="298"/>
                    </a:lnTo>
                    <a:lnTo>
                      <a:pt x="12" y="296"/>
                    </a:lnTo>
                    <a:lnTo>
                      <a:pt x="7" y="292"/>
                    </a:lnTo>
                    <a:lnTo>
                      <a:pt x="5" y="289"/>
                    </a:lnTo>
                    <a:lnTo>
                      <a:pt x="6" y="288"/>
                    </a:lnTo>
                    <a:lnTo>
                      <a:pt x="8" y="287"/>
                    </a:lnTo>
                    <a:lnTo>
                      <a:pt x="11" y="286"/>
                    </a:lnTo>
                    <a:lnTo>
                      <a:pt x="15" y="284"/>
                    </a:lnTo>
                    <a:lnTo>
                      <a:pt x="21" y="283"/>
                    </a:lnTo>
                    <a:lnTo>
                      <a:pt x="28" y="282"/>
                    </a:lnTo>
                    <a:lnTo>
                      <a:pt x="36" y="280"/>
                    </a:lnTo>
                    <a:lnTo>
                      <a:pt x="46" y="279"/>
                    </a:lnTo>
                    <a:lnTo>
                      <a:pt x="65" y="276"/>
                    </a:lnTo>
                    <a:lnTo>
                      <a:pt x="86" y="272"/>
                    </a:lnTo>
                    <a:lnTo>
                      <a:pt x="109" y="268"/>
                    </a:lnTo>
                    <a:lnTo>
                      <a:pt x="135" y="262"/>
                    </a:lnTo>
                    <a:lnTo>
                      <a:pt x="150" y="260"/>
                    </a:lnTo>
                    <a:lnTo>
                      <a:pt x="166" y="257"/>
                    </a:lnTo>
                    <a:lnTo>
                      <a:pt x="184" y="253"/>
                    </a:lnTo>
                    <a:lnTo>
                      <a:pt x="203" y="249"/>
                    </a:lnTo>
                    <a:lnTo>
                      <a:pt x="225" y="243"/>
                    </a:lnTo>
                    <a:lnTo>
                      <a:pt x="248" y="237"/>
                    </a:lnTo>
                    <a:lnTo>
                      <a:pt x="274" y="229"/>
                    </a:lnTo>
                    <a:lnTo>
                      <a:pt x="301" y="221"/>
                    </a:lnTo>
                    <a:lnTo>
                      <a:pt x="328" y="214"/>
                    </a:lnTo>
                    <a:lnTo>
                      <a:pt x="352" y="208"/>
                    </a:lnTo>
                    <a:lnTo>
                      <a:pt x="373" y="202"/>
                    </a:lnTo>
                    <a:lnTo>
                      <a:pt x="390" y="197"/>
                    </a:lnTo>
                    <a:lnTo>
                      <a:pt x="405" y="194"/>
                    </a:lnTo>
                    <a:lnTo>
                      <a:pt x="416" y="191"/>
                    </a:lnTo>
                    <a:lnTo>
                      <a:pt x="425" y="189"/>
                    </a:lnTo>
                    <a:lnTo>
                      <a:pt x="431" y="188"/>
                    </a:lnTo>
                    <a:lnTo>
                      <a:pt x="439" y="188"/>
                    </a:lnTo>
                    <a:lnTo>
                      <a:pt x="447" y="189"/>
                    </a:lnTo>
                    <a:lnTo>
                      <a:pt x="459" y="192"/>
                    </a:lnTo>
                    <a:lnTo>
                      <a:pt x="461" y="194"/>
                    </a:lnTo>
                    <a:lnTo>
                      <a:pt x="464" y="198"/>
                    </a:lnTo>
                    <a:lnTo>
                      <a:pt x="467" y="201"/>
                    </a:lnTo>
                    <a:lnTo>
                      <a:pt x="470" y="204"/>
                    </a:lnTo>
                    <a:lnTo>
                      <a:pt x="469" y="205"/>
                    </a:lnTo>
                    <a:lnTo>
                      <a:pt x="466" y="207"/>
                    </a:lnTo>
                    <a:lnTo>
                      <a:pt x="462" y="210"/>
                    </a:lnTo>
                    <a:lnTo>
                      <a:pt x="455" y="213"/>
                    </a:lnTo>
                    <a:lnTo>
                      <a:pt x="447" y="216"/>
                    </a:lnTo>
                    <a:lnTo>
                      <a:pt x="438" y="219"/>
                    </a:lnTo>
                    <a:lnTo>
                      <a:pt x="426" y="223"/>
                    </a:lnTo>
                    <a:lnTo>
                      <a:pt x="413" y="227"/>
                    </a:lnTo>
                    <a:lnTo>
                      <a:pt x="387" y="235"/>
                    </a:lnTo>
                    <a:lnTo>
                      <a:pt x="362" y="242"/>
                    </a:lnTo>
                    <a:lnTo>
                      <a:pt x="340" y="248"/>
                    </a:lnTo>
                    <a:lnTo>
                      <a:pt x="320" y="253"/>
                    </a:lnTo>
                    <a:close/>
                    <a:moveTo>
                      <a:pt x="272" y="149"/>
                    </a:moveTo>
                    <a:lnTo>
                      <a:pt x="268" y="138"/>
                    </a:lnTo>
                    <a:lnTo>
                      <a:pt x="266" y="129"/>
                    </a:lnTo>
                    <a:lnTo>
                      <a:pt x="267" y="122"/>
                    </a:lnTo>
                    <a:lnTo>
                      <a:pt x="269" y="117"/>
                    </a:lnTo>
                    <a:lnTo>
                      <a:pt x="273" y="115"/>
                    </a:lnTo>
                    <a:lnTo>
                      <a:pt x="278" y="112"/>
                    </a:lnTo>
                    <a:lnTo>
                      <a:pt x="285" y="111"/>
                    </a:lnTo>
                    <a:lnTo>
                      <a:pt x="293" y="111"/>
                    </a:lnTo>
                    <a:lnTo>
                      <a:pt x="311" y="115"/>
                    </a:lnTo>
                    <a:lnTo>
                      <a:pt x="318" y="117"/>
                    </a:lnTo>
                    <a:lnTo>
                      <a:pt x="325" y="121"/>
                    </a:lnTo>
                    <a:lnTo>
                      <a:pt x="328" y="124"/>
                    </a:lnTo>
                    <a:lnTo>
                      <a:pt x="329" y="129"/>
                    </a:lnTo>
                    <a:lnTo>
                      <a:pt x="330" y="136"/>
                    </a:lnTo>
                    <a:lnTo>
                      <a:pt x="331" y="145"/>
                    </a:lnTo>
                    <a:lnTo>
                      <a:pt x="330" y="155"/>
                    </a:lnTo>
                    <a:lnTo>
                      <a:pt x="330" y="168"/>
                    </a:lnTo>
                    <a:lnTo>
                      <a:pt x="328" y="183"/>
                    </a:lnTo>
                    <a:lnTo>
                      <a:pt x="326" y="199"/>
                    </a:lnTo>
                    <a:lnTo>
                      <a:pt x="324" y="218"/>
                    </a:lnTo>
                    <a:lnTo>
                      <a:pt x="322" y="242"/>
                    </a:lnTo>
                    <a:lnTo>
                      <a:pt x="320" y="268"/>
                    </a:lnTo>
                    <a:lnTo>
                      <a:pt x="317" y="298"/>
                    </a:lnTo>
                    <a:lnTo>
                      <a:pt x="315" y="332"/>
                    </a:lnTo>
                    <a:lnTo>
                      <a:pt x="313" y="369"/>
                    </a:lnTo>
                    <a:lnTo>
                      <a:pt x="311" y="410"/>
                    </a:lnTo>
                    <a:lnTo>
                      <a:pt x="309" y="454"/>
                    </a:lnTo>
                    <a:lnTo>
                      <a:pt x="308" y="476"/>
                    </a:lnTo>
                    <a:lnTo>
                      <a:pt x="307" y="497"/>
                    </a:lnTo>
                    <a:lnTo>
                      <a:pt x="307" y="517"/>
                    </a:lnTo>
                    <a:lnTo>
                      <a:pt x="306" y="536"/>
                    </a:lnTo>
                    <a:lnTo>
                      <a:pt x="305" y="554"/>
                    </a:lnTo>
                    <a:lnTo>
                      <a:pt x="304" y="570"/>
                    </a:lnTo>
                    <a:lnTo>
                      <a:pt x="303" y="585"/>
                    </a:lnTo>
                    <a:lnTo>
                      <a:pt x="302" y="599"/>
                    </a:lnTo>
                    <a:lnTo>
                      <a:pt x="301" y="612"/>
                    </a:lnTo>
                    <a:lnTo>
                      <a:pt x="299" y="623"/>
                    </a:lnTo>
                    <a:lnTo>
                      <a:pt x="298" y="633"/>
                    </a:lnTo>
                    <a:lnTo>
                      <a:pt x="298" y="642"/>
                    </a:lnTo>
                    <a:lnTo>
                      <a:pt x="297" y="650"/>
                    </a:lnTo>
                    <a:lnTo>
                      <a:pt x="296" y="656"/>
                    </a:lnTo>
                    <a:lnTo>
                      <a:pt x="295" y="661"/>
                    </a:lnTo>
                    <a:lnTo>
                      <a:pt x="294" y="665"/>
                    </a:lnTo>
                    <a:lnTo>
                      <a:pt x="288" y="676"/>
                    </a:lnTo>
                    <a:lnTo>
                      <a:pt x="282" y="684"/>
                    </a:lnTo>
                    <a:lnTo>
                      <a:pt x="277" y="688"/>
                    </a:lnTo>
                    <a:lnTo>
                      <a:pt x="273" y="690"/>
                    </a:lnTo>
                    <a:lnTo>
                      <a:pt x="269" y="688"/>
                    </a:lnTo>
                    <a:lnTo>
                      <a:pt x="265" y="683"/>
                    </a:lnTo>
                    <a:lnTo>
                      <a:pt x="259" y="675"/>
                    </a:lnTo>
                    <a:lnTo>
                      <a:pt x="253" y="664"/>
                    </a:lnTo>
                    <a:lnTo>
                      <a:pt x="248" y="652"/>
                    </a:lnTo>
                    <a:lnTo>
                      <a:pt x="245" y="642"/>
                    </a:lnTo>
                    <a:lnTo>
                      <a:pt x="243" y="634"/>
                    </a:lnTo>
                    <a:lnTo>
                      <a:pt x="243" y="628"/>
                    </a:lnTo>
                    <a:lnTo>
                      <a:pt x="244" y="623"/>
                    </a:lnTo>
                    <a:lnTo>
                      <a:pt x="246" y="616"/>
                    </a:lnTo>
                    <a:lnTo>
                      <a:pt x="249" y="605"/>
                    </a:lnTo>
                    <a:lnTo>
                      <a:pt x="252" y="592"/>
                    </a:lnTo>
                    <a:lnTo>
                      <a:pt x="254" y="584"/>
                    </a:lnTo>
                    <a:lnTo>
                      <a:pt x="255" y="576"/>
                    </a:lnTo>
                    <a:lnTo>
                      <a:pt x="258" y="556"/>
                    </a:lnTo>
                    <a:lnTo>
                      <a:pt x="260" y="533"/>
                    </a:lnTo>
                    <a:lnTo>
                      <a:pt x="263" y="507"/>
                    </a:lnTo>
                    <a:lnTo>
                      <a:pt x="265" y="492"/>
                    </a:lnTo>
                    <a:lnTo>
                      <a:pt x="267" y="475"/>
                    </a:lnTo>
                    <a:lnTo>
                      <a:pt x="268" y="454"/>
                    </a:lnTo>
                    <a:lnTo>
                      <a:pt x="270" y="431"/>
                    </a:lnTo>
                    <a:lnTo>
                      <a:pt x="272" y="405"/>
                    </a:lnTo>
                    <a:lnTo>
                      <a:pt x="273" y="377"/>
                    </a:lnTo>
                    <a:lnTo>
                      <a:pt x="276" y="345"/>
                    </a:lnTo>
                    <a:lnTo>
                      <a:pt x="278" y="311"/>
                    </a:lnTo>
                    <a:lnTo>
                      <a:pt x="280" y="279"/>
                    </a:lnTo>
                    <a:lnTo>
                      <a:pt x="282" y="250"/>
                    </a:lnTo>
                    <a:lnTo>
                      <a:pt x="282" y="224"/>
                    </a:lnTo>
                    <a:lnTo>
                      <a:pt x="282" y="202"/>
                    </a:lnTo>
                    <a:lnTo>
                      <a:pt x="281" y="183"/>
                    </a:lnTo>
                    <a:lnTo>
                      <a:pt x="279" y="168"/>
                    </a:lnTo>
                    <a:lnTo>
                      <a:pt x="276" y="157"/>
                    </a:lnTo>
                    <a:lnTo>
                      <a:pt x="272" y="149"/>
                    </a:lnTo>
                    <a:close/>
                    <a:moveTo>
                      <a:pt x="0" y="545"/>
                    </a:moveTo>
                    <a:lnTo>
                      <a:pt x="0" y="543"/>
                    </a:lnTo>
                    <a:lnTo>
                      <a:pt x="3" y="540"/>
                    </a:lnTo>
                    <a:lnTo>
                      <a:pt x="8" y="535"/>
                    </a:lnTo>
                    <a:lnTo>
                      <a:pt x="16" y="528"/>
                    </a:lnTo>
                    <a:lnTo>
                      <a:pt x="27" y="520"/>
                    </a:lnTo>
                    <a:lnTo>
                      <a:pt x="40" y="511"/>
                    </a:lnTo>
                    <a:lnTo>
                      <a:pt x="56" y="501"/>
                    </a:lnTo>
                    <a:lnTo>
                      <a:pt x="75" y="489"/>
                    </a:lnTo>
                    <a:lnTo>
                      <a:pt x="85" y="482"/>
                    </a:lnTo>
                    <a:lnTo>
                      <a:pt x="95" y="474"/>
                    </a:lnTo>
                    <a:lnTo>
                      <a:pt x="105" y="464"/>
                    </a:lnTo>
                    <a:lnTo>
                      <a:pt x="116" y="454"/>
                    </a:lnTo>
                    <a:lnTo>
                      <a:pt x="128" y="442"/>
                    </a:lnTo>
                    <a:lnTo>
                      <a:pt x="140" y="430"/>
                    </a:lnTo>
                    <a:lnTo>
                      <a:pt x="153" y="416"/>
                    </a:lnTo>
                    <a:lnTo>
                      <a:pt x="167" y="401"/>
                    </a:lnTo>
                    <a:lnTo>
                      <a:pt x="181" y="384"/>
                    </a:lnTo>
                    <a:lnTo>
                      <a:pt x="195" y="367"/>
                    </a:lnTo>
                    <a:lnTo>
                      <a:pt x="210" y="349"/>
                    </a:lnTo>
                    <a:lnTo>
                      <a:pt x="226" y="329"/>
                    </a:lnTo>
                    <a:lnTo>
                      <a:pt x="242" y="308"/>
                    </a:lnTo>
                    <a:lnTo>
                      <a:pt x="258" y="286"/>
                    </a:lnTo>
                    <a:lnTo>
                      <a:pt x="275" y="263"/>
                    </a:lnTo>
                    <a:lnTo>
                      <a:pt x="293" y="238"/>
                    </a:lnTo>
                    <a:lnTo>
                      <a:pt x="295" y="241"/>
                    </a:lnTo>
                    <a:lnTo>
                      <a:pt x="296" y="246"/>
                    </a:lnTo>
                    <a:lnTo>
                      <a:pt x="298" y="252"/>
                    </a:lnTo>
                    <a:lnTo>
                      <a:pt x="300" y="260"/>
                    </a:lnTo>
                    <a:lnTo>
                      <a:pt x="302" y="268"/>
                    </a:lnTo>
                    <a:lnTo>
                      <a:pt x="304" y="279"/>
                    </a:lnTo>
                    <a:lnTo>
                      <a:pt x="305" y="290"/>
                    </a:lnTo>
                    <a:lnTo>
                      <a:pt x="306" y="303"/>
                    </a:lnTo>
                    <a:lnTo>
                      <a:pt x="289" y="327"/>
                    </a:lnTo>
                    <a:lnTo>
                      <a:pt x="272" y="348"/>
                    </a:lnTo>
                    <a:lnTo>
                      <a:pt x="255" y="369"/>
                    </a:lnTo>
                    <a:lnTo>
                      <a:pt x="239" y="387"/>
                    </a:lnTo>
                    <a:lnTo>
                      <a:pt x="222" y="405"/>
                    </a:lnTo>
                    <a:lnTo>
                      <a:pt x="206" y="420"/>
                    </a:lnTo>
                    <a:lnTo>
                      <a:pt x="191" y="434"/>
                    </a:lnTo>
                    <a:lnTo>
                      <a:pt x="177" y="447"/>
                    </a:lnTo>
                    <a:lnTo>
                      <a:pt x="162" y="460"/>
                    </a:lnTo>
                    <a:lnTo>
                      <a:pt x="147" y="472"/>
                    </a:lnTo>
                    <a:lnTo>
                      <a:pt x="118" y="493"/>
                    </a:lnTo>
                    <a:lnTo>
                      <a:pt x="89" y="510"/>
                    </a:lnTo>
                    <a:lnTo>
                      <a:pt x="61" y="525"/>
                    </a:lnTo>
                    <a:lnTo>
                      <a:pt x="48" y="531"/>
                    </a:lnTo>
                    <a:lnTo>
                      <a:pt x="37" y="536"/>
                    </a:lnTo>
                    <a:lnTo>
                      <a:pt x="27" y="540"/>
                    </a:lnTo>
                    <a:lnTo>
                      <a:pt x="19" y="543"/>
                    </a:lnTo>
                    <a:lnTo>
                      <a:pt x="12" y="545"/>
                    </a:lnTo>
                    <a:lnTo>
                      <a:pt x="6" y="546"/>
                    </a:lnTo>
                    <a:lnTo>
                      <a:pt x="2" y="546"/>
                    </a:lnTo>
                    <a:lnTo>
                      <a:pt x="0" y="545"/>
                    </a:lnTo>
                    <a:close/>
                    <a:moveTo>
                      <a:pt x="313" y="348"/>
                    </a:moveTo>
                    <a:lnTo>
                      <a:pt x="314" y="347"/>
                    </a:lnTo>
                    <a:lnTo>
                      <a:pt x="315" y="346"/>
                    </a:lnTo>
                    <a:lnTo>
                      <a:pt x="318" y="344"/>
                    </a:lnTo>
                    <a:lnTo>
                      <a:pt x="323" y="343"/>
                    </a:lnTo>
                    <a:lnTo>
                      <a:pt x="328" y="342"/>
                    </a:lnTo>
                    <a:lnTo>
                      <a:pt x="335" y="341"/>
                    </a:lnTo>
                    <a:lnTo>
                      <a:pt x="343" y="340"/>
                    </a:lnTo>
                    <a:lnTo>
                      <a:pt x="353" y="339"/>
                    </a:lnTo>
                    <a:lnTo>
                      <a:pt x="370" y="338"/>
                    </a:lnTo>
                    <a:lnTo>
                      <a:pt x="387" y="339"/>
                    </a:lnTo>
                    <a:lnTo>
                      <a:pt x="417" y="341"/>
                    </a:lnTo>
                    <a:lnTo>
                      <a:pt x="428" y="346"/>
                    </a:lnTo>
                    <a:lnTo>
                      <a:pt x="438" y="352"/>
                    </a:lnTo>
                    <a:lnTo>
                      <a:pt x="445" y="359"/>
                    </a:lnTo>
                    <a:lnTo>
                      <a:pt x="449" y="366"/>
                    </a:lnTo>
                    <a:lnTo>
                      <a:pt x="451" y="375"/>
                    </a:lnTo>
                    <a:lnTo>
                      <a:pt x="451" y="381"/>
                    </a:lnTo>
                    <a:lnTo>
                      <a:pt x="450" y="386"/>
                    </a:lnTo>
                    <a:lnTo>
                      <a:pt x="448" y="390"/>
                    </a:lnTo>
                    <a:lnTo>
                      <a:pt x="444" y="392"/>
                    </a:lnTo>
                    <a:lnTo>
                      <a:pt x="439" y="395"/>
                    </a:lnTo>
                    <a:lnTo>
                      <a:pt x="432" y="397"/>
                    </a:lnTo>
                    <a:lnTo>
                      <a:pt x="423" y="398"/>
                    </a:lnTo>
                    <a:lnTo>
                      <a:pt x="413" y="397"/>
                    </a:lnTo>
                    <a:lnTo>
                      <a:pt x="399" y="393"/>
                    </a:lnTo>
                    <a:lnTo>
                      <a:pt x="391" y="389"/>
                    </a:lnTo>
                    <a:lnTo>
                      <a:pt x="382" y="385"/>
                    </a:lnTo>
                    <a:lnTo>
                      <a:pt x="371" y="380"/>
                    </a:lnTo>
                    <a:lnTo>
                      <a:pt x="360" y="375"/>
                    </a:lnTo>
                    <a:lnTo>
                      <a:pt x="349" y="370"/>
                    </a:lnTo>
                    <a:lnTo>
                      <a:pt x="340" y="365"/>
                    </a:lnTo>
                    <a:lnTo>
                      <a:pt x="332" y="361"/>
                    </a:lnTo>
                    <a:lnTo>
                      <a:pt x="325" y="357"/>
                    </a:lnTo>
                    <a:lnTo>
                      <a:pt x="320" y="354"/>
                    </a:lnTo>
                    <a:lnTo>
                      <a:pt x="316" y="352"/>
                    </a:lnTo>
                    <a:lnTo>
                      <a:pt x="314" y="350"/>
                    </a:lnTo>
                    <a:lnTo>
                      <a:pt x="313" y="348"/>
                    </a:lnTo>
                    <a:close/>
                    <a:moveTo>
                      <a:pt x="351" y="625"/>
                    </a:moveTo>
                    <a:lnTo>
                      <a:pt x="351" y="622"/>
                    </a:lnTo>
                    <a:lnTo>
                      <a:pt x="354" y="618"/>
                    </a:lnTo>
                    <a:lnTo>
                      <a:pt x="359" y="612"/>
                    </a:lnTo>
                    <a:lnTo>
                      <a:pt x="367" y="605"/>
                    </a:lnTo>
                    <a:lnTo>
                      <a:pt x="377" y="597"/>
                    </a:lnTo>
                    <a:lnTo>
                      <a:pt x="390" y="587"/>
                    </a:lnTo>
                    <a:lnTo>
                      <a:pt x="405" y="576"/>
                    </a:lnTo>
                    <a:lnTo>
                      <a:pt x="422" y="564"/>
                    </a:lnTo>
                    <a:lnTo>
                      <a:pt x="440" y="552"/>
                    </a:lnTo>
                    <a:lnTo>
                      <a:pt x="456" y="541"/>
                    </a:lnTo>
                    <a:lnTo>
                      <a:pt x="470" y="530"/>
                    </a:lnTo>
                    <a:lnTo>
                      <a:pt x="484" y="519"/>
                    </a:lnTo>
                    <a:lnTo>
                      <a:pt x="495" y="509"/>
                    </a:lnTo>
                    <a:lnTo>
                      <a:pt x="505" y="499"/>
                    </a:lnTo>
                    <a:lnTo>
                      <a:pt x="514" y="490"/>
                    </a:lnTo>
                    <a:lnTo>
                      <a:pt x="521" y="481"/>
                    </a:lnTo>
                    <a:lnTo>
                      <a:pt x="527" y="474"/>
                    </a:lnTo>
                    <a:lnTo>
                      <a:pt x="531" y="468"/>
                    </a:lnTo>
                    <a:lnTo>
                      <a:pt x="537" y="456"/>
                    </a:lnTo>
                    <a:lnTo>
                      <a:pt x="539" y="446"/>
                    </a:lnTo>
                    <a:lnTo>
                      <a:pt x="538" y="438"/>
                    </a:lnTo>
                    <a:lnTo>
                      <a:pt x="536" y="432"/>
                    </a:lnTo>
                    <a:lnTo>
                      <a:pt x="536" y="427"/>
                    </a:lnTo>
                    <a:lnTo>
                      <a:pt x="538" y="424"/>
                    </a:lnTo>
                    <a:lnTo>
                      <a:pt x="543" y="420"/>
                    </a:lnTo>
                    <a:lnTo>
                      <a:pt x="549" y="418"/>
                    </a:lnTo>
                    <a:lnTo>
                      <a:pt x="556" y="417"/>
                    </a:lnTo>
                    <a:lnTo>
                      <a:pt x="563" y="417"/>
                    </a:lnTo>
                    <a:lnTo>
                      <a:pt x="571" y="418"/>
                    </a:lnTo>
                    <a:lnTo>
                      <a:pt x="579" y="421"/>
                    </a:lnTo>
                    <a:lnTo>
                      <a:pt x="587" y="425"/>
                    </a:lnTo>
                    <a:lnTo>
                      <a:pt x="594" y="430"/>
                    </a:lnTo>
                    <a:lnTo>
                      <a:pt x="602" y="437"/>
                    </a:lnTo>
                    <a:lnTo>
                      <a:pt x="610" y="443"/>
                    </a:lnTo>
                    <a:lnTo>
                      <a:pt x="615" y="449"/>
                    </a:lnTo>
                    <a:lnTo>
                      <a:pt x="617" y="453"/>
                    </a:lnTo>
                    <a:lnTo>
                      <a:pt x="618" y="457"/>
                    </a:lnTo>
                    <a:lnTo>
                      <a:pt x="617" y="459"/>
                    </a:lnTo>
                    <a:lnTo>
                      <a:pt x="615" y="462"/>
                    </a:lnTo>
                    <a:lnTo>
                      <a:pt x="611" y="467"/>
                    </a:lnTo>
                    <a:lnTo>
                      <a:pt x="605" y="473"/>
                    </a:lnTo>
                    <a:lnTo>
                      <a:pt x="598" y="479"/>
                    </a:lnTo>
                    <a:lnTo>
                      <a:pt x="590" y="487"/>
                    </a:lnTo>
                    <a:lnTo>
                      <a:pt x="580" y="496"/>
                    </a:lnTo>
                    <a:lnTo>
                      <a:pt x="568" y="506"/>
                    </a:lnTo>
                    <a:lnTo>
                      <a:pt x="539" y="528"/>
                    </a:lnTo>
                    <a:lnTo>
                      <a:pt x="509" y="550"/>
                    </a:lnTo>
                    <a:lnTo>
                      <a:pt x="475" y="571"/>
                    </a:lnTo>
                    <a:lnTo>
                      <a:pt x="456" y="581"/>
                    </a:lnTo>
                    <a:lnTo>
                      <a:pt x="437" y="591"/>
                    </a:lnTo>
                    <a:lnTo>
                      <a:pt x="418" y="601"/>
                    </a:lnTo>
                    <a:lnTo>
                      <a:pt x="402" y="609"/>
                    </a:lnTo>
                    <a:lnTo>
                      <a:pt x="388" y="615"/>
                    </a:lnTo>
                    <a:lnTo>
                      <a:pt x="376" y="620"/>
                    </a:lnTo>
                    <a:lnTo>
                      <a:pt x="366" y="623"/>
                    </a:lnTo>
                    <a:lnTo>
                      <a:pt x="359" y="625"/>
                    </a:lnTo>
                    <a:lnTo>
                      <a:pt x="354" y="626"/>
                    </a:lnTo>
                    <a:lnTo>
                      <a:pt x="351" y="625"/>
                    </a:lnTo>
                    <a:close/>
                    <a:moveTo>
                      <a:pt x="911" y="555"/>
                    </a:moveTo>
                    <a:lnTo>
                      <a:pt x="909" y="563"/>
                    </a:lnTo>
                    <a:lnTo>
                      <a:pt x="907" y="570"/>
                    </a:lnTo>
                    <a:lnTo>
                      <a:pt x="905" y="576"/>
                    </a:lnTo>
                    <a:lnTo>
                      <a:pt x="902" y="581"/>
                    </a:lnTo>
                    <a:lnTo>
                      <a:pt x="900" y="585"/>
                    </a:lnTo>
                    <a:lnTo>
                      <a:pt x="898" y="588"/>
                    </a:lnTo>
                    <a:lnTo>
                      <a:pt x="896" y="589"/>
                    </a:lnTo>
                    <a:lnTo>
                      <a:pt x="894" y="590"/>
                    </a:lnTo>
                    <a:lnTo>
                      <a:pt x="890" y="589"/>
                    </a:lnTo>
                    <a:lnTo>
                      <a:pt x="884" y="586"/>
                    </a:lnTo>
                    <a:lnTo>
                      <a:pt x="877" y="580"/>
                    </a:lnTo>
                    <a:lnTo>
                      <a:pt x="868" y="571"/>
                    </a:lnTo>
                    <a:lnTo>
                      <a:pt x="857" y="560"/>
                    </a:lnTo>
                    <a:lnTo>
                      <a:pt x="845" y="546"/>
                    </a:lnTo>
                    <a:lnTo>
                      <a:pt x="831" y="530"/>
                    </a:lnTo>
                    <a:lnTo>
                      <a:pt x="816" y="512"/>
                    </a:lnTo>
                    <a:lnTo>
                      <a:pt x="800" y="494"/>
                    </a:lnTo>
                    <a:lnTo>
                      <a:pt x="785" y="478"/>
                    </a:lnTo>
                    <a:lnTo>
                      <a:pt x="772" y="464"/>
                    </a:lnTo>
                    <a:lnTo>
                      <a:pt x="761" y="453"/>
                    </a:lnTo>
                    <a:lnTo>
                      <a:pt x="752" y="443"/>
                    </a:lnTo>
                    <a:lnTo>
                      <a:pt x="744" y="435"/>
                    </a:lnTo>
                    <a:lnTo>
                      <a:pt x="739" y="429"/>
                    </a:lnTo>
                    <a:lnTo>
                      <a:pt x="735" y="424"/>
                    </a:lnTo>
                    <a:lnTo>
                      <a:pt x="728" y="420"/>
                    </a:lnTo>
                    <a:lnTo>
                      <a:pt x="723" y="415"/>
                    </a:lnTo>
                    <a:lnTo>
                      <a:pt x="722" y="411"/>
                    </a:lnTo>
                    <a:lnTo>
                      <a:pt x="723" y="407"/>
                    </a:lnTo>
                    <a:lnTo>
                      <a:pt x="727" y="405"/>
                    </a:lnTo>
                    <a:lnTo>
                      <a:pt x="733" y="403"/>
                    </a:lnTo>
                    <a:lnTo>
                      <a:pt x="742" y="403"/>
                    </a:lnTo>
                    <a:lnTo>
                      <a:pt x="748" y="403"/>
                    </a:lnTo>
                    <a:lnTo>
                      <a:pt x="755" y="404"/>
                    </a:lnTo>
                    <a:lnTo>
                      <a:pt x="769" y="409"/>
                    </a:lnTo>
                    <a:lnTo>
                      <a:pt x="785" y="415"/>
                    </a:lnTo>
                    <a:lnTo>
                      <a:pt x="804" y="423"/>
                    </a:lnTo>
                    <a:lnTo>
                      <a:pt x="826" y="433"/>
                    </a:lnTo>
                    <a:lnTo>
                      <a:pt x="848" y="445"/>
                    </a:lnTo>
                    <a:lnTo>
                      <a:pt x="868" y="457"/>
                    </a:lnTo>
                    <a:lnTo>
                      <a:pt x="884" y="470"/>
                    </a:lnTo>
                    <a:lnTo>
                      <a:pt x="897" y="485"/>
                    </a:lnTo>
                    <a:lnTo>
                      <a:pt x="902" y="493"/>
                    </a:lnTo>
                    <a:lnTo>
                      <a:pt x="906" y="501"/>
                    </a:lnTo>
                    <a:lnTo>
                      <a:pt x="909" y="509"/>
                    </a:lnTo>
                    <a:lnTo>
                      <a:pt x="911" y="518"/>
                    </a:lnTo>
                    <a:lnTo>
                      <a:pt x="913" y="536"/>
                    </a:lnTo>
                    <a:lnTo>
                      <a:pt x="911" y="555"/>
                    </a:lnTo>
                    <a:close/>
                    <a:moveTo>
                      <a:pt x="495" y="184"/>
                    </a:moveTo>
                    <a:lnTo>
                      <a:pt x="487" y="180"/>
                    </a:lnTo>
                    <a:lnTo>
                      <a:pt x="483" y="175"/>
                    </a:lnTo>
                    <a:lnTo>
                      <a:pt x="480" y="170"/>
                    </a:lnTo>
                    <a:lnTo>
                      <a:pt x="480" y="165"/>
                    </a:lnTo>
                    <a:lnTo>
                      <a:pt x="481" y="160"/>
                    </a:lnTo>
                    <a:lnTo>
                      <a:pt x="484" y="155"/>
                    </a:lnTo>
                    <a:lnTo>
                      <a:pt x="488" y="150"/>
                    </a:lnTo>
                    <a:lnTo>
                      <a:pt x="496" y="146"/>
                    </a:lnTo>
                    <a:lnTo>
                      <a:pt x="500" y="144"/>
                    </a:lnTo>
                    <a:lnTo>
                      <a:pt x="504" y="143"/>
                    </a:lnTo>
                    <a:lnTo>
                      <a:pt x="510" y="143"/>
                    </a:lnTo>
                    <a:lnTo>
                      <a:pt x="517" y="142"/>
                    </a:lnTo>
                    <a:lnTo>
                      <a:pt x="525" y="142"/>
                    </a:lnTo>
                    <a:lnTo>
                      <a:pt x="534" y="143"/>
                    </a:lnTo>
                    <a:lnTo>
                      <a:pt x="545" y="143"/>
                    </a:lnTo>
                    <a:lnTo>
                      <a:pt x="556" y="144"/>
                    </a:lnTo>
                    <a:lnTo>
                      <a:pt x="557" y="156"/>
                    </a:lnTo>
                    <a:lnTo>
                      <a:pt x="559" y="170"/>
                    </a:lnTo>
                    <a:lnTo>
                      <a:pt x="561" y="185"/>
                    </a:lnTo>
                    <a:lnTo>
                      <a:pt x="563" y="201"/>
                    </a:lnTo>
                    <a:lnTo>
                      <a:pt x="565" y="219"/>
                    </a:lnTo>
                    <a:lnTo>
                      <a:pt x="567" y="239"/>
                    </a:lnTo>
                    <a:lnTo>
                      <a:pt x="569" y="260"/>
                    </a:lnTo>
                    <a:lnTo>
                      <a:pt x="571" y="282"/>
                    </a:lnTo>
                    <a:lnTo>
                      <a:pt x="573" y="304"/>
                    </a:lnTo>
                    <a:lnTo>
                      <a:pt x="574" y="323"/>
                    </a:lnTo>
                    <a:lnTo>
                      <a:pt x="575" y="339"/>
                    </a:lnTo>
                    <a:lnTo>
                      <a:pt x="575" y="352"/>
                    </a:lnTo>
                    <a:lnTo>
                      <a:pt x="574" y="363"/>
                    </a:lnTo>
                    <a:lnTo>
                      <a:pt x="573" y="370"/>
                    </a:lnTo>
                    <a:lnTo>
                      <a:pt x="571" y="375"/>
                    </a:lnTo>
                    <a:lnTo>
                      <a:pt x="568" y="376"/>
                    </a:lnTo>
                    <a:lnTo>
                      <a:pt x="565" y="377"/>
                    </a:lnTo>
                    <a:lnTo>
                      <a:pt x="563" y="378"/>
                    </a:lnTo>
                    <a:lnTo>
                      <a:pt x="559" y="376"/>
                    </a:lnTo>
                    <a:lnTo>
                      <a:pt x="556" y="371"/>
                    </a:lnTo>
                    <a:lnTo>
                      <a:pt x="553" y="364"/>
                    </a:lnTo>
                    <a:lnTo>
                      <a:pt x="551" y="359"/>
                    </a:lnTo>
                    <a:lnTo>
                      <a:pt x="549" y="353"/>
                    </a:lnTo>
                    <a:lnTo>
                      <a:pt x="546" y="344"/>
                    </a:lnTo>
                    <a:lnTo>
                      <a:pt x="543" y="333"/>
                    </a:lnTo>
                    <a:lnTo>
                      <a:pt x="539" y="321"/>
                    </a:lnTo>
                    <a:lnTo>
                      <a:pt x="536" y="306"/>
                    </a:lnTo>
                    <a:lnTo>
                      <a:pt x="532" y="288"/>
                    </a:lnTo>
                    <a:lnTo>
                      <a:pt x="528" y="269"/>
                    </a:lnTo>
                    <a:lnTo>
                      <a:pt x="524" y="251"/>
                    </a:lnTo>
                    <a:lnTo>
                      <a:pt x="520" y="235"/>
                    </a:lnTo>
                    <a:lnTo>
                      <a:pt x="516" y="221"/>
                    </a:lnTo>
                    <a:lnTo>
                      <a:pt x="512" y="210"/>
                    </a:lnTo>
                    <a:lnTo>
                      <a:pt x="508" y="200"/>
                    </a:lnTo>
                    <a:lnTo>
                      <a:pt x="504" y="192"/>
                    </a:lnTo>
                    <a:lnTo>
                      <a:pt x="499" y="187"/>
                    </a:lnTo>
                    <a:lnTo>
                      <a:pt x="495" y="184"/>
                    </a:lnTo>
                    <a:close/>
                    <a:moveTo>
                      <a:pt x="858" y="127"/>
                    </a:moveTo>
                    <a:lnTo>
                      <a:pt x="854" y="131"/>
                    </a:lnTo>
                    <a:lnTo>
                      <a:pt x="850" y="136"/>
                    </a:lnTo>
                    <a:lnTo>
                      <a:pt x="846" y="143"/>
                    </a:lnTo>
                    <a:lnTo>
                      <a:pt x="842" y="150"/>
                    </a:lnTo>
                    <a:lnTo>
                      <a:pt x="838" y="159"/>
                    </a:lnTo>
                    <a:lnTo>
                      <a:pt x="834" y="169"/>
                    </a:lnTo>
                    <a:lnTo>
                      <a:pt x="830" y="180"/>
                    </a:lnTo>
                    <a:lnTo>
                      <a:pt x="825" y="192"/>
                    </a:lnTo>
                    <a:lnTo>
                      <a:pt x="816" y="218"/>
                    </a:lnTo>
                    <a:lnTo>
                      <a:pt x="809" y="242"/>
                    </a:lnTo>
                    <a:lnTo>
                      <a:pt x="803" y="265"/>
                    </a:lnTo>
                    <a:lnTo>
                      <a:pt x="798" y="285"/>
                    </a:lnTo>
                    <a:lnTo>
                      <a:pt x="777" y="288"/>
                    </a:lnTo>
                    <a:lnTo>
                      <a:pt x="755" y="291"/>
                    </a:lnTo>
                    <a:lnTo>
                      <a:pt x="758" y="271"/>
                    </a:lnTo>
                    <a:lnTo>
                      <a:pt x="760" y="253"/>
                    </a:lnTo>
                    <a:lnTo>
                      <a:pt x="762" y="236"/>
                    </a:lnTo>
                    <a:lnTo>
                      <a:pt x="764" y="220"/>
                    </a:lnTo>
                    <a:lnTo>
                      <a:pt x="766" y="205"/>
                    </a:lnTo>
                    <a:lnTo>
                      <a:pt x="767" y="191"/>
                    </a:lnTo>
                    <a:lnTo>
                      <a:pt x="769" y="179"/>
                    </a:lnTo>
                    <a:lnTo>
                      <a:pt x="770" y="168"/>
                    </a:lnTo>
                    <a:lnTo>
                      <a:pt x="771" y="158"/>
                    </a:lnTo>
                    <a:lnTo>
                      <a:pt x="771" y="149"/>
                    </a:lnTo>
                    <a:lnTo>
                      <a:pt x="772" y="141"/>
                    </a:lnTo>
                    <a:lnTo>
                      <a:pt x="772" y="135"/>
                    </a:lnTo>
                    <a:lnTo>
                      <a:pt x="772" y="130"/>
                    </a:lnTo>
                    <a:lnTo>
                      <a:pt x="772" y="126"/>
                    </a:lnTo>
                    <a:lnTo>
                      <a:pt x="772" y="123"/>
                    </a:lnTo>
                    <a:lnTo>
                      <a:pt x="771" y="121"/>
                    </a:lnTo>
                    <a:lnTo>
                      <a:pt x="767" y="119"/>
                    </a:lnTo>
                    <a:lnTo>
                      <a:pt x="760" y="119"/>
                    </a:lnTo>
                    <a:lnTo>
                      <a:pt x="751" y="120"/>
                    </a:lnTo>
                    <a:lnTo>
                      <a:pt x="739" y="121"/>
                    </a:lnTo>
                    <a:lnTo>
                      <a:pt x="725" y="125"/>
                    </a:lnTo>
                    <a:lnTo>
                      <a:pt x="708" y="129"/>
                    </a:lnTo>
                    <a:lnTo>
                      <a:pt x="689" y="135"/>
                    </a:lnTo>
                    <a:lnTo>
                      <a:pt x="668" y="142"/>
                    </a:lnTo>
                    <a:lnTo>
                      <a:pt x="646" y="149"/>
                    </a:lnTo>
                    <a:lnTo>
                      <a:pt x="625" y="155"/>
                    </a:lnTo>
                    <a:lnTo>
                      <a:pt x="605" y="161"/>
                    </a:lnTo>
                    <a:lnTo>
                      <a:pt x="586" y="165"/>
                    </a:lnTo>
                    <a:lnTo>
                      <a:pt x="569" y="169"/>
                    </a:lnTo>
                    <a:lnTo>
                      <a:pt x="552" y="172"/>
                    </a:lnTo>
                    <a:lnTo>
                      <a:pt x="537" y="175"/>
                    </a:lnTo>
                    <a:lnTo>
                      <a:pt x="523" y="177"/>
                    </a:lnTo>
                    <a:lnTo>
                      <a:pt x="524" y="163"/>
                    </a:lnTo>
                    <a:lnTo>
                      <a:pt x="524" y="149"/>
                    </a:lnTo>
                    <a:lnTo>
                      <a:pt x="557" y="144"/>
                    </a:lnTo>
                    <a:lnTo>
                      <a:pt x="591" y="136"/>
                    </a:lnTo>
                    <a:lnTo>
                      <a:pt x="626" y="127"/>
                    </a:lnTo>
                    <a:lnTo>
                      <a:pt x="664" y="114"/>
                    </a:lnTo>
                    <a:lnTo>
                      <a:pt x="683" y="108"/>
                    </a:lnTo>
                    <a:lnTo>
                      <a:pt x="699" y="103"/>
                    </a:lnTo>
                    <a:lnTo>
                      <a:pt x="714" y="98"/>
                    </a:lnTo>
                    <a:lnTo>
                      <a:pt x="726" y="93"/>
                    </a:lnTo>
                    <a:lnTo>
                      <a:pt x="736" y="88"/>
                    </a:lnTo>
                    <a:lnTo>
                      <a:pt x="745" y="84"/>
                    </a:lnTo>
                    <a:lnTo>
                      <a:pt x="752" y="80"/>
                    </a:lnTo>
                    <a:lnTo>
                      <a:pt x="757" y="76"/>
                    </a:lnTo>
                    <a:lnTo>
                      <a:pt x="763" y="70"/>
                    </a:lnTo>
                    <a:lnTo>
                      <a:pt x="769" y="66"/>
                    </a:lnTo>
                    <a:lnTo>
                      <a:pt x="775" y="63"/>
                    </a:lnTo>
                    <a:lnTo>
                      <a:pt x="781" y="61"/>
                    </a:lnTo>
                    <a:lnTo>
                      <a:pt x="785" y="61"/>
                    </a:lnTo>
                    <a:lnTo>
                      <a:pt x="789" y="61"/>
                    </a:lnTo>
                    <a:lnTo>
                      <a:pt x="795" y="61"/>
                    </a:lnTo>
                    <a:lnTo>
                      <a:pt x="802" y="62"/>
                    </a:lnTo>
                    <a:lnTo>
                      <a:pt x="810" y="64"/>
                    </a:lnTo>
                    <a:lnTo>
                      <a:pt x="819" y="67"/>
                    </a:lnTo>
                    <a:lnTo>
                      <a:pt x="829" y="71"/>
                    </a:lnTo>
                    <a:lnTo>
                      <a:pt x="840" y="75"/>
                    </a:lnTo>
                    <a:lnTo>
                      <a:pt x="850" y="80"/>
                    </a:lnTo>
                    <a:lnTo>
                      <a:pt x="858" y="84"/>
                    </a:lnTo>
                    <a:lnTo>
                      <a:pt x="866" y="88"/>
                    </a:lnTo>
                    <a:lnTo>
                      <a:pt x="872" y="92"/>
                    </a:lnTo>
                    <a:lnTo>
                      <a:pt x="877" y="94"/>
                    </a:lnTo>
                    <a:lnTo>
                      <a:pt x="880" y="97"/>
                    </a:lnTo>
                    <a:lnTo>
                      <a:pt x="882" y="99"/>
                    </a:lnTo>
                    <a:lnTo>
                      <a:pt x="883" y="100"/>
                    </a:lnTo>
                    <a:lnTo>
                      <a:pt x="879" y="107"/>
                    </a:lnTo>
                    <a:lnTo>
                      <a:pt x="874" y="114"/>
                    </a:lnTo>
                    <a:lnTo>
                      <a:pt x="866" y="120"/>
                    </a:lnTo>
                    <a:lnTo>
                      <a:pt x="858" y="127"/>
                    </a:lnTo>
                    <a:close/>
                    <a:moveTo>
                      <a:pt x="558" y="329"/>
                    </a:moveTo>
                    <a:lnTo>
                      <a:pt x="597" y="319"/>
                    </a:lnTo>
                    <a:lnTo>
                      <a:pt x="632" y="310"/>
                    </a:lnTo>
                    <a:lnTo>
                      <a:pt x="664" y="301"/>
                    </a:lnTo>
                    <a:lnTo>
                      <a:pt x="691" y="295"/>
                    </a:lnTo>
                    <a:lnTo>
                      <a:pt x="716" y="289"/>
                    </a:lnTo>
                    <a:lnTo>
                      <a:pt x="736" y="284"/>
                    </a:lnTo>
                    <a:lnTo>
                      <a:pt x="753" y="280"/>
                    </a:lnTo>
                    <a:lnTo>
                      <a:pt x="767" y="278"/>
                    </a:lnTo>
                    <a:lnTo>
                      <a:pt x="778" y="277"/>
                    </a:lnTo>
                    <a:lnTo>
                      <a:pt x="789" y="276"/>
                    </a:lnTo>
                    <a:lnTo>
                      <a:pt x="798" y="276"/>
                    </a:lnTo>
                    <a:lnTo>
                      <a:pt x="805" y="276"/>
                    </a:lnTo>
                    <a:lnTo>
                      <a:pt x="812" y="277"/>
                    </a:lnTo>
                    <a:lnTo>
                      <a:pt x="817" y="279"/>
                    </a:lnTo>
                    <a:lnTo>
                      <a:pt x="820" y="282"/>
                    </a:lnTo>
                    <a:lnTo>
                      <a:pt x="822" y="285"/>
                    </a:lnTo>
                    <a:lnTo>
                      <a:pt x="822" y="287"/>
                    </a:lnTo>
                    <a:lnTo>
                      <a:pt x="821" y="289"/>
                    </a:lnTo>
                    <a:lnTo>
                      <a:pt x="820" y="292"/>
                    </a:lnTo>
                    <a:lnTo>
                      <a:pt x="817" y="294"/>
                    </a:lnTo>
                    <a:lnTo>
                      <a:pt x="808" y="299"/>
                    </a:lnTo>
                    <a:lnTo>
                      <a:pt x="796" y="305"/>
                    </a:lnTo>
                    <a:lnTo>
                      <a:pt x="780" y="310"/>
                    </a:lnTo>
                    <a:lnTo>
                      <a:pt x="760" y="316"/>
                    </a:lnTo>
                    <a:lnTo>
                      <a:pt x="737" y="321"/>
                    </a:lnTo>
                    <a:lnTo>
                      <a:pt x="710" y="326"/>
                    </a:lnTo>
                    <a:lnTo>
                      <a:pt x="681" y="332"/>
                    </a:lnTo>
                    <a:lnTo>
                      <a:pt x="655" y="337"/>
                    </a:lnTo>
                    <a:lnTo>
                      <a:pt x="632" y="342"/>
                    </a:lnTo>
                    <a:lnTo>
                      <a:pt x="611" y="345"/>
                    </a:lnTo>
                    <a:lnTo>
                      <a:pt x="593" y="348"/>
                    </a:lnTo>
                    <a:lnTo>
                      <a:pt x="578" y="350"/>
                    </a:lnTo>
                    <a:lnTo>
                      <a:pt x="566" y="352"/>
                    </a:lnTo>
                    <a:lnTo>
                      <a:pt x="557" y="353"/>
                    </a:lnTo>
                    <a:lnTo>
                      <a:pt x="558" y="341"/>
                    </a:lnTo>
                    <a:lnTo>
                      <a:pt x="558" y="329"/>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ea"/>
                  <a:ea typeface="+mj-ea"/>
                </a:endParaRPr>
              </a:p>
            </p:txBody>
          </p:sp>
          <p:sp>
            <p:nvSpPr>
              <p:cNvPr id="20488" name="Freeform 8">
                <a:extLst>
                  <a:ext uri="{FF2B5EF4-FFF2-40B4-BE49-F238E27FC236}">
                    <a16:creationId xmlns:a16="http://schemas.microsoft.com/office/drawing/2014/main" id="{E27723B9-DAA4-41F1-9B13-16014D359FFF}"/>
                  </a:ext>
                </a:extLst>
              </p:cNvPr>
              <p:cNvSpPr>
                <a:spLocks noEditPoints="1"/>
              </p:cNvSpPr>
              <p:nvPr/>
            </p:nvSpPr>
            <p:spPr bwMode="auto">
              <a:xfrm>
                <a:off x="3355" y="1350"/>
                <a:ext cx="949" cy="909"/>
              </a:xfrm>
              <a:custGeom>
                <a:avLst/>
                <a:gdLst>
                  <a:gd name="T0" fmla="*/ 413 w 949"/>
                  <a:gd name="T1" fmla="*/ 768 h 909"/>
                  <a:gd name="T2" fmla="*/ 485 w 949"/>
                  <a:gd name="T3" fmla="*/ 780 h 909"/>
                  <a:gd name="T4" fmla="*/ 513 w 949"/>
                  <a:gd name="T5" fmla="*/ 740 h 909"/>
                  <a:gd name="T6" fmla="*/ 548 w 949"/>
                  <a:gd name="T7" fmla="*/ 623 h 909"/>
                  <a:gd name="T8" fmla="*/ 573 w 949"/>
                  <a:gd name="T9" fmla="*/ 477 h 909"/>
                  <a:gd name="T10" fmla="*/ 567 w 949"/>
                  <a:gd name="T11" fmla="*/ 428 h 909"/>
                  <a:gd name="T12" fmla="*/ 506 w 949"/>
                  <a:gd name="T13" fmla="*/ 448 h 909"/>
                  <a:gd name="T14" fmla="*/ 359 w 949"/>
                  <a:gd name="T15" fmla="*/ 520 h 909"/>
                  <a:gd name="T16" fmla="*/ 258 w 949"/>
                  <a:gd name="T17" fmla="*/ 564 h 909"/>
                  <a:gd name="T18" fmla="*/ 225 w 949"/>
                  <a:gd name="T19" fmla="*/ 566 h 909"/>
                  <a:gd name="T20" fmla="*/ 203 w 949"/>
                  <a:gd name="T21" fmla="*/ 539 h 909"/>
                  <a:gd name="T22" fmla="*/ 260 w 949"/>
                  <a:gd name="T23" fmla="*/ 515 h 909"/>
                  <a:gd name="T24" fmla="*/ 423 w 949"/>
                  <a:gd name="T25" fmla="*/ 450 h 909"/>
                  <a:gd name="T26" fmla="*/ 530 w 949"/>
                  <a:gd name="T27" fmla="*/ 391 h 909"/>
                  <a:gd name="T28" fmla="*/ 568 w 949"/>
                  <a:gd name="T29" fmla="*/ 369 h 909"/>
                  <a:gd name="T30" fmla="*/ 644 w 949"/>
                  <a:gd name="T31" fmla="*/ 390 h 909"/>
                  <a:gd name="T32" fmla="*/ 666 w 949"/>
                  <a:gd name="T33" fmla="*/ 414 h 909"/>
                  <a:gd name="T34" fmla="*/ 642 w 949"/>
                  <a:gd name="T35" fmla="*/ 470 h 909"/>
                  <a:gd name="T36" fmla="*/ 596 w 949"/>
                  <a:gd name="T37" fmla="*/ 689 h 909"/>
                  <a:gd name="T38" fmla="*/ 545 w 949"/>
                  <a:gd name="T39" fmla="*/ 832 h 909"/>
                  <a:gd name="T40" fmla="*/ 492 w 949"/>
                  <a:gd name="T41" fmla="*/ 894 h 909"/>
                  <a:gd name="T42" fmla="*/ 464 w 949"/>
                  <a:gd name="T43" fmla="*/ 881 h 909"/>
                  <a:gd name="T44" fmla="*/ 397 w 949"/>
                  <a:gd name="T45" fmla="*/ 787 h 909"/>
                  <a:gd name="T46" fmla="*/ 310 w 949"/>
                  <a:gd name="T47" fmla="*/ 617 h 909"/>
                  <a:gd name="T48" fmla="*/ 398 w 949"/>
                  <a:gd name="T49" fmla="*/ 509 h 909"/>
                  <a:gd name="T50" fmla="*/ 420 w 949"/>
                  <a:gd name="T51" fmla="*/ 545 h 909"/>
                  <a:gd name="T52" fmla="*/ 361 w 949"/>
                  <a:gd name="T53" fmla="*/ 656 h 909"/>
                  <a:gd name="T54" fmla="*/ 220 w 949"/>
                  <a:gd name="T55" fmla="*/ 812 h 909"/>
                  <a:gd name="T56" fmla="*/ 74 w 949"/>
                  <a:gd name="T57" fmla="*/ 902 h 909"/>
                  <a:gd name="T58" fmla="*/ 43 w 949"/>
                  <a:gd name="T59" fmla="*/ 904 h 909"/>
                  <a:gd name="T60" fmla="*/ 99 w 949"/>
                  <a:gd name="T61" fmla="*/ 864 h 909"/>
                  <a:gd name="T62" fmla="*/ 208 w 949"/>
                  <a:gd name="T63" fmla="*/ 764 h 909"/>
                  <a:gd name="T64" fmla="*/ 302 w 949"/>
                  <a:gd name="T65" fmla="*/ 634 h 909"/>
                  <a:gd name="T66" fmla="*/ 13 w 949"/>
                  <a:gd name="T67" fmla="*/ 598 h 909"/>
                  <a:gd name="T68" fmla="*/ 92 w 949"/>
                  <a:gd name="T69" fmla="*/ 529 h 909"/>
                  <a:gd name="T70" fmla="*/ 235 w 949"/>
                  <a:gd name="T71" fmla="*/ 353 h 909"/>
                  <a:gd name="T72" fmla="*/ 295 w 949"/>
                  <a:gd name="T73" fmla="*/ 249 h 909"/>
                  <a:gd name="T74" fmla="*/ 307 w 949"/>
                  <a:gd name="T75" fmla="*/ 183 h 909"/>
                  <a:gd name="T76" fmla="*/ 340 w 949"/>
                  <a:gd name="T77" fmla="*/ 159 h 909"/>
                  <a:gd name="T78" fmla="*/ 390 w 949"/>
                  <a:gd name="T79" fmla="*/ 203 h 909"/>
                  <a:gd name="T80" fmla="*/ 365 w 949"/>
                  <a:gd name="T81" fmla="*/ 254 h 909"/>
                  <a:gd name="T82" fmla="*/ 285 w 949"/>
                  <a:gd name="T83" fmla="*/ 367 h 909"/>
                  <a:gd name="T84" fmla="*/ 159 w 949"/>
                  <a:gd name="T85" fmla="*/ 512 h 909"/>
                  <a:gd name="T86" fmla="*/ 28 w 949"/>
                  <a:gd name="T87" fmla="*/ 604 h 909"/>
                  <a:gd name="T88" fmla="*/ 507 w 949"/>
                  <a:gd name="T89" fmla="*/ 54 h 909"/>
                  <a:gd name="T90" fmla="*/ 637 w 949"/>
                  <a:gd name="T91" fmla="*/ 150 h 909"/>
                  <a:gd name="T92" fmla="*/ 783 w 949"/>
                  <a:gd name="T93" fmla="*/ 219 h 909"/>
                  <a:gd name="T94" fmla="*/ 917 w 949"/>
                  <a:gd name="T95" fmla="*/ 242 h 909"/>
                  <a:gd name="T96" fmla="*/ 943 w 949"/>
                  <a:gd name="T97" fmla="*/ 267 h 909"/>
                  <a:gd name="T98" fmla="*/ 848 w 949"/>
                  <a:gd name="T99" fmla="*/ 316 h 909"/>
                  <a:gd name="T100" fmla="*/ 742 w 949"/>
                  <a:gd name="T101" fmla="*/ 340 h 909"/>
                  <a:gd name="T102" fmla="*/ 656 w 949"/>
                  <a:gd name="T103" fmla="*/ 274 h 909"/>
                  <a:gd name="T104" fmla="*/ 507 w 949"/>
                  <a:gd name="T105" fmla="*/ 123 h 909"/>
                  <a:gd name="T106" fmla="*/ 409 w 949"/>
                  <a:gd name="T107" fmla="*/ 45 h 909"/>
                  <a:gd name="T108" fmla="*/ 355 w 949"/>
                  <a:gd name="T109" fmla="*/ 36 h 909"/>
                  <a:gd name="T110" fmla="*/ 355 w 949"/>
                  <a:gd name="T111" fmla="*/ 19 h 909"/>
                  <a:gd name="T112" fmla="*/ 401 w 949"/>
                  <a:gd name="T113" fmla="*/ 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9" h="909">
                    <a:moveTo>
                      <a:pt x="379" y="769"/>
                    </a:moveTo>
                    <a:lnTo>
                      <a:pt x="381" y="767"/>
                    </a:lnTo>
                    <a:lnTo>
                      <a:pt x="385" y="766"/>
                    </a:lnTo>
                    <a:lnTo>
                      <a:pt x="390" y="766"/>
                    </a:lnTo>
                    <a:lnTo>
                      <a:pt x="396" y="766"/>
                    </a:lnTo>
                    <a:lnTo>
                      <a:pt x="404" y="767"/>
                    </a:lnTo>
                    <a:lnTo>
                      <a:pt x="413" y="768"/>
                    </a:lnTo>
                    <a:lnTo>
                      <a:pt x="423" y="770"/>
                    </a:lnTo>
                    <a:lnTo>
                      <a:pt x="434" y="772"/>
                    </a:lnTo>
                    <a:lnTo>
                      <a:pt x="453" y="777"/>
                    </a:lnTo>
                    <a:lnTo>
                      <a:pt x="469" y="780"/>
                    </a:lnTo>
                    <a:lnTo>
                      <a:pt x="475" y="781"/>
                    </a:lnTo>
                    <a:lnTo>
                      <a:pt x="481" y="781"/>
                    </a:lnTo>
                    <a:lnTo>
                      <a:pt x="485" y="780"/>
                    </a:lnTo>
                    <a:lnTo>
                      <a:pt x="489" y="779"/>
                    </a:lnTo>
                    <a:lnTo>
                      <a:pt x="493" y="774"/>
                    </a:lnTo>
                    <a:lnTo>
                      <a:pt x="498" y="767"/>
                    </a:lnTo>
                    <a:lnTo>
                      <a:pt x="501" y="762"/>
                    </a:lnTo>
                    <a:lnTo>
                      <a:pt x="505" y="756"/>
                    </a:lnTo>
                    <a:lnTo>
                      <a:pt x="509" y="748"/>
                    </a:lnTo>
                    <a:lnTo>
                      <a:pt x="513" y="740"/>
                    </a:lnTo>
                    <a:lnTo>
                      <a:pt x="518" y="730"/>
                    </a:lnTo>
                    <a:lnTo>
                      <a:pt x="522" y="719"/>
                    </a:lnTo>
                    <a:lnTo>
                      <a:pt x="527" y="704"/>
                    </a:lnTo>
                    <a:lnTo>
                      <a:pt x="532" y="688"/>
                    </a:lnTo>
                    <a:lnTo>
                      <a:pt x="537" y="669"/>
                    </a:lnTo>
                    <a:lnTo>
                      <a:pt x="543" y="647"/>
                    </a:lnTo>
                    <a:lnTo>
                      <a:pt x="548" y="623"/>
                    </a:lnTo>
                    <a:lnTo>
                      <a:pt x="554" y="596"/>
                    </a:lnTo>
                    <a:lnTo>
                      <a:pt x="558" y="569"/>
                    </a:lnTo>
                    <a:lnTo>
                      <a:pt x="562" y="545"/>
                    </a:lnTo>
                    <a:lnTo>
                      <a:pt x="566" y="524"/>
                    </a:lnTo>
                    <a:lnTo>
                      <a:pt x="569" y="506"/>
                    </a:lnTo>
                    <a:lnTo>
                      <a:pt x="572" y="490"/>
                    </a:lnTo>
                    <a:lnTo>
                      <a:pt x="573" y="477"/>
                    </a:lnTo>
                    <a:lnTo>
                      <a:pt x="575" y="467"/>
                    </a:lnTo>
                    <a:lnTo>
                      <a:pt x="575" y="459"/>
                    </a:lnTo>
                    <a:lnTo>
                      <a:pt x="575" y="449"/>
                    </a:lnTo>
                    <a:lnTo>
                      <a:pt x="575" y="441"/>
                    </a:lnTo>
                    <a:lnTo>
                      <a:pt x="573" y="434"/>
                    </a:lnTo>
                    <a:lnTo>
                      <a:pt x="571" y="430"/>
                    </a:lnTo>
                    <a:lnTo>
                      <a:pt x="567" y="428"/>
                    </a:lnTo>
                    <a:lnTo>
                      <a:pt x="560" y="428"/>
                    </a:lnTo>
                    <a:lnTo>
                      <a:pt x="552" y="430"/>
                    </a:lnTo>
                    <a:lnTo>
                      <a:pt x="544" y="432"/>
                    </a:lnTo>
                    <a:lnTo>
                      <a:pt x="538" y="434"/>
                    </a:lnTo>
                    <a:lnTo>
                      <a:pt x="530" y="437"/>
                    </a:lnTo>
                    <a:lnTo>
                      <a:pt x="519" y="442"/>
                    </a:lnTo>
                    <a:lnTo>
                      <a:pt x="506" y="448"/>
                    </a:lnTo>
                    <a:lnTo>
                      <a:pt x="490" y="455"/>
                    </a:lnTo>
                    <a:lnTo>
                      <a:pt x="471" y="464"/>
                    </a:lnTo>
                    <a:lnTo>
                      <a:pt x="450" y="474"/>
                    </a:lnTo>
                    <a:lnTo>
                      <a:pt x="426" y="485"/>
                    </a:lnTo>
                    <a:lnTo>
                      <a:pt x="402" y="498"/>
                    </a:lnTo>
                    <a:lnTo>
                      <a:pt x="379" y="510"/>
                    </a:lnTo>
                    <a:lnTo>
                      <a:pt x="359" y="520"/>
                    </a:lnTo>
                    <a:lnTo>
                      <a:pt x="340" y="529"/>
                    </a:lnTo>
                    <a:lnTo>
                      <a:pt x="324" y="537"/>
                    </a:lnTo>
                    <a:lnTo>
                      <a:pt x="309" y="543"/>
                    </a:lnTo>
                    <a:lnTo>
                      <a:pt x="297" y="548"/>
                    </a:lnTo>
                    <a:lnTo>
                      <a:pt x="287" y="552"/>
                    </a:lnTo>
                    <a:lnTo>
                      <a:pt x="271" y="558"/>
                    </a:lnTo>
                    <a:lnTo>
                      <a:pt x="258" y="564"/>
                    </a:lnTo>
                    <a:lnTo>
                      <a:pt x="252" y="566"/>
                    </a:lnTo>
                    <a:lnTo>
                      <a:pt x="248" y="567"/>
                    </a:lnTo>
                    <a:lnTo>
                      <a:pt x="245" y="568"/>
                    </a:lnTo>
                    <a:lnTo>
                      <a:pt x="243" y="569"/>
                    </a:lnTo>
                    <a:lnTo>
                      <a:pt x="239" y="569"/>
                    </a:lnTo>
                    <a:lnTo>
                      <a:pt x="233" y="568"/>
                    </a:lnTo>
                    <a:lnTo>
                      <a:pt x="225" y="566"/>
                    </a:lnTo>
                    <a:lnTo>
                      <a:pt x="216" y="562"/>
                    </a:lnTo>
                    <a:lnTo>
                      <a:pt x="208" y="558"/>
                    </a:lnTo>
                    <a:lnTo>
                      <a:pt x="202" y="553"/>
                    </a:lnTo>
                    <a:lnTo>
                      <a:pt x="197" y="549"/>
                    </a:lnTo>
                    <a:lnTo>
                      <a:pt x="196" y="546"/>
                    </a:lnTo>
                    <a:lnTo>
                      <a:pt x="198" y="543"/>
                    </a:lnTo>
                    <a:lnTo>
                      <a:pt x="203" y="539"/>
                    </a:lnTo>
                    <a:lnTo>
                      <a:pt x="212" y="534"/>
                    </a:lnTo>
                    <a:lnTo>
                      <a:pt x="217" y="531"/>
                    </a:lnTo>
                    <a:lnTo>
                      <a:pt x="224" y="528"/>
                    </a:lnTo>
                    <a:lnTo>
                      <a:pt x="231" y="525"/>
                    </a:lnTo>
                    <a:lnTo>
                      <a:pt x="239" y="522"/>
                    </a:lnTo>
                    <a:lnTo>
                      <a:pt x="249" y="519"/>
                    </a:lnTo>
                    <a:lnTo>
                      <a:pt x="260" y="515"/>
                    </a:lnTo>
                    <a:lnTo>
                      <a:pt x="273" y="510"/>
                    </a:lnTo>
                    <a:lnTo>
                      <a:pt x="287" y="505"/>
                    </a:lnTo>
                    <a:lnTo>
                      <a:pt x="302" y="499"/>
                    </a:lnTo>
                    <a:lnTo>
                      <a:pt x="319" y="492"/>
                    </a:lnTo>
                    <a:lnTo>
                      <a:pt x="353" y="481"/>
                    </a:lnTo>
                    <a:lnTo>
                      <a:pt x="387" y="466"/>
                    </a:lnTo>
                    <a:lnTo>
                      <a:pt x="423" y="450"/>
                    </a:lnTo>
                    <a:lnTo>
                      <a:pt x="458" y="432"/>
                    </a:lnTo>
                    <a:lnTo>
                      <a:pt x="475" y="423"/>
                    </a:lnTo>
                    <a:lnTo>
                      <a:pt x="490" y="416"/>
                    </a:lnTo>
                    <a:lnTo>
                      <a:pt x="503" y="409"/>
                    </a:lnTo>
                    <a:lnTo>
                      <a:pt x="514" y="402"/>
                    </a:lnTo>
                    <a:lnTo>
                      <a:pt x="523" y="396"/>
                    </a:lnTo>
                    <a:lnTo>
                      <a:pt x="530" y="391"/>
                    </a:lnTo>
                    <a:lnTo>
                      <a:pt x="536" y="386"/>
                    </a:lnTo>
                    <a:lnTo>
                      <a:pt x="540" y="382"/>
                    </a:lnTo>
                    <a:lnTo>
                      <a:pt x="544" y="378"/>
                    </a:lnTo>
                    <a:lnTo>
                      <a:pt x="549" y="374"/>
                    </a:lnTo>
                    <a:lnTo>
                      <a:pt x="556" y="371"/>
                    </a:lnTo>
                    <a:lnTo>
                      <a:pt x="564" y="368"/>
                    </a:lnTo>
                    <a:lnTo>
                      <a:pt x="568" y="369"/>
                    </a:lnTo>
                    <a:lnTo>
                      <a:pt x="572" y="370"/>
                    </a:lnTo>
                    <a:lnTo>
                      <a:pt x="584" y="372"/>
                    </a:lnTo>
                    <a:lnTo>
                      <a:pt x="599" y="375"/>
                    </a:lnTo>
                    <a:lnTo>
                      <a:pt x="618" y="379"/>
                    </a:lnTo>
                    <a:lnTo>
                      <a:pt x="628" y="383"/>
                    </a:lnTo>
                    <a:lnTo>
                      <a:pt x="637" y="387"/>
                    </a:lnTo>
                    <a:lnTo>
                      <a:pt x="644" y="390"/>
                    </a:lnTo>
                    <a:lnTo>
                      <a:pt x="651" y="393"/>
                    </a:lnTo>
                    <a:lnTo>
                      <a:pt x="656" y="396"/>
                    </a:lnTo>
                    <a:lnTo>
                      <a:pt x="660" y="398"/>
                    </a:lnTo>
                    <a:lnTo>
                      <a:pt x="663" y="400"/>
                    </a:lnTo>
                    <a:lnTo>
                      <a:pt x="665" y="401"/>
                    </a:lnTo>
                    <a:lnTo>
                      <a:pt x="667" y="407"/>
                    </a:lnTo>
                    <a:lnTo>
                      <a:pt x="666" y="414"/>
                    </a:lnTo>
                    <a:lnTo>
                      <a:pt x="662" y="422"/>
                    </a:lnTo>
                    <a:lnTo>
                      <a:pt x="657" y="430"/>
                    </a:lnTo>
                    <a:lnTo>
                      <a:pt x="654" y="435"/>
                    </a:lnTo>
                    <a:lnTo>
                      <a:pt x="651" y="441"/>
                    </a:lnTo>
                    <a:lnTo>
                      <a:pt x="648" y="449"/>
                    </a:lnTo>
                    <a:lnTo>
                      <a:pt x="645" y="458"/>
                    </a:lnTo>
                    <a:lnTo>
                      <a:pt x="642" y="470"/>
                    </a:lnTo>
                    <a:lnTo>
                      <a:pt x="639" y="482"/>
                    </a:lnTo>
                    <a:lnTo>
                      <a:pt x="636" y="497"/>
                    </a:lnTo>
                    <a:lnTo>
                      <a:pt x="633" y="513"/>
                    </a:lnTo>
                    <a:lnTo>
                      <a:pt x="626" y="552"/>
                    </a:lnTo>
                    <a:lnTo>
                      <a:pt x="618" y="594"/>
                    </a:lnTo>
                    <a:lnTo>
                      <a:pt x="607" y="640"/>
                    </a:lnTo>
                    <a:lnTo>
                      <a:pt x="596" y="689"/>
                    </a:lnTo>
                    <a:lnTo>
                      <a:pt x="590" y="714"/>
                    </a:lnTo>
                    <a:lnTo>
                      <a:pt x="583" y="737"/>
                    </a:lnTo>
                    <a:lnTo>
                      <a:pt x="576" y="760"/>
                    </a:lnTo>
                    <a:lnTo>
                      <a:pt x="569" y="780"/>
                    </a:lnTo>
                    <a:lnTo>
                      <a:pt x="561" y="799"/>
                    </a:lnTo>
                    <a:lnTo>
                      <a:pt x="553" y="817"/>
                    </a:lnTo>
                    <a:lnTo>
                      <a:pt x="545" y="832"/>
                    </a:lnTo>
                    <a:lnTo>
                      <a:pt x="536" y="846"/>
                    </a:lnTo>
                    <a:lnTo>
                      <a:pt x="526" y="858"/>
                    </a:lnTo>
                    <a:lnTo>
                      <a:pt x="517" y="869"/>
                    </a:lnTo>
                    <a:lnTo>
                      <a:pt x="509" y="877"/>
                    </a:lnTo>
                    <a:lnTo>
                      <a:pt x="503" y="884"/>
                    </a:lnTo>
                    <a:lnTo>
                      <a:pt x="497" y="890"/>
                    </a:lnTo>
                    <a:lnTo>
                      <a:pt x="492" y="894"/>
                    </a:lnTo>
                    <a:lnTo>
                      <a:pt x="487" y="897"/>
                    </a:lnTo>
                    <a:lnTo>
                      <a:pt x="484" y="898"/>
                    </a:lnTo>
                    <a:lnTo>
                      <a:pt x="480" y="898"/>
                    </a:lnTo>
                    <a:lnTo>
                      <a:pt x="476" y="897"/>
                    </a:lnTo>
                    <a:lnTo>
                      <a:pt x="472" y="894"/>
                    </a:lnTo>
                    <a:lnTo>
                      <a:pt x="469" y="891"/>
                    </a:lnTo>
                    <a:lnTo>
                      <a:pt x="464" y="881"/>
                    </a:lnTo>
                    <a:lnTo>
                      <a:pt x="460" y="868"/>
                    </a:lnTo>
                    <a:lnTo>
                      <a:pt x="453" y="853"/>
                    </a:lnTo>
                    <a:lnTo>
                      <a:pt x="443" y="836"/>
                    </a:lnTo>
                    <a:lnTo>
                      <a:pt x="430" y="819"/>
                    </a:lnTo>
                    <a:lnTo>
                      <a:pt x="414" y="800"/>
                    </a:lnTo>
                    <a:lnTo>
                      <a:pt x="405" y="793"/>
                    </a:lnTo>
                    <a:lnTo>
                      <a:pt x="397" y="787"/>
                    </a:lnTo>
                    <a:lnTo>
                      <a:pt x="390" y="782"/>
                    </a:lnTo>
                    <a:lnTo>
                      <a:pt x="385" y="777"/>
                    </a:lnTo>
                    <a:lnTo>
                      <a:pt x="381" y="774"/>
                    </a:lnTo>
                    <a:lnTo>
                      <a:pt x="379" y="771"/>
                    </a:lnTo>
                    <a:lnTo>
                      <a:pt x="378" y="770"/>
                    </a:lnTo>
                    <a:lnTo>
                      <a:pt x="379" y="769"/>
                    </a:lnTo>
                    <a:close/>
                    <a:moveTo>
                      <a:pt x="310" y="617"/>
                    </a:moveTo>
                    <a:lnTo>
                      <a:pt x="324" y="582"/>
                    </a:lnTo>
                    <a:lnTo>
                      <a:pt x="337" y="549"/>
                    </a:lnTo>
                    <a:lnTo>
                      <a:pt x="347" y="519"/>
                    </a:lnTo>
                    <a:lnTo>
                      <a:pt x="355" y="489"/>
                    </a:lnTo>
                    <a:lnTo>
                      <a:pt x="372" y="496"/>
                    </a:lnTo>
                    <a:lnTo>
                      <a:pt x="386" y="502"/>
                    </a:lnTo>
                    <a:lnTo>
                      <a:pt x="398" y="509"/>
                    </a:lnTo>
                    <a:lnTo>
                      <a:pt x="408" y="514"/>
                    </a:lnTo>
                    <a:lnTo>
                      <a:pt x="415" y="519"/>
                    </a:lnTo>
                    <a:lnTo>
                      <a:pt x="421" y="524"/>
                    </a:lnTo>
                    <a:lnTo>
                      <a:pt x="424" y="528"/>
                    </a:lnTo>
                    <a:lnTo>
                      <a:pt x="425" y="531"/>
                    </a:lnTo>
                    <a:lnTo>
                      <a:pt x="423" y="537"/>
                    </a:lnTo>
                    <a:lnTo>
                      <a:pt x="420" y="545"/>
                    </a:lnTo>
                    <a:lnTo>
                      <a:pt x="415" y="555"/>
                    </a:lnTo>
                    <a:lnTo>
                      <a:pt x="410" y="566"/>
                    </a:lnTo>
                    <a:lnTo>
                      <a:pt x="402" y="580"/>
                    </a:lnTo>
                    <a:lnTo>
                      <a:pt x="394" y="596"/>
                    </a:lnTo>
                    <a:lnTo>
                      <a:pt x="384" y="614"/>
                    </a:lnTo>
                    <a:lnTo>
                      <a:pt x="373" y="634"/>
                    </a:lnTo>
                    <a:lnTo>
                      <a:pt x="361" y="656"/>
                    </a:lnTo>
                    <a:lnTo>
                      <a:pt x="347" y="677"/>
                    </a:lnTo>
                    <a:lnTo>
                      <a:pt x="334" y="696"/>
                    </a:lnTo>
                    <a:lnTo>
                      <a:pt x="319" y="715"/>
                    </a:lnTo>
                    <a:lnTo>
                      <a:pt x="288" y="750"/>
                    </a:lnTo>
                    <a:lnTo>
                      <a:pt x="256" y="781"/>
                    </a:lnTo>
                    <a:lnTo>
                      <a:pt x="238" y="797"/>
                    </a:lnTo>
                    <a:lnTo>
                      <a:pt x="220" y="812"/>
                    </a:lnTo>
                    <a:lnTo>
                      <a:pt x="202" y="825"/>
                    </a:lnTo>
                    <a:lnTo>
                      <a:pt x="184" y="838"/>
                    </a:lnTo>
                    <a:lnTo>
                      <a:pt x="149" y="861"/>
                    </a:lnTo>
                    <a:lnTo>
                      <a:pt x="115" y="881"/>
                    </a:lnTo>
                    <a:lnTo>
                      <a:pt x="99" y="890"/>
                    </a:lnTo>
                    <a:lnTo>
                      <a:pt x="86" y="896"/>
                    </a:lnTo>
                    <a:lnTo>
                      <a:pt x="74" y="902"/>
                    </a:lnTo>
                    <a:lnTo>
                      <a:pt x="64" y="905"/>
                    </a:lnTo>
                    <a:lnTo>
                      <a:pt x="55" y="908"/>
                    </a:lnTo>
                    <a:lnTo>
                      <a:pt x="49" y="909"/>
                    </a:lnTo>
                    <a:lnTo>
                      <a:pt x="45" y="909"/>
                    </a:lnTo>
                    <a:lnTo>
                      <a:pt x="42" y="908"/>
                    </a:lnTo>
                    <a:lnTo>
                      <a:pt x="42" y="906"/>
                    </a:lnTo>
                    <a:lnTo>
                      <a:pt x="43" y="904"/>
                    </a:lnTo>
                    <a:lnTo>
                      <a:pt x="46" y="901"/>
                    </a:lnTo>
                    <a:lnTo>
                      <a:pt x="51" y="896"/>
                    </a:lnTo>
                    <a:lnTo>
                      <a:pt x="58" y="891"/>
                    </a:lnTo>
                    <a:lnTo>
                      <a:pt x="66" y="886"/>
                    </a:lnTo>
                    <a:lnTo>
                      <a:pt x="76" y="879"/>
                    </a:lnTo>
                    <a:lnTo>
                      <a:pt x="87" y="872"/>
                    </a:lnTo>
                    <a:lnTo>
                      <a:pt x="99" y="864"/>
                    </a:lnTo>
                    <a:lnTo>
                      <a:pt x="113" y="854"/>
                    </a:lnTo>
                    <a:lnTo>
                      <a:pt x="127" y="843"/>
                    </a:lnTo>
                    <a:lnTo>
                      <a:pt x="142" y="830"/>
                    </a:lnTo>
                    <a:lnTo>
                      <a:pt x="157" y="816"/>
                    </a:lnTo>
                    <a:lnTo>
                      <a:pt x="173" y="800"/>
                    </a:lnTo>
                    <a:lnTo>
                      <a:pt x="190" y="783"/>
                    </a:lnTo>
                    <a:lnTo>
                      <a:pt x="208" y="764"/>
                    </a:lnTo>
                    <a:lnTo>
                      <a:pt x="226" y="745"/>
                    </a:lnTo>
                    <a:lnTo>
                      <a:pt x="242" y="725"/>
                    </a:lnTo>
                    <a:lnTo>
                      <a:pt x="257" y="707"/>
                    </a:lnTo>
                    <a:lnTo>
                      <a:pt x="270" y="688"/>
                    </a:lnTo>
                    <a:lnTo>
                      <a:pt x="282" y="670"/>
                    </a:lnTo>
                    <a:lnTo>
                      <a:pt x="293" y="652"/>
                    </a:lnTo>
                    <a:lnTo>
                      <a:pt x="302" y="634"/>
                    </a:lnTo>
                    <a:lnTo>
                      <a:pt x="310" y="617"/>
                    </a:lnTo>
                    <a:close/>
                    <a:moveTo>
                      <a:pt x="1" y="615"/>
                    </a:moveTo>
                    <a:lnTo>
                      <a:pt x="0" y="613"/>
                    </a:lnTo>
                    <a:lnTo>
                      <a:pt x="1" y="611"/>
                    </a:lnTo>
                    <a:lnTo>
                      <a:pt x="4" y="607"/>
                    </a:lnTo>
                    <a:lnTo>
                      <a:pt x="8" y="603"/>
                    </a:lnTo>
                    <a:lnTo>
                      <a:pt x="13" y="598"/>
                    </a:lnTo>
                    <a:lnTo>
                      <a:pt x="20" y="592"/>
                    </a:lnTo>
                    <a:lnTo>
                      <a:pt x="28" y="585"/>
                    </a:lnTo>
                    <a:lnTo>
                      <a:pt x="38" y="578"/>
                    </a:lnTo>
                    <a:lnTo>
                      <a:pt x="58" y="561"/>
                    </a:lnTo>
                    <a:lnTo>
                      <a:pt x="69" y="552"/>
                    </a:lnTo>
                    <a:lnTo>
                      <a:pt x="80" y="541"/>
                    </a:lnTo>
                    <a:lnTo>
                      <a:pt x="92" y="529"/>
                    </a:lnTo>
                    <a:lnTo>
                      <a:pt x="105" y="516"/>
                    </a:lnTo>
                    <a:lnTo>
                      <a:pt x="118" y="502"/>
                    </a:lnTo>
                    <a:lnTo>
                      <a:pt x="131" y="487"/>
                    </a:lnTo>
                    <a:lnTo>
                      <a:pt x="158" y="457"/>
                    </a:lnTo>
                    <a:lnTo>
                      <a:pt x="185" y="425"/>
                    </a:lnTo>
                    <a:lnTo>
                      <a:pt x="211" y="390"/>
                    </a:lnTo>
                    <a:lnTo>
                      <a:pt x="235" y="353"/>
                    </a:lnTo>
                    <a:lnTo>
                      <a:pt x="247" y="334"/>
                    </a:lnTo>
                    <a:lnTo>
                      <a:pt x="257" y="316"/>
                    </a:lnTo>
                    <a:lnTo>
                      <a:pt x="266" y="300"/>
                    </a:lnTo>
                    <a:lnTo>
                      <a:pt x="275" y="285"/>
                    </a:lnTo>
                    <a:lnTo>
                      <a:pt x="283" y="272"/>
                    </a:lnTo>
                    <a:lnTo>
                      <a:pt x="289" y="260"/>
                    </a:lnTo>
                    <a:lnTo>
                      <a:pt x="295" y="249"/>
                    </a:lnTo>
                    <a:lnTo>
                      <a:pt x="300" y="240"/>
                    </a:lnTo>
                    <a:lnTo>
                      <a:pt x="304" y="231"/>
                    </a:lnTo>
                    <a:lnTo>
                      <a:pt x="307" y="223"/>
                    </a:lnTo>
                    <a:lnTo>
                      <a:pt x="310" y="210"/>
                    </a:lnTo>
                    <a:lnTo>
                      <a:pt x="311" y="198"/>
                    </a:lnTo>
                    <a:lnTo>
                      <a:pt x="309" y="188"/>
                    </a:lnTo>
                    <a:lnTo>
                      <a:pt x="307" y="183"/>
                    </a:lnTo>
                    <a:lnTo>
                      <a:pt x="306" y="177"/>
                    </a:lnTo>
                    <a:lnTo>
                      <a:pt x="307" y="172"/>
                    </a:lnTo>
                    <a:lnTo>
                      <a:pt x="309" y="168"/>
                    </a:lnTo>
                    <a:lnTo>
                      <a:pt x="313" y="165"/>
                    </a:lnTo>
                    <a:lnTo>
                      <a:pt x="320" y="162"/>
                    </a:lnTo>
                    <a:lnTo>
                      <a:pt x="329" y="160"/>
                    </a:lnTo>
                    <a:lnTo>
                      <a:pt x="340" y="159"/>
                    </a:lnTo>
                    <a:lnTo>
                      <a:pt x="358" y="168"/>
                    </a:lnTo>
                    <a:lnTo>
                      <a:pt x="367" y="173"/>
                    </a:lnTo>
                    <a:lnTo>
                      <a:pt x="375" y="179"/>
                    </a:lnTo>
                    <a:lnTo>
                      <a:pt x="382" y="185"/>
                    </a:lnTo>
                    <a:lnTo>
                      <a:pt x="387" y="191"/>
                    </a:lnTo>
                    <a:lnTo>
                      <a:pt x="389" y="197"/>
                    </a:lnTo>
                    <a:lnTo>
                      <a:pt x="390" y="203"/>
                    </a:lnTo>
                    <a:lnTo>
                      <a:pt x="389" y="207"/>
                    </a:lnTo>
                    <a:lnTo>
                      <a:pt x="388" y="212"/>
                    </a:lnTo>
                    <a:lnTo>
                      <a:pt x="385" y="218"/>
                    </a:lnTo>
                    <a:lnTo>
                      <a:pt x="382" y="225"/>
                    </a:lnTo>
                    <a:lnTo>
                      <a:pt x="377" y="233"/>
                    </a:lnTo>
                    <a:lnTo>
                      <a:pt x="371" y="243"/>
                    </a:lnTo>
                    <a:lnTo>
                      <a:pt x="365" y="254"/>
                    </a:lnTo>
                    <a:lnTo>
                      <a:pt x="358" y="266"/>
                    </a:lnTo>
                    <a:lnTo>
                      <a:pt x="348" y="280"/>
                    </a:lnTo>
                    <a:lnTo>
                      <a:pt x="338" y="295"/>
                    </a:lnTo>
                    <a:lnTo>
                      <a:pt x="326" y="311"/>
                    </a:lnTo>
                    <a:lnTo>
                      <a:pt x="314" y="329"/>
                    </a:lnTo>
                    <a:lnTo>
                      <a:pt x="300" y="347"/>
                    </a:lnTo>
                    <a:lnTo>
                      <a:pt x="285" y="367"/>
                    </a:lnTo>
                    <a:lnTo>
                      <a:pt x="270" y="387"/>
                    </a:lnTo>
                    <a:lnTo>
                      <a:pt x="254" y="409"/>
                    </a:lnTo>
                    <a:lnTo>
                      <a:pt x="236" y="432"/>
                    </a:lnTo>
                    <a:lnTo>
                      <a:pt x="218" y="454"/>
                    </a:lnTo>
                    <a:lnTo>
                      <a:pt x="199" y="474"/>
                    </a:lnTo>
                    <a:lnTo>
                      <a:pt x="179" y="494"/>
                    </a:lnTo>
                    <a:lnTo>
                      <a:pt x="159" y="512"/>
                    </a:lnTo>
                    <a:lnTo>
                      <a:pt x="139" y="529"/>
                    </a:lnTo>
                    <a:lnTo>
                      <a:pt x="118" y="545"/>
                    </a:lnTo>
                    <a:lnTo>
                      <a:pt x="97" y="560"/>
                    </a:lnTo>
                    <a:lnTo>
                      <a:pt x="76" y="575"/>
                    </a:lnTo>
                    <a:lnTo>
                      <a:pt x="58" y="587"/>
                    </a:lnTo>
                    <a:lnTo>
                      <a:pt x="42" y="597"/>
                    </a:lnTo>
                    <a:lnTo>
                      <a:pt x="28" y="604"/>
                    </a:lnTo>
                    <a:lnTo>
                      <a:pt x="18" y="610"/>
                    </a:lnTo>
                    <a:lnTo>
                      <a:pt x="9" y="614"/>
                    </a:lnTo>
                    <a:lnTo>
                      <a:pt x="4" y="615"/>
                    </a:lnTo>
                    <a:lnTo>
                      <a:pt x="1" y="615"/>
                    </a:lnTo>
                    <a:close/>
                    <a:moveTo>
                      <a:pt x="459" y="21"/>
                    </a:moveTo>
                    <a:lnTo>
                      <a:pt x="482" y="37"/>
                    </a:lnTo>
                    <a:lnTo>
                      <a:pt x="507" y="54"/>
                    </a:lnTo>
                    <a:lnTo>
                      <a:pt x="533" y="72"/>
                    </a:lnTo>
                    <a:lnTo>
                      <a:pt x="559" y="92"/>
                    </a:lnTo>
                    <a:lnTo>
                      <a:pt x="572" y="104"/>
                    </a:lnTo>
                    <a:lnTo>
                      <a:pt x="587" y="116"/>
                    </a:lnTo>
                    <a:lnTo>
                      <a:pt x="603" y="127"/>
                    </a:lnTo>
                    <a:lnTo>
                      <a:pt x="619" y="139"/>
                    </a:lnTo>
                    <a:lnTo>
                      <a:pt x="637" y="150"/>
                    </a:lnTo>
                    <a:lnTo>
                      <a:pt x="656" y="161"/>
                    </a:lnTo>
                    <a:lnTo>
                      <a:pt x="676" y="173"/>
                    </a:lnTo>
                    <a:lnTo>
                      <a:pt x="697" y="184"/>
                    </a:lnTo>
                    <a:lnTo>
                      <a:pt x="719" y="195"/>
                    </a:lnTo>
                    <a:lnTo>
                      <a:pt x="740" y="205"/>
                    </a:lnTo>
                    <a:lnTo>
                      <a:pt x="761" y="213"/>
                    </a:lnTo>
                    <a:lnTo>
                      <a:pt x="783" y="219"/>
                    </a:lnTo>
                    <a:lnTo>
                      <a:pt x="804" y="224"/>
                    </a:lnTo>
                    <a:lnTo>
                      <a:pt x="825" y="229"/>
                    </a:lnTo>
                    <a:lnTo>
                      <a:pt x="846" y="232"/>
                    </a:lnTo>
                    <a:lnTo>
                      <a:pt x="868" y="234"/>
                    </a:lnTo>
                    <a:lnTo>
                      <a:pt x="887" y="237"/>
                    </a:lnTo>
                    <a:lnTo>
                      <a:pt x="903" y="240"/>
                    </a:lnTo>
                    <a:lnTo>
                      <a:pt x="917" y="242"/>
                    </a:lnTo>
                    <a:lnTo>
                      <a:pt x="929" y="245"/>
                    </a:lnTo>
                    <a:lnTo>
                      <a:pt x="938" y="248"/>
                    </a:lnTo>
                    <a:lnTo>
                      <a:pt x="944" y="250"/>
                    </a:lnTo>
                    <a:lnTo>
                      <a:pt x="948" y="252"/>
                    </a:lnTo>
                    <a:lnTo>
                      <a:pt x="949" y="254"/>
                    </a:lnTo>
                    <a:lnTo>
                      <a:pt x="947" y="261"/>
                    </a:lnTo>
                    <a:lnTo>
                      <a:pt x="943" y="267"/>
                    </a:lnTo>
                    <a:lnTo>
                      <a:pt x="934" y="273"/>
                    </a:lnTo>
                    <a:lnTo>
                      <a:pt x="929" y="277"/>
                    </a:lnTo>
                    <a:lnTo>
                      <a:pt x="922" y="281"/>
                    </a:lnTo>
                    <a:lnTo>
                      <a:pt x="906" y="289"/>
                    </a:lnTo>
                    <a:lnTo>
                      <a:pt x="889" y="297"/>
                    </a:lnTo>
                    <a:lnTo>
                      <a:pt x="870" y="306"/>
                    </a:lnTo>
                    <a:lnTo>
                      <a:pt x="848" y="316"/>
                    </a:lnTo>
                    <a:lnTo>
                      <a:pt x="835" y="321"/>
                    </a:lnTo>
                    <a:lnTo>
                      <a:pt x="824" y="326"/>
                    </a:lnTo>
                    <a:lnTo>
                      <a:pt x="803" y="334"/>
                    </a:lnTo>
                    <a:lnTo>
                      <a:pt x="786" y="340"/>
                    </a:lnTo>
                    <a:lnTo>
                      <a:pt x="770" y="342"/>
                    </a:lnTo>
                    <a:lnTo>
                      <a:pt x="756" y="342"/>
                    </a:lnTo>
                    <a:lnTo>
                      <a:pt x="742" y="340"/>
                    </a:lnTo>
                    <a:lnTo>
                      <a:pt x="728" y="335"/>
                    </a:lnTo>
                    <a:lnTo>
                      <a:pt x="716" y="327"/>
                    </a:lnTo>
                    <a:lnTo>
                      <a:pt x="708" y="322"/>
                    </a:lnTo>
                    <a:lnTo>
                      <a:pt x="698" y="315"/>
                    </a:lnTo>
                    <a:lnTo>
                      <a:pt x="686" y="304"/>
                    </a:lnTo>
                    <a:lnTo>
                      <a:pt x="672" y="291"/>
                    </a:lnTo>
                    <a:lnTo>
                      <a:pt x="656" y="274"/>
                    </a:lnTo>
                    <a:lnTo>
                      <a:pt x="637" y="254"/>
                    </a:lnTo>
                    <a:lnTo>
                      <a:pt x="616" y="232"/>
                    </a:lnTo>
                    <a:lnTo>
                      <a:pt x="593" y="206"/>
                    </a:lnTo>
                    <a:lnTo>
                      <a:pt x="569" y="182"/>
                    </a:lnTo>
                    <a:lnTo>
                      <a:pt x="547" y="160"/>
                    </a:lnTo>
                    <a:lnTo>
                      <a:pt x="526" y="140"/>
                    </a:lnTo>
                    <a:lnTo>
                      <a:pt x="507" y="123"/>
                    </a:lnTo>
                    <a:lnTo>
                      <a:pt x="490" y="107"/>
                    </a:lnTo>
                    <a:lnTo>
                      <a:pt x="475" y="93"/>
                    </a:lnTo>
                    <a:lnTo>
                      <a:pt x="461" y="81"/>
                    </a:lnTo>
                    <a:lnTo>
                      <a:pt x="450" y="70"/>
                    </a:lnTo>
                    <a:lnTo>
                      <a:pt x="429" y="56"/>
                    </a:lnTo>
                    <a:lnTo>
                      <a:pt x="419" y="50"/>
                    </a:lnTo>
                    <a:lnTo>
                      <a:pt x="409" y="45"/>
                    </a:lnTo>
                    <a:lnTo>
                      <a:pt x="401" y="42"/>
                    </a:lnTo>
                    <a:lnTo>
                      <a:pt x="392" y="39"/>
                    </a:lnTo>
                    <a:lnTo>
                      <a:pt x="384" y="38"/>
                    </a:lnTo>
                    <a:lnTo>
                      <a:pt x="377" y="38"/>
                    </a:lnTo>
                    <a:lnTo>
                      <a:pt x="364" y="38"/>
                    </a:lnTo>
                    <a:lnTo>
                      <a:pt x="359" y="37"/>
                    </a:lnTo>
                    <a:lnTo>
                      <a:pt x="355" y="36"/>
                    </a:lnTo>
                    <a:lnTo>
                      <a:pt x="352" y="34"/>
                    </a:lnTo>
                    <a:lnTo>
                      <a:pt x="350" y="31"/>
                    </a:lnTo>
                    <a:lnTo>
                      <a:pt x="349" y="29"/>
                    </a:lnTo>
                    <a:lnTo>
                      <a:pt x="350" y="25"/>
                    </a:lnTo>
                    <a:lnTo>
                      <a:pt x="351" y="23"/>
                    </a:lnTo>
                    <a:lnTo>
                      <a:pt x="352" y="21"/>
                    </a:lnTo>
                    <a:lnTo>
                      <a:pt x="355" y="19"/>
                    </a:lnTo>
                    <a:lnTo>
                      <a:pt x="359" y="17"/>
                    </a:lnTo>
                    <a:lnTo>
                      <a:pt x="364" y="14"/>
                    </a:lnTo>
                    <a:lnTo>
                      <a:pt x="370" y="10"/>
                    </a:lnTo>
                    <a:lnTo>
                      <a:pt x="377" y="6"/>
                    </a:lnTo>
                    <a:lnTo>
                      <a:pt x="385" y="2"/>
                    </a:lnTo>
                    <a:lnTo>
                      <a:pt x="393" y="0"/>
                    </a:lnTo>
                    <a:lnTo>
                      <a:pt x="401" y="0"/>
                    </a:lnTo>
                    <a:lnTo>
                      <a:pt x="410" y="0"/>
                    </a:lnTo>
                    <a:lnTo>
                      <a:pt x="419" y="1"/>
                    </a:lnTo>
                    <a:lnTo>
                      <a:pt x="429" y="4"/>
                    </a:lnTo>
                    <a:lnTo>
                      <a:pt x="439" y="8"/>
                    </a:lnTo>
                    <a:lnTo>
                      <a:pt x="449" y="14"/>
                    </a:lnTo>
                    <a:lnTo>
                      <a:pt x="459" y="21"/>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ea"/>
                  <a:ea typeface="+mj-ea"/>
                </a:endParaRPr>
              </a:p>
            </p:txBody>
          </p:sp>
        </p:grpSp>
        <p:sp>
          <p:nvSpPr>
            <p:cNvPr id="20490" name="Freeform 10">
              <a:extLst>
                <a:ext uri="{FF2B5EF4-FFF2-40B4-BE49-F238E27FC236}">
                  <a16:creationId xmlns:a16="http://schemas.microsoft.com/office/drawing/2014/main" id="{C3DF45DF-3461-4470-9B90-2449E9919889}"/>
                </a:ext>
              </a:extLst>
            </p:cNvPr>
            <p:cNvSpPr>
              <a:spLocks noEditPoints="1"/>
            </p:cNvSpPr>
            <p:nvPr/>
          </p:nvSpPr>
          <p:spPr bwMode="auto">
            <a:xfrm>
              <a:off x="1334" y="1659"/>
              <a:ext cx="887" cy="595"/>
            </a:xfrm>
            <a:custGeom>
              <a:avLst/>
              <a:gdLst>
                <a:gd name="T0" fmla="*/ 602 w 887"/>
                <a:gd name="T1" fmla="*/ 17 h 595"/>
                <a:gd name="T2" fmla="*/ 604 w 887"/>
                <a:gd name="T3" fmla="*/ 50 h 595"/>
                <a:gd name="T4" fmla="*/ 430 w 887"/>
                <a:gd name="T5" fmla="*/ 72 h 595"/>
                <a:gd name="T6" fmla="*/ 234 w 887"/>
                <a:gd name="T7" fmla="*/ 70 h 595"/>
                <a:gd name="T8" fmla="*/ 363 w 887"/>
                <a:gd name="T9" fmla="*/ 51 h 595"/>
                <a:gd name="T10" fmla="*/ 529 w 887"/>
                <a:gd name="T11" fmla="*/ 23 h 595"/>
                <a:gd name="T12" fmla="*/ 887 w 887"/>
                <a:gd name="T13" fmla="*/ 148 h 595"/>
                <a:gd name="T14" fmla="*/ 730 w 887"/>
                <a:gd name="T15" fmla="*/ 159 h 595"/>
                <a:gd name="T16" fmla="*/ 562 w 887"/>
                <a:gd name="T17" fmla="*/ 165 h 595"/>
                <a:gd name="T18" fmla="*/ 288 w 887"/>
                <a:gd name="T19" fmla="*/ 168 h 595"/>
                <a:gd name="T20" fmla="*/ 91 w 887"/>
                <a:gd name="T21" fmla="*/ 159 h 595"/>
                <a:gd name="T22" fmla="*/ 21 w 887"/>
                <a:gd name="T23" fmla="*/ 143 h 595"/>
                <a:gd name="T24" fmla="*/ 32 w 887"/>
                <a:gd name="T25" fmla="*/ 128 h 595"/>
                <a:gd name="T26" fmla="*/ 137 w 887"/>
                <a:gd name="T27" fmla="*/ 135 h 595"/>
                <a:gd name="T28" fmla="*/ 369 w 887"/>
                <a:gd name="T29" fmla="*/ 140 h 595"/>
                <a:gd name="T30" fmla="*/ 598 w 887"/>
                <a:gd name="T31" fmla="*/ 133 h 595"/>
                <a:gd name="T32" fmla="*/ 756 w 887"/>
                <a:gd name="T33" fmla="*/ 115 h 595"/>
                <a:gd name="T34" fmla="*/ 853 w 887"/>
                <a:gd name="T35" fmla="*/ 129 h 595"/>
                <a:gd name="T36" fmla="*/ 165 w 887"/>
                <a:gd name="T37" fmla="*/ 204 h 595"/>
                <a:gd name="T38" fmla="*/ 249 w 887"/>
                <a:gd name="T39" fmla="*/ 300 h 595"/>
                <a:gd name="T40" fmla="*/ 262 w 887"/>
                <a:gd name="T41" fmla="*/ 371 h 595"/>
                <a:gd name="T42" fmla="*/ 202 w 887"/>
                <a:gd name="T43" fmla="*/ 285 h 595"/>
                <a:gd name="T44" fmla="*/ 264 w 887"/>
                <a:gd name="T45" fmla="*/ 222 h 595"/>
                <a:gd name="T46" fmla="*/ 554 w 887"/>
                <a:gd name="T47" fmla="*/ 213 h 595"/>
                <a:gd name="T48" fmla="*/ 621 w 887"/>
                <a:gd name="T49" fmla="*/ 204 h 595"/>
                <a:gd name="T50" fmla="*/ 709 w 887"/>
                <a:gd name="T51" fmla="*/ 256 h 595"/>
                <a:gd name="T52" fmla="*/ 660 w 887"/>
                <a:gd name="T53" fmla="*/ 295 h 595"/>
                <a:gd name="T54" fmla="*/ 586 w 887"/>
                <a:gd name="T55" fmla="*/ 389 h 595"/>
                <a:gd name="T56" fmla="*/ 571 w 887"/>
                <a:gd name="T57" fmla="*/ 363 h 595"/>
                <a:gd name="T58" fmla="*/ 604 w 887"/>
                <a:gd name="T59" fmla="*/ 266 h 595"/>
                <a:gd name="T60" fmla="*/ 570 w 887"/>
                <a:gd name="T61" fmla="*/ 236 h 595"/>
                <a:gd name="T62" fmla="*/ 468 w 887"/>
                <a:gd name="T63" fmla="*/ 240 h 595"/>
                <a:gd name="T64" fmla="*/ 239 w 887"/>
                <a:gd name="T65" fmla="*/ 243 h 595"/>
                <a:gd name="T66" fmla="*/ 405 w 887"/>
                <a:gd name="T67" fmla="*/ 282 h 595"/>
                <a:gd name="T68" fmla="*/ 523 w 887"/>
                <a:gd name="T69" fmla="*/ 287 h 595"/>
                <a:gd name="T70" fmla="*/ 484 w 887"/>
                <a:gd name="T71" fmla="*/ 302 h 595"/>
                <a:gd name="T72" fmla="*/ 325 w 887"/>
                <a:gd name="T73" fmla="*/ 297 h 595"/>
                <a:gd name="T74" fmla="*/ 331 w 887"/>
                <a:gd name="T75" fmla="*/ 285 h 595"/>
                <a:gd name="T76" fmla="*/ 300 w 887"/>
                <a:gd name="T77" fmla="*/ 346 h 595"/>
                <a:gd name="T78" fmla="*/ 581 w 887"/>
                <a:gd name="T79" fmla="*/ 359 h 595"/>
                <a:gd name="T80" fmla="*/ 473 w 887"/>
                <a:gd name="T81" fmla="*/ 374 h 595"/>
                <a:gd name="T82" fmla="*/ 406 w 887"/>
                <a:gd name="T83" fmla="*/ 428 h 595"/>
                <a:gd name="T84" fmla="*/ 533 w 887"/>
                <a:gd name="T85" fmla="*/ 429 h 595"/>
                <a:gd name="T86" fmla="*/ 602 w 887"/>
                <a:gd name="T87" fmla="*/ 447 h 595"/>
                <a:gd name="T88" fmla="*/ 571 w 887"/>
                <a:gd name="T89" fmla="*/ 455 h 595"/>
                <a:gd name="T90" fmla="*/ 397 w 887"/>
                <a:gd name="T91" fmla="*/ 452 h 595"/>
                <a:gd name="T92" fmla="*/ 249 w 887"/>
                <a:gd name="T93" fmla="*/ 432 h 595"/>
                <a:gd name="T94" fmla="*/ 286 w 887"/>
                <a:gd name="T95" fmla="*/ 425 h 595"/>
                <a:gd name="T96" fmla="*/ 217 w 887"/>
                <a:gd name="T97" fmla="*/ 533 h 595"/>
                <a:gd name="T98" fmla="*/ 117 w 887"/>
                <a:gd name="T99" fmla="*/ 506 h 595"/>
                <a:gd name="T100" fmla="*/ 325 w 887"/>
                <a:gd name="T101" fmla="*/ 516 h 595"/>
                <a:gd name="T102" fmla="*/ 543 w 887"/>
                <a:gd name="T103" fmla="*/ 532 h 595"/>
                <a:gd name="T104" fmla="*/ 740 w 887"/>
                <a:gd name="T105" fmla="*/ 556 h 595"/>
                <a:gd name="T106" fmla="*/ 775 w 887"/>
                <a:gd name="T107" fmla="*/ 595 h 595"/>
                <a:gd name="T108" fmla="*/ 592 w 887"/>
                <a:gd name="T109" fmla="*/ 573 h 595"/>
                <a:gd name="T110" fmla="*/ 287 w 887"/>
                <a:gd name="T111" fmla="*/ 539 h 595"/>
                <a:gd name="T112" fmla="*/ 456 w 887"/>
                <a:gd name="T113" fmla="*/ 109 h 595"/>
                <a:gd name="T114" fmla="*/ 445 w 887"/>
                <a:gd name="T115" fmla="*/ 258 h 595"/>
                <a:gd name="T116" fmla="*/ 394 w 887"/>
                <a:gd name="T117" fmla="*/ 46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87" h="595">
                  <a:moveTo>
                    <a:pt x="542" y="11"/>
                  </a:moveTo>
                  <a:lnTo>
                    <a:pt x="541" y="6"/>
                  </a:lnTo>
                  <a:lnTo>
                    <a:pt x="543" y="3"/>
                  </a:lnTo>
                  <a:lnTo>
                    <a:pt x="547" y="1"/>
                  </a:lnTo>
                  <a:lnTo>
                    <a:pt x="555" y="0"/>
                  </a:lnTo>
                  <a:lnTo>
                    <a:pt x="562" y="1"/>
                  </a:lnTo>
                  <a:lnTo>
                    <a:pt x="571" y="4"/>
                  </a:lnTo>
                  <a:lnTo>
                    <a:pt x="581" y="8"/>
                  </a:lnTo>
                  <a:lnTo>
                    <a:pt x="595" y="13"/>
                  </a:lnTo>
                  <a:lnTo>
                    <a:pt x="602" y="17"/>
                  </a:lnTo>
                  <a:lnTo>
                    <a:pt x="608" y="21"/>
                  </a:lnTo>
                  <a:lnTo>
                    <a:pt x="612" y="24"/>
                  </a:lnTo>
                  <a:lnTo>
                    <a:pt x="616" y="28"/>
                  </a:lnTo>
                  <a:lnTo>
                    <a:pt x="618" y="31"/>
                  </a:lnTo>
                  <a:lnTo>
                    <a:pt x="620" y="34"/>
                  </a:lnTo>
                  <a:lnTo>
                    <a:pt x="620" y="37"/>
                  </a:lnTo>
                  <a:lnTo>
                    <a:pt x="619" y="40"/>
                  </a:lnTo>
                  <a:lnTo>
                    <a:pt x="616" y="43"/>
                  </a:lnTo>
                  <a:lnTo>
                    <a:pt x="611" y="47"/>
                  </a:lnTo>
                  <a:lnTo>
                    <a:pt x="604" y="50"/>
                  </a:lnTo>
                  <a:lnTo>
                    <a:pt x="595" y="53"/>
                  </a:lnTo>
                  <a:lnTo>
                    <a:pt x="583" y="55"/>
                  </a:lnTo>
                  <a:lnTo>
                    <a:pt x="570" y="58"/>
                  </a:lnTo>
                  <a:lnTo>
                    <a:pt x="554" y="60"/>
                  </a:lnTo>
                  <a:lnTo>
                    <a:pt x="537" y="62"/>
                  </a:lnTo>
                  <a:lnTo>
                    <a:pt x="518" y="65"/>
                  </a:lnTo>
                  <a:lnTo>
                    <a:pt x="498" y="67"/>
                  </a:lnTo>
                  <a:lnTo>
                    <a:pt x="477" y="69"/>
                  </a:lnTo>
                  <a:lnTo>
                    <a:pt x="454" y="70"/>
                  </a:lnTo>
                  <a:lnTo>
                    <a:pt x="430" y="72"/>
                  </a:lnTo>
                  <a:lnTo>
                    <a:pt x="405" y="73"/>
                  </a:lnTo>
                  <a:lnTo>
                    <a:pt x="378" y="74"/>
                  </a:lnTo>
                  <a:lnTo>
                    <a:pt x="350" y="74"/>
                  </a:lnTo>
                  <a:lnTo>
                    <a:pt x="323" y="75"/>
                  </a:lnTo>
                  <a:lnTo>
                    <a:pt x="299" y="75"/>
                  </a:lnTo>
                  <a:lnTo>
                    <a:pt x="279" y="75"/>
                  </a:lnTo>
                  <a:lnTo>
                    <a:pt x="262" y="74"/>
                  </a:lnTo>
                  <a:lnTo>
                    <a:pt x="249" y="73"/>
                  </a:lnTo>
                  <a:lnTo>
                    <a:pt x="240" y="72"/>
                  </a:lnTo>
                  <a:lnTo>
                    <a:pt x="234" y="70"/>
                  </a:lnTo>
                  <a:lnTo>
                    <a:pt x="232" y="68"/>
                  </a:lnTo>
                  <a:lnTo>
                    <a:pt x="232" y="66"/>
                  </a:lnTo>
                  <a:lnTo>
                    <a:pt x="237" y="64"/>
                  </a:lnTo>
                  <a:lnTo>
                    <a:pt x="245" y="63"/>
                  </a:lnTo>
                  <a:lnTo>
                    <a:pt x="256" y="61"/>
                  </a:lnTo>
                  <a:lnTo>
                    <a:pt x="271" y="59"/>
                  </a:lnTo>
                  <a:lnTo>
                    <a:pt x="290" y="57"/>
                  </a:lnTo>
                  <a:lnTo>
                    <a:pt x="312" y="55"/>
                  </a:lnTo>
                  <a:lnTo>
                    <a:pt x="338" y="53"/>
                  </a:lnTo>
                  <a:lnTo>
                    <a:pt x="363" y="51"/>
                  </a:lnTo>
                  <a:lnTo>
                    <a:pt x="387" y="49"/>
                  </a:lnTo>
                  <a:lnTo>
                    <a:pt x="409" y="46"/>
                  </a:lnTo>
                  <a:lnTo>
                    <a:pt x="430" y="44"/>
                  </a:lnTo>
                  <a:lnTo>
                    <a:pt x="449" y="41"/>
                  </a:lnTo>
                  <a:lnTo>
                    <a:pt x="466" y="38"/>
                  </a:lnTo>
                  <a:lnTo>
                    <a:pt x="482" y="35"/>
                  </a:lnTo>
                  <a:lnTo>
                    <a:pt x="497" y="32"/>
                  </a:lnTo>
                  <a:lnTo>
                    <a:pt x="510" y="29"/>
                  </a:lnTo>
                  <a:lnTo>
                    <a:pt x="520" y="26"/>
                  </a:lnTo>
                  <a:lnTo>
                    <a:pt x="529" y="23"/>
                  </a:lnTo>
                  <a:lnTo>
                    <a:pt x="535" y="20"/>
                  </a:lnTo>
                  <a:lnTo>
                    <a:pt x="539" y="18"/>
                  </a:lnTo>
                  <a:lnTo>
                    <a:pt x="542" y="15"/>
                  </a:lnTo>
                  <a:lnTo>
                    <a:pt x="543" y="13"/>
                  </a:lnTo>
                  <a:lnTo>
                    <a:pt x="542" y="11"/>
                  </a:lnTo>
                  <a:close/>
                  <a:moveTo>
                    <a:pt x="863" y="134"/>
                  </a:moveTo>
                  <a:lnTo>
                    <a:pt x="874" y="138"/>
                  </a:lnTo>
                  <a:lnTo>
                    <a:pt x="881" y="142"/>
                  </a:lnTo>
                  <a:lnTo>
                    <a:pt x="886" y="145"/>
                  </a:lnTo>
                  <a:lnTo>
                    <a:pt x="887" y="148"/>
                  </a:lnTo>
                  <a:lnTo>
                    <a:pt x="885" y="150"/>
                  </a:lnTo>
                  <a:lnTo>
                    <a:pt x="880" y="152"/>
                  </a:lnTo>
                  <a:lnTo>
                    <a:pt x="872" y="154"/>
                  </a:lnTo>
                  <a:lnTo>
                    <a:pt x="860" y="155"/>
                  </a:lnTo>
                  <a:lnTo>
                    <a:pt x="845" y="157"/>
                  </a:lnTo>
                  <a:lnTo>
                    <a:pt x="827" y="158"/>
                  </a:lnTo>
                  <a:lnTo>
                    <a:pt x="805" y="159"/>
                  </a:lnTo>
                  <a:lnTo>
                    <a:pt x="781" y="159"/>
                  </a:lnTo>
                  <a:lnTo>
                    <a:pt x="755" y="159"/>
                  </a:lnTo>
                  <a:lnTo>
                    <a:pt x="730" y="159"/>
                  </a:lnTo>
                  <a:lnTo>
                    <a:pt x="708" y="160"/>
                  </a:lnTo>
                  <a:lnTo>
                    <a:pt x="687" y="160"/>
                  </a:lnTo>
                  <a:lnTo>
                    <a:pt x="668" y="160"/>
                  </a:lnTo>
                  <a:lnTo>
                    <a:pt x="651" y="160"/>
                  </a:lnTo>
                  <a:lnTo>
                    <a:pt x="636" y="160"/>
                  </a:lnTo>
                  <a:lnTo>
                    <a:pt x="623" y="161"/>
                  </a:lnTo>
                  <a:lnTo>
                    <a:pt x="610" y="162"/>
                  </a:lnTo>
                  <a:lnTo>
                    <a:pt x="596" y="163"/>
                  </a:lnTo>
                  <a:lnTo>
                    <a:pt x="580" y="164"/>
                  </a:lnTo>
                  <a:lnTo>
                    <a:pt x="562" y="165"/>
                  </a:lnTo>
                  <a:lnTo>
                    <a:pt x="542" y="165"/>
                  </a:lnTo>
                  <a:lnTo>
                    <a:pt x="521" y="166"/>
                  </a:lnTo>
                  <a:lnTo>
                    <a:pt x="498" y="166"/>
                  </a:lnTo>
                  <a:lnTo>
                    <a:pt x="473" y="166"/>
                  </a:lnTo>
                  <a:lnTo>
                    <a:pt x="446" y="167"/>
                  </a:lnTo>
                  <a:lnTo>
                    <a:pt x="418" y="167"/>
                  </a:lnTo>
                  <a:lnTo>
                    <a:pt x="387" y="168"/>
                  </a:lnTo>
                  <a:lnTo>
                    <a:pt x="356" y="168"/>
                  </a:lnTo>
                  <a:lnTo>
                    <a:pt x="322" y="168"/>
                  </a:lnTo>
                  <a:lnTo>
                    <a:pt x="288" y="168"/>
                  </a:lnTo>
                  <a:lnTo>
                    <a:pt x="252" y="167"/>
                  </a:lnTo>
                  <a:lnTo>
                    <a:pt x="215" y="166"/>
                  </a:lnTo>
                  <a:lnTo>
                    <a:pt x="196" y="166"/>
                  </a:lnTo>
                  <a:lnTo>
                    <a:pt x="178" y="165"/>
                  </a:lnTo>
                  <a:lnTo>
                    <a:pt x="161" y="164"/>
                  </a:lnTo>
                  <a:lnTo>
                    <a:pt x="145" y="164"/>
                  </a:lnTo>
                  <a:lnTo>
                    <a:pt x="130" y="163"/>
                  </a:lnTo>
                  <a:lnTo>
                    <a:pt x="116" y="162"/>
                  </a:lnTo>
                  <a:lnTo>
                    <a:pt x="103" y="161"/>
                  </a:lnTo>
                  <a:lnTo>
                    <a:pt x="91" y="159"/>
                  </a:lnTo>
                  <a:lnTo>
                    <a:pt x="80" y="158"/>
                  </a:lnTo>
                  <a:lnTo>
                    <a:pt x="71" y="157"/>
                  </a:lnTo>
                  <a:lnTo>
                    <a:pt x="62" y="156"/>
                  </a:lnTo>
                  <a:lnTo>
                    <a:pt x="54" y="154"/>
                  </a:lnTo>
                  <a:lnTo>
                    <a:pt x="48" y="153"/>
                  </a:lnTo>
                  <a:lnTo>
                    <a:pt x="42" y="152"/>
                  </a:lnTo>
                  <a:lnTo>
                    <a:pt x="38" y="150"/>
                  </a:lnTo>
                  <a:lnTo>
                    <a:pt x="34" y="149"/>
                  </a:lnTo>
                  <a:lnTo>
                    <a:pt x="27" y="146"/>
                  </a:lnTo>
                  <a:lnTo>
                    <a:pt x="21" y="143"/>
                  </a:lnTo>
                  <a:lnTo>
                    <a:pt x="12" y="138"/>
                  </a:lnTo>
                  <a:lnTo>
                    <a:pt x="6" y="134"/>
                  </a:lnTo>
                  <a:lnTo>
                    <a:pt x="2" y="130"/>
                  </a:lnTo>
                  <a:lnTo>
                    <a:pt x="0" y="128"/>
                  </a:lnTo>
                  <a:lnTo>
                    <a:pt x="0" y="127"/>
                  </a:lnTo>
                  <a:lnTo>
                    <a:pt x="3" y="126"/>
                  </a:lnTo>
                  <a:lnTo>
                    <a:pt x="6" y="126"/>
                  </a:lnTo>
                  <a:lnTo>
                    <a:pt x="10" y="127"/>
                  </a:lnTo>
                  <a:lnTo>
                    <a:pt x="20" y="128"/>
                  </a:lnTo>
                  <a:lnTo>
                    <a:pt x="32" y="128"/>
                  </a:lnTo>
                  <a:lnTo>
                    <a:pt x="47" y="129"/>
                  </a:lnTo>
                  <a:lnTo>
                    <a:pt x="56" y="129"/>
                  </a:lnTo>
                  <a:lnTo>
                    <a:pt x="66" y="130"/>
                  </a:lnTo>
                  <a:lnTo>
                    <a:pt x="71" y="130"/>
                  </a:lnTo>
                  <a:lnTo>
                    <a:pt x="78" y="131"/>
                  </a:lnTo>
                  <a:lnTo>
                    <a:pt x="87" y="131"/>
                  </a:lnTo>
                  <a:lnTo>
                    <a:pt x="97" y="132"/>
                  </a:lnTo>
                  <a:lnTo>
                    <a:pt x="109" y="133"/>
                  </a:lnTo>
                  <a:lnTo>
                    <a:pt x="122" y="134"/>
                  </a:lnTo>
                  <a:lnTo>
                    <a:pt x="137" y="135"/>
                  </a:lnTo>
                  <a:lnTo>
                    <a:pt x="153" y="135"/>
                  </a:lnTo>
                  <a:lnTo>
                    <a:pt x="171" y="136"/>
                  </a:lnTo>
                  <a:lnTo>
                    <a:pt x="191" y="137"/>
                  </a:lnTo>
                  <a:lnTo>
                    <a:pt x="212" y="138"/>
                  </a:lnTo>
                  <a:lnTo>
                    <a:pt x="234" y="139"/>
                  </a:lnTo>
                  <a:lnTo>
                    <a:pt x="259" y="139"/>
                  </a:lnTo>
                  <a:lnTo>
                    <a:pt x="284" y="140"/>
                  </a:lnTo>
                  <a:lnTo>
                    <a:pt x="311" y="140"/>
                  </a:lnTo>
                  <a:lnTo>
                    <a:pt x="340" y="140"/>
                  </a:lnTo>
                  <a:lnTo>
                    <a:pt x="369" y="140"/>
                  </a:lnTo>
                  <a:lnTo>
                    <a:pt x="397" y="140"/>
                  </a:lnTo>
                  <a:lnTo>
                    <a:pt x="424" y="140"/>
                  </a:lnTo>
                  <a:lnTo>
                    <a:pt x="450" y="139"/>
                  </a:lnTo>
                  <a:lnTo>
                    <a:pt x="474" y="139"/>
                  </a:lnTo>
                  <a:lnTo>
                    <a:pt x="497" y="138"/>
                  </a:lnTo>
                  <a:lnTo>
                    <a:pt x="520" y="137"/>
                  </a:lnTo>
                  <a:lnTo>
                    <a:pt x="541" y="136"/>
                  </a:lnTo>
                  <a:lnTo>
                    <a:pt x="561" y="135"/>
                  </a:lnTo>
                  <a:lnTo>
                    <a:pt x="580" y="134"/>
                  </a:lnTo>
                  <a:lnTo>
                    <a:pt x="598" y="133"/>
                  </a:lnTo>
                  <a:lnTo>
                    <a:pt x="614" y="132"/>
                  </a:lnTo>
                  <a:lnTo>
                    <a:pt x="630" y="130"/>
                  </a:lnTo>
                  <a:lnTo>
                    <a:pt x="644" y="129"/>
                  </a:lnTo>
                  <a:lnTo>
                    <a:pt x="657" y="128"/>
                  </a:lnTo>
                  <a:lnTo>
                    <a:pt x="669" y="126"/>
                  </a:lnTo>
                  <a:lnTo>
                    <a:pt x="691" y="123"/>
                  </a:lnTo>
                  <a:lnTo>
                    <a:pt x="710" y="120"/>
                  </a:lnTo>
                  <a:lnTo>
                    <a:pt x="728" y="118"/>
                  </a:lnTo>
                  <a:lnTo>
                    <a:pt x="743" y="117"/>
                  </a:lnTo>
                  <a:lnTo>
                    <a:pt x="756" y="115"/>
                  </a:lnTo>
                  <a:lnTo>
                    <a:pt x="767" y="114"/>
                  </a:lnTo>
                  <a:lnTo>
                    <a:pt x="776" y="114"/>
                  </a:lnTo>
                  <a:lnTo>
                    <a:pt x="783" y="113"/>
                  </a:lnTo>
                  <a:lnTo>
                    <a:pt x="793" y="113"/>
                  </a:lnTo>
                  <a:lnTo>
                    <a:pt x="803" y="114"/>
                  </a:lnTo>
                  <a:lnTo>
                    <a:pt x="813" y="116"/>
                  </a:lnTo>
                  <a:lnTo>
                    <a:pt x="823" y="118"/>
                  </a:lnTo>
                  <a:lnTo>
                    <a:pt x="833" y="121"/>
                  </a:lnTo>
                  <a:lnTo>
                    <a:pt x="843" y="124"/>
                  </a:lnTo>
                  <a:lnTo>
                    <a:pt x="853" y="129"/>
                  </a:lnTo>
                  <a:lnTo>
                    <a:pt x="863" y="134"/>
                  </a:lnTo>
                  <a:close/>
                  <a:moveTo>
                    <a:pt x="162" y="223"/>
                  </a:moveTo>
                  <a:lnTo>
                    <a:pt x="158" y="220"/>
                  </a:lnTo>
                  <a:lnTo>
                    <a:pt x="155" y="217"/>
                  </a:lnTo>
                  <a:lnTo>
                    <a:pt x="152" y="211"/>
                  </a:lnTo>
                  <a:lnTo>
                    <a:pt x="152" y="207"/>
                  </a:lnTo>
                  <a:lnTo>
                    <a:pt x="154" y="203"/>
                  </a:lnTo>
                  <a:lnTo>
                    <a:pt x="156" y="203"/>
                  </a:lnTo>
                  <a:lnTo>
                    <a:pt x="160" y="203"/>
                  </a:lnTo>
                  <a:lnTo>
                    <a:pt x="165" y="204"/>
                  </a:lnTo>
                  <a:lnTo>
                    <a:pt x="173" y="205"/>
                  </a:lnTo>
                  <a:lnTo>
                    <a:pt x="181" y="207"/>
                  </a:lnTo>
                  <a:lnTo>
                    <a:pt x="192" y="210"/>
                  </a:lnTo>
                  <a:lnTo>
                    <a:pt x="204" y="214"/>
                  </a:lnTo>
                  <a:lnTo>
                    <a:pt x="218" y="218"/>
                  </a:lnTo>
                  <a:lnTo>
                    <a:pt x="226" y="237"/>
                  </a:lnTo>
                  <a:lnTo>
                    <a:pt x="233" y="254"/>
                  </a:lnTo>
                  <a:lnTo>
                    <a:pt x="239" y="271"/>
                  </a:lnTo>
                  <a:lnTo>
                    <a:pt x="244" y="286"/>
                  </a:lnTo>
                  <a:lnTo>
                    <a:pt x="249" y="300"/>
                  </a:lnTo>
                  <a:lnTo>
                    <a:pt x="253" y="312"/>
                  </a:lnTo>
                  <a:lnTo>
                    <a:pt x="257" y="324"/>
                  </a:lnTo>
                  <a:lnTo>
                    <a:pt x="260" y="334"/>
                  </a:lnTo>
                  <a:lnTo>
                    <a:pt x="262" y="343"/>
                  </a:lnTo>
                  <a:lnTo>
                    <a:pt x="263" y="351"/>
                  </a:lnTo>
                  <a:lnTo>
                    <a:pt x="264" y="357"/>
                  </a:lnTo>
                  <a:lnTo>
                    <a:pt x="265" y="362"/>
                  </a:lnTo>
                  <a:lnTo>
                    <a:pt x="264" y="366"/>
                  </a:lnTo>
                  <a:lnTo>
                    <a:pt x="263" y="369"/>
                  </a:lnTo>
                  <a:lnTo>
                    <a:pt x="262" y="371"/>
                  </a:lnTo>
                  <a:lnTo>
                    <a:pt x="260" y="371"/>
                  </a:lnTo>
                  <a:lnTo>
                    <a:pt x="255" y="370"/>
                  </a:lnTo>
                  <a:lnTo>
                    <a:pt x="250" y="366"/>
                  </a:lnTo>
                  <a:lnTo>
                    <a:pt x="244" y="361"/>
                  </a:lnTo>
                  <a:lnTo>
                    <a:pt x="237" y="353"/>
                  </a:lnTo>
                  <a:lnTo>
                    <a:pt x="230" y="343"/>
                  </a:lnTo>
                  <a:lnTo>
                    <a:pt x="223" y="331"/>
                  </a:lnTo>
                  <a:lnTo>
                    <a:pt x="216" y="317"/>
                  </a:lnTo>
                  <a:lnTo>
                    <a:pt x="209" y="301"/>
                  </a:lnTo>
                  <a:lnTo>
                    <a:pt x="202" y="285"/>
                  </a:lnTo>
                  <a:lnTo>
                    <a:pt x="195" y="271"/>
                  </a:lnTo>
                  <a:lnTo>
                    <a:pt x="189" y="259"/>
                  </a:lnTo>
                  <a:lnTo>
                    <a:pt x="183" y="249"/>
                  </a:lnTo>
                  <a:lnTo>
                    <a:pt x="177" y="240"/>
                  </a:lnTo>
                  <a:lnTo>
                    <a:pt x="172" y="233"/>
                  </a:lnTo>
                  <a:lnTo>
                    <a:pt x="167" y="227"/>
                  </a:lnTo>
                  <a:lnTo>
                    <a:pt x="162" y="223"/>
                  </a:lnTo>
                  <a:close/>
                  <a:moveTo>
                    <a:pt x="186" y="214"/>
                  </a:moveTo>
                  <a:lnTo>
                    <a:pt x="223" y="218"/>
                  </a:lnTo>
                  <a:lnTo>
                    <a:pt x="264" y="222"/>
                  </a:lnTo>
                  <a:lnTo>
                    <a:pt x="306" y="223"/>
                  </a:lnTo>
                  <a:lnTo>
                    <a:pt x="351" y="223"/>
                  </a:lnTo>
                  <a:lnTo>
                    <a:pt x="395" y="221"/>
                  </a:lnTo>
                  <a:lnTo>
                    <a:pt x="438" y="220"/>
                  </a:lnTo>
                  <a:lnTo>
                    <a:pt x="477" y="218"/>
                  </a:lnTo>
                  <a:lnTo>
                    <a:pt x="495" y="218"/>
                  </a:lnTo>
                  <a:lnTo>
                    <a:pt x="512" y="217"/>
                  </a:lnTo>
                  <a:lnTo>
                    <a:pt x="528" y="216"/>
                  </a:lnTo>
                  <a:lnTo>
                    <a:pt x="542" y="214"/>
                  </a:lnTo>
                  <a:lnTo>
                    <a:pt x="554" y="213"/>
                  </a:lnTo>
                  <a:lnTo>
                    <a:pt x="564" y="212"/>
                  </a:lnTo>
                  <a:lnTo>
                    <a:pt x="572" y="210"/>
                  </a:lnTo>
                  <a:lnTo>
                    <a:pt x="579" y="209"/>
                  </a:lnTo>
                  <a:lnTo>
                    <a:pt x="583" y="208"/>
                  </a:lnTo>
                  <a:lnTo>
                    <a:pt x="586" y="207"/>
                  </a:lnTo>
                  <a:lnTo>
                    <a:pt x="590" y="205"/>
                  </a:lnTo>
                  <a:lnTo>
                    <a:pt x="595" y="204"/>
                  </a:lnTo>
                  <a:lnTo>
                    <a:pt x="602" y="203"/>
                  </a:lnTo>
                  <a:lnTo>
                    <a:pt x="610" y="202"/>
                  </a:lnTo>
                  <a:lnTo>
                    <a:pt x="621" y="204"/>
                  </a:lnTo>
                  <a:lnTo>
                    <a:pt x="634" y="208"/>
                  </a:lnTo>
                  <a:lnTo>
                    <a:pt x="651" y="216"/>
                  </a:lnTo>
                  <a:lnTo>
                    <a:pt x="670" y="226"/>
                  </a:lnTo>
                  <a:lnTo>
                    <a:pt x="680" y="231"/>
                  </a:lnTo>
                  <a:lnTo>
                    <a:pt x="688" y="237"/>
                  </a:lnTo>
                  <a:lnTo>
                    <a:pt x="695" y="241"/>
                  </a:lnTo>
                  <a:lnTo>
                    <a:pt x="700" y="245"/>
                  </a:lnTo>
                  <a:lnTo>
                    <a:pt x="704" y="249"/>
                  </a:lnTo>
                  <a:lnTo>
                    <a:pt x="707" y="253"/>
                  </a:lnTo>
                  <a:lnTo>
                    <a:pt x="709" y="256"/>
                  </a:lnTo>
                  <a:lnTo>
                    <a:pt x="709" y="258"/>
                  </a:lnTo>
                  <a:lnTo>
                    <a:pt x="708" y="262"/>
                  </a:lnTo>
                  <a:lnTo>
                    <a:pt x="706" y="265"/>
                  </a:lnTo>
                  <a:lnTo>
                    <a:pt x="701" y="267"/>
                  </a:lnTo>
                  <a:lnTo>
                    <a:pt x="693" y="269"/>
                  </a:lnTo>
                  <a:lnTo>
                    <a:pt x="688" y="271"/>
                  </a:lnTo>
                  <a:lnTo>
                    <a:pt x="682" y="274"/>
                  </a:lnTo>
                  <a:lnTo>
                    <a:pt x="676" y="279"/>
                  </a:lnTo>
                  <a:lnTo>
                    <a:pt x="668" y="286"/>
                  </a:lnTo>
                  <a:lnTo>
                    <a:pt x="660" y="295"/>
                  </a:lnTo>
                  <a:lnTo>
                    <a:pt x="651" y="306"/>
                  </a:lnTo>
                  <a:lnTo>
                    <a:pt x="641" y="318"/>
                  </a:lnTo>
                  <a:lnTo>
                    <a:pt x="630" y="332"/>
                  </a:lnTo>
                  <a:lnTo>
                    <a:pt x="620" y="346"/>
                  </a:lnTo>
                  <a:lnTo>
                    <a:pt x="611" y="358"/>
                  </a:lnTo>
                  <a:lnTo>
                    <a:pt x="604" y="368"/>
                  </a:lnTo>
                  <a:lnTo>
                    <a:pt x="598" y="376"/>
                  </a:lnTo>
                  <a:lnTo>
                    <a:pt x="593" y="382"/>
                  </a:lnTo>
                  <a:lnTo>
                    <a:pt x="589" y="386"/>
                  </a:lnTo>
                  <a:lnTo>
                    <a:pt x="586" y="389"/>
                  </a:lnTo>
                  <a:lnTo>
                    <a:pt x="584" y="389"/>
                  </a:lnTo>
                  <a:lnTo>
                    <a:pt x="578" y="389"/>
                  </a:lnTo>
                  <a:lnTo>
                    <a:pt x="575" y="388"/>
                  </a:lnTo>
                  <a:lnTo>
                    <a:pt x="572" y="386"/>
                  </a:lnTo>
                  <a:lnTo>
                    <a:pt x="570" y="383"/>
                  </a:lnTo>
                  <a:lnTo>
                    <a:pt x="569" y="381"/>
                  </a:lnTo>
                  <a:lnTo>
                    <a:pt x="569" y="377"/>
                  </a:lnTo>
                  <a:lnTo>
                    <a:pt x="569" y="372"/>
                  </a:lnTo>
                  <a:lnTo>
                    <a:pt x="569" y="368"/>
                  </a:lnTo>
                  <a:lnTo>
                    <a:pt x="571" y="363"/>
                  </a:lnTo>
                  <a:lnTo>
                    <a:pt x="573" y="357"/>
                  </a:lnTo>
                  <a:lnTo>
                    <a:pt x="575" y="349"/>
                  </a:lnTo>
                  <a:lnTo>
                    <a:pt x="578" y="341"/>
                  </a:lnTo>
                  <a:lnTo>
                    <a:pt x="582" y="331"/>
                  </a:lnTo>
                  <a:lnTo>
                    <a:pt x="586" y="320"/>
                  </a:lnTo>
                  <a:lnTo>
                    <a:pt x="591" y="308"/>
                  </a:lnTo>
                  <a:lnTo>
                    <a:pt x="595" y="296"/>
                  </a:lnTo>
                  <a:lnTo>
                    <a:pt x="599" y="284"/>
                  </a:lnTo>
                  <a:lnTo>
                    <a:pt x="602" y="274"/>
                  </a:lnTo>
                  <a:lnTo>
                    <a:pt x="604" y="266"/>
                  </a:lnTo>
                  <a:lnTo>
                    <a:pt x="605" y="259"/>
                  </a:lnTo>
                  <a:lnTo>
                    <a:pt x="606" y="253"/>
                  </a:lnTo>
                  <a:lnTo>
                    <a:pt x="606" y="249"/>
                  </a:lnTo>
                  <a:lnTo>
                    <a:pt x="605" y="246"/>
                  </a:lnTo>
                  <a:lnTo>
                    <a:pt x="599" y="242"/>
                  </a:lnTo>
                  <a:lnTo>
                    <a:pt x="593" y="239"/>
                  </a:lnTo>
                  <a:lnTo>
                    <a:pt x="585" y="237"/>
                  </a:lnTo>
                  <a:lnTo>
                    <a:pt x="577" y="236"/>
                  </a:lnTo>
                  <a:lnTo>
                    <a:pt x="574" y="236"/>
                  </a:lnTo>
                  <a:lnTo>
                    <a:pt x="570" y="236"/>
                  </a:lnTo>
                  <a:lnTo>
                    <a:pt x="565" y="236"/>
                  </a:lnTo>
                  <a:lnTo>
                    <a:pt x="558" y="237"/>
                  </a:lnTo>
                  <a:lnTo>
                    <a:pt x="551" y="237"/>
                  </a:lnTo>
                  <a:lnTo>
                    <a:pt x="542" y="237"/>
                  </a:lnTo>
                  <a:lnTo>
                    <a:pt x="533" y="238"/>
                  </a:lnTo>
                  <a:lnTo>
                    <a:pt x="522" y="238"/>
                  </a:lnTo>
                  <a:lnTo>
                    <a:pt x="510" y="238"/>
                  </a:lnTo>
                  <a:lnTo>
                    <a:pt x="497" y="239"/>
                  </a:lnTo>
                  <a:lnTo>
                    <a:pt x="483" y="239"/>
                  </a:lnTo>
                  <a:lnTo>
                    <a:pt x="468" y="240"/>
                  </a:lnTo>
                  <a:lnTo>
                    <a:pt x="451" y="240"/>
                  </a:lnTo>
                  <a:lnTo>
                    <a:pt x="434" y="241"/>
                  </a:lnTo>
                  <a:lnTo>
                    <a:pt x="415" y="241"/>
                  </a:lnTo>
                  <a:lnTo>
                    <a:pt x="395" y="242"/>
                  </a:lnTo>
                  <a:lnTo>
                    <a:pt x="356" y="243"/>
                  </a:lnTo>
                  <a:lnTo>
                    <a:pt x="321" y="243"/>
                  </a:lnTo>
                  <a:lnTo>
                    <a:pt x="290" y="244"/>
                  </a:lnTo>
                  <a:lnTo>
                    <a:pt x="263" y="244"/>
                  </a:lnTo>
                  <a:lnTo>
                    <a:pt x="251" y="243"/>
                  </a:lnTo>
                  <a:lnTo>
                    <a:pt x="239" y="243"/>
                  </a:lnTo>
                  <a:lnTo>
                    <a:pt x="229" y="243"/>
                  </a:lnTo>
                  <a:lnTo>
                    <a:pt x="220" y="243"/>
                  </a:lnTo>
                  <a:lnTo>
                    <a:pt x="212" y="243"/>
                  </a:lnTo>
                  <a:lnTo>
                    <a:pt x="205" y="242"/>
                  </a:lnTo>
                  <a:lnTo>
                    <a:pt x="199" y="242"/>
                  </a:lnTo>
                  <a:lnTo>
                    <a:pt x="194" y="242"/>
                  </a:lnTo>
                  <a:lnTo>
                    <a:pt x="190" y="228"/>
                  </a:lnTo>
                  <a:lnTo>
                    <a:pt x="186" y="214"/>
                  </a:lnTo>
                  <a:close/>
                  <a:moveTo>
                    <a:pt x="386" y="283"/>
                  </a:moveTo>
                  <a:lnTo>
                    <a:pt x="405" y="282"/>
                  </a:lnTo>
                  <a:lnTo>
                    <a:pt x="421" y="281"/>
                  </a:lnTo>
                  <a:lnTo>
                    <a:pt x="436" y="281"/>
                  </a:lnTo>
                  <a:lnTo>
                    <a:pt x="450" y="281"/>
                  </a:lnTo>
                  <a:lnTo>
                    <a:pt x="461" y="280"/>
                  </a:lnTo>
                  <a:lnTo>
                    <a:pt x="471" y="281"/>
                  </a:lnTo>
                  <a:lnTo>
                    <a:pt x="480" y="281"/>
                  </a:lnTo>
                  <a:lnTo>
                    <a:pt x="487" y="281"/>
                  </a:lnTo>
                  <a:lnTo>
                    <a:pt x="505" y="283"/>
                  </a:lnTo>
                  <a:lnTo>
                    <a:pt x="514" y="285"/>
                  </a:lnTo>
                  <a:lnTo>
                    <a:pt x="523" y="287"/>
                  </a:lnTo>
                  <a:lnTo>
                    <a:pt x="531" y="289"/>
                  </a:lnTo>
                  <a:lnTo>
                    <a:pt x="536" y="292"/>
                  </a:lnTo>
                  <a:lnTo>
                    <a:pt x="538" y="294"/>
                  </a:lnTo>
                  <a:lnTo>
                    <a:pt x="539" y="296"/>
                  </a:lnTo>
                  <a:lnTo>
                    <a:pt x="537" y="297"/>
                  </a:lnTo>
                  <a:lnTo>
                    <a:pt x="533" y="298"/>
                  </a:lnTo>
                  <a:lnTo>
                    <a:pt x="525" y="299"/>
                  </a:lnTo>
                  <a:lnTo>
                    <a:pt x="515" y="300"/>
                  </a:lnTo>
                  <a:lnTo>
                    <a:pt x="501" y="301"/>
                  </a:lnTo>
                  <a:lnTo>
                    <a:pt x="484" y="302"/>
                  </a:lnTo>
                  <a:lnTo>
                    <a:pt x="465" y="303"/>
                  </a:lnTo>
                  <a:lnTo>
                    <a:pt x="442" y="304"/>
                  </a:lnTo>
                  <a:lnTo>
                    <a:pt x="419" y="304"/>
                  </a:lnTo>
                  <a:lnTo>
                    <a:pt x="398" y="304"/>
                  </a:lnTo>
                  <a:lnTo>
                    <a:pt x="380" y="304"/>
                  </a:lnTo>
                  <a:lnTo>
                    <a:pt x="364" y="303"/>
                  </a:lnTo>
                  <a:lnTo>
                    <a:pt x="350" y="302"/>
                  </a:lnTo>
                  <a:lnTo>
                    <a:pt x="339" y="300"/>
                  </a:lnTo>
                  <a:lnTo>
                    <a:pt x="331" y="299"/>
                  </a:lnTo>
                  <a:lnTo>
                    <a:pt x="325" y="297"/>
                  </a:lnTo>
                  <a:lnTo>
                    <a:pt x="320" y="295"/>
                  </a:lnTo>
                  <a:lnTo>
                    <a:pt x="315" y="294"/>
                  </a:lnTo>
                  <a:lnTo>
                    <a:pt x="312" y="292"/>
                  </a:lnTo>
                  <a:lnTo>
                    <a:pt x="310" y="291"/>
                  </a:lnTo>
                  <a:lnTo>
                    <a:pt x="308" y="289"/>
                  </a:lnTo>
                  <a:lnTo>
                    <a:pt x="309" y="287"/>
                  </a:lnTo>
                  <a:lnTo>
                    <a:pt x="312" y="286"/>
                  </a:lnTo>
                  <a:lnTo>
                    <a:pt x="316" y="286"/>
                  </a:lnTo>
                  <a:lnTo>
                    <a:pt x="322" y="286"/>
                  </a:lnTo>
                  <a:lnTo>
                    <a:pt x="331" y="285"/>
                  </a:lnTo>
                  <a:lnTo>
                    <a:pt x="342" y="285"/>
                  </a:lnTo>
                  <a:lnTo>
                    <a:pt x="354" y="285"/>
                  </a:lnTo>
                  <a:lnTo>
                    <a:pt x="369" y="284"/>
                  </a:lnTo>
                  <a:lnTo>
                    <a:pt x="386" y="283"/>
                  </a:lnTo>
                  <a:close/>
                  <a:moveTo>
                    <a:pt x="260" y="364"/>
                  </a:moveTo>
                  <a:lnTo>
                    <a:pt x="260" y="354"/>
                  </a:lnTo>
                  <a:lnTo>
                    <a:pt x="260" y="344"/>
                  </a:lnTo>
                  <a:lnTo>
                    <a:pt x="271" y="345"/>
                  </a:lnTo>
                  <a:lnTo>
                    <a:pt x="285" y="345"/>
                  </a:lnTo>
                  <a:lnTo>
                    <a:pt x="300" y="346"/>
                  </a:lnTo>
                  <a:lnTo>
                    <a:pt x="317" y="347"/>
                  </a:lnTo>
                  <a:lnTo>
                    <a:pt x="336" y="348"/>
                  </a:lnTo>
                  <a:lnTo>
                    <a:pt x="357" y="349"/>
                  </a:lnTo>
                  <a:lnTo>
                    <a:pt x="380" y="350"/>
                  </a:lnTo>
                  <a:lnTo>
                    <a:pt x="405" y="350"/>
                  </a:lnTo>
                  <a:lnTo>
                    <a:pt x="430" y="351"/>
                  </a:lnTo>
                  <a:lnTo>
                    <a:pt x="454" y="352"/>
                  </a:lnTo>
                  <a:lnTo>
                    <a:pt x="499" y="354"/>
                  </a:lnTo>
                  <a:lnTo>
                    <a:pt x="541" y="356"/>
                  </a:lnTo>
                  <a:lnTo>
                    <a:pt x="581" y="359"/>
                  </a:lnTo>
                  <a:lnTo>
                    <a:pt x="581" y="370"/>
                  </a:lnTo>
                  <a:lnTo>
                    <a:pt x="581" y="381"/>
                  </a:lnTo>
                  <a:lnTo>
                    <a:pt x="573" y="380"/>
                  </a:lnTo>
                  <a:lnTo>
                    <a:pt x="564" y="379"/>
                  </a:lnTo>
                  <a:lnTo>
                    <a:pt x="553" y="378"/>
                  </a:lnTo>
                  <a:lnTo>
                    <a:pt x="540" y="377"/>
                  </a:lnTo>
                  <a:lnTo>
                    <a:pt x="526" y="377"/>
                  </a:lnTo>
                  <a:lnTo>
                    <a:pt x="510" y="376"/>
                  </a:lnTo>
                  <a:lnTo>
                    <a:pt x="492" y="375"/>
                  </a:lnTo>
                  <a:lnTo>
                    <a:pt x="473" y="374"/>
                  </a:lnTo>
                  <a:lnTo>
                    <a:pt x="452" y="374"/>
                  </a:lnTo>
                  <a:lnTo>
                    <a:pt x="429" y="373"/>
                  </a:lnTo>
                  <a:lnTo>
                    <a:pt x="405" y="372"/>
                  </a:lnTo>
                  <a:lnTo>
                    <a:pt x="379" y="370"/>
                  </a:lnTo>
                  <a:lnTo>
                    <a:pt x="352" y="369"/>
                  </a:lnTo>
                  <a:lnTo>
                    <a:pt x="323" y="368"/>
                  </a:lnTo>
                  <a:lnTo>
                    <a:pt x="292" y="366"/>
                  </a:lnTo>
                  <a:lnTo>
                    <a:pt x="260" y="364"/>
                  </a:lnTo>
                  <a:close/>
                  <a:moveTo>
                    <a:pt x="387" y="428"/>
                  </a:moveTo>
                  <a:lnTo>
                    <a:pt x="406" y="428"/>
                  </a:lnTo>
                  <a:lnTo>
                    <a:pt x="424" y="428"/>
                  </a:lnTo>
                  <a:lnTo>
                    <a:pt x="440" y="429"/>
                  </a:lnTo>
                  <a:lnTo>
                    <a:pt x="456" y="429"/>
                  </a:lnTo>
                  <a:lnTo>
                    <a:pt x="470" y="429"/>
                  </a:lnTo>
                  <a:lnTo>
                    <a:pt x="484" y="429"/>
                  </a:lnTo>
                  <a:lnTo>
                    <a:pt x="496" y="429"/>
                  </a:lnTo>
                  <a:lnTo>
                    <a:pt x="507" y="429"/>
                  </a:lnTo>
                  <a:lnTo>
                    <a:pt x="517" y="429"/>
                  </a:lnTo>
                  <a:lnTo>
                    <a:pt x="526" y="429"/>
                  </a:lnTo>
                  <a:lnTo>
                    <a:pt x="533" y="429"/>
                  </a:lnTo>
                  <a:lnTo>
                    <a:pt x="540" y="429"/>
                  </a:lnTo>
                  <a:lnTo>
                    <a:pt x="545" y="430"/>
                  </a:lnTo>
                  <a:lnTo>
                    <a:pt x="550" y="430"/>
                  </a:lnTo>
                  <a:lnTo>
                    <a:pt x="553" y="430"/>
                  </a:lnTo>
                  <a:lnTo>
                    <a:pt x="555" y="430"/>
                  </a:lnTo>
                  <a:lnTo>
                    <a:pt x="562" y="431"/>
                  </a:lnTo>
                  <a:lnTo>
                    <a:pt x="570" y="433"/>
                  </a:lnTo>
                  <a:lnTo>
                    <a:pt x="587" y="439"/>
                  </a:lnTo>
                  <a:lnTo>
                    <a:pt x="595" y="444"/>
                  </a:lnTo>
                  <a:lnTo>
                    <a:pt x="602" y="447"/>
                  </a:lnTo>
                  <a:lnTo>
                    <a:pt x="606" y="450"/>
                  </a:lnTo>
                  <a:lnTo>
                    <a:pt x="607" y="452"/>
                  </a:lnTo>
                  <a:lnTo>
                    <a:pt x="606" y="452"/>
                  </a:lnTo>
                  <a:lnTo>
                    <a:pt x="605" y="453"/>
                  </a:lnTo>
                  <a:lnTo>
                    <a:pt x="602" y="453"/>
                  </a:lnTo>
                  <a:lnTo>
                    <a:pt x="598" y="454"/>
                  </a:lnTo>
                  <a:lnTo>
                    <a:pt x="593" y="454"/>
                  </a:lnTo>
                  <a:lnTo>
                    <a:pt x="586" y="455"/>
                  </a:lnTo>
                  <a:lnTo>
                    <a:pt x="579" y="455"/>
                  </a:lnTo>
                  <a:lnTo>
                    <a:pt x="571" y="455"/>
                  </a:lnTo>
                  <a:lnTo>
                    <a:pt x="561" y="456"/>
                  </a:lnTo>
                  <a:lnTo>
                    <a:pt x="550" y="456"/>
                  </a:lnTo>
                  <a:lnTo>
                    <a:pt x="538" y="456"/>
                  </a:lnTo>
                  <a:lnTo>
                    <a:pt x="525" y="456"/>
                  </a:lnTo>
                  <a:lnTo>
                    <a:pt x="511" y="456"/>
                  </a:lnTo>
                  <a:lnTo>
                    <a:pt x="496" y="455"/>
                  </a:lnTo>
                  <a:lnTo>
                    <a:pt x="479" y="455"/>
                  </a:lnTo>
                  <a:lnTo>
                    <a:pt x="462" y="454"/>
                  </a:lnTo>
                  <a:lnTo>
                    <a:pt x="428" y="453"/>
                  </a:lnTo>
                  <a:lnTo>
                    <a:pt x="397" y="452"/>
                  </a:lnTo>
                  <a:lnTo>
                    <a:pt x="370" y="451"/>
                  </a:lnTo>
                  <a:lnTo>
                    <a:pt x="346" y="449"/>
                  </a:lnTo>
                  <a:lnTo>
                    <a:pt x="326" y="448"/>
                  </a:lnTo>
                  <a:lnTo>
                    <a:pt x="309" y="447"/>
                  </a:lnTo>
                  <a:lnTo>
                    <a:pt x="296" y="445"/>
                  </a:lnTo>
                  <a:lnTo>
                    <a:pt x="287" y="444"/>
                  </a:lnTo>
                  <a:lnTo>
                    <a:pt x="273" y="441"/>
                  </a:lnTo>
                  <a:lnTo>
                    <a:pt x="261" y="437"/>
                  </a:lnTo>
                  <a:lnTo>
                    <a:pt x="252" y="434"/>
                  </a:lnTo>
                  <a:lnTo>
                    <a:pt x="249" y="432"/>
                  </a:lnTo>
                  <a:lnTo>
                    <a:pt x="247" y="430"/>
                  </a:lnTo>
                  <a:lnTo>
                    <a:pt x="246" y="429"/>
                  </a:lnTo>
                  <a:lnTo>
                    <a:pt x="247" y="428"/>
                  </a:lnTo>
                  <a:lnTo>
                    <a:pt x="248" y="427"/>
                  </a:lnTo>
                  <a:lnTo>
                    <a:pt x="251" y="426"/>
                  </a:lnTo>
                  <a:lnTo>
                    <a:pt x="256" y="426"/>
                  </a:lnTo>
                  <a:lnTo>
                    <a:pt x="261" y="426"/>
                  </a:lnTo>
                  <a:lnTo>
                    <a:pt x="268" y="425"/>
                  </a:lnTo>
                  <a:lnTo>
                    <a:pt x="277" y="425"/>
                  </a:lnTo>
                  <a:lnTo>
                    <a:pt x="286" y="425"/>
                  </a:lnTo>
                  <a:lnTo>
                    <a:pt x="297" y="426"/>
                  </a:lnTo>
                  <a:lnTo>
                    <a:pt x="309" y="426"/>
                  </a:lnTo>
                  <a:lnTo>
                    <a:pt x="322" y="426"/>
                  </a:lnTo>
                  <a:lnTo>
                    <a:pt x="336" y="427"/>
                  </a:lnTo>
                  <a:lnTo>
                    <a:pt x="352" y="427"/>
                  </a:lnTo>
                  <a:lnTo>
                    <a:pt x="369" y="427"/>
                  </a:lnTo>
                  <a:lnTo>
                    <a:pt x="387" y="428"/>
                  </a:lnTo>
                  <a:close/>
                  <a:moveTo>
                    <a:pt x="254" y="536"/>
                  </a:moveTo>
                  <a:lnTo>
                    <a:pt x="229" y="534"/>
                  </a:lnTo>
                  <a:lnTo>
                    <a:pt x="217" y="533"/>
                  </a:lnTo>
                  <a:lnTo>
                    <a:pt x="207" y="532"/>
                  </a:lnTo>
                  <a:lnTo>
                    <a:pt x="198" y="531"/>
                  </a:lnTo>
                  <a:lnTo>
                    <a:pt x="190" y="530"/>
                  </a:lnTo>
                  <a:lnTo>
                    <a:pt x="184" y="529"/>
                  </a:lnTo>
                  <a:lnTo>
                    <a:pt x="179" y="528"/>
                  </a:lnTo>
                  <a:lnTo>
                    <a:pt x="169" y="526"/>
                  </a:lnTo>
                  <a:lnTo>
                    <a:pt x="158" y="522"/>
                  </a:lnTo>
                  <a:lnTo>
                    <a:pt x="145" y="518"/>
                  </a:lnTo>
                  <a:lnTo>
                    <a:pt x="131" y="513"/>
                  </a:lnTo>
                  <a:lnTo>
                    <a:pt x="117" y="506"/>
                  </a:lnTo>
                  <a:lnTo>
                    <a:pt x="105" y="499"/>
                  </a:lnTo>
                  <a:lnTo>
                    <a:pt x="95" y="492"/>
                  </a:lnTo>
                  <a:lnTo>
                    <a:pt x="88" y="485"/>
                  </a:lnTo>
                  <a:lnTo>
                    <a:pt x="126" y="491"/>
                  </a:lnTo>
                  <a:lnTo>
                    <a:pt x="163" y="496"/>
                  </a:lnTo>
                  <a:lnTo>
                    <a:pt x="199" y="501"/>
                  </a:lnTo>
                  <a:lnTo>
                    <a:pt x="233" y="506"/>
                  </a:lnTo>
                  <a:lnTo>
                    <a:pt x="265" y="510"/>
                  </a:lnTo>
                  <a:lnTo>
                    <a:pt x="296" y="513"/>
                  </a:lnTo>
                  <a:lnTo>
                    <a:pt x="325" y="516"/>
                  </a:lnTo>
                  <a:lnTo>
                    <a:pt x="352" y="519"/>
                  </a:lnTo>
                  <a:lnTo>
                    <a:pt x="378" y="522"/>
                  </a:lnTo>
                  <a:lnTo>
                    <a:pt x="403" y="524"/>
                  </a:lnTo>
                  <a:lnTo>
                    <a:pt x="426" y="526"/>
                  </a:lnTo>
                  <a:lnTo>
                    <a:pt x="447" y="527"/>
                  </a:lnTo>
                  <a:lnTo>
                    <a:pt x="467" y="529"/>
                  </a:lnTo>
                  <a:lnTo>
                    <a:pt x="485" y="530"/>
                  </a:lnTo>
                  <a:lnTo>
                    <a:pt x="501" y="530"/>
                  </a:lnTo>
                  <a:lnTo>
                    <a:pt x="516" y="531"/>
                  </a:lnTo>
                  <a:lnTo>
                    <a:pt x="543" y="532"/>
                  </a:lnTo>
                  <a:lnTo>
                    <a:pt x="569" y="533"/>
                  </a:lnTo>
                  <a:lnTo>
                    <a:pt x="592" y="534"/>
                  </a:lnTo>
                  <a:lnTo>
                    <a:pt x="613" y="535"/>
                  </a:lnTo>
                  <a:lnTo>
                    <a:pt x="631" y="536"/>
                  </a:lnTo>
                  <a:lnTo>
                    <a:pt x="648" y="537"/>
                  </a:lnTo>
                  <a:lnTo>
                    <a:pt x="663" y="539"/>
                  </a:lnTo>
                  <a:lnTo>
                    <a:pt x="676" y="540"/>
                  </a:lnTo>
                  <a:lnTo>
                    <a:pt x="699" y="543"/>
                  </a:lnTo>
                  <a:lnTo>
                    <a:pt x="721" y="548"/>
                  </a:lnTo>
                  <a:lnTo>
                    <a:pt x="740" y="556"/>
                  </a:lnTo>
                  <a:lnTo>
                    <a:pt x="756" y="565"/>
                  </a:lnTo>
                  <a:lnTo>
                    <a:pt x="769" y="576"/>
                  </a:lnTo>
                  <a:lnTo>
                    <a:pt x="774" y="580"/>
                  </a:lnTo>
                  <a:lnTo>
                    <a:pt x="778" y="584"/>
                  </a:lnTo>
                  <a:lnTo>
                    <a:pt x="781" y="588"/>
                  </a:lnTo>
                  <a:lnTo>
                    <a:pt x="783" y="590"/>
                  </a:lnTo>
                  <a:lnTo>
                    <a:pt x="784" y="593"/>
                  </a:lnTo>
                  <a:lnTo>
                    <a:pt x="783" y="594"/>
                  </a:lnTo>
                  <a:lnTo>
                    <a:pt x="780" y="595"/>
                  </a:lnTo>
                  <a:lnTo>
                    <a:pt x="775" y="595"/>
                  </a:lnTo>
                  <a:lnTo>
                    <a:pt x="767" y="594"/>
                  </a:lnTo>
                  <a:lnTo>
                    <a:pt x="757" y="593"/>
                  </a:lnTo>
                  <a:lnTo>
                    <a:pt x="744" y="592"/>
                  </a:lnTo>
                  <a:lnTo>
                    <a:pt x="728" y="591"/>
                  </a:lnTo>
                  <a:lnTo>
                    <a:pt x="711" y="588"/>
                  </a:lnTo>
                  <a:lnTo>
                    <a:pt x="691" y="586"/>
                  </a:lnTo>
                  <a:lnTo>
                    <a:pt x="669" y="583"/>
                  </a:lnTo>
                  <a:lnTo>
                    <a:pt x="645" y="580"/>
                  </a:lnTo>
                  <a:lnTo>
                    <a:pt x="619" y="576"/>
                  </a:lnTo>
                  <a:lnTo>
                    <a:pt x="592" y="573"/>
                  </a:lnTo>
                  <a:lnTo>
                    <a:pt x="562" y="570"/>
                  </a:lnTo>
                  <a:lnTo>
                    <a:pt x="530" y="567"/>
                  </a:lnTo>
                  <a:lnTo>
                    <a:pt x="496" y="564"/>
                  </a:lnTo>
                  <a:lnTo>
                    <a:pt x="460" y="560"/>
                  </a:lnTo>
                  <a:lnTo>
                    <a:pt x="424" y="555"/>
                  </a:lnTo>
                  <a:lnTo>
                    <a:pt x="391" y="551"/>
                  </a:lnTo>
                  <a:lnTo>
                    <a:pt x="360" y="547"/>
                  </a:lnTo>
                  <a:lnTo>
                    <a:pt x="333" y="544"/>
                  </a:lnTo>
                  <a:lnTo>
                    <a:pt x="308" y="541"/>
                  </a:lnTo>
                  <a:lnTo>
                    <a:pt x="287" y="539"/>
                  </a:lnTo>
                  <a:lnTo>
                    <a:pt x="269" y="537"/>
                  </a:lnTo>
                  <a:lnTo>
                    <a:pt x="254" y="536"/>
                  </a:lnTo>
                  <a:close/>
                  <a:moveTo>
                    <a:pt x="382" y="57"/>
                  </a:moveTo>
                  <a:lnTo>
                    <a:pt x="402" y="60"/>
                  </a:lnTo>
                  <a:lnTo>
                    <a:pt x="419" y="65"/>
                  </a:lnTo>
                  <a:lnTo>
                    <a:pt x="433" y="72"/>
                  </a:lnTo>
                  <a:lnTo>
                    <a:pt x="443" y="81"/>
                  </a:lnTo>
                  <a:lnTo>
                    <a:pt x="450" y="91"/>
                  </a:lnTo>
                  <a:lnTo>
                    <a:pt x="455" y="100"/>
                  </a:lnTo>
                  <a:lnTo>
                    <a:pt x="456" y="109"/>
                  </a:lnTo>
                  <a:lnTo>
                    <a:pt x="454" y="115"/>
                  </a:lnTo>
                  <a:lnTo>
                    <a:pt x="453" y="119"/>
                  </a:lnTo>
                  <a:lnTo>
                    <a:pt x="452" y="125"/>
                  </a:lnTo>
                  <a:lnTo>
                    <a:pt x="451" y="135"/>
                  </a:lnTo>
                  <a:lnTo>
                    <a:pt x="451" y="148"/>
                  </a:lnTo>
                  <a:lnTo>
                    <a:pt x="449" y="164"/>
                  </a:lnTo>
                  <a:lnTo>
                    <a:pt x="448" y="183"/>
                  </a:lnTo>
                  <a:lnTo>
                    <a:pt x="447" y="205"/>
                  </a:lnTo>
                  <a:lnTo>
                    <a:pt x="446" y="230"/>
                  </a:lnTo>
                  <a:lnTo>
                    <a:pt x="445" y="258"/>
                  </a:lnTo>
                  <a:lnTo>
                    <a:pt x="444" y="289"/>
                  </a:lnTo>
                  <a:lnTo>
                    <a:pt x="443" y="324"/>
                  </a:lnTo>
                  <a:lnTo>
                    <a:pt x="441" y="361"/>
                  </a:lnTo>
                  <a:lnTo>
                    <a:pt x="440" y="402"/>
                  </a:lnTo>
                  <a:lnTo>
                    <a:pt x="439" y="446"/>
                  </a:lnTo>
                  <a:lnTo>
                    <a:pt x="437" y="493"/>
                  </a:lnTo>
                  <a:lnTo>
                    <a:pt x="436" y="543"/>
                  </a:lnTo>
                  <a:lnTo>
                    <a:pt x="415" y="539"/>
                  </a:lnTo>
                  <a:lnTo>
                    <a:pt x="393" y="536"/>
                  </a:lnTo>
                  <a:lnTo>
                    <a:pt x="394" y="466"/>
                  </a:lnTo>
                  <a:lnTo>
                    <a:pt x="394" y="399"/>
                  </a:lnTo>
                  <a:lnTo>
                    <a:pt x="394" y="335"/>
                  </a:lnTo>
                  <a:lnTo>
                    <a:pt x="393" y="274"/>
                  </a:lnTo>
                  <a:lnTo>
                    <a:pt x="391" y="216"/>
                  </a:lnTo>
                  <a:lnTo>
                    <a:pt x="389" y="160"/>
                  </a:lnTo>
                  <a:lnTo>
                    <a:pt x="386" y="107"/>
                  </a:lnTo>
                  <a:lnTo>
                    <a:pt x="382" y="57"/>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j-ea"/>
                <a:ea typeface="+mj-ea"/>
              </a:endParaRPr>
            </a:p>
          </p:txBody>
        </p:sp>
        <p:sp>
          <p:nvSpPr>
            <p:cNvPr id="20491" name="Freeform 11">
              <a:extLst>
                <a:ext uri="{FF2B5EF4-FFF2-40B4-BE49-F238E27FC236}">
                  <a16:creationId xmlns:a16="http://schemas.microsoft.com/office/drawing/2014/main" id="{7E2DD4C5-8707-4D8F-9619-EDCF38DE9E4B}"/>
                </a:ext>
              </a:extLst>
            </p:cNvPr>
            <p:cNvSpPr>
              <a:spLocks noEditPoints="1"/>
            </p:cNvSpPr>
            <p:nvPr/>
          </p:nvSpPr>
          <p:spPr bwMode="auto">
            <a:xfrm>
              <a:off x="2333" y="1619"/>
              <a:ext cx="913" cy="690"/>
            </a:xfrm>
            <a:custGeom>
              <a:avLst/>
              <a:gdLst>
                <a:gd name="T0" fmla="*/ 188 w 913"/>
                <a:gd name="T1" fmla="*/ 158 h 690"/>
                <a:gd name="T2" fmla="*/ 177 w 913"/>
                <a:gd name="T3" fmla="*/ 140 h 690"/>
                <a:gd name="T4" fmla="*/ 332 w 913"/>
                <a:gd name="T5" fmla="*/ 67 h 690"/>
                <a:gd name="T6" fmla="*/ 375 w 913"/>
                <a:gd name="T7" fmla="*/ 9 h 690"/>
                <a:gd name="T8" fmla="*/ 452 w 913"/>
                <a:gd name="T9" fmla="*/ 24 h 690"/>
                <a:gd name="T10" fmla="*/ 424 w 913"/>
                <a:gd name="T11" fmla="*/ 65 h 690"/>
                <a:gd name="T12" fmla="*/ 210 w 913"/>
                <a:gd name="T13" fmla="*/ 281 h 690"/>
                <a:gd name="T14" fmla="*/ 66 w 913"/>
                <a:gd name="T15" fmla="*/ 318 h 690"/>
                <a:gd name="T16" fmla="*/ 6 w 913"/>
                <a:gd name="T17" fmla="*/ 288 h 690"/>
                <a:gd name="T18" fmla="*/ 109 w 913"/>
                <a:gd name="T19" fmla="*/ 268 h 690"/>
                <a:gd name="T20" fmla="*/ 328 w 913"/>
                <a:gd name="T21" fmla="*/ 214 h 690"/>
                <a:gd name="T22" fmla="*/ 459 w 913"/>
                <a:gd name="T23" fmla="*/ 192 h 690"/>
                <a:gd name="T24" fmla="*/ 438 w 913"/>
                <a:gd name="T25" fmla="*/ 219 h 690"/>
                <a:gd name="T26" fmla="*/ 267 w 913"/>
                <a:gd name="T27" fmla="*/ 122 h 690"/>
                <a:gd name="T28" fmla="*/ 329 w 913"/>
                <a:gd name="T29" fmla="*/ 129 h 690"/>
                <a:gd name="T30" fmla="*/ 317 w 913"/>
                <a:gd name="T31" fmla="*/ 298 h 690"/>
                <a:gd name="T32" fmla="*/ 304 w 913"/>
                <a:gd name="T33" fmla="*/ 570 h 690"/>
                <a:gd name="T34" fmla="*/ 294 w 913"/>
                <a:gd name="T35" fmla="*/ 665 h 690"/>
                <a:gd name="T36" fmla="*/ 245 w 913"/>
                <a:gd name="T37" fmla="*/ 642 h 690"/>
                <a:gd name="T38" fmla="*/ 260 w 913"/>
                <a:gd name="T39" fmla="*/ 533 h 690"/>
                <a:gd name="T40" fmla="*/ 280 w 913"/>
                <a:gd name="T41" fmla="*/ 279 h 690"/>
                <a:gd name="T42" fmla="*/ 3 w 913"/>
                <a:gd name="T43" fmla="*/ 540 h 690"/>
                <a:gd name="T44" fmla="*/ 116 w 913"/>
                <a:gd name="T45" fmla="*/ 454 h 690"/>
                <a:gd name="T46" fmla="*/ 258 w 913"/>
                <a:gd name="T47" fmla="*/ 286 h 690"/>
                <a:gd name="T48" fmla="*/ 306 w 913"/>
                <a:gd name="T49" fmla="*/ 303 h 690"/>
                <a:gd name="T50" fmla="*/ 147 w 913"/>
                <a:gd name="T51" fmla="*/ 472 h 690"/>
                <a:gd name="T52" fmla="*/ 2 w 913"/>
                <a:gd name="T53" fmla="*/ 546 h 690"/>
                <a:gd name="T54" fmla="*/ 353 w 913"/>
                <a:gd name="T55" fmla="*/ 339 h 690"/>
                <a:gd name="T56" fmla="*/ 450 w 913"/>
                <a:gd name="T57" fmla="*/ 386 h 690"/>
                <a:gd name="T58" fmla="*/ 371 w 913"/>
                <a:gd name="T59" fmla="*/ 380 h 690"/>
                <a:gd name="T60" fmla="*/ 351 w 913"/>
                <a:gd name="T61" fmla="*/ 625 h 690"/>
                <a:gd name="T62" fmla="*/ 456 w 913"/>
                <a:gd name="T63" fmla="*/ 541 h 690"/>
                <a:gd name="T64" fmla="*/ 539 w 913"/>
                <a:gd name="T65" fmla="*/ 446 h 690"/>
                <a:gd name="T66" fmla="*/ 579 w 913"/>
                <a:gd name="T67" fmla="*/ 421 h 690"/>
                <a:gd name="T68" fmla="*/ 611 w 913"/>
                <a:gd name="T69" fmla="*/ 467 h 690"/>
                <a:gd name="T70" fmla="*/ 437 w 913"/>
                <a:gd name="T71" fmla="*/ 591 h 690"/>
                <a:gd name="T72" fmla="*/ 909 w 913"/>
                <a:gd name="T73" fmla="*/ 563 h 690"/>
                <a:gd name="T74" fmla="*/ 877 w 913"/>
                <a:gd name="T75" fmla="*/ 580 h 690"/>
                <a:gd name="T76" fmla="*/ 752 w 913"/>
                <a:gd name="T77" fmla="*/ 443 h 690"/>
                <a:gd name="T78" fmla="*/ 742 w 913"/>
                <a:gd name="T79" fmla="*/ 403 h 690"/>
                <a:gd name="T80" fmla="*/ 897 w 913"/>
                <a:gd name="T81" fmla="*/ 485 h 690"/>
                <a:gd name="T82" fmla="*/ 480 w 913"/>
                <a:gd name="T83" fmla="*/ 170 h 690"/>
                <a:gd name="T84" fmla="*/ 525 w 913"/>
                <a:gd name="T85" fmla="*/ 142 h 690"/>
                <a:gd name="T86" fmla="*/ 569 w 913"/>
                <a:gd name="T87" fmla="*/ 260 h 690"/>
                <a:gd name="T88" fmla="*/ 565 w 913"/>
                <a:gd name="T89" fmla="*/ 377 h 690"/>
                <a:gd name="T90" fmla="*/ 536 w 913"/>
                <a:gd name="T91" fmla="*/ 306 h 690"/>
                <a:gd name="T92" fmla="*/ 495 w 913"/>
                <a:gd name="T93" fmla="*/ 184 h 690"/>
                <a:gd name="T94" fmla="*/ 816 w 913"/>
                <a:gd name="T95" fmla="*/ 218 h 690"/>
                <a:gd name="T96" fmla="*/ 766 w 913"/>
                <a:gd name="T97" fmla="*/ 205 h 690"/>
                <a:gd name="T98" fmla="*/ 772 w 913"/>
                <a:gd name="T99" fmla="*/ 123 h 690"/>
                <a:gd name="T100" fmla="*/ 646 w 913"/>
                <a:gd name="T101" fmla="*/ 149 h 690"/>
                <a:gd name="T102" fmla="*/ 557 w 913"/>
                <a:gd name="T103" fmla="*/ 144 h 690"/>
                <a:gd name="T104" fmla="*/ 752 w 913"/>
                <a:gd name="T105" fmla="*/ 80 h 690"/>
                <a:gd name="T106" fmla="*/ 810 w 913"/>
                <a:gd name="T107" fmla="*/ 64 h 690"/>
                <a:gd name="T108" fmla="*/ 882 w 913"/>
                <a:gd name="T109" fmla="*/ 99 h 690"/>
                <a:gd name="T110" fmla="*/ 691 w 913"/>
                <a:gd name="T111" fmla="*/ 295 h 690"/>
                <a:gd name="T112" fmla="*/ 817 w 913"/>
                <a:gd name="T113" fmla="*/ 279 h 690"/>
                <a:gd name="T114" fmla="*/ 760 w 913"/>
                <a:gd name="T115" fmla="*/ 316 h 690"/>
                <a:gd name="T116" fmla="*/ 557 w 913"/>
                <a:gd name="T117" fmla="*/ 35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3" h="690">
                  <a:moveTo>
                    <a:pt x="395" y="79"/>
                  </a:moveTo>
                  <a:lnTo>
                    <a:pt x="363" y="93"/>
                  </a:lnTo>
                  <a:lnTo>
                    <a:pt x="327" y="108"/>
                  </a:lnTo>
                  <a:lnTo>
                    <a:pt x="308" y="115"/>
                  </a:lnTo>
                  <a:lnTo>
                    <a:pt x="288" y="123"/>
                  </a:lnTo>
                  <a:lnTo>
                    <a:pt x="266" y="131"/>
                  </a:lnTo>
                  <a:lnTo>
                    <a:pt x="244" y="139"/>
                  </a:lnTo>
                  <a:lnTo>
                    <a:pt x="223" y="147"/>
                  </a:lnTo>
                  <a:lnTo>
                    <a:pt x="204" y="153"/>
                  </a:lnTo>
                  <a:lnTo>
                    <a:pt x="188" y="158"/>
                  </a:lnTo>
                  <a:lnTo>
                    <a:pt x="175" y="161"/>
                  </a:lnTo>
                  <a:lnTo>
                    <a:pt x="164" y="163"/>
                  </a:lnTo>
                  <a:lnTo>
                    <a:pt x="157" y="163"/>
                  </a:lnTo>
                  <a:lnTo>
                    <a:pt x="153" y="163"/>
                  </a:lnTo>
                  <a:lnTo>
                    <a:pt x="151" y="161"/>
                  </a:lnTo>
                  <a:lnTo>
                    <a:pt x="151" y="158"/>
                  </a:lnTo>
                  <a:lnTo>
                    <a:pt x="153" y="155"/>
                  </a:lnTo>
                  <a:lnTo>
                    <a:pt x="159" y="151"/>
                  </a:lnTo>
                  <a:lnTo>
                    <a:pt x="167" y="146"/>
                  </a:lnTo>
                  <a:lnTo>
                    <a:pt x="177" y="140"/>
                  </a:lnTo>
                  <a:lnTo>
                    <a:pt x="191" y="134"/>
                  </a:lnTo>
                  <a:lnTo>
                    <a:pt x="206" y="127"/>
                  </a:lnTo>
                  <a:lnTo>
                    <a:pt x="225" y="119"/>
                  </a:lnTo>
                  <a:lnTo>
                    <a:pt x="244" y="111"/>
                  </a:lnTo>
                  <a:lnTo>
                    <a:pt x="262" y="103"/>
                  </a:lnTo>
                  <a:lnTo>
                    <a:pt x="278" y="96"/>
                  </a:lnTo>
                  <a:lnTo>
                    <a:pt x="293" y="89"/>
                  </a:lnTo>
                  <a:lnTo>
                    <a:pt x="307" y="81"/>
                  </a:lnTo>
                  <a:lnTo>
                    <a:pt x="320" y="74"/>
                  </a:lnTo>
                  <a:lnTo>
                    <a:pt x="332" y="67"/>
                  </a:lnTo>
                  <a:lnTo>
                    <a:pt x="343" y="59"/>
                  </a:lnTo>
                  <a:lnTo>
                    <a:pt x="352" y="52"/>
                  </a:lnTo>
                  <a:lnTo>
                    <a:pt x="359" y="45"/>
                  </a:lnTo>
                  <a:lnTo>
                    <a:pt x="366" y="39"/>
                  </a:lnTo>
                  <a:lnTo>
                    <a:pt x="371" y="33"/>
                  </a:lnTo>
                  <a:lnTo>
                    <a:pt x="374" y="28"/>
                  </a:lnTo>
                  <a:lnTo>
                    <a:pt x="377" y="23"/>
                  </a:lnTo>
                  <a:lnTo>
                    <a:pt x="377" y="19"/>
                  </a:lnTo>
                  <a:lnTo>
                    <a:pt x="377" y="15"/>
                  </a:lnTo>
                  <a:lnTo>
                    <a:pt x="375" y="9"/>
                  </a:lnTo>
                  <a:lnTo>
                    <a:pt x="375" y="5"/>
                  </a:lnTo>
                  <a:lnTo>
                    <a:pt x="378" y="2"/>
                  </a:lnTo>
                  <a:lnTo>
                    <a:pt x="381" y="1"/>
                  </a:lnTo>
                  <a:lnTo>
                    <a:pt x="385" y="0"/>
                  </a:lnTo>
                  <a:lnTo>
                    <a:pt x="392" y="0"/>
                  </a:lnTo>
                  <a:lnTo>
                    <a:pt x="403" y="2"/>
                  </a:lnTo>
                  <a:lnTo>
                    <a:pt x="415" y="5"/>
                  </a:lnTo>
                  <a:lnTo>
                    <a:pt x="429" y="10"/>
                  </a:lnTo>
                  <a:lnTo>
                    <a:pt x="442" y="17"/>
                  </a:lnTo>
                  <a:lnTo>
                    <a:pt x="452" y="24"/>
                  </a:lnTo>
                  <a:lnTo>
                    <a:pt x="455" y="27"/>
                  </a:lnTo>
                  <a:lnTo>
                    <a:pt x="458" y="30"/>
                  </a:lnTo>
                  <a:lnTo>
                    <a:pt x="459" y="32"/>
                  </a:lnTo>
                  <a:lnTo>
                    <a:pt x="460" y="35"/>
                  </a:lnTo>
                  <a:lnTo>
                    <a:pt x="459" y="39"/>
                  </a:lnTo>
                  <a:lnTo>
                    <a:pt x="456" y="43"/>
                  </a:lnTo>
                  <a:lnTo>
                    <a:pt x="451" y="48"/>
                  </a:lnTo>
                  <a:lnTo>
                    <a:pt x="444" y="53"/>
                  </a:lnTo>
                  <a:lnTo>
                    <a:pt x="435" y="59"/>
                  </a:lnTo>
                  <a:lnTo>
                    <a:pt x="424" y="65"/>
                  </a:lnTo>
                  <a:lnTo>
                    <a:pt x="410" y="72"/>
                  </a:lnTo>
                  <a:lnTo>
                    <a:pt x="395" y="79"/>
                  </a:lnTo>
                  <a:close/>
                  <a:moveTo>
                    <a:pt x="320" y="253"/>
                  </a:moveTo>
                  <a:lnTo>
                    <a:pt x="310" y="255"/>
                  </a:lnTo>
                  <a:lnTo>
                    <a:pt x="298" y="258"/>
                  </a:lnTo>
                  <a:lnTo>
                    <a:pt x="285" y="261"/>
                  </a:lnTo>
                  <a:lnTo>
                    <a:pt x="269" y="265"/>
                  </a:lnTo>
                  <a:lnTo>
                    <a:pt x="251" y="269"/>
                  </a:lnTo>
                  <a:lnTo>
                    <a:pt x="232" y="275"/>
                  </a:lnTo>
                  <a:lnTo>
                    <a:pt x="210" y="281"/>
                  </a:lnTo>
                  <a:lnTo>
                    <a:pt x="187" y="288"/>
                  </a:lnTo>
                  <a:lnTo>
                    <a:pt x="163" y="295"/>
                  </a:lnTo>
                  <a:lnTo>
                    <a:pt x="141" y="301"/>
                  </a:lnTo>
                  <a:lnTo>
                    <a:pt x="123" y="306"/>
                  </a:lnTo>
                  <a:lnTo>
                    <a:pt x="107" y="311"/>
                  </a:lnTo>
                  <a:lnTo>
                    <a:pt x="94" y="314"/>
                  </a:lnTo>
                  <a:lnTo>
                    <a:pt x="85" y="316"/>
                  </a:lnTo>
                  <a:lnTo>
                    <a:pt x="77" y="318"/>
                  </a:lnTo>
                  <a:lnTo>
                    <a:pt x="73" y="318"/>
                  </a:lnTo>
                  <a:lnTo>
                    <a:pt x="66" y="318"/>
                  </a:lnTo>
                  <a:lnTo>
                    <a:pt x="58" y="316"/>
                  </a:lnTo>
                  <a:lnTo>
                    <a:pt x="47" y="313"/>
                  </a:lnTo>
                  <a:lnTo>
                    <a:pt x="33" y="307"/>
                  </a:lnTo>
                  <a:lnTo>
                    <a:pt x="26" y="304"/>
                  </a:lnTo>
                  <a:lnTo>
                    <a:pt x="20" y="301"/>
                  </a:lnTo>
                  <a:lnTo>
                    <a:pt x="15" y="298"/>
                  </a:lnTo>
                  <a:lnTo>
                    <a:pt x="12" y="296"/>
                  </a:lnTo>
                  <a:lnTo>
                    <a:pt x="7" y="292"/>
                  </a:lnTo>
                  <a:lnTo>
                    <a:pt x="5" y="289"/>
                  </a:lnTo>
                  <a:lnTo>
                    <a:pt x="6" y="288"/>
                  </a:lnTo>
                  <a:lnTo>
                    <a:pt x="8" y="287"/>
                  </a:lnTo>
                  <a:lnTo>
                    <a:pt x="11" y="286"/>
                  </a:lnTo>
                  <a:lnTo>
                    <a:pt x="15" y="284"/>
                  </a:lnTo>
                  <a:lnTo>
                    <a:pt x="21" y="283"/>
                  </a:lnTo>
                  <a:lnTo>
                    <a:pt x="28" y="282"/>
                  </a:lnTo>
                  <a:lnTo>
                    <a:pt x="36" y="280"/>
                  </a:lnTo>
                  <a:lnTo>
                    <a:pt x="46" y="279"/>
                  </a:lnTo>
                  <a:lnTo>
                    <a:pt x="65" y="276"/>
                  </a:lnTo>
                  <a:lnTo>
                    <a:pt x="86" y="272"/>
                  </a:lnTo>
                  <a:lnTo>
                    <a:pt x="109" y="268"/>
                  </a:lnTo>
                  <a:lnTo>
                    <a:pt x="135" y="262"/>
                  </a:lnTo>
                  <a:lnTo>
                    <a:pt x="150" y="260"/>
                  </a:lnTo>
                  <a:lnTo>
                    <a:pt x="166" y="257"/>
                  </a:lnTo>
                  <a:lnTo>
                    <a:pt x="184" y="253"/>
                  </a:lnTo>
                  <a:lnTo>
                    <a:pt x="203" y="249"/>
                  </a:lnTo>
                  <a:lnTo>
                    <a:pt x="225" y="243"/>
                  </a:lnTo>
                  <a:lnTo>
                    <a:pt x="248" y="237"/>
                  </a:lnTo>
                  <a:lnTo>
                    <a:pt x="274" y="229"/>
                  </a:lnTo>
                  <a:lnTo>
                    <a:pt x="301" y="221"/>
                  </a:lnTo>
                  <a:lnTo>
                    <a:pt x="328" y="214"/>
                  </a:lnTo>
                  <a:lnTo>
                    <a:pt x="352" y="208"/>
                  </a:lnTo>
                  <a:lnTo>
                    <a:pt x="373" y="202"/>
                  </a:lnTo>
                  <a:lnTo>
                    <a:pt x="390" y="197"/>
                  </a:lnTo>
                  <a:lnTo>
                    <a:pt x="405" y="194"/>
                  </a:lnTo>
                  <a:lnTo>
                    <a:pt x="416" y="191"/>
                  </a:lnTo>
                  <a:lnTo>
                    <a:pt x="425" y="189"/>
                  </a:lnTo>
                  <a:lnTo>
                    <a:pt x="431" y="188"/>
                  </a:lnTo>
                  <a:lnTo>
                    <a:pt x="439" y="188"/>
                  </a:lnTo>
                  <a:lnTo>
                    <a:pt x="447" y="189"/>
                  </a:lnTo>
                  <a:lnTo>
                    <a:pt x="459" y="192"/>
                  </a:lnTo>
                  <a:lnTo>
                    <a:pt x="461" y="194"/>
                  </a:lnTo>
                  <a:lnTo>
                    <a:pt x="464" y="198"/>
                  </a:lnTo>
                  <a:lnTo>
                    <a:pt x="467" y="201"/>
                  </a:lnTo>
                  <a:lnTo>
                    <a:pt x="470" y="204"/>
                  </a:lnTo>
                  <a:lnTo>
                    <a:pt x="469" y="205"/>
                  </a:lnTo>
                  <a:lnTo>
                    <a:pt x="466" y="207"/>
                  </a:lnTo>
                  <a:lnTo>
                    <a:pt x="462" y="210"/>
                  </a:lnTo>
                  <a:lnTo>
                    <a:pt x="455" y="213"/>
                  </a:lnTo>
                  <a:lnTo>
                    <a:pt x="447" y="216"/>
                  </a:lnTo>
                  <a:lnTo>
                    <a:pt x="438" y="219"/>
                  </a:lnTo>
                  <a:lnTo>
                    <a:pt x="426" y="223"/>
                  </a:lnTo>
                  <a:lnTo>
                    <a:pt x="413" y="227"/>
                  </a:lnTo>
                  <a:lnTo>
                    <a:pt x="387" y="235"/>
                  </a:lnTo>
                  <a:lnTo>
                    <a:pt x="362" y="242"/>
                  </a:lnTo>
                  <a:lnTo>
                    <a:pt x="340" y="248"/>
                  </a:lnTo>
                  <a:lnTo>
                    <a:pt x="320" y="253"/>
                  </a:lnTo>
                  <a:close/>
                  <a:moveTo>
                    <a:pt x="272" y="149"/>
                  </a:moveTo>
                  <a:lnTo>
                    <a:pt x="268" y="138"/>
                  </a:lnTo>
                  <a:lnTo>
                    <a:pt x="266" y="129"/>
                  </a:lnTo>
                  <a:lnTo>
                    <a:pt x="267" y="122"/>
                  </a:lnTo>
                  <a:lnTo>
                    <a:pt x="269" y="117"/>
                  </a:lnTo>
                  <a:lnTo>
                    <a:pt x="273" y="115"/>
                  </a:lnTo>
                  <a:lnTo>
                    <a:pt x="278" y="112"/>
                  </a:lnTo>
                  <a:lnTo>
                    <a:pt x="285" y="111"/>
                  </a:lnTo>
                  <a:lnTo>
                    <a:pt x="293" y="111"/>
                  </a:lnTo>
                  <a:lnTo>
                    <a:pt x="311" y="115"/>
                  </a:lnTo>
                  <a:lnTo>
                    <a:pt x="318" y="117"/>
                  </a:lnTo>
                  <a:lnTo>
                    <a:pt x="325" y="121"/>
                  </a:lnTo>
                  <a:lnTo>
                    <a:pt x="328" y="124"/>
                  </a:lnTo>
                  <a:lnTo>
                    <a:pt x="329" y="129"/>
                  </a:lnTo>
                  <a:lnTo>
                    <a:pt x="330" y="136"/>
                  </a:lnTo>
                  <a:lnTo>
                    <a:pt x="331" y="145"/>
                  </a:lnTo>
                  <a:lnTo>
                    <a:pt x="330" y="155"/>
                  </a:lnTo>
                  <a:lnTo>
                    <a:pt x="330" y="168"/>
                  </a:lnTo>
                  <a:lnTo>
                    <a:pt x="328" y="183"/>
                  </a:lnTo>
                  <a:lnTo>
                    <a:pt x="326" y="199"/>
                  </a:lnTo>
                  <a:lnTo>
                    <a:pt x="324" y="218"/>
                  </a:lnTo>
                  <a:lnTo>
                    <a:pt x="322" y="242"/>
                  </a:lnTo>
                  <a:lnTo>
                    <a:pt x="320" y="268"/>
                  </a:lnTo>
                  <a:lnTo>
                    <a:pt x="317" y="298"/>
                  </a:lnTo>
                  <a:lnTo>
                    <a:pt x="315" y="332"/>
                  </a:lnTo>
                  <a:lnTo>
                    <a:pt x="313" y="369"/>
                  </a:lnTo>
                  <a:lnTo>
                    <a:pt x="311" y="410"/>
                  </a:lnTo>
                  <a:lnTo>
                    <a:pt x="309" y="454"/>
                  </a:lnTo>
                  <a:lnTo>
                    <a:pt x="308" y="476"/>
                  </a:lnTo>
                  <a:lnTo>
                    <a:pt x="307" y="497"/>
                  </a:lnTo>
                  <a:lnTo>
                    <a:pt x="307" y="517"/>
                  </a:lnTo>
                  <a:lnTo>
                    <a:pt x="306" y="536"/>
                  </a:lnTo>
                  <a:lnTo>
                    <a:pt x="305" y="554"/>
                  </a:lnTo>
                  <a:lnTo>
                    <a:pt x="304" y="570"/>
                  </a:lnTo>
                  <a:lnTo>
                    <a:pt x="303" y="585"/>
                  </a:lnTo>
                  <a:lnTo>
                    <a:pt x="302" y="599"/>
                  </a:lnTo>
                  <a:lnTo>
                    <a:pt x="301" y="612"/>
                  </a:lnTo>
                  <a:lnTo>
                    <a:pt x="299" y="623"/>
                  </a:lnTo>
                  <a:lnTo>
                    <a:pt x="298" y="633"/>
                  </a:lnTo>
                  <a:lnTo>
                    <a:pt x="298" y="642"/>
                  </a:lnTo>
                  <a:lnTo>
                    <a:pt x="297" y="650"/>
                  </a:lnTo>
                  <a:lnTo>
                    <a:pt x="296" y="656"/>
                  </a:lnTo>
                  <a:lnTo>
                    <a:pt x="295" y="661"/>
                  </a:lnTo>
                  <a:lnTo>
                    <a:pt x="294" y="665"/>
                  </a:lnTo>
                  <a:lnTo>
                    <a:pt x="288" y="676"/>
                  </a:lnTo>
                  <a:lnTo>
                    <a:pt x="282" y="684"/>
                  </a:lnTo>
                  <a:lnTo>
                    <a:pt x="277" y="688"/>
                  </a:lnTo>
                  <a:lnTo>
                    <a:pt x="273" y="690"/>
                  </a:lnTo>
                  <a:lnTo>
                    <a:pt x="269" y="688"/>
                  </a:lnTo>
                  <a:lnTo>
                    <a:pt x="265" y="683"/>
                  </a:lnTo>
                  <a:lnTo>
                    <a:pt x="259" y="675"/>
                  </a:lnTo>
                  <a:lnTo>
                    <a:pt x="253" y="664"/>
                  </a:lnTo>
                  <a:lnTo>
                    <a:pt x="248" y="652"/>
                  </a:lnTo>
                  <a:lnTo>
                    <a:pt x="245" y="642"/>
                  </a:lnTo>
                  <a:lnTo>
                    <a:pt x="243" y="634"/>
                  </a:lnTo>
                  <a:lnTo>
                    <a:pt x="243" y="628"/>
                  </a:lnTo>
                  <a:lnTo>
                    <a:pt x="244" y="623"/>
                  </a:lnTo>
                  <a:lnTo>
                    <a:pt x="246" y="616"/>
                  </a:lnTo>
                  <a:lnTo>
                    <a:pt x="249" y="605"/>
                  </a:lnTo>
                  <a:lnTo>
                    <a:pt x="252" y="592"/>
                  </a:lnTo>
                  <a:lnTo>
                    <a:pt x="254" y="584"/>
                  </a:lnTo>
                  <a:lnTo>
                    <a:pt x="255" y="576"/>
                  </a:lnTo>
                  <a:lnTo>
                    <a:pt x="258" y="556"/>
                  </a:lnTo>
                  <a:lnTo>
                    <a:pt x="260" y="533"/>
                  </a:lnTo>
                  <a:lnTo>
                    <a:pt x="263" y="507"/>
                  </a:lnTo>
                  <a:lnTo>
                    <a:pt x="265" y="492"/>
                  </a:lnTo>
                  <a:lnTo>
                    <a:pt x="267" y="475"/>
                  </a:lnTo>
                  <a:lnTo>
                    <a:pt x="268" y="454"/>
                  </a:lnTo>
                  <a:lnTo>
                    <a:pt x="270" y="431"/>
                  </a:lnTo>
                  <a:lnTo>
                    <a:pt x="272" y="405"/>
                  </a:lnTo>
                  <a:lnTo>
                    <a:pt x="273" y="377"/>
                  </a:lnTo>
                  <a:lnTo>
                    <a:pt x="276" y="345"/>
                  </a:lnTo>
                  <a:lnTo>
                    <a:pt x="278" y="311"/>
                  </a:lnTo>
                  <a:lnTo>
                    <a:pt x="280" y="279"/>
                  </a:lnTo>
                  <a:lnTo>
                    <a:pt x="282" y="250"/>
                  </a:lnTo>
                  <a:lnTo>
                    <a:pt x="282" y="224"/>
                  </a:lnTo>
                  <a:lnTo>
                    <a:pt x="282" y="202"/>
                  </a:lnTo>
                  <a:lnTo>
                    <a:pt x="281" y="183"/>
                  </a:lnTo>
                  <a:lnTo>
                    <a:pt x="279" y="168"/>
                  </a:lnTo>
                  <a:lnTo>
                    <a:pt x="276" y="157"/>
                  </a:lnTo>
                  <a:lnTo>
                    <a:pt x="272" y="149"/>
                  </a:lnTo>
                  <a:close/>
                  <a:moveTo>
                    <a:pt x="0" y="545"/>
                  </a:moveTo>
                  <a:lnTo>
                    <a:pt x="0" y="543"/>
                  </a:lnTo>
                  <a:lnTo>
                    <a:pt x="3" y="540"/>
                  </a:lnTo>
                  <a:lnTo>
                    <a:pt x="8" y="535"/>
                  </a:lnTo>
                  <a:lnTo>
                    <a:pt x="16" y="528"/>
                  </a:lnTo>
                  <a:lnTo>
                    <a:pt x="27" y="520"/>
                  </a:lnTo>
                  <a:lnTo>
                    <a:pt x="40" y="511"/>
                  </a:lnTo>
                  <a:lnTo>
                    <a:pt x="56" y="501"/>
                  </a:lnTo>
                  <a:lnTo>
                    <a:pt x="75" y="489"/>
                  </a:lnTo>
                  <a:lnTo>
                    <a:pt x="85" y="482"/>
                  </a:lnTo>
                  <a:lnTo>
                    <a:pt x="95" y="474"/>
                  </a:lnTo>
                  <a:lnTo>
                    <a:pt x="105" y="464"/>
                  </a:lnTo>
                  <a:lnTo>
                    <a:pt x="116" y="454"/>
                  </a:lnTo>
                  <a:lnTo>
                    <a:pt x="128" y="442"/>
                  </a:lnTo>
                  <a:lnTo>
                    <a:pt x="140" y="430"/>
                  </a:lnTo>
                  <a:lnTo>
                    <a:pt x="153" y="416"/>
                  </a:lnTo>
                  <a:lnTo>
                    <a:pt x="167" y="401"/>
                  </a:lnTo>
                  <a:lnTo>
                    <a:pt x="181" y="384"/>
                  </a:lnTo>
                  <a:lnTo>
                    <a:pt x="195" y="367"/>
                  </a:lnTo>
                  <a:lnTo>
                    <a:pt x="210" y="349"/>
                  </a:lnTo>
                  <a:lnTo>
                    <a:pt x="226" y="329"/>
                  </a:lnTo>
                  <a:lnTo>
                    <a:pt x="242" y="308"/>
                  </a:lnTo>
                  <a:lnTo>
                    <a:pt x="258" y="286"/>
                  </a:lnTo>
                  <a:lnTo>
                    <a:pt x="275" y="263"/>
                  </a:lnTo>
                  <a:lnTo>
                    <a:pt x="293" y="238"/>
                  </a:lnTo>
                  <a:lnTo>
                    <a:pt x="295" y="241"/>
                  </a:lnTo>
                  <a:lnTo>
                    <a:pt x="296" y="246"/>
                  </a:lnTo>
                  <a:lnTo>
                    <a:pt x="298" y="252"/>
                  </a:lnTo>
                  <a:lnTo>
                    <a:pt x="300" y="260"/>
                  </a:lnTo>
                  <a:lnTo>
                    <a:pt x="302" y="268"/>
                  </a:lnTo>
                  <a:lnTo>
                    <a:pt x="304" y="279"/>
                  </a:lnTo>
                  <a:lnTo>
                    <a:pt x="305" y="290"/>
                  </a:lnTo>
                  <a:lnTo>
                    <a:pt x="306" y="303"/>
                  </a:lnTo>
                  <a:lnTo>
                    <a:pt x="289" y="327"/>
                  </a:lnTo>
                  <a:lnTo>
                    <a:pt x="272" y="348"/>
                  </a:lnTo>
                  <a:lnTo>
                    <a:pt x="255" y="369"/>
                  </a:lnTo>
                  <a:lnTo>
                    <a:pt x="239" y="387"/>
                  </a:lnTo>
                  <a:lnTo>
                    <a:pt x="222" y="405"/>
                  </a:lnTo>
                  <a:lnTo>
                    <a:pt x="206" y="420"/>
                  </a:lnTo>
                  <a:lnTo>
                    <a:pt x="191" y="434"/>
                  </a:lnTo>
                  <a:lnTo>
                    <a:pt x="177" y="447"/>
                  </a:lnTo>
                  <a:lnTo>
                    <a:pt x="162" y="460"/>
                  </a:lnTo>
                  <a:lnTo>
                    <a:pt x="147" y="472"/>
                  </a:lnTo>
                  <a:lnTo>
                    <a:pt x="118" y="493"/>
                  </a:lnTo>
                  <a:lnTo>
                    <a:pt x="89" y="510"/>
                  </a:lnTo>
                  <a:lnTo>
                    <a:pt x="61" y="525"/>
                  </a:lnTo>
                  <a:lnTo>
                    <a:pt x="48" y="531"/>
                  </a:lnTo>
                  <a:lnTo>
                    <a:pt x="37" y="536"/>
                  </a:lnTo>
                  <a:lnTo>
                    <a:pt x="27" y="540"/>
                  </a:lnTo>
                  <a:lnTo>
                    <a:pt x="19" y="543"/>
                  </a:lnTo>
                  <a:lnTo>
                    <a:pt x="12" y="545"/>
                  </a:lnTo>
                  <a:lnTo>
                    <a:pt x="6" y="546"/>
                  </a:lnTo>
                  <a:lnTo>
                    <a:pt x="2" y="546"/>
                  </a:lnTo>
                  <a:lnTo>
                    <a:pt x="0" y="545"/>
                  </a:lnTo>
                  <a:close/>
                  <a:moveTo>
                    <a:pt x="313" y="348"/>
                  </a:moveTo>
                  <a:lnTo>
                    <a:pt x="314" y="347"/>
                  </a:lnTo>
                  <a:lnTo>
                    <a:pt x="315" y="346"/>
                  </a:lnTo>
                  <a:lnTo>
                    <a:pt x="318" y="344"/>
                  </a:lnTo>
                  <a:lnTo>
                    <a:pt x="323" y="343"/>
                  </a:lnTo>
                  <a:lnTo>
                    <a:pt x="328" y="342"/>
                  </a:lnTo>
                  <a:lnTo>
                    <a:pt x="335" y="341"/>
                  </a:lnTo>
                  <a:lnTo>
                    <a:pt x="343" y="340"/>
                  </a:lnTo>
                  <a:lnTo>
                    <a:pt x="353" y="339"/>
                  </a:lnTo>
                  <a:lnTo>
                    <a:pt x="370" y="338"/>
                  </a:lnTo>
                  <a:lnTo>
                    <a:pt x="387" y="339"/>
                  </a:lnTo>
                  <a:lnTo>
                    <a:pt x="417" y="341"/>
                  </a:lnTo>
                  <a:lnTo>
                    <a:pt x="428" y="346"/>
                  </a:lnTo>
                  <a:lnTo>
                    <a:pt x="438" y="352"/>
                  </a:lnTo>
                  <a:lnTo>
                    <a:pt x="445" y="359"/>
                  </a:lnTo>
                  <a:lnTo>
                    <a:pt x="449" y="366"/>
                  </a:lnTo>
                  <a:lnTo>
                    <a:pt x="451" y="375"/>
                  </a:lnTo>
                  <a:lnTo>
                    <a:pt x="451" y="381"/>
                  </a:lnTo>
                  <a:lnTo>
                    <a:pt x="450" y="386"/>
                  </a:lnTo>
                  <a:lnTo>
                    <a:pt x="448" y="390"/>
                  </a:lnTo>
                  <a:lnTo>
                    <a:pt x="444" y="392"/>
                  </a:lnTo>
                  <a:lnTo>
                    <a:pt x="439" y="395"/>
                  </a:lnTo>
                  <a:lnTo>
                    <a:pt x="432" y="397"/>
                  </a:lnTo>
                  <a:lnTo>
                    <a:pt x="423" y="398"/>
                  </a:lnTo>
                  <a:lnTo>
                    <a:pt x="413" y="397"/>
                  </a:lnTo>
                  <a:lnTo>
                    <a:pt x="399" y="393"/>
                  </a:lnTo>
                  <a:lnTo>
                    <a:pt x="391" y="389"/>
                  </a:lnTo>
                  <a:lnTo>
                    <a:pt x="382" y="385"/>
                  </a:lnTo>
                  <a:lnTo>
                    <a:pt x="371" y="380"/>
                  </a:lnTo>
                  <a:lnTo>
                    <a:pt x="360" y="375"/>
                  </a:lnTo>
                  <a:lnTo>
                    <a:pt x="349" y="370"/>
                  </a:lnTo>
                  <a:lnTo>
                    <a:pt x="340" y="365"/>
                  </a:lnTo>
                  <a:lnTo>
                    <a:pt x="332" y="361"/>
                  </a:lnTo>
                  <a:lnTo>
                    <a:pt x="325" y="357"/>
                  </a:lnTo>
                  <a:lnTo>
                    <a:pt x="320" y="354"/>
                  </a:lnTo>
                  <a:lnTo>
                    <a:pt x="316" y="352"/>
                  </a:lnTo>
                  <a:lnTo>
                    <a:pt x="314" y="350"/>
                  </a:lnTo>
                  <a:lnTo>
                    <a:pt x="313" y="348"/>
                  </a:lnTo>
                  <a:close/>
                  <a:moveTo>
                    <a:pt x="351" y="625"/>
                  </a:moveTo>
                  <a:lnTo>
                    <a:pt x="351" y="622"/>
                  </a:lnTo>
                  <a:lnTo>
                    <a:pt x="354" y="618"/>
                  </a:lnTo>
                  <a:lnTo>
                    <a:pt x="359" y="612"/>
                  </a:lnTo>
                  <a:lnTo>
                    <a:pt x="367" y="605"/>
                  </a:lnTo>
                  <a:lnTo>
                    <a:pt x="377" y="597"/>
                  </a:lnTo>
                  <a:lnTo>
                    <a:pt x="390" y="587"/>
                  </a:lnTo>
                  <a:lnTo>
                    <a:pt x="405" y="576"/>
                  </a:lnTo>
                  <a:lnTo>
                    <a:pt x="422" y="564"/>
                  </a:lnTo>
                  <a:lnTo>
                    <a:pt x="440" y="552"/>
                  </a:lnTo>
                  <a:lnTo>
                    <a:pt x="456" y="541"/>
                  </a:lnTo>
                  <a:lnTo>
                    <a:pt x="470" y="530"/>
                  </a:lnTo>
                  <a:lnTo>
                    <a:pt x="484" y="519"/>
                  </a:lnTo>
                  <a:lnTo>
                    <a:pt x="495" y="509"/>
                  </a:lnTo>
                  <a:lnTo>
                    <a:pt x="505" y="499"/>
                  </a:lnTo>
                  <a:lnTo>
                    <a:pt x="514" y="490"/>
                  </a:lnTo>
                  <a:lnTo>
                    <a:pt x="521" y="481"/>
                  </a:lnTo>
                  <a:lnTo>
                    <a:pt x="527" y="474"/>
                  </a:lnTo>
                  <a:lnTo>
                    <a:pt x="531" y="468"/>
                  </a:lnTo>
                  <a:lnTo>
                    <a:pt x="537" y="456"/>
                  </a:lnTo>
                  <a:lnTo>
                    <a:pt x="539" y="446"/>
                  </a:lnTo>
                  <a:lnTo>
                    <a:pt x="538" y="438"/>
                  </a:lnTo>
                  <a:lnTo>
                    <a:pt x="536" y="432"/>
                  </a:lnTo>
                  <a:lnTo>
                    <a:pt x="536" y="427"/>
                  </a:lnTo>
                  <a:lnTo>
                    <a:pt x="538" y="424"/>
                  </a:lnTo>
                  <a:lnTo>
                    <a:pt x="543" y="420"/>
                  </a:lnTo>
                  <a:lnTo>
                    <a:pt x="549" y="418"/>
                  </a:lnTo>
                  <a:lnTo>
                    <a:pt x="556" y="417"/>
                  </a:lnTo>
                  <a:lnTo>
                    <a:pt x="563" y="417"/>
                  </a:lnTo>
                  <a:lnTo>
                    <a:pt x="571" y="418"/>
                  </a:lnTo>
                  <a:lnTo>
                    <a:pt x="579" y="421"/>
                  </a:lnTo>
                  <a:lnTo>
                    <a:pt x="587" y="425"/>
                  </a:lnTo>
                  <a:lnTo>
                    <a:pt x="594" y="430"/>
                  </a:lnTo>
                  <a:lnTo>
                    <a:pt x="602" y="437"/>
                  </a:lnTo>
                  <a:lnTo>
                    <a:pt x="610" y="443"/>
                  </a:lnTo>
                  <a:lnTo>
                    <a:pt x="615" y="449"/>
                  </a:lnTo>
                  <a:lnTo>
                    <a:pt x="617" y="453"/>
                  </a:lnTo>
                  <a:lnTo>
                    <a:pt x="618" y="457"/>
                  </a:lnTo>
                  <a:lnTo>
                    <a:pt x="617" y="459"/>
                  </a:lnTo>
                  <a:lnTo>
                    <a:pt x="615" y="462"/>
                  </a:lnTo>
                  <a:lnTo>
                    <a:pt x="611" y="467"/>
                  </a:lnTo>
                  <a:lnTo>
                    <a:pt x="605" y="473"/>
                  </a:lnTo>
                  <a:lnTo>
                    <a:pt x="598" y="479"/>
                  </a:lnTo>
                  <a:lnTo>
                    <a:pt x="590" y="487"/>
                  </a:lnTo>
                  <a:lnTo>
                    <a:pt x="580" y="496"/>
                  </a:lnTo>
                  <a:lnTo>
                    <a:pt x="568" y="506"/>
                  </a:lnTo>
                  <a:lnTo>
                    <a:pt x="539" y="528"/>
                  </a:lnTo>
                  <a:lnTo>
                    <a:pt x="509" y="550"/>
                  </a:lnTo>
                  <a:lnTo>
                    <a:pt x="475" y="571"/>
                  </a:lnTo>
                  <a:lnTo>
                    <a:pt x="456" y="581"/>
                  </a:lnTo>
                  <a:lnTo>
                    <a:pt x="437" y="591"/>
                  </a:lnTo>
                  <a:lnTo>
                    <a:pt x="418" y="601"/>
                  </a:lnTo>
                  <a:lnTo>
                    <a:pt x="402" y="609"/>
                  </a:lnTo>
                  <a:lnTo>
                    <a:pt x="388" y="615"/>
                  </a:lnTo>
                  <a:lnTo>
                    <a:pt x="376" y="620"/>
                  </a:lnTo>
                  <a:lnTo>
                    <a:pt x="366" y="623"/>
                  </a:lnTo>
                  <a:lnTo>
                    <a:pt x="359" y="625"/>
                  </a:lnTo>
                  <a:lnTo>
                    <a:pt x="354" y="626"/>
                  </a:lnTo>
                  <a:lnTo>
                    <a:pt x="351" y="625"/>
                  </a:lnTo>
                  <a:close/>
                  <a:moveTo>
                    <a:pt x="911" y="555"/>
                  </a:moveTo>
                  <a:lnTo>
                    <a:pt x="909" y="563"/>
                  </a:lnTo>
                  <a:lnTo>
                    <a:pt x="907" y="570"/>
                  </a:lnTo>
                  <a:lnTo>
                    <a:pt x="905" y="576"/>
                  </a:lnTo>
                  <a:lnTo>
                    <a:pt x="902" y="581"/>
                  </a:lnTo>
                  <a:lnTo>
                    <a:pt x="900" y="585"/>
                  </a:lnTo>
                  <a:lnTo>
                    <a:pt x="898" y="588"/>
                  </a:lnTo>
                  <a:lnTo>
                    <a:pt x="896" y="589"/>
                  </a:lnTo>
                  <a:lnTo>
                    <a:pt x="894" y="590"/>
                  </a:lnTo>
                  <a:lnTo>
                    <a:pt x="890" y="589"/>
                  </a:lnTo>
                  <a:lnTo>
                    <a:pt x="884" y="586"/>
                  </a:lnTo>
                  <a:lnTo>
                    <a:pt x="877" y="580"/>
                  </a:lnTo>
                  <a:lnTo>
                    <a:pt x="868" y="571"/>
                  </a:lnTo>
                  <a:lnTo>
                    <a:pt x="857" y="560"/>
                  </a:lnTo>
                  <a:lnTo>
                    <a:pt x="845" y="546"/>
                  </a:lnTo>
                  <a:lnTo>
                    <a:pt x="831" y="530"/>
                  </a:lnTo>
                  <a:lnTo>
                    <a:pt x="816" y="512"/>
                  </a:lnTo>
                  <a:lnTo>
                    <a:pt x="800" y="494"/>
                  </a:lnTo>
                  <a:lnTo>
                    <a:pt x="785" y="478"/>
                  </a:lnTo>
                  <a:lnTo>
                    <a:pt x="772" y="464"/>
                  </a:lnTo>
                  <a:lnTo>
                    <a:pt x="761" y="453"/>
                  </a:lnTo>
                  <a:lnTo>
                    <a:pt x="752" y="443"/>
                  </a:lnTo>
                  <a:lnTo>
                    <a:pt x="744" y="435"/>
                  </a:lnTo>
                  <a:lnTo>
                    <a:pt x="739" y="429"/>
                  </a:lnTo>
                  <a:lnTo>
                    <a:pt x="735" y="424"/>
                  </a:lnTo>
                  <a:lnTo>
                    <a:pt x="728" y="420"/>
                  </a:lnTo>
                  <a:lnTo>
                    <a:pt x="723" y="415"/>
                  </a:lnTo>
                  <a:lnTo>
                    <a:pt x="722" y="411"/>
                  </a:lnTo>
                  <a:lnTo>
                    <a:pt x="723" y="407"/>
                  </a:lnTo>
                  <a:lnTo>
                    <a:pt x="727" y="405"/>
                  </a:lnTo>
                  <a:lnTo>
                    <a:pt x="733" y="403"/>
                  </a:lnTo>
                  <a:lnTo>
                    <a:pt x="742" y="403"/>
                  </a:lnTo>
                  <a:lnTo>
                    <a:pt x="748" y="403"/>
                  </a:lnTo>
                  <a:lnTo>
                    <a:pt x="755" y="404"/>
                  </a:lnTo>
                  <a:lnTo>
                    <a:pt x="769" y="409"/>
                  </a:lnTo>
                  <a:lnTo>
                    <a:pt x="785" y="415"/>
                  </a:lnTo>
                  <a:lnTo>
                    <a:pt x="804" y="423"/>
                  </a:lnTo>
                  <a:lnTo>
                    <a:pt x="826" y="433"/>
                  </a:lnTo>
                  <a:lnTo>
                    <a:pt x="848" y="445"/>
                  </a:lnTo>
                  <a:lnTo>
                    <a:pt x="868" y="457"/>
                  </a:lnTo>
                  <a:lnTo>
                    <a:pt x="884" y="470"/>
                  </a:lnTo>
                  <a:lnTo>
                    <a:pt x="897" y="485"/>
                  </a:lnTo>
                  <a:lnTo>
                    <a:pt x="902" y="493"/>
                  </a:lnTo>
                  <a:lnTo>
                    <a:pt x="906" y="501"/>
                  </a:lnTo>
                  <a:lnTo>
                    <a:pt x="909" y="509"/>
                  </a:lnTo>
                  <a:lnTo>
                    <a:pt x="911" y="518"/>
                  </a:lnTo>
                  <a:lnTo>
                    <a:pt x="913" y="536"/>
                  </a:lnTo>
                  <a:lnTo>
                    <a:pt x="911" y="555"/>
                  </a:lnTo>
                  <a:close/>
                  <a:moveTo>
                    <a:pt x="495" y="184"/>
                  </a:moveTo>
                  <a:lnTo>
                    <a:pt x="487" y="180"/>
                  </a:lnTo>
                  <a:lnTo>
                    <a:pt x="483" y="175"/>
                  </a:lnTo>
                  <a:lnTo>
                    <a:pt x="480" y="170"/>
                  </a:lnTo>
                  <a:lnTo>
                    <a:pt x="480" y="165"/>
                  </a:lnTo>
                  <a:lnTo>
                    <a:pt x="481" y="160"/>
                  </a:lnTo>
                  <a:lnTo>
                    <a:pt x="484" y="155"/>
                  </a:lnTo>
                  <a:lnTo>
                    <a:pt x="488" y="150"/>
                  </a:lnTo>
                  <a:lnTo>
                    <a:pt x="496" y="146"/>
                  </a:lnTo>
                  <a:lnTo>
                    <a:pt x="500" y="144"/>
                  </a:lnTo>
                  <a:lnTo>
                    <a:pt x="504" y="143"/>
                  </a:lnTo>
                  <a:lnTo>
                    <a:pt x="510" y="143"/>
                  </a:lnTo>
                  <a:lnTo>
                    <a:pt x="517" y="142"/>
                  </a:lnTo>
                  <a:lnTo>
                    <a:pt x="525" y="142"/>
                  </a:lnTo>
                  <a:lnTo>
                    <a:pt x="534" y="143"/>
                  </a:lnTo>
                  <a:lnTo>
                    <a:pt x="545" y="143"/>
                  </a:lnTo>
                  <a:lnTo>
                    <a:pt x="556" y="144"/>
                  </a:lnTo>
                  <a:lnTo>
                    <a:pt x="557" y="156"/>
                  </a:lnTo>
                  <a:lnTo>
                    <a:pt x="559" y="170"/>
                  </a:lnTo>
                  <a:lnTo>
                    <a:pt x="561" y="185"/>
                  </a:lnTo>
                  <a:lnTo>
                    <a:pt x="563" y="201"/>
                  </a:lnTo>
                  <a:lnTo>
                    <a:pt x="565" y="219"/>
                  </a:lnTo>
                  <a:lnTo>
                    <a:pt x="567" y="239"/>
                  </a:lnTo>
                  <a:lnTo>
                    <a:pt x="569" y="260"/>
                  </a:lnTo>
                  <a:lnTo>
                    <a:pt x="571" y="282"/>
                  </a:lnTo>
                  <a:lnTo>
                    <a:pt x="573" y="304"/>
                  </a:lnTo>
                  <a:lnTo>
                    <a:pt x="574" y="323"/>
                  </a:lnTo>
                  <a:lnTo>
                    <a:pt x="575" y="339"/>
                  </a:lnTo>
                  <a:lnTo>
                    <a:pt x="575" y="352"/>
                  </a:lnTo>
                  <a:lnTo>
                    <a:pt x="574" y="363"/>
                  </a:lnTo>
                  <a:lnTo>
                    <a:pt x="573" y="370"/>
                  </a:lnTo>
                  <a:lnTo>
                    <a:pt x="571" y="375"/>
                  </a:lnTo>
                  <a:lnTo>
                    <a:pt x="568" y="376"/>
                  </a:lnTo>
                  <a:lnTo>
                    <a:pt x="565" y="377"/>
                  </a:lnTo>
                  <a:lnTo>
                    <a:pt x="563" y="378"/>
                  </a:lnTo>
                  <a:lnTo>
                    <a:pt x="559" y="376"/>
                  </a:lnTo>
                  <a:lnTo>
                    <a:pt x="556" y="371"/>
                  </a:lnTo>
                  <a:lnTo>
                    <a:pt x="553" y="364"/>
                  </a:lnTo>
                  <a:lnTo>
                    <a:pt x="551" y="359"/>
                  </a:lnTo>
                  <a:lnTo>
                    <a:pt x="549" y="353"/>
                  </a:lnTo>
                  <a:lnTo>
                    <a:pt x="546" y="344"/>
                  </a:lnTo>
                  <a:lnTo>
                    <a:pt x="543" y="333"/>
                  </a:lnTo>
                  <a:lnTo>
                    <a:pt x="539" y="321"/>
                  </a:lnTo>
                  <a:lnTo>
                    <a:pt x="536" y="306"/>
                  </a:lnTo>
                  <a:lnTo>
                    <a:pt x="532" y="288"/>
                  </a:lnTo>
                  <a:lnTo>
                    <a:pt x="528" y="269"/>
                  </a:lnTo>
                  <a:lnTo>
                    <a:pt x="524" y="251"/>
                  </a:lnTo>
                  <a:lnTo>
                    <a:pt x="520" y="235"/>
                  </a:lnTo>
                  <a:lnTo>
                    <a:pt x="516" y="221"/>
                  </a:lnTo>
                  <a:lnTo>
                    <a:pt x="512" y="210"/>
                  </a:lnTo>
                  <a:lnTo>
                    <a:pt x="508" y="200"/>
                  </a:lnTo>
                  <a:lnTo>
                    <a:pt x="504" y="192"/>
                  </a:lnTo>
                  <a:lnTo>
                    <a:pt x="499" y="187"/>
                  </a:lnTo>
                  <a:lnTo>
                    <a:pt x="495" y="184"/>
                  </a:lnTo>
                  <a:close/>
                  <a:moveTo>
                    <a:pt x="858" y="127"/>
                  </a:moveTo>
                  <a:lnTo>
                    <a:pt x="854" y="131"/>
                  </a:lnTo>
                  <a:lnTo>
                    <a:pt x="850" y="136"/>
                  </a:lnTo>
                  <a:lnTo>
                    <a:pt x="846" y="143"/>
                  </a:lnTo>
                  <a:lnTo>
                    <a:pt x="842" y="150"/>
                  </a:lnTo>
                  <a:lnTo>
                    <a:pt x="838" y="159"/>
                  </a:lnTo>
                  <a:lnTo>
                    <a:pt x="834" y="169"/>
                  </a:lnTo>
                  <a:lnTo>
                    <a:pt x="830" y="180"/>
                  </a:lnTo>
                  <a:lnTo>
                    <a:pt x="825" y="192"/>
                  </a:lnTo>
                  <a:lnTo>
                    <a:pt x="816" y="218"/>
                  </a:lnTo>
                  <a:lnTo>
                    <a:pt x="809" y="242"/>
                  </a:lnTo>
                  <a:lnTo>
                    <a:pt x="803" y="265"/>
                  </a:lnTo>
                  <a:lnTo>
                    <a:pt x="798" y="285"/>
                  </a:lnTo>
                  <a:lnTo>
                    <a:pt x="777" y="288"/>
                  </a:lnTo>
                  <a:lnTo>
                    <a:pt x="755" y="291"/>
                  </a:lnTo>
                  <a:lnTo>
                    <a:pt x="758" y="271"/>
                  </a:lnTo>
                  <a:lnTo>
                    <a:pt x="760" y="253"/>
                  </a:lnTo>
                  <a:lnTo>
                    <a:pt x="762" y="236"/>
                  </a:lnTo>
                  <a:lnTo>
                    <a:pt x="764" y="220"/>
                  </a:lnTo>
                  <a:lnTo>
                    <a:pt x="766" y="205"/>
                  </a:lnTo>
                  <a:lnTo>
                    <a:pt x="767" y="191"/>
                  </a:lnTo>
                  <a:lnTo>
                    <a:pt x="769" y="179"/>
                  </a:lnTo>
                  <a:lnTo>
                    <a:pt x="770" y="168"/>
                  </a:lnTo>
                  <a:lnTo>
                    <a:pt x="771" y="158"/>
                  </a:lnTo>
                  <a:lnTo>
                    <a:pt x="771" y="149"/>
                  </a:lnTo>
                  <a:lnTo>
                    <a:pt x="772" y="141"/>
                  </a:lnTo>
                  <a:lnTo>
                    <a:pt x="772" y="135"/>
                  </a:lnTo>
                  <a:lnTo>
                    <a:pt x="772" y="130"/>
                  </a:lnTo>
                  <a:lnTo>
                    <a:pt x="772" y="126"/>
                  </a:lnTo>
                  <a:lnTo>
                    <a:pt x="772" y="123"/>
                  </a:lnTo>
                  <a:lnTo>
                    <a:pt x="771" y="121"/>
                  </a:lnTo>
                  <a:lnTo>
                    <a:pt x="767" y="119"/>
                  </a:lnTo>
                  <a:lnTo>
                    <a:pt x="760" y="119"/>
                  </a:lnTo>
                  <a:lnTo>
                    <a:pt x="751" y="120"/>
                  </a:lnTo>
                  <a:lnTo>
                    <a:pt x="739" y="121"/>
                  </a:lnTo>
                  <a:lnTo>
                    <a:pt x="725" y="125"/>
                  </a:lnTo>
                  <a:lnTo>
                    <a:pt x="708" y="129"/>
                  </a:lnTo>
                  <a:lnTo>
                    <a:pt x="689" y="135"/>
                  </a:lnTo>
                  <a:lnTo>
                    <a:pt x="668" y="142"/>
                  </a:lnTo>
                  <a:lnTo>
                    <a:pt x="646" y="149"/>
                  </a:lnTo>
                  <a:lnTo>
                    <a:pt x="625" y="155"/>
                  </a:lnTo>
                  <a:lnTo>
                    <a:pt x="605" y="161"/>
                  </a:lnTo>
                  <a:lnTo>
                    <a:pt x="586" y="165"/>
                  </a:lnTo>
                  <a:lnTo>
                    <a:pt x="569" y="169"/>
                  </a:lnTo>
                  <a:lnTo>
                    <a:pt x="552" y="172"/>
                  </a:lnTo>
                  <a:lnTo>
                    <a:pt x="537" y="175"/>
                  </a:lnTo>
                  <a:lnTo>
                    <a:pt x="523" y="177"/>
                  </a:lnTo>
                  <a:lnTo>
                    <a:pt x="524" y="163"/>
                  </a:lnTo>
                  <a:lnTo>
                    <a:pt x="524" y="149"/>
                  </a:lnTo>
                  <a:lnTo>
                    <a:pt x="557" y="144"/>
                  </a:lnTo>
                  <a:lnTo>
                    <a:pt x="591" y="136"/>
                  </a:lnTo>
                  <a:lnTo>
                    <a:pt x="626" y="127"/>
                  </a:lnTo>
                  <a:lnTo>
                    <a:pt x="664" y="114"/>
                  </a:lnTo>
                  <a:lnTo>
                    <a:pt x="683" y="108"/>
                  </a:lnTo>
                  <a:lnTo>
                    <a:pt x="699" y="103"/>
                  </a:lnTo>
                  <a:lnTo>
                    <a:pt x="714" y="98"/>
                  </a:lnTo>
                  <a:lnTo>
                    <a:pt x="726" y="93"/>
                  </a:lnTo>
                  <a:lnTo>
                    <a:pt x="736" y="88"/>
                  </a:lnTo>
                  <a:lnTo>
                    <a:pt x="745" y="84"/>
                  </a:lnTo>
                  <a:lnTo>
                    <a:pt x="752" y="80"/>
                  </a:lnTo>
                  <a:lnTo>
                    <a:pt x="757" y="76"/>
                  </a:lnTo>
                  <a:lnTo>
                    <a:pt x="763" y="70"/>
                  </a:lnTo>
                  <a:lnTo>
                    <a:pt x="769" y="66"/>
                  </a:lnTo>
                  <a:lnTo>
                    <a:pt x="775" y="63"/>
                  </a:lnTo>
                  <a:lnTo>
                    <a:pt x="781" y="61"/>
                  </a:lnTo>
                  <a:lnTo>
                    <a:pt x="785" y="61"/>
                  </a:lnTo>
                  <a:lnTo>
                    <a:pt x="789" y="61"/>
                  </a:lnTo>
                  <a:lnTo>
                    <a:pt x="795" y="61"/>
                  </a:lnTo>
                  <a:lnTo>
                    <a:pt x="802" y="62"/>
                  </a:lnTo>
                  <a:lnTo>
                    <a:pt x="810" y="64"/>
                  </a:lnTo>
                  <a:lnTo>
                    <a:pt x="819" y="67"/>
                  </a:lnTo>
                  <a:lnTo>
                    <a:pt x="829" y="71"/>
                  </a:lnTo>
                  <a:lnTo>
                    <a:pt x="840" y="75"/>
                  </a:lnTo>
                  <a:lnTo>
                    <a:pt x="850" y="80"/>
                  </a:lnTo>
                  <a:lnTo>
                    <a:pt x="858" y="84"/>
                  </a:lnTo>
                  <a:lnTo>
                    <a:pt x="866" y="88"/>
                  </a:lnTo>
                  <a:lnTo>
                    <a:pt x="872" y="92"/>
                  </a:lnTo>
                  <a:lnTo>
                    <a:pt x="877" y="94"/>
                  </a:lnTo>
                  <a:lnTo>
                    <a:pt x="880" y="97"/>
                  </a:lnTo>
                  <a:lnTo>
                    <a:pt x="882" y="99"/>
                  </a:lnTo>
                  <a:lnTo>
                    <a:pt x="883" y="100"/>
                  </a:lnTo>
                  <a:lnTo>
                    <a:pt x="879" y="107"/>
                  </a:lnTo>
                  <a:lnTo>
                    <a:pt x="874" y="114"/>
                  </a:lnTo>
                  <a:lnTo>
                    <a:pt x="866" y="120"/>
                  </a:lnTo>
                  <a:lnTo>
                    <a:pt x="858" y="127"/>
                  </a:lnTo>
                  <a:close/>
                  <a:moveTo>
                    <a:pt x="558" y="329"/>
                  </a:moveTo>
                  <a:lnTo>
                    <a:pt x="597" y="319"/>
                  </a:lnTo>
                  <a:lnTo>
                    <a:pt x="632" y="310"/>
                  </a:lnTo>
                  <a:lnTo>
                    <a:pt x="664" y="301"/>
                  </a:lnTo>
                  <a:lnTo>
                    <a:pt x="691" y="295"/>
                  </a:lnTo>
                  <a:lnTo>
                    <a:pt x="716" y="289"/>
                  </a:lnTo>
                  <a:lnTo>
                    <a:pt x="736" y="284"/>
                  </a:lnTo>
                  <a:lnTo>
                    <a:pt x="753" y="280"/>
                  </a:lnTo>
                  <a:lnTo>
                    <a:pt x="767" y="278"/>
                  </a:lnTo>
                  <a:lnTo>
                    <a:pt x="778" y="277"/>
                  </a:lnTo>
                  <a:lnTo>
                    <a:pt x="789" y="276"/>
                  </a:lnTo>
                  <a:lnTo>
                    <a:pt x="798" y="276"/>
                  </a:lnTo>
                  <a:lnTo>
                    <a:pt x="805" y="276"/>
                  </a:lnTo>
                  <a:lnTo>
                    <a:pt x="812" y="277"/>
                  </a:lnTo>
                  <a:lnTo>
                    <a:pt x="817" y="279"/>
                  </a:lnTo>
                  <a:lnTo>
                    <a:pt x="820" y="282"/>
                  </a:lnTo>
                  <a:lnTo>
                    <a:pt x="822" y="285"/>
                  </a:lnTo>
                  <a:lnTo>
                    <a:pt x="822" y="287"/>
                  </a:lnTo>
                  <a:lnTo>
                    <a:pt x="821" y="289"/>
                  </a:lnTo>
                  <a:lnTo>
                    <a:pt x="820" y="292"/>
                  </a:lnTo>
                  <a:lnTo>
                    <a:pt x="817" y="294"/>
                  </a:lnTo>
                  <a:lnTo>
                    <a:pt x="808" y="299"/>
                  </a:lnTo>
                  <a:lnTo>
                    <a:pt x="796" y="305"/>
                  </a:lnTo>
                  <a:lnTo>
                    <a:pt x="780" y="310"/>
                  </a:lnTo>
                  <a:lnTo>
                    <a:pt x="760" y="316"/>
                  </a:lnTo>
                  <a:lnTo>
                    <a:pt x="737" y="321"/>
                  </a:lnTo>
                  <a:lnTo>
                    <a:pt x="710" y="326"/>
                  </a:lnTo>
                  <a:lnTo>
                    <a:pt x="681" y="332"/>
                  </a:lnTo>
                  <a:lnTo>
                    <a:pt x="655" y="337"/>
                  </a:lnTo>
                  <a:lnTo>
                    <a:pt x="632" y="342"/>
                  </a:lnTo>
                  <a:lnTo>
                    <a:pt x="611" y="345"/>
                  </a:lnTo>
                  <a:lnTo>
                    <a:pt x="593" y="348"/>
                  </a:lnTo>
                  <a:lnTo>
                    <a:pt x="578" y="350"/>
                  </a:lnTo>
                  <a:lnTo>
                    <a:pt x="566" y="352"/>
                  </a:lnTo>
                  <a:lnTo>
                    <a:pt x="557" y="353"/>
                  </a:lnTo>
                  <a:lnTo>
                    <a:pt x="558" y="341"/>
                  </a:lnTo>
                  <a:lnTo>
                    <a:pt x="558" y="329"/>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j-ea"/>
                <a:ea typeface="+mj-ea"/>
              </a:endParaRPr>
            </a:p>
          </p:txBody>
        </p:sp>
        <p:sp>
          <p:nvSpPr>
            <p:cNvPr id="20492" name="Freeform 12">
              <a:extLst>
                <a:ext uri="{FF2B5EF4-FFF2-40B4-BE49-F238E27FC236}">
                  <a16:creationId xmlns:a16="http://schemas.microsoft.com/office/drawing/2014/main" id="{5C603043-3DDE-4880-A019-B87AE26DF02F}"/>
                </a:ext>
              </a:extLst>
            </p:cNvPr>
            <p:cNvSpPr>
              <a:spLocks noEditPoints="1"/>
            </p:cNvSpPr>
            <p:nvPr/>
          </p:nvSpPr>
          <p:spPr bwMode="auto">
            <a:xfrm>
              <a:off x="3355" y="1350"/>
              <a:ext cx="949" cy="909"/>
            </a:xfrm>
            <a:custGeom>
              <a:avLst/>
              <a:gdLst>
                <a:gd name="T0" fmla="*/ 413 w 949"/>
                <a:gd name="T1" fmla="*/ 768 h 909"/>
                <a:gd name="T2" fmla="*/ 485 w 949"/>
                <a:gd name="T3" fmla="*/ 780 h 909"/>
                <a:gd name="T4" fmla="*/ 513 w 949"/>
                <a:gd name="T5" fmla="*/ 740 h 909"/>
                <a:gd name="T6" fmla="*/ 548 w 949"/>
                <a:gd name="T7" fmla="*/ 623 h 909"/>
                <a:gd name="T8" fmla="*/ 573 w 949"/>
                <a:gd name="T9" fmla="*/ 477 h 909"/>
                <a:gd name="T10" fmla="*/ 567 w 949"/>
                <a:gd name="T11" fmla="*/ 428 h 909"/>
                <a:gd name="T12" fmla="*/ 506 w 949"/>
                <a:gd name="T13" fmla="*/ 448 h 909"/>
                <a:gd name="T14" fmla="*/ 359 w 949"/>
                <a:gd name="T15" fmla="*/ 520 h 909"/>
                <a:gd name="T16" fmla="*/ 258 w 949"/>
                <a:gd name="T17" fmla="*/ 564 h 909"/>
                <a:gd name="T18" fmla="*/ 225 w 949"/>
                <a:gd name="T19" fmla="*/ 566 h 909"/>
                <a:gd name="T20" fmla="*/ 203 w 949"/>
                <a:gd name="T21" fmla="*/ 539 h 909"/>
                <a:gd name="T22" fmla="*/ 260 w 949"/>
                <a:gd name="T23" fmla="*/ 515 h 909"/>
                <a:gd name="T24" fmla="*/ 423 w 949"/>
                <a:gd name="T25" fmla="*/ 450 h 909"/>
                <a:gd name="T26" fmla="*/ 530 w 949"/>
                <a:gd name="T27" fmla="*/ 391 h 909"/>
                <a:gd name="T28" fmla="*/ 568 w 949"/>
                <a:gd name="T29" fmla="*/ 369 h 909"/>
                <a:gd name="T30" fmla="*/ 644 w 949"/>
                <a:gd name="T31" fmla="*/ 390 h 909"/>
                <a:gd name="T32" fmla="*/ 666 w 949"/>
                <a:gd name="T33" fmla="*/ 414 h 909"/>
                <a:gd name="T34" fmla="*/ 642 w 949"/>
                <a:gd name="T35" fmla="*/ 470 h 909"/>
                <a:gd name="T36" fmla="*/ 596 w 949"/>
                <a:gd name="T37" fmla="*/ 689 h 909"/>
                <a:gd name="T38" fmla="*/ 545 w 949"/>
                <a:gd name="T39" fmla="*/ 832 h 909"/>
                <a:gd name="T40" fmla="*/ 492 w 949"/>
                <a:gd name="T41" fmla="*/ 894 h 909"/>
                <a:gd name="T42" fmla="*/ 464 w 949"/>
                <a:gd name="T43" fmla="*/ 881 h 909"/>
                <a:gd name="T44" fmla="*/ 397 w 949"/>
                <a:gd name="T45" fmla="*/ 787 h 909"/>
                <a:gd name="T46" fmla="*/ 310 w 949"/>
                <a:gd name="T47" fmla="*/ 617 h 909"/>
                <a:gd name="T48" fmla="*/ 398 w 949"/>
                <a:gd name="T49" fmla="*/ 509 h 909"/>
                <a:gd name="T50" fmla="*/ 420 w 949"/>
                <a:gd name="T51" fmla="*/ 545 h 909"/>
                <a:gd name="T52" fmla="*/ 361 w 949"/>
                <a:gd name="T53" fmla="*/ 656 h 909"/>
                <a:gd name="T54" fmla="*/ 220 w 949"/>
                <a:gd name="T55" fmla="*/ 812 h 909"/>
                <a:gd name="T56" fmla="*/ 74 w 949"/>
                <a:gd name="T57" fmla="*/ 902 h 909"/>
                <a:gd name="T58" fmla="*/ 43 w 949"/>
                <a:gd name="T59" fmla="*/ 904 h 909"/>
                <a:gd name="T60" fmla="*/ 99 w 949"/>
                <a:gd name="T61" fmla="*/ 864 h 909"/>
                <a:gd name="T62" fmla="*/ 208 w 949"/>
                <a:gd name="T63" fmla="*/ 764 h 909"/>
                <a:gd name="T64" fmla="*/ 302 w 949"/>
                <a:gd name="T65" fmla="*/ 634 h 909"/>
                <a:gd name="T66" fmla="*/ 13 w 949"/>
                <a:gd name="T67" fmla="*/ 598 h 909"/>
                <a:gd name="T68" fmla="*/ 92 w 949"/>
                <a:gd name="T69" fmla="*/ 529 h 909"/>
                <a:gd name="T70" fmla="*/ 235 w 949"/>
                <a:gd name="T71" fmla="*/ 353 h 909"/>
                <a:gd name="T72" fmla="*/ 295 w 949"/>
                <a:gd name="T73" fmla="*/ 249 h 909"/>
                <a:gd name="T74" fmla="*/ 307 w 949"/>
                <a:gd name="T75" fmla="*/ 183 h 909"/>
                <a:gd name="T76" fmla="*/ 340 w 949"/>
                <a:gd name="T77" fmla="*/ 159 h 909"/>
                <a:gd name="T78" fmla="*/ 390 w 949"/>
                <a:gd name="T79" fmla="*/ 203 h 909"/>
                <a:gd name="T80" fmla="*/ 365 w 949"/>
                <a:gd name="T81" fmla="*/ 254 h 909"/>
                <a:gd name="T82" fmla="*/ 285 w 949"/>
                <a:gd name="T83" fmla="*/ 367 h 909"/>
                <a:gd name="T84" fmla="*/ 159 w 949"/>
                <a:gd name="T85" fmla="*/ 512 h 909"/>
                <a:gd name="T86" fmla="*/ 28 w 949"/>
                <a:gd name="T87" fmla="*/ 604 h 909"/>
                <a:gd name="T88" fmla="*/ 507 w 949"/>
                <a:gd name="T89" fmla="*/ 54 h 909"/>
                <a:gd name="T90" fmla="*/ 637 w 949"/>
                <a:gd name="T91" fmla="*/ 150 h 909"/>
                <a:gd name="T92" fmla="*/ 783 w 949"/>
                <a:gd name="T93" fmla="*/ 219 h 909"/>
                <a:gd name="T94" fmla="*/ 917 w 949"/>
                <a:gd name="T95" fmla="*/ 242 h 909"/>
                <a:gd name="T96" fmla="*/ 943 w 949"/>
                <a:gd name="T97" fmla="*/ 267 h 909"/>
                <a:gd name="T98" fmla="*/ 848 w 949"/>
                <a:gd name="T99" fmla="*/ 316 h 909"/>
                <a:gd name="T100" fmla="*/ 742 w 949"/>
                <a:gd name="T101" fmla="*/ 340 h 909"/>
                <a:gd name="T102" fmla="*/ 656 w 949"/>
                <a:gd name="T103" fmla="*/ 274 h 909"/>
                <a:gd name="T104" fmla="*/ 507 w 949"/>
                <a:gd name="T105" fmla="*/ 123 h 909"/>
                <a:gd name="T106" fmla="*/ 409 w 949"/>
                <a:gd name="T107" fmla="*/ 45 h 909"/>
                <a:gd name="T108" fmla="*/ 355 w 949"/>
                <a:gd name="T109" fmla="*/ 36 h 909"/>
                <a:gd name="T110" fmla="*/ 355 w 949"/>
                <a:gd name="T111" fmla="*/ 19 h 909"/>
                <a:gd name="T112" fmla="*/ 401 w 949"/>
                <a:gd name="T113" fmla="*/ 0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9" h="909">
                  <a:moveTo>
                    <a:pt x="379" y="769"/>
                  </a:moveTo>
                  <a:lnTo>
                    <a:pt x="381" y="767"/>
                  </a:lnTo>
                  <a:lnTo>
                    <a:pt x="385" y="766"/>
                  </a:lnTo>
                  <a:lnTo>
                    <a:pt x="390" y="766"/>
                  </a:lnTo>
                  <a:lnTo>
                    <a:pt x="396" y="766"/>
                  </a:lnTo>
                  <a:lnTo>
                    <a:pt x="404" y="767"/>
                  </a:lnTo>
                  <a:lnTo>
                    <a:pt x="413" y="768"/>
                  </a:lnTo>
                  <a:lnTo>
                    <a:pt x="423" y="770"/>
                  </a:lnTo>
                  <a:lnTo>
                    <a:pt x="434" y="772"/>
                  </a:lnTo>
                  <a:lnTo>
                    <a:pt x="453" y="777"/>
                  </a:lnTo>
                  <a:lnTo>
                    <a:pt x="469" y="780"/>
                  </a:lnTo>
                  <a:lnTo>
                    <a:pt x="475" y="781"/>
                  </a:lnTo>
                  <a:lnTo>
                    <a:pt x="481" y="781"/>
                  </a:lnTo>
                  <a:lnTo>
                    <a:pt x="485" y="780"/>
                  </a:lnTo>
                  <a:lnTo>
                    <a:pt x="489" y="779"/>
                  </a:lnTo>
                  <a:lnTo>
                    <a:pt x="493" y="774"/>
                  </a:lnTo>
                  <a:lnTo>
                    <a:pt x="498" y="767"/>
                  </a:lnTo>
                  <a:lnTo>
                    <a:pt x="501" y="762"/>
                  </a:lnTo>
                  <a:lnTo>
                    <a:pt x="505" y="756"/>
                  </a:lnTo>
                  <a:lnTo>
                    <a:pt x="509" y="748"/>
                  </a:lnTo>
                  <a:lnTo>
                    <a:pt x="513" y="740"/>
                  </a:lnTo>
                  <a:lnTo>
                    <a:pt x="518" y="730"/>
                  </a:lnTo>
                  <a:lnTo>
                    <a:pt x="522" y="719"/>
                  </a:lnTo>
                  <a:lnTo>
                    <a:pt x="527" y="704"/>
                  </a:lnTo>
                  <a:lnTo>
                    <a:pt x="532" y="688"/>
                  </a:lnTo>
                  <a:lnTo>
                    <a:pt x="537" y="669"/>
                  </a:lnTo>
                  <a:lnTo>
                    <a:pt x="543" y="647"/>
                  </a:lnTo>
                  <a:lnTo>
                    <a:pt x="548" y="623"/>
                  </a:lnTo>
                  <a:lnTo>
                    <a:pt x="554" y="596"/>
                  </a:lnTo>
                  <a:lnTo>
                    <a:pt x="558" y="569"/>
                  </a:lnTo>
                  <a:lnTo>
                    <a:pt x="562" y="545"/>
                  </a:lnTo>
                  <a:lnTo>
                    <a:pt x="566" y="524"/>
                  </a:lnTo>
                  <a:lnTo>
                    <a:pt x="569" y="506"/>
                  </a:lnTo>
                  <a:lnTo>
                    <a:pt x="572" y="490"/>
                  </a:lnTo>
                  <a:lnTo>
                    <a:pt x="573" y="477"/>
                  </a:lnTo>
                  <a:lnTo>
                    <a:pt x="575" y="467"/>
                  </a:lnTo>
                  <a:lnTo>
                    <a:pt x="575" y="459"/>
                  </a:lnTo>
                  <a:lnTo>
                    <a:pt x="575" y="449"/>
                  </a:lnTo>
                  <a:lnTo>
                    <a:pt x="575" y="441"/>
                  </a:lnTo>
                  <a:lnTo>
                    <a:pt x="573" y="434"/>
                  </a:lnTo>
                  <a:lnTo>
                    <a:pt x="571" y="430"/>
                  </a:lnTo>
                  <a:lnTo>
                    <a:pt x="567" y="428"/>
                  </a:lnTo>
                  <a:lnTo>
                    <a:pt x="560" y="428"/>
                  </a:lnTo>
                  <a:lnTo>
                    <a:pt x="552" y="430"/>
                  </a:lnTo>
                  <a:lnTo>
                    <a:pt x="544" y="432"/>
                  </a:lnTo>
                  <a:lnTo>
                    <a:pt x="538" y="434"/>
                  </a:lnTo>
                  <a:lnTo>
                    <a:pt x="530" y="437"/>
                  </a:lnTo>
                  <a:lnTo>
                    <a:pt x="519" y="442"/>
                  </a:lnTo>
                  <a:lnTo>
                    <a:pt x="506" y="448"/>
                  </a:lnTo>
                  <a:lnTo>
                    <a:pt x="490" y="455"/>
                  </a:lnTo>
                  <a:lnTo>
                    <a:pt x="471" y="464"/>
                  </a:lnTo>
                  <a:lnTo>
                    <a:pt x="450" y="474"/>
                  </a:lnTo>
                  <a:lnTo>
                    <a:pt x="426" y="485"/>
                  </a:lnTo>
                  <a:lnTo>
                    <a:pt x="402" y="498"/>
                  </a:lnTo>
                  <a:lnTo>
                    <a:pt x="379" y="510"/>
                  </a:lnTo>
                  <a:lnTo>
                    <a:pt x="359" y="520"/>
                  </a:lnTo>
                  <a:lnTo>
                    <a:pt x="340" y="529"/>
                  </a:lnTo>
                  <a:lnTo>
                    <a:pt x="324" y="537"/>
                  </a:lnTo>
                  <a:lnTo>
                    <a:pt x="309" y="543"/>
                  </a:lnTo>
                  <a:lnTo>
                    <a:pt x="297" y="548"/>
                  </a:lnTo>
                  <a:lnTo>
                    <a:pt x="287" y="552"/>
                  </a:lnTo>
                  <a:lnTo>
                    <a:pt x="271" y="558"/>
                  </a:lnTo>
                  <a:lnTo>
                    <a:pt x="258" y="564"/>
                  </a:lnTo>
                  <a:lnTo>
                    <a:pt x="252" y="566"/>
                  </a:lnTo>
                  <a:lnTo>
                    <a:pt x="248" y="567"/>
                  </a:lnTo>
                  <a:lnTo>
                    <a:pt x="245" y="568"/>
                  </a:lnTo>
                  <a:lnTo>
                    <a:pt x="243" y="569"/>
                  </a:lnTo>
                  <a:lnTo>
                    <a:pt x="239" y="569"/>
                  </a:lnTo>
                  <a:lnTo>
                    <a:pt x="233" y="568"/>
                  </a:lnTo>
                  <a:lnTo>
                    <a:pt x="225" y="566"/>
                  </a:lnTo>
                  <a:lnTo>
                    <a:pt x="216" y="562"/>
                  </a:lnTo>
                  <a:lnTo>
                    <a:pt x="208" y="558"/>
                  </a:lnTo>
                  <a:lnTo>
                    <a:pt x="202" y="553"/>
                  </a:lnTo>
                  <a:lnTo>
                    <a:pt x="197" y="549"/>
                  </a:lnTo>
                  <a:lnTo>
                    <a:pt x="196" y="546"/>
                  </a:lnTo>
                  <a:lnTo>
                    <a:pt x="198" y="543"/>
                  </a:lnTo>
                  <a:lnTo>
                    <a:pt x="203" y="539"/>
                  </a:lnTo>
                  <a:lnTo>
                    <a:pt x="212" y="534"/>
                  </a:lnTo>
                  <a:lnTo>
                    <a:pt x="217" y="531"/>
                  </a:lnTo>
                  <a:lnTo>
                    <a:pt x="224" y="528"/>
                  </a:lnTo>
                  <a:lnTo>
                    <a:pt x="231" y="525"/>
                  </a:lnTo>
                  <a:lnTo>
                    <a:pt x="239" y="522"/>
                  </a:lnTo>
                  <a:lnTo>
                    <a:pt x="249" y="519"/>
                  </a:lnTo>
                  <a:lnTo>
                    <a:pt x="260" y="515"/>
                  </a:lnTo>
                  <a:lnTo>
                    <a:pt x="273" y="510"/>
                  </a:lnTo>
                  <a:lnTo>
                    <a:pt x="287" y="505"/>
                  </a:lnTo>
                  <a:lnTo>
                    <a:pt x="302" y="499"/>
                  </a:lnTo>
                  <a:lnTo>
                    <a:pt x="319" y="492"/>
                  </a:lnTo>
                  <a:lnTo>
                    <a:pt x="353" y="481"/>
                  </a:lnTo>
                  <a:lnTo>
                    <a:pt x="387" y="466"/>
                  </a:lnTo>
                  <a:lnTo>
                    <a:pt x="423" y="450"/>
                  </a:lnTo>
                  <a:lnTo>
                    <a:pt x="458" y="432"/>
                  </a:lnTo>
                  <a:lnTo>
                    <a:pt x="475" y="423"/>
                  </a:lnTo>
                  <a:lnTo>
                    <a:pt x="490" y="416"/>
                  </a:lnTo>
                  <a:lnTo>
                    <a:pt x="503" y="409"/>
                  </a:lnTo>
                  <a:lnTo>
                    <a:pt x="514" y="402"/>
                  </a:lnTo>
                  <a:lnTo>
                    <a:pt x="523" y="396"/>
                  </a:lnTo>
                  <a:lnTo>
                    <a:pt x="530" y="391"/>
                  </a:lnTo>
                  <a:lnTo>
                    <a:pt x="536" y="386"/>
                  </a:lnTo>
                  <a:lnTo>
                    <a:pt x="540" y="382"/>
                  </a:lnTo>
                  <a:lnTo>
                    <a:pt x="544" y="378"/>
                  </a:lnTo>
                  <a:lnTo>
                    <a:pt x="549" y="374"/>
                  </a:lnTo>
                  <a:lnTo>
                    <a:pt x="556" y="371"/>
                  </a:lnTo>
                  <a:lnTo>
                    <a:pt x="564" y="368"/>
                  </a:lnTo>
                  <a:lnTo>
                    <a:pt x="568" y="369"/>
                  </a:lnTo>
                  <a:lnTo>
                    <a:pt x="572" y="370"/>
                  </a:lnTo>
                  <a:lnTo>
                    <a:pt x="584" y="372"/>
                  </a:lnTo>
                  <a:lnTo>
                    <a:pt x="599" y="375"/>
                  </a:lnTo>
                  <a:lnTo>
                    <a:pt x="618" y="379"/>
                  </a:lnTo>
                  <a:lnTo>
                    <a:pt x="628" y="383"/>
                  </a:lnTo>
                  <a:lnTo>
                    <a:pt x="637" y="387"/>
                  </a:lnTo>
                  <a:lnTo>
                    <a:pt x="644" y="390"/>
                  </a:lnTo>
                  <a:lnTo>
                    <a:pt x="651" y="393"/>
                  </a:lnTo>
                  <a:lnTo>
                    <a:pt x="656" y="396"/>
                  </a:lnTo>
                  <a:lnTo>
                    <a:pt x="660" y="398"/>
                  </a:lnTo>
                  <a:lnTo>
                    <a:pt x="663" y="400"/>
                  </a:lnTo>
                  <a:lnTo>
                    <a:pt x="665" y="401"/>
                  </a:lnTo>
                  <a:lnTo>
                    <a:pt x="667" y="407"/>
                  </a:lnTo>
                  <a:lnTo>
                    <a:pt x="666" y="414"/>
                  </a:lnTo>
                  <a:lnTo>
                    <a:pt x="662" y="422"/>
                  </a:lnTo>
                  <a:lnTo>
                    <a:pt x="657" y="430"/>
                  </a:lnTo>
                  <a:lnTo>
                    <a:pt x="654" y="435"/>
                  </a:lnTo>
                  <a:lnTo>
                    <a:pt x="651" y="441"/>
                  </a:lnTo>
                  <a:lnTo>
                    <a:pt x="648" y="449"/>
                  </a:lnTo>
                  <a:lnTo>
                    <a:pt x="645" y="458"/>
                  </a:lnTo>
                  <a:lnTo>
                    <a:pt x="642" y="470"/>
                  </a:lnTo>
                  <a:lnTo>
                    <a:pt x="639" y="482"/>
                  </a:lnTo>
                  <a:lnTo>
                    <a:pt x="636" y="497"/>
                  </a:lnTo>
                  <a:lnTo>
                    <a:pt x="633" y="513"/>
                  </a:lnTo>
                  <a:lnTo>
                    <a:pt x="626" y="552"/>
                  </a:lnTo>
                  <a:lnTo>
                    <a:pt x="618" y="594"/>
                  </a:lnTo>
                  <a:lnTo>
                    <a:pt x="607" y="640"/>
                  </a:lnTo>
                  <a:lnTo>
                    <a:pt x="596" y="689"/>
                  </a:lnTo>
                  <a:lnTo>
                    <a:pt x="590" y="714"/>
                  </a:lnTo>
                  <a:lnTo>
                    <a:pt x="583" y="737"/>
                  </a:lnTo>
                  <a:lnTo>
                    <a:pt x="576" y="760"/>
                  </a:lnTo>
                  <a:lnTo>
                    <a:pt x="569" y="780"/>
                  </a:lnTo>
                  <a:lnTo>
                    <a:pt x="561" y="799"/>
                  </a:lnTo>
                  <a:lnTo>
                    <a:pt x="553" y="817"/>
                  </a:lnTo>
                  <a:lnTo>
                    <a:pt x="545" y="832"/>
                  </a:lnTo>
                  <a:lnTo>
                    <a:pt x="536" y="846"/>
                  </a:lnTo>
                  <a:lnTo>
                    <a:pt x="526" y="858"/>
                  </a:lnTo>
                  <a:lnTo>
                    <a:pt x="517" y="869"/>
                  </a:lnTo>
                  <a:lnTo>
                    <a:pt x="509" y="877"/>
                  </a:lnTo>
                  <a:lnTo>
                    <a:pt x="503" y="884"/>
                  </a:lnTo>
                  <a:lnTo>
                    <a:pt x="497" y="890"/>
                  </a:lnTo>
                  <a:lnTo>
                    <a:pt x="492" y="894"/>
                  </a:lnTo>
                  <a:lnTo>
                    <a:pt x="487" y="897"/>
                  </a:lnTo>
                  <a:lnTo>
                    <a:pt x="484" y="898"/>
                  </a:lnTo>
                  <a:lnTo>
                    <a:pt x="480" y="898"/>
                  </a:lnTo>
                  <a:lnTo>
                    <a:pt x="476" y="897"/>
                  </a:lnTo>
                  <a:lnTo>
                    <a:pt x="472" y="894"/>
                  </a:lnTo>
                  <a:lnTo>
                    <a:pt x="469" y="891"/>
                  </a:lnTo>
                  <a:lnTo>
                    <a:pt x="464" y="881"/>
                  </a:lnTo>
                  <a:lnTo>
                    <a:pt x="460" y="868"/>
                  </a:lnTo>
                  <a:lnTo>
                    <a:pt x="453" y="853"/>
                  </a:lnTo>
                  <a:lnTo>
                    <a:pt x="443" y="836"/>
                  </a:lnTo>
                  <a:lnTo>
                    <a:pt x="430" y="819"/>
                  </a:lnTo>
                  <a:lnTo>
                    <a:pt x="414" y="800"/>
                  </a:lnTo>
                  <a:lnTo>
                    <a:pt x="405" y="793"/>
                  </a:lnTo>
                  <a:lnTo>
                    <a:pt x="397" y="787"/>
                  </a:lnTo>
                  <a:lnTo>
                    <a:pt x="390" y="782"/>
                  </a:lnTo>
                  <a:lnTo>
                    <a:pt x="385" y="777"/>
                  </a:lnTo>
                  <a:lnTo>
                    <a:pt x="381" y="774"/>
                  </a:lnTo>
                  <a:lnTo>
                    <a:pt x="379" y="771"/>
                  </a:lnTo>
                  <a:lnTo>
                    <a:pt x="378" y="770"/>
                  </a:lnTo>
                  <a:lnTo>
                    <a:pt x="379" y="769"/>
                  </a:lnTo>
                  <a:close/>
                  <a:moveTo>
                    <a:pt x="310" y="617"/>
                  </a:moveTo>
                  <a:lnTo>
                    <a:pt x="324" y="582"/>
                  </a:lnTo>
                  <a:lnTo>
                    <a:pt x="337" y="549"/>
                  </a:lnTo>
                  <a:lnTo>
                    <a:pt x="347" y="519"/>
                  </a:lnTo>
                  <a:lnTo>
                    <a:pt x="355" y="489"/>
                  </a:lnTo>
                  <a:lnTo>
                    <a:pt x="372" y="496"/>
                  </a:lnTo>
                  <a:lnTo>
                    <a:pt x="386" y="502"/>
                  </a:lnTo>
                  <a:lnTo>
                    <a:pt x="398" y="509"/>
                  </a:lnTo>
                  <a:lnTo>
                    <a:pt x="408" y="514"/>
                  </a:lnTo>
                  <a:lnTo>
                    <a:pt x="415" y="519"/>
                  </a:lnTo>
                  <a:lnTo>
                    <a:pt x="421" y="524"/>
                  </a:lnTo>
                  <a:lnTo>
                    <a:pt x="424" y="528"/>
                  </a:lnTo>
                  <a:lnTo>
                    <a:pt x="425" y="531"/>
                  </a:lnTo>
                  <a:lnTo>
                    <a:pt x="423" y="537"/>
                  </a:lnTo>
                  <a:lnTo>
                    <a:pt x="420" y="545"/>
                  </a:lnTo>
                  <a:lnTo>
                    <a:pt x="415" y="555"/>
                  </a:lnTo>
                  <a:lnTo>
                    <a:pt x="410" y="566"/>
                  </a:lnTo>
                  <a:lnTo>
                    <a:pt x="402" y="580"/>
                  </a:lnTo>
                  <a:lnTo>
                    <a:pt x="394" y="596"/>
                  </a:lnTo>
                  <a:lnTo>
                    <a:pt x="384" y="614"/>
                  </a:lnTo>
                  <a:lnTo>
                    <a:pt x="373" y="634"/>
                  </a:lnTo>
                  <a:lnTo>
                    <a:pt x="361" y="656"/>
                  </a:lnTo>
                  <a:lnTo>
                    <a:pt x="347" y="677"/>
                  </a:lnTo>
                  <a:lnTo>
                    <a:pt x="334" y="696"/>
                  </a:lnTo>
                  <a:lnTo>
                    <a:pt x="319" y="715"/>
                  </a:lnTo>
                  <a:lnTo>
                    <a:pt x="288" y="750"/>
                  </a:lnTo>
                  <a:lnTo>
                    <a:pt x="256" y="781"/>
                  </a:lnTo>
                  <a:lnTo>
                    <a:pt x="238" y="797"/>
                  </a:lnTo>
                  <a:lnTo>
                    <a:pt x="220" y="812"/>
                  </a:lnTo>
                  <a:lnTo>
                    <a:pt x="202" y="825"/>
                  </a:lnTo>
                  <a:lnTo>
                    <a:pt x="184" y="838"/>
                  </a:lnTo>
                  <a:lnTo>
                    <a:pt x="149" y="861"/>
                  </a:lnTo>
                  <a:lnTo>
                    <a:pt x="115" y="881"/>
                  </a:lnTo>
                  <a:lnTo>
                    <a:pt x="99" y="890"/>
                  </a:lnTo>
                  <a:lnTo>
                    <a:pt x="86" y="896"/>
                  </a:lnTo>
                  <a:lnTo>
                    <a:pt x="74" y="902"/>
                  </a:lnTo>
                  <a:lnTo>
                    <a:pt x="64" y="905"/>
                  </a:lnTo>
                  <a:lnTo>
                    <a:pt x="55" y="908"/>
                  </a:lnTo>
                  <a:lnTo>
                    <a:pt x="49" y="909"/>
                  </a:lnTo>
                  <a:lnTo>
                    <a:pt x="45" y="909"/>
                  </a:lnTo>
                  <a:lnTo>
                    <a:pt x="42" y="908"/>
                  </a:lnTo>
                  <a:lnTo>
                    <a:pt x="42" y="906"/>
                  </a:lnTo>
                  <a:lnTo>
                    <a:pt x="43" y="904"/>
                  </a:lnTo>
                  <a:lnTo>
                    <a:pt x="46" y="901"/>
                  </a:lnTo>
                  <a:lnTo>
                    <a:pt x="51" y="896"/>
                  </a:lnTo>
                  <a:lnTo>
                    <a:pt x="58" y="891"/>
                  </a:lnTo>
                  <a:lnTo>
                    <a:pt x="66" y="886"/>
                  </a:lnTo>
                  <a:lnTo>
                    <a:pt x="76" y="879"/>
                  </a:lnTo>
                  <a:lnTo>
                    <a:pt x="87" y="872"/>
                  </a:lnTo>
                  <a:lnTo>
                    <a:pt x="99" y="864"/>
                  </a:lnTo>
                  <a:lnTo>
                    <a:pt x="113" y="854"/>
                  </a:lnTo>
                  <a:lnTo>
                    <a:pt x="127" y="843"/>
                  </a:lnTo>
                  <a:lnTo>
                    <a:pt x="142" y="830"/>
                  </a:lnTo>
                  <a:lnTo>
                    <a:pt x="157" y="816"/>
                  </a:lnTo>
                  <a:lnTo>
                    <a:pt x="173" y="800"/>
                  </a:lnTo>
                  <a:lnTo>
                    <a:pt x="190" y="783"/>
                  </a:lnTo>
                  <a:lnTo>
                    <a:pt x="208" y="764"/>
                  </a:lnTo>
                  <a:lnTo>
                    <a:pt x="226" y="745"/>
                  </a:lnTo>
                  <a:lnTo>
                    <a:pt x="242" y="725"/>
                  </a:lnTo>
                  <a:lnTo>
                    <a:pt x="257" y="707"/>
                  </a:lnTo>
                  <a:lnTo>
                    <a:pt x="270" y="688"/>
                  </a:lnTo>
                  <a:lnTo>
                    <a:pt x="282" y="670"/>
                  </a:lnTo>
                  <a:lnTo>
                    <a:pt x="293" y="652"/>
                  </a:lnTo>
                  <a:lnTo>
                    <a:pt x="302" y="634"/>
                  </a:lnTo>
                  <a:lnTo>
                    <a:pt x="310" y="617"/>
                  </a:lnTo>
                  <a:close/>
                  <a:moveTo>
                    <a:pt x="1" y="615"/>
                  </a:moveTo>
                  <a:lnTo>
                    <a:pt x="0" y="613"/>
                  </a:lnTo>
                  <a:lnTo>
                    <a:pt x="1" y="611"/>
                  </a:lnTo>
                  <a:lnTo>
                    <a:pt x="4" y="607"/>
                  </a:lnTo>
                  <a:lnTo>
                    <a:pt x="8" y="603"/>
                  </a:lnTo>
                  <a:lnTo>
                    <a:pt x="13" y="598"/>
                  </a:lnTo>
                  <a:lnTo>
                    <a:pt x="20" y="592"/>
                  </a:lnTo>
                  <a:lnTo>
                    <a:pt x="28" y="585"/>
                  </a:lnTo>
                  <a:lnTo>
                    <a:pt x="38" y="578"/>
                  </a:lnTo>
                  <a:lnTo>
                    <a:pt x="58" y="561"/>
                  </a:lnTo>
                  <a:lnTo>
                    <a:pt x="69" y="552"/>
                  </a:lnTo>
                  <a:lnTo>
                    <a:pt x="80" y="541"/>
                  </a:lnTo>
                  <a:lnTo>
                    <a:pt x="92" y="529"/>
                  </a:lnTo>
                  <a:lnTo>
                    <a:pt x="105" y="516"/>
                  </a:lnTo>
                  <a:lnTo>
                    <a:pt x="118" y="502"/>
                  </a:lnTo>
                  <a:lnTo>
                    <a:pt x="131" y="487"/>
                  </a:lnTo>
                  <a:lnTo>
                    <a:pt x="158" y="457"/>
                  </a:lnTo>
                  <a:lnTo>
                    <a:pt x="185" y="425"/>
                  </a:lnTo>
                  <a:lnTo>
                    <a:pt x="211" y="390"/>
                  </a:lnTo>
                  <a:lnTo>
                    <a:pt x="235" y="353"/>
                  </a:lnTo>
                  <a:lnTo>
                    <a:pt x="247" y="334"/>
                  </a:lnTo>
                  <a:lnTo>
                    <a:pt x="257" y="316"/>
                  </a:lnTo>
                  <a:lnTo>
                    <a:pt x="266" y="300"/>
                  </a:lnTo>
                  <a:lnTo>
                    <a:pt x="275" y="285"/>
                  </a:lnTo>
                  <a:lnTo>
                    <a:pt x="283" y="272"/>
                  </a:lnTo>
                  <a:lnTo>
                    <a:pt x="289" y="260"/>
                  </a:lnTo>
                  <a:lnTo>
                    <a:pt x="295" y="249"/>
                  </a:lnTo>
                  <a:lnTo>
                    <a:pt x="300" y="240"/>
                  </a:lnTo>
                  <a:lnTo>
                    <a:pt x="304" y="231"/>
                  </a:lnTo>
                  <a:lnTo>
                    <a:pt x="307" y="223"/>
                  </a:lnTo>
                  <a:lnTo>
                    <a:pt x="310" y="210"/>
                  </a:lnTo>
                  <a:lnTo>
                    <a:pt x="311" y="198"/>
                  </a:lnTo>
                  <a:lnTo>
                    <a:pt x="309" y="188"/>
                  </a:lnTo>
                  <a:lnTo>
                    <a:pt x="307" y="183"/>
                  </a:lnTo>
                  <a:lnTo>
                    <a:pt x="306" y="177"/>
                  </a:lnTo>
                  <a:lnTo>
                    <a:pt x="307" y="172"/>
                  </a:lnTo>
                  <a:lnTo>
                    <a:pt x="309" y="168"/>
                  </a:lnTo>
                  <a:lnTo>
                    <a:pt x="313" y="165"/>
                  </a:lnTo>
                  <a:lnTo>
                    <a:pt x="320" y="162"/>
                  </a:lnTo>
                  <a:lnTo>
                    <a:pt x="329" y="160"/>
                  </a:lnTo>
                  <a:lnTo>
                    <a:pt x="340" y="159"/>
                  </a:lnTo>
                  <a:lnTo>
                    <a:pt x="358" y="168"/>
                  </a:lnTo>
                  <a:lnTo>
                    <a:pt x="367" y="173"/>
                  </a:lnTo>
                  <a:lnTo>
                    <a:pt x="375" y="179"/>
                  </a:lnTo>
                  <a:lnTo>
                    <a:pt x="382" y="185"/>
                  </a:lnTo>
                  <a:lnTo>
                    <a:pt x="387" y="191"/>
                  </a:lnTo>
                  <a:lnTo>
                    <a:pt x="389" y="197"/>
                  </a:lnTo>
                  <a:lnTo>
                    <a:pt x="390" y="203"/>
                  </a:lnTo>
                  <a:lnTo>
                    <a:pt x="389" y="207"/>
                  </a:lnTo>
                  <a:lnTo>
                    <a:pt x="388" y="212"/>
                  </a:lnTo>
                  <a:lnTo>
                    <a:pt x="385" y="218"/>
                  </a:lnTo>
                  <a:lnTo>
                    <a:pt x="382" y="225"/>
                  </a:lnTo>
                  <a:lnTo>
                    <a:pt x="377" y="233"/>
                  </a:lnTo>
                  <a:lnTo>
                    <a:pt x="371" y="243"/>
                  </a:lnTo>
                  <a:lnTo>
                    <a:pt x="365" y="254"/>
                  </a:lnTo>
                  <a:lnTo>
                    <a:pt x="358" y="266"/>
                  </a:lnTo>
                  <a:lnTo>
                    <a:pt x="348" y="280"/>
                  </a:lnTo>
                  <a:lnTo>
                    <a:pt x="338" y="295"/>
                  </a:lnTo>
                  <a:lnTo>
                    <a:pt x="326" y="311"/>
                  </a:lnTo>
                  <a:lnTo>
                    <a:pt x="314" y="329"/>
                  </a:lnTo>
                  <a:lnTo>
                    <a:pt x="300" y="347"/>
                  </a:lnTo>
                  <a:lnTo>
                    <a:pt x="285" y="367"/>
                  </a:lnTo>
                  <a:lnTo>
                    <a:pt x="270" y="387"/>
                  </a:lnTo>
                  <a:lnTo>
                    <a:pt x="254" y="409"/>
                  </a:lnTo>
                  <a:lnTo>
                    <a:pt x="236" y="432"/>
                  </a:lnTo>
                  <a:lnTo>
                    <a:pt x="218" y="454"/>
                  </a:lnTo>
                  <a:lnTo>
                    <a:pt x="199" y="474"/>
                  </a:lnTo>
                  <a:lnTo>
                    <a:pt x="179" y="494"/>
                  </a:lnTo>
                  <a:lnTo>
                    <a:pt x="159" y="512"/>
                  </a:lnTo>
                  <a:lnTo>
                    <a:pt x="139" y="529"/>
                  </a:lnTo>
                  <a:lnTo>
                    <a:pt x="118" y="545"/>
                  </a:lnTo>
                  <a:lnTo>
                    <a:pt x="97" y="560"/>
                  </a:lnTo>
                  <a:lnTo>
                    <a:pt x="76" y="575"/>
                  </a:lnTo>
                  <a:lnTo>
                    <a:pt x="58" y="587"/>
                  </a:lnTo>
                  <a:lnTo>
                    <a:pt x="42" y="597"/>
                  </a:lnTo>
                  <a:lnTo>
                    <a:pt x="28" y="604"/>
                  </a:lnTo>
                  <a:lnTo>
                    <a:pt x="18" y="610"/>
                  </a:lnTo>
                  <a:lnTo>
                    <a:pt x="9" y="614"/>
                  </a:lnTo>
                  <a:lnTo>
                    <a:pt x="4" y="615"/>
                  </a:lnTo>
                  <a:lnTo>
                    <a:pt x="1" y="615"/>
                  </a:lnTo>
                  <a:close/>
                  <a:moveTo>
                    <a:pt x="459" y="21"/>
                  </a:moveTo>
                  <a:lnTo>
                    <a:pt x="482" y="37"/>
                  </a:lnTo>
                  <a:lnTo>
                    <a:pt x="507" y="54"/>
                  </a:lnTo>
                  <a:lnTo>
                    <a:pt x="533" y="72"/>
                  </a:lnTo>
                  <a:lnTo>
                    <a:pt x="559" y="92"/>
                  </a:lnTo>
                  <a:lnTo>
                    <a:pt x="572" y="104"/>
                  </a:lnTo>
                  <a:lnTo>
                    <a:pt x="587" y="116"/>
                  </a:lnTo>
                  <a:lnTo>
                    <a:pt x="603" y="127"/>
                  </a:lnTo>
                  <a:lnTo>
                    <a:pt x="619" y="139"/>
                  </a:lnTo>
                  <a:lnTo>
                    <a:pt x="637" y="150"/>
                  </a:lnTo>
                  <a:lnTo>
                    <a:pt x="656" y="161"/>
                  </a:lnTo>
                  <a:lnTo>
                    <a:pt x="676" y="173"/>
                  </a:lnTo>
                  <a:lnTo>
                    <a:pt x="697" y="184"/>
                  </a:lnTo>
                  <a:lnTo>
                    <a:pt x="719" y="195"/>
                  </a:lnTo>
                  <a:lnTo>
                    <a:pt x="740" y="205"/>
                  </a:lnTo>
                  <a:lnTo>
                    <a:pt x="761" y="213"/>
                  </a:lnTo>
                  <a:lnTo>
                    <a:pt x="783" y="219"/>
                  </a:lnTo>
                  <a:lnTo>
                    <a:pt x="804" y="224"/>
                  </a:lnTo>
                  <a:lnTo>
                    <a:pt x="825" y="229"/>
                  </a:lnTo>
                  <a:lnTo>
                    <a:pt x="846" y="232"/>
                  </a:lnTo>
                  <a:lnTo>
                    <a:pt x="868" y="234"/>
                  </a:lnTo>
                  <a:lnTo>
                    <a:pt x="887" y="237"/>
                  </a:lnTo>
                  <a:lnTo>
                    <a:pt x="903" y="240"/>
                  </a:lnTo>
                  <a:lnTo>
                    <a:pt x="917" y="242"/>
                  </a:lnTo>
                  <a:lnTo>
                    <a:pt x="929" y="245"/>
                  </a:lnTo>
                  <a:lnTo>
                    <a:pt x="938" y="248"/>
                  </a:lnTo>
                  <a:lnTo>
                    <a:pt x="944" y="250"/>
                  </a:lnTo>
                  <a:lnTo>
                    <a:pt x="948" y="252"/>
                  </a:lnTo>
                  <a:lnTo>
                    <a:pt x="949" y="254"/>
                  </a:lnTo>
                  <a:lnTo>
                    <a:pt x="947" y="261"/>
                  </a:lnTo>
                  <a:lnTo>
                    <a:pt x="943" y="267"/>
                  </a:lnTo>
                  <a:lnTo>
                    <a:pt x="934" y="273"/>
                  </a:lnTo>
                  <a:lnTo>
                    <a:pt x="929" y="277"/>
                  </a:lnTo>
                  <a:lnTo>
                    <a:pt x="922" y="281"/>
                  </a:lnTo>
                  <a:lnTo>
                    <a:pt x="906" y="289"/>
                  </a:lnTo>
                  <a:lnTo>
                    <a:pt x="889" y="297"/>
                  </a:lnTo>
                  <a:lnTo>
                    <a:pt x="870" y="306"/>
                  </a:lnTo>
                  <a:lnTo>
                    <a:pt x="848" y="316"/>
                  </a:lnTo>
                  <a:lnTo>
                    <a:pt x="835" y="321"/>
                  </a:lnTo>
                  <a:lnTo>
                    <a:pt x="824" y="326"/>
                  </a:lnTo>
                  <a:lnTo>
                    <a:pt x="803" y="334"/>
                  </a:lnTo>
                  <a:lnTo>
                    <a:pt x="786" y="340"/>
                  </a:lnTo>
                  <a:lnTo>
                    <a:pt x="770" y="342"/>
                  </a:lnTo>
                  <a:lnTo>
                    <a:pt x="756" y="342"/>
                  </a:lnTo>
                  <a:lnTo>
                    <a:pt x="742" y="340"/>
                  </a:lnTo>
                  <a:lnTo>
                    <a:pt x="728" y="335"/>
                  </a:lnTo>
                  <a:lnTo>
                    <a:pt x="716" y="327"/>
                  </a:lnTo>
                  <a:lnTo>
                    <a:pt x="708" y="322"/>
                  </a:lnTo>
                  <a:lnTo>
                    <a:pt x="698" y="315"/>
                  </a:lnTo>
                  <a:lnTo>
                    <a:pt x="686" y="304"/>
                  </a:lnTo>
                  <a:lnTo>
                    <a:pt x="672" y="291"/>
                  </a:lnTo>
                  <a:lnTo>
                    <a:pt x="656" y="274"/>
                  </a:lnTo>
                  <a:lnTo>
                    <a:pt x="637" y="254"/>
                  </a:lnTo>
                  <a:lnTo>
                    <a:pt x="616" y="232"/>
                  </a:lnTo>
                  <a:lnTo>
                    <a:pt x="593" y="206"/>
                  </a:lnTo>
                  <a:lnTo>
                    <a:pt x="569" y="182"/>
                  </a:lnTo>
                  <a:lnTo>
                    <a:pt x="547" y="160"/>
                  </a:lnTo>
                  <a:lnTo>
                    <a:pt x="526" y="140"/>
                  </a:lnTo>
                  <a:lnTo>
                    <a:pt x="507" y="123"/>
                  </a:lnTo>
                  <a:lnTo>
                    <a:pt x="490" y="107"/>
                  </a:lnTo>
                  <a:lnTo>
                    <a:pt x="475" y="93"/>
                  </a:lnTo>
                  <a:lnTo>
                    <a:pt x="461" y="81"/>
                  </a:lnTo>
                  <a:lnTo>
                    <a:pt x="450" y="70"/>
                  </a:lnTo>
                  <a:lnTo>
                    <a:pt x="429" y="56"/>
                  </a:lnTo>
                  <a:lnTo>
                    <a:pt x="419" y="50"/>
                  </a:lnTo>
                  <a:lnTo>
                    <a:pt x="409" y="45"/>
                  </a:lnTo>
                  <a:lnTo>
                    <a:pt x="401" y="42"/>
                  </a:lnTo>
                  <a:lnTo>
                    <a:pt x="392" y="39"/>
                  </a:lnTo>
                  <a:lnTo>
                    <a:pt x="384" y="38"/>
                  </a:lnTo>
                  <a:lnTo>
                    <a:pt x="377" y="38"/>
                  </a:lnTo>
                  <a:lnTo>
                    <a:pt x="364" y="38"/>
                  </a:lnTo>
                  <a:lnTo>
                    <a:pt x="359" y="37"/>
                  </a:lnTo>
                  <a:lnTo>
                    <a:pt x="355" y="36"/>
                  </a:lnTo>
                  <a:lnTo>
                    <a:pt x="352" y="34"/>
                  </a:lnTo>
                  <a:lnTo>
                    <a:pt x="350" y="31"/>
                  </a:lnTo>
                  <a:lnTo>
                    <a:pt x="349" y="29"/>
                  </a:lnTo>
                  <a:lnTo>
                    <a:pt x="350" y="25"/>
                  </a:lnTo>
                  <a:lnTo>
                    <a:pt x="351" y="23"/>
                  </a:lnTo>
                  <a:lnTo>
                    <a:pt x="352" y="21"/>
                  </a:lnTo>
                  <a:lnTo>
                    <a:pt x="355" y="19"/>
                  </a:lnTo>
                  <a:lnTo>
                    <a:pt x="359" y="17"/>
                  </a:lnTo>
                  <a:lnTo>
                    <a:pt x="364" y="14"/>
                  </a:lnTo>
                  <a:lnTo>
                    <a:pt x="370" y="10"/>
                  </a:lnTo>
                  <a:lnTo>
                    <a:pt x="377" y="6"/>
                  </a:lnTo>
                  <a:lnTo>
                    <a:pt x="385" y="2"/>
                  </a:lnTo>
                  <a:lnTo>
                    <a:pt x="393" y="0"/>
                  </a:lnTo>
                  <a:lnTo>
                    <a:pt x="401" y="0"/>
                  </a:lnTo>
                  <a:lnTo>
                    <a:pt x="410" y="0"/>
                  </a:lnTo>
                  <a:lnTo>
                    <a:pt x="419" y="1"/>
                  </a:lnTo>
                  <a:lnTo>
                    <a:pt x="429" y="4"/>
                  </a:lnTo>
                  <a:lnTo>
                    <a:pt x="439" y="8"/>
                  </a:lnTo>
                  <a:lnTo>
                    <a:pt x="449" y="14"/>
                  </a:lnTo>
                  <a:lnTo>
                    <a:pt x="459" y="21"/>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mj-ea"/>
                <a:ea typeface="+mj-ea"/>
              </a:endParaRPr>
            </a:p>
          </p:txBody>
        </p:sp>
      </p:grpSp>
      <p:sp>
        <p:nvSpPr>
          <p:cNvPr id="20498" name="Text Box 18">
            <a:extLst>
              <a:ext uri="{FF2B5EF4-FFF2-40B4-BE49-F238E27FC236}">
                <a16:creationId xmlns:a16="http://schemas.microsoft.com/office/drawing/2014/main" id="{FE99A4FF-70B1-48DE-9D29-E76C02665646}"/>
              </a:ext>
            </a:extLst>
          </p:cNvPr>
          <p:cNvSpPr txBox="1">
            <a:spLocks noChangeArrowheads="1"/>
          </p:cNvSpPr>
          <p:nvPr/>
        </p:nvSpPr>
        <p:spPr bwMode="auto">
          <a:xfrm>
            <a:off x="4323556" y="3789040"/>
            <a:ext cx="32624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dirty="0">
                <a:latin typeface="+mj-ea"/>
                <a:ea typeface="+mj-ea"/>
              </a:rPr>
              <a:t>重积分的应用</a:t>
            </a:r>
            <a:endParaRPr lang="zh-CN" altLang="en-US" sz="2800" b="1"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493"/>
                                        </p:tgtEl>
                                        <p:attrNameLst>
                                          <p:attrName>style.visibility</p:attrName>
                                        </p:attrNameLst>
                                      </p:cBhvr>
                                      <p:to>
                                        <p:strVal val="visible"/>
                                      </p:to>
                                    </p:set>
                                    <p:animEffect transition="in" filter="box(out)">
                                      <p:cBhvr>
                                        <p:cTn id="7" dur="500"/>
                                        <p:tgtEl>
                                          <p:spTgt spid="20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98"/>
                                        </p:tgtEl>
                                        <p:attrNameLst>
                                          <p:attrName>style.visibility</p:attrName>
                                        </p:attrNameLst>
                                      </p:cBhvr>
                                      <p:to>
                                        <p:strVal val="visible"/>
                                      </p:to>
                                    </p:set>
                                    <p:animEffect transition="in" filter="box(out)">
                                      <p:cBhvr>
                                        <p:cTn id="12" dur="500"/>
                                        <p:tgtEl>
                                          <p:spTgt spid="2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04B61DFE-AB14-4BD2-A1B9-9C23AFDA67CB}"/>
              </a:ext>
            </a:extLst>
          </p:cNvPr>
          <p:cNvSpPr txBox="1">
            <a:spLocks noChangeArrowheads="1"/>
          </p:cNvSpPr>
          <p:nvPr/>
        </p:nvSpPr>
        <p:spPr bwMode="auto">
          <a:xfrm>
            <a:off x="1527825" y="302280"/>
            <a:ext cx="39116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于是平面薄板的重心为</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22531" name="Object 3">
                <a:extLst>
                  <a:ext uri="{FF2B5EF4-FFF2-40B4-BE49-F238E27FC236}">
                    <a16:creationId xmlns:a16="http://schemas.microsoft.com/office/drawing/2014/main" id="{A1D7F79B-64F3-46AF-9932-65D5618B50A4}"/>
                  </a:ext>
                </a:extLst>
              </p:cNvPr>
              <p:cNvSpPr txBox="1"/>
              <p:nvPr/>
            </p:nvSpPr>
            <p:spPr bwMode="auto">
              <a:xfrm>
                <a:off x="1762126" y="987424"/>
                <a:ext cx="8159750" cy="137225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sz="2800" b="1" i="1">
                              <a:solidFill>
                                <a:srgbClr val="000000"/>
                              </a:solidFill>
                              <a:latin typeface="Cambria Math" panose="02040503050406030204" pitchFamily="18" charset="0"/>
                              <a:ea typeface="+mj-ea"/>
                            </a:rPr>
                          </m:ctrlPr>
                        </m:accPr>
                        <m:e>
                          <m:r>
                            <a:rPr lang="zh-CN" altLang="en-US" sz="2800" b="1" i="1">
                              <a:solidFill>
                                <a:srgbClr val="000000"/>
                              </a:solidFill>
                              <a:latin typeface="Cambria Math" panose="02040503050406030204" pitchFamily="18" charset="0"/>
                              <a:ea typeface="+mj-ea"/>
                            </a:rPr>
                            <m:t>𝒙</m:t>
                          </m:r>
                        </m:e>
                      </m:acc>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𝒚</m:t>
                              </m:r>
                            </m:sub>
                          </m:sSub>
                        </m:num>
                        <m:den>
                          <m:r>
                            <a:rPr lang="zh-CN" altLang="en-US" sz="2800" b="1" i="1">
                              <a:solidFill>
                                <a:srgbClr val="000000"/>
                              </a:solidFill>
                              <a:latin typeface="Cambria Math" panose="02040503050406030204" pitchFamily="18" charset="0"/>
                              <a:ea typeface="+mj-ea"/>
                            </a:rPr>
                            <m:t>𝑴</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num>
                        <m:den>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den>
                      </m:f>
                      <m:r>
                        <a:rPr lang="zh-CN" altLang="en-US" sz="2800" b="1" i="1">
                          <a:solidFill>
                            <a:srgbClr val="000000"/>
                          </a:solidFill>
                          <a:latin typeface="Cambria Math" panose="02040503050406030204" pitchFamily="18" charset="0"/>
                          <a:ea typeface="+mj-ea"/>
                        </a:rPr>
                        <m:t>;</m:t>
                      </m:r>
                      <m:acc>
                        <m:accPr>
                          <m:chr m:val="̄"/>
                          <m:ctrlPr>
                            <a:rPr lang="zh-CN" altLang="en-US" sz="2800" b="1" i="1">
                              <a:solidFill>
                                <a:srgbClr val="000000"/>
                              </a:solidFill>
                              <a:latin typeface="Cambria Math" panose="02040503050406030204" pitchFamily="18" charset="0"/>
                              <a:ea typeface="+mj-ea"/>
                            </a:rPr>
                          </m:ctrlPr>
                        </m:accPr>
                        <m:e>
                          <m:r>
                            <a:rPr lang="zh-CN" altLang="en-US" sz="2800" b="1" i="1">
                              <a:solidFill>
                                <a:srgbClr val="000000"/>
                              </a:solidFill>
                              <a:latin typeface="Cambria Math" panose="02040503050406030204" pitchFamily="18" charset="0"/>
                              <a:ea typeface="+mj-ea"/>
                            </a:rPr>
                            <m:t>𝒚</m:t>
                          </m:r>
                        </m:e>
                      </m:acc>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𝒙</m:t>
                              </m:r>
                            </m:sub>
                          </m:sSub>
                        </m:num>
                        <m:den>
                          <m:r>
                            <a:rPr lang="zh-CN" altLang="en-US" sz="2800" b="1" i="1">
                              <a:solidFill>
                                <a:srgbClr val="000000"/>
                              </a:solidFill>
                              <a:latin typeface="Cambria Math" panose="02040503050406030204" pitchFamily="18" charset="0"/>
                              <a:ea typeface="+mj-ea"/>
                            </a:rPr>
                            <m:t>𝑴</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num>
                        <m:den>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den>
                      </m:f>
                    </m:oMath>
                  </m:oMathPara>
                </a14:m>
                <a:endParaRPr lang="zh-CN" altLang="en-US" sz="2800" b="1" dirty="0">
                  <a:latin typeface="+mj-lt"/>
                  <a:ea typeface="+mj-ea"/>
                </a:endParaRPr>
              </a:p>
            </p:txBody>
          </p:sp>
        </mc:Choice>
        <mc:Fallback xmlns="">
          <p:sp>
            <p:nvSpPr>
              <p:cNvPr id="22531" name="Object 3">
                <a:extLst>
                  <a:ext uri="{FF2B5EF4-FFF2-40B4-BE49-F238E27FC236}">
                    <a16:creationId xmlns:a16="http://schemas.microsoft.com/office/drawing/2014/main" id="{A1D7F79B-64F3-46AF-9932-65D5618B50A4}"/>
                  </a:ext>
                </a:extLst>
              </p:cNvPr>
              <p:cNvSpPr txBox="1">
                <a:spLocks noRot="1" noChangeAspect="1" noMove="1" noResize="1" noEditPoints="1" noAdjustHandles="1" noChangeArrowheads="1" noChangeShapeType="1" noTextEdit="1"/>
              </p:cNvSpPr>
              <p:nvPr/>
            </p:nvSpPr>
            <p:spPr bwMode="auto">
              <a:xfrm>
                <a:off x="1762126" y="987424"/>
                <a:ext cx="8159750" cy="1372256"/>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22532" name="Text Box 4">
            <a:extLst>
              <a:ext uri="{FF2B5EF4-FFF2-40B4-BE49-F238E27FC236}">
                <a16:creationId xmlns:a16="http://schemas.microsoft.com/office/drawing/2014/main" id="{53B2DD91-D1F3-4684-A1B2-30DC6A60CC24}"/>
              </a:ext>
            </a:extLst>
          </p:cNvPr>
          <p:cNvSpPr txBox="1">
            <a:spLocks noChangeArrowheads="1"/>
          </p:cNvSpPr>
          <p:nvPr/>
        </p:nvSpPr>
        <p:spPr bwMode="auto">
          <a:xfrm>
            <a:off x="1438275" y="2451755"/>
            <a:ext cx="26516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latin typeface="+mj-lt"/>
                <a:ea typeface="+mj-ea"/>
              </a:rPr>
              <a:t>(2). </a:t>
            </a:r>
            <a:r>
              <a:rPr lang="zh-CN" altLang="en-US" sz="3200" b="1" dirty="0">
                <a:latin typeface="+mj-lt"/>
                <a:ea typeface="+mj-ea"/>
              </a:rPr>
              <a:t>空间物体</a:t>
            </a:r>
            <a:r>
              <a:rPr lang="en-US" altLang="zh-CN" sz="3200" b="1" dirty="0">
                <a:latin typeface="+mj-lt"/>
                <a:ea typeface="+mj-ea"/>
              </a:rPr>
              <a:t>:</a:t>
            </a:r>
          </a:p>
        </p:txBody>
      </p:sp>
      <mc:AlternateContent xmlns:mc="http://schemas.openxmlformats.org/markup-compatibility/2006" xmlns:a14="http://schemas.microsoft.com/office/drawing/2010/main">
        <mc:Choice Requires="a14">
          <p:sp>
            <p:nvSpPr>
              <p:cNvPr id="22533" name="Object 5">
                <a:extLst>
                  <a:ext uri="{FF2B5EF4-FFF2-40B4-BE49-F238E27FC236}">
                    <a16:creationId xmlns:a16="http://schemas.microsoft.com/office/drawing/2014/main" id="{CFD726C5-F094-4B66-9830-F33DB1376E91}"/>
                  </a:ext>
                </a:extLst>
              </p:cNvPr>
              <p:cNvSpPr txBox="1"/>
              <p:nvPr/>
            </p:nvSpPr>
            <p:spPr bwMode="auto">
              <a:xfrm>
                <a:off x="763446" y="4734670"/>
                <a:ext cx="10665108" cy="15239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sz="2800" b="1" i="1">
                              <a:solidFill>
                                <a:srgbClr val="000000"/>
                              </a:solidFill>
                              <a:latin typeface="Cambria Math" panose="02040503050406030204" pitchFamily="18" charset="0"/>
                              <a:ea typeface="+mj-ea"/>
                            </a:rPr>
                          </m:ctrlPr>
                        </m:accPr>
                        <m:e>
                          <m:r>
                            <a:rPr lang="zh-CN" altLang="en-US" sz="2800" b="1" i="1">
                              <a:solidFill>
                                <a:srgbClr val="000000"/>
                              </a:solidFill>
                              <a:latin typeface="Cambria Math" panose="02040503050406030204" pitchFamily="18" charset="0"/>
                              <a:ea typeface="+mj-ea"/>
                            </a:rPr>
                            <m:t>𝒙</m:t>
                          </m:r>
                        </m:e>
                      </m:acc>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𝒅𝒗</m:t>
                              </m:r>
                            </m:e>
                          </m:nary>
                        </m:num>
                        <m:den>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𝒅𝒗</m:t>
                              </m:r>
                            </m:e>
                          </m:nary>
                        </m:den>
                      </m:f>
                      <m:r>
                        <a:rPr lang="zh-CN" altLang="en-US" sz="2800" b="1" i="1">
                          <a:solidFill>
                            <a:srgbClr val="000000"/>
                          </a:solidFill>
                          <a:latin typeface="Cambria Math" panose="02040503050406030204" pitchFamily="18" charset="0"/>
                          <a:ea typeface="+mj-ea"/>
                        </a:rPr>
                        <m:t>;</m:t>
                      </m:r>
                      <m:acc>
                        <m:accPr>
                          <m:chr m:val="̄"/>
                          <m:ctrlPr>
                            <a:rPr lang="zh-CN" altLang="en-US" sz="2800" b="1" i="1">
                              <a:solidFill>
                                <a:srgbClr val="000000"/>
                              </a:solidFill>
                              <a:latin typeface="Cambria Math" panose="02040503050406030204" pitchFamily="18" charset="0"/>
                              <a:ea typeface="+mj-ea"/>
                            </a:rPr>
                          </m:ctrlPr>
                        </m:accPr>
                        <m:e>
                          <m:r>
                            <a:rPr lang="zh-CN" altLang="en-US" sz="2800" b="1" i="1">
                              <a:solidFill>
                                <a:srgbClr val="000000"/>
                              </a:solidFill>
                              <a:latin typeface="Cambria Math" panose="02040503050406030204" pitchFamily="18" charset="0"/>
                              <a:ea typeface="+mj-ea"/>
                            </a:rPr>
                            <m:t>𝒚</m:t>
                          </m:r>
                        </m:e>
                      </m:acc>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𝒅𝒗</m:t>
                              </m:r>
                            </m:e>
                          </m:nary>
                        </m:num>
                        <m:den>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𝒅𝒗</m:t>
                              </m:r>
                            </m:e>
                          </m:nary>
                        </m:den>
                      </m:f>
                      <m:r>
                        <a:rPr lang="zh-CN" altLang="en-US" sz="2800" b="1" i="1">
                          <a:solidFill>
                            <a:srgbClr val="000000"/>
                          </a:solidFill>
                          <a:latin typeface="Cambria Math" panose="02040503050406030204" pitchFamily="18" charset="0"/>
                          <a:ea typeface="+mj-ea"/>
                        </a:rPr>
                        <m:t>;</m:t>
                      </m:r>
                      <m:acc>
                        <m:accPr>
                          <m:chr m:val="̄"/>
                          <m:ctrlPr>
                            <a:rPr lang="zh-CN" altLang="en-US" sz="2800" b="1" i="1">
                              <a:solidFill>
                                <a:srgbClr val="000000"/>
                              </a:solidFill>
                              <a:latin typeface="Cambria Math" panose="02040503050406030204" pitchFamily="18" charset="0"/>
                              <a:ea typeface="+mj-ea"/>
                            </a:rPr>
                          </m:ctrlPr>
                        </m:accPr>
                        <m:e>
                          <m:r>
                            <a:rPr lang="zh-CN" altLang="en-US" sz="2800" b="1" i="1">
                              <a:solidFill>
                                <a:srgbClr val="000000"/>
                              </a:solidFill>
                              <a:latin typeface="Cambria Math" panose="02040503050406030204" pitchFamily="18" charset="0"/>
                              <a:ea typeface="+mj-ea"/>
                            </a:rPr>
                            <m:t>𝒛</m:t>
                          </m:r>
                        </m:e>
                      </m:acc>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𝒅𝒗</m:t>
                              </m:r>
                            </m:e>
                          </m:nary>
                        </m:num>
                        <m:den>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𝒅𝒗</m:t>
                              </m:r>
                            </m:e>
                          </m:nary>
                        </m:den>
                      </m:f>
                    </m:oMath>
                  </m:oMathPara>
                </a14:m>
                <a:endParaRPr lang="zh-CN" altLang="en-US" sz="2800" b="1" dirty="0">
                  <a:latin typeface="+mj-lt"/>
                  <a:ea typeface="+mj-ea"/>
                </a:endParaRPr>
              </a:p>
            </p:txBody>
          </p:sp>
        </mc:Choice>
        <mc:Fallback xmlns="">
          <p:sp>
            <p:nvSpPr>
              <p:cNvPr id="22533" name="Object 5">
                <a:extLst>
                  <a:ext uri="{FF2B5EF4-FFF2-40B4-BE49-F238E27FC236}">
                    <a16:creationId xmlns:a16="http://schemas.microsoft.com/office/drawing/2014/main" id="{CFD726C5-F094-4B66-9830-F33DB1376E91}"/>
                  </a:ext>
                </a:extLst>
              </p:cNvPr>
              <p:cNvSpPr txBox="1">
                <a:spLocks noRot="1" noChangeAspect="1" noMove="1" noResize="1" noEditPoints="1" noAdjustHandles="1" noChangeArrowheads="1" noChangeShapeType="1" noTextEdit="1"/>
              </p:cNvSpPr>
              <p:nvPr/>
            </p:nvSpPr>
            <p:spPr bwMode="auto">
              <a:xfrm>
                <a:off x="763446" y="4734670"/>
                <a:ext cx="10665108" cy="1523999"/>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36" name="Text Box 8">
                <a:extLst>
                  <a:ext uri="{FF2B5EF4-FFF2-40B4-BE49-F238E27FC236}">
                    <a16:creationId xmlns:a16="http://schemas.microsoft.com/office/drawing/2014/main" id="{BD8DC06B-1FD8-4055-843F-ABC125753BD1}"/>
                  </a:ext>
                </a:extLst>
              </p:cNvPr>
              <p:cNvSpPr txBox="1">
                <a:spLocks noChangeArrowheads="1"/>
              </p:cNvSpPr>
              <p:nvPr/>
            </p:nvSpPr>
            <p:spPr bwMode="auto">
              <a:xfrm>
                <a:off x="1995487" y="3237200"/>
                <a:ext cx="7682937"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物体占有空间区域</a:t>
                </a:r>
                <a14:m>
                  <m:oMath xmlns:m="http://schemas.openxmlformats.org/officeDocument/2006/math">
                    <m:r>
                      <a:rPr lang="en-US" altLang="zh-CN" sz="2800" b="1" i="0" smtClean="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𝜴</m:t>
                    </m:r>
                  </m:oMath>
                </a14:m>
                <a:r>
                  <a:rPr lang="en-US" altLang="zh-CN" sz="2800" b="1" dirty="0">
                    <a:latin typeface="+mj-lt"/>
                    <a:ea typeface="+mj-ea"/>
                  </a:rPr>
                  <a:t>, </a:t>
                </a:r>
                <a:r>
                  <a:rPr lang="zh-CN" altLang="en-US" sz="2800" b="1" dirty="0">
                    <a:latin typeface="+mj-lt"/>
                    <a:ea typeface="+mj-ea"/>
                  </a:rPr>
                  <a:t>密度 </a:t>
                </a:r>
                <a14:m>
                  <m:oMath xmlns:m="http://schemas.openxmlformats.org/officeDocument/2006/math">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oMath>
                </a14:m>
                <a:r>
                  <a:rPr lang="zh-CN" altLang="en-US" sz="2800" b="1" dirty="0">
                    <a:latin typeface="+mj-lt"/>
                    <a:ea typeface="+mj-ea"/>
                  </a:rPr>
                  <a:t>在 </a:t>
                </a:r>
                <a14:m>
                  <m:oMath xmlns:m="http://schemas.openxmlformats.org/officeDocument/2006/math">
                    <m:r>
                      <a:rPr lang="zh-CN" altLang="en-US" sz="2800" b="1" i="1">
                        <a:solidFill>
                          <a:srgbClr val="000000"/>
                        </a:solidFill>
                        <a:latin typeface="Cambria Math" panose="02040503050406030204" pitchFamily="18" charset="0"/>
                      </a:rPr>
                      <m:t>𝜴</m:t>
                    </m:r>
                  </m:oMath>
                </a14:m>
                <a:r>
                  <a:rPr lang="zh-CN" altLang="en-US" sz="2800" b="1" dirty="0">
                    <a:latin typeface="+mj-lt"/>
                    <a:ea typeface="+mj-ea"/>
                  </a:rPr>
                  <a:t>上连续</a:t>
                </a:r>
                <a:r>
                  <a:rPr lang="en-US" altLang="zh-CN" sz="2800" b="1" dirty="0">
                    <a:latin typeface="+mj-lt"/>
                    <a:ea typeface="+mj-ea"/>
                  </a:rPr>
                  <a:t>.</a:t>
                </a:r>
              </a:p>
            </p:txBody>
          </p:sp>
        </mc:Choice>
        <mc:Fallback xmlns="">
          <p:sp>
            <p:nvSpPr>
              <p:cNvPr id="22536" name="Text Box 8">
                <a:extLst>
                  <a:ext uri="{FF2B5EF4-FFF2-40B4-BE49-F238E27FC236}">
                    <a16:creationId xmlns:a16="http://schemas.microsoft.com/office/drawing/2014/main" id="{BD8DC06B-1FD8-4055-843F-ABC125753BD1}"/>
                  </a:ext>
                </a:extLst>
              </p:cNvPr>
              <p:cNvSpPr txBox="1">
                <a:spLocks noRot="1" noChangeAspect="1" noMove="1" noResize="1" noEditPoints="1" noAdjustHandles="1" noChangeArrowheads="1" noChangeShapeType="1" noTextEdit="1"/>
              </p:cNvSpPr>
              <p:nvPr/>
            </p:nvSpPr>
            <p:spPr bwMode="auto">
              <a:xfrm>
                <a:off x="1995487" y="3237200"/>
                <a:ext cx="7682937" cy="523220"/>
              </a:xfrm>
              <a:prstGeom prst="rect">
                <a:avLst/>
              </a:prstGeom>
              <a:blipFill>
                <a:blip r:embed="rId4"/>
                <a:stretch>
                  <a:fillRect l="-1586" t="-15116" r="-793"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2541" name="Text Box 13">
            <a:extLst>
              <a:ext uri="{FF2B5EF4-FFF2-40B4-BE49-F238E27FC236}">
                <a16:creationId xmlns:a16="http://schemas.microsoft.com/office/drawing/2014/main" id="{AA8ABEA5-CC1C-490D-A398-81D0AF510347}"/>
              </a:ext>
            </a:extLst>
          </p:cNvPr>
          <p:cNvSpPr txBox="1">
            <a:spLocks noChangeArrowheads="1"/>
          </p:cNvSpPr>
          <p:nvPr/>
        </p:nvSpPr>
        <p:spPr bwMode="auto">
          <a:xfrm>
            <a:off x="2181226" y="3985935"/>
            <a:ext cx="28296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则物体的重心为</a:t>
            </a:r>
            <a:r>
              <a:rPr lang="en-US" altLang="zh-CN" sz="2800" b="1" dirty="0">
                <a:latin typeface="+mj-lt"/>
                <a:ea typeface="+mj-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out)">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5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53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5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p:bldP spid="22532" grpId="0"/>
      <p:bldP spid="22533" grpId="0"/>
      <p:bldP spid="22536" grpId="0"/>
      <p:bldP spid="225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394" name="Text Box 34">
                <a:extLst>
                  <a:ext uri="{FF2B5EF4-FFF2-40B4-BE49-F238E27FC236}">
                    <a16:creationId xmlns:a16="http://schemas.microsoft.com/office/drawing/2014/main" id="{B58EC03B-B872-43B6-88CC-863207981847}"/>
                  </a:ext>
                </a:extLst>
              </p:cNvPr>
              <p:cNvSpPr txBox="1">
                <a:spLocks noChangeArrowheads="1"/>
              </p:cNvSpPr>
              <p:nvPr/>
            </p:nvSpPr>
            <p:spPr bwMode="auto">
              <a:xfrm>
                <a:off x="1150630" y="515520"/>
                <a:ext cx="9294474" cy="10156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3200" b="1" dirty="0">
                    <a:latin typeface="+mj-lt"/>
                    <a:ea typeface="+mj-ea"/>
                  </a:rPr>
                  <a:t>例</a:t>
                </a:r>
                <a:r>
                  <a:rPr lang="en-US" altLang="zh-CN" sz="3200" b="1" dirty="0">
                    <a:latin typeface="+mj-lt"/>
                    <a:ea typeface="+mj-ea"/>
                  </a:rPr>
                  <a:t>4. </a:t>
                </a:r>
                <a:r>
                  <a:rPr lang="zh-CN" altLang="en-US" sz="2800" b="1" dirty="0">
                    <a:latin typeface="+mj-lt"/>
                    <a:ea typeface="+mj-ea"/>
                  </a:rPr>
                  <a:t>半径为</a:t>
                </a:r>
                <a:r>
                  <a:rPr lang="en-US" altLang="zh-CN" sz="2800" b="1" dirty="0">
                    <a:latin typeface="+mj-lt"/>
                    <a:ea typeface="+mj-ea"/>
                  </a:rPr>
                  <a:t>1</a:t>
                </a:r>
                <a:r>
                  <a:rPr lang="zh-CN" altLang="en-US" sz="2800" b="1" dirty="0">
                    <a:latin typeface="+mj-lt"/>
                    <a:ea typeface="+mj-ea"/>
                  </a:rPr>
                  <a:t>的半圆形薄板</a:t>
                </a:r>
                <a:r>
                  <a:rPr lang="en-US" altLang="zh-CN" sz="2800" b="1" dirty="0">
                    <a:latin typeface="+mj-lt"/>
                    <a:ea typeface="+mj-ea"/>
                  </a:rPr>
                  <a:t>, </a:t>
                </a:r>
                <a:r>
                  <a:rPr lang="zh-CN" altLang="en-US" sz="2800" b="1" dirty="0">
                    <a:latin typeface="+mj-lt"/>
                    <a:ea typeface="+mj-ea"/>
                  </a:rPr>
                  <a:t>各点处的面密度</a:t>
                </a:r>
                <a14:m>
                  <m:oMath xmlns:m="http://schemas.openxmlformats.org/officeDocument/2006/math">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oMath>
                </a14:m>
                <a:r>
                  <a:rPr lang="zh-CN" altLang="en-US" sz="2800" b="1" dirty="0">
                    <a:latin typeface="+mj-lt"/>
                    <a:ea typeface="+mj-ea"/>
                  </a:rPr>
                  <a:t>等于该点到圆心的距离</a:t>
                </a:r>
                <a:r>
                  <a:rPr lang="en-US" altLang="zh-CN" sz="2800" b="1" dirty="0">
                    <a:latin typeface="+mj-lt"/>
                    <a:ea typeface="+mj-ea"/>
                  </a:rPr>
                  <a:t>,</a:t>
                </a:r>
                <a:r>
                  <a:rPr lang="zh-CN" altLang="en-US" sz="2800" b="1" dirty="0">
                    <a:latin typeface="+mj-lt"/>
                    <a:ea typeface="+mj-ea"/>
                  </a:rPr>
                  <a:t>求此半圆的重心</a:t>
                </a:r>
                <a:r>
                  <a:rPr lang="en-US" altLang="zh-CN" sz="2800" b="1" dirty="0">
                    <a:latin typeface="+mj-lt"/>
                    <a:ea typeface="+mj-ea"/>
                  </a:rPr>
                  <a:t>.</a:t>
                </a:r>
              </a:p>
            </p:txBody>
          </p:sp>
        </mc:Choice>
        <mc:Fallback>
          <p:sp>
            <p:nvSpPr>
              <p:cNvPr id="15394" name="Text Box 34">
                <a:extLst>
                  <a:ext uri="{FF2B5EF4-FFF2-40B4-BE49-F238E27FC236}">
                    <a16:creationId xmlns:a16="http://schemas.microsoft.com/office/drawing/2014/main" id="{B58EC03B-B872-43B6-88CC-863207981847}"/>
                  </a:ext>
                </a:extLst>
              </p:cNvPr>
              <p:cNvSpPr txBox="1">
                <a:spLocks noRot="1" noChangeAspect="1" noMove="1" noResize="1" noEditPoints="1" noAdjustHandles="1" noChangeArrowheads="1" noChangeShapeType="1" noTextEdit="1"/>
              </p:cNvSpPr>
              <p:nvPr/>
            </p:nvSpPr>
            <p:spPr bwMode="auto">
              <a:xfrm>
                <a:off x="1150630" y="515520"/>
                <a:ext cx="9294474" cy="1015663"/>
              </a:xfrm>
              <a:prstGeom prst="rect">
                <a:avLst/>
              </a:prstGeom>
              <a:blipFill>
                <a:blip r:embed="rId2"/>
                <a:stretch>
                  <a:fillRect l="-1706" t="-10241" r="-591" b="-168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5409" name="Group 49">
            <a:extLst>
              <a:ext uri="{FF2B5EF4-FFF2-40B4-BE49-F238E27FC236}">
                <a16:creationId xmlns:a16="http://schemas.microsoft.com/office/drawing/2014/main" id="{292E2901-FACB-41DC-9011-C0BD16C4C1F9}"/>
              </a:ext>
            </a:extLst>
          </p:cNvPr>
          <p:cNvGrpSpPr>
            <a:grpSpLocks/>
          </p:cNvGrpSpPr>
          <p:nvPr/>
        </p:nvGrpSpPr>
        <p:grpSpPr bwMode="auto">
          <a:xfrm>
            <a:off x="7775674" y="1532969"/>
            <a:ext cx="2851246" cy="1896031"/>
            <a:chOff x="3888" y="1706"/>
            <a:chExt cx="1529" cy="1061"/>
          </a:xfrm>
        </p:grpSpPr>
        <p:grpSp>
          <p:nvGrpSpPr>
            <p:cNvPr id="15400" name="Group 40">
              <a:extLst>
                <a:ext uri="{FF2B5EF4-FFF2-40B4-BE49-F238E27FC236}">
                  <a16:creationId xmlns:a16="http://schemas.microsoft.com/office/drawing/2014/main" id="{236CA924-11CF-4128-B0F7-D94C205EB5C6}"/>
                </a:ext>
              </a:extLst>
            </p:cNvPr>
            <p:cNvGrpSpPr>
              <a:grpSpLocks/>
            </p:cNvGrpSpPr>
            <p:nvPr/>
          </p:nvGrpSpPr>
          <p:grpSpPr bwMode="auto">
            <a:xfrm>
              <a:off x="3888" y="1872"/>
              <a:ext cx="1529" cy="895"/>
              <a:chOff x="3888" y="1872"/>
              <a:chExt cx="1529" cy="895"/>
            </a:xfrm>
          </p:grpSpPr>
          <p:sp>
            <p:nvSpPr>
              <p:cNvPr id="15395" name="Line 35">
                <a:extLst>
                  <a:ext uri="{FF2B5EF4-FFF2-40B4-BE49-F238E27FC236}">
                    <a16:creationId xmlns:a16="http://schemas.microsoft.com/office/drawing/2014/main" id="{A004F391-25EA-4643-B53D-2A052DC841DF}"/>
                  </a:ext>
                </a:extLst>
              </p:cNvPr>
              <p:cNvSpPr>
                <a:spLocks noChangeShapeType="1"/>
              </p:cNvSpPr>
              <p:nvPr/>
            </p:nvSpPr>
            <p:spPr bwMode="auto">
              <a:xfrm>
                <a:off x="3888" y="2592"/>
                <a:ext cx="13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i="1">
                  <a:latin typeface="+mj-lt"/>
                  <a:ea typeface="+mj-ea"/>
                </a:endParaRPr>
              </a:p>
            </p:txBody>
          </p:sp>
          <p:sp>
            <p:nvSpPr>
              <p:cNvPr id="15396" name="Line 36">
                <a:extLst>
                  <a:ext uri="{FF2B5EF4-FFF2-40B4-BE49-F238E27FC236}">
                    <a16:creationId xmlns:a16="http://schemas.microsoft.com/office/drawing/2014/main" id="{EF273DB7-4654-413B-B342-F875BA729D7F}"/>
                  </a:ext>
                </a:extLst>
              </p:cNvPr>
              <p:cNvSpPr>
                <a:spLocks noChangeShapeType="1"/>
              </p:cNvSpPr>
              <p:nvPr/>
            </p:nvSpPr>
            <p:spPr bwMode="auto">
              <a:xfrm flipV="1">
                <a:off x="4560" y="1872"/>
                <a:ext cx="0"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i="1">
                  <a:latin typeface="+mj-lt"/>
                  <a:ea typeface="+mj-ea"/>
                </a:endParaRPr>
              </a:p>
            </p:txBody>
          </p:sp>
          <p:sp>
            <p:nvSpPr>
              <p:cNvPr id="15397" name="Arc 37">
                <a:extLst>
                  <a:ext uri="{FF2B5EF4-FFF2-40B4-BE49-F238E27FC236}">
                    <a16:creationId xmlns:a16="http://schemas.microsoft.com/office/drawing/2014/main" id="{4D4834BB-BFB1-479E-806A-367F527BE51A}"/>
                  </a:ext>
                </a:extLst>
              </p:cNvPr>
              <p:cNvSpPr>
                <a:spLocks/>
              </p:cNvSpPr>
              <p:nvPr/>
            </p:nvSpPr>
            <p:spPr bwMode="auto">
              <a:xfrm>
                <a:off x="3985" y="2017"/>
                <a:ext cx="1152" cy="576"/>
              </a:xfrm>
              <a:custGeom>
                <a:avLst/>
                <a:gdLst>
                  <a:gd name="G0" fmla="+- 21600 0 0"/>
                  <a:gd name="G1" fmla="+- 21600 0 0"/>
                  <a:gd name="G2" fmla="+- 21600 0 0"/>
                  <a:gd name="T0" fmla="*/ 0 w 43200"/>
                  <a:gd name="T1" fmla="*/ 21600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600"/>
                    </a:moveTo>
                    <a:cubicBezTo>
                      <a:pt x="0" y="9670"/>
                      <a:pt x="9670" y="0"/>
                      <a:pt x="21600" y="0"/>
                    </a:cubicBezTo>
                    <a:cubicBezTo>
                      <a:pt x="33529" y="0"/>
                      <a:pt x="43200" y="9670"/>
                      <a:pt x="43200" y="21599"/>
                    </a:cubicBezTo>
                  </a:path>
                  <a:path w="43200" h="21600" stroke="0" extrusionOk="0">
                    <a:moveTo>
                      <a:pt x="0" y="21600"/>
                    </a:moveTo>
                    <a:cubicBezTo>
                      <a:pt x="0" y="9670"/>
                      <a:pt x="9670" y="0"/>
                      <a:pt x="21600" y="0"/>
                    </a:cubicBezTo>
                    <a:cubicBezTo>
                      <a:pt x="33529" y="0"/>
                      <a:pt x="43200" y="9670"/>
                      <a:pt x="43200" y="21599"/>
                    </a:cubicBezTo>
                    <a:lnTo>
                      <a:pt x="2160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i="1">
                  <a:latin typeface="+mj-lt"/>
                  <a:ea typeface="+mj-ea"/>
                </a:endParaRPr>
              </a:p>
            </p:txBody>
          </p:sp>
          <p:sp>
            <p:nvSpPr>
              <p:cNvPr id="15398" name="Text Box 38">
                <a:extLst>
                  <a:ext uri="{FF2B5EF4-FFF2-40B4-BE49-F238E27FC236}">
                    <a16:creationId xmlns:a16="http://schemas.microsoft.com/office/drawing/2014/main" id="{39171B14-BECD-48EC-8B4D-3AE454575BA9}"/>
                  </a:ext>
                </a:extLst>
              </p:cNvPr>
              <p:cNvSpPr txBox="1">
                <a:spLocks noChangeArrowheads="1"/>
              </p:cNvSpPr>
              <p:nvPr/>
            </p:nvSpPr>
            <p:spPr bwMode="auto">
              <a:xfrm>
                <a:off x="5222" y="2474"/>
                <a:ext cx="19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latin typeface="+mj-lt"/>
                    <a:ea typeface="+mj-ea"/>
                  </a:rPr>
                  <a:t>x</a:t>
                </a:r>
              </a:p>
            </p:txBody>
          </p:sp>
        </p:grpSp>
        <p:sp>
          <p:nvSpPr>
            <p:cNvPr id="15399" name="Text Box 39">
              <a:extLst>
                <a:ext uri="{FF2B5EF4-FFF2-40B4-BE49-F238E27FC236}">
                  <a16:creationId xmlns:a16="http://schemas.microsoft.com/office/drawing/2014/main" id="{C1BDAF27-5A86-4B40-BA97-5E790CD20EBB}"/>
                </a:ext>
              </a:extLst>
            </p:cNvPr>
            <p:cNvSpPr txBox="1">
              <a:spLocks noChangeArrowheads="1"/>
            </p:cNvSpPr>
            <p:nvPr/>
          </p:nvSpPr>
          <p:spPr bwMode="auto">
            <a:xfrm>
              <a:off x="4550" y="1706"/>
              <a:ext cx="18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latin typeface="+mj-lt"/>
                  <a:ea typeface="+mj-ea"/>
                </a:rPr>
                <a:t>y</a:t>
              </a:r>
            </a:p>
          </p:txBody>
        </p:sp>
      </p:grpSp>
      <mc:AlternateContent xmlns:mc="http://schemas.openxmlformats.org/markup-compatibility/2006" xmlns:a14="http://schemas.microsoft.com/office/drawing/2010/main">
        <mc:Choice Requires="a14">
          <p:sp>
            <p:nvSpPr>
              <p:cNvPr id="15401" name="Object 41">
                <a:extLst>
                  <a:ext uri="{FF2B5EF4-FFF2-40B4-BE49-F238E27FC236}">
                    <a16:creationId xmlns:a16="http://schemas.microsoft.com/office/drawing/2014/main" id="{3854C2EC-49D2-45F0-9864-2203B4FF7208}"/>
                  </a:ext>
                </a:extLst>
              </p:cNvPr>
              <p:cNvSpPr txBox="1"/>
              <p:nvPr/>
            </p:nvSpPr>
            <p:spPr bwMode="auto">
              <a:xfrm>
                <a:off x="2590800" y="1523999"/>
                <a:ext cx="3371850" cy="8858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e>
                      </m:rad>
                    </m:oMath>
                  </m:oMathPara>
                </a14:m>
                <a:endParaRPr lang="zh-CN" altLang="en-US" sz="2800" b="1" dirty="0">
                  <a:latin typeface="+mj-lt"/>
                  <a:ea typeface="+mj-ea"/>
                </a:endParaRPr>
              </a:p>
            </p:txBody>
          </p:sp>
        </mc:Choice>
        <mc:Fallback xmlns="">
          <p:sp>
            <p:nvSpPr>
              <p:cNvPr id="15401" name="Object 41">
                <a:extLst>
                  <a:ext uri="{FF2B5EF4-FFF2-40B4-BE49-F238E27FC236}">
                    <a16:creationId xmlns:a16="http://schemas.microsoft.com/office/drawing/2014/main" id="{3854C2EC-49D2-45F0-9864-2203B4FF7208}"/>
                  </a:ext>
                </a:extLst>
              </p:cNvPr>
              <p:cNvSpPr txBox="1">
                <a:spLocks noRot="1" noChangeAspect="1" noMove="1" noResize="1" noEditPoints="1" noAdjustHandles="1" noChangeArrowheads="1" noChangeShapeType="1" noTextEdit="1"/>
              </p:cNvSpPr>
              <p:nvPr/>
            </p:nvSpPr>
            <p:spPr bwMode="auto">
              <a:xfrm>
                <a:off x="2590800" y="1523999"/>
                <a:ext cx="3371850" cy="88582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02" name="Text Box 42">
                <a:extLst>
                  <a:ext uri="{FF2B5EF4-FFF2-40B4-BE49-F238E27FC236}">
                    <a16:creationId xmlns:a16="http://schemas.microsoft.com/office/drawing/2014/main" id="{B8F5F5D9-54A4-40D4-8A87-D2C815B0FE44}"/>
                  </a:ext>
                </a:extLst>
              </p:cNvPr>
              <p:cNvSpPr txBox="1">
                <a:spLocks noChangeArrowheads="1"/>
              </p:cNvSpPr>
              <p:nvPr/>
            </p:nvSpPr>
            <p:spPr bwMode="auto">
              <a:xfrm>
                <a:off x="1727413" y="2382182"/>
                <a:ext cx="2726196"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由对称性</a:t>
                </a:r>
                <a:r>
                  <a:rPr lang="en-US" altLang="zh-CN" sz="2800" b="1" dirty="0">
                    <a:latin typeface="+mj-lt"/>
                    <a:ea typeface="+mj-ea"/>
                  </a:rPr>
                  <a:t>: </a:t>
                </a:r>
                <a14:m>
                  <m:oMath xmlns:m="http://schemas.openxmlformats.org/officeDocument/2006/math">
                    <m:acc>
                      <m:accPr>
                        <m:chr m:val="̄"/>
                        <m:ctrlPr>
                          <a:rPr lang="zh-CN" altLang="en-US" sz="2800" b="1" i="1">
                            <a:solidFill>
                              <a:srgbClr val="000000"/>
                            </a:solidFill>
                            <a:latin typeface="Cambria Math" panose="02040503050406030204" pitchFamily="18" charset="0"/>
                          </a:rPr>
                        </m:ctrlPr>
                      </m:accPr>
                      <m:e>
                        <m:r>
                          <a:rPr lang="zh-CN" altLang="en-US" sz="2800" b="1" i="1">
                            <a:solidFill>
                              <a:srgbClr val="000000"/>
                            </a:solidFill>
                            <a:latin typeface="Cambria Math" panose="02040503050406030204" pitchFamily="18" charset="0"/>
                          </a:rPr>
                          <m:t>𝒙</m:t>
                        </m:r>
                      </m:e>
                    </m:acc>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oMath>
                </a14:m>
                <a:endParaRPr lang="en-US" altLang="zh-CN" sz="2800" b="1" dirty="0">
                  <a:latin typeface="+mj-lt"/>
                  <a:ea typeface="+mj-ea"/>
                </a:endParaRPr>
              </a:p>
            </p:txBody>
          </p:sp>
        </mc:Choice>
        <mc:Fallback xmlns="">
          <p:sp>
            <p:nvSpPr>
              <p:cNvPr id="15402" name="Text Box 42">
                <a:extLst>
                  <a:ext uri="{FF2B5EF4-FFF2-40B4-BE49-F238E27FC236}">
                    <a16:creationId xmlns:a16="http://schemas.microsoft.com/office/drawing/2014/main" id="{B8F5F5D9-54A4-40D4-8A87-D2C815B0FE44}"/>
                  </a:ext>
                </a:extLst>
              </p:cNvPr>
              <p:cNvSpPr txBox="1">
                <a:spLocks noRot="1" noChangeAspect="1" noMove="1" noResize="1" noEditPoints="1" noAdjustHandles="1" noChangeArrowheads="1" noChangeShapeType="1" noTextEdit="1"/>
              </p:cNvSpPr>
              <p:nvPr/>
            </p:nvSpPr>
            <p:spPr bwMode="auto">
              <a:xfrm>
                <a:off x="1727413" y="2382182"/>
                <a:ext cx="2726196" cy="523220"/>
              </a:xfrm>
              <a:prstGeom prst="rect">
                <a:avLst/>
              </a:prstGeom>
              <a:blipFill>
                <a:blip r:embed="rId4"/>
                <a:stretch>
                  <a:fillRect l="-4464" t="-16279"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04" name="Object 44">
                <a:extLst>
                  <a:ext uri="{FF2B5EF4-FFF2-40B4-BE49-F238E27FC236}">
                    <a16:creationId xmlns:a16="http://schemas.microsoft.com/office/drawing/2014/main" id="{51786571-4890-4CC6-B07A-68B7BA4F0B97}"/>
                  </a:ext>
                </a:extLst>
              </p:cNvPr>
              <p:cNvSpPr txBox="1"/>
              <p:nvPr/>
            </p:nvSpPr>
            <p:spPr bwMode="auto">
              <a:xfrm>
                <a:off x="1789326" y="3139105"/>
                <a:ext cx="6419357" cy="13858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sz="2800" b="1" i="1">
                              <a:solidFill>
                                <a:srgbClr val="000000"/>
                              </a:solidFill>
                              <a:latin typeface="Cambria Math" panose="02040503050406030204" pitchFamily="18" charset="0"/>
                              <a:ea typeface="+mj-ea"/>
                            </a:rPr>
                          </m:ctrlPr>
                        </m:accPr>
                        <m:e>
                          <m:r>
                            <a:rPr lang="zh-CN" altLang="en-US" sz="2800" b="1" i="1">
                              <a:solidFill>
                                <a:srgbClr val="000000"/>
                              </a:solidFill>
                              <a:latin typeface="Cambria Math" panose="02040503050406030204" pitchFamily="18" charset="0"/>
                              <a:ea typeface="+mj-ea"/>
                            </a:rPr>
                            <m:t>𝒚</m:t>
                          </m:r>
                        </m:e>
                      </m:acc>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num>
                        <m:den>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𝒚</m:t>
                              </m:r>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num>
                        <m:den>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den>
                      </m:f>
                    </m:oMath>
                  </m:oMathPara>
                </a14:m>
                <a:endParaRPr lang="zh-CN" altLang="en-US" sz="2800" b="1" dirty="0">
                  <a:latin typeface="+mj-lt"/>
                  <a:ea typeface="+mj-ea"/>
                </a:endParaRPr>
              </a:p>
            </p:txBody>
          </p:sp>
        </mc:Choice>
        <mc:Fallback xmlns="">
          <p:sp>
            <p:nvSpPr>
              <p:cNvPr id="15404" name="Object 44">
                <a:extLst>
                  <a:ext uri="{FF2B5EF4-FFF2-40B4-BE49-F238E27FC236}">
                    <a16:creationId xmlns:a16="http://schemas.microsoft.com/office/drawing/2014/main" id="{51786571-4890-4CC6-B07A-68B7BA4F0B97}"/>
                  </a:ext>
                </a:extLst>
              </p:cNvPr>
              <p:cNvSpPr txBox="1">
                <a:spLocks noRot="1" noChangeAspect="1" noMove="1" noResize="1" noEditPoints="1" noAdjustHandles="1" noChangeArrowheads="1" noChangeShapeType="1" noTextEdit="1"/>
              </p:cNvSpPr>
              <p:nvPr/>
            </p:nvSpPr>
            <p:spPr bwMode="auto">
              <a:xfrm>
                <a:off x="1789326" y="3139105"/>
                <a:ext cx="6419357" cy="1385888"/>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05" name="Object 45">
                <a:extLst>
                  <a:ext uri="{FF2B5EF4-FFF2-40B4-BE49-F238E27FC236}">
                    <a16:creationId xmlns:a16="http://schemas.microsoft.com/office/drawing/2014/main" id="{1F805234-07C2-4D84-A1E3-59C3CE74F23D}"/>
                  </a:ext>
                </a:extLst>
              </p:cNvPr>
              <p:cNvSpPr txBox="1"/>
              <p:nvPr/>
            </p:nvSpPr>
            <p:spPr bwMode="auto">
              <a:xfrm>
                <a:off x="2028825" y="4571999"/>
                <a:ext cx="4514850" cy="135651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𝝅</m:t>
                              </m:r>
                            </m:sup>
                            <m:e>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𝜽</m:t>
                              </m:r>
                            </m:e>
                          </m:nary>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𝟏</m:t>
                              </m:r>
                            </m:sup>
                            <m:e>
                              <m:r>
                                <a:rPr lang="zh-CN" altLang="en-US" sz="2800" b="1" i="1">
                                  <a:solidFill>
                                    <a:srgbClr val="000000"/>
                                  </a:solidFill>
                                  <a:latin typeface="Cambria Math" panose="02040503050406030204" pitchFamily="18" charset="0"/>
                                  <a:ea typeface="+mj-ea"/>
                                </a:rPr>
                                <m:t>𝒓</m:t>
                              </m:r>
                              <m:func>
                                <m:funcPr>
                                  <m:ctrlPr>
                                    <a:rPr lang="zh-CN" altLang="en-US" sz="2800" b="1" i="1">
                                      <a:solidFill>
                                        <a:srgbClr val="000000"/>
                                      </a:solidFill>
                                      <a:latin typeface="Cambria Math" panose="02040503050406030204" pitchFamily="18" charset="0"/>
                                      <a:ea typeface="+mj-ea"/>
                                    </a:rPr>
                                  </m:ctrlPr>
                                </m:funcPr>
                                <m:fName>
                                  <m:r>
                                    <a:rPr lang="zh-CN" altLang="en-US" sz="2800" b="1" i="0">
                                      <a:solidFill>
                                        <a:srgbClr val="000000"/>
                                      </a:solidFill>
                                      <a:latin typeface="Cambria Math" panose="02040503050406030204" pitchFamily="18" charset="0"/>
                                      <a:ea typeface="+mj-ea"/>
                                    </a:rPr>
                                    <m:t>𝐬𝐢𝐧</m:t>
                                  </m:r>
                                </m:fName>
                                <m:e>
                                  <m:r>
                                    <a:rPr lang="zh-CN" altLang="en-US" sz="2800" b="1" i="1">
                                      <a:solidFill>
                                        <a:srgbClr val="000000"/>
                                      </a:solidFill>
                                      <a:latin typeface="Cambria Math" panose="02040503050406030204" pitchFamily="18" charset="0"/>
                                      <a:ea typeface="+mj-ea"/>
                                    </a:rPr>
                                    <m:t>𝜽</m:t>
                                  </m:r>
                                </m:e>
                              </m:func>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𝒓</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𝒓𝒅𝒓</m:t>
                              </m:r>
                            </m:e>
                          </m:nary>
                        </m:num>
                        <m:den>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𝝅</m:t>
                              </m:r>
                            </m:sup>
                            <m:e>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𝜽</m:t>
                              </m:r>
                            </m:e>
                          </m:nary>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𝟏</m:t>
                              </m:r>
                            </m:sup>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𝒓</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𝒅𝒓</m:t>
                              </m:r>
                            </m:e>
                          </m:nary>
                        </m:den>
                      </m:f>
                    </m:oMath>
                  </m:oMathPara>
                </a14:m>
                <a:endParaRPr lang="zh-CN" altLang="en-US" sz="2800" b="1" dirty="0">
                  <a:latin typeface="+mj-lt"/>
                  <a:ea typeface="+mj-ea"/>
                </a:endParaRPr>
              </a:p>
            </p:txBody>
          </p:sp>
        </mc:Choice>
        <mc:Fallback xmlns="">
          <p:sp>
            <p:nvSpPr>
              <p:cNvPr id="15405" name="Object 45">
                <a:extLst>
                  <a:ext uri="{FF2B5EF4-FFF2-40B4-BE49-F238E27FC236}">
                    <a16:creationId xmlns:a16="http://schemas.microsoft.com/office/drawing/2014/main" id="{1F805234-07C2-4D84-A1E3-59C3CE74F23D}"/>
                  </a:ext>
                </a:extLst>
              </p:cNvPr>
              <p:cNvSpPr txBox="1">
                <a:spLocks noRot="1" noChangeAspect="1" noMove="1" noResize="1" noEditPoints="1" noAdjustHandles="1" noChangeArrowheads="1" noChangeShapeType="1" noTextEdit="1"/>
              </p:cNvSpPr>
              <p:nvPr/>
            </p:nvSpPr>
            <p:spPr bwMode="auto">
              <a:xfrm>
                <a:off x="2028825" y="4571999"/>
                <a:ext cx="4514850" cy="1356517"/>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06" name="Object 46">
                <a:extLst>
                  <a:ext uri="{FF2B5EF4-FFF2-40B4-BE49-F238E27FC236}">
                    <a16:creationId xmlns:a16="http://schemas.microsoft.com/office/drawing/2014/main" id="{CFD64875-F73A-4B3E-B7EC-D2B00E6B2CD0}"/>
                  </a:ext>
                </a:extLst>
              </p:cNvPr>
              <p:cNvSpPr txBox="1"/>
              <p:nvPr/>
            </p:nvSpPr>
            <p:spPr bwMode="auto">
              <a:xfrm>
                <a:off x="6527971" y="4789173"/>
                <a:ext cx="1720857" cy="10293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𝟑</m:t>
                          </m:r>
                        </m:num>
                        <m:den>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𝝅</m:t>
                          </m:r>
                        </m:den>
                      </m:f>
                    </m:oMath>
                  </m:oMathPara>
                </a14:m>
                <a:endParaRPr lang="zh-CN" altLang="en-US" sz="2800" b="1" dirty="0">
                  <a:latin typeface="+mj-lt"/>
                  <a:ea typeface="+mj-ea"/>
                </a:endParaRPr>
              </a:p>
            </p:txBody>
          </p:sp>
        </mc:Choice>
        <mc:Fallback xmlns="">
          <p:sp>
            <p:nvSpPr>
              <p:cNvPr id="15406" name="Object 46">
                <a:extLst>
                  <a:ext uri="{FF2B5EF4-FFF2-40B4-BE49-F238E27FC236}">
                    <a16:creationId xmlns:a16="http://schemas.microsoft.com/office/drawing/2014/main" id="{CFD64875-F73A-4B3E-B7EC-D2B00E6B2CD0}"/>
                  </a:ext>
                </a:extLst>
              </p:cNvPr>
              <p:cNvSpPr txBox="1">
                <a:spLocks noRot="1" noChangeAspect="1" noMove="1" noResize="1" noEditPoints="1" noAdjustHandles="1" noChangeArrowheads="1" noChangeShapeType="1" noTextEdit="1"/>
              </p:cNvSpPr>
              <p:nvPr/>
            </p:nvSpPr>
            <p:spPr bwMode="auto">
              <a:xfrm>
                <a:off x="6527971" y="4789173"/>
                <a:ext cx="1720857" cy="1029325"/>
              </a:xfrm>
              <a:prstGeom prst="rect">
                <a:avLst/>
              </a:prstGeom>
              <a:blipFill>
                <a:blip r:embed="rId7"/>
                <a:stretch>
                  <a:fillRect/>
                </a:stretch>
              </a:blipFill>
              <a:ln>
                <a:noFill/>
              </a:ln>
              <a:effectLst/>
            </p:spPr>
            <p:txBody>
              <a:bodyPr/>
              <a:lstStyle/>
              <a:p>
                <a:r>
                  <a:rPr lang="zh-CN" altLang="en-US">
                    <a:noFill/>
                  </a:rPr>
                  <a:t> </a:t>
                </a:r>
              </a:p>
            </p:txBody>
          </p:sp>
        </mc:Fallback>
      </mc:AlternateContent>
      <p:sp>
        <p:nvSpPr>
          <p:cNvPr id="15407" name="Text Box 47">
            <a:extLst>
              <a:ext uri="{FF2B5EF4-FFF2-40B4-BE49-F238E27FC236}">
                <a16:creationId xmlns:a16="http://schemas.microsoft.com/office/drawing/2014/main" id="{7F2F3F7E-F758-48ED-8B5C-22181A812AF0}"/>
              </a:ext>
            </a:extLst>
          </p:cNvPr>
          <p:cNvSpPr txBox="1">
            <a:spLocks noChangeArrowheads="1"/>
          </p:cNvSpPr>
          <p:nvPr/>
        </p:nvSpPr>
        <p:spPr bwMode="auto">
          <a:xfrm>
            <a:off x="2969540" y="6223306"/>
            <a:ext cx="17475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于是重心</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15408" name="Object 48">
                <a:extLst>
                  <a:ext uri="{FF2B5EF4-FFF2-40B4-BE49-F238E27FC236}">
                    <a16:creationId xmlns:a16="http://schemas.microsoft.com/office/drawing/2014/main" id="{26CD7F12-1DF6-4C36-8D4F-C7D1F2C067C5}"/>
                  </a:ext>
                </a:extLst>
              </p:cNvPr>
              <p:cNvSpPr txBox="1"/>
              <p:nvPr/>
            </p:nvSpPr>
            <p:spPr bwMode="auto">
              <a:xfrm>
                <a:off x="4999004" y="5859857"/>
                <a:ext cx="1362075" cy="92948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𝟑</m:t>
                          </m:r>
                        </m:num>
                        <m:den>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𝝅</m:t>
                          </m:r>
                        </m:den>
                      </m:f>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15408" name="Object 48">
                <a:extLst>
                  <a:ext uri="{FF2B5EF4-FFF2-40B4-BE49-F238E27FC236}">
                    <a16:creationId xmlns:a16="http://schemas.microsoft.com/office/drawing/2014/main" id="{26CD7F12-1DF6-4C36-8D4F-C7D1F2C067C5}"/>
                  </a:ext>
                </a:extLst>
              </p:cNvPr>
              <p:cNvSpPr txBox="1">
                <a:spLocks noRot="1" noChangeAspect="1" noMove="1" noResize="1" noEditPoints="1" noAdjustHandles="1" noChangeArrowheads="1" noChangeShapeType="1" noTextEdit="1"/>
              </p:cNvSpPr>
              <p:nvPr/>
            </p:nvSpPr>
            <p:spPr bwMode="auto">
              <a:xfrm>
                <a:off x="4999004" y="5859857"/>
                <a:ext cx="1362075" cy="929483"/>
              </a:xfrm>
              <a:prstGeom prst="rect">
                <a:avLst/>
              </a:prstGeom>
              <a:blipFill>
                <a:blip r:embed="rId8"/>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94"/>
                                        </p:tgtEl>
                                        <p:attrNameLst>
                                          <p:attrName>style.visibility</p:attrName>
                                        </p:attrNameLst>
                                      </p:cBhvr>
                                      <p:to>
                                        <p:strVal val="visible"/>
                                      </p:to>
                                    </p:set>
                                    <p:animEffect transition="in" filter="box(out)">
                                      <p:cBhvr>
                                        <p:cTn id="7" dur="500"/>
                                        <p:tgtEl>
                                          <p:spTgt spid="15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409"/>
                                        </p:tgtEl>
                                        <p:attrNameLst>
                                          <p:attrName>style.visibility</p:attrName>
                                        </p:attrNameLst>
                                      </p:cBhvr>
                                      <p:to>
                                        <p:strVal val="visible"/>
                                      </p:to>
                                    </p:set>
                                    <p:animEffect transition="in" filter="box(out)">
                                      <p:cBhvr>
                                        <p:cTn id="12" dur="500"/>
                                        <p:tgtEl>
                                          <p:spTgt spid="1540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40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5402"/>
                                        </p:tgtEl>
                                        <p:attrNameLst>
                                          <p:attrName>style.visibility</p:attrName>
                                        </p:attrNameLst>
                                      </p:cBhvr>
                                      <p:to>
                                        <p:strVal val="visible"/>
                                      </p:to>
                                    </p:set>
                                    <p:animEffect transition="in" filter="box(out)">
                                      <p:cBhvr>
                                        <p:cTn id="21" dur="500"/>
                                        <p:tgtEl>
                                          <p:spTgt spid="1540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40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40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40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5407"/>
                                        </p:tgtEl>
                                        <p:attrNameLst>
                                          <p:attrName>style.visibility</p:attrName>
                                        </p:attrNameLst>
                                      </p:cBhvr>
                                      <p:to>
                                        <p:strVal val="visible"/>
                                      </p:to>
                                    </p:set>
                                    <p:animEffect transition="in" filter="box(out)">
                                      <p:cBhvr>
                                        <p:cTn id="38" dur="500"/>
                                        <p:tgtEl>
                                          <p:spTgt spid="1540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autoUpdateAnimBg="0"/>
      <p:bldP spid="15401" grpId="0"/>
      <p:bldP spid="15402" grpId="0" autoUpdateAnimBg="0"/>
      <p:bldP spid="15404" grpId="0"/>
      <p:bldP spid="15405" grpId="0"/>
      <p:bldP spid="15406" grpId="0"/>
      <p:bldP spid="15407" grpId="0" autoUpdateAnimBg="0"/>
      <p:bldP spid="1540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0" name="Text Box 42">
            <a:extLst>
              <a:ext uri="{FF2B5EF4-FFF2-40B4-BE49-F238E27FC236}">
                <a16:creationId xmlns:a16="http://schemas.microsoft.com/office/drawing/2014/main" id="{9A0BF571-727D-4860-9440-62DD66CA55CF}"/>
              </a:ext>
            </a:extLst>
          </p:cNvPr>
          <p:cNvSpPr txBox="1">
            <a:spLocks noChangeArrowheads="1"/>
          </p:cNvSpPr>
          <p:nvPr/>
        </p:nvSpPr>
        <p:spPr bwMode="auto">
          <a:xfrm>
            <a:off x="1302594" y="359959"/>
            <a:ext cx="22429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latin typeface="+mj-lt"/>
                <a:ea typeface="+mj-ea"/>
              </a:rPr>
              <a:t>2. </a:t>
            </a:r>
            <a:r>
              <a:rPr lang="zh-CN" altLang="en-US" sz="3200" b="1" dirty="0">
                <a:latin typeface="+mj-lt"/>
                <a:ea typeface="+mj-ea"/>
              </a:rPr>
              <a:t>转动惯量</a:t>
            </a:r>
          </a:p>
        </p:txBody>
      </p:sp>
      <p:sp>
        <p:nvSpPr>
          <p:cNvPr id="17451" name="Text Box 43">
            <a:extLst>
              <a:ext uri="{FF2B5EF4-FFF2-40B4-BE49-F238E27FC236}">
                <a16:creationId xmlns:a16="http://schemas.microsoft.com/office/drawing/2014/main" id="{3C701CFE-32E7-4252-8A6A-B210F6F3CCD1}"/>
              </a:ext>
            </a:extLst>
          </p:cNvPr>
          <p:cNvSpPr txBox="1">
            <a:spLocks noChangeArrowheads="1"/>
          </p:cNvSpPr>
          <p:nvPr/>
        </p:nvSpPr>
        <p:spPr bwMode="auto">
          <a:xfrm>
            <a:off x="1244084" y="1073361"/>
            <a:ext cx="23471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mj-ea"/>
              </a:rPr>
              <a:t>(1). </a:t>
            </a:r>
            <a:r>
              <a:rPr lang="zh-CN" altLang="en-US" sz="2800" b="1" dirty="0">
                <a:latin typeface="+mj-lt"/>
                <a:ea typeface="+mj-ea"/>
              </a:rPr>
              <a:t>平面薄板</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17452" name="Text Box 44">
                <a:extLst>
                  <a:ext uri="{FF2B5EF4-FFF2-40B4-BE49-F238E27FC236}">
                    <a16:creationId xmlns:a16="http://schemas.microsoft.com/office/drawing/2014/main" id="{594D0EBB-8986-4F0A-842F-75381C321A91}"/>
                  </a:ext>
                </a:extLst>
              </p:cNvPr>
              <p:cNvSpPr txBox="1">
                <a:spLocks noChangeArrowheads="1"/>
              </p:cNvSpPr>
              <p:nvPr/>
            </p:nvSpPr>
            <p:spPr bwMode="auto">
              <a:xfrm>
                <a:off x="1585169" y="1769305"/>
                <a:ext cx="7999819"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设薄板占有平面区域 </a:t>
                </a:r>
                <a:r>
                  <a:rPr lang="en-US" altLang="zh-CN" sz="2800" b="1" i="1" dirty="0">
                    <a:latin typeface="+mj-lt"/>
                    <a:ea typeface="+mj-ea"/>
                  </a:rPr>
                  <a:t>D</a:t>
                </a:r>
                <a:r>
                  <a:rPr lang="en-US" altLang="zh-CN" sz="2800" b="1" dirty="0">
                    <a:latin typeface="+mj-lt"/>
                    <a:ea typeface="+mj-ea"/>
                  </a:rPr>
                  <a:t>,</a:t>
                </a:r>
                <a:r>
                  <a:rPr lang="zh-CN" altLang="en-US" sz="2800" b="1" dirty="0">
                    <a:latin typeface="+mj-lt"/>
                    <a:ea typeface="+mj-ea"/>
                  </a:rPr>
                  <a:t>面密度 </a:t>
                </a:r>
                <a14:m>
                  <m:oMath xmlns:m="http://schemas.openxmlformats.org/officeDocument/2006/math">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oMath>
                </a14:m>
                <a:r>
                  <a:rPr lang="zh-CN" altLang="en-US" sz="2800" b="1" dirty="0">
                    <a:latin typeface="+mj-lt"/>
                    <a:ea typeface="+mj-ea"/>
                  </a:rPr>
                  <a:t>在 </a:t>
                </a:r>
                <a:r>
                  <a:rPr lang="en-US" altLang="zh-CN" sz="2800" b="1" i="1" dirty="0">
                    <a:latin typeface="+mj-lt"/>
                    <a:ea typeface="+mj-ea"/>
                  </a:rPr>
                  <a:t>D</a:t>
                </a:r>
                <a:r>
                  <a:rPr lang="zh-CN" altLang="en-US" sz="2800" b="1" dirty="0">
                    <a:latin typeface="+mj-lt"/>
                    <a:ea typeface="+mj-ea"/>
                  </a:rPr>
                  <a:t>上连续</a:t>
                </a:r>
                <a:r>
                  <a:rPr lang="en-US" altLang="zh-CN" sz="2800" b="1" dirty="0">
                    <a:latin typeface="+mj-lt"/>
                    <a:ea typeface="+mj-ea"/>
                  </a:rPr>
                  <a:t>.</a:t>
                </a:r>
              </a:p>
            </p:txBody>
          </p:sp>
        </mc:Choice>
        <mc:Fallback xmlns="">
          <p:sp>
            <p:nvSpPr>
              <p:cNvPr id="17452" name="Text Box 44">
                <a:extLst>
                  <a:ext uri="{FF2B5EF4-FFF2-40B4-BE49-F238E27FC236}">
                    <a16:creationId xmlns:a16="http://schemas.microsoft.com/office/drawing/2014/main" id="{594D0EBB-8986-4F0A-842F-75381C321A91}"/>
                  </a:ext>
                </a:extLst>
              </p:cNvPr>
              <p:cNvSpPr txBox="1">
                <a:spLocks noRot="1" noChangeAspect="1" noMove="1" noResize="1" noEditPoints="1" noAdjustHandles="1" noChangeArrowheads="1" noChangeShapeType="1" noTextEdit="1"/>
              </p:cNvSpPr>
              <p:nvPr/>
            </p:nvSpPr>
            <p:spPr bwMode="auto">
              <a:xfrm>
                <a:off x="1585169" y="1769305"/>
                <a:ext cx="7999819" cy="523220"/>
              </a:xfrm>
              <a:prstGeom prst="rect">
                <a:avLst/>
              </a:prstGeom>
              <a:blipFill>
                <a:blip r:embed="rId2"/>
                <a:stretch>
                  <a:fillRect l="-1524" t="-15116" r="-762"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7454" name="Text Box 46">
            <a:extLst>
              <a:ext uri="{FF2B5EF4-FFF2-40B4-BE49-F238E27FC236}">
                <a16:creationId xmlns:a16="http://schemas.microsoft.com/office/drawing/2014/main" id="{C1C7D1CC-616D-42B8-8A25-E521BF94D799}"/>
              </a:ext>
            </a:extLst>
          </p:cNvPr>
          <p:cNvSpPr txBox="1">
            <a:spLocks noChangeArrowheads="1"/>
          </p:cNvSpPr>
          <p:nvPr/>
        </p:nvSpPr>
        <p:spPr bwMode="auto">
          <a:xfrm>
            <a:off x="831758" y="2433088"/>
            <a:ext cx="101088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由静力学及微元法</a:t>
            </a:r>
            <a:r>
              <a:rPr lang="en-US" altLang="zh-CN" sz="2800" b="1" dirty="0">
                <a:latin typeface="+mj-lt"/>
                <a:ea typeface="+mj-ea"/>
              </a:rPr>
              <a:t>, </a:t>
            </a:r>
            <a:r>
              <a:rPr lang="zh-CN" altLang="en-US" sz="2800" b="1" dirty="0">
                <a:latin typeface="+mj-lt"/>
                <a:ea typeface="+mj-ea"/>
              </a:rPr>
              <a:t>薄板对</a:t>
            </a:r>
            <a:r>
              <a:rPr lang="en-US" altLang="zh-CN" sz="2800" b="1" i="1" dirty="0">
                <a:latin typeface="+mj-lt"/>
                <a:ea typeface="+mj-ea"/>
              </a:rPr>
              <a:t>x </a:t>
            </a:r>
            <a:r>
              <a:rPr lang="zh-CN" altLang="en-US" sz="2800" b="1" dirty="0">
                <a:latin typeface="+mj-lt"/>
                <a:ea typeface="+mj-ea"/>
              </a:rPr>
              <a:t>轴</a:t>
            </a:r>
            <a:r>
              <a:rPr lang="en-US" altLang="zh-CN" sz="2800" b="1" dirty="0">
                <a:latin typeface="+mj-lt"/>
                <a:ea typeface="+mj-ea"/>
              </a:rPr>
              <a:t>, </a:t>
            </a:r>
            <a:r>
              <a:rPr lang="en-US" altLang="zh-CN" sz="2800" b="1" i="1" dirty="0">
                <a:latin typeface="+mj-lt"/>
                <a:ea typeface="+mj-ea"/>
              </a:rPr>
              <a:t>y </a:t>
            </a:r>
            <a:r>
              <a:rPr lang="zh-CN" altLang="en-US" sz="2800" b="1" dirty="0">
                <a:latin typeface="+mj-lt"/>
                <a:ea typeface="+mj-ea"/>
              </a:rPr>
              <a:t>轴以及原点的转动惯量分别为</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17455" name="Object 47">
                <a:extLst>
                  <a:ext uri="{FF2B5EF4-FFF2-40B4-BE49-F238E27FC236}">
                    <a16:creationId xmlns:a16="http://schemas.microsoft.com/office/drawing/2014/main" id="{B89E2F60-0453-4421-8F1C-660A8A7CC3DB}"/>
                  </a:ext>
                </a:extLst>
              </p:cNvPr>
              <p:cNvSpPr txBox="1"/>
              <p:nvPr/>
            </p:nvSpPr>
            <p:spPr bwMode="auto">
              <a:xfrm>
                <a:off x="2159000" y="3096871"/>
                <a:ext cx="4575175" cy="360873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b="1" i="1" smtClean="0">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𝑰</m:t>
                          </m:r>
                        </m:e>
                        <m:sub>
                          <m:r>
                            <a:rPr lang="zh-CN" altLang="en-US" sz="2800" b="1" i="1">
                              <a:solidFill>
                                <a:srgbClr val="000000"/>
                              </a:solidFill>
                              <a:latin typeface="Cambria Math" panose="02040503050406030204" pitchFamily="18" charset="0"/>
                              <a:ea typeface="+mj-ea"/>
                            </a:rPr>
                            <m:t>𝒙</m:t>
                          </m:r>
                        </m:sub>
                      </m:sSub>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r>
                        <a:rPr lang="zh-CN" altLang="en-US" sz="2800" b="1" i="1">
                          <a:solidFill>
                            <a:srgbClr val="000000"/>
                          </a:solidFill>
                          <a:latin typeface="Cambria Math" panose="02040503050406030204" pitchFamily="18" charset="0"/>
                          <a:ea typeface="+mj-ea"/>
                        </a:rPr>
                        <m:t>,</m:t>
                      </m:r>
                    </m:oMath>
                  </m:oMathPara>
                </a14:m>
                <a:endParaRPr lang="en-US" altLang="zh-CN" sz="2800" b="1" i="1" dirty="0">
                  <a:solidFill>
                    <a:srgbClr val="000000"/>
                  </a:solidFill>
                  <a:latin typeface="+mj-lt"/>
                  <a:ea typeface="+mj-ea"/>
                </a:endParaRPr>
              </a:p>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𝑰</m:t>
                          </m:r>
                        </m:e>
                        <m:sub>
                          <m:r>
                            <a:rPr lang="zh-CN" altLang="en-US" sz="2800" b="1" i="1">
                              <a:solidFill>
                                <a:srgbClr val="000000"/>
                              </a:solidFill>
                              <a:latin typeface="Cambria Math" panose="02040503050406030204" pitchFamily="18" charset="0"/>
                              <a:ea typeface="+mj-ea"/>
                            </a:rPr>
                            <m:t>𝒚</m:t>
                          </m:r>
                        </m:sub>
                      </m:sSub>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r>
                            <a:rPr lang="zh-CN" altLang="en-US" sz="2800" b="1" i="1">
                              <a:solidFill>
                                <a:srgbClr val="000000"/>
                              </a:solidFill>
                              <a:latin typeface="Cambria Math" panose="02040503050406030204" pitchFamily="18" charset="0"/>
                              <a:ea typeface="+mj-ea"/>
                            </a:rPr>
                            <m:t>,</m:t>
                          </m:r>
                        </m:e>
                      </m:nary>
                    </m:oMath>
                  </m:oMathPara>
                </a14:m>
                <a:endParaRPr lang="en-US" altLang="zh-CN" sz="2800" b="1" i="1" dirty="0">
                  <a:solidFill>
                    <a:srgbClr val="000000"/>
                  </a:solidFill>
                  <a:latin typeface="+mj-lt"/>
                  <a:ea typeface="+mj-ea"/>
                </a:endParaRPr>
              </a:p>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𝑰</m:t>
                          </m:r>
                        </m:e>
                        <m:sub>
                          <m:r>
                            <a:rPr lang="zh-CN" altLang="en-US" sz="2800" b="1" i="1">
                              <a:solidFill>
                                <a:srgbClr val="000000"/>
                              </a:solidFill>
                              <a:latin typeface="Cambria Math" panose="02040503050406030204" pitchFamily="18" charset="0"/>
                              <a:ea typeface="+mj-ea"/>
                            </a:rPr>
                            <m:t>𝒐</m:t>
                          </m:r>
                        </m:sub>
                      </m:sSub>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r>
                            <a:rPr lang="zh-CN" altLang="en-US" sz="2800" b="1" i="1">
                              <a:solidFill>
                                <a:srgbClr val="000000"/>
                              </a:solidFill>
                              <a:latin typeface="Cambria Math" panose="02040503050406030204" pitchFamily="18" charset="0"/>
                              <a:ea typeface="+mj-ea"/>
                            </a:rPr>
                            <m:t>,</m:t>
                          </m:r>
                        </m:e>
                      </m:nary>
                    </m:oMath>
                  </m:oMathPara>
                </a14:m>
                <a:endParaRPr lang="zh-CN" altLang="en-US" sz="2800" b="1" dirty="0">
                  <a:latin typeface="+mj-lt"/>
                  <a:ea typeface="+mj-ea"/>
                </a:endParaRPr>
              </a:p>
            </p:txBody>
          </p:sp>
        </mc:Choice>
        <mc:Fallback xmlns="">
          <p:sp>
            <p:nvSpPr>
              <p:cNvPr id="17455" name="Object 47">
                <a:extLst>
                  <a:ext uri="{FF2B5EF4-FFF2-40B4-BE49-F238E27FC236}">
                    <a16:creationId xmlns:a16="http://schemas.microsoft.com/office/drawing/2014/main" id="{B89E2F60-0453-4421-8F1C-660A8A7CC3DB}"/>
                  </a:ext>
                </a:extLst>
              </p:cNvPr>
              <p:cNvSpPr txBox="1">
                <a:spLocks noRot="1" noChangeAspect="1" noMove="1" noResize="1" noEditPoints="1" noAdjustHandles="1" noChangeArrowheads="1" noChangeShapeType="1" noTextEdit="1"/>
              </p:cNvSpPr>
              <p:nvPr/>
            </p:nvSpPr>
            <p:spPr bwMode="auto">
              <a:xfrm>
                <a:off x="2159000" y="3096871"/>
                <a:ext cx="4575175" cy="3608730"/>
              </a:xfrm>
              <a:prstGeom prst="rect">
                <a:avLst/>
              </a:prstGeom>
              <a:blipFill>
                <a:blip r:embed="rId3"/>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450"/>
                                        </p:tgtEl>
                                        <p:attrNameLst>
                                          <p:attrName>style.visibility</p:attrName>
                                        </p:attrNameLst>
                                      </p:cBhvr>
                                      <p:to>
                                        <p:strVal val="visible"/>
                                      </p:to>
                                    </p:set>
                                    <p:animEffect transition="in" filter="box(out)">
                                      <p:cBhvr>
                                        <p:cTn id="7" dur="500"/>
                                        <p:tgtEl>
                                          <p:spTgt spid="17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451"/>
                                        </p:tgtEl>
                                        <p:attrNameLst>
                                          <p:attrName>style.visibility</p:attrName>
                                        </p:attrNameLst>
                                      </p:cBhvr>
                                      <p:to>
                                        <p:strVal val="visible"/>
                                      </p:to>
                                    </p:set>
                                    <p:animEffect transition="in" filter="box(out)">
                                      <p:cBhvr>
                                        <p:cTn id="12" dur="500"/>
                                        <p:tgtEl>
                                          <p:spTgt spid="17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7454"/>
                                        </p:tgtEl>
                                        <p:attrNameLst>
                                          <p:attrName>style.visibility</p:attrName>
                                        </p:attrNameLst>
                                      </p:cBhvr>
                                      <p:to>
                                        <p:strVal val="visible"/>
                                      </p:to>
                                    </p:set>
                                    <p:animEffect transition="in" filter="box(out)">
                                      <p:cBhvr>
                                        <p:cTn id="21" dur="500"/>
                                        <p:tgtEl>
                                          <p:spTgt spid="1745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0" grpId="0" autoUpdateAnimBg="0"/>
      <p:bldP spid="17451" grpId="0" autoUpdateAnimBg="0"/>
      <p:bldP spid="17452" grpId="0"/>
      <p:bldP spid="17454" grpId="0" autoUpdateAnimBg="0"/>
      <p:bldP spid="174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6" name="Text Box 48">
            <a:extLst>
              <a:ext uri="{FF2B5EF4-FFF2-40B4-BE49-F238E27FC236}">
                <a16:creationId xmlns:a16="http://schemas.microsoft.com/office/drawing/2014/main" id="{FA973F4B-A64D-443E-88B1-5E744A9733D3}"/>
              </a:ext>
            </a:extLst>
          </p:cNvPr>
          <p:cNvSpPr txBox="1">
            <a:spLocks noChangeArrowheads="1"/>
          </p:cNvSpPr>
          <p:nvPr/>
        </p:nvSpPr>
        <p:spPr bwMode="auto">
          <a:xfrm>
            <a:off x="620524" y="255944"/>
            <a:ext cx="26516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latin typeface="+mj-lt"/>
              </a:rPr>
              <a:t>(2). </a:t>
            </a:r>
            <a:r>
              <a:rPr lang="zh-CN" altLang="en-US" sz="3200" b="1" dirty="0">
                <a:latin typeface="+mj-lt"/>
              </a:rPr>
              <a:t>空间物体</a:t>
            </a:r>
            <a:r>
              <a:rPr lang="en-US" altLang="zh-CN" sz="3200" b="1" dirty="0">
                <a:latin typeface="+mj-lt"/>
              </a:rPr>
              <a:t>:</a:t>
            </a:r>
          </a:p>
        </p:txBody>
      </p:sp>
      <p:sp>
        <p:nvSpPr>
          <p:cNvPr id="17457" name="Text Box 49">
            <a:extLst>
              <a:ext uri="{FF2B5EF4-FFF2-40B4-BE49-F238E27FC236}">
                <a16:creationId xmlns:a16="http://schemas.microsoft.com/office/drawing/2014/main" id="{06B438FF-A88F-4B8C-9EDB-A2F2D244C68C}"/>
              </a:ext>
            </a:extLst>
          </p:cNvPr>
          <p:cNvSpPr txBox="1">
            <a:spLocks noChangeArrowheads="1"/>
          </p:cNvSpPr>
          <p:nvPr/>
        </p:nvSpPr>
        <p:spPr bwMode="auto">
          <a:xfrm>
            <a:off x="449074" y="1122719"/>
            <a:ext cx="91406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rPr>
              <a:t>同理</a:t>
            </a:r>
            <a:r>
              <a:rPr lang="en-US" altLang="zh-CN" sz="2800" b="1" dirty="0">
                <a:latin typeface="+mj-lt"/>
              </a:rPr>
              <a:t>, </a:t>
            </a:r>
            <a:r>
              <a:rPr lang="zh-CN" altLang="en-US" sz="2800" b="1" dirty="0">
                <a:latin typeface="+mj-lt"/>
              </a:rPr>
              <a:t>物体对坐标轴</a:t>
            </a:r>
            <a:r>
              <a:rPr lang="zh-CN" altLang="en-US" sz="2800" b="1" dirty="0">
                <a:latin typeface="SimSun" panose="02010600030101010101" pitchFamily="2" charset="-122"/>
                <a:ea typeface="SimSun" panose="02010600030101010101" pitchFamily="2" charset="-122"/>
              </a:rPr>
              <a:t>、</a:t>
            </a:r>
            <a:r>
              <a:rPr lang="zh-CN" altLang="en-US" sz="2800" b="1" dirty="0"/>
              <a:t>原点</a:t>
            </a:r>
            <a:r>
              <a:rPr lang="zh-CN" altLang="en-US" sz="2800" b="1" dirty="0">
                <a:latin typeface="+mj-lt"/>
              </a:rPr>
              <a:t>以及</a:t>
            </a:r>
            <a:r>
              <a:rPr lang="zh-CN" altLang="en-US" sz="2800" b="1" dirty="0"/>
              <a:t>坐标面</a:t>
            </a:r>
            <a:r>
              <a:rPr lang="zh-CN" altLang="en-US" sz="2800" b="1" dirty="0">
                <a:latin typeface="+mj-lt"/>
              </a:rPr>
              <a:t>的转动惯量分别为</a:t>
            </a:r>
            <a:r>
              <a:rPr lang="en-US" altLang="zh-CN" sz="2800" b="1" dirty="0">
                <a:latin typeface="+mj-lt"/>
              </a:rPr>
              <a:t>:</a:t>
            </a:r>
          </a:p>
        </p:txBody>
      </p:sp>
      <mc:AlternateContent xmlns:mc="http://schemas.openxmlformats.org/markup-compatibility/2006" xmlns:a14="http://schemas.microsoft.com/office/drawing/2010/main">
        <mc:Choice Requires="a14">
          <p:sp>
            <p:nvSpPr>
              <p:cNvPr id="17458" name="Object 50">
                <a:extLst>
                  <a:ext uri="{FF2B5EF4-FFF2-40B4-BE49-F238E27FC236}">
                    <a16:creationId xmlns:a16="http://schemas.microsoft.com/office/drawing/2014/main" id="{AE2BE89E-0FE7-43A8-ADCE-E12A123D1D77}"/>
                  </a:ext>
                </a:extLst>
              </p:cNvPr>
              <p:cNvSpPr txBox="1"/>
              <p:nvPr/>
            </p:nvSpPr>
            <p:spPr bwMode="auto">
              <a:xfrm>
                <a:off x="752476" y="1961495"/>
                <a:ext cx="11115674" cy="477268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b="1" i="1" smtClean="0">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𝑰</m:t>
                          </m:r>
                        </m:e>
                        <m:sub>
                          <m:r>
                            <a:rPr lang="zh-CN" altLang="en-US" sz="2800" b="1" i="1">
                              <a:solidFill>
                                <a:srgbClr val="000000"/>
                              </a:solidFill>
                              <a:latin typeface="Cambria Math" panose="02040503050406030204" pitchFamily="18" charset="0"/>
                            </a:rPr>
                            <m:t>𝒙</m:t>
                          </m:r>
                        </m:sub>
                      </m:sSub>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𝒛</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e>
                      </m:nary>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𝑰</m:t>
                          </m:r>
                        </m:e>
                        <m:sub>
                          <m:r>
                            <a:rPr lang="zh-CN" altLang="en-US" sz="2800" b="1" i="1">
                              <a:solidFill>
                                <a:srgbClr val="000000"/>
                              </a:solidFill>
                              <a:latin typeface="Cambria Math" panose="02040503050406030204" pitchFamily="18" charset="0"/>
                            </a:rPr>
                            <m:t>𝒚</m:t>
                          </m:r>
                        </m:sub>
                      </m:sSub>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𝒛</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e>
                      </m:nary>
                      <m:r>
                        <a:rPr lang="zh-CN" altLang="en-US" sz="2800" b="1" i="1">
                          <a:solidFill>
                            <a:srgbClr val="000000"/>
                          </a:solidFill>
                          <a:latin typeface="Cambria Math" panose="02040503050406030204" pitchFamily="18" charset="0"/>
                        </a:rPr>
                        <m:t>，</m:t>
                      </m:r>
                    </m:oMath>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𝑰</m:t>
                          </m:r>
                        </m:e>
                        <m:sub>
                          <m:r>
                            <a:rPr lang="zh-CN" altLang="en-US" sz="2800" b="1" i="1">
                              <a:solidFill>
                                <a:srgbClr val="000000"/>
                              </a:solidFill>
                              <a:latin typeface="Cambria Math" panose="02040503050406030204" pitchFamily="18" charset="0"/>
                            </a:rPr>
                            <m:t>𝒛</m:t>
                          </m:r>
                        </m:sub>
                      </m:sSub>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e>
                      </m:nary>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𝑰</m:t>
                          </m:r>
                        </m:e>
                        <m:sub>
                          <m:r>
                            <a:rPr lang="zh-CN" altLang="en-US" sz="2800" b="1" i="1">
                              <a:solidFill>
                                <a:srgbClr val="000000"/>
                              </a:solidFill>
                              <a:latin typeface="Cambria Math" panose="02040503050406030204" pitchFamily="18" charset="0"/>
                            </a:rPr>
                            <m:t>𝒐</m:t>
                          </m:r>
                        </m:sub>
                      </m:sSub>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𝒛</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e>
                      </m:nary>
                    </m:oMath>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𝑰</m:t>
                          </m:r>
                        </m:e>
                        <m:sub>
                          <m:r>
                            <a:rPr lang="zh-CN" altLang="en-US" sz="2800" b="1" i="1">
                              <a:solidFill>
                                <a:srgbClr val="000000"/>
                              </a:solidFill>
                              <a:latin typeface="Cambria Math" panose="02040503050406030204" pitchFamily="18" charset="0"/>
                            </a:rPr>
                            <m:t>𝒙𝒐𝒚</m:t>
                          </m:r>
                        </m:sub>
                      </m:sSub>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𝒛</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e>
                      </m:nary>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en-US" altLang="zh-CN" sz="2800" b="1" i="1" smtClean="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𝑰</m:t>
                          </m:r>
                        </m:e>
                        <m:sub>
                          <m:r>
                            <a:rPr lang="zh-CN" altLang="en-US" sz="2800" b="1" i="1">
                              <a:solidFill>
                                <a:srgbClr val="000000"/>
                              </a:solidFill>
                              <a:latin typeface="Cambria Math" panose="02040503050406030204" pitchFamily="18" charset="0"/>
                            </a:rPr>
                            <m:t>𝒚𝒐𝒛</m:t>
                          </m:r>
                        </m:sub>
                      </m:sSub>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e>
                      </m:nary>
                      <m:r>
                        <a:rPr lang="zh-CN" altLang="en-US" sz="2800" b="1" i="1">
                          <a:solidFill>
                            <a:srgbClr val="000000"/>
                          </a:solidFill>
                          <a:latin typeface="Cambria Math" panose="02040503050406030204" pitchFamily="18" charset="0"/>
                        </a:rPr>
                        <m:t>，</m:t>
                      </m:r>
                    </m:oMath>
                  </m:oMathPara>
                </a14:m>
                <a:endParaRPr lang="en-US" altLang="zh-CN" sz="2800" b="1"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800" b="1" i="1" smtClean="0">
                          <a:solidFill>
                            <a:srgbClr val="000000"/>
                          </a:solidFill>
                          <a:latin typeface="Cambria Math" panose="02040503050406030204" pitchFamily="18" charset="0"/>
                        </a:rPr>
                        <m:t> </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𝑰</m:t>
                          </m:r>
                        </m:e>
                        <m:sub>
                          <m:r>
                            <a:rPr lang="zh-CN" altLang="en-US" sz="2800" b="1" i="1">
                              <a:solidFill>
                                <a:srgbClr val="000000"/>
                              </a:solidFill>
                              <a:latin typeface="Cambria Math" panose="02040503050406030204" pitchFamily="18" charset="0"/>
                            </a:rPr>
                            <m:t>𝒛𝒐𝒙</m:t>
                          </m:r>
                        </m:sub>
                      </m:sSub>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𝒅𝒗</m:t>
                          </m:r>
                        </m:e>
                      </m:nary>
                    </m:oMath>
                  </m:oMathPara>
                </a14:m>
                <a:endParaRPr lang="zh-CN" altLang="en-US" sz="2800" b="1" dirty="0">
                  <a:latin typeface="+mj-lt"/>
                </a:endParaRPr>
              </a:p>
            </p:txBody>
          </p:sp>
        </mc:Choice>
        <mc:Fallback xmlns="">
          <p:sp>
            <p:nvSpPr>
              <p:cNvPr id="17458" name="Object 50">
                <a:extLst>
                  <a:ext uri="{FF2B5EF4-FFF2-40B4-BE49-F238E27FC236}">
                    <a16:creationId xmlns:a16="http://schemas.microsoft.com/office/drawing/2014/main" id="{AE2BE89E-0FE7-43A8-ADCE-E12A123D1D77}"/>
                  </a:ext>
                </a:extLst>
              </p:cNvPr>
              <p:cNvSpPr txBox="1">
                <a:spLocks noRot="1" noChangeAspect="1" noMove="1" noResize="1" noEditPoints="1" noAdjustHandles="1" noChangeArrowheads="1" noChangeShapeType="1" noTextEdit="1"/>
              </p:cNvSpPr>
              <p:nvPr/>
            </p:nvSpPr>
            <p:spPr bwMode="auto">
              <a:xfrm>
                <a:off x="752476" y="1961495"/>
                <a:ext cx="11115674" cy="4772680"/>
              </a:xfrm>
              <a:prstGeom prst="rect">
                <a:avLst/>
              </a:prstGeom>
              <a:blipFill>
                <a:blip r:embed="rId2"/>
                <a:stretch>
                  <a:fillRect/>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633603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456"/>
                                        </p:tgtEl>
                                        <p:attrNameLst>
                                          <p:attrName>style.visibility</p:attrName>
                                        </p:attrNameLst>
                                      </p:cBhvr>
                                      <p:to>
                                        <p:strVal val="visible"/>
                                      </p:to>
                                    </p:set>
                                    <p:animEffect transition="in" filter="box(out)">
                                      <p:cBhvr>
                                        <p:cTn id="7" dur="500"/>
                                        <p:tgtEl>
                                          <p:spTgt spid="17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457"/>
                                        </p:tgtEl>
                                        <p:attrNameLst>
                                          <p:attrName>style.visibility</p:attrName>
                                        </p:attrNameLst>
                                      </p:cBhvr>
                                      <p:to>
                                        <p:strVal val="visible"/>
                                      </p:to>
                                    </p:set>
                                    <p:animEffect transition="in" filter="box(out)">
                                      <p:cBhvr>
                                        <p:cTn id="12" dur="500"/>
                                        <p:tgtEl>
                                          <p:spTgt spid="1745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6" grpId="0" autoUpdateAnimBg="0"/>
      <p:bldP spid="17457" grpId="0" autoUpdateAnimBg="0"/>
      <p:bldP spid="174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0" name="Text Box 28">
            <a:extLst>
              <a:ext uri="{FF2B5EF4-FFF2-40B4-BE49-F238E27FC236}">
                <a16:creationId xmlns:a16="http://schemas.microsoft.com/office/drawing/2014/main" id="{3355522C-E2E6-43E0-BC8C-4EC1D7D95F76}"/>
              </a:ext>
            </a:extLst>
          </p:cNvPr>
          <p:cNvSpPr txBox="1">
            <a:spLocks noChangeArrowheads="1"/>
          </p:cNvSpPr>
          <p:nvPr/>
        </p:nvSpPr>
        <p:spPr bwMode="auto">
          <a:xfrm>
            <a:off x="1103404" y="316379"/>
            <a:ext cx="60436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例</a:t>
            </a:r>
            <a:r>
              <a:rPr lang="en-US" altLang="zh-CN" sz="2800" b="1" dirty="0">
                <a:latin typeface="+mj-lt"/>
                <a:ea typeface="+mj-ea"/>
              </a:rPr>
              <a:t>5. </a:t>
            </a:r>
            <a:r>
              <a:rPr lang="zh-CN" altLang="en-US" sz="2800" b="1" dirty="0">
                <a:latin typeface="+mj-lt"/>
                <a:ea typeface="+mj-ea"/>
              </a:rPr>
              <a:t>求均匀球体绕其直径的转动惯量</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18461" name="Text Box 29">
                <a:extLst>
                  <a:ext uri="{FF2B5EF4-FFF2-40B4-BE49-F238E27FC236}">
                    <a16:creationId xmlns:a16="http://schemas.microsoft.com/office/drawing/2014/main" id="{4C53F2A9-4C27-4332-BD03-761099F5EBE8}"/>
                  </a:ext>
                </a:extLst>
              </p:cNvPr>
              <p:cNvSpPr txBox="1">
                <a:spLocks noChangeArrowheads="1"/>
              </p:cNvSpPr>
              <p:nvPr/>
            </p:nvSpPr>
            <p:spPr bwMode="auto">
              <a:xfrm>
                <a:off x="1511576" y="1154578"/>
                <a:ext cx="5633273"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设半径为 </a:t>
                </a:r>
                <a:r>
                  <a:rPr lang="en-US" altLang="zh-CN" sz="2800" b="1" i="1" dirty="0">
                    <a:latin typeface="+mj-lt"/>
                    <a:ea typeface="+mj-ea"/>
                  </a:rPr>
                  <a:t>R</a:t>
                </a:r>
                <a:r>
                  <a:rPr lang="en-US" altLang="zh-CN" sz="2800" b="1" dirty="0">
                    <a:latin typeface="+mj-lt"/>
                    <a:ea typeface="+mj-ea"/>
                  </a:rPr>
                  <a:t>,</a:t>
                </a:r>
                <a:r>
                  <a:rPr lang="zh-CN" altLang="en-US" sz="2800" b="1" dirty="0">
                    <a:latin typeface="+mj-lt"/>
                    <a:ea typeface="+mj-ea"/>
                  </a:rPr>
                  <a:t>密度为</a:t>
                </a:r>
                <a14:m>
                  <m:oMath xmlns:m="http://schemas.openxmlformats.org/officeDocument/2006/math">
                    <m:r>
                      <a:rPr lang="zh-CN" altLang="en-US" sz="2800" b="1" i="1">
                        <a:solidFill>
                          <a:srgbClr val="000000"/>
                        </a:solidFill>
                        <a:latin typeface="Cambria Math" panose="02040503050406030204" pitchFamily="18" charset="0"/>
                      </a:rPr>
                      <m:t>𝝆</m:t>
                    </m:r>
                  </m:oMath>
                </a14:m>
                <a:r>
                  <a:rPr lang="zh-CN" altLang="en-US" sz="2800" b="1" dirty="0">
                    <a:latin typeface="+mj-lt"/>
                    <a:ea typeface="+mj-ea"/>
                  </a:rPr>
                  <a:t> </a:t>
                </a:r>
                <a:r>
                  <a:rPr lang="en-US" altLang="zh-CN" sz="2800" b="1" dirty="0">
                    <a:latin typeface="+mj-lt"/>
                    <a:ea typeface="+mj-ea"/>
                  </a:rPr>
                  <a:t>,</a:t>
                </a:r>
                <a:r>
                  <a:rPr lang="zh-CN" altLang="en-US" sz="2800" b="1" dirty="0">
                    <a:latin typeface="+mj-lt"/>
                    <a:ea typeface="+mj-ea"/>
                  </a:rPr>
                  <a:t>球心在原点</a:t>
                </a:r>
                <a:r>
                  <a:rPr lang="en-US" altLang="zh-CN" sz="2800" b="1" dirty="0">
                    <a:latin typeface="+mj-lt"/>
                    <a:ea typeface="+mj-ea"/>
                  </a:rPr>
                  <a:t>,</a:t>
                </a:r>
              </a:p>
            </p:txBody>
          </p:sp>
        </mc:Choice>
        <mc:Fallback xmlns="">
          <p:sp>
            <p:nvSpPr>
              <p:cNvPr id="18461" name="Text Box 29">
                <a:extLst>
                  <a:ext uri="{FF2B5EF4-FFF2-40B4-BE49-F238E27FC236}">
                    <a16:creationId xmlns:a16="http://schemas.microsoft.com/office/drawing/2014/main" id="{4C53F2A9-4C27-4332-BD03-761099F5EBE8}"/>
                  </a:ext>
                </a:extLst>
              </p:cNvPr>
              <p:cNvSpPr txBox="1">
                <a:spLocks noRot="1" noChangeAspect="1" noMove="1" noResize="1" noEditPoints="1" noAdjustHandles="1" noChangeArrowheads="1" noChangeShapeType="1" noTextEdit="1"/>
              </p:cNvSpPr>
              <p:nvPr/>
            </p:nvSpPr>
            <p:spPr bwMode="auto">
              <a:xfrm>
                <a:off x="1511576" y="1154578"/>
                <a:ext cx="5633273" cy="523220"/>
              </a:xfrm>
              <a:prstGeom prst="rect">
                <a:avLst/>
              </a:prstGeom>
              <a:blipFill>
                <a:blip r:embed="rId2"/>
                <a:stretch>
                  <a:fillRect l="-2273" t="-15116"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464" name="Text Box 32">
            <a:extLst>
              <a:ext uri="{FF2B5EF4-FFF2-40B4-BE49-F238E27FC236}">
                <a16:creationId xmlns:a16="http://schemas.microsoft.com/office/drawing/2014/main" id="{579ED7D6-1A84-444D-ADBB-E4D73897A9D7}"/>
              </a:ext>
            </a:extLst>
          </p:cNvPr>
          <p:cNvSpPr txBox="1">
            <a:spLocks noChangeArrowheads="1"/>
          </p:cNvSpPr>
          <p:nvPr/>
        </p:nvSpPr>
        <p:spPr bwMode="auto">
          <a:xfrm>
            <a:off x="1626066" y="1906398"/>
            <a:ext cx="3869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则绕 </a:t>
            </a:r>
            <a:r>
              <a:rPr lang="en-US" altLang="zh-CN" sz="2800" b="1" i="1" dirty="0">
                <a:latin typeface="+mj-lt"/>
                <a:ea typeface="+mj-ea"/>
              </a:rPr>
              <a:t>z </a:t>
            </a:r>
            <a:r>
              <a:rPr lang="zh-CN" altLang="en-US" sz="2800" b="1" dirty="0">
                <a:latin typeface="+mj-lt"/>
                <a:ea typeface="+mj-ea"/>
              </a:rPr>
              <a:t>轴的转动惯量为</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18465" name="Object 33">
                <a:extLst>
                  <a:ext uri="{FF2B5EF4-FFF2-40B4-BE49-F238E27FC236}">
                    <a16:creationId xmlns:a16="http://schemas.microsoft.com/office/drawing/2014/main" id="{21687C56-9393-41F9-9EEF-3EC3C003024A}"/>
                  </a:ext>
                </a:extLst>
              </p:cNvPr>
              <p:cNvSpPr txBox="1"/>
              <p:nvPr/>
            </p:nvSpPr>
            <p:spPr bwMode="auto">
              <a:xfrm>
                <a:off x="1340316" y="2599477"/>
                <a:ext cx="4743450" cy="12763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𝑰</m:t>
                          </m:r>
                        </m:e>
                        <m:sub>
                          <m:r>
                            <a:rPr lang="zh-CN" altLang="en-US" sz="2800" b="1" i="1">
                              <a:solidFill>
                                <a:srgbClr val="000000"/>
                              </a:solidFill>
                              <a:latin typeface="Cambria Math" panose="02040503050406030204" pitchFamily="18" charset="0"/>
                              <a:ea typeface="+mj-ea"/>
                            </a:rPr>
                            <m:t>𝒛</m:t>
                          </m:r>
                        </m:sub>
                      </m:sSub>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𝒅𝒗</m:t>
                          </m:r>
                        </m:e>
                      </m:nary>
                    </m:oMath>
                  </m:oMathPara>
                </a14:m>
                <a:endParaRPr lang="zh-CN" altLang="en-US" sz="2800" b="1" dirty="0">
                  <a:latin typeface="+mj-lt"/>
                  <a:ea typeface="+mj-ea"/>
                </a:endParaRPr>
              </a:p>
            </p:txBody>
          </p:sp>
        </mc:Choice>
        <mc:Fallback xmlns="">
          <p:sp>
            <p:nvSpPr>
              <p:cNvPr id="18465" name="Object 33">
                <a:extLst>
                  <a:ext uri="{FF2B5EF4-FFF2-40B4-BE49-F238E27FC236}">
                    <a16:creationId xmlns:a16="http://schemas.microsoft.com/office/drawing/2014/main" id="{21687C56-9393-41F9-9EEF-3EC3C003024A}"/>
                  </a:ext>
                </a:extLst>
              </p:cNvPr>
              <p:cNvSpPr txBox="1">
                <a:spLocks noRot="1" noChangeAspect="1" noMove="1" noResize="1" noEditPoints="1" noAdjustHandles="1" noChangeArrowheads="1" noChangeShapeType="1" noTextEdit="1"/>
              </p:cNvSpPr>
              <p:nvPr/>
            </p:nvSpPr>
            <p:spPr bwMode="auto">
              <a:xfrm>
                <a:off x="1340316" y="2599477"/>
                <a:ext cx="4743450" cy="127635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67" name="Object 35">
                <a:extLst>
                  <a:ext uri="{FF2B5EF4-FFF2-40B4-BE49-F238E27FC236}">
                    <a16:creationId xmlns:a16="http://schemas.microsoft.com/office/drawing/2014/main" id="{B1CA44F4-D822-46E2-9455-A19E52B19A30}"/>
                  </a:ext>
                </a:extLst>
              </p:cNvPr>
              <p:cNvSpPr txBox="1"/>
              <p:nvPr/>
            </p:nvSpPr>
            <p:spPr bwMode="auto">
              <a:xfrm>
                <a:off x="1717954" y="3782166"/>
                <a:ext cx="5010524" cy="1142999"/>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𝟐</m:t>
                          </m:r>
                          <m:r>
                            <a:rPr lang="zh-CN" altLang="en-US" sz="2800" b="1" i="1">
                              <a:solidFill>
                                <a:srgbClr val="000000"/>
                              </a:solidFill>
                              <a:latin typeface="Cambria Math" panose="02040503050406030204" pitchFamily="18" charset="0"/>
                              <a:ea typeface="+mj-ea"/>
                            </a:rPr>
                            <m:t>𝝅</m:t>
                          </m:r>
                        </m:sup>
                        <m:e>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𝜽</m:t>
                          </m:r>
                        </m:e>
                      </m:nary>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𝝅</m:t>
                          </m:r>
                        </m:sup>
                        <m:e>
                          <m:r>
                            <a:rPr lang="zh-CN" altLang="en-US" sz="2800" b="1" i="1">
                              <a:solidFill>
                                <a:srgbClr val="000000"/>
                              </a:solidFill>
                              <a:latin typeface="Cambria Math" panose="02040503050406030204" pitchFamily="18" charset="0"/>
                              <a:ea typeface="+mj-ea"/>
                            </a:rPr>
                            <m:t>𝒅</m:t>
                          </m:r>
                          <m:r>
                            <m:rPr>
                              <m:nor/>
                            </m:rPr>
                            <a:rPr lang="el-GR" altLang="zh-CN" sz="2800" b="1" i="1" dirty="0"/>
                            <m:t>φ</m:t>
                          </m:r>
                        </m:e>
                      </m:nary>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𝑹</m:t>
                          </m:r>
                        </m:sup>
                        <m:e>
                          <m:r>
                            <a:rPr lang="zh-CN" altLang="en-US" sz="2800" b="1" i="1">
                              <a:solidFill>
                                <a:srgbClr val="000000"/>
                              </a:solidFill>
                              <a:latin typeface="Cambria Math" panose="02040503050406030204" pitchFamily="18" charset="0"/>
                              <a:ea typeface="+mj-ea"/>
                            </a:rPr>
                            <m:t>𝝆</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𝒓</m:t>
                              </m:r>
                            </m:e>
                            <m:sup>
                              <m:r>
                                <a:rPr lang="zh-CN" altLang="en-US" sz="2800" b="1" i="1">
                                  <a:solidFill>
                                    <a:srgbClr val="000000"/>
                                  </a:solidFill>
                                  <a:latin typeface="Cambria Math" panose="02040503050406030204" pitchFamily="18" charset="0"/>
                                  <a:ea typeface="+mj-ea"/>
                                </a:rPr>
                                <m:t>𝟒</m:t>
                              </m:r>
                            </m:sup>
                          </m:sSup>
                          <m:func>
                            <m:funcPr>
                              <m:ctrlPr>
                                <a:rPr lang="zh-CN" altLang="en-US" sz="2800" b="1" i="1">
                                  <a:solidFill>
                                    <a:srgbClr val="000000"/>
                                  </a:solidFill>
                                  <a:latin typeface="Cambria Math" panose="02040503050406030204" pitchFamily="18" charset="0"/>
                                  <a:ea typeface="+mj-ea"/>
                                </a:rPr>
                              </m:ctrlPr>
                            </m:funcPr>
                            <m:fName>
                              <m:sSup>
                                <m:sSupPr>
                                  <m:ctrlPr>
                                    <a:rPr lang="zh-CN" altLang="en-US" sz="2800" b="1" i="1">
                                      <a:solidFill>
                                        <a:srgbClr val="000000"/>
                                      </a:solidFill>
                                      <a:latin typeface="Cambria Math" panose="02040503050406030204" pitchFamily="18" charset="0"/>
                                      <a:ea typeface="+mj-ea"/>
                                    </a:rPr>
                                  </m:ctrlPr>
                                </m:sSupPr>
                                <m:e>
                                  <m:r>
                                    <a:rPr lang="zh-CN" altLang="en-US" sz="2800" b="1" i="0">
                                      <a:solidFill>
                                        <a:srgbClr val="000000"/>
                                      </a:solidFill>
                                      <a:latin typeface="Cambria Math" panose="02040503050406030204" pitchFamily="18" charset="0"/>
                                      <a:ea typeface="+mj-ea"/>
                                    </a:rPr>
                                    <m:t>𝐬𝐢𝐧</m:t>
                                  </m:r>
                                </m:e>
                                <m:sup>
                                  <m:r>
                                    <a:rPr lang="zh-CN" altLang="en-US" sz="2800" b="1" i="1">
                                      <a:solidFill>
                                        <a:srgbClr val="000000"/>
                                      </a:solidFill>
                                      <a:latin typeface="Cambria Math" panose="02040503050406030204" pitchFamily="18" charset="0"/>
                                      <a:ea typeface="+mj-ea"/>
                                    </a:rPr>
                                    <m:t>𝟑</m:t>
                                  </m:r>
                                </m:sup>
                              </m:sSup>
                            </m:fName>
                            <m:e>
                              <m:r>
                                <m:rPr>
                                  <m:nor/>
                                </m:rPr>
                                <a:rPr lang="el-GR" altLang="zh-CN" sz="2800" b="1" i="1" dirty="0"/>
                                <m:t>φ</m:t>
                              </m:r>
                            </m:e>
                          </m:func>
                          <m:r>
                            <a:rPr lang="zh-CN" altLang="en-US" sz="2800" b="1" i="1">
                              <a:solidFill>
                                <a:srgbClr val="000000"/>
                              </a:solidFill>
                              <a:latin typeface="Cambria Math" panose="02040503050406030204" pitchFamily="18" charset="0"/>
                              <a:ea typeface="+mj-ea"/>
                            </a:rPr>
                            <m:t>𝒅𝒓</m:t>
                          </m:r>
                        </m:e>
                      </m:nary>
                    </m:oMath>
                  </m:oMathPara>
                </a14:m>
                <a:endParaRPr lang="zh-CN" altLang="en-US" sz="2800" b="1" dirty="0">
                  <a:latin typeface="+mj-lt"/>
                  <a:ea typeface="+mj-ea"/>
                </a:endParaRPr>
              </a:p>
            </p:txBody>
          </p:sp>
        </mc:Choice>
        <mc:Fallback xmlns="">
          <p:sp>
            <p:nvSpPr>
              <p:cNvPr id="18467" name="Object 35">
                <a:extLst>
                  <a:ext uri="{FF2B5EF4-FFF2-40B4-BE49-F238E27FC236}">
                    <a16:creationId xmlns:a16="http://schemas.microsoft.com/office/drawing/2014/main" id="{B1CA44F4-D822-46E2-9455-A19E52B19A30}"/>
                  </a:ext>
                </a:extLst>
              </p:cNvPr>
              <p:cNvSpPr txBox="1">
                <a:spLocks noRot="1" noChangeAspect="1" noMove="1" noResize="1" noEditPoints="1" noAdjustHandles="1" noChangeArrowheads="1" noChangeShapeType="1" noTextEdit="1"/>
              </p:cNvSpPr>
              <p:nvPr/>
            </p:nvSpPr>
            <p:spPr bwMode="auto">
              <a:xfrm>
                <a:off x="1717954" y="3782166"/>
                <a:ext cx="5010524" cy="1142999"/>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68" name="Object 36">
                <a:extLst>
                  <a:ext uri="{FF2B5EF4-FFF2-40B4-BE49-F238E27FC236}">
                    <a16:creationId xmlns:a16="http://schemas.microsoft.com/office/drawing/2014/main" id="{29D7F515-709F-492A-B4A1-3FD6C485B80A}"/>
                  </a:ext>
                </a:extLst>
              </p:cNvPr>
              <p:cNvSpPr txBox="1"/>
              <p:nvPr/>
            </p:nvSpPr>
            <p:spPr bwMode="auto">
              <a:xfrm>
                <a:off x="1702266" y="4982971"/>
                <a:ext cx="3121617" cy="106680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𝟖</m:t>
                          </m:r>
                        </m:num>
                        <m:den>
                          <m:r>
                            <a:rPr lang="zh-CN" altLang="en-US" sz="2800" b="1" i="1">
                              <a:solidFill>
                                <a:srgbClr val="000000"/>
                              </a:solidFill>
                              <a:latin typeface="Cambria Math" panose="02040503050406030204" pitchFamily="18" charset="0"/>
                              <a:ea typeface="+mj-ea"/>
                            </a:rPr>
                            <m:t>𝟏𝟓</m:t>
                          </m:r>
                        </m:den>
                      </m:f>
                      <m:r>
                        <a:rPr lang="zh-CN" altLang="en-US" sz="2800" b="1" i="1">
                          <a:solidFill>
                            <a:srgbClr val="000000"/>
                          </a:solidFill>
                          <a:latin typeface="Cambria Math" panose="02040503050406030204" pitchFamily="18" charset="0"/>
                          <a:ea typeface="+mj-ea"/>
                        </a:rPr>
                        <m:t>𝝆𝝅</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𝟓</m:t>
                          </m:r>
                        </m:sup>
                      </m:sSup>
                    </m:oMath>
                  </m:oMathPara>
                </a14:m>
                <a:endParaRPr lang="zh-CN" altLang="en-US" sz="2800" b="1" dirty="0">
                  <a:latin typeface="+mj-lt"/>
                  <a:ea typeface="+mj-ea"/>
                </a:endParaRPr>
              </a:p>
            </p:txBody>
          </p:sp>
        </mc:Choice>
        <mc:Fallback xmlns="">
          <p:sp>
            <p:nvSpPr>
              <p:cNvPr id="18468" name="Object 36">
                <a:extLst>
                  <a:ext uri="{FF2B5EF4-FFF2-40B4-BE49-F238E27FC236}">
                    <a16:creationId xmlns:a16="http://schemas.microsoft.com/office/drawing/2014/main" id="{29D7F515-709F-492A-B4A1-3FD6C485B80A}"/>
                  </a:ext>
                </a:extLst>
              </p:cNvPr>
              <p:cNvSpPr txBox="1">
                <a:spLocks noRot="1" noChangeAspect="1" noMove="1" noResize="1" noEditPoints="1" noAdjustHandles="1" noChangeArrowheads="1" noChangeShapeType="1" noTextEdit="1"/>
              </p:cNvSpPr>
              <p:nvPr/>
            </p:nvSpPr>
            <p:spPr bwMode="auto">
              <a:xfrm>
                <a:off x="1702266" y="4982971"/>
                <a:ext cx="3121617" cy="1066801"/>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69" name="Object 37">
                <a:extLst>
                  <a:ext uri="{FF2B5EF4-FFF2-40B4-BE49-F238E27FC236}">
                    <a16:creationId xmlns:a16="http://schemas.microsoft.com/office/drawing/2014/main" id="{E02078AD-AF66-4B24-9C18-E221FB590E69}"/>
                  </a:ext>
                </a:extLst>
              </p:cNvPr>
              <p:cNvSpPr txBox="1"/>
              <p:nvPr/>
            </p:nvSpPr>
            <p:spPr bwMode="auto">
              <a:xfrm>
                <a:off x="3561051" y="5040777"/>
                <a:ext cx="1826216" cy="106680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𝟐</m:t>
                          </m:r>
                        </m:num>
                        <m:den>
                          <m:r>
                            <a:rPr lang="zh-CN" altLang="en-US" sz="2800" b="1" i="1">
                              <a:solidFill>
                                <a:srgbClr val="000000"/>
                              </a:solidFill>
                              <a:latin typeface="Cambria Math" panose="02040503050406030204" pitchFamily="18" charset="0"/>
                              <a:ea typeface="+mj-ea"/>
                            </a:rPr>
                            <m:t>𝟓</m:t>
                          </m:r>
                        </m:den>
                      </m:f>
                      <m:r>
                        <a:rPr lang="zh-CN" altLang="en-US" sz="2800" b="1" i="1">
                          <a:solidFill>
                            <a:srgbClr val="000000"/>
                          </a:solidFill>
                          <a:latin typeface="Cambria Math" panose="02040503050406030204" pitchFamily="18" charset="0"/>
                          <a:ea typeface="+mj-ea"/>
                        </a:rPr>
                        <m:t>𝒎</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oMath>
                  </m:oMathPara>
                </a14:m>
                <a:endParaRPr lang="zh-CN" altLang="en-US" sz="2800" b="1" dirty="0">
                  <a:latin typeface="+mj-lt"/>
                  <a:ea typeface="+mj-ea"/>
                </a:endParaRPr>
              </a:p>
            </p:txBody>
          </p:sp>
        </mc:Choice>
        <mc:Fallback xmlns="">
          <p:sp>
            <p:nvSpPr>
              <p:cNvPr id="18469" name="Object 37">
                <a:extLst>
                  <a:ext uri="{FF2B5EF4-FFF2-40B4-BE49-F238E27FC236}">
                    <a16:creationId xmlns:a16="http://schemas.microsoft.com/office/drawing/2014/main" id="{E02078AD-AF66-4B24-9C18-E221FB590E69}"/>
                  </a:ext>
                </a:extLst>
              </p:cNvPr>
              <p:cNvSpPr txBox="1">
                <a:spLocks noRot="1" noChangeAspect="1" noMove="1" noResize="1" noEditPoints="1" noAdjustHandles="1" noChangeArrowheads="1" noChangeShapeType="1" noTextEdit="1"/>
              </p:cNvSpPr>
              <p:nvPr/>
            </p:nvSpPr>
            <p:spPr bwMode="auto">
              <a:xfrm>
                <a:off x="3561051" y="5040777"/>
                <a:ext cx="1826216" cy="1066801"/>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71" name="AutoShape 39">
                <a:extLst>
                  <a:ext uri="{FF2B5EF4-FFF2-40B4-BE49-F238E27FC236}">
                    <a16:creationId xmlns:a16="http://schemas.microsoft.com/office/drawing/2014/main" id="{0D9A0F7B-67E7-498E-9234-2F20B1638ED5}"/>
                  </a:ext>
                </a:extLst>
              </p:cNvPr>
              <p:cNvSpPr>
                <a:spLocks noChangeArrowheads="1"/>
              </p:cNvSpPr>
              <p:nvPr/>
            </p:nvSpPr>
            <p:spPr bwMode="auto">
              <a:xfrm>
                <a:off x="5058536" y="5726853"/>
                <a:ext cx="5330529" cy="762001"/>
              </a:xfrm>
              <a:prstGeom prst="wedgeRectCallout">
                <a:avLst>
                  <a:gd name="adj1" fmla="val -57465"/>
                  <a:gd name="adj2" fmla="val -32708"/>
                </a:avLst>
              </a:prstGeom>
              <a:noFill/>
              <a:ln w="9525">
                <a:solidFill>
                  <a:schemeClr val="tx1"/>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 xmlns:m="http://schemas.openxmlformats.org/officeDocument/2006/math">
                    <m:r>
                      <a:rPr lang="zh-CN" altLang="en-US" sz="2800" b="1" i="1">
                        <a:solidFill>
                          <a:srgbClr val="000000"/>
                        </a:solidFill>
                        <a:latin typeface="Cambria Math" panose="02040503050406030204" pitchFamily="18" charset="0"/>
                      </a:rPr>
                      <m:t>𝒎</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𝟒</m:t>
                        </m:r>
                      </m:num>
                      <m:den>
                        <m:r>
                          <a:rPr lang="zh-CN" altLang="en-US" sz="2800" b="1" i="1">
                            <a:solidFill>
                              <a:srgbClr val="000000"/>
                            </a:solidFill>
                            <a:latin typeface="Cambria Math" panose="02040503050406030204" pitchFamily="18" charset="0"/>
                          </a:rPr>
                          <m:t>𝟑</m:t>
                        </m:r>
                      </m:den>
                    </m:f>
                    <m:r>
                      <a:rPr lang="zh-CN" altLang="en-US" sz="2800" b="1" i="1">
                        <a:solidFill>
                          <a:srgbClr val="000000"/>
                        </a:solidFill>
                        <a:latin typeface="Cambria Math" panose="02040503050406030204" pitchFamily="18" charset="0"/>
                      </a:rPr>
                      <m:t>𝝆𝝅</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𝑹</m:t>
                        </m:r>
                      </m:e>
                      <m:sup>
                        <m:r>
                          <a:rPr lang="zh-CN" altLang="en-US" sz="2800" b="1" i="1">
                            <a:solidFill>
                              <a:srgbClr val="000000"/>
                            </a:solidFill>
                            <a:latin typeface="Cambria Math" panose="02040503050406030204" pitchFamily="18" charset="0"/>
                          </a:rPr>
                          <m:t>𝟑</m:t>
                        </m:r>
                      </m:sup>
                    </m:sSup>
                  </m:oMath>
                </a14:m>
                <a:r>
                  <a:rPr lang="zh-CN" altLang="en-US" sz="2800" b="1" dirty="0">
                    <a:latin typeface="+mj-lt"/>
                    <a:ea typeface="+mj-ea"/>
                  </a:rPr>
                  <a:t>为均匀球体的质量</a:t>
                </a:r>
              </a:p>
            </p:txBody>
          </p:sp>
        </mc:Choice>
        <mc:Fallback xmlns="">
          <p:sp>
            <p:nvSpPr>
              <p:cNvPr id="18471" name="AutoShape 39">
                <a:extLst>
                  <a:ext uri="{FF2B5EF4-FFF2-40B4-BE49-F238E27FC236}">
                    <a16:creationId xmlns:a16="http://schemas.microsoft.com/office/drawing/2014/main" id="{0D9A0F7B-67E7-498E-9234-2F20B1638ED5}"/>
                  </a:ext>
                </a:extLst>
              </p:cNvPr>
              <p:cNvSpPr>
                <a:spLocks noRot="1" noChangeAspect="1" noMove="1" noResize="1" noEditPoints="1" noAdjustHandles="1" noChangeArrowheads="1" noChangeShapeType="1" noTextEdit="1"/>
              </p:cNvSpPr>
              <p:nvPr/>
            </p:nvSpPr>
            <p:spPr bwMode="auto">
              <a:xfrm>
                <a:off x="5058536" y="5726853"/>
                <a:ext cx="5330529" cy="762001"/>
              </a:xfrm>
              <a:prstGeom prst="wedgeRectCallout">
                <a:avLst>
                  <a:gd name="adj1" fmla="val -57465"/>
                  <a:gd name="adj2" fmla="val -32708"/>
                </a:avLst>
              </a:prstGeom>
              <a:blipFill>
                <a:blip r:embed="rId7"/>
                <a:stretch>
                  <a:fillRect b="-2362"/>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460"/>
                                        </p:tgtEl>
                                        <p:attrNameLst>
                                          <p:attrName>style.visibility</p:attrName>
                                        </p:attrNameLst>
                                      </p:cBhvr>
                                      <p:to>
                                        <p:strVal val="visible"/>
                                      </p:to>
                                    </p:set>
                                    <p:animEffect transition="in" filter="box(out)">
                                      <p:cBhvr>
                                        <p:cTn id="7" dur="500"/>
                                        <p:tgtEl>
                                          <p:spTgt spid="184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4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46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46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46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46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4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0" grpId="0" autoUpdateAnimBg="0"/>
      <p:bldP spid="18461" grpId="0"/>
      <p:bldP spid="18464" grpId="0"/>
      <p:bldP spid="18465" grpId="0"/>
      <p:bldP spid="18467" grpId="0"/>
      <p:bldP spid="18468" grpId="0"/>
      <p:bldP spid="18469" grpId="0"/>
      <p:bldP spid="184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2">
            <a:extLst>
              <a:ext uri="{FF2B5EF4-FFF2-40B4-BE49-F238E27FC236}">
                <a16:creationId xmlns:a16="http://schemas.microsoft.com/office/drawing/2014/main" id="{581863C7-6BD9-4B26-8650-C71F83F367DD}"/>
              </a:ext>
            </a:extLst>
          </p:cNvPr>
          <p:cNvSpPr txBox="1">
            <a:spLocks noGrp="1" noChangeArrowheads="1"/>
          </p:cNvSpPr>
          <p:nvPr>
            <p:ph type="title"/>
          </p:nvPr>
        </p:nvSpPr>
        <p:spPr bwMode="auto">
          <a:xfrm>
            <a:off x="672736" y="315276"/>
            <a:ext cx="131638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t>3.</a:t>
            </a:r>
            <a:r>
              <a:rPr lang="zh-CN" altLang="en-US" sz="3200" b="1" dirty="0"/>
              <a:t>引力</a:t>
            </a:r>
          </a:p>
        </p:txBody>
      </p:sp>
      <mc:AlternateContent xmlns:mc="http://schemas.openxmlformats.org/markup-compatibility/2006">
        <mc:Choice xmlns:a14="http://schemas.microsoft.com/office/drawing/2010/main" Requires="a14">
          <p:sp>
            <p:nvSpPr>
              <p:cNvPr id="5" name="Text Box 62">
                <a:extLst>
                  <a:ext uri="{FF2B5EF4-FFF2-40B4-BE49-F238E27FC236}">
                    <a16:creationId xmlns:a16="http://schemas.microsoft.com/office/drawing/2014/main" id="{FA0B5B81-22DC-47D8-9562-D88C61CFB6A3}"/>
                  </a:ext>
                </a:extLst>
              </p:cNvPr>
              <p:cNvSpPr txBox="1">
                <a:spLocks noChangeArrowheads="1"/>
              </p:cNvSpPr>
              <p:nvPr/>
            </p:nvSpPr>
            <p:spPr bwMode="auto">
              <a:xfrm>
                <a:off x="3890856" y="345905"/>
                <a:ext cx="3580339" cy="6234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t>万有引力 </a:t>
                </a:r>
                <a14:m>
                  <m:oMath xmlns:m="http://schemas.openxmlformats.org/officeDocument/2006/math">
                    <m:r>
                      <a:rPr lang="zh-CN" altLang="en-US" sz="2800" b="1" i="1">
                        <a:solidFill>
                          <a:srgbClr val="000000"/>
                        </a:solidFill>
                        <a:latin typeface="Cambria Math" panose="02040503050406030204" pitchFamily="18" charset="0"/>
                      </a:rPr>
                      <m:t>𝑭</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𝒌</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𝒎</m:t>
                        </m:r>
                        <m:r>
                          <a:rPr lang="en-US" altLang="zh-CN" sz="2800" b="1" i="1" baseline="-25000">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𝒎</m:t>
                        </m:r>
                        <m:r>
                          <a:rPr lang="en-US" altLang="zh-CN" sz="2800" b="1" i="1" baseline="-25000" smtClean="0">
                            <a:solidFill>
                              <a:srgbClr val="000000"/>
                            </a:solidFill>
                            <a:latin typeface="Cambria Math" panose="02040503050406030204" pitchFamily="18" charset="0"/>
                          </a:rPr>
                          <m:t>𝟐</m:t>
                        </m:r>
                      </m:num>
                      <m:den>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𝒓</m:t>
                            </m:r>
                          </m:e>
                          <m:sup>
                            <m:r>
                              <a:rPr lang="zh-CN" altLang="en-US" sz="2800" b="1" i="1">
                                <a:solidFill>
                                  <a:srgbClr val="000000"/>
                                </a:solidFill>
                                <a:latin typeface="Cambria Math" panose="02040503050406030204" pitchFamily="18" charset="0"/>
                              </a:rPr>
                              <m:t>𝟐</m:t>
                            </m:r>
                          </m:sup>
                        </m:sSup>
                      </m:den>
                    </m:f>
                  </m:oMath>
                </a14:m>
                <a:endParaRPr lang="zh-CN" altLang="en-US" sz="2800" b="1" dirty="0"/>
              </a:p>
            </p:txBody>
          </p:sp>
        </mc:Choice>
        <mc:Fallback>
          <p:sp>
            <p:nvSpPr>
              <p:cNvPr id="5" name="Text Box 62">
                <a:extLst>
                  <a:ext uri="{FF2B5EF4-FFF2-40B4-BE49-F238E27FC236}">
                    <a16:creationId xmlns:a16="http://schemas.microsoft.com/office/drawing/2014/main" id="{FA0B5B81-22DC-47D8-9562-D88C61CFB6A3}"/>
                  </a:ext>
                </a:extLst>
              </p:cNvPr>
              <p:cNvSpPr txBox="1">
                <a:spLocks noRot="1" noChangeAspect="1" noMove="1" noResize="1" noEditPoints="1" noAdjustHandles="1" noChangeArrowheads="1" noChangeShapeType="1" noTextEdit="1"/>
              </p:cNvSpPr>
              <p:nvPr/>
            </p:nvSpPr>
            <p:spPr bwMode="auto">
              <a:xfrm>
                <a:off x="3890856" y="345905"/>
                <a:ext cx="3580339" cy="623440"/>
              </a:xfrm>
              <a:prstGeom prst="rect">
                <a:avLst/>
              </a:prstGeom>
              <a:blipFill>
                <a:blip r:embed="rId3"/>
                <a:stretch>
                  <a:fillRect l="-3401" t="-12745" b="-78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 Box 62">
                <a:extLst>
                  <a:ext uri="{FF2B5EF4-FFF2-40B4-BE49-F238E27FC236}">
                    <a16:creationId xmlns:a16="http://schemas.microsoft.com/office/drawing/2014/main" id="{653EF163-BE76-4E73-8517-ADD0B97BCA84}"/>
                  </a:ext>
                </a:extLst>
              </p:cNvPr>
              <p:cNvSpPr txBox="1">
                <a:spLocks noChangeArrowheads="1"/>
              </p:cNvSpPr>
              <p:nvPr/>
            </p:nvSpPr>
            <p:spPr bwMode="auto">
              <a:xfrm>
                <a:off x="507108" y="1169025"/>
                <a:ext cx="10347833" cy="16435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ct val="50000"/>
                  </a:spcBef>
                </a:pPr>
                <a:r>
                  <a:rPr lang="zh-CN" altLang="en-US" sz="2800" b="1" dirty="0"/>
                  <a:t>假设一物体占据空间区域 </a:t>
                </a:r>
                <a:r>
                  <a:rPr lang="en-US" altLang="zh-CN" sz="2800" b="1" i="1" dirty="0"/>
                  <a:t>Ω </a:t>
                </a:r>
                <a:r>
                  <a:rPr lang="en-US" altLang="zh-CN" sz="2800" b="1" dirty="0"/>
                  <a:t>(</a:t>
                </a:r>
                <a:r>
                  <a:rPr lang="zh-CN" altLang="en-US" sz="2800" b="1" dirty="0"/>
                  <a:t>它可以是平面薄片，空间立体，平面或空间曲线段，或者是一片空间曲面</a:t>
                </a:r>
                <a:r>
                  <a:rPr lang="en-US" altLang="zh-CN" sz="2800" b="1" dirty="0"/>
                  <a:t>)</a:t>
                </a:r>
                <a:r>
                  <a:rPr lang="zh-CN" altLang="en-US" sz="2800" b="1" dirty="0"/>
                  <a:t>，其上任一点处密度为</a:t>
                </a:r>
                <a14:m>
                  <m:oMath xmlns:m="http://schemas.openxmlformats.org/officeDocument/2006/math">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oMath>
                </a14:m>
                <a:r>
                  <a:rPr lang="zh-CN" altLang="en-US" sz="2800" b="1" dirty="0"/>
                  <a:t>，并且在</a:t>
                </a:r>
                <a:r>
                  <a:rPr lang="en-US" altLang="zh-CN" sz="2800" b="1" i="1" dirty="0"/>
                  <a:t>Ω</a:t>
                </a:r>
                <a:r>
                  <a:rPr lang="zh-CN" altLang="en-US" sz="2800" b="1" dirty="0"/>
                  <a:t>上连续</a:t>
                </a:r>
                <a:r>
                  <a:rPr lang="en-US" altLang="zh-CN" sz="2800" b="1" dirty="0"/>
                  <a:t>. </a:t>
                </a:r>
                <a:r>
                  <a:rPr lang="zh-CN" altLang="en-US" sz="2800" b="1" dirty="0"/>
                  <a:t>质量为</a:t>
                </a:r>
                <a:r>
                  <a:rPr lang="en-US" altLang="zh-CN" sz="2800" b="1" i="1" dirty="0"/>
                  <a:t>m</a:t>
                </a:r>
                <a:r>
                  <a:rPr lang="zh-CN" altLang="en-US" sz="2800" b="1" dirty="0"/>
                  <a:t>的质点</a:t>
                </a:r>
                <a:r>
                  <a:rPr lang="en-US" altLang="zh-CN" sz="2800" b="1" i="1" dirty="0"/>
                  <a:t>P</a:t>
                </a:r>
                <a:r>
                  <a:rPr lang="zh-CN" altLang="en-US" sz="2800" b="1" dirty="0"/>
                  <a:t>位于</a:t>
                </a:r>
                <a:r>
                  <a:rPr lang="en-US" altLang="zh-CN" sz="2800" b="1" i="1" dirty="0"/>
                  <a:t>Ω</a:t>
                </a:r>
                <a:r>
                  <a:rPr lang="zh-CN" altLang="en-US" sz="2800" b="1" dirty="0"/>
                  <a:t>之外的某一点</a:t>
                </a:r>
                <a14:m>
                  <m:oMath xmlns:m="http://schemas.openxmlformats.org/officeDocument/2006/math">
                    <m:r>
                      <a:rPr lang="zh-CN" altLang="en-US" sz="2800" b="1" i="1">
                        <a:solidFill>
                          <a:srgbClr val="000000"/>
                        </a:solidFill>
                        <a:latin typeface="Cambria Math" panose="02040503050406030204" pitchFamily="18" charset="0"/>
                      </a:rPr>
                      <m:t>𝑷</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𝒙</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𝒚</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oMath>
                </a14:m>
                <a:r>
                  <a:rPr lang="zh-CN" altLang="en-US" sz="2800" b="1" dirty="0"/>
                  <a:t>处，求该物体对质点</a:t>
                </a:r>
                <a:r>
                  <a:rPr lang="en-US" altLang="zh-CN" sz="2800" b="1" i="1" dirty="0"/>
                  <a:t>P</a:t>
                </a:r>
                <a:r>
                  <a:rPr lang="zh-CN" altLang="en-US" sz="2800" b="1" dirty="0"/>
                  <a:t>的引力</a:t>
                </a:r>
                <a:r>
                  <a:rPr lang="en-US" altLang="zh-CN" sz="2800" b="1" dirty="0"/>
                  <a:t>. </a:t>
                </a:r>
              </a:p>
            </p:txBody>
          </p:sp>
        </mc:Choice>
        <mc:Fallback>
          <p:sp>
            <p:nvSpPr>
              <p:cNvPr id="6" name="Text Box 62">
                <a:extLst>
                  <a:ext uri="{FF2B5EF4-FFF2-40B4-BE49-F238E27FC236}">
                    <a16:creationId xmlns:a16="http://schemas.microsoft.com/office/drawing/2014/main" id="{653EF163-BE76-4E73-8517-ADD0B97BCA84}"/>
                  </a:ext>
                </a:extLst>
              </p:cNvPr>
              <p:cNvSpPr txBox="1">
                <a:spLocks noRot="1" noChangeAspect="1" noMove="1" noResize="1" noEditPoints="1" noAdjustHandles="1" noChangeArrowheads="1" noChangeShapeType="1" noTextEdit="1"/>
              </p:cNvSpPr>
              <p:nvPr/>
            </p:nvSpPr>
            <p:spPr bwMode="auto">
              <a:xfrm>
                <a:off x="507108" y="1169025"/>
                <a:ext cx="10347833" cy="1643527"/>
              </a:xfrm>
              <a:prstGeom prst="rect">
                <a:avLst/>
              </a:prstGeom>
              <a:blipFill>
                <a:blip r:embed="rId4"/>
                <a:stretch>
                  <a:fillRect l="-1178" t="-7063" r="-648" b="-1040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52DAE0D2-5B93-4B35-967E-9163F8C58C8F}"/>
              </a:ext>
            </a:extLst>
          </p:cNvPr>
          <p:cNvGrpSpPr/>
          <p:nvPr/>
        </p:nvGrpSpPr>
        <p:grpSpPr>
          <a:xfrm>
            <a:off x="8686681" y="2581719"/>
            <a:ext cx="3238272" cy="2814099"/>
            <a:chOff x="7654834" y="3269617"/>
            <a:chExt cx="3238272" cy="2814099"/>
          </a:xfrm>
        </p:grpSpPr>
        <mc:AlternateContent xmlns:mc="http://schemas.openxmlformats.org/markup-compatibility/2006" xmlns:a14="http://schemas.microsoft.com/office/drawing/2010/main">
          <mc:Choice Requires="a14">
            <p:graphicFrame>
              <p:nvGraphicFramePr>
                <p:cNvPr id="8" name="Object 7">
                  <a:extLst>
                    <a:ext uri="{FF2B5EF4-FFF2-40B4-BE49-F238E27FC236}">
                      <a16:creationId xmlns:a16="http://schemas.microsoft.com/office/drawing/2014/main" id="{29660BB9-3E48-4104-80D1-E20A71CC7C53}"/>
                    </a:ext>
                  </a:extLst>
                </p:cNvPr>
                <p:cNvGraphicFramePr>
                  <a:graphicFrameLocks noChangeAspect="1"/>
                </p:cNvGraphicFramePr>
                <p:nvPr>
                  <p:extLst>
                    <p:ext uri="{D42A27DB-BD31-4B8C-83A1-F6EECF244321}">
                      <p14:modId xmlns:p14="http://schemas.microsoft.com/office/powerpoint/2010/main" val="1273164197"/>
                    </p:ext>
                  </p:extLst>
                </p:nvPr>
              </p:nvGraphicFramePr>
              <p:xfrm>
                <a:off x="7781381" y="3275428"/>
                <a:ext cx="2752725" cy="2808288"/>
              </p:xfrm>
              <a:graphic>
                <a:graphicData uri="http://schemas.openxmlformats.org/presentationml/2006/ole">
                  <mc:AlternateContent>
                    <mc:Choice xmlns:v="urn:schemas-microsoft-com:vml" Requires="v">
                      <p:oleObj spid="_x0000_s3091" name="CorelDRAW" r:id="rId5" imgW="1613306" imgH="1644701" progId="CorelDRAW.Graphic.11">
                        <p:embed/>
                      </p:oleObj>
                    </mc:Choice>
                    <mc:Fallback>
                      <p:oleObj name="CorelDRAW" r:id="rId5" imgW="1613306" imgH="1644701" progId="CorelDRAW.Graphic.11">
                        <p:embed/>
                        <p:pic>
                          <p:nvPicPr>
                            <p:cNvPr id="380935" name="Object 7">
                              <a:extLst>
                                <a:ext uri="{FF2B5EF4-FFF2-40B4-BE49-F238E27FC236}">
                                  <a16:creationId xmlns:a16="http://schemas.microsoft.com/office/drawing/2014/main" id="{44D40DF3-8501-4674-97AD-BE4AC1B2B817}"/>
                                </a:ext>
                              </a:extLst>
                            </p:cNvPr>
                            <p:cNvPicPr>
                              <a:picLocks noChangeAspect="1" noChangeArrowheads="1"/>
                            </p:cNvPicPr>
                            <p:nvPr/>
                          </p:nvPicPr>
                          <p:blipFill>
                            <a:blip r:embed="rId6">
                              <a:extLst>
                                <a:ext uri="{28A0092B-C50C-407E-A947-70E740481C1C}">
                                  <a14:useLocalDpi val="0"/>
                                </a:ext>
                              </a:extLst>
                            </a:blip>
                            <a:srcRect/>
                            <a:stretch>
                              <a:fillRect/>
                            </a:stretch>
                          </p:blipFill>
                          <p:spPr bwMode="auto">
                            <a:xfrm>
                              <a:off x="7781381" y="3275428"/>
                              <a:ext cx="2752725" cy="280828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8" name="Object 7">
                  <a:extLst>
                    <a:ext uri="{FF2B5EF4-FFF2-40B4-BE49-F238E27FC236}">
                      <a16:creationId xmlns:a16="http://schemas.microsoft.com/office/drawing/2014/main" id="{29660BB9-3E48-4104-80D1-E20A71CC7C53}"/>
                    </a:ext>
                  </a:extLst>
                </p:cNvPr>
                <p:cNvGraphicFramePr>
                  <a:graphicFrameLocks noChangeAspect="1"/>
                </p:cNvGraphicFramePr>
                <p:nvPr>
                  <p:extLst>
                    <p:ext uri="{D42A27DB-BD31-4B8C-83A1-F6EECF244321}">
                      <p14:modId xmlns:p14="http://schemas.microsoft.com/office/powerpoint/2010/main" val="1273164197"/>
                    </p:ext>
                  </p:extLst>
                </p:nvPr>
              </p:nvGraphicFramePr>
              <p:xfrm>
                <a:off x="7781381" y="3275428"/>
                <a:ext cx="2752725" cy="2808288"/>
              </p:xfrm>
              <a:graphic>
                <a:graphicData uri="http://schemas.openxmlformats.org/presentationml/2006/ole">
                  <mc:AlternateContent>
                    <mc:Choice xmlns:v="urn:schemas-microsoft-com:vml" Requires="v">
                      <p:oleObj spid="_x0000_s3077" name="CorelDRAW" r:id="rId7" imgW="1613306" imgH="1644701" progId="CorelDRAW.Graphic.11">
                        <p:embed/>
                      </p:oleObj>
                    </mc:Choice>
                    <mc:Fallback>
                      <p:oleObj name="CorelDRAW" r:id="rId7" imgW="1613306" imgH="1644701" progId="CorelDRAW.Graphic.11">
                        <p:embed/>
                        <p:pic>
                          <p:nvPicPr>
                            <p:cNvPr id="380935" name="Object 7">
                              <a:extLst>
                                <a:ext uri="{FF2B5EF4-FFF2-40B4-BE49-F238E27FC236}">
                                  <a16:creationId xmlns:a16="http://schemas.microsoft.com/office/drawing/2014/main" id="{44D40DF3-8501-4674-97AD-BE4AC1B2B8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1381" y="3275428"/>
                              <a:ext cx="2752725"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9" name="Object 8">
                  <a:extLst>
                    <a:ext uri="{FF2B5EF4-FFF2-40B4-BE49-F238E27FC236}">
                      <a16:creationId xmlns:a16="http://schemas.microsoft.com/office/drawing/2014/main" id="{E0E3DC55-800D-4DC2-8D20-F85E8B23366C}"/>
                    </a:ext>
                  </a:extLst>
                </p:cNvPr>
                <p:cNvSpPr txBox="1"/>
                <p:nvPr/>
              </p:nvSpPr>
              <p:spPr bwMode="auto">
                <a:xfrm>
                  <a:off x="7654834" y="5503819"/>
                  <a:ext cx="461554" cy="435428"/>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𝒙</m:t>
                        </m:r>
                      </m:oMath>
                    </m:oMathPara>
                  </a14:m>
                  <a:endParaRPr lang="zh-CN" altLang="en-US" sz="2800" b="1" dirty="0">
                    <a:ea typeface="+mj-ea"/>
                  </a:endParaRPr>
                </a:p>
              </p:txBody>
            </p:sp>
          </mc:Choice>
          <mc:Fallback xmlns="">
            <p:sp>
              <p:nvSpPr>
                <p:cNvPr id="9" name="Object 8">
                  <a:extLst>
                    <a:ext uri="{FF2B5EF4-FFF2-40B4-BE49-F238E27FC236}">
                      <a16:creationId xmlns:a16="http://schemas.microsoft.com/office/drawing/2014/main" id="{E0E3DC55-800D-4DC2-8D20-F85E8B23366C}"/>
                    </a:ext>
                  </a:extLst>
                </p:cNvPr>
                <p:cNvSpPr txBox="1">
                  <a:spLocks noRot="1" noChangeAspect="1" noMove="1" noResize="1" noEditPoints="1" noAdjustHandles="1" noChangeArrowheads="1" noChangeShapeType="1" noTextEdit="1"/>
                </p:cNvSpPr>
                <p:nvPr/>
              </p:nvSpPr>
              <p:spPr bwMode="auto">
                <a:xfrm>
                  <a:off x="7654834" y="5503819"/>
                  <a:ext cx="461554" cy="43542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9">
                  <a:extLst>
                    <a:ext uri="{FF2B5EF4-FFF2-40B4-BE49-F238E27FC236}">
                      <a16:creationId xmlns:a16="http://schemas.microsoft.com/office/drawing/2014/main" id="{BAA846B0-038C-491C-9D2C-8323E951AE93}"/>
                    </a:ext>
                  </a:extLst>
                </p:cNvPr>
                <p:cNvSpPr txBox="1"/>
                <p:nvPr/>
              </p:nvSpPr>
              <p:spPr bwMode="auto">
                <a:xfrm>
                  <a:off x="8268019" y="3269617"/>
                  <a:ext cx="275088" cy="370568"/>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𝒛</m:t>
                        </m:r>
                      </m:oMath>
                    </m:oMathPara>
                  </a14:m>
                  <a:endParaRPr lang="zh-CN" altLang="en-US" sz="2800" b="1" dirty="0">
                    <a:ea typeface="+mj-ea"/>
                  </a:endParaRPr>
                </a:p>
              </p:txBody>
            </p:sp>
          </mc:Choice>
          <mc:Fallback xmlns="">
            <p:sp>
              <p:nvSpPr>
                <p:cNvPr id="10" name="Object 9">
                  <a:extLst>
                    <a:ext uri="{FF2B5EF4-FFF2-40B4-BE49-F238E27FC236}">
                      <a16:creationId xmlns:a16="http://schemas.microsoft.com/office/drawing/2014/main" id="{BAA846B0-038C-491C-9D2C-8323E951AE93}"/>
                    </a:ext>
                  </a:extLst>
                </p:cNvPr>
                <p:cNvSpPr txBox="1">
                  <a:spLocks noRot="1" noChangeAspect="1" noMove="1" noResize="1" noEditPoints="1" noAdjustHandles="1" noChangeArrowheads="1" noChangeShapeType="1" noTextEdit="1"/>
                </p:cNvSpPr>
                <p:nvPr/>
              </p:nvSpPr>
              <p:spPr bwMode="auto">
                <a:xfrm>
                  <a:off x="8268019" y="3269617"/>
                  <a:ext cx="275088" cy="37056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bject 10">
                  <a:extLst>
                    <a:ext uri="{FF2B5EF4-FFF2-40B4-BE49-F238E27FC236}">
                      <a16:creationId xmlns:a16="http://schemas.microsoft.com/office/drawing/2014/main" id="{D092EE90-3FBC-4509-BBFA-D5AC70434CC4}"/>
                    </a:ext>
                  </a:extLst>
                </p:cNvPr>
                <p:cNvSpPr txBox="1"/>
                <p:nvPr/>
              </p:nvSpPr>
              <p:spPr bwMode="auto">
                <a:xfrm>
                  <a:off x="9981159" y="5209761"/>
                  <a:ext cx="461554" cy="341767"/>
                </a:xfrm>
                <a:prstGeom prst="rect">
                  <a:avLst/>
                </a:prstGeom>
                <a:noFill/>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𝒚</m:t>
                        </m:r>
                      </m:oMath>
                    </m:oMathPara>
                  </a14:m>
                  <a:endParaRPr lang="zh-CN" altLang="en-US" sz="2800" b="1" dirty="0">
                    <a:ea typeface="+mj-ea"/>
                  </a:endParaRPr>
                </a:p>
              </p:txBody>
            </p:sp>
          </mc:Choice>
          <mc:Fallback xmlns="">
            <p:sp>
              <p:nvSpPr>
                <p:cNvPr id="11" name="Object 10">
                  <a:extLst>
                    <a:ext uri="{FF2B5EF4-FFF2-40B4-BE49-F238E27FC236}">
                      <a16:creationId xmlns:a16="http://schemas.microsoft.com/office/drawing/2014/main" id="{D092EE90-3FBC-4509-BBFA-D5AC70434CC4}"/>
                    </a:ext>
                  </a:extLst>
                </p:cNvPr>
                <p:cNvSpPr txBox="1">
                  <a:spLocks noRot="1" noChangeAspect="1" noMove="1" noResize="1" noEditPoints="1" noAdjustHandles="1" noChangeArrowheads="1" noChangeShapeType="1" noTextEdit="1"/>
                </p:cNvSpPr>
                <p:nvPr/>
              </p:nvSpPr>
              <p:spPr bwMode="auto">
                <a:xfrm>
                  <a:off x="9981159" y="5209761"/>
                  <a:ext cx="461554" cy="34176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bject 12">
                  <a:extLst>
                    <a:ext uri="{FF2B5EF4-FFF2-40B4-BE49-F238E27FC236}">
                      <a16:creationId xmlns:a16="http://schemas.microsoft.com/office/drawing/2014/main" id="{E7BCB376-40F3-42D2-9509-2756E527BE85}"/>
                    </a:ext>
                  </a:extLst>
                </p:cNvPr>
                <p:cNvSpPr txBox="1"/>
                <p:nvPr/>
              </p:nvSpPr>
              <p:spPr bwMode="auto">
                <a:xfrm>
                  <a:off x="8294145" y="4793072"/>
                  <a:ext cx="314325" cy="370568"/>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𝑶</m:t>
                        </m:r>
                      </m:oMath>
                    </m:oMathPara>
                  </a14:m>
                  <a:endParaRPr lang="zh-CN" altLang="en-US" sz="2800" b="1" dirty="0">
                    <a:ea typeface="+mj-ea"/>
                  </a:endParaRPr>
                </a:p>
              </p:txBody>
            </p:sp>
          </mc:Choice>
          <mc:Fallback xmlns="">
            <p:sp>
              <p:nvSpPr>
                <p:cNvPr id="12" name="Object 12">
                  <a:extLst>
                    <a:ext uri="{FF2B5EF4-FFF2-40B4-BE49-F238E27FC236}">
                      <a16:creationId xmlns:a16="http://schemas.microsoft.com/office/drawing/2014/main" id="{E7BCB376-40F3-42D2-9509-2756E527BE85}"/>
                    </a:ext>
                  </a:extLst>
                </p:cNvPr>
                <p:cNvSpPr txBox="1">
                  <a:spLocks noRot="1" noChangeAspect="1" noMove="1" noResize="1" noEditPoints="1" noAdjustHandles="1" noChangeArrowheads="1" noChangeShapeType="1" noTextEdit="1"/>
                </p:cNvSpPr>
                <p:nvPr/>
              </p:nvSpPr>
              <p:spPr bwMode="auto">
                <a:xfrm>
                  <a:off x="8294145" y="4793072"/>
                  <a:ext cx="314325" cy="370568"/>
                </a:xfrm>
                <a:prstGeom prst="rect">
                  <a:avLst/>
                </a:prstGeom>
                <a:blipFill>
                  <a:blip r:embed="rId12"/>
                  <a:stretch>
                    <a:fillRect r="-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bject 13">
                  <a:extLst>
                    <a:ext uri="{FF2B5EF4-FFF2-40B4-BE49-F238E27FC236}">
                      <a16:creationId xmlns:a16="http://schemas.microsoft.com/office/drawing/2014/main" id="{B9C8BAC4-360C-4ECF-877B-148979CF9997}"/>
                    </a:ext>
                  </a:extLst>
                </p:cNvPr>
                <p:cNvSpPr txBox="1"/>
                <p:nvPr/>
              </p:nvSpPr>
              <p:spPr bwMode="auto">
                <a:xfrm>
                  <a:off x="9157744" y="4243768"/>
                  <a:ext cx="266700" cy="370567"/>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𝑴</m:t>
                        </m:r>
                      </m:oMath>
                    </m:oMathPara>
                  </a14:m>
                  <a:endParaRPr lang="zh-CN" altLang="en-US" sz="2800" b="1" dirty="0">
                    <a:ea typeface="+mj-ea"/>
                  </a:endParaRPr>
                </a:p>
              </p:txBody>
            </p:sp>
          </mc:Choice>
          <mc:Fallback xmlns="">
            <p:sp>
              <p:nvSpPr>
                <p:cNvPr id="13" name="Object 13">
                  <a:extLst>
                    <a:ext uri="{FF2B5EF4-FFF2-40B4-BE49-F238E27FC236}">
                      <a16:creationId xmlns:a16="http://schemas.microsoft.com/office/drawing/2014/main" id="{B9C8BAC4-360C-4ECF-877B-148979CF9997}"/>
                    </a:ext>
                  </a:extLst>
                </p:cNvPr>
                <p:cNvSpPr txBox="1">
                  <a:spLocks noRot="1" noChangeAspect="1" noMove="1" noResize="1" noEditPoints="1" noAdjustHandles="1" noChangeArrowheads="1" noChangeShapeType="1" noTextEdit="1"/>
                </p:cNvSpPr>
                <p:nvPr/>
              </p:nvSpPr>
              <p:spPr bwMode="auto">
                <a:xfrm>
                  <a:off x="9157744" y="4243768"/>
                  <a:ext cx="266700" cy="370567"/>
                </a:xfrm>
                <a:prstGeom prst="rect">
                  <a:avLst/>
                </a:prstGeom>
                <a:blipFill>
                  <a:blip r:embed="rId13"/>
                  <a:stretch>
                    <a:fillRect r="-465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bject 16">
                  <a:extLst>
                    <a:ext uri="{FF2B5EF4-FFF2-40B4-BE49-F238E27FC236}">
                      <a16:creationId xmlns:a16="http://schemas.microsoft.com/office/drawing/2014/main" id="{CE03A241-DBF1-4EE6-BB70-BC320A359960}"/>
                    </a:ext>
                  </a:extLst>
                </p:cNvPr>
                <p:cNvSpPr txBox="1"/>
                <p:nvPr/>
              </p:nvSpPr>
              <p:spPr bwMode="auto">
                <a:xfrm>
                  <a:off x="10094370" y="4614336"/>
                  <a:ext cx="349924" cy="333404"/>
                </a:xfrm>
                <a:prstGeom prst="rect">
                  <a:avLst/>
                </a:prstGeom>
                <a:noFill/>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𝜴</m:t>
                        </m:r>
                      </m:oMath>
                    </m:oMathPara>
                  </a14:m>
                  <a:endParaRPr lang="zh-CN" altLang="en-US" sz="2800" b="1" dirty="0">
                    <a:ea typeface="+mj-ea"/>
                  </a:endParaRPr>
                </a:p>
              </p:txBody>
            </p:sp>
          </mc:Choice>
          <mc:Fallback xmlns="">
            <p:sp>
              <p:nvSpPr>
                <p:cNvPr id="14" name="Object 16">
                  <a:extLst>
                    <a:ext uri="{FF2B5EF4-FFF2-40B4-BE49-F238E27FC236}">
                      <a16:creationId xmlns:a16="http://schemas.microsoft.com/office/drawing/2014/main" id="{CE03A241-DBF1-4EE6-BB70-BC320A359960}"/>
                    </a:ext>
                  </a:extLst>
                </p:cNvPr>
                <p:cNvSpPr txBox="1">
                  <a:spLocks noRot="1" noChangeAspect="1" noMove="1" noResize="1" noEditPoints="1" noAdjustHandles="1" noChangeArrowheads="1" noChangeShapeType="1" noTextEdit="1"/>
                </p:cNvSpPr>
                <p:nvPr/>
              </p:nvSpPr>
              <p:spPr bwMode="auto">
                <a:xfrm>
                  <a:off x="10094370" y="4614336"/>
                  <a:ext cx="349924" cy="333404"/>
                </a:xfrm>
                <a:prstGeom prst="rect">
                  <a:avLst/>
                </a:prstGeom>
                <a:blipFill>
                  <a:blip r:embed="rId14"/>
                  <a:stretch>
                    <a:fillRect r="-206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17">
                  <a:extLst>
                    <a:ext uri="{FF2B5EF4-FFF2-40B4-BE49-F238E27FC236}">
                      <a16:creationId xmlns:a16="http://schemas.microsoft.com/office/drawing/2014/main" id="{0B226DC0-CE78-4788-A97C-FFE377E7C59F}"/>
                    </a:ext>
                  </a:extLst>
                </p:cNvPr>
                <p:cNvSpPr txBox="1"/>
                <p:nvPr/>
              </p:nvSpPr>
              <p:spPr bwMode="auto">
                <a:xfrm>
                  <a:off x="9019633" y="4728664"/>
                  <a:ext cx="266700" cy="370568"/>
                </a:xfrm>
                <a:prstGeom prst="rect">
                  <a:avLst/>
                </a:prstGeom>
                <a:noFill/>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𝜴</m:t>
                        </m:r>
                      </m:oMath>
                    </m:oMathPara>
                  </a14:m>
                  <a:endParaRPr lang="zh-CN" altLang="en-US" sz="2800" b="1" dirty="0">
                    <a:ea typeface="+mj-ea"/>
                  </a:endParaRPr>
                </a:p>
              </p:txBody>
            </p:sp>
          </mc:Choice>
          <mc:Fallback xmlns="">
            <p:sp>
              <p:nvSpPr>
                <p:cNvPr id="15" name="Object 17">
                  <a:extLst>
                    <a:ext uri="{FF2B5EF4-FFF2-40B4-BE49-F238E27FC236}">
                      <a16:creationId xmlns:a16="http://schemas.microsoft.com/office/drawing/2014/main" id="{0B226DC0-CE78-4788-A97C-FFE377E7C59F}"/>
                    </a:ext>
                  </a:extLst>
                </p:cNvPr>
                <p:cNvSpPr txBox="1">
                  <a:spLocks noRot="1" noChangeAspect="1" noMove="1" noResize="1" noEditPoints="1" noAdjustHandles="1" noChangeArrowheads="1" noChangeShapeType="1" noTextEdit="1"/>
                </p:cNvSpPr>
                <p:nvPr/>
              </p:nvSpPr>
              <p:spPr bwMode="auto">
                <a:xfrm>
                  <a:off x="9019633" y="4728664"/>
                  <a:ext cx="266700" cy="370568"/>
                </a:xfrm>
                <a:prstGeom prst="rect">
                  <a:avLst/>
                </a:prstGeom>
                <a:blipFill>
                  <a:blip r:embed="rId15"/>
                  <a:stretch>
                    <a:fillRect r="-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Object 21">
                  <a:extLst>
                    <a:ext uri="{FF2B5EF4-FFF2-40B4-BE49-F238E27FC236}">
                      <a16:creationId xmlns:a16="http://schemas.microsoft.com/office/drawing/2014/main" id="{78945A96-440A-42FC-8961-D0C73DF2F700}"/>
                    </a:ext>
                  </a:extLst>
                </p:cNvPr>
                <p:cNvSpPr txBox="1"/>
                <p:nvPr/>
              </p:nvSpPr>
              <p:spPr bwMode="auto">
                <a:xfrm>
                  <a:off x="9050305" y="3300534"/>
                  <a:ext cx="1842801" cy="48962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𝑷</m:t>
                        </m:r>
                        <m:r>
                          <a:rPr lang="zh-CN" altLang="en-US" sz="2400" b="1" i="1">
                            <a:solidFill>
                              <a:srgbClr val="000000"/>
                            </a:solidFill>
                            <a:latin typeface="Cambria Math" panose="02040503050406030204" pitchFamily="18" charset="0"/>
                            <a:ea typeface="+mj-ea"/>
                          </a:rPr>
                          <m:t>(</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𝒙</m:t>
                            </m:r>
                          </m:e>
                          <m:sub>
                            <m:r>
                              <a:rPr lang="zh-CN" altLang="en-US" sz="2400" b="1" i="1">
                                <a:solidFill>
                                  <a:srgbClr val="000000"/>
                                </a:solidFill>
                                <a:latin typeface="Cambria Math" panose="02040503050406030204" pitchFamily="18" charset="0"/>
                                <a:ea typeface="+mj-ea"/>
                              </a:rPr>
                              <m:t>𝟎</m:t>
                            </m:r>
                          </m:sub>
                        </m:sSub>
                        <m:r>
                          <a:rPr lang="zh-CN" altLang="en-US" sz="2400" b="1" i="1">
                            <a:solidFill>
                              <a:srgbClr val="000000"/>
                            </a:solidFill>
                            <a:latin typeface="Cambria Math" panose="02040503050406030204" pitchFamily="18" charset="0"/>
                            <a:ea typeface="+mj-ea"/>
                          </a:rPr>
                          <m:t>,</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𝒚</m:t>
                            </m:r>
                          </m:e>
                          <m:sub>
                            <m:r>
                              <a:rPr lang="zh-CN" altLang="en-US" sz="2400" b="1" i="1">
                                <a:solidFill>
                                  <a:srgbClr val="000000"/>
                                </a:solidFill>
                                <a:latin typeface="Cambria Math" panose="02040503050406030204" pitchFamily="18" charset="0"/>
                                <a:ea typeface="+mj-ea"/>
                              </a:rPr>
                              <m:t>𝟎</m:t>
                            </m:r>
                          </m:sub>
                        </m:sSub>
                        <m:r>
                          <a:rPr lang="zh-CN" altLang="en-US" sz="2400" b="1" i="1">
                            <a:solidFill>
                              <a:srgbClr val="000000"/>
                            </a:solidFill>
                            <a:latin typeface="Cambria Math" panose="02040503050406030204" pitchFamily="18" charset="0"/>
                            <a:ea typeface="+mj-ea"/>
                          </a:rPr>
                          <m:t>,</m:t>
                        </m:r>
                        <m:sSub>
                          <m:sSubPr>
                            <m:ctrlPr>
                              <a:rPr lang="zh-CN" altLang="en-US" sz="2400" b="1" i="1">
                                <a:solidFill>
                                  <a:srgbClr val="000000"/>
                                </a:solidFill>
                                <a:latin typeface="Cambria Math" panose="02040503050406030204" pitchFamily="18" charset="0"/>
                                <a:ea typeface="+mj-ea"/>
                              </a:rPr>
                            </m:ctrlPr>
                          </m:sSubPr>
                          <m:e>
                            <m:r>
                              <a:rPr lang="zh-CN" altLang="en-US" sz="2400" b="1" i="1">
                                <a:solidFill>
                                  <a:srgbClr val="000000"/>
                                </a:solidFill>
                                <a:latin typeface="Cambria Math" panose="02040503050406030204" pitchFamily="18" charset="0"/>
                                <a:ea typeface="+mj-ea"/>
                              </a:rPr>
                              <m:t>𝒛</m:t>
                            </m:r>
                          </m:e>
                          <m:sub>
                            <m:r>
                              <a:rPr lang="zh-CN" altLang="en-US" sz="2400" b="1" i="1">
                                <a:solidFill>
                                  <a:srgbClr val="000000"/>
                                </a:solidFill>
                                <a:latin typeface="Cambria Math" panose="02040503050406030204" pitchFamily="18" charset="0"/>
                                <a:ea typeface="+mj-ea"/>
                              </a:rPr>
                              <m:t>𝟎</m:t>
                            </m:r>
                          </m:sub>
                        </m:sSub>
                        <m:r>
                          <a:rPr lang="zh-CN" altLang="en-US" sz="2400" b="1" i="1">
                            <a:solidFill>
                              <a:srgbClr val="000000"/>
                            </a:solidFill>
                            <a:latin typeface="Cambria Math" panose="02040503050406030204" pitchFamily="18" charset="0"/>
                            <a:ea typeface="+mj-ea"/>
                          </a:rPr>
                          <m:t>)</m:t>
                        </m:r>
                      </m:oMath>
                    </m:oMathPara>
                  </a14:m>
                  <a:endParaRPr lang="zh-CN" altLang="en-US" sz="2400" b="1" dirty="0">
                    <a:ea typeface="+mj-ea"/>
                  </a:endParaRPr>
                </a:p>
              </p:txBody>
            </p:sp>
          </mc:Choice>
          <mc:Fallback xmlns="">
            <p:sp>
              <p:nvSpPr>
                <p:cNvPr id="16" name="Object 21">
                  <a:extLst>
                    <a:ext uri="{FF2B5EF4-FFF2-40B4-BE49-F238E27FC236}">
                      <a16:creationId xmlns:a16="http://schemas.microsoft.com/office/drawing/2014/main" id="{78945A96-440A-42FC-8961-D0C73DF2F700}"/>
                    </a:ext>
                  </a:extLst>
                </p:cNvPr>
                <p:cNvSpPr txBox="1">
                  <a:spLocks noRot="1" noChangeAspect="1" noMove="1" noResize="1" noEditPoints="1" noAdjustHandles="1" noChangeArrowheads="1" noChangeShapeType="1" noTextEdit="1"/>
                </p:cNvSpPr>
                <p:nvPr/>
              </p:nvSpPr>
              <p:spPr bwMode="auto">
                <a:xfrm>
                  <a:off x="9050305" y="3300534"/>
                  <a:ext cx="1842801" cy="489623"/>
                </a:xfrm>
                <a:prstGeom prst="rect">
                  <a:avLst/>
                </a:prstGeom>
                <a:blipFill>
                  <a:blip r:embed="rId16"/>
                  <a:stretch>
                    <a:fillRect l="-993" r="-1987" b="-11111"/>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7" name="Object 9">
                <a:extLst>
                  <a:ext uri="{FF2B5EF4-FFF2-40B4-BE49-F238E27FC236}">
                    <a16:creationId xmlns:a16="http://schemas.microsoft.com/office/drawing/2014/main" id="{96289F3D-13E2-4A83-9057-BB757ABEFE75}"/>
                  </a:ext>
                </a:extLst>
              </p:cNvPr>
              <p:cNvSpPr txBox="1">
                <a:spLocks noGrp="1"/>
              </p:cNvSpPr>
              <p:nvPr>
                <p:ph sz="half" idx="1"/>
              </p:nvPr>
            </p:nvSpPr>
            <p:spPr bwMode="auto">
              <a:xfrm>
                <a:off x="2035597" y="3001901"/>
                <a:ext cx="3171825" cy="1103313"/>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b="1" i="1" smtClean="0">
                          <a:solidFill>
                            <a:srgbClr val="000000"/>
                          </a:solidFill>
                          <a:latin typeface="Cambria Math" panose="02040503050406030204" pitchFamily="18" charset="0"/>
                          <a:ea typeface="+mj-ea"/>
                        </a:rPr>
                        <m:t>𝒅𝑭</m:t>
                      </m:r>
                      <m:r>
                        <a:rPr lang="zh-CN" altLang="en-US" b="1" i="1" smtClean="0">
                          <a:solidFill>
                            <a:srgbClr val="000000"/>
                          </a:solidFill>
                          <a:latin typeface="Cambria Math" panose="02040503050406030204" pitchFamily="18" charset="0"/>
                          <a:ea typeface="+mj-ea"/>
                        </a:rPr>
                        <m:t>=</m:t>
                      </m:r>
                      <m:r>
                        <a:rPr lang="zh-CN" altLang="en-US" b="1" i="1" smtClean="0">
                          <a:solidFill>
                            <a:srgbClr val="000000"/>
                          </a:solidFill>
                          <a:latin typeface="Cambria Math" panose="02040503050406030204" pitchFamily="18" charset="0"/>
                          <a:ea typeface="+mj-ea"/>
                        </a:rPr>
                        <m:t>𝒌</m:t>
                      </m:r>
                      <m:r>
                        <a:rPr lang="zh-CN" altLang="en-US" b="1" i="1" smtClean="0">
                          <a:solidFill>
                            <a:srgbClr val="000000"/>
                          </a:solidFill>
                          <a:latin typeface="Cambria Math" panose="02040503050406030204" pitchFamily="18" charset="0"/>
                          <a:ea typeface="+mj-ea"/>
                        </a:rPr>
                        <m:t>⋅</m:t>
                      </m:r>
                      <m:f>
                        <m:fPr>
                          <m:ctrlPr>
                            <a:rPr lang="zh-CN" altLang="en-US" b="1" i="1">
                              <a:solidFill>
                                <a:srgbClr val="000000"/>
                              </a:solidFill>
                              <a:latin typeface="Cambria Math" panose="02040503050406030204" pitchFamily="18" charset="0"/>
                              <a:ea typeface="+mj-ea"/>
                            </a:rPr>
                          </m:ctrlPr>
                        </m:fPr>
                        <m:num>
                          <m:r>
                            <a:rPr lang="zh-CN" altLang="en-US" b="1" i="1">
                              <a:solidFill>
                                <a:srgbClr val="000000"/>
                              </a:solidFill>
                              <a:latin typeface="Cambria Math" panose="02040503050406030204" pitchFamily="18" charset="0"/>
                              <a:ea typeface="+mj-ea"/>
                            </a:rPr>
                            <m:t>𝒎</m:t>
                          </m:r>
                          <m:r>
                            <a:rPr lang="zh-CN" altLang="en-US" b="1" i="1">
                              <a:solidFill>
                                <a:srgbClr val="000000"/>
                              </a:solidFill>
                              <a:latin typeface="Cambria Math" panose="02040503050406030204" pitchFamily="18" charset="0"/>
                              <a:ea typeface="+mj-ea"/>
                            </a:rPr>
                            <m:t>𝝆</m:t>
                          </m:r>
                          <m:r>
                            <a:rPr lang="zh-CN" altLang="en-US" b="1" i="1">
                              <a:solidFill>
                                <a:srgbClr val="000000"/>
                              </a:solidFill>
                              <a:latin typeface="Cambria Math" panose="02040503050406030204" pitchFamily="18" charset="0"/>
                              <a:ea typeface="+mj-ea"/>
                            </a:rPr>
                            <m:t>𝒅𝑽</m:t>
                          </m:r>
                        </m:num>
                        <m:den>
                          <m:sSup>
                            <m:sSupPr>
                              <m:ctrlPr>
                                <a:rPr lang="zh-CN" altLang="en-US" b="1" i="1">
                                  <a:solidFill>
                                    <a:srgbClr val="000000"/>
                                  </a:solidFill>
                                  <a:latin typeface="Cambria Math" panose="02040503050406030204" pitchFamily="18" charset="0"/>
                                  <a:ea typeface="+mj-ea"/>
                                </a:rPr>
                              </m:ctrlPr>
                            </m:sSupPr>
                            <m:e>
                              <m:r>
                                <a:rPr lang="zh-CN" altLang="en-US" b="1" i="1">
                                  <a:solidFill>
                                    <a:srgbClr val="000000"/>
                                  </a:solidFill>
                                  <a:latin typeface="Cambria Math" panose="02040503050406030204" pitchFamily="18" charset="0"/>
                                  <a:ea typeface="+mj-ea"/>
                                </a:rPr>
                                <m:t>𝒓</m:t>
                              </m:r>
                            </m:e>
                            <m:sup>
                              <m:r>
                                <a:rPr lang="zh-CN" altLang="en-US" b="1" i="1">
                                  <a:solidFill>
                                    <a:srgbClr val="000000"/>
                                  </a:solidFill>
                                  <a:latin typeface="Cambria Math" panose="02040503050406030204" pitchFamily="18" charset="0"/>
                                  <a:ea typeface="+mj-ea"/>
                                </a:rPr>
                                <m:t>𝟐</m:t>
                              </m:r>
                            </m:sup>
                          </m:sSup>
                        </m:den>
                      </m:f>
                    </m:oMath>
                  </m:oMathPara>
                </a14:m>
                <a:endParaRPr lang="zh-CN" altLang="en-US" b="1" dirty="0">
                  <a:ea typeface="+mj-ea"/>
                </a:endParaRPr>
              </a:p>
            </p:txBody>
          </p:sp>
        </mc:Choice>
        <mc:Fallback>
          <p:sp>
            <p:nvSpPr>
              <p:cNvPr id="17" name="Object 9">
                <a:extLst>
                  <a:ext uri="{FF2B5EF4-FFF2-40B4-BE49-F238E27FC236}">
                    <a16:creationId xmlns:a16="http://schemas.microsoft.com/office/drawing/2014/main" id="{96289F3D-13E2-4A83-9057-BB757ABEFE75}"/>
                  </a:ext>
                </a:extLst>
              </p:cNvPr>
              <p:cNvSpPr txBox="1">
                <a:spLocks noGrp="1" noRot="1" noChangeAspect="1" noMove="1" noResize="1" noEditPoints="1" noAdjustHandles="1" noChangeArrowheads="1" noChangeShapeType="1" noTextEdit="1"/>
              </p:cNvSpPr>
              <p:nvPr>
                <p:ph sz="half" idx="1"/>
              </p:nvPr>
            </p:nvSpPr>
            <p:spPr bwMode="auto">
              <a:xfrm>
                <a:off x="2035597" y="3001901"/>
                <a:ext cx="3171825" cy="1103313"/>
              </a:xfrm>
              <a:prstGeom prst="rect">
                <a:avLst/>
              </a:prstGeom>
              <a:blipFill>
                <a:blip r:embed="rId17"/>
                <a:stretch>
                  <a:fillRect/>
                </a:stretch>
              </a:blipFill>
              <a:ln>
                <a:noFill/>
              </a:ln>
              <a:effectLst/>
            </p:spPr>
            <p:txBody>
              <a:bodyPr/>
              <a:lstStyle/>
              <a:p>
                <a:r>
                  <a:rPr lang="zh-CN" altLang="en-US">
                    <a:noFill/>
                  </a:rPr>
                  <a:t> </a:t>
                </a:r>
              </a:p>
            </p:txBody>
          </p:sp>
        </mc:Fallback>
      </mc:AlternateContent>
      <p:sp>
        <p:nvSpPr>
          <p:cNvPr id="18" name="Rectangle 10">
            <a:extLst>
              <a:ext uri="{FF2B5EF4-FFF2-40B4-BE49-F238E27FC236}">
                <a16:creationId xmlns:a16="http://schemas.microsoft.com/office/drawing/2014/main" id="{32402DE5-D200-45E4-8EB1-EA3BB54B21E9}"/>
              </a:ext>
            </a:extLst>
          </p:cNvPr>
          <p:cNvSpPr>
            <a:spLocks noChangeArrowheads="1"/>
          </p:cNvSpPr>
          <p:nvPr/>
        </p:nvSpPr>
        <p:spPr bwMode="auto">
          <a:xfrm>
            <a:off x="389670" y="3946286"/>
            <a:ext cx="9957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ea typeface="+mj-ea"/>
              </a:rPr>
              <a:t>其中 </a:t>
            </a:r>
          </a:p>
        </p:txBody>
      </p:sp>
      <mc:AlternateContent xmlns:mc="http://schemas.openxmlformats.org/markup-compatibility/2006">
        <mc:Choice xmlns:a14="http://schemas.microsoft.com/office/drawing/2010/main" Requires="a14">
          <p:sp>
            <p:nvSpPr>
              <p:cNvPr id="19" name="Object 11">
                <a:extLst>
                  <a:ext uri="{FF2B5EF4-FFF2-40B4-BE49-F238E27FC236}">
                    <a16:creationId xmlns:a16="http://schemas.microsoft.com/office/drawing/2014/main" id="{4D78C150-1D1D-4400-A8C2-521D58C60B37}"/>
                  </a:ext>
                </a:extLst>
              </p:cNvPr>
              <p:cNvSpPr txBox="1">
                <a:spLocks/>
              </p:cNvSpPr>
              <p:nvPr/>
            </p:nvSpPr>
            <p:spPr bwMode="auto">
              <a:xfrm>
                <a:off x="1416084" y="4007295"/>
                <a:ext cx="7936829" cy="792162"/>
              </a:xfrm>
              <a:prstGeom prst="rect">
                <a:avLst/>
              </a:prstGeom>
              <a:noFill/>
              <a:ln>
                <a:noFill/>
              </a:ln>
              <a:effectLst/>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14:m>
                  <m:oMathPara xmlns:m="http://schemas.openxmlformats.org/officeDocument/2006/math">
                    <m:oMathParaPr>
                      <m:jc m:val="left"/>
                    </m:oMathParaPr>
                    <m:oMath xmlns:m="http://schemas.openxmlformats.org/officeDocument/2006/math">
                      <m:sSup>
                        <m:sSupPr>
                          <m:ctrlPr>
                            <a:rPr lang="zh-CN" altLang="en-US" b="1" i="1" smtClean="0">
                              <a:solidFill>
                                <a:srgbClr val="000000"/>
                              </a:solidFill>
                              <a:latin typeface="Cambria Math" panose="02040503050406030204" pitchFamily="18" charset="0"/>
                              <a:ea typeface="+mj-ea"/>
                            </a:rPr>
                          </m:ctrlPr>
                        </m:sSupPr>
                        <m:e>
                          <m:r>
                            <a:rPr lang="zh-CN" altLang="en-US" b="1" i="1">
                              <a:solidFill>
                                <a:srgbClr val="000000"/>
                              </a:solidFill>
                              <a:latin typeface="Cambria Math" panose="02040503050406030204" pitchFamily="18" charset="0"/>
                              <a:ea typeface="+mj-ea"/>
                            </a:rPr>
                            <m:t>𝒓</m:t>
                          </m:r>
                        </m:e>
                        <m:sup>
                          <m:r>
                            <a:rPr lang="zh-CN" altLang="en-US" b="1" i="1">
                              <a:solidFill>
                                <a:srgbClr val="000000"/>
                              </a:solidFill>
                              <a:latin typeface="Cambria Math" panose="02040503050406030204" pitchFamily="18" charset="0"/>
                              <a:ea typeface="+mj-ea"/>
                            </a:rPr>
                            <m:t>𝟐</m:t>
                          </m:r>
                        </m:sup>
                      </m:sSup>
                      <m:r>
                        <a:rPr lang="en-US" altLang="zh-CN" b="1" i="1" smtClean="0">
                          <a:solidFill>
                            <a:srgbClr val="000000"/>
                          </a:solidFill>
                          <a:latin typeface="Cambria Math" panose="02040503050406030204" pitchFamily="18" charset="0"/>
                          <a:ea typeface="+mj-ea"/>
                        </a:rPr>
                        <m:t>=</m:t>
                      </m:r>
                      <m:r>
                        <a:rPr lang="zh-CN" altLang="en-US" b="1" i="1">
                          <a:solidFill>
                            <a:srgbClr val="000000"/>
                          </a:solidFill>
                          <a:latin typeface="Cambria Math" panose="02040503050406030204" pitchFamily="18" charset="0"/>
                          <a:ea typeface="+mj-ea"/>
                        </a:rPr>
                        <m:t>|</m:t>
                      </m:r>
                      <m:r>
                        <a:rPr lang="zh-CN" altLang="en-US" b="1" i="1">
                          <a:solidFill>
                            <a:srgbClr val="000000"/>
                          </a:solidFill>
                          <a:latin typeface="Cambria Math" panose="02040503050406030204" pitchFamily="18" charset="0"/>
                          <a:ea typeface="+mj-ea"/>
                        </a:rPr>
                        <m:t>𝑴𝑷</m:t>
                      </m:r>
                      <m:sSup>
                        <m:sSupPr>
                          <m:ctrlPr>
                            <a:rPr lang="zh-CN" altLang="en-US" b="1" i="1">
                              <a:solidFill>
                                <a:srgbClr val="000000"/>
                              </a:solidFill>
                              <a:latin typeface="Cambria Math" panose="02040503050406030204" pitchFamily="18" charset="0"/>
                              <a:ea typeface="+mj-ea"/>
                            </a:rPr>
                          </m:ctrlPr>
                        </m:sSupPr>
                        <m:e>
                          <m:r>
                            <a:rPr lang="zh-CN" altLang="en-US" b="1" i="1">
                              <a:solidFill>
                                <a:srgbClr val="000000"/>
                              </a:solidFill>
                              <a:latin typeface="Cambria Math" panose="02040503050406030204" pitchFamily="18" charset="0"/>
                              <a:ea typeface="+mj-ea"/>
                            </a:rPr>
                            <m:t>|</m:t>
                          </m:r>
                        </m:e>
                        <m:sup>
                          <m:r>
                            <a:rPr lang="zh-CN" altLang="en-US" b="1" i="1">
                              <a:solidFill>
                                <a:srgbClr val="000000"/>
                              </a:solidFill>
                              <a:latin typeface="Cambria Math" panose="02040503050406030204" pitchFamily="18" charset="0"/>
                              <a:ea typeface="+mj-ea"/>
                            </a:rPr>
                            <m:t>𝟐</m:t>
                          </m:r>
                        </m:sup>
                      </m:sSup>
                      <m:r>
                        <a:rPr lang="zh-CN" altLang="en-US" b="1" i="1">
                          <a:solidFill>
                            <a:srgbClr val="000000"/>
                          </a:solidFill>
                          <a:latin typeface="Cambria Math" panose="02040503050406030204" pitchFamily="18" charset="0"/>
                          <a:ea typeface="+mj-ea"/>
                        </a:rPr>
                        <m:t>=(</m:t>
                      </m:r>
                      <m:r>
                        <a:rPr lang="zh-CN" altLang="en-US" b="1" i="1">
                          <a:solidFill>
                            <a:srgbClr val="000000"/>
                          </a:solidFill>
                          <a:latin typeface="Cambria Math" panose="02040503050406030204" pitchFamily="18" charset="0"/>
                          <a:ea typeface="+mj-ea"/>
                        </a:rPr>
                        <m:t>𝒙</m:t>
                      </m:r>
                      <m:r>
                        <a:rPr lang="zh-CN" altLang="en-US" b="1" i="1">
                          <a:solidFill>
                            <a:srgbClr val="000000"/>
                          </a:solidFill>
                          <a:latin typeface="Cambria Math" panose="02040503050406030204" pitchFamily="18" charset="0"/>
                          <a:ea typeface="+mj-ea"/>
                        </a:rPr>
                        <m:t>−</m:t>
                      </m:r>
                      <m:sSub>
                        <m:sSubPr>
                          <m:ctrlPr>
                            <a:rPr lang="zh-CN" altLang="en-US" b="1" i="1">
                              <a:solidFill>
                                <a:srgbClr val="000000"/>
                              </a:solidFill>
                              <a:latin typeface="Cambria Math" panose="02040503050406030204" pitchFamily="18" charset="0"/>
                              <a:ea typeface="+mj-ea"/>
                            </a:rPr>
                          </m:ctrlPr>
                        </m:sSubPr>
                        <m:e>
                          <m:r>
                            <a:rPr lang="zh-CN" altLang="en-US" b="1" i="1">
                              <a:solidFill>
                                <a:srgbClr val="000000"/>
                              </a:solidFill>
                              <a:latin typeface="Cambria Math" panose="02040503050406030204" pitchFamily="18" charset="0"/>
                              <a:ea typeface="+mj-ea"/>
                            </a:rPr>
                            <m:t>𝒙</m:t>
                          </m:r>
                        </m:e>
                        <m:sub>
                          <m:r>
                            <a:rPr lang="zh-CN" altLang="en-US" b="1" i="1">
                              <a:solidFill>
                                <a:srgbClr val="000000"/>
                              </a:solidFill>
                              <a:latin typeface="Cambria Math" panose="02040503050406030204" pitchFamily="18" charset="0"/>
                              <a:ea typeface="+mj-ea"/>
                            </a:rPr>
                            <m:t>𝟎</m:t>
                          </m:r>
                        </m:sub>
                      </m:sSub>
                      <m:sSup>
                        <m:sSupPr>
                          <m:ctrlPr>
                            <a:rPr lang="zh-CN" altLang="en-US" b="1" i="1">
                              <a:solidFill>
                                <a:srgbClr val="000000"/>
                              </a:solidFill>
                              <a:latin typeface="Cambria Math" panose="02040503050406030204" pitchFamily="18" charset="0"/>
                              <a:ea typeface="+mj-ea"/>
                            </a:rPr>
                          </m:ctrlPr>
                        </m:sSupPr>
                        <m:e>
                          <m:r>
                            <a:rPr lang="zh-CN" altLang="en-US" b="1" i="1">
                              <a:solidFill>
                                <a:srgbClr val="000000"/>
                              </a:solidFill>
                              <a:latin typeface="Cambria Math" panose="02040503050406030204" pitchFamily="18" charset="0"/>
                              <a:ea typeface="+mj-ea"/>
                            </a:rPr>
                            <m:t>)</m:t>
                          </m:r>
                        </m:e>
                        <m:sup>
                          <m:r>
                            <a:rPr lang="zh-CN" altLang="en-US" b="1" i="1">
                              <a:solidFill>
                                <a:srgbClr val="000000"/>
                              </a:solidFill>
                              <a:latin typeface="Cambria Math" panose="02040503050406030204" pitchFamily="18" charset="0"/>
                              <a:ea typeface="+mj-ea"/>
                            </a:rPr>
                            <m:t>𝟐</m:t>
                          </m:r>
                        </m:sup>
                      </m:sSup>
                      <m:r>
                        <a:rPr lang="zh-CN" altLang="en-US" b="1" i="1">
                          <a:solidFill>
                            <a:srgbClr val="000000"/>
                          </a:solidFill>
                          <a:latin typeface="Cambria Math" panose="02040503050406030204" pitchFamily="18" charset="0"/>
                          <a:ea typeface="+mj-ea"/>
                        </a:rPr>
                        <m:t>+(</m:t>
                      </m:r>
                      <m:r>
                        <a:rPr lang="zh-CN" altLang="en-US" b="1" i="1">
                          <a:solidFill>
                            <a:srgbClr val="000000"/>
                          </a:solidFill>
                          <a:latin typeface="Cambria Math" panose="02040503050406030204" pitchFamily="18" charset="0"/>
                          <a:ea typeface="+mj-ea"/>
                        </a:rPr>
                        <m:t>𝒚</m:t>
                      </m:r>
                      <m:r>
                        <a:rPr lang="zh-CN" altLang="en-US" b="1" i="1">
                          <a:solidFill>
                            <a:srgbClr val="000000"/>
                          </a:solidFill>
                          <a:latin typeface="Cambria Math" panose="02040503050406030204" pitchFamily="18" charset="0"/>
                          <a:ea typeface="+mj-ea"/>
                        </a:rPr>
                        <m:t>−</m:t>
                      </m:r>
                      <m:sSub>
                        <m:sSubPr>
                          <m:ctrlPr>
                            <a:rPr lang="zh-CN" altLang="en-US" b="1" i="1">
                              <a:solidFill>
                                <a:srgbClr val="000000"/>
                              </a:solidFill>
                              <a:latin typeface="Cambria Math" panose="02040503050406030204" pitchFamily="18" charset="0"/>
                              <a:ea typeface="+mj-ea"/>
                            </a:rPr>
                          </m:ctrlPr>
                        </m:sSubPr>
                        <m:e>
                          <m:r>
                            <a:rPr lang="zh-CN" altLang="en-US" b="1" i="1">
                              <a:solidFill>
                                <a:srgbClr val="000000"/>
                              </a:solidFill>
                              <a:latin typeface="Cambria Math" panose="02040503050406030204" pitchFamily="18" charset="0"/>
                              <a:ea typeface="+mj-ea"/>
                            </a:rPr>
                            <m:t>𝒚</m:t>
                          </m:r>
                        </m:e>
                        <m:sub>
                          <m:r>
                            <a:rPr lang="zh-CN" altLang="en-US" b="1" i="1">
                              <a:solidFill>
                                <a:srgbClr val="000000"/>
                              </a:solidFill>
                              <a:latin typeface="Cambria Math" panose="02040503050406030204" pitchFamily="18" charset="0"/>
                              <a:ea typeface="+mj-ea"/>
                            </a:rPr>
                            <m:t>𝟎</m:t>
                          </m:r>
                        </m:sub>
                      </m:sSub>
                      <m:sSup>
                        <m:sSupPr>
                          <m:ctrlPr>
                            <a:rPr lang="zh-CN" altLang="en-US" b="1" i="1">
                              <a:solidFill>
                                <a:srgbClr val="000000"/>
                              </a:solidFill>
                              <a:latin typeface="Cambria Math" panose="02040503050406030204" pitchFamily="18" charset="0"/>
                              <a:ea typeface="+mj-ea"/>
                            </a:rPr>
                          </m:ctrlPr>
                        </m:sSupPr>
                        <m:e>
                          <m:r>
                            <a:rPr lang="zh-CN" altLang="en-US" b="1" i="1">
                              <a:solidFill>
                                <a:srgbClr val="000000"/>
                              </a:solidFill>
                              <a:latin typeface="Cambria Math" panose="02040503050406030204" pitchFamily="18" charset="0"/>
                              <a:ea typeface="+mj-ea"/>
                            </a:rPr>
                            <m:t>)</m:t>
                          </m:r>
                        </m:e>
                        <m:sup>
                          <m:r>
                            <a:rPr lang="zh-CN" altLang="en-US" b="1" i="1">
                              <a:solidFill>
                                <a:srgbClr val="000000"/>
                              </a:solidFill>
                              <a:latin typeface="Cambria Math" panose="02040503050406030204" pitchFamily="18" charset="0"/>
                              <a:ea typeface="+mj-ea"/>
                            </a:rPr>
                            <m:t>𝟐</m:t>
                          </m:r>
                        </m:sup>
                      </m:sSup>
                      <m:r>
                        <a:rPr lang="zh-CN" altLang="en-US" b="1" i="1">
                          <a:solidFill>
                            <a:srgbClr val="000000"/>
                          </a:solidFill>
                          <a:latin typeface="Cambria Math" panose="02040503050406030204" pitchFamily="18" charset="0"/>
                          <a:ea typeface="+mj-ea"/>
                        </a:rPr>
                        <m:t>+(</m:t>
                      </m:r>
                      <m:r>
                        <a:rPr lang="zh-CN" altLang="en-US" b="1" i="1">
                          <a:solidFill>
                            <a:srgbClr val="000000"/>
                          </a:solidFill>
                          <a:latin typeface="Cambria Math" panose="02040503050406030204" pitchFamily="18" charset="0"/>
                          <a:ea typeface="+mj-ea"/>
                        </a:rPr>
                        <m:t>𝒛</m:t>
                      </m:r>
                      <m:r>
                        <a:rPr lang="zh-CN" altLang="en-US" b="1" i="1">
                          <a:solidFill>
                            <a:srgbClr val="000000"/>
                          </a:solidFill>
                          <a:latin typeface="Cambria Math" panose="02040503050406030204" pitchFamily="18" charset="0"/>
                          <a:ea typeface="+mj-ea"/>
                        </a:rPr>
                        <m:t>−</m:t>
                      </m:r>
                      <m:sSub>
                        <m:sSubPr>
                          <m:ctrlPr>
                            <a:rPr lang="zh-CN" altLang="en-US" b="1" i="1">
                              <a:solidFill>
                                <a:srgbClr val="000000"/>
                              </a:solidFill>
                              <a:latin typeface="Cambria Math" panose="02040503050406030204" pitchFamily="18" charset="0"/>
                              <a:ea typeface="+mj-ea"/>
                            </a:rPr>
                          </m:ctrlPr>
                        </m:sSubPr>
                        <m:e>
                          <m:r>
                            <a:rPr lang="zh-CN" altLang="en-US" b="1" i="1">
                              <a:solidFill>
                                <a:srgbClr val="000000"/>
                              </a:solidFill>
                              <a:latin typeface="Cambria Math" panose="02040503050406030204" pitchFamily="18" charset="0"/>
                              <a:ea typeface="+mj-ea"/>
                            </a:rPr>
                            <m:t>𝒛</m:t>
                          </m:r>
                        </m:e>
                        <m:sub>
                          <m:r>
                            <a:rPr lang="zh-CN" altLang="en-US" b="1" i="1">
                              <a:solidFill>
                                <a:srgbClr val="000000"/>
                              </a:solidFill>
                              <a:latin typeface="Cambria Math" panose="02040503050406030204" pitchFamily="18" charset="0"/>
                              <a:ea typeface="+mj-ea"/>
                            </a:rPr>
                            <m:t>𝟎</m:t>
                          </m:r>
                        </m:sub>
                      </m:sSub>
                      <m:sSup>
                        <m:sSupPr>
                          <m:ctrlPr>
                            <a:rPr lang="zh-CN" altLang="en-US" b="1" i="1">
                              <a:solidFill>
                                <a:srgbClr val="000000"/>
                              </a:solidFill>
                              <a:latin typeface="Cambria Math" panose="02040503050406030204" pitchFamily="18" charset="0"/>
                              <a:ea typeface="+mj-ea"/>
                            </a:rPr>
                          </m:ctrlPr>
                        </m:sSupPr>
                        <m:e>
                          <m:r>
                            <a:rPr lang="zh-CN" altLang="en-US" b="1" i="1">
                              <a:solidFill>
                                <a:srgbClr val="000000"/>
                              </a:solidFill>
                              <a:latin typeface="Cambria Math" panose="02040503050406030204" pitchFamily="18" charset="0"/>
                              <a:ea typeface="+mj-ea"/>
                            </a:rPr>
                            <m:t>)</m:t>
                          </m:r>
                        </m:e>
                        <m:sup>
                          <m:r>
                            <a:rPr lang="zh-CN" altLang="en-US" b="1" i="1">
                              <a:solidFill>
                                <a:srgbClr val="000000"/>
                              </a:solidFill>
                              <a:latin typeface="Cambria Math" panose="02040503050406030204" pitchFamily="18" charset="0"/>
                              <a:ea typeface="+mj-ea"/>
                            </a:rPr>
                            <m:t>𝟐</m:t>
                          </m:r>
                        </m:sup>
                      </m:sSup>
                      <m:r>
                        <a:rPr lang="zh-CN" altLang="en-US" b="1" i="1">
                          <a:solidFill>
                            <a:srgbClr val="000000"/>
                          </a:solidFill>
                          <a:latin typeface="Cambria Math" panose="02040503050406030204" pitchFamily="18" charset="0"/>
                          <a:ea typeface="+mj-ea"/>
                        </a:rPr>
                        <m:t>,</m:t>
                      </m:r>
                    </m:oMath>
                  </m:oMathPara>
                </a14:m>
                <a:endParaRPr lang="zh-CN" altLang="en-US" b="1" dirty="0">
                  <a:ea typeface="+mj-ea"/>
                </a:endParaRPr>
              </a:p>
            </p:txBody>
          </p:sp>
        </mc:Choice>
        <mc:Fallback>
          <p:sp>
            <p:nvSpPr>
              <p:cNvPr id="19" name="Object 11">
                <a:extLst>
                  <a:ext uri="{FF2B5EF4-FFF2-40B4-BE49-F238E27FC236}">
                    <a16:creationId xmlns:a16="http://schemas.microsoft.com/office/drawing/2014/main" id="{4D78C150-1D1D-4400-A8C2-521D58C60B37}"/>
                  </a:ext>
                </a:extLst>
              </p:cNvPr>
              <p:cNvSpPr txBox="1">
                <a:spLocks noRot="1" noChangeAspect="1" noMove="1" noResize="1" noEditPoints="1" noAdjustHandles="1" noChangeArrowheads="1" noChangeShapeType="1" noTextEdit="1"/>
              </p:cNvSpPr>
              <p:nvPr/>
            </p:nvSpPr>
            <p:spPr bwMode="auto">
              <a:xfrm>
                <a:off x="1416084" y="4007295"/>
                <a:ext cx="7936829" cy="792162"/>
              </a:xfrm>
              <a:prstGeom prst="rect">
                <a:avLst/>
              </a:prstGeom>
              <a:blipFill>
                <a:blip r:embed="rId1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 Box 3">
                <a:extLst>
                  <a:ext uri="{FF2B5EF4-FFF2-40B4-BE49-F238E27FC236}">
                    <a16:creationId xmlns:a16="http://schemas.microsoft.com/office/drawing/2014/main" id="{C2345BAB-FAC6-4E57-9B0A-0243AA459ED3}"/>
                  </a:ext>
                </a:extLst>
              </p:cNvPr>
              <p:cNvSpPr txBox="1">
                <a:spLocks noChangeArrowheads="1"/>
              </p:cNvSpPr>
              <p:nvPr/>
            </p:nvSpPr>
            <p:spPr bwMode="auto">
              <a:xfrm>
                <a:off x="452860" y="4846554"/>
                <a:ext cx="6337300" cy="6321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mj-lt"/>
                  </a:rPr>
                  <a:t>并且引力</a:t>
                </a:r>
                <a:r>
                  <a:rPr lang="en-US" altLang="zh-CN" sz="2800" b="1" i="1" dirty="0" err="1">
                    <a:latin typeface="+mj-lt"/>
                  </a:rPr>
                  <a:t>dF</a:t>
                </a:r>
                <a:r>
                  <a:rPr lang="zh-CN" altLang="en-US" sz="2800" b="1" dirty="0">
                    <a:latin typeface="+mj-lt"/>
                  </a:rPr>
                  <a:t>的方向与向量</a:t>
                </a:r>
                <a14:m>
                  <m:oMath xmlns:m="http://schemas.openxmlformats.org/officeDocument/2006/math">
                    <m:groupChr>
                      <m:groupChrPr>
                        <m:chr m:val="→"/>
                        <m:pos m:val="top"/>
                        <m:vertJc m:val="bot"/>
                        <m:ctrlPr>
                          <a:rPr lang="zh-CN" altLang="en-US" sz="2800" b="1" i="1">
                            <a:solidFill>
                              <a:srgbClr val="000000"/>
                            </a:solidFill>
                            <a:latin typeface="Cambria Math" panose="02040503050406030204" pitchFamily="18" charset="0"/>
                          </a:rPr>
                        </m:ctrlPr>
                      </m:groupChrPr>
                      <m:e>
                        <m:r>
                          <a:rPr lang="zh-CN" altLang="en-US" sz="2800" b="1" i="1">
                            <a:solidFill>
                              <a:srgbClr val="000000"/>
                            </a:solidFill>
                            <a:latin typeface="Cambria Math" panose="02040503050406030204" pitchFamily="18" charset="0"/>
                          </a:rPr>
                          <m:t>𝑷𝑴</m:t>
                        </m:r>
                      </m:e>
                    </m:groupChr>
                  </m:oMath>
                </a14:m>
                <a:r>
                  <a:rPr lang="zh-CN" altLang="en-US" sz="2800" b="1" dirty="0">
                    <a:latin typeface="+mj-lt"/>
                  </a:rPr>
                  <a:t>相同， </a:t>
                </a:r>
              </a:p>
            </p:txBody>
          </p:sp>
        </mc:Choice>
        <mc:Fallback xmlns="">
          <p:sp>
            <p:nvSpPr>
              <p:cNvPr id="20" name="Text Box 3">
                <a:extLst>
                  <a:ext uri="{FF2B5EF4-FFF2-40B4-BE49-F238E27FC236}">
                    <a16:creationId xmlns:a16="http://schemas.microsoft.com/office/drawing/2014/main" id="{C2345BAB-FAC6-4E57-9B0A-0243AA459ED3}"/>
                  </a:ext>
                </a:extLst>
              </p:cNvPr>
              <p:cNvSpPr txBox="1">
                <a:spLocks noRot="1" noChangeAspect="1" noMove="1" noResize="1" noEditPoints="1" noAdjustHandles="1" noChangeArrowheads="1" noChangeShapeType="1" noTextEdit="1"/>
              </p:cNvSpPr>
              <p:nvPr/>
            </p:nvSpPr>
            <p:spPr bwMode="auto">
              <a:xfrm>
                <a:off x="452860" y="4846554"/>
                <a:ext cx="6337300" cy="632161"/>
              </a:xfrm>
              <a:prstGeom prst="rect">
                <a:avLst/>
              </a:prstGeom>
              <a:blipFill>
                <a:blip r:embed="rId19"/>
                <a:stretch>
                  <a:fillRect l="-1923" b="-259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Rectangle 5">
                <a:extLst>
                  <a:ext uri="{FF2B5EF4-FFF2-40B4-BE49-F238E27FC236}">
                    <a16:creationId xmlns:a16="http://schemas.microsoft.com/office/drawing/2014/main" id="{3A965681-6F0E-4FCE-9C6A-C35615D06DF4}"/>
                  </a:ext>
                </a:extLst>
              </p:cNvPr>
              <p:cNvSpPr>
                <a:spLocks noChangeArrowheads="1"/>
              </p:cNvSpPr>
              <p:nvPr/>
            </p:nvSpPr>
            <p:spPr bwMode="auto">
              <a:xfrm>
                <a:off x="657930" y="5474341"/>
                <a:ext cx="5356976" cy="6326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r>
                  <a:rPr lang="zh-CN" altLang="en-US" sz="2800" b="1" dirty="0">
                    <a:latin typeface="+mj-lt"/>
                  </a:rPr>
                  <a:t>而  </a:t>
                </a:r>
                <a14:m>
                  <m:oMath xmlns:m="http://schemas.openxmlformats.org/officeDocument/2006/math">
                    <m:groupChr>
                      <m:groupChrPr>
                        <m:chr m:val="→"/>
                        <m:pos m:val="top"/>
                        <m:vertJc m:val="bot"/>
                        <m:ctrlPr>
                          <a:rPr lang="zh-CN" altLang="en-US" sz="2800" b="1" i="1">
                            <a:solidFill>
                              <a:srgbClr val="000000"/>
                            </a:solidFill>
                            <a:latin typeface="Cambria Math" panose="02040503050406030204" pitchFamily="18" charset="0"/>
                          </a:rPr>
                        </m:ctrlPr>
                      </m:groupChrPr>
                      <m:e>
                        <m:r>
                          <a:rPr lang="zh-CN" altLang="en-US" sz="2800" b="1" i="1">
                            <a:solidFill>
                              <a:srgbClr val="000000"/>
                            </a:solidFill>
                            <a:latin typeface="Cambria Math" panose="02040503050406030204" pitchFamily="18" charset="0"/>
                          </a:rPr>
                          <m:t>𝑷𝑴</m:t>
                        </m:r>
                      </m:e>
                    </m:groupCh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𝒙</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𝒚</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oMath>
                </a14:m>
                <a:r>
                  <a:rPr lang="zh-CN" altLang="en-US" sz="2800" b="1" dirty="0">
                    <a:latin typeface="+mj-lt"/>
                  </a:rPr>
                  <a:t> </a:t>
                </a:r>
              </a:p>
            </p:txBody>
          </p:sp>
        </mc:Choice>
        <mc:Fallback xmlns="">
          <p:sp>
            <p:nvSpPr>
              <p:cNvPr id="21" name="Rectangle 5">
                <a:extLst>
                  <a:ext uri="{FF2B5EF4-FFF2-40B4-BE49-F238E27FC236}">
                    <a16:creationId xmlns:a16="http://schemas.microsoft.com/office/drawing/2014/main" id="{3A965681-6F0E-4FCE-9C6A-C35615D06DF4}"/>
                  </a:ext>
                </a:extLst>
              </p:cNvPr>
              <p:cNvSpPr>
                <a:spLocks noRot="1" noChangeAspect="1" noMove="1" noResize="1" noEditPoints="1" noAdjustHandles="1" noChangeArrowheads="1" noChangeShapeType="1" noTextEdit="1"/>
              </p:cNvSpPr>
              <p:nvPr/>
            </p:nvSpPr>
            <p:spPr bwMode="auto">
              <a:xfrm>
                <a:off x="657930" y="5474341"/>
                <a:ext cx="5356976" cy="632674"/>
              </a:xfrm>
              <a:prstGeom prst="rect">
                <a:avLst/>
              </a:prstGeom>
              <a:blipFill>
                <a:blip r:embed="rId20"/>
                <a:stretch>
                  <a:fillRect l="-2389" b="-230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2" name="Text Box 3">
            <a:extLst>
              <a:ext uri="{FF2B5EF4-FFF2-40B4-BE49-F238E27FC236}">
                <a16:creationId xmlns:a16="http://schemas.microsoft.com/office/drawing/2014/main" id="{B253923E-13D1-4A61-8DE6-9725798ECDE7}"/>
              </a:ext>
            </a:extLst>
          </p:cNvPr>
          <p:cNvSpPr txBox="1">
            <a:spLocks noChangeArrowheads="1"/>
          </p:cNvSpPr>
          <p:nvPr/>
        </p:nvSpPr>
        <p:spPr bwMode="auto">
          <a:xfrm>
            <a:off x="639576" y="6220908"/>
            <a:ext cx="10082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t>所以</a:t>
            </a:r>
            <a:r>
              <a:rPr lang="en-US" altLang="zh-CN" sz="2800" b="1" i="1" dirty="0" err="1"/>
              <a:t>dV</a:t>
            </a:r>
            <a:r>
              <a:rPr lang="zh-CN" altLang="en-US" sz="2800" b="1" dirty="0"/>
              <a:t>对质点</a:t>
            </a:r>
            <a:r>
              <a:rPr lang="en-US" altLang="zh-CN" sz="2800" b="1" i="1" dirty="0"/>
              <a:t>P</a:t>
            </a:r>
            <a:r>
              <a:rPr lang="zh-CN" altLang="en-US" sz="2800" b="1" dirty="0"/>
              <a:t>的引力</a:t>
            </a:r>
            <a:r>
              <a:rPr lang="en-US" altLang="zh-CN" sz="2800" b="1" i="1" dirty="0" err="1"/>
              <a:t>dF</a:t>
            </a:r>
            <a:r>
              <a:rPr lang="zh-CN" altLang="en-US" sz="2800" b="1" dirty="0"/>
              <a:t>在</a:t>
            </a:r>
            <a:r>
              <a:rPr lang="en-US" altLang="zh-CN" sz="2800" b="1" i="1" dirty="0"/>
              <a:t>x</a:t>
            </a:r>
            <a:r>
              <a:rPr lang="en-US" altLang="zh-CN" sz="2800" b="1" dirty="0"/>
              <a:t>,</a:t>
            </a:r>
            <a:r>
              <a:rPr lang="en-US" altLang="zh-CN" sz="2800" b="1" i="1" dirty="0"/>
              <a:t> y</a:t>
            </a:r>
            <a:r>
              <a:rPr lang="en-US" altLang="zh-CN" sz="2800" b="1" dirty="0"/>
              <a:t>, </a:t>
            </a:r>
            <a:r>
              <a:rPr lang="en-US" altLang="zh-CN" sz="2800" b="1" i="1" dirty="0"/>
              <a:t>z</a:t>
            </a:r>
            <a:r>
              <a:rPr lang="zh-CN" altLang="en-US" sz="2800" b="1" i="1" dirty="0"/>
              <a:t>三</a:t>
            </a:r>
            <a:r>
              <a:rPr lang="zh-CN" altLang="en-US" sz="2800" b="1" dirty="0"/>
              <a:t>坐标轴上的分力依次为</a:t>
            </a:r>
            <a:r>
              <a:rPr lang="en-US" altLang="zh-CN" sz="28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17" grpId="0" build="p"/>
      <p:bldP spid="18" grpId="0" autoUpdateAnimBg="0"/>
      <p:bldP spid="19" grpId="0"/>
      <p:bldP spid="20" grpId="0"/>
      <p:bldP spid="21" grpId="0" autoUpdateAnimBg="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2984" name="Object 8">
                <a:extLst>
                  <a:ext uri="{FF2B5EF4-FFF2-40B4-BE49-F238E27FC236}">
                    <a16:creationId xmlns:a16="http://schemas.microsoft.com/office/drawing/2014/main" id="{9D8C42D2-C820-4DEB-8CA9-00B08CA833CF}"/>
                  </a:ext>
                </a:extLst>
              </p:cNvPr>
              <p:cNvSpPr txBox="1"/>
              <p:nvPr/>
            </p:nvSpPr>
            <p:spPr bwMode="auto">
              <a:xfrm>
                <a:off x="922789" y="234799"/>
                <a:ext cx="2654405" cy="722311"/>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𝒅</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𝑭</m:t>
                          </m:r>
                        </m:e>
                        <m:sub>
                          <m:r>
                            <a:rPr lang="zh-CN" altLang="en-US" sz="2800" b="1" i="1">
                              <a:solidFill>
                                <a:srgbClr val="000000"/>
                              </a:solidFill>
                              <a:latin typeface="Cambria Math" panose="02040503050406030204" pitchFamily="18" charset="0"/>
                            </a:rPr>
                            <m:t>𝒙</m:t>
                          </m:r>
                        </m:sub>
                      </m:sSub>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𝐜𝐨𝐬</m:t>
                          </m:r>
                        </m:fName>
                        <m:e>
                          <m:r>
                            <a:rPr lang="zh-CN" altLang="en-US" sz="2800" b="1" i="1">
                              <a:solidFill>
                                <a:srgbClr val="000000"/>
                              </a:solidFill>
                              <a:latin typeface="Cambria Math" panose="02040503050406030204" pitchFamily="18" charset="0"/>
                            </a:rPr>
                            <m:t>𝜶</m:t>
                          </m:r>
                        </m:e>
                      </m:func>
                      <m:r>
                        <a:rPr lang="zh-CN" altLang="en-US" sz="2800" b="1" i="1">
                          <a:solidFill>
                            <a:srgbClr val="000000"/>
                          </a:solidFill>
                          <a:latin typeface="Cambria Math" panose="02040503050406030204" pitchFamily="18" charset="0"/>
                        </a:rPr>
                        <m:t>𝒅𝑭</m:t>
                      </m:r>
                    </m:oMath>
                  </m:oMathPara>
                </a14:m>
                <a:endParaRPr lang="zh-CN" altLang="en-US" sz="2800" b="1" dirty="0">
                  <a:latin typeface="+mj-lt"/>
                </a:endParaRPr>
              </a:p>
            </p:txBody>
          </p:sp>
        </mc:Choice>
        <mc:Fallback xmlns="">
          <p:sp>
            <p:nvSpPr>
              <p:cNvPr id="382984" name="Object 8">
                <a:extLst>
                  <a:ext uri="{FF2B5EF4-FFF2-40B4-BE49-F238E27FC236}">
                    <a16:creationId xmlns:a16="http://schemas.microsoft.com/office/drawing/2014/main" id="{9D8C42D2-C820-4DEB-8CA9-00B08CA833CF}"/>
                  </a:ext>
                </a:extLst>
              </p:cNvPr>
              <p:cNvSpPr txBox="1">
                <a:spLocks noRot="1" noChangeAspect="1" noMove="1" noResize="1" noEditPoints="1" noAdjustHandles="1" noChangeArrowheads="1" noChangeShapeType="1" noTextEdit="1"/>
              </p:cNvSpPr>
              <p:nvPr/>
            </p:nvSpPr>
            <p:spPr bwMode="auto">
              <a:xfrm>
                <a:off x="922789" y="234799"/>
                <a:ext cx="2654405" cy="72231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2985" name="Object 9">
                <a:extLst>
                  <a:ext uri="{FF2B5EF4-FFF2-40B4-BE49-F238E27FC236}">
                    <a16:creationId xmlns:a16="http://schemas.microsoft.com/office/drawing/2014/main" id="{9D49897B-8181-4C1F-9383-E8A398E1C844}"/>
                  </a:ext>
                </a:extLst>
              </p:cNvPr>
              <p:cNvSpPr txBox="1"/>
              <p:nvPr/>
            </p:nvSpPr>
            <p:spPr bwMode="auto">
              <a:xfrm>
                <a:off x="3495777" y="95474"/>
                <a:ext cx="7602857" cy="102711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𝒌𝒎</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𝒙</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𝒅𝑽</m:t>
                          </m:r>
                        </m:num>
                        <m:den>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𝒓</m:t>
                              </m:r>
                            </m:e>
                            <m:sup>
                              <m:r>
                                <a:rPr lang="zh-CN" altLang="en-US" sz="2800" b="1" i="1">
                                  <a:solidFill>
                                    <a:srgbClr val="000000"/>
                                  </a:solidFill>
                                  <a:latin typeface="Cambria Math" panose="02040503050406030204" pitchFamily="18" charset="0"/>
                                </a:rPr>
                                <m:t>𝟑</m:t>
                              </m:r>
                            </m:sup>
                          </m:sSup>
                        </m:den>
                      </m:f>
                      <m:r>
                        <a:rPr lang="zh-CN" altLang="en-US" sz="2800" b="1" i="1">
                          <a:solidFill>
                            <a:srgbClr val="000000"/>
                          </a:solidFill>
                          <a:latin typeface="Cambria Math" panose="02040503050406030204" pitchFamily="18" charset="0"/>
                        </a:rPr>
                        <m:t>,</m:t>
                      </m:r>
                    </m:oMath>
                  </m:oMathPara>
                </a14:m>
                <a:endParaRPr lang="zh-CN" altLang="en-US" sz="2800" b="1" dirty="0"/>
              </a:p>
            </p:txBody>
          </p:sp>
        </mc:Choice>
        <mc:Fallback xmlns="">
          <p:sp>
            <p:nvSpPr>
              <p:cNvPr id="382985" name="Object 9">
                <a:extLst>
                  <a:ext uri="{FF2B5EF4-FFF2-40B4-BE49-F238E27FC236}">
                    <a16:creationId xmlns:a16="http://schemas.microsoft.com/office/drawing/2014/main" id="{9D49897B-8181-4C1F-9383-E8A398E1C844}"/>
                  </a:ext>
                </a:extLst>
              </p:cNvPr>
              <p:cNvSpPr txBox="1">
                <a:spLocks noRot="1" noChangeAspect="1" noMove="1" noResize="1" noEditPoints="1" noAdjustHandles="1" noChangeArrowheads="1" noChangeShapeType="1" noTextEdit="1"/>
              </p:cNvSpPr>
              <p:nvPr/>
            </p:nvSpPr>
            <p:spPr bwMode="auto">
              <a:xfrm>
                <a:off x="3495777" y="95474"/>
                <a:ext cx="7602857" cy="1027112"/>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7">
                <a:extLst>
                  <a:ext uri="{FF2B5EF4-FFF2-40B4-BE49-F238E27FC236}">
                    <a16:creationId xmlns:a16="http://schemas.microsoft.com/office/drawing/2014/main" id="{D435BB88-CAD8-4D88-97D0-39114A31AF29}"/>
                  </a:ext>
                </a:extLst>
              </p:cNvPr>
              <p:cNvSpPr txBox="1"/>
              <p:nvPr/>
            </p:nvSpPr>
            <p:spPr bwMode="auto">
              <a:xfrm>
                <a:off x="974259" y="1171935"/>
                <a:ext cx="2795587" cy="65438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𝒅</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𝑭</m:t>
                          </m:r>
                        </m:e>
                        <m:sub>
                          <m:r>
                            <a:rPr lang="zh-CN" altLang="en-US" sz="2800" b="1" i="1">
                              <a:solidFill>
                                <a:srgbClr val="000000"/>
                              </a:solidFill>
                              <a:latin typeface="Cambria Math" panose="02040503050406030204" pitchFamily="18" charset="0"/>
                            </a:rPr>
                            <m:t>𝒚</m:t>
                          </m:r>
                        </m:sub>
                      </m:sSub>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𝐜𝐨𝐬</m:t>
                          </m:r>
                        </m:fName>
                        <m:e>
                          <m:r>
                            <a:rPr lang="zh-CN" altLang="en-US" sz="2800" b="1" i="1">
                              <a:solidFill>
                                <a:srgbClr val="000000"/>
                              </a:solidFill>
                              <a:latin typeface="Cambria Math" panose="02040503050406030204" pitchFamily="18" charset="0"/>
                            </a:rPr>
                            <m:t>𝜷</m:t>
                          </m:r>
                        </m:e>
                      </m:func>
                      <m:r>
                        <a:rPr lang="zh-CN" altLang="en-US" sz="2800" b="1" i="1">
                          <a:solidFill>
                            <a:srgbClr val="000000"/>
                          </a:solidFill>
                          <a:latin typeface="Cambria Math" panose="02040503050406030204" pitchFamily="18" charset="0"/>
                        </a:rPr>
                        <m:t>𝒅𝑭</m:t>
                      </m:r>
                    </m:oMath>
                  </m:oMathPara>
                </a14:m>
                <a:endParaRPr lang="zh-CN" altLang="en-US" sz="2800" b="1" dirty="0"/>
              </a:p>
            </p:txBody>
          </p:sp>
        </mc:Choice>
        <mc:Fallback xmlns="">
          <p:sp>
            <p:nvSpPr>
              <p:cNvPr id="10" name="Object 7">
                <a:extLst>
                  <a:ext uri="{FF2B5EF4-FFF2-40B4-BE49-F238E27FC236}">
                    <a16:creationId xmlns:a16="http://schemas.microsoft.com/office/drawing/2014/main" id="{D435BB88-CAD8-4D88-97D0-39114A31AF29}"/>
                  </a:ext>
                </a:extLst>
              </p:cNvPr>
              <p:cNvSpPr txBox="1">
                <a:spLocks noRot="1" noChangeAspect="1" noMove="1" noResize="1" noEditPoints="1" noAdjustHandles="1" noChangeArrowheads="1" noChangeShapeType="1" noTextEdit="1"/>
              </p:cNvSpPr>
              <p:nvPr/>
            </p:nvSpPr>
            <p:spPr bwMode="auto">
              <a:xfrm>
                <a:off x="974259" y="1171935"/>
                <a:ext cx="2795587" cy="6543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1F038DF5-E4F6-4E01-AD2D-E93C3E96FAC9}"/>
                  </a:ext>
                </a:extLst>
              </p:cNvPr>
              <p:cNvSpPr txBox="1"/>
              <p:nvPr/>
            </p:nvSpPr>
            <p:spPr bwMode="auto">
              <a:xfrm>
                <a:off x="3845158" y="990504"/>
                <a:ext cx="4449502" cy="90584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𝒌𝒎</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𝒚</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𝒅𝑽</m:t>
                          </m:r>
                        </m:num>
                        <m:den>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𝒓</m:t>
                              </m:r>
                            </m:e>
                            <m:sup>
                              <m:r>
                                <a:rPr lang="zh-CN" altLang="en-US" sz="2800" b="1" i="1">
                                  <a:solidFill>
                                    <a:srgbClr val="000000"/>
                                  </a:solidFill>
                                  <a:latin typeface="Cambria Math" panose="02040503050406030204" pitchFamily="18" charset="0"/>
                                </a:rPr>
                                <m:t>𝟑</m:t>
                              </m:r>
                            </m:sup>
                          </m:sSup>
                        </m:den>
                      </m:f>
                    </m:oMath>
                  </m:oMathPara>
                </a14:m>
                <a:endParaRPr lang="zh-CN" altLang="en-US" sz="2800" b="1" dirty="0"/>
              </a:p>
            </p:txBody>
          </p:sp>
        </mc:Choice>
        <mc:Fallback xmlns="">
          <p:sp>
            <p:nvSpPr>
              <p:cNvPr id="11" name="Object 8">
                <a:extLst>
                  <a:ext uri="{FF2B5EF4-FFF2-40B4-BE49-F238E27FC236}">
                    <a16:creationId xmlns:a16="http://schemas.microsoft.com/office/drawing/2014/main" id="{1F038DF5-E4F6-4E01-AD2D-E93C3E96FAC9}"/>
                  </a:ext>
                </a:extLst>
              </p:cNvPr>
              <p:cNvSpPr txBox="1">
                <a:spLocks noRot="1" noChangeAspect="1" noMove="1" noResize="1" noEditPoints="1" noAdjustHandles="1" noChangeArrowheads="1" noChangeShapeType="1" noTextEdit="1"/>
              </p:cNvSpPr>
              <p:nvPr/>
            </p:nvSpPr>
            <p:spPr bwMode="auto">
              <a:xfrm>
                <a:off x="3845158" y="990504"/>
                <a:ext cx="4449502" cy="905848"/>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Object 3">
                <a:extLst>
                  <a:ext uri="{FF2B5EF4-FFF2-40B4-BE49-F238E27FC236}">
                    <a16:creationId xmlns:a16="http://schemas.microsoft.com/office/drawing/2014/main" id="{FAEB2281-659D-4BB0-8344-197AA4D8BDE2}"/>
                  </a:ext>
                </a:extLst>
              </p:cNvPr>
              <p:cNvSpPr txBox="1"/>
              <p:nvPr/>
            </p:nvSpPr>
            <p:spPr bwMode="auto">
              <a:xfrm>
                <a:off x="1041184" y="2002586"/>
                <a:ext cx="2889250" cy="7445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𝒅</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𝑭</m:t>
                          </m:r>
                        </m:e>
                        <m:sub>
                          <m:r>
                            <a:rPr lang="zh-CN" altLang="en-US" sz="2800" b="1" i="1">
                              <a:solidFill>
                                <a:srgbClr val="000000"/>
                              </a:solidFill>
                              <a:latin typeface="Cambria Math" panose="02040503050406030204" pitchFamily="18" charset="0"/>
                            </a:rPr>
                            <m:t>𝒛</m:t>
                          </m:r>
                        </m:sub>
                      </m:sSub>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𝐜𝐨𝐬</m:t>
                          </m:r>
                        </m:fName>
                        <m:e>
                          <m:r>
                            <a:rPr lang="zh-CN" altLang="en-US" sz="2800" b="1" i="1">
                              <a:solidFill>
                                <a:srgbClr val="000000"/>
                              </a:solidFill>
                              <a:latin typeface="Cambria Math" panose="02040503050406030204" pitchFamily="18" charset="0"/>
                            </a:rPr>
                            <m:t>𝜸</m:t>
                          </m:r>
                        </m:e>
                      </m:func>
                      <m:r>
                        <a:rPr lang="zh-CN" altLang="en-US" sz="2800" b="1" i="1">
                          <a:solidFill>
                            <a:srgbClr val="000000"/>
                          </a:solidFill>
                          <a:latin typeface="Cambria Math" panose="02040503050406030204" pitchFamily="18" charset="0"/>
                        </a:rPr>
                        <m:t>𝒅𝑭</m:t>
                      </m:r>
                    </m:oMath>
                  </m:oMathPara>
                </a14:m>
                <a:endParaRPr lang="zh-CN" altLang="en-US" sz="2800" b="1" dirty="0"/>
              </a:p>
            </p:txBody>
          </p:sp>
        </mc:Choice>
        <mc:Fallback xmlns="">
          <p:sp>
            <p:nvSpPr>
              <p:cNvPr id="13" name="Object 3">
                <a:extLst>
                  <a:ext uri="{FF2B5EF4-FFF2-40B4-BE49-F238E27FC236}">
                    <a16:creationId xmlns:a16="http://schemas.microsoft.com/office/drawing/2014/main" id="{FAEB2281-659D-4BB0-8344-197AA4D8BDE2}"/>
                  </a:ext>
                </a:extLst>
              </p:cNvPr>
              <p:cNvSpPr txBox="1">
                <a:spLocks noRot="1" noChangeAspect="1" noMove="1" noResize="1" noEditPoints="1" noAdjustHandles="1" noChangeArrowheads="1" noChangeShapeType="1" noTextEdit="1"/>
              </p:cNvSpPr>
              <p:nvPr/>
            </p:nvSpPr>
            <p:spPr bwMode="auto">
              <a:xfrm>
                <a:off x="1041184" y="2002586"/>
                <a:ext cx="2889250" cy="74453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5">
                <a:extLst>
                  <a:ext uri="{FF2B5EF4-FFF2-40B4-BE49-F238E27FC236}">
                    <a16:creationId xmlns:a16="http://schemas.microsoft.com/office/drawing/2014/main" id="{FD39DFA9-38ED-43FD-910F-37BB7008FC05}"/>
                  </a:ext>
                </a:extLst>
              </p:cNvPr>
              <p:cNvSpPr txBox="1"/>
              <p:nvPr/>
            </p:nvSpPr>
            <p:spPr bwMode="auto">
              <a:xfrm>
                <a:off x="3769846" y="1826318"/>
                <a:ext cx="4752975" cy="10271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𝒌𝒎</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𝒅𝑽</m:t>
                          </m:r>
                        </m:num>
                        <m:den>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𝒓</m:t>
                              </m:r>
                            </m:e>
                            <m:sup>
                              <m:r>
                                <a:rPr lang="zh-CN" altLang="en-US" sz="2800" b="1" i="1">
                                  <a:solidFill>
                                    <a:srgbClr val="000000"/>
                                  </a:solidFill>
                                  <a:latin typeface="Cambria Math" panose="02040503050406030204" pitchFamily="18" charset="0"/>
                                </a:rPr>
                                <m:t>𝟑</m:t>
                              </m:r>
                            </m:sup>
                          </m:sSup>
                        </m:den>
                      </m:f>
                    </m:oMath>
                  </m:oMathPara>
                </a14:m>
                <a:endParaRPr lang="zh-CN" altLang="en-US" sz="2800" b="1" dirty="0"/>
              </a:p>
            </p:txBody>
          </p:sp>
        </mc:Choice>
        <mc:Fallback xmlns="">
          <p:sp>
            <p:nvSpPr>
              <p:cNvPr id="15" name="Object 5">
                <a:extLst>
                  <a:ext uri="{FF2B5EF4-FFF2-40B4-BE49-F238E27FC236}">
                    <a16:creationId xmlns:a16="http://schemas.microsoft.com/office/drawing/2014/main" id="{FD39DFA9-38ED-43FD-910F-37BB7008FC05}"/>
                  </a:ext>
                </a:extLst>
              </p:cNvPr>
              <p:cNvSpPr txBox="1">
                <a:spLocks noRot="1" noChangeAspect="1" noMove="1" noResize="1" noEditPoints="1" noAdjustHandles="1" noChangeArrowheads="1" noChangeShapeType="1" noTextEdit="1"/>
              </p:cNvSpPr>
              <p:nvPr/>
            </p:nvSpPr>
            <p:spPr bwMode="auto">
              <a:xfrm>
                <a:off x="3769846" y="1826318"/>
                <a:ext cx="4752975" cy="1027112"/>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Text Box 3">
                <a:extLst>
                  <a:ext uri="{FF2B5EF4-FFF2-40B4-BE49-F238E27FC236}">
                    <a16:creationId xmlns:a16="http://schemas.microsoft.com/office/drawing/2014/main" id="{DC458E63-5BAF-4F68-A886-A4B8649A32F7}"/>
                  </a:ext>
                </a:extLst>
              </p:cNvPr>
              <p:cNvSpPr txBox="1">
                <a:spLocks noChangeArrowheads="1"/>
              </p:cNvSpPr>
              <p:nvPr/>
            </p:nvSpPr>
            <p:spPr bwMode="auto">
              <a:xfrm>
                <a:off x="687432" y="2682811"/>
                <a:ext cx="9849142" cy="6321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宋体" panose="02010600030101010101" pitchFamily="2" charset="-122"/>
                    <a:ea typeface="宋体" panose="02010600030101010101" pitchFamily="2" charset="-122"/>
                  </a:rPr>
                  <a:t>因此</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整个物体对质点</a:t>
                </a:r>
                <a14:m>
                  <m:oMath xmlns:m="http://schemas.openxmlformats.org/officeDocument/2006/math">
                    <m:r>
                      <a:rPr lang="zh-CN" altLang="en-US" sz="2800" b="1" i="1">
                        <a:solidFill>
                          <a:srgbClr val="000000"/>
                        </a:solidFill>
                        <a:latin typeface="Cambria Math" panose="02040503050406030204" pitchFamily="18" charset="0"/>
                      </a:rPr>
                      <m:t>𝑷</m:t>
                    </m:r>
                  </m:oMath>
                </a14:m>
                <a:r>
                  <a:rPr lang="zh-CN" altLang="en-US" sz="2800" b="1" dirty="0">
                    <a:latin typeface="宋体" panose="02010600030101010101" pitchFamily="2" charset="-122"/>
                    <a:ea typeface="宋体" panose="02010600030101010101" pitchFamily="2" charset="-122"/>
                  </a:rPr>
                  <a:t>的引力</a:t>
                </a:r>
                <a14:m>
                  <m:oMath xmlns:m="http://schemas.openxmlformats.org/officeDocument/2006/math">
                    <m:groupChr>
                      <m:groupChrPr>
                        <m:chr m:val="→"/>
                        <m:pos m:val="top"/>
                        <m:vertJc m:val="bot"/>
                        <m:ctrlPr>
                          <a:rPr lang="zh-CN" altLang="en-US" sz="2800" b="1" i="1">
                            <a:solidFill>
                              <a:srgbClr val="000000"/>
                            </a:solidFill>
                            <a:latin typeface="Cambria Math" panose="02040503050406030204" pitchFamily="18" charset="0"/>
                          </a:rPr>
                        </m:ctrlPr>
                      </m:groupChrPr>
                      <m:e>
                        <m:r>
                          <a:rPr lang="zh-CN" altLang="en-US" sz="2800" b="1" i="1">
                            <a:solidFill>
                              <a:srgbClr val="000000"/>
                            </a:solidFill>
                            <a:latin typeface="Cambria Math" panose="02040503050406030204" pitchFamily="18" charset="0"/>
                          </a:rPr>
                          <m:t>𝑭</m:t>
                        </m:r>
                      </m:e>
                    </m:groupChr>
                  </m:oMath>
                </a14:m>
                <a:r>
                  <a:rPr lang="zh-CN" altLang="en-US" sz="2800" b="1" dirty="0">
                    <a:latin typeface="宋体" panose="02010600030101010101" pitchFamily="2" charset="-122"/>
                    <a:ea typeface="宋体" panose="02010600030101010101" pitchFamily="2" charset="-122"/>
                  </a:rPr>
                  <a:t>在各坐标轴上的分力依次为 </a:t>
                </a:r>
              </a:p>
            </p:txBody>
          </p:sp>
        </mc:Choice>
        <mc:Fallback>
          <p:sp>
            <p:nvSpPr>
              <p:cNvPr id="16" name="Text Box 3">
                <a:extLst>
                  <a:ext uri="{FF2B5EF4-FFF2-40B4-BE49-F238E27FC236}">
                    <a16:creationId xmlns:a16="http://schemas.microsoft.com/office/drawing/2014/main" id="{DC458E63-5BAF-4F68-A886-A4B8649A32F7}"/>
                  </a:ext>
                </a:extLst>
              </p:cNvPr>
              <p:cNvSpPr txBox="1">
                <a:spLocks noRot="1" noChangeAspect="1" noMove="1" noResize="1" noEditPoints="1" noAdjustHandles="1" noChangeArrowheads="1" noChangeShapeType="1" noTextEdit="1"/>
              </p:cNvSpPr>
              <p:nvPr/>
            </p:nvSpPr>
            <p:spPr bwMode="auto">
              <a:xfrm>
                <a:off x="687432" y="2682811"/>
                <a:ext cx="9849142" cy="632161"/>
              </a:xfrm>
              <a:prstGeom prst="rect">
                <a:avLst/>
              </a:prstGeom>
              <a:blipFill>
                <a:blip r:embed="rId8"/>
                <a:stretch>
                  <a:fillRect l="-1300" b="-230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Object 5">
                <a:extLst>
                  <a:ext uri="{FF2B5EF4-FFF2-40B4-BE49-F238E27FC236}">
                    <a16:creationId xmlns:a16="http://schemas.microsoft.com/office/drawing/2014/main" id="{F7D55D9B-153F-4902-8168-4E2AC74D45B2}"/>
                  </a:ext>
                </a:extLst>
              </p:cNvPr>
              <p:cNvSpPr txBox="1"/>
              <p:nvPr/>
            </p:nvSpPr>
            <p:spPr bwMode="auto">
              <a:xfrm>
                <a:off x="1195419" y="3294158"/>
                <a:ext cx="5470030" cy="120173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b="1" i="1" smtClean="0">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𝑭</m:t>
                          </m:r>
                        </m:e>
                        <m:sub>
                          <m:r>
                            <a:rPr lang="zh-CN" altLang="en-US" sz="2800" b="1" i="1">
                              <a:solidFill>
                                <a:srgbClr val="000000"/>
                              </a:solidFill>
                              <a:latin typeface="Cambria Math" panose="02040503050406030204" pitchFamily="18" charset="0"/>
                            </a:rPr>
                            <m:t>𝒙</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𝒌𝒎</m:t>
                      </m:r>
                      <m:nary>
                        <m:naryPr>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𝒙</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num>
                            <m:den>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𝒓</m:t>
                                  </m:r>
                                </m:e>
                                <m:sup>
                                  <m:r>
                                    <a:rPr lang="zh-CN" altLang="en-US" sz="2800" b="1" i="1">
                                      <a:solidFill>
                                        <a:srgbClr val="000000"/>
                                      </a:solidFill>
                                      <a:latin typeface="Cambria Math" panose="02040503050406030204" pitchFamily="18" charset="0"/>
                                    </a:rPr>
                                    <m:t>𝟑</m:t>
                                  </m:r>
                                </m:sup>
                              </m:sSup>
                            </m:den>
                          </m:f>
                        </m:e>
                      </m:nary>
                      <m:r>
                        <a:rPr lang="zh-CN" altLang="en-US" sz="2800" b="1" i="1">
                          <a:solidFill>
                            <a:srgbClr val="000000"/>
                          </a:solidFill>
                          <a:latin typeface="Cambria Math" panose="02040503050406030204" pitchFamily="18" charset="0"/>
                        </a:rPr>
                        <m:t>𝒅</m:t>
                      </m:r>
                      <m:r>
                        <a:rPr lang="en-US" altLang="zh-CN" sz="2800" b="1" i="1" smtClean="0">
                          <a:solidFill>
                            <a:srgbClr val="000000"/>
                          </a:solidFill>
                          <a:latin typeface="Cambria Math" panose="02040503050406030204" pitchFamily="18" charset="0"/>
                        </a:rPr>
                        <m:t>𝑽</m:t>
                      </m:r>
                    </m:oMath>
                  </m:oMathPara>
                </a14:m>
                <a:endParaRPr lang="zh-CN" altLang="en-US" sz="2800" b="1" dirty="0"/>
              </a:p>
            </p:txBody>
          </p:sp>
        </mc:Choice>
        <mc:Fallback xmlns="">
          <p:sp>
            <p:nvSpPr>
              <p:cNvPr id="17" name="Object 5">
                <a:extLst>
                  <a:ext uri="{FF2B5EF4-FFF2-40B4-BE49-F238E27FC236}">
                    <a16:creationId xmlns:a16="http://schemas.microsoft.com/office/drawing/2014/main" id="{F7D55D9B-153F-4902-8168-4E2AC74D45B2}"/>
                  </a:ext>
                </a:extLst>
              </p:cNvPr>
              <p:cNvSpPr txBox="1">
                <a:spLocks noRot="1" noChangeAspect="1" noMove="1" noResize="1" noEditPoints="1" noAdjustHandles="1" noChangeArrowheads="1" noChangeShapeType="1" noTextEdit="1"/>
              </p:cNvSpPr>
              <p:nvPr/>
            </p:nvSpPr>
            <p:spPr bwMode="auto">
              <a:xfrm>
                <a:off x="1195419" y="3294158"/>
                <a:ext cx="5470030" cy="120173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Object 6">
                <a:extLst>
                  <a:ext uri="{FF2B5EF4-FFF2-40B4-BE49-F238E27FC236}">
                    <a16:creationId xmlns:a16="http://schemas.microsoft.com/office/drawing/2014/main" id="{B49C3398-9CB0-4518-AA9F-022879C4D836}"/>
                  </a:ext>
                </a:extLst>
              </p:cNvPr>
              <p:cNvSpPr txBox="1"/>
              <p:nvPr/>
            </p:nvSpPr>
            <p:spPr bwMode="auto">
              <a:xfrm>
                <a:off x="1148572" y="4409441"/>
                <a:ext cx="5393172" cy="1201738"/>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b="1" i="1" smtClean="0">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𝑭</m:t>
                          </m:r>
                        </m:e>
                        <m:sub>
                          <m:r>
                            <a:rPr lang="zh-CN" altLang="en-US" sz="2800" b="1" i="1">
                              <a:solidFill>
                                <a:srgbClr val="000000"/>
                              </a:solidFill>
                              <a:latin typeface="Cambria Math" panose="02040503050406030204" pitchFamily="18" charset="0"/>
                            </a:rPr>
                            <m:t>𝒚</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𝒌𝒎</m:t>
                      </m:r>
                      <m:nary>
                        <m:naryPr>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𝒚</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num>
                            <m:den>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𝒓</m:t>
                                  </m:r>
                                </m:e>
                                <m:sup>
                                  <m:r>
                                    <a:rPr lang="zh-CN" altLang="en-US" sz="2800" b="1" i="1">
                                      <a:solidFill>
                                        <a:srgbClr val="000000"/>
                                      </a:solidFill>
                                      <a:latin typeface="Cambria Math" panose="02040503050406030204" pitchFamily="18" charset="0"/>
                                    </a:rPr>
                                    <m:t>𝟑</m:t>
                                  </m:r>
                                </m:sup>
                              </m:sSup>
                            </m:den>
                          </m:f>
                        </m:e>
                      </m:nary>
                      <m:r>
                        <a:rPr lang="zh-CN" altLang="en-US" sz="2800" b="1" i="1">
                          <a:solidFill>
                            <a:srgbClr val="000000"/>
                          </a:solidFill>
                          <a:latin typeface="Cambria Math" panose="02040503050406030204" pitchFamily="18" charset="0"/>
                        </a:rPr>
                        <m:t>𝒅</m:t>
                      </m:r>
                      <m:r>
                        <a:rPr lang="en-US" altLang="zh-CN" sz="2800" b="1" i="1" smtClean="0">
                          <a:solidFill>
                            <a:srgbClr val="000000"/>
                          </a:solidFill>
                          <a:latin typeface="Cambria Math" panose="02040503050406030204" pitchFamily="18" charset="0"/>
                        </a:rPr>
                        <m:t>𝑽</m:t>
                      </m:r>
                    </m:oMath>
                  </m:oMathPara>
                </a14:m>
                <a:endParaRPr lang="zh-CN" altLang="en-US" sz="2800" b="1" dirty="0"/>
              </a:p>
            </p:txBody>
          </p:sp>
        </mc:Choice>
        <mc:Fallback xmlns="">
          <p:sp>
            <p:nvSpPr>
              <p:cNvPr id="18" name="Object 6">
                <a:extLst>
                  <a:ext uri="{FF2B5EF4-FFF2-40B4-BE49-F238E27FC236}">
                    <a16:creationId xmlns:a16="http://schemas.microsoft.com/office/drawing/2014/main" id="{B49C3398-9CB0-4518-AA9F-022879C4D836}"/>
                  </a:ext>
                </a:extLst>
              </p:cNvPr>
              <p:cNvSpPr txBox="1">
                <a:spLocks noRot="1" noChangeAspect="1" noMove="1" noResize="1" noEditPoints="1" noAdjustHandles="1" noChangeArrowheads="1" noChangeShapeType="1" noTextEdit="1"/>
              </p:cNvSpPr>
              <p:nvPr/>
            </p:nvSpPr>
            <p:spPr bwMode="auto">
              <a:xfrm>
                <a:off x="1148572" y="4409441"/>
                <a:ext cx="5393172" cy="120173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bject 7">
                <a:extLst>
                  <a:ext uri="{FF2B5EF4-FFF2-40B4-BE49-F238E27FC236}">
                    <a16:creationId xmlns:a16="http://schemas.microsoft.com/office/drawing/2014/main" id="{CAD70ABE-7BE7-481E-A0A8-3C235A37DE6F}"/>
                  </a:ext>
                </a:extLst>
              </p:cNvPr>
              <p:cNvSpPr txBox="1"/>
              <p:nvPr/>
            </p:nvSpPr>
            <p:spPr bwMode="auto">
              <a:xfrm>
                <a:off x="1056605" y="5590364"/>
                <a:ext cx="5826516" cy="120173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b="1" i="1" smtClean="0">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𝑭</m:t>
                          </m:r>
                        </m:e>
                        <m:sub>
                          <m:r>
                            <a:rPr lang="zh-CN" altLang="en-US" sz="2800" b="1" i="1">
                              <a:solidFill>
                                <a:srgbClr val="000000"/>
                              </a:solidFill>
                              <a:latin typeface="Cambria Math" panose="02040503050406030204" pitchFamily="18" charset="0"/>
                            </a:rPr>
                            <m:t>𝒛</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𝒌𝒎</m:t>
                      </m:r>
                      <m:nary>
                        <m:naryPr>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𝜴</m:t>
                          </m:r>
                        </m:sub>
                        <m:sup/>
                        <m:e>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e>
                                <m:sub>
                                  <m:r>
                                    <a:rPr lang="zh-CN" altLang="en-US" sz="2800" b="1" i="1">
                                      <a:solidFill>
                                        <a:srgbClr val="000000"/>
                                      </a:solidFill>
                                      <a:latin typeface="Cambria Math" panose="02040503050406030204" pitchFamily="18" charset="0"/>
                                    </a:rPr>
                                    <m:t>𝟎</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num>
                            <m:den>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𝒓</m:t>
                                  </m:r>
                                </m:e>
                                <m:sup>
                                  <m:r>
                                    <a:rPr lang="zh-CN" altLang="en-US" sz="2800" b="1" i="1">
                                      <a:solidFill>
                                        <a:srgbClr val="000000"/>
                                      </a:solidFill>
                                      <a:latin typeface="Cambria Math" panose="02040503050406030204" pitchFamily="18" charset="0"/>
                                    </a:rPr>
                                    <m:t>𝟑</m:t>
                                  </m:r>
                                </m:sup>
                              </m:sSup>
                            </m:den>
                          </m:f>
                        </m:e>
                      </m:nary>
                      <m:r>
                        <a:rPr lang="zh-CN" altLang="en-US" sz="2800" b="1" i="1">
                          <a:solidFill>
                            <a:srgbClr val="000000"/>
                          </a:solidFill>
                          <a:latin typeface="Cambria Math" panose="02040503050406030204" pitchFamily="18" charset="0"/>
                        </a:rPr>
                        <m:t>𝒅</m:t>
                      </m:r>
                      <m:r>
                        <a:rPr lang="en-US" altLang="zh-CN" sz="2800" b="1" i="1" smtClean="0">
                          <a:solidFill>
                            <a:srgbClr val="000000"/>
                          </a:solidFill>
                          <a:latin typeface="Cambria Math" panose="02040503050406030204" pitchFamily="18" charset="0"/>
                        </a:rPr>
                        <m:t>𝑽</m:t>
                      </m:r>
                    </m:oMath>
                  </m:oMathPara>
                </a14:m>
                <a:endParaRPr lang="zh-CN" altLang="en-US" sz="2800" b="1" dirty="0"/>
              </a:p>
            </p:txBody>
          </p:sp>
        </mc:Choice>
        <mc:Fallback xmlns="">
          <p:sp>
            <p:nvSpPr>
              <p:cNvPr id="19" name="Object 7">
                <a:extLst>
                  <a:ext uri="{FF2B5EF4-FFF2-40B4-BE49-F238E27FC236}">
                    <a16:creationId xmlns:a16="http://schemas.microsoft.com/office/drawing/2014/main" id="{CAD70ABE-7BE7-481E-A0A8-3C235A37DE6F}"/>
                  </a:ext>
                </a:extLst>
              </p:cNvPr>
              <p:cNvSpPr txBox="1">
                <a:spLocks noRot="1" noChangeAspect="1" noMove="1" noResize="1" noEditPoints="1" noAdjustHandles="1" noChangeArrowheads="1" noChangeShapeType="1" noTextEdit="1"/>
              </p:cNvSpPr>
              <p:nvPr/>
            </p:nvSpPr>
            <p:spPr bwMode="auto">
              <a:xfrm>
                <a:off x="1056605" y="5590364"/>
                <a:ext cx="5826516" cy="1201737"/>
              </a:xfrm>
              <a:prstGeom prst="rect">
                <a:avLst/>
              </a:prstGeom>
              <a:blipFill>
                <a:blip r:embed="rId1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29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4" grpId="0"/>
      <p:bldP spid="382985" grpId="0"/>
      <p:bldP spid="10" grpId="0"/>
      <p:bldP spid="11" grpId="0"/>
      <p:bldP spid="13" grpId="0"/>
      <p:bldP spid="15" grpId="0"/>
      <p:bldP spid="16"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Text Box 2">
            <a:extLst>
              <a:ext uri="{FF2B5EF4-FFF2-40B4-BE49-F238E27FC236}">
                <a16:creationId xmlns:a16="http://schemas.microsoft.com/office/drawing/2014/main" id="{580633C2-8C0E-4A8F-97DE-622593E53DAD}"/>
              </a:ext>
            </a:extLst>
          </p:cNvPr>
          <p:cNvSpPr txBox="1">
            <a:spLocks noChangeArrowheads="1"/>
          </p:cNvSpPr>
          <p:nvPr/>
        </p:nvSpPr>
        <p:spPr bwMode="auto">
          <a:xfrm>
            <a:off x="419450" y="115889"/>
            <a:ext cx="99977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a:latin typeface="+mj-lt"/>
                <a:ea typeface="+mj-ea"/>
              </a:rPr>
              <a:t>例</a:t>
            </a:r>
            <a:r>
              <a:rPr lang="en-US" altLang="zh-CN" sz="3200" b="1" dirty="0">
                <a:latin typeface="+mj-lt"/>
                <a:ea typeface="+mj-ea"/>
              </a:rPr>
              <a:t>5.  </a:t>
            </a:r>
            <a:r>
              <a:rPr lang="zh-CN" altLang="en-US" sz="2800" b="1" dirty="0">
                <a:latin typeface="+mj-lt"/>
                <a:ea typeface="+mj-ea"/>
              </a:rPr>
              <a:t>在计算导弹、卫星的轨道时需了解飞行体在地球上空不同高度所受的地球引力</a:t>
            </a:r>
            <a:r>
              <a:rPr lang="en-US" altLang="zh-CN" sz="2800" b="1" dirty="0">
                <a:latin typeface="+mj-lt"/>
                <a:ea typeface="+mj-ea"/>
              </a:rPr>
              <a:t>. </a:t>
            </a:r>
            <a:r>
              <a:rPr lang="zh-CN" altLang="en-US" sz="2800" b="1" dirty="0">
                <a:latin typeface="+mj-lt"/>
                <a:ea typeface="+mj-ea"/>
              </a:rPr>
              <a:t>设地球半径为</a:t>
            </a:r>
            <a:r>
              <a:rPr lang="en-US" altLang="zh-CN" sz="2800" b="1" i="1" dirty="0">
                <a:latin typeface="+mj-lt"/>
                <a:ea typeface="+mj-ea"/>
              </a:rPr>
              <a:t>R</a:t>
            </a:r>
            <a:r>
              <a:rPr lang="zh-CN" altLang="en-US" sz="2800" b="1" dirty="0">
                <a:latin typeface="+mj-lt"/>
                <a:ea typeface="+mj-ea"/>
              </a:rPr>
              <a:t>，体密度为</a:t>
            </a:r>
            <a:r>
              <a:rPr lang="en-US" altLang="zh-CN" sz="2800" b="1" i="1" dirty="0">
                <a:latin typeface="+mj-lt"/>
                <a:ea typeface="+mj-ea"/>
              </a:rPr>
              <a:t>ρ</a:t>
            </a:r>
            <a:r>
              <a:rPr lang="en-US" altLang="zh-CN" sz="2800" b="1" dirty="0">
                <a:latin typeface="+mj-lt"/>
                <a:ea typeface="+mj-ea"/>
              </a:rPr>
              <a:t>(</a:t>
            </a:r>
            <a:r>
              <a:rPr lang="zh-CN" altLang="en-US" sz="2800" b="1" dirty="0">
                <a:latin typeface="+mj-lt"/>
                <a:ea typeface="+mj-ea"/>
              </a:rPr>
              <a:t>常数</a:t>
            </a:r>
            <a:r>
              <a:rPr lang="en-US" altLang="zh-CN" sz="2800" b="1" dirty="0">
                <a:latin typeface="+mj-lt"/>
                <a:ea typeface="+mj-ea"/>
              </a:rPr>
              <a:t>)</a:t>
            </a:r>
            <a:r>
              <a:rPr lang="zh-CN" altLang="en-US" sz="2800" b="1" dirty="0">
                <a:latin typeface="+mj-lt"/>
                <a:ea typeface="+mj-ea"/>
              </a:rPr>
              <a:t>，飞行体的质量为</a:t>
            </a:r>
            <a:r>
              <a:rPr lang="en-US" altLang="zh-CN" sz="2800" b="1" i="1" dirty="0">
                <a:latin typeface="+mj-lt"/>
                <a:ea typeface="+mj-ea"/>
              </a:rPr>
              <a:t>m</a:t>
            </a:r>
            <a:r>
              <a:rPr lang="zh-CN" altLang="en-US" sz="2800" b="1" dirty="0">
                <a:latin typeface="+mj-lt"/>
                <a:ea typeface="+mj-ea"/>
              </a:rPr>
              <a:t>，且距地面高度为</a:t>
            </a:r>
            <a:r>
              <a:rPr lang="en-US" altLang="zh-CN" sz="2800" b="1" i="1" dirty="0">
                <a:latin typeface="+mj-lt"/>
                <a:ea typeface="+mj-ea"/>
              </a:rPr>
              <a:t>h</a:t>
            </a:r>
            <a:r>
              <a:rPr lang="zh-CN" altLang="en-US" sz="2800" b="1" dirty="0">
                <a:latin typeface="+mj-lt"/>
                <a:ea typeface="+mj-ea"/>
              </a:rPr>
              <a:t>，求地球对飞行体的引力</a:t>
            </a:r>
            <a:r>
              <a:rPr lang="en-US" altLang="zh-CN" sz="2800" b="1" dirty="0">
                <a:latin typeface="+mj-lt"/>
                <a:ea typeface="+mj-ea"/>
              </a:rPr>
              <a:t>.</a:t>
            </a:r>
          </a:p>
        </p:txBody>
      </p:sp>
      <p:grpSp>
        <p:nvGrpSpPr>
          <p:cNvPr id="4" name="组合 3">
            <a:extLst>
              <a:ext uri="{FF2B5EF4-FFF2-40B4-BE49-F238E27FC236}">
                <a16:creationId xmlns:a16="http://schemas.microsoft.com/office/drawing/2014/main" id="{8C071188-1248-48A4-AB26-14EBC9139FDC}"/>
              </a:ext>
            </a:extLst>
          </p:cNvPr>
          <p:cNvGrpSpPr/>
          <p:nvPr/>
        </p:nvGrpSpPr>
        <p:grpSpPr>
          <a:xfrm>
            <a:off x="9531241" y="1027666"/>
            <a:ext cx="2428371" cy="2821565"/>
            <a:chOff x="7467028" y="3322041"/>
            <a:chExt cx="2428371" cy="2821565"/>
          </a:xfrm>
        </p:grpSpPr>
        <mc:AlternateContent xmlns:mc="http://schemas.openxmlformats.org/markup-compatibility/2006" xmlns:a14="http://schemas.microsoft.com/office/drawing/2010/main">
          <mc:Choice Requires="a14">
            <p:sp>
              <p:nvSpPr>
                <p:cNvPr id="387079" name="Object 7">
                  <a:extLst>
                    <a:ext uri="{FF2B5EF4-FFF2-40B4-BE49-F238E27FC236}">
                      <a16:creationId xmlns:a16="http://schemas.microsoft.com/office/drawing/2014/main" id="{CE7968B2-791B-4574-B99E-7E13E37B6792}"/>
                    </a:ext>
                  </a:extLst>
                </p:cNvPr>
                <p:cNvSpPr txBox="1"/>
                <p:nvPr/>
              </p:nvSpPr>
              <p:spPr bwMode="auto">
                <a:xfrm>
                  <a:off x="8040690" y="4941890"/>
                  <a:ext cx="199416" cy="217232"/>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𝑶</m:t>
                        </m:r>
                      </m:oMath>
                    </m:oMathPara>
                  </a14:m>
                  <a:endParaRPr lang="zh-CN" altLang="en-US" sz="2400" b="1">
                    <a:latin typeface="+mj-lt"/>
                    <a:ea typeface="+mj-ea"/>
                  </a:endParaRPr>
                </a:p>
              </p:txBody>
            </p:sp>
          </mc:Choice>
          <mc:Fallback xmlns="">
            <p:sp>
              <p:nvSpPr>
                <p:cNvPr id="387079" name="Object 7">
                  <a:extLst>
                    <a:ext uri="{FF2B5EF4-FFF2-40B4-BE49-F238E27FC236}">
                      <a16:creationId xmlns:a16="http://schemas.microsoft.com/office/drawing/2014/main" id="{CE7968B2-791B-4574-B99E-7E13E37B6792}"/>
                    </a:ext>
                  </a:extLst>
                </p:cNvPr>
                <p:cNvSpPr txBox="1">
                  <a:spLocks noRot="1" noChangeAspect="1" noMove="1" noResize="1" noEditPoints="1" noAdjustHandles="1" noChangeArrowheads="1" noChangeShapeType="1" noTextEdit="1"/>
                </p:cNvSpPr>
                <p:nvPr/>
              </p:nvSpPr>
              <p:spPr bwMode="auto">
                <a:xfrm>
                  <a:off x="8040690" y="4941890"/>
                  <a:ext cx="199416" cy="217232"/>
                </a:xfrm>
                <a:prstGeom prst="rect">
                  <a:avLst/>
                </a:prstGeom>
                <a:blipFill>
                  <a:blip r:embed="rId3"/>
                  <a:stretch>
                    <a:fillRect l="-6061" r="-112121" b="-10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7080" name="Object 8">
                  <a:extLst>
                    <a:ext uri="{FF2B5EF4-FFF2-40B4-BE49-F238E27FC236}">
                      <a16:creationId xmlns:a16="http://schemas.microsoft.com/office/drawing/2014/main" id="{025628C2-0A6A-4228-9CF7-27298BE22CA7}"/>
                    </a:ext>
                  </a:extLst>
                </p:cNvPr>
                <p:cNvSpPr txBox="1"/>
                <p:nvPr/>
              </p:nvSpPr>
              <p:spPr bwMode="auto">
                <a:xfrm>
                  <a:off x="8472490" y="3933826"/>
                  <a:ext cx="199416" cy="19834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𝑭</m:t>
                        </m:r>
                      </m:oMath>
                    </m:oMathPara>
                  </a14:m>
                  <a:endParaRPr lang="zh-CN" altLang="en-US" sz="2400" b="1" dirty="0">
                    <a:latin typeface="+mj-lt"/>
                    <a:ea typeface="+mj-ea"/>
                  </a:endParaRPr>
                </a:p>
              </p:txBody>
            </p:sp>
          </mc:Choice>
          <mc:Fallback xmlns="">
            <p:sp>
              <p:nvSpPr>
                <p:cNvPr id="387080" name="Object 8">
                  <a:extLst>
                    <a:ext uri="{FF2B5EF4-FFF2-40B4-BE49-F238E27FC236}">
                      <a16:creationId xmlns:a16="http://schemas.microsoft.com/office/drawing/2014/main" id="{025628C2-0A6A-4228-9CF7-27298BE22CA7}"/>
                    </a:ext>
                  </a:extLst>
                </p:cNvPr>
                <p:cNvSpPr txBox="1">
                  <a:spLocks noRot="1" noChangeAspect="1" noMove="1" noResize="1" noEditPoints="1" noAdjustHandles="1" noChangeArrowheads="1" noChangeShapeType="1" noTextEdit="1"/>
                </p:cNvSpPr>
                <p:nvPr/>
              </p:nvSpPr>
              <p:spPr bwMode="auto">
                <a:xfrm>
                  <a:off x="8472490" y="3933826"/>
                  <a:ext cx="199416" cy="198343"/>
                </a:xfrm>
                <a:prstGeom prst="rect">
                  <a:avLst/>
                </a:prstGeom>
                <a:blipFill>
                  <a:blip r:embed="rId4"/>
                  <a:stretch>
                    <a:fillRect l="-9091" r="-93939" b="-1212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7081" name="Object 9">
                  <a:extLst>
                    <a:ext uri="{FF2B5EF4-FFF2-40B4-BE49-F238E27FC236}">
                      <a16:creationId xmlns:a16="http://schemas.microsoft.com/office/drawing/2014/main" id="{3912FCDA-0E6C-4D85-A4DA-8953CAF4FFC3}"/>
                    </a:ext>
                  </a:extLst>
                </p:cNvPr>
                <p:cNvSpPr txBox="1"/>
                <p:nvPr/>
              </p:nvSpPr>
              <p:spPr bwMode="auto">
                <a:xfrm>
                  <a:off x="7945657" y="4116098"/>
                  <a:ext cx="307038" cy="38645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𝑹</m:t>
                        </m:r>
                      </m:oMath>
                    </m:oMathPara>
                  </a14:m>
                  <a:endParaRPr lang="zh-CN" altLang="en-US" sz="2400" b="1" dirty="0">
                    <a:latin typeface="+mj-lt"/>
                    <a:ea typeface="+mj-ea"/>
                  </a:endParaRPr>
                </a:p>
              </p:txBody>
            </p:sp>
          </mc:Choice>
          <mc:Fallback xmlns="">
            <p:sp>
              <p:nvSpPr>
                <p:cNvPr id="387081" name="Object 9">
                  <a:extLst>
                    <a:ext uri="{FF2B5EF4-FFF2-40B4-BE49-F238E27FC236}">
                      <a16:creationId xmlns:a16="http://schemas.microsoft.com/office/drawing/2014/main" id="{3912FCDA-0E6C-4D85-A4DA-8953CAF4FFC3}"/>
                    </a:ext>
                  </a:extLst>
                </p:cNvPr>
                <p:cNvSpPr txBox="1">
                  <a:spLocks noRot="1" noChangeAspect="1" noMove="1" noResize="1" noEditPoints="1" noAdjustHandles="1" noChangeArrowheads="1" noChangeShapeType="1" noTextEdit="1"/>
                </p:cNvSpPr>
                <p:nvPr/>
              </p:nvSpPr>
              <p:spPr bwMode="auto">
                <a:xfrm>
                  <a:off x="7945657" y="4116098"/>
                  <a:ext cx="307038" cy="386453"/>
                </a:xfrm>
                <a:prstGeom prst="rect">
                  <a:avLst/>
                </a:prstGeom>
                <a:blipFill>
                  <a:blip r:embed="rId5"/>
                  <a:stretch>
                    <a:fillRect l="-6000" r="-34000" b="-158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7082" name="Object 10">
                  <a:extLst>
                    <a:ext uri="{FF2B5EF4-FFF2-40B4-BE49-F238E27FC236}">
                      <a16:creationId xmlns:a16="http://schemas.microsoft.com/office/drawing/2014/main" id="{084F2746-9043-412B-A5F0-129993FC0D66}"/>
                    </a:ext>
                  </a:extLst>
                </p:cNvPr>
                <p:cNvSpPr txBox="1"/>
                <p:nvPr/>
              </p:nvSpPr>
              <p:spPr bwMode="auto">
                <a:xfrm>
                  <a:off x="7994679" y="3640838"/>
                  <a:ext cx="430485" cy="362055"/>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𝑷</m:t>
                        </m:r>
                      </m:oMath>
                    </m:oMathPara>
                  </a14:m>
                  <a:endParaRPr lang="zh-CN" altLang="en-US" sz="2400" b="1" dirty="0">
                    <a:latin typeface="+mj-lt"/>
                    <a:ea typeface="+mj-ea"/>
                  </a:endParaRPr>
                </a:p>
              </p:txBody>
            </p:sp>
          </mc:Choice>
          <mc:Fallback xmlns="">
            <p:sp>
              <p:nvSpPr>
                <p:cNvPr id="387082" name="Object 10">
                  <a:extLst>
                    <a:ext uri="{FF2B5EF4-FFF2-40B4-BE49-F238E27FC236}">
                      <a16:creationId xmlns:a16="http://schemas.microsoft.com/office/drawing/2014/main" id="{084F2746-9043-412B-A5F0-129993FC0D66}"/>
                    </a:ext>
                  </a:extLst>
                </p:cNvPr>
                <p:cNvSpPr txBox="1">
                  <a:spLocks noRot="1" noChangeAspect="1" noMove="1" noResize="1" noEditPoints="1" noAdjustHandles="1" noChangeArrowheads="1" noChangeShapeType="1" noTextEdit="1"/>
                </p:cNvSpPr>
                <p:nvPr/>
              </p:nvSpPr>
              <p:spPr bwMode="auto">
                <a:xfrm>
                  <a:off x="7994679" y="3640838"/>
                  <a:ext cx="430485" cy="362055"/>
                </a:xfrm>
                <a:prstGeom prst="rect">
                  <a:avLst/>
                </a:prstGeom>
                <a:blipFill>
                  <a:blip r:embed="rId6"/>
                  <a:stretch>
                    <a:fillRect l="-4286" b="-237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7083" name="Object 11">
                  <a:extLst>
                    <a:ext uri="{FF2B5EF4-FFF2-40B4-BE49-F238E27FC236}">
                      <a16:creationId xmlns:a16="http://schemas.microsoft.com/office/drawing/2014/main" id="{B1E1A0E7-F6D9-45CA-9593-A9631E1AD115}"/>
                    </a:ext>
                  </a:extLst>
                </p:cNvPr>
                <p:cNvSpPr txBox="1"/>
                <p:nvPr/>
              </p:nvSpPr>
              <p:spPr bwMode="auto">
                <a:xfrm>
                  <a:off x="7640829" y="5613365"/>
                  <a:ext cx="457418" cy="530241"/>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𝒙</m:t>
                        </m:r>
                      </m:oMath>
                    </m:oMathPara>
                  </a14:m>
                  <a:endParaRPr lang="zh-CN" altLang="en-US" sz="2400" b="1" dirty="0">
                    <a:latin typeface="+mj-lt"/>
                    <a:ea typeface="+mj-ea"/>
                  </a:endParaRPr>
                </a:p>
              </p:txBody>
            </p:sp>
          </mc:Choice>
          <mc:Fallback xmlns="">
            <p:sp>
              <p:nvSpPr>
                <p:cNvPr id="387083" name="Object 11">
                  <a:extLst>
                    <a:ext uri="{FF2B5EF4-FFF2-40B4-BE49-F238E27FC236}">
                      <a16:creationId xmlns:a16="http://schemas.microsoft.com/office/drawing/2014/main" id="{B1E1A0E7-F6D9-45CA-9593-A9631E1AD115}"/>
                    </a:ext>
                  </a:extLst>
                </p:cNvPr>
                <p:cNvSpPr txBox="1">
                  <a:spLocks noRot="1" noChangeAspect="1" noMove="1" noResize="1" noEditPoints="1" noAdjustHandles="1" noChangeArrowheads="1" noChangeShapeType="1" noTextEdit="1"/>
                </p:cNvSpPr>
                <p:nvPr/>
              </p:nvSpPr>
              <p:spPr bwMode="auto">
                <a:xfrm>
                  <a:off x="7640829" y="5613365"/>
                  <a:ext cx="457418" cy="53024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7084" name="Object 12">
                  <a:extLst>
                    <a:ext uri="{FF2B5EF4-FFF2-40B4-BE49-F238E27FC236}">
                      <a16:creationId xmlns:a16="http://schemas.microsoft.com/office/drawing/2014/main" id="{5DC40DD7-4F65-40C4-97FC-2857AFB8EB8D}"/>
                    </a:ext>
                  </a:extLst>
                </p:cNvPr>
                <p:cNvSpPr txBox="1"/>
                <p:nvPr/>
              </p:nvSpPr>
              <p:spPr bwMode="auto">
                <a:xfrm>
                  <a:off x="8455950" y="3322041"/>
                  <a:ext cx="430485" cy="40070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𝒛</m:t>
                        </m:r>
                      </m:oMath>
                    </m:oMathPara>
                  </a14:m>
                  <a:endParaRPr lang="zh-CN" altLang="en-US" sz="2400" b="1" dirty="0">
                    <a:latin typeface="+mj-lt"/>
                    <a:ea typeface="+mj-ea"/>
                  </a:endParaRPr>
                </a:p>
              </p:txBody>
            </p:sp>
          </mc:Choice>
          <mc:Fallback xmlns="">
            <p:sp>
              <p:nvSpPr>
                <p:cNvPr id="387084" name="Object 12">
                  <a:extLst>
                    <a:ext uri="{FF2B5EF4-FFF2-40B4-BE49-F238E27FC236}">
                      <a16:creationId xmlns:a16="http://schemas.microsoft.com/office/drawing/2014/main" id="{5DC40DD7-4F65-40C4-97FC-2857AFB8EB8D}"/>
                    </a:ext>
                  </a:extLst>
                </p:cNvPr>
                <p:cNvSpPr txBox="1">
                  <a:spLocks noRot="1" noChangeAspect="1" noMove="1" noResize="1" noEditPoints="1" noAdjustHandles="1" noChangeArrowheads="1" noChangeShapeType="1" noTextEdit="1"/>
                </p:cNvSpPr>
                <p:nvPr/>
              </p:nvSpPr>
              <p:spPr bwMode="auto">
                <a:xfrm>
                  <a:off x="8455950" y="3322041"/>
                  <a:ext cx="430485" cy="400707"/>
                </a:xfrm>
                <a:prstGeom prst="rect">
                  <a:avLst/>
                </a:prstGeom>
                <a:blipFill>
                  <a:blip r:embed="rId8"/>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7085" name="Object 13">
                  <a:extLst>
                    <a:ext uri="{FF2B5EF4-FFF2-40B4-BE49-F238E27FC236}">
                      <a16:creationId xmlns:a16="http://schemas.microsoft.com/office/drawing/2014/main" id="{06DBDD86-8AFB-464E-90B3-C79C6CC4D1D0}"/>
                    </a:ext>
                  </a:extLst>
                </p:cNvPr>
                <p:cNvSpPr txBox="1"/>
                <p:nvPr/>
              </p:nvSpPr>
              <p:spPr bwMode="auto">
                <a:xfrm>
                  <a:off x="9542916" y="4926590"/>
                  <a:ext cx="352483" cy="464805"/>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𝒚</m:t>
                        </m:r>
                      </m:oMath>
                    </m:oMathPara>
                  </a14:m>
                  <a:endParaRPr lang="zh-CN" altLang="en-US" sz="2400" b="1" dirty="0">
                    <a:latin typeface="+mj-lt"/>
                    <a:ea typeface="+mj-ea"/>
                  </a:endParaRPr>
                </a:p>
              </p:txBody>
            </p:sp>
          </mc:Choice>
          <mc:Fallback xmlns="">
            <p:sp>
              <p:nvSpPr>
                <p:cNvPr id="387085" name="Object 13">
                  <a:extLst>
                    <a:ext uri="{FF2B5EF4-FFF2-40B4-BE49-F238E27FC236}">
                      <a16:creationId xmlns:a16="http://schemas.microsoft.com/office/drawing/2014/main" id="{06DBDD86-8AFB-464E-90B3-C79C6CC4D1D0}"/>
                    </a:ext>
                  </a:extLst>
                </p:cNvPr>
                <p:cNvSpPr txBox="1">
                  <a:spLocks noRot="1" noChangeAspect="1" noMove="1" noResize="1" noEditPoints="1" noAdjustHandles="1" noChangeArrowheads="1" noChangeShapeType="1" noTextEdit="1"/>
                </p:cNvSpPr>
                <p:nvPr/>
              </p:nvSpPr>
              <p:spPr bwMode="auto">
                <a:xfrm>
                  <a:off x="9542916" y="4926590"/>
                  <a:ext cx="352483" cy="464805"/>
                </a:xfrm>
                <a:prstGeom prst="rect">
                  <a:avLst/>
                </a:prstGeom>
                <a:blipFill>
                  <a:blip r:embed="rId9"/>
                  <a:stretch>
                    <a:fillRect l="-7018" r="-10526" b="-118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7093" name="Object 21">
                  <a:extLst>
                    <a:ext uri="{FF2B5EF4-FFF2-40B4-BE49-F238E27FC236}">
                      <a16:creationId xmlns:a16="http://schemas.microsoft.com/office/drawing/2014/main" id="{C76C729F-EA0E-4380-995F-2161E9900AD6}"/>
                    </a:ext>
                  </a:extLst>
                </p:cNvPr>
                <p:cNvSpPr txBox="1"/>
                <p:nvPr/>
              </p:nvSpPr>
              <p:spPr bwMode="auto">
                <a:xfrm>
                  <a:off x="9191625" y="4941889"/>
                  <a:ext cx="189920" cy="19834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zh-CN" altLang="en-US" sz="2400" b="1" i="1">
                            <a:solidFill>
                              <a:srgbClr val="000000"/>
                            </a:solidFill>
                            <a:latin typeface="Cambria Math" panose="02040503050406030204" pitchFamily="18" charset="0"/>
                            <a:ea typeface="+mj-ea"/>
                          </a:rPr>
                          <m:t>𝑹</m:t>
                        </m:r>
                      </m:oMath>
                    </m:oMathPara>
                  </a14:m>
                  <a:endParaRPr lang="zh-CN" altLang="en-US" sz="2400" b="1">
                    <a:latin typeface="+mj-lt"/>
                    <a:ea typeface="+mj-ea"/>
                  </a:endParaRPr>
                </a:p>
              </p:txBody>
            </p:sp>
          </mc:Choice>
          <mc:Fallback xmlns="">
            <p:sp>
              <p:nvSpPr>
                <p:cNvPr id="387093" name="Object 21">
                  <a:extLst>
                    <a:ext uri="{FF2B5EF4-FFF2-40B4-BE49-F238E27FC236}">
                      <a16:creationId xmlns:a16="http://schemas.microsoft.com/office/drawing/2014/main" id="{C76C729F-EA0E-4380-995F-2161E9900AD6}"/>
                    </a:ext>
                  </a:extLst>
                </p:cNvPr>
                <p:cNvSpPr txBox="1">
                  <a:spLocks noRot="1" noChangeAspect="1" noMove="1" noResize="1" noEditPoints="1" noAdjustHandles="1" noChangeArrowheads="1" noChangeShapeType="1" noTextEdit="1"/>
                </p:cNvSpPr>
                <p:nvPr/>
              </p:nvSpPr>
              <p:spPr bwMode="auto">
                <a:xfrm>
                  <a:off x="9191625" y="4941889"/>
                  <a:ext cx="189920" cy="198343"/>
                </a:xfrm>
                <a:prstGeom prst="rect">
                  <a:avLst/>
                </a:prstGeom>
                <a:blipFill>
                  <a:blip r:embed="rId10"/>
                  <a:stretch>
                    <a:fillRect l="-9677" r="-116129" b="-1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2" name="Object 6">
                  <a:extLst>
                    <a:ext uri="{FF2B5EF4-FFF2-40B4-BE49-F238E27FC236}">
                      <a16:creationId xmlns:a16="http://schemas.microsoft.com/office/drawing/2014/main" id="{B91E3124-6BF7-447C-96CE-ED1D2FE24906}"/>
                    </a:ext>
                  </a:extLst>
                </p:cNvPr>
                <p:cNvGraphicFramePr>
                  <a:graphicFrameLocks noChangeAspect="1"/>
                </p:cNvGraphicFramePr>
                <p:nvPr>
                  <p:extLst>
                    <p:ext uri="{D42A27DB-BD31-4B8C-83A1-F6EECF244321}">
                      <p14:modId xmlns:p14="http://schemas.microsoft.com/office/powerpoint/2010/main" val="2538837933"/>
                    </p:ext>
                  </p:extLst>
                </p:nvPr>
              </p:nvGraphicFramePr>
              <p:xfrm>
                <a:off x="7467028" y="3428500"/>
                <a:ext cx="2408238" cy="2584450"/>
              </p:xfrm>
              <a:graphic>
                <a:graphicData uri="http://schemas.openxmlformats.org/presentationml/2006/ole">
                  <mc:AlternateContent>
                    <mc:Choice xmlns:v="urn:schemas-microsoft-com:vml" Requires="v">
                      <p:oleObj spid="_x0000_s2069" name="CorelDRAW" r:id="rId11" imgW="1514551" imgH="1624889" progId="CorelDRAW.Graphic.11">
                        <p:embed/>
                      </p:oleObj>
                    </mc:Choice>
                    <mc:Fallback>
                      <p:oleObj name="CorelDRAW" r:id="rId11" imgW="1514551" imgH="1624889" progId="CorelDRAW.Graphic.11">
                        <p:embed/>
                        <p:pic>
                          <p:nvPicPr>
                            <p:cNvPr id="387078" name="Object 6">
                              <a:extLst>
                                <a:ext uri="{FF2B5EF4-FFF2-40B4-BE49-F238E27FC236}">
                                  <a16:creationId xmlns:a16="http://schemas.microsoft.com/office/drawing/2014/main" id="{66A66A12-4377-469A-98DD-47CBB28C514F}"/>
                                </a:ext>
                              </a:extLst>
                            </p:cNvPr>
                            <p:cNvPicPr>
                              <a:picLocks noChangeAspect="1" noChangeArrowheads="1"/>
                            </p:cNvPicPr>
                            <p:nvPr/>
                          </p:nvPicPr>
                          <p:blipFill>
                            <a:blip r:embed="rId12">
                              <a:extLst>
                                <a:ext uri="{28A0092B-C50C-407E-A947-70E740481C1C}">
                                  <a14:useLocalDpi val="0"/>
                                </a:ext>
                              </a:extLst>
                            </a:blip>
                            <a:srcRect/>
                            <a:stretch>
                              <a:fillRect/>
                            </a:stretch>
                          </p:blipFill>
                          <p:spPr bwMode="auto">
                            <a:xfrm>
                              <a:off x="7467028" y="3428500"/>
                              <a:ext cx="2408238" cy="2584450"/>
                            </a:xfrm>
                            <a:prstGeom prst="rect">
                              <a:avLst/>
                            </a:prstGeom>
                            <a:noFill/>
                            <a:ln>
                              <a:noFill/>
                            </a:ln>
                            <a:effectLst/>
                          </p:spPr>
                        </p:pic>
                      </p:oleObj>
                    </mc:Fallback>
                  </mc:AlternateContent>
                </a:graphicData>
              </a:graphic>
            </p:graphicFrame>
          </mc:Choice>
          <mc:Fallback xmlns="">
            <p:graphicFrame>
              <p:nvGraphicFramePr>
                <p:cNvPr id="22" name="Object 6">
                  <a:extLst>
                    <a:ext uri="{FF2B5EF4-FFF2-40B4-BE49-F238E27FC236}">
                      <a16:creationId xmlns:a16="http://schemas.microsoft.com/office/drawing/2014/main" id="{B91E3124-6BF7-447C-96CE-ED1D2FE24906}"/>
                    </a:ext>
                  </a:extLst>
                </p:cNvPr>
                <p:cNvGraphicFramePr>
                  <a:graphicFrameLocks noChangeAspect="1"/>
                </p:cNvGraphicFramePr>
                <p:nvPr>
                  <p:extLst>
                    <p:ext uri="{D42A27DB-BD31-4B8C-83A1-F6EECF244321}">
                      <p14:modId xmlns:p14="http://schemas.microsoft.com/office/powerpoint/2010/main" val="2538837933"/>
                    </p:ext>
                  </p:extLst>
                </p:nvPr>
              </p:nvGraphicFramePr>
              <p:xfrm>
                <a:off x="7467028" y="3428500"/>
                <a:ext cx="2408238" cy="2584450"/>
              </p:xfrm>
              <a:graphic>
                <a:graphicData uri="http://schemas.openxmlformats.org/presentationml/2006/ole">
                  <mc:AlternateContent>
                    <mc:Choice xmlns:v="urn:schemas-microsoft-com:vml" Requires="v">
                      <p:oleObj spid="_x0000_s2061" name="CorelDRAW" r:id="rId13" imgW="1514551" imgH="1624889" progId="CorelDRAW.Graphic.11">
                        <p:embed/>
                      </p:oleObj>
                    </mc:Choice>
                    <mc:Fallback>
                      <p:oleObj name="CorelDRAW" r:id="rId13" imgW="1514551" imgH="1624889" progId="CorelDRAW.Graphic.11">
                        <p:embed/>
                        <p:pic>
                          <p:nvPicPr>
                            <p:cNvPr id="387078" name="Object 6">
                              <a:extLst>
                                <a:ext uri="{FF2B5EF4-FFF2-40B4-BE49-F238E27FC236}">
                                  <a16:creationId xmlns:a16="http://schemas.microsoft.com/office/drawing/2014/main" id="{66A66A12-4377-469A-98DD-47CBB28C51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67028" y="3428500"/>
                              <a:ext cx="2408238" cy="2584450"/>
                            </a:xfrm>
                            <a:prstGeom prst="rect">
                              <a:avLst/>
                            </a:prstGeom>
                            <a:noFill/>
                            <a:ln>
                              <a:noFill/>
                            </a:ln>
                            <a:effec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26" name="Rectangle 2">
                <a:extLst>
                  <a:ext uri="{FF2B5EF4-FFF2-40B4-BE49-F238E27FC236}">
                    <a16:creationId xmlns:a16="http://schemas.microsoft.com/office/drawing/2014/main" id="{B13580E0-CF30-4A90-8D6D-44A92B8B7642}"/>
                  </a:ext>
                </a:extLst>
              </p:cNvPr>
              <p:cNvSpPr>
                <a:spLocks noChangeArrowheads="1"/>
              </p:cNvSpPr>
              <p:nvPr/>
            </p:nvSpPr>
            <p:spPr bwMode="auto">
              <a:xfrm>
                <a:off x="516539" y="1639728"/>
                <a:ext cx="7583936" cy="53296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spAutoFit/>
              </a:bodyPr>
              <a:lstStyle/>
              <a:p>
                <a:r>
                  <a:rPr lang="zh-CN" altLang="en-US" sz="2800" b="1" dirty="0">
                    <a:latin typeface="+mj-lt"/>
                    <a:ea typeface="+mj-ea"/>
                  </a:rPr>
                  <a:t>解：地球所占空间区域</a:t>
                </a:r>
                <a:r>
                  <a:rPr lang="en-US" altLang="zh-CN" sz="2800" b="1" i="1" dirty="0">
                    <a:latin typeface="+mj-lt"/>
                    <a:ea typeface="+mj-ea"/>
                  </a:rPr>
                  <a:t>Ω</a:t>
                </a:r>
                <a:r>
                  <a:rPr lang="zh-CN" altLang="en-US" sz="2800" b="1" dirty="0">
                    <a:latin typeface="+mj-lt"/>
                    <a:ea typeface="+mj-ea"/>
                  </a:rPr>
                  <a:t>为：</a:t>
                </a:r>
                <a:r>
                  <a:rPr lang="zh-CN" altLang="en-US" sz="2800" b="1" dirty="0">
                    <a:solidFill>
                      <a:srgbClr val="000000"/>
                    </a:solidFill>
                  </a:rPr>
                  <a:t> </a:t>
                </a:r>
                <a14:m>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𝒛</m:t>
                        </m:r>
                      </m:e>
                      <m:sup>
                        <m:r>
                          <a:rPr lang="zh-CN" altLang="en-US" sz="2800" b="1" i="1">
                            <a:solidFill>
                              <a:srgbClr val="000000"/>
                            </a:solidFill>
                            <a:latin typeface="Cambria Math" panose="02040503050406030204" pitchFamily="18" charset="0"/>
                          </a:rPr>
                          <m:t>𝟐</m:t>
                        </m:r>
                      </m:sup>
                    </m:sSup>
                  </m:oMath>
                </a14:m>
                <a:r>
                  <a:rPr lang="en-US" altLang="zh-CN" sz="2800" b="1" dirty="0">
                    <a:cs typeface="Times New Roman" panose="02020603050405020304" pitchFamily="18" charset="0"/>
                  </a:rPr>
                  <a:t>≤</a:t>
                </a:r>
                <a:r>
                  <a:rPr lang="en-US" altLang="zh-CN" sz="2800" b="1" i="1" dirty="0"/>
                  <a:t>R</a:t>
                </a:r>
                <a:r>
                  <a:rPr lang="en-US" altLang="zh-CN" sz="2800" b="1" baseline="30000" dirty="0"/>
                  <a:t>2</a:t>
                </a:r>
                <a:r>
                  <a:rPr lang="en-US" altLang="zh-CN" sz="2800" b="1" dirty="0"/>
                  <a:t> </a:t>
                </a:r>
                <a:r>
                  <a:rPr lang="zh-CN" altLang="en-US" sz="2800" b="1" dirty="0">
                    <a:latin typeface="+mj-lt"/>
                    <a:ea typeface="+mj-ea"/>
                  </a:rPr>
                  <a:t> </a:t>
                </a:r>
              </a:p>
            </p:txBody>
          </p:sp>
        </mc:Choice>
        <mc:Fallback xmlns="">
          <p:sp>
            <p:nvSpPr>
              <p:cNvPr id="26" name="Rectangle 2">
                <a:extLst>
                  <a:ext uri="{FF2B5EF4-FFF2-40B4-BE49-F238E27FC236}">
                    <a16:creationId xmlns:a16="http://schemas.microsoft.com/office/drawing/2014/main" id="{B13580E0-CF30-4A90-8D6D-44A92B8B7642}"/>
                  </a:ext>
                </a:extLst>
              </p:cNvPr>
              <p:cNvSpPr>
                <a:spLocks noRot="1" noChangeAspect="1" noMove="1" noResize="1" noEditPoints="1" noAdjustHandles="1" noChangeArrowheads="1" noChangeShapeType="1" noTextEdit="1"/>
              </p:cNvSpPr>
              <p:nvPr/>
            </p:nvSpPr>
            <p:spPr bwMode="auto">
              <a:xfrm>
                <a:off x="516539" y="1639728"/>
                <a:ext cx="7583936" cy="532966"/>
              </a:xfrm>
              <a:prstGeom prst="rect">
                <a:avLst/>
              </a:prstGeom>
              <a:blipFill>
                <a:blip r:embed="rId15"/>
                <a:stretch>
                  <a:fillRect l="-1688" t="-13793" b="-321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7" name="Text Box 6">
            <a:extLst>
              <a:ext uri="{FF2B5EF4-FFF2-40B4-BE49-F238E27FC236}">
                <a16:creationId xmlns:a16="http://schemas.microsoft.com/office/drawing/2014/main" id="{C1EA064E-31B5-4195-93CE-ED1DFA6E8333}"/>
              </a:ext>
            </a:extLst>
          </p:cNvPr>
          <p:cNvSpPr txBox="1">
            <a:spLocks noChangeArrowheads="1"/>
          </p:cNvSpPr>
          <p:nvPr/>
        </p:nvSpPr>
        <p:spPr bwMode="auto">
          <a:xfrm>
            <a:off x="730589" y="2221768"/>
            <a:ext cx="741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mj-lt"/>
                <a:ea typeface="+mj-ea"/>
              </a:rPr>
              <a:t>质点</a:t>
            </a:r>
            <a:r>
              <a:rPr lang="en-US" altLang="zh-CN" sz="2800" b="1" i="1" dirty="0">
                <a:latin typeface="+mj-lt"/>
                <a:ea typeface="+mj-ea"/>
              </a:rPr>
              <a:t>P</a:t>
            </a:r>
            <a:r>
              <a:rPr lang="zh-CN" altLang="en-US" sz="2800" b="1" dirty="0">
                <a:latin typeface="+mj-lt"/>
                <a:ea typeface="+mj-ea"/>
              </a:rPr>
              <a:t>的坐标为</a:t>
            </a:r>
            <a:r>
              <a:rPr lang="en-US" altLang="zh-CN" sz="2800" b="1" i="1" dirty="0">
                <a:latin typeface="+mj-lt"/>
                <a:ea typeface="+mj-ea"/>
              </a:rPr>
              <a:t>P</a:t>
            </a:r>
            <a:r>
              <a:rPr lang="en-US" altLang="zh-CN" sz="2800" b="1" dirty="0">
                <a:latin typeface="+mj-lt"/>
                <a:ea typeface="+mj-ea"/>
              </a:rPr>
              <a:t>(0</a:t>
            </a:r>
            <a:r>
              <a:rPr lang="zh-CN" altLang="en-US" sz="2800" b="1" dirty="0">
                <a:latin typeface="+mj-lt"/>
                <a:ea typeface="+mj-ea"/>
              </a:rPr>
              <a:t>，</a:t>
            </a:r>
            <a:r>
              <a:rPr lang="en-US" altLang="zh-CN" sz="2800" b="1" dirty="0">
                <a:latin typeface="+mj-lt"/>
                <a:ea typeface="+mj-ea"/>
              </a:rPr>
              <a:t>0</a:t>
            </a:r>
            <a:r>
              <a:rPr lang="zh-CN" altLang="en-US" sz="2800" b="1" dirty="0">
                <a:latin typeface="+mj-lt"/>
                <a:ea typeface="+mj-ea"/>
              </a:rPr>
              <a:t>，</a:t>
            </a:r>
            <a:r>
              <a:rPr lang="en-US" altLang="zh-CN" sz="2800" b="1" i="1" dirty="0">
                <a:latin typeface="+mj-lt"/>
                <a:ea typeface="+mj-ea"/>
              </a:rPr>
              <a:t>a</a:t>
            </a:r>
            <a:r>
              <a:rPr lang="en-US" altLang="zh-CN" sz="2800" b="1" dirty="0">
                <a:latin typeface="+mj-lt"/>
                <a:ea typeface="+mj-ea"/>
              </a:rPr>
              <a:t>)</a:t>
            </a:r>
            <a:r>
              <a:rPr lang="zh-CN" altLang="en-US" sz="2800" b="1" dirty="0">
                <a:latin typeface="+mj-lt"/>
                <a:ea typeface="+mj-ea"/>
              </a:rPr>
              <a:t>，</a:t>
            </a:r>
            <a:r>
              <a:rPr lang="en-US" altLang="zh-CN" sz="2800" b="1" i="1" dirty="0">
                <a:latin typeface="+mj-lt"/>
                <a:ea typeface="+mj-ea"/>
              </a:rPr>
              <a:t>a</a:t>
            </a:r>
            <a:r>
              <a:rPr lang="en-US" altLang="zh-CN" sz="2800" b="1" dirty="0">
                <a:latin typeface="+mj-lt"/>
                <a:ea typeface="+mj-ea"/>
              </a:rPr>
              <a:t>=</a:t>
            </a:r>
            <a:r>
              <a:rPr lang="en-US" altLang="zh-CN" sz="2800" b="1" i="1" dirty="0" err="1">
                <a:latin typeface="+mj-lt"/>
                <a:ea typeface="+mj-ea"/>
              </a:rPr>
              <a:t>R</a:t>
            </a:r>
            <a:r>
              <a:rPr lang="en-US" altLang="zh-CN" sz="2800" b="1" dirty="0" err="1">
                <a:latin typeface="+mj-lt"/>
                <a:ea typeface="+mj-ea"/>
              </a:rPr>
              <a:t>+</a:t>
            </a:r>
            <a:r>
              <a:rPr lang="en-US" altLang="zh-CN" sz="2800" b="1" i="1" dirty="0" err="1">
                <a:latin typeface="+mj-lt"/>
                <a:ea typeface="+mj-ea"/>
              </a:rPr>
              <a:t>h</a:t>
            </a:r>
            <a:r>
              <a:rPr lang="en-US" altLang="zh-CN" sz="2800" b="1" dirty="0">
                <a:latin typeface="+mj-lt"/>
                <a:ea typeface="+mj-ea"/>
              </a:rPr>
              <a:t>. </a:t>
            </a:r>
          </a:p>
        </p:txBody>
      </p:sp>
      <p:sp>
        <p:nvSpPr>
          <p:cNvPr id="28" name="Rectangle 7">
            <a:extLst>
              <a:ext uri="{FF2B5EF4-FFF2-40B4-BE49-F238E27FC236}">
                <a16:creationId xmlns:a16="http://schemas.microsoft.com/office/drawing/2014/main" id="{8EAC4B50-4283-472E-B39C-F1066B25273E}"/>
              </a:ext>
            </a:extLst>
          </p:cNvPr>
          <p:cNvSpPr>
            <a:spLocks noChangeArrowheads="1"/>
          </p:cNvSpPr>
          <p:nvPr/>
        </p:nvSpPr>
        <p:spPr bwMode="auto">
          <a:xfrm>
            <a:off x="730589" y="3049338"/>
            <a:ext cx="38811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800" b="1" dirty="0">
                <a:latin typeface="+mj-lt"/>
                <a:ea typeface="+mj-ea"/>
              </a:rPr>
              <a:t>由对称性、均匀性易知 </a:t>
            </a:r>
          </a:p>
        </p:txBody>
      </p:sp>
      <mc:AlternateContent xmlns:mc="http://schemas.openxmlformats.org/markup-compatibility/2006" xmlns:a14="http://schemas.microsoft.com/office/drawing/2010/main">
        <mc:Choice Requires="a14">
          <p:sp>
            <p:nvSpPr>
              <p:cNvPr id="29" name="Object 8">
                <a:extLst>
                  <a:ext uri="{FF2B5EF4-FFF2-40B4-BE49-F238E27FC236}">
                    <a16:creationId xmlns:a16="http://schemas.microsoft.com/office/drawing/2014/main" id="{5229CECC-A66F-4E26-8888-DB20B842B603}"/>
                  </a:ext>
                </a:extLst>
              </p:cNvPr>
              <p:cNvSpPr txBox="1"/>
              <p:nvPr/>
            </p:nvSpPr>
            <p:spPr bwMode="auto">
              <a:xfrm>
                <a:off x="4852122" y="2961698"/>
                <a:ext cx="2953359" cy="698500"/>
              </a:xfrm>
              <a:prstGeom prst="rect">
                <a:avLst/>
              </a:prstGeom>
              <a:noFill/>
            </p:spPr>
            <p:txBody>
              <a:bodyPr>
                <a:normAutofit/>
              </a:bodyPr>
              <a:lstStyle/>
              <a:p>
                <a14:m>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𝑭</m:t>
                        </m:r>
                      </m:e>
                      <m:sub>
                        <m:r>
                          <a:rPr lang="zh-CN" altLang="en-US" sz="2800" b="1" i="1">
                            <a:solidFill>
                              <a:srgbClr val="000000"/>
                            </a:solidFill>
                            <a:latin typeface="Cambria Math" panose="02040503050406030204" pitchFamily="18" charset="0"/>
                            <a:ea typeface="+mj-ea"/>
                          </a:rPr>
                          <m:t>𝒙</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oMath>
                </a14:m>
                <a:r>
                  <a:rPr lang="zh-CN" altLang="en-US" sz="2800" b="1" dirty="0">
                    <a:latin typeface="+mj-lt"/>
                    <a:ea typeface="+mj-ea"/>
                  </a:rPr>
                  <a:t> </a:t>
                </a:r>
                <a14:m>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𝑭</m:t>
                        </m:r>
                      </m:e>
                      <m:sub>
                        <m:r>
                          <a:rPr lang="zh-CN" altLang="en-US" sz="2800" b="1" i="1">
                            <a:solidFill>
                              <a:srgbClr val="000000"/>
                            </a:solidFill>
                            <a:latin typeface="Cambria Math" panose="02040503050406030204" pitchFamily="18" charset="0"/>
                          </a:rPr>
                          <m:t>𝒚</m:t>
                        </m:r>
                      </m:sub>
                    </m:sSub>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𝟎</m:t>
                    </m:r>
                    <m:r>
                      <a:rPr lang="zh-CN" altLang="en-US" sz="2800" b="1" i="1">
                        <a:solidFill>
                          <a:srgbClr val="000000"/>
                        </a:solidFill>
                        <a:latin typeface="Cambria Math" panose="02040503050406030204" pitchFamily="18" charset="0"/>
                      </a:rPr>
                      <m:t>,</m:t>
                    </m:r>
                  </m:oMath>
                </a14:m>
                <a:endParaRPr lang="zh-CN" altLang="en-US" sz="2800" b="1" dirty="0">
                  <a:latin typeface="+mj-lt"/>
                  <a:ea typeface="+mj-ea"/>
                </a:endParaRPr>
              </a:p>
            </p:txBody>
          </p:sp>
        </mc:Choice>
        <mc:Fallback xmlns="">
          <p:sp>
            <p:nvSpPr>
              <p:cNvPr id="29" name="Object 8">
                <a:extLst>
                  <a:ext uri="{FF2B5EF4-FFF2-40B4-BE49-F238E27FC236}">
                    <a16:creationId xmlns:a16="http://schemas.microsoft.com/office/drawing/2014/main" id="{5229CECC-A66F-4E26-8888-DB20B842B603}"/>
                  </a:ext>
                </a:extLst>
              </p:cNvPr>
              <p:cNvSpPr txBox="1">
                <a:spLocks noRot="1" noChangeAspect="1" noMove="1" noResize="1" noEditPoints="1" noAdjustHandles="1" noChangeArrowheads="1" noChangeShapeType="1" noTextEdit="1"/>
              </p:cNvSpPr>
              <p:nvPr/>
            </p:nvSpPr>
            <p:spPr bwMode="auto">
              <a:xfrm>
                <a:off x="4852122" y="2961698"/>
                <a:ext cx="2953359" cy="698500"/>
              </a:xfrm>
              <a:prstGeom prst="rect">
                <a:avLst/>
              </a:prstGeom>
              <a:blipFill>
                <a:blip r:embed="rId16"/>
                <a:stretch>
                  <a:fillRect/>
                </a:stretch>
              </a:blipFill>
            </p:spPr>
            <p:txBody>
              <a:bodyPr/>
              <a:lstStyle/>
              <a:p>
                <a:r>
                  <a:rPr lang="zh-CN" altLang="en-US">
                    <a:noFill/>
                  </a:rPr>
                  <a:t> </a:t>
                </a:r>
              </a:p>
            </p:txBody>
          </p:sp>
        </mc:Fallback>
      </mc:AlternateContent>
      <p:sp>
        <p:nvSpPr>
          <p:cNvPr id="31" name="Rectangle 10">
            <a:extLst>
              <a:ext uri="{FF2B5EF4-FFF2-40B4-BE49-F238E27FC236}">
                <a16:creationId xmlns:a16="http://schemas.microsoft.com/office/drawing/2014/main" id="{C0B02BF0-9241-472D-8D0B-80613FA6138F}"/>
              </a:ext>
            </a:extLst>
          </p:cNvPr>
          <p:cNvSpPr>
            <a:spLocks noChangeArrowheads="1"/>
          </p:cNvSpPr>
          <p:nvPr/>
        </p:nvSpPr>
        <p:spPr bwMode="auto">
          <a:xfrm>
            <a:off x="419450" y="4129587"/>
            <a:ext cx="5397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latin typeface="+mj-lt"/>
                <a:ea typeface="+mj-ea"/>
              </a:rPr>
              <a:t>而</a:t>
            </a:r>
          </a:p>
        </p:txBody>
      </p:sp>
      <mc:AlternateContent xmlns:mc="http://schemas.openxmlformats.org/markup-compatibility/2006" xmlns:a14="http://schemas.microsoft.com/office/drawing/2010/main">
        <mc:Choice Requires="a14">
          <p:sp>
            <p:nvSpPr>
              <p:cNvPr id="32" name="Object 11">
                <a:extLst>
                  <a:ext uri="{FF2B5EF4-FFF2-40B4-BE49-F238E27FC236}">
                    <a16:creationId xmlns:a16="http://schemas.microsoft.com/office/drawing/2014/main" id="{A1488973-9C13-4D47-83CD-C42D9FE94C95}"/>
                  </a:ext>
                </a:extLst>
              </p:cNvPr>
              <p:cNvSpPr txBox="1"/>
              <p:nvPr/>
            </p:nvSpPr>
            <p:spPr bwMode="auto">
              <a:xfrm>
                <a:off x="1121763" y="3892288"/>
                <a:ext cx="4175125" cy="12255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𝑭</m:t>
                          </m:r>
                        </m:e>
                        <m:sub>
                          <m:r>
                            <a:rPr lang="zh-CN" altLang="en-US" sz="2800" b="1" i="1">
                              <a:solidFill>
                                <a:srgbClr val="000000"/>
                              </a:solidFill>
                              <a:latin typeface="Cambria Math" panose="02040503050406030204" pitchFamily="18" charset="0"/>
                              <a:ea typeface="+mj-ea"/>
                            </a:rPr>
                            <m:t>𝒛</m:t>
                          </m:r>
                        </m:sub>
                      </m:sSub>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𝒌𝒎</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𝒂</m:t>
                              </m:r>
                              <m:r>
                                <a:rPr lang="zh-CN" altLang="en-US" sz="2800" b="1" i="1">
                                  <a:solidFill>
                                    <a:srgbClr val="000000"/>
                                  </a:solidFill>
                                  <a:latin typeface="Cambria Math" panose="02040503050406030204" pitchFamily="18" charset="0"/>
                                  <a:ea typeface="+mj-ea"/>
                                </a:rPr>
                                <m:t>)</m:t>
                              </m:r>
                            </m:num>
                            <m:den>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𝒓</m:t>
                                  </m:r>
                                </m:e>
                                <m:sup>
                                  <m:r>
                                    <a:rPr lang="zh-CN" altLang="en-US" sz="2800" b="1" i="1">
                                      <a:solidFill>
                                        <a:srgbClr val="000000"/>
                                      </a:solidFill>
                                      <a:latin typeface="Cambria Math" panose="02040503050406030204" pitchFamily="18" charset="0"/>
                                      <a:ea typeface="+mj-ea"/>
                                    </a:rPr>
                                    <m:t>𝟑</m:t>
                                  </m:r>
                                </m:sup>
                              </m:sSup>
                            </m:den>
                          </m:f>
                          <m:r>
                            <a:rPr lang="zh-CN" altLang="en-US" sz="2800" b="1" i="1">
                              <a:solidFill>
                                <a:srgbClr val="000000"/>
                              </a:solidFill>
                              <a:latin typeface="Cambria Math" panose="02040503050406030204" pitchFamily="18" charset="0"/>
                              <a:ea typeface="+mj-ea"/>
                            </a:rPr>
                            <m:t>𝒅𝑽</m:t>
                          </m:r>
                        </m:e>
                      </m:nary>
                    </m:oMath>
                  </m:oMathPara>
                </a14:m>
                <a:endParaRPr lang="zh-CN" altLang="en-US" sz="2800" b="1" dirty="0">
                  <a:latin typeface="+mj-lt"/>
                  <a:ea typeface="+mj-ea"/>
                </a:endParaRPr>
              </a:p>
            </p:txBody>
          </p:sp>
        </mc:Choice>
        <mc:Fallback xmlns="">
          <p:sp>
            <p:nvSpPr>
              <p:cNvPr id="32" name="Object 11">
                <a:extLst>
                  <a:ext uri="{FF2B5EF4-FFF2-40B4-BE49-F238E27FC236}">
                    <a16:creationId xmlns:a16="http://schemas.microsoft.com/office/drawing/2014/main" id="{A1488973-9C13-4D47-83CD-C42D9FE94C95}"/>
                  </a:ext>
                </a:extLst>
              </p:cNvPr>
              <p:cNvSpPr txBox="1">
                <a:spLocks noRot="1" noChangeAspect="1" noMove="1" noResize="1" noEditPoints="1" noAdjustHandles="1" noChangeArrowheads="1" noChangeShapeType="1" noTextEdit="1"/>
              </p:cNvSpPr>
              <p:nvPr/>
            </p:nvSpPr>
            <p:spPr bwMode="auto">
              <a:xfrm>
                <a:off x="1121763" y="3892288"/>
                <a:ext cx="4175125" cy="122555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Object 12">
                <a:extLst>
                  <a:ext uri="{FF2B5EF4-FFF2-40B4-BE49-F238E27FC236}">
                    <a16:creationId xmlns:a16="http://schemas.microsoft.com/office/drawing/2014/main" id="{A4B2F3F3-B215-4432-A578-FAB6EE0E0605}"/>
                  </a:ext>
                </a:extLst>
              </p:cNvPr>
              <p:cNvSpPr txBox="1"/>
              <p:nvPr/>
            </p:nvSpPr>
            <p:spPr bwMode="auto">
              <a:xfrm>
                <a:off x="5296888" y="3849231"/>
                <a:ext cx="6192838" cy="12525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𝒌𝒎</m:t>
                      </m:r>
                      <m:r>
                        <a:rPr lang="zh-CN" altLang="en-US" sz="2800" b="1" i="1">
                          <a:solidFill>
                            <a:srgbClr val="000000"/>
                          </a:solidFill>
                          <a:latin typeface="Cambria Math" panose="02040503050406030204" pitchFamily="18" charset="0"/>
                          <a:ea typeface="+mj-ea"/>
                        </a:rPr>
                        <m:t>𝝆</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𝒂</m:t>
                              </m:r>
                            </m:num>
                            <m:den>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𝒚</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𝒂</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r>
                                    <a:rPr lang="zh-CN" altLang="en-US" sz="2800" b="1" i="1">
                                      <a:solidFill>
                                        <a:srgbClr val="000000"/>
                                      </a:solidFill>
                                      <a:latin typeface="Cambria Math" panose="02040503050406030204" pitchFamily="18" charset="0"/>
                                      <a:ea typeface="+mj-ea"/>
                                    </a:rPr>
                                    <m:t>𝟐</m:t>
                                  </m:r>
                                </m:sup>
                              </m:sSup>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m:t>
                                  </m:r>
                                </m:e>
                                <m:sup>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𝟑</m:t>
                                      </m:r>
                                    </m:num>
                                    <m:den>
                                      <m:r>
                                        <a:rPr lang="zh-CN" altLang="en-US" sz="2800" b="1" i="1">
                                          <a:solidFill>
                                            <a:srgbClr val="000000"/>
                                          </a:solidFill>
                                          <a:latin typeface="Cambria Math" panose="02040503050406030204" pitchFamily="18" charset="0"/>
                                          <a:ea typeface="+mj-ea"/>
                                        </a:rPr>
                                        <m:t>𝟐</m:t>
                                      </m:r>
                                    </m:den>
                                  </m:f>
                                </m:sup>
                              </m:sSup>
                            </m:den>
                          </m:f>
                          <m:r>
                            <a:rPr lang="zh-CN" altLang="en-US" sz="2800" b="1" i="1">
                              <a:solidFill>
                                <a:srgbClr val="000000"/>
                              </a:solidFill>
                              <a:latin typeface="Cambria Math" panose="02040503050406030204" pitchFamily="18" charset="0"/>
                              <a:ea typeface="+mj-ea"/>
                            </a:rPr>
                            <m:t>𝒅𝑽</m:t>
                          </m:r>
                        </m:e>
                      </m:nary>
                    </m:oMath>
                  </m:oMathPara>
                </a14:m>
                <a:endParaRPr lang="zh-CN" altLang="en-US" sz="2800" b="1" dirty="0">
                  <a:latin typeface="+mj-lt"/>
                  <a:ea typeface="+mj-ea"/>
                </a:endParaRPr>
              </a:p>
            </p:txBody>
          </p:sp>
        </mc:Choice>
        <mc:Fallback xmlns="">
          <p:sp>
            <p:nvSpPr>
              <p:cNvPr id="33" name="Object 12">
                <a:extLst>
                  <a:ext uri="{FF2B5EF4-FFF2-40B4-BE49-F238E27FC236}">
                    <a16:creationId xmlns:a16="http://schemas.microsoft.com/office/drawing/2014/main" id="{A4B2F3F3-B215-4432-A578-FAB6EE0E0605}"/>
                  </a:ext>
                </a:extLst>
              </p:cNvPr>
              <p:cNvSpPr txBox="1">
                <a:spLocks noRot="1" noChangeAspect="1" noMove="1" noResize="1" noEditPoints="1" noAdjustHandles="1" noChangeArrowheads="1" noChangeShapeType="1" noTextEdit="1"/>
              </p:cNvSpPr>
              <p:nvPr/>
            </p:nvSpPr>
            <p:spPr bwMode="auto">
              <a:xfrm>
                <a:off x="5296888" y="3849231"/>
                <a:ext cx="6192838" cy="1252537"/>
              </a:xfrm>
              <a:prstGeom prst="rect">
                <a:avLst/>
              </a:prstGeom>
              <a:blipFill>
                <a:blip r:embed="rId1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Object 2">
                <a:extLst>
                  <a:ext uri="{FF2B5EF4-FFF2-40B4-BE49-F238E27FC236}">
                    <a16:creationId xmlns:a16="http://schemas.microsoft.com/office/drawing/2014/main" id="{441F4851-D01E-4328-9DDC-334E8C83B252}"/>
                  </a:ext>
                </a:extLst>
              </p:cNvPr>
              <p:cNvSpPr txBox="1"/>
              <p:nvPr/>
            </p:nvSpPr>
            <p:spPr bwMode="auto">
              <a:xfrm>
                <a:off x="1614708" y="5228033"/>
                <a:ext cx="7920038" cy="1254125"/>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smtClean="0">
                          <a:solidFill>
                            <a:schemeClr val="tx1"/>
                          </a:solidFill>
                          <a:latin typeface="Cambria Math" panose="02040503050406030204" pitchFamily="18" charset="0"/>
                        </a:rPr>
                        <m:t>=</m:t>
                      </m:r>
                      <m:r>
                        <a:rPr lang="zh-CN" altLang="en-US" sz="2800" b="1" i="1" smtClean="0">
                          <a:solidFill>
                            <a:schemeClr val="tx1"/>
                          </a:solidFill>
                          <a:latin typeface="Cambria Math" panose="02040503050406030204" pitchFamily="18" charset="0"/>
                        </a:rPr>
                        <m:t>𝒌𝒎</m:t>
                      </m:r>
                      <m:r>
                        <a:rPr lang="zh-CN" altLang="en-US" sz="2800" b="1" i="1" smtClean="0">
                          <a:solidFill>
                            <a:schemeClr val="tx1"/>
                          </a:solidFill>
                          <a:latin typeface="Cambria Math" panose="02040503050406030204" pitchFamily="18" charset="0"/>
                        </a:rPr>
                        <m:t>𝝆</m:t>
                      </m:r>
                      <m:nary>
                        <m:naryPr>
                          <m:ctrlPr>
                            <a:rPr lang="zh-CN" altLang="en-US" sz="2800" b="1" i="1">
                              <a:solidFill>
                                <a:schemeClr val="tx1"/>
                              </a:solidFill>
                              <a:latin typeface="Cambria Math" panose="02040503050406030204" pitchFamily="18" charset="0"/>
                            </a:rPr>
                          </m:ctrlPr>
                        </m:naryPr>
                        <m:sub>
                          <m:r>
                            <a:rPr lang="zh-CN" altLang="en-US" sz="2800" b="1" i="1">
                              <a:solidFill>
                                <a:schemeClr val="tx1"/>
                              </a:solidFill>
                              <a:latin typeface="Cambria Math" panose="02040503050406030204" pitchFamily="18" charset="0"/>
                            </a:rPr>
                            <m:t>−</m:t>
                          </m:r>
                          <m:r>
                            <a:rPr lang="zh-CN" altLang="en-US" sz="2800" b="1" i="1">
                              <a:solidFill>
                                <a:schemeClr val="tx1"/>
                              </a:solidFill>
                              <a:latin typeface="Cambria Math" panose="02040503050406030204" pitchFamily="18" charset="0"/>
                            </a:rPr>
                            <m:t>𝑹</m:t>
                          </m:r>
                        </m:sub>
                        <m:sup>
                          <m:r>
                            <a:rPr lang="zh-CN" altLang="en-US" sz="2800" b="1" i="1">
                              <a:solidFill>
                                <a:schemeClr val="tx1"/>
                              </a:solidFill>
                              <a:latin typeface="Cambria Math" panose="02040503050406030204" pitchFamily="18" charset="0"/>
                            </a:rPr>
                            <m:t>𝑹</m:t>
                          </m:r>
                        </m:sup>
                        <m:e>
                          <m:r>
                            <a:rPr lang="zh-CN" altLang="en-US" sz="2800" b="1" i="1">
                              <a:solidFill>
                                <a:schemeClr val="tx1"/>
                              </a:solidFill>
                              <a:latin typeface="Cambria Math" panose="02040503050406030204" pitchFamily="18" charset="0"/>
                            </a:rPr>
                            <m:t>𝒅𝒛</m:t>
                          </m:r>
                          <m:nary>
                            <m:naryPr>
                              <m:ctrlPr>
                                <a:rPr lang="zh-CN" altLang="en-US" sz="2800" b="1" i="1">
                                  <a:solidFill>
                                    <a:schemeClr val="tx1"/>
                                  </a:solidFill>
                                  <a:latin typeface="Cambria Math" panose="02040503050406030204" pitchFamily="18" charset="0"/>
                                </a:rPr>
                              </m:ctrlPr>
                            </m:naryPr>
                            <m:sub>
                              <m:r>
                                <a:rPr lang="zh-CN" altLang="en-US" sz="2800" b="1" i="1">
                                  <a:solidFill>
                                    <a:schemeClr val="tx1"/>
                                  </a:solidFill>
                                  <a:latin typeface="Cambria Math" panose="02040503050406030204" pitchFamily="18" charset="0"/>
                                </a:rPr>
                                <m:t>𝟎</m:t>
                              </m:r>
                            </m:sub>
                            <m:sup>
                              <m:r>
                                <a:rPr lang="zh-CN" altLang="en-US" sz="2800" b="1" i="1">
                                  <a:solidFill>
                                    <a:schemeClr val="tx1"/>
                                  </a:solidFill>
                                  <a:latin typeface="Cambria Math" panose="02040503050406030204" pitchFamily="18" charset="0"/>
                                </a:rPr>
                                <m:t>𝟐</m:t>
                              </m:r>
                              <m:r>
                                <a:rPr lang="zh-CN" altLang="en-US" sz="2800" b="1" i="1">
                                  <a:solidFill>
                                    <a:schemeClr val="tx1"/>
                                  </a:solidFill>
                                  <a:latin typeface="Cambria Math" panose="02040503050406030204" pitchFamily="18" charset="0"/>
                                </a:rPr>
                                <m:t>𝝅</m:t>
                              </m:r>
                            </m:sup>
                            <m:e>
                              <m:r>
                                <a:rPr lang="zh-CN" altLang="en-US" sz="2800" b="1" i="1">
                                  <a:solidFill>
                                    <a:schemeClr val="tx1"/>
                                  </a:solidFill>
                                  <a:latin typeface="Cambria Math" panose="02040503050406030204" pitchFamily="18" charset="0"/>
                                </a:rPr>
                                <m:t>𝒅</m:t>
                              </m:r>
                              <m:r>
                                <a:rPr lang="zh-CN" altLang="en-US" sz="2800" b="1" i="1">
                                  <a:solidFill>
                                    <a:schemeClr val="tx1"/>
                                  </a:solidFill>
                                  <a:latin typeface="Cambria Math" panose="02040503050406030204" pitchFamily="18" charset="0"/>
                                </a:rPr>
                                <m:t>𝜽</m:t>
                              </m:r>
                            </m:e>
                          </m:nary>
                          <m:nary>
                            <m:naryPr>
                              <m:ctrlPr>
                                <a:rPr lang="zh-CN" altLang="en-US" sz="2800" b="1" i="1">
                                  <a:solidFill>
                                    <a:schemeClr val="tx1"/>
                                  </a:solidFill>
                                  <a:latin typeface="Cambria Math" panose="02040503050406030204" pitchFamily="18" charset="0"/>
                                </a:rPr>
                              </m:ctrlPr>
                            </m:naryPr>
                            <m:sub>
                              <m:r>
                                <a:rPr lang="zh-CN" altLang="en-US" sz="2800" b="1" i="1">
                                  <a:solidFill>
                                    <a:schemeClr val="tx1"/>
                                  </a:solidFill>
                                  <a:latin typeface="Cambria Math" panose="02040503050406030204" pitchFamily="18" charset="0"/>
                                </a:rPr>
                                <m:t>𝟎</m:t>
                              </m:r>
                            </m:sub>
                            <m:sup>
                              <m:rad>
                                <m:radPr>
                                  <m:degHide m:val="on"/>
                                  <m:ctrlPr>
                                    <a:rPr lang="zh-CN" altLang="en-US" sz="2800" b="1" i="1">
                                      <a:solidFill>
                                        <a:schemeClr val="tx1"/>
                                      </a:solidFill>
                                      <a:latin typeface="Cambria Math" panose="02040503050406030204" pitchFamily="18" charset="0"/>
                                    </a:rPr>
                                  </m:ctrlPr>
                                </m:radPr>
                                <m:deg/>
                                <m:e>
                                  <m:sSup>
                                    <m:sSupPr>
                                      <m:ctrlPr>
                                        <a:rPr lang="zh-CN" altLang="en-US" sz="2800" b="1" i="1">
                                          <a:solidFill>
                                            <a:schemeClr val="tx1"/>
                                          </a:solidFill>
                                          <a:latin typeface="Cambria Math" panose="02040503050406030204" pitchFamily="18" charset="0"/>
                                        </a:rPr>
                                      </m:ctrlPr>
                                    </m:sSupPr>
                                    <m:e>
                                      <m:r>
                                        <a:rPr lang="zh-CN" altLang="en-US" sz="2800" b="1" i="1">
                                          <a:solidFill>
                                            <a:schemeClr val="tx1"/>
                                          </a:solidFill>
                                          <a:latin typeface="Cambria Math" panose="02040503050406030204" pitchFamily="18" charset="0"/>
                                        </a:rPr>
                                        <m:t>𝑹</m:t>
                                      </m:r>
                                    </m:e>
                                    <m:sup>
                                      <m:r>
                                        <a:rPr lang="zh-CN" altLang="en-US" sz="2800" b="1" i="1">
                                          <a:solidFill>
                                            <a:schemeClr val="tx1"/>
                                          </a:solidFill>
                                          <a:latin typeface="Cambria Math" panose="02040503050406030204" pitchFamily="18" charset="0"/>
                                        </a:rPr>
                                        <m:t>𝟐</m:t>
                                      </m:r>
                                    </m:sup>
                                  </m:sSup>
                                  <m:r>
                                    <a:rPr lang="zh-CN" altLang="en-US" sz="2800" b="1" i="1">
                                      <a:solidFill>
                                        <a:schemeClr val="tx1"/>
                                      </a:solidFill>
                                      <a:latin typeface="Cambria Math" panose="02040503050406030204" pitchFamily="18" charset="0"/>
                                    </a:rPr>
                                    <m:t>−</m:t>
                                  </m:r>
                                  <m:sSup>
                                    <m:sSupPr>
                                      <m:ctrlPr>
                                        <a:rPr lang="zh-CN" altLang="en-US" sz="2800" b="1" i="1">
                                          <a:solidFill>
                                            <a:schemeClr val="tx1"/>
                                          </a:solidFill>
                                          <a:latin typeface="Cambria Math" panose="02040503050406030204" pitchFamily="18" charset="0"/>
                                        </a:rPr>
                                      </m:ctrlPr>
                                    </m:sSupPr>
                                    <m:e>
                                      <m:r>
                                        <a:rPr lang="zh-CN" altLang="en-US" sz="2800" b="1" i="1">
                                          <a:solidFill>
                                            <a:schemeClr val="tx1"/>
                                          </a:solidFill>
                                          <a:latin typeface="Cambria Math" panose="02040503050406030204" pitchFamily="18" charset="0"/>
                                        </a:rPr>
                                        <m:t>𝒛</m:t>
                                      </m:r>
                                    </m:e>
                                    <m:sup>
                                      <m:r>
                                        <a:rPr lang="zh-CN" altLang="en-US" sz="2800" b="1" i="1">
                                          <a:solidFill>
                                            <a:schemeClr val="tx1"/>
                                          </a:solidFill>
                                          <a:latin typeface="Cambria Math" panose="02040503050406030204" pitchFamily="18" charset="0"/>
                                        </a:rPr>
                                        <m:t>𝟐</m:t>
                                      </m:r>
                                    </m:sup>
                                  </m:sSup>
                                </m:e>
                              </m:rad>
                            </m:sup>
                            <m:e>
                              <m:f>
                                <m:fPr>
                                  <m:ctrlPr>
                                    <a:rPr lang="zh-CN" altLang="en-US" sz="2800" b="1" i="1">
                                      <a:solidFill>
                                        <a:schemeClr val="tx1"/>
                                      </a:solidFill>
                                      <a:latin typeface="Cambria Math" panose="02040503050406030204" pitchFamily="18" charset="0"/>
                                    </a:rPr>
                                  </m:ctrlPr>
                                </m:fPr>
                                <m:num>
                                  <m:r>
                                    <a:rPr lang="zh-CN" altLang="en-US" sz="2800" b="1" i="1">
                                      <a:solidFill>
                                        <a:schemeClr val="tx1"/>
                                      </a:solidFill>
                                      <a:latin typeface="Cambria Math" panose="02040503050406030204" pitchFamily="18" charset="0"/>
                                    </a:rPr>
                                    <m:t>(</m:t>
                                  </m:r>
                                  <m:r>
                                    <a:rPr lang="zh-CN" altLang="en-US" sz="2800" b="1" i="1">
                                      <a:solidFill>
                                        <a:schemeClr val="tx1"/>
                                      </a:solidFill>
                                      <a:latin typeface="Cambria Math" panose="02040503050406030204" pitchFamily="18" charset="0"/>
                                    </a:rPr>
                                    <m:t>𝒛</m:t>
                                  </m:r>
                                  <m:r>
                                    <a:rPr lang="zh-CN" altLang="en-US" sz="2800" b="1" i="1">
                                      <a:solidFill>
                                        <a:schemeClr val="tx1"/>
                                      </a:solidFill>
                                      <a:latin typeface="Cambria Math" panose="02040503050406030204" pitchFamily="18" charset="0"/>
                                    </a:rPr>
                                    <m:t>−</m:t>
                                  </m:r>
                                  <m:r>
                                    <a:rPr lang="zh-CN" altLang="en-US" sz="2800" b="1" i="1">
                                      <a:solidFill>
                                        <a:schemeClr val="tx1"/>
                                      </a:solidFill>
                                      <a:latin typeface="Cambria Math" panose="02040503050406030204" pitchFamily="18" charset="0"/>
                                    </a:rPr>
                                    <m:t>𝒂</m:t>
                                  </m:r>
                                  <m:r>
                                    <a:rPr lang="zh-CN" altLang="en-US" sz="2800" b="1" i="1">
                                      <a:solidFill>
                                        <a:schemeClr val="tx1"/>
                                      </a:solidFill>
                                      <a:latin typeface="Cambria Math" panose="02040503050406030204" pitchFamily="18" charset="0"/>
                                    </a:rPr>
                                    <m:t>)</m:t>
                                  </m:r>
                                </m:num>
                                <m:den>
                                  <m:r>
                                    <a:rPr lang="zh-CN" altLang="en-US" sz="2800" b="1" i="1">
                                      <a:solidFill>
                                        <a:schemeClr val="tx1"/>
                                      </a:solidFill>
                                      <a:latin typeface="Cambria Math" panose="02040503050406030204" pitchFamily="18" charset="0"/>
                                    </a:rPr>
                                    <m:t>[</m:t>
                                  </m:r>
                                  <m:sSup>
                                    <m:sSupPr>
                                      <m:ctrlPr>
                                        <a:rPr lang="zh-CN" altLang="en-US" sz="2800" b="1" i="1">
                                          <a:solidFill>
                                            <a:schemeClr val="tx1"/>
                                          </a:solidFill>
                                          <a:latin typeface="Cambria Math" panose="02040503050406030204" pitchFamily="18" charset="0"/>
                                        </a:rPr>
                                      </m:ctrlPr>
                                    </m:sSupPr>
                                    <m:e>
                                      <m:r>
                                        <a:rPr lang="zh-CN" altLang="en-US" sz="2800" b="1" i="1">
                                          <a:solidFill>
                                            <a:schemeClr val="tx1"/>
                                          </a:solidFill>
                                          <a:latin typeface="Cambria Math" panose="02040503050406030204" pitchFamily="18" charset="0"/>
                                        </a:rPr>
                                        <m:t>𝒓</m:t>
                                      </m:r>
                                    </m:e>
                                    <m:sup>
                                      <m:r>
                                        <a:rPr lang="zh-CN" altLang="en-US" sz="2800" b="1" i="1">
                                          <a:solidFill>
                                            <a:schemeClr val="tx1"/>
                                          </a:solidFill>
                                          <a:latin typeface="Cambria Math" panose="02040503050406030204" pitchFamily="18" charset="0"/>
                                        </a:rPr>
                                        <m:t>𝟐</m:t>
                                      </m:r>
                                    </m:sup>
                                  </m:sSup>
                                  <m:r>
                                    <a:rPr lang="zh-CN" altLang="en-US" sz="2800" b="1" i="1">
                                      <a:solidFill>
                                        <a:schemeClr val="tx1"/>
                                      </a:solidFill>
                                      <a:latin typeface="Cambria Math" panose="02040503050406030204" pitchFamily="18" charset="0"/>
                                    </a:rPr>
                                    <m:t>+(</m:t>
                                  </m:r>
                                  <m:r>
                                    <a:rPr lang="zh-CN" altLang="en-US" sz="2800" b="1" i="1">
                                      <a:solidFill>
                                        <a:schemeClr val="tx1"/>
                                      </a:solidFill>
                                      <a:latin typeface="Cambria Math" panose="02040503050406030204" pitchFamily="18" charset="0"/>
                                    </a:rPr>
                                    <m:t>𝒛</m:t>
                                  </m:r>
                                  <m:r>
                                    <a:rPr lang="zh-CN" altLang="en-US" sz="2800" b="1" i="1">
                                      <a:solidFill>
                                        <a:schemeClr val="tx1"/>
                                      </a:solidFill>
                                      <a:latin typeface="Cambria Math" panose="02040503050406030204" pitchFamily="18" charset="0"/>
                                    </a:rPr>
                                    <m:t>−</m:t>
                                  </m:r>
                                  <m:r>
                                    <a:rPr lang="zh-CN" altLang="en-US" sz="2800" b="1" i="1">
                                      <a:solidFill>
                                        <a:schemeClr val="tx1"/>
                                      </a:solidFill>
                                      <a:latin typeface="Cambria Math" panose="02040503050406030204" pitchFamily="18" charset="0"/>
                                    </a:rPr>
                                    <m:t>𝒂</m:t>
                                  </m:r>
                                  <m:sSup>
                                    <m:sSupPr>
                                      <m:ctrlPr>
                                        <a:rPr lang="zh-CN" altLang="en-US" sz="2800" b="1" i="1">
                                          <a:solidFill>
                                            <a:schemeClr val="tx1"/>
                                          </a:solidFill>
                                          <a:latin typeface="Cambria Math" panose="02040503050406030204" pitchFamily="18" charset="0"/>
                                        </a:rPr>
                                      </m:ctrlPr>
                                    </m:sSupPr>
                                    <m:e>
                                      <m:r>
                                        <a:rPr lang="zh-CN" altLang="en-US" sz="2800" b="1" i="1">
                                          <a:solidFill>
                                            <a:schemeClr val="tx1"/>
                                          </a:solidFill>
                                          <a:latin typeface="Cambria Math" panose="02040503050406030204" pitchFamily="18" charset="0"/>
                                        </a:rPr>
                                        <m:t>)</m:t>
                                      </m:r>
                                    </m:e>
                                    <m:sup>
                                      <m:r>
                                        <a:rPr lang="zh-CN" altLang="en-US" sz="2800" b="1" i="1">
                                          <a:solidFill>
                                            <a:schemeClr val="tx1"/>
                                          </a:solidFill>
                                          <a:latin typeface="Cambria Math" panose="02040503050406030204" pitchFamily="18" charset="0"/>
                                        </a:rPr>
                                        <m:t>𝟐</m:t>
                                      </m:r>
                                    </m:sup>
                                  </m:sSup>
                                  <m:sSup>
                                    <m:sSupPr>
                                      <m:ctrlPr>
                                        <a:rPr lang="zh-CN" altLang="en-US" sz="2800" b="1" i="1">
                                          <a:solidFill>
                                            <a:schemeClr val="tx1"/>
                                          </a:solidFill>
                                          <a:latin typeface="Cambria Math" panose="02040503050406030204" pitchFamily="18" charset="0"/>
                                        </a:rPr>
                                      </m:ctrlPr>
                                    </m:sSupPr>
                                    <m:e>
                                      <m:r>
                                        <a:rPr lang="zh-CN" altLang="en-US" sz="2800" b="1" i="1">
                                          <a:solidFill>
                                            <a:schemeClr val="tx1"/>
                                          </a:solidFill>
                                          <a:latin typeface="Cambria Math" panose="02040503050406030204" pitchFamily="18" charset="0"/>
                                        </a:rPr>
                                        <m:t>]</m:t>
                                      </m:r>
                                    </m:e>
                                    <m:sup>
                                      <m:f>
                                        <m:fPr>
                                          <m:type m:val="lin"/>
                                          <m:ctrlPr>
                                            <a:rPr lang="zh-CN" altLang="en-US" sz="2800" b="1" i="1">
                                              <a:solidFill>
                                                <a:schemeClr val="tx1"/>
                                              </a:solidFill>
                                              <a:latin typeface="Cambria Math" panose="02040503050406030204" pitchFamily="18" charset="0"/>
                                            </a:rPr>
                                          </m:ctrlPr>
                                        </m:fPr>
                                        <m:num>
                                          <m:r>
                                            <a:rPr lang="zh-CN" altLang="en-US" sz="2800" b="1" i="1">
                                              <a:solidFill>
                                                <a:schemeClr val="tx1"/>
                                              </a:solidFill>
                                              <a:latin typeface="Cambria Math" panose="02040503050406030204" pitchFamily="18" charset="0"/>
                                            </a:rPr>
                                            <m:t>𝟑</m:t>
                                          </m:r>
                                        </m:num>
                                        <m:den>
                                          <m:r>
                                            <a:rPr lang="zh-CN" altLang="en-US" sz="2800" b="1" i="1">
                                              <a:solidFill>
                                                <a:schemeClr val="tx1"/>
                                              </a:solidFill>
                                              <a:latin typeface="Cambria Math" panose="02040503050406030204" pitchFamily="18" charset="0"/>
                                            </a:rPr>
                                            <m:t>𝟐</m:t>
                                          </m:r>
                                        </m:den>
                                      </m:f>
                                    </m:sup>
                                  </m:sSup>
                                </m:den>
                              </m:f>
                              <m:r>
                                <a:rPr lang="zh-CN" altLang="en-US" sz="2800" b="1" i="1">
                                  <a:solidFill>
                                    <a:schemeClr val="tx1"/>
                                  </a:solidFill>
                                  <a:latin typeface="Cambria Math" panose="02040503050406030204" pitchFamily="18" charset="0"/>
                                </a:rPr>
                                <m:t>𝒓𝒅𝒓</m:t>
                              </m:r>
                            </m:e>
                          </m:nary>
                        </m:e>
                      </m:nary>
                    </m:oMath>
                  </m:oMathPara>
                </a14:m>
                <a:endParaRPr lang="zh-CN" altLang="en-US" sz="2800" b="1" dirty="0">
                  <a:solidFill>
                    <a:schemeClr val="tx1"/>
                  </a:solidFill>
                </a:endParaRPr>
              </a:p>
            </p:txBody>
          </p:sp>
        </mc:Choice>
        <mc:Fallback xmlns="">
          <p:sp>
            <p:nvSpPr>
              <p:cNvPr id="34" name="Object 2">
                <a:extLst>
                  <a:ext uri="{FF2B5EF4-FFF2-40B4-BE49-F238E27FC236}">
                    <a16:creationId xmlns:a16="http://schemas.microsoft.com/office/drawing/2014/main" id="{441F4851-D01E-4328-9DDC-334E8C83B252}"/>
                  </a:ext>
                </a:extLst>
              </p:cNvPr>
              <p:cNvSpPr txBox="1">
                <a:spLocks noRot="1" noChangeAspect="1" noMove="1" noResize="1" noEditPoints="1" noAdjustHandles="1" noChangeArrowheads="1" noChangeShapeType="1" noTextEdit="1"/>
              </p:cNvSpPr>
              <p:nvPr/>
            </p:nvSpPr>
            <p:spPr bwMode="auto">
              <a:xfrm>
                <a:off x="1614708" y="5228033"/>
                <a:ext cx="7920038" cy="1254125"/>
              </a:xfrm>
              <a:prstGeom prst="rect">
                <a:avLst/>
              </a:prstGeom>
              <a:blipFill>
                <a:blip r:embed="rId19"/>
                <a:stretch>
                  <a:fillRect/>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p:bldP spid="26" grpId="0"/>
      <p:bldP spid="27" grpId="0"/>
      <p:bldP spid="28" grpId="0"/>
      <p:bldP spid="29" grpId="0"/>
      <p:bldP spid="31" grpId="0"/>
      <p:bldP spid="32" grpId="0"/>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23" name="Object 3">
                <a:extLst>
                  <a:ext uri="{FF2B5EF4-FFF2-40B4-BE49-F238E27FC236}">
                    <a16:creationId xmlns:a16="http://schemas.microsoft.com/office/drawing/2014/main" id="{DFB39B9D-BB4C-4876-8EB5-3105A37D34AF}"/>
                  </a:ext>
                </a:extLst>
              </p:cNvPr>
              <p:cNvSpPr txBox="1"/>
              <p:nvPr/>
            </p:nvSpPr>
            <p:spPr bwMode="auto">
              <a:xfrm>
                <a:off x="1608532" y="677091"/>
                <a:ext cx="4964113" cy="122078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chemeClr val="tx1"/>
                          </a:solidFill>
                          <a:latin typeface="Cambria Math" panose="02040503050406030204" pitchFamily="18" charset="0"/>
                        </a:rPr>
                        <m:t>=−</m:t>
                      </m:r>
                      <m:r>
                        <a:rPr lang="zh-CN" altLang="en-US" sz="2800" b="1" i="1" smtClean="0">
                          <a:solidFill>
                            <a:schemeClr val="tx1"/>
                          </a:solidFill>
                          <a:latin typeface="Cambria Math" panose="02040503050406030204" pitchFamily="18" charset="0"/>
                        </a:rPr>
                        <m:t>𝒌</m:t>
                      </m:r>
                      <m:f>
                        <m:fPr>
                          <m:ctrlPr>
                            <a:rPr lang="zh-CN" altLang="en-US" sz="2800" b="1" i="1">
                              <a:solidFill>
                                <a:schemeClr val="tx1"/>
                              </a:solidFill>
                              <a:latin typeface="Cambria Math" panose="02040503050406030204" pitchFamily="18" charset="0"/>
                            </a:rPr>
                          </m:ctrlPr>
                        </m:fPr>
                        <m:num>
                          <m:r>
                            <a:rPr lang="zh-CN" altLang="en-US" sz="2800" b="1" i="1">
                              <a:solidFill>
                                <a:schemeClr val="tx1"/>
                              </a:solidFill>
                              <a:latin typeface="Cambria Math" panose="02040503050406030204" pitchFamily="18" charset="0"/>
                            </a:rPr>
                            <m:t>𝟒</m:t>
                          </m:r>
                          <m:r>
                            <a:rPr lang="zh-CN" altLang="en-US" sz="2800" b="1" i="1">
                              <a:solidFill>
                                <a:schemeClr val="tx1"/>
                              </a:solidFill>
                              <a:latin typeface="Cambria Math" panose="02040503050406030204" pitchFamily="18" charset="0"/>
                            </a:rPr>
                            <m:t>𝝅</m:t>
                          </m:r>
                          <m:sSup>
                            <m:sSupPr>
                              <m:ctrlPr>
                                <a:rPr lang="zh-CN" altLang="en-US" sz="2800" b="1" i="1">
                                  <a:solidFill>
                                    <a:schemeClr val="tx1"/>
                                  </a:solidFill>
                                  <a:latin typeface="Cambria Math" panose="02040503050406030204" pitchFamily="18" charset="0"/>
                                </a:rPr>
                              </m:ctrlPr>
                            </m:sSupPr>
                            <m:e>
                              <m:r>
                                <a:rPr lang="zh-CN" altLang="en-US" sz="2800" b="1" i="1">
                                  <a:solidFill>
                                    <a:schemeClr val="tx1"/>
                                  </a:solidFill>
                                  <a:latin typeface="Cambria Math" panose="02040503050406030204" pitchFamily="18" charset="0"/>
                                </a:rPr>
                                <m:t>𝑹</m:t>
                              </m:r>
                            </m:e>
                            <m:sup>
                              <m:r>
                                <a:rPr lang="zh-CN" altLang="en-US" sz="2800" b="1" i="1">
                                  <a:solidFill>
                                    <a:schemeClr val="tx1"/>
                                  </a:solidFill>
                                  <a:latin typeface="Cambria Math" panose="02040503050406030204" pitchFamily="18" charset="0"/>
                                </a:rPr>
                                <m:t>𝟑</m:t>
                              </m:r>
                            </m:sup>
                          </m:sSup>
                        </m:num>
                        <m:den>
                          <m:r>
                            <a:rPr lang="zh-CN" altLang="en-US" sz="2800" b="1" i="1">
                              <a:solidFill>
                                <a:schemeClr val="tx1"/>
                              </a:solidFill>
                              <a:latin typeface="Cambria Math" panose="02040503050406030204" pitchFamily="18" charset="0"/>
                            </a:rPr>
                            <m:t>𝟑</m:t>
                          </m:r>
                        </m:den>
                      </m:f>
                      <m:r>
                        <a:rPr lang="zh-CN" altLang="en-US" sz="2800" b="1" i="1">
                          <a:solidFill>
                            <a:schemeClr val="tx1"/>
                          </a:solidFill>
                          <a:latin typeface="Cambria Math" panose="02040503050406030204" pitchFamily="18" charset="0"/>
                        </a:rPr>
                        <m:t>𝝆</m:t>
                      </m:r>
                      <m:r>
                        <a:rPr lang="zh-CN" altLang="en-US" sz="2800" b="1" i="1">
                          <a:solidFill>
                            <a:schemeClr val="tx1"/>
                          </a:solidFill>
                          <a:latin typeface="Cambria Math" panose="02040503050406030204" pitchFamily="18" charset="0"/>
                        </a:rPr>
                        <m:t>⋅</m:t>
                      </m:r>
                      <m:f>
                        <m:fPr>
                          <m:ctrlPr>
                            <a:rPr lang="zh-CN" altLang="en-US" sz="2800" b="1" i="1">
                              <a:solidFill>
                                <a:schemeClr val="tx1"/>
                              </a:solidFill>
                              <a:latin typeface="Cambria Math" panose="02040503050406030204" pitchFamily="18" charset="0"/>
                            </a:rPr>
                          </m:ctrlPr>
                        </m:fPr>
                        <m:num>
                          <m:r>
                            <a:rPr lang="zh-CN" altLang="en-US" sz="2800" b="1" i="1">
                              <a:solidFill>
                                <a:schemeClr val="tx1"/>
                              </a:solidFill>
                              <a:latin typeface="Cambria Math" panose="02040503050406030204" pitchFamily="18" charset="0"/>
                            </a:rPr>
                            <m:t>𝒎</m:t>
                          </m:r>
                        </m:num>
                        <m:den>
                          <m:sSup>
                            <m:sSupPr>
                              <m:ctrlPr>
                                <a:rPr lang="zh-CN" altLang="en-US" sz="2800" b="1" i="1">
                                  <a:solidFill>
                                    <a:schemeClr val="tx1"/>
                                  </a:solidFill>
                                  <a:latin typeface="Cambria Math" panose="02040503050406030204" pitchFamily="18" charset="0"/>
                                </a:rPr>
                              </m:ctrlPr>
                            </m:sSupPr>
                            <m:e>
                              <m:r>
                                <a:rPr lang="zh-CN" altLang="en-US" sz="2800" b="1" i="1">
                                  <a:solidFill>
                                    <a:schemeClr val="tx1"/>
                                  </a:solidFill>
                                  <a:latin typeface="Cambria Math" panose="02040503050406030204" pitchFamily="18" charset="0"/>
                                </a:rPr>
                                <m:t>𝒂</m:t>
                              </m:r>
                            </m:e>
                            <m:sup>
                              <m:r>
                                <a:rPr lang="zh-CN" altLang="en-US" sz="2800" b="1" i="1">
                                  <a:solidFill>
                                    <a:schemeClr val="tx1"/>
                                  </a:solidFill>
                                  <a:latin typeface="Cambria Math" panose="02040503050406030204" pitchFamily="18" charset="0"/>
                                </a:rPr>
                                <m:t>𝟐</m:t>
                              </m:r>
                            </m:sup>
                          </m:sSup>
                        </m:den>
                      </m:f>
                      <m:r>
                        <a:rPr lang="zh-CN" altLang="en-US" sz="2800" b="1" i="1">
                          <a:solidFill>
                            <a:schemeClr val="tx1"/>
                          </a:solidFill>
                          <a:latin typeface="Cambria Math" panose="02040503050406030204" pitchFamily="18" charset="0"/>
                        </a:rPr>
                        <m:t>=−</m:t>
                      </m:r>
                      <m:r>
                        <a:rPr lang="zh-CN" altLang="en-US" sz="2800" b="1" i="1">
                          <a:solidFill>
                            <a:schemeClr val="tx1"/>
                          </a:solidFill>
                          <a:latin typeface="Cambria Math" panose="02040503050406030204" pitchFamily="18" charset="0"/>
                        </a:rPr>
                        <m:t>𝒌</m:t>
                      </m:r>
                      <m:f>
                        <m:fPr>
                          <m:ctrlPr>
                            <a:rPr lang="zh-CN" altLang="en-US" sz="2800" b="1" i="1">
                              <a:solidFill>
                                <a:schemeClr val="tx1"/>
                              </a:solidFill>
                              <a:latin typeface="Cambria Math" panose="02040503050406030204" pitchFamily="18" charset="0"/>
                            </a:rPr>
                          </m:ctrlPr>
                        </m:fPr>
                        <m:num>
                          <m:r>
                            <a:rPr lang="zh-CN" altLang="en-US" sz="2800" b="1" i="1">
                              <a:solidFill>
                                <a:schemeClr val="tx1"/>
                              </a:solidFill>
                              <a:latin typeface="Cambria Math" panose="02040503050406030204" pitchFamily="18" charset="0"/>
                            </a:rPr>
                            <m:t>𝒎𝑴</m:t>
                          </m:r>
                        </m:num>
                        <m:den>
                          <m:sSup>
                            <m:sSupPr>
                              <m:ctrlPr>
                                <a:rPr lang="zh-CN" altLang="en-US" sz="2800" b="1" i="1">
                                  <a:solidFill>
                                    <a:schemeClr val="tx1"/>
                                  </a:solidFill>
                                  <a:latin typeface="Cambria Math" panose="02040503050406030204" pitchFamily="18" charset="0"/>
                                </a:rPr>
                              </m:ctrlPr>
                            </m:sSupPr>
                            <m:e>
                              <m:r>
                                <a:rPr lang="zh-CN" altLang="en-US" sz="2800" b="1" i="1">
                                  <a:solidFill>
                                    <a:schemeClr val="tx1"/>
                                  </a:solidFill>
                                  <a:latin typeface="Cambria Math" panose="02040503050406030204" pitchFamily="18" charset="0"/>
                                </a:rPr>
                                <m:t>𝒂</m:t>
                              </m:r>
                            </m:e>
                            <m:sup>
                              <m:r>
                                <a:rPr lang="zh-CN" altLang="en-US" sz="2800" b="1" i="1">
                                  <a:solidFill>
                                    <a:schemeClr val="tx1"/>
                                  </a:solidFill>
                                  <a:latin typeface="Cambria Math" panose="02040503050406030204" pitchFamily="18" charset="0"/>
                                </a:rPr>
                                <m:t>𝟐</m:t>
                              </m:r>
                            </m:sup>
                          </m:sSup>
                        </m:den>
                      </m:f>
                    </m:oMath>
                  </m:oMathPara>
                </a14:m>
                <a:endParaRPr lang="zh-CN" altLang="en-US" sz="2800" b="1" dirty="0">
                  <a:solidFill>
                    <a:schemeClr val="tx1"/>
                  </a:solidFill>
                </a:endParaRPr>
              </a:p>
            </p:txBody>
          </p:sp>
        </mc:Choice>
        <mc:Fallback xmlns="">
          <p:sp>
            <p:nvSpPr>
              <p:cNvPr id="389123" name="Object 3">
                <a:extLst>
                  <a:ext uri="{FF2B5EF4-FFF2-40B4-BE49-F238E27FC236}">
                    <a16:creationId xmlns:a16="http://schemas.microsoft.com/office/drawing/2014/main" id="{DFB39B9D-BB4C-4876-8EB5-3105A37D34AF}"/>
                  </a:ext>
                </a:extLst>
              </p:cNvPr>
              <p:cNvSpPr txBox="1">
                <a:spLocks noRot="1" noChangeAspect="1" noMove="1" noResize="1" noEditPoints="1" noAdjustHandles="1" noChangeArrowheads="1" noChangeShapeType="1" noTextEdit="1"/>
              </p:cNvSpPr>
              <p:nvPr/>
            </p:nvSpPr>
            <p:spPr bwMode="auto">
              <a:xfrm>
                <a:off x="1608532" y="677091"/>
                <a:ext cx="4964113" cy="122078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9124" name="Object 4">
                <a:extLst>
                  <a:ext uri="{FF2B5EF4-FFF2-40B4-BE49-F238E27FC236}">
                    <a16:creationId xmlns:a16="http://schemas.microsoft.com/office/drawing/2014/main" id="{1B0F5361-7A86-4F10-8779-23199C20EDD1}"/>
                  </a:ext>
                </a:extLst>
              </p:cNvPr>
              <p:cNvSpPr txBox="1"/>
              <p:nvPr/>
            </p:nvSpPr>
            <p:spPr bwMode="auto">
              <a:xfrm>
                <a:off x="6577406" y="745355"/>
                <a:ext cx="2376488" cy="11525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chemeClr val="tx1"/>
                          </a:solidFill>
                          <a:latin typeface="Cambria Math" panose="02040503050406030204" pitchFamily="18" charset="0"/>
                        </a:rPr>
                        <m:t>=−</m:t>
                      </m:r>
                      <m:r>
                        <a:rPr lang="zh-CN" altLang="en-US" sz="2800" b="1" i="1" smtClean="0">
                          <a:solidFill>
                            <a:schemeClr val="tx1"/>
                          </a:solidFill>
                          <a:latin typeface="Cambria Math" panose="02040503050406030204" pitchFamily="18" charset="0"/>
                        </a:rPr>
                        <m:t>𝒌</m:t>
                      </m:r>
                      <m:f>
                        <m:fPr>
                          <m:ctrlPr>
                            <a:rPr lang="zh-CN" altLang="en-US" sz="2800" b="1" i="1">
                              <a:solidFill>
                                <a:schemeClr val="tx1"/>
                              </a:solidFill>
                              <a:latin typeface="Cambria Math" panose="02040503050406030204" pitchFamily="18" charset="0"/>
                            </a:rPr>
                          </m:ctrlPr>
                        </m:fPr>
                        <m:num>
                          <m:r>
                            <a:rPr lang="zh-CN" altLang="en-US" sz="2800" b="1" i="1">
                              <a:solidFill>
                                <a:schemeClr val="tx1"/>
                              </a:solidFill>
                              <a:latin typeface="Cambria Math" panose="02040503050406030204" pitchFamily="18" charset="0"/>
                            </a:rPr>
                            <m:t>𝒎𝑴</m:t>
                          </m:r>
                        </m:num>
                        <m:den>
                          <m:r>
                            <a:rPr lang="zh-CN" altLang="en-US" sz="2800" b="1" i="1">
                              <a:solidFill>
                                <a:schemeClr val="tx1"/>
                              </a:solidFill>
                              <a:latin typeface="Cambria Math" panose="02040503050406030204" pitchFamily="18" charset="0"/>
                            </a:rPr>
                            <m:t>(</m:t>
                          </m:r>
                          <m:r>
                            <a:rPr lang="zh-CN" altLang="en-US" sz="2800" b="1" i="1">
                              <a:solidFill>
                                <a:schemeClr val="tx1"/>
                              </a:solidFill>
                              <a:latin typeface="Cambria Math" panose="02040503050406030204" pitchFamily="18" charset="0"/>
                            </a:rPr>
                            <m:t>𝑹</m:t>
                          </m:r>
                          <m:r>
                            <a:rPr lang="zh-CN" altLang="en-US" sz="2800" b="1" i="1">
                              <a:solidFill>
                                <a:schemeClr val="tx1"/>
                              </a:solidFill>
                              <a:latin typeface="Cambria Math" panose="02040503050406030204" pitchFamily="18" charset="0"/>
                            </a:rPr>
                            <m:t>+</m:t>
                          </m:r>
                          <m:r>
                            <a:rPr lang="zh-CN" altLang="en-US" sz="2800" b="1" i="1">
                              <a:solidFill>
                                <a:schemeClr val="tx1"/>
                              </a:solidFill>
                              <a:latin typeface="Cambria Math" panose="02040503050406030204" pitchFamily="18" charset="0"/>
                            </a:rPr>
                            <m:t>𝒉</m:t>
                          </m:r>
                          <m:sSup>
                            <m:sSupPr>
                              <m:ctrlPr>
                                <a:rPr lang="zh-CN" altLang="en-US" sz="2800" b="1" i="1">
                                  <a:solidFill>
                                    <a:schemeClr val="tx1"/>
                                  </a:solidFill>
                                  <a:latin typeface="Cambria Math" panose="02040503050406030204" pitchFamily="18" charset="0"/>
                                </a:rPr>
                              </m:ctrlPr>
                            </m:sSupPr>
                            <m:e>
                              <m:r>
                                <a:rPr lang="zh-CN" altLang="en-US" sz="2800" b="1" i="1">
                                  <a:solidFill>
                                    <a:schemeClr val="tx1"/>
                                  </a:solidFill>
                                  <a:latin typeface="Cambria Math" panose="02040503050406030204" pitchFamily="18" charset="0"/>
                                </a:rPr>
                                <m:t>)</m:t>
                              </m:r>
                            </m:e>
                            <m:sup>
                              <m:r>
                                <a:rPr lang="zh-CN" altLang="en-US" sz="2800" b="1" i="1">
                                  <a:solidFill>
                                    <a:schemeClr val="tx1"/>
                                  </a:solidFill>
                                  <a:latin typeface="Cambria Math" panose="02040503050406030204" pitchFamily="18" charset="0"/>
                                </a:rPr>
                                <m:t>𝟐</m:t>
                              </m:r>
                            </m:sup>
                          </m:sSup>
                        </m:den>
                      </m:f>
                    </m:oMath>
                  </m:oMathPara>
                </a14:m>
                <a:endParaRPr lang="zh-CN" altLang="en-US" sz="2800" b="1" dirty="0">
                  <a:solidFill>
                    <a:schemeClr val="tx1"/>
                  </a:solidFill>
                </a:endParaRPr>
              </a:p>
            </p:txBody>
          </p:sp>
        </mc:Choice>
        <mc:Fallback xmlns="">
          <p:sp>
            <p:nvSpPr>
              <p:cNvPr id="389124" name="Object 4">
                <a:extLst>
                  <a:ext uri="{FF2B5EF4-FFF2-40B4-BE49-F238E27FC236}">
                    <a16:creationId xmlns:a16="http://schemas.microsoft.com/office/drawing/2014/main" id="{1B0F5361-7A86-4F10-8779-23199C20EDD1}"/>
                  </a:ext>
                </a:extLst>
              </p:cNvPr>
              <p:cNvSpPr txBox="1">
                <a:spLocks noRot="1" noChangeAspect="1" noMove="1" noResize="1" noEditPoints="1" noAdjustHandles="1" noChangeArrowheads="1" noChangeShapeType="1" noTextEdit="1"/>
              </p:cNvSpPr>
              <p:nvPr/>
            </p:nvSpPr>
            <p:spPr bwMode="auto">
              <a:xfrm>
                <a:off x="6577406" y="745355"/>
                <a:ext cx="2376488" cy="115252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9126" name="Text Box 6">
                <a:extLst>
                  <a:ext uri="{FF2B5EF4-FFF2-40B4-BE49-F238E27FC236}">
                    <a16:creationId xmlns:a16="http://schemas.microsoft.com/office/drawing/2014/main" id="{9E303CC9-5A07-4DEA-A773-5E1CF294190E}"/>
                  </a:ext>
                </a:extLst>
              </p:cNvPr>
              <p:cNvSpPr txBox="1">
                <a:spLocks noChangeArrowheads="1"/>
              </p:cNvSpPr>
              <p:nvPr/>
            </p:nvSpPr>
            <p:spPr bwMode="auto">
              <a:xfrm>
                <a:off x="1681556" y="2218182"/>
                <a:ext cx="7559675" cy="9753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宋体" panose="02010600030101010101" pitchFamily="2" charset="-122"/>
                    <a:ea typeface="宋体" panose="02010600030101010101" pitchFamily="2" charset="-122"/>
                  </a:rPr>
                  <a:t>其中，</a:t>
                </a:r>
                <a14:m>
                  <m:oMath xmlns:m="http://schemas.openxmlformats.org/officeDocument/2006/math">
                    <m:r>
                      <a:rPr lang="zh-CN" altLang="en-US" sz="3600" b="1" i="1">
                        <a:latin typeface="Cambria Math" panose="02040503050406030204" pitchFamily="18" charset="0"/>
                      </a:rPr>
                      <m:t>𝑴</m:t>
                    </m:r>
                    <m:r>
                      <a:rPr lang="en-US" altLang="zh-CN" sz="3600" b="1" i="1" smtClean="0">
                        <a:latin typeface="Cambria Math" panose="02040503050406030204" pitchFamily="18" charset="0"/>
                      </a:rPr>
                      <m:t>=</m:t>
                    </m:r>
                    <m:f>
                      <m:fPr>
                        <m:ctrlPr>
                          <a:rPr lang="zh-CN" altLang="en-US" sz="3600" b="1" i="1">
                            <a:latin typeface="Cambria Math" panose="02040503050406030204" pitchFamily="18" charset="0"/>
                          </a:rPr>
                        </m:ctrlPr>
                      </m:fPr>
                      <m:num>
                        <m:r>
                          <a:rPr lang="zh-CN" altLang="en-US" sz="3600" b="1" i="1">
                            <a:latin typeface="Cambria Math" panose="02040503050406030204" pitchFamily="18" charset="0"/>
                          </a:rPr>
                          <m:t>𝟒</m:t>
                        </m:r>
                        <m:r>
                          <a:rPr lang="zh-CN" altLang="en-US" sz="3600" b="1" i="1">
                            <a:latin typeface="Cambria Math" panose="02040503050406030204" pitchFamily="18" charset="0"/>
                          </a:rPr>
                          <m:t>𝝅</m:t>
                        </m:r>
                        <m:sSup>
                          <m:sSupPr>
                            <m:ctrlPr>
                              <a:rPr lang="zh-CN" altLang="en-US" sz="3600" b="1" i="1">
                                <a:latin typeface="Cambria Math" panose="02040503050406030204" pitchFamily="18" charset="0"/>
                              </a:rPr>
                            </m:ctrlPr>
                          </m:sSupPr>
                          <m:e>
                            <m:r>
                              <a:rPr lang="zh-CN" altLang="en-US" sz="3600" b="1" i="1">
                                <a:latin typeface="Cambria Math" panose="02040503050406030204" pitchFamily="18" charset="0"/>
                              </a:rPr>
                              <m:t>𝑹</m:t>
                            </m:r>
                          </m:e>
                          <m:sup>
                            <m:r>
                              <a:rPr lang="zh-CN" altLang="en-US" sz="3600" b="1" i="1">
                                <a:latin typeface="Cambria Math" panose="02040503050406030204" pitchFamily="18" charset="0"/>
                              </a:rPr>
                              <m:t>𝟑</m:t>
                            </m:r>
                          </m:sup>
                        </m:sSup>
                      </m:num>
                      <m:den>
                        <m:r>
                          <a:rPr lang="zh-CN" altLang="en-US" sz="3600" b="1" i="1">
                            <a:latin typeface="Cambria Math" panose="02040503050406030204" pitchFamily="18" charset="0"/>
                          </a:rPr>
                          <m:t>𝟑</m:t>
                        </m:r>
                      </m:den>
                    </m:f>
                    <m:r>
                      <a:rPr lang="zh-CN" altLang="en-US" sz="3600" b="1" i="1">
                        <a:latin typeface="Cambria Math" panose="02040503050406030204" pitchFamily="18" charset="0"/>
                      </a:rPr>
                      <m:t>𝝆</m:t>
                    </m:r>
                  </m:oMath>
                </a14:m>
                <a:r>
                  <a:rPr lang="zh-CN" altLang="en-US" sz="2800" b="1" dirty="0">
                    <a:latin typeface="宋体" panose="02010600030101010101" pitchFamily="2" charset="-122"/>
                    <a:ea typeface="宋体" panose="02010600030101010101" pitchFamily="2" charset="-122"/>
                  </a:rPr>
                  <a:t>为地球的质量</a:t>
                </a:r>
                <a:r>
                  <a:rPr lang="en-US" altLang="zh-CN" sz="2800" b="1" dirty="0">
                    <a:latin typeface="宋体" panose="02010600030101010101" pitchFamily="2" charset="-122"/>
                    <a:ea typeface="宋体" panose="02010600030101010101" pitchFamily="2" charset="-122"/>
                  </a:rPr>
                  <a:t>. </a:t>
                </a:r>
              </a:p>
            </p:txBody>
          </p:sp>
        </mc:Choice>
        <mc:Fallback xmlns="">
          <p:sp>
            <p:nvSpPr>
              <p:cNvPr id="389126" name="Text Box 6">
                <a:extLst>
                  <a:ext uri="{FF2B5EF4-FFF2-40B4-BE49-F238E27FC236}">
                    <a16:creationId xmlns:a16="http://schemas.microsoft.com/office/drawing/2014/main" id="{9E303CC9-5A07-4DEA-A773-5E1CF294190E}"/>
                  </a:ext>
                </a:extLst>
              </p:cNvPr>
              <p:cNvSpPr txBox="1">
                <a:spLocks noRot="1" noChangeAspect="1" noMove="1" noResize="1" noEditPoints="1" noAdjustHandles="1" noChangeArrowheads="1" noChangeShapeType="1" noTextEdit="1"/>
              </p:cNvSpPr>
              <p:nvPr/>
            </p:nvSpPr>
            <p:spPr bwMode="auto">
              <a:xfrm>
                <a:off x="1681556" y="2218182"/>
                <a:ext cx="7559675" cy="975395"/>
              </a:xfrm>
              <a:prstGeom prst="rect">
                <a:avLst/>
              </a:prstGeom>
              <a:blipFill>
                <a:blip r:embed="rId4"/>
                <a:stretch>
                  <a:fillRect l="-16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89128" name="Text Box 8">
            <a:extLst>
              <a:ext uri="{FF2B5EF4-FFF2-40B4-BE49-F238E27FC236}">
                <a16:creationId xmlns:a16="http://schemas.microsoft.com/office/drawing/2014/main" id="{B5CF0A25-B114-466D-97BC-4AE15AB7836F}"/>
              </a:ext>
            </a:extLst>
          </p:cNvPr>
          <p:cNvSpPr txBox="1">
            <a:spLocks noChangeArrowheads="1"/>
          </p:cNvSpPr>
          <p:nvPr/>
        </p:nvSpPr>
        <p:spPr bwMode="auto">
          <a:xfrm>
            <a:off x="1537094" y="3513882"/>
            <a:ext cx="7848600" cy="128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800" b="1" dirty="0">
                <a:latin typeface="宋体" panose="02010600030101010101" pitchFamily="2" charset="-122"/>
                <a:ea typeface="宋体" panose="02010600030101010101" pitchFamily="2" charset="-122"/>
              </a:rPr>
              <a:t>上述结果表明，匀质球对球外一质点的引力如同球的质量完全集中于球心时两个质点间的引力</a:t>
            </a:r>
            <a:r>
              <a:rPr lang="en-US" altLang="zh-CN" sz="2800" b="1" dirty="0">
                <a:latin typeface="宋体" panose="02010600030101010101" pitchFamily="2" charset="-122"/>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p:bldP spid="389124" grpId="0"/>
      <p:bldP spid="389126" grpId="0"/>
      <p:bldP spid="3891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50048EF8-DCF2-4877-9AEC-BBFAF635A2CF}"/>
              </a:ext>
            </a:extLst>
          </p:cNvPr>
          <p:cNvSpPr txBox="1">
            <a:spLocks noChangeArrowheads="1"/>
          </p:cNvSpPr>
          <p:nvPr/>
        </p:nvSpPr>
        <p:spPr bwMode="auto">
          <a:xfrm>
            <a:off x="3657600" y="381000"/>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latin typeface="+mj-lt"/>
                <a:ea typeface="+mj-ea"/>
              </a:rPr>
              <a:t>重积分的应用</a:t>
            </a:r>
          </a:p>
        </p:txBody>
      </p:sp>
      <p:sp>
        <p:nvSpPr>
          <p:cNvPr id="2051" name="Text Box 3">
            <a:extLst>
              <a:ext uri="{FF2B5EF4-FFF2-40B4-BE49-F238E27FC236}">
                <a16:creationId xmlns:a16="http://schemas.microsoft.com/office/drawing/2014/main" id="{4056EDB1-BD40-4389-8802-CDF71DD4C900}"/>
              </a:ext>
            </a:extLst>
          </p:cNvPr>
          <p:cNvSpPr txBox="1">
            <a:spLocks noChangeArrowheads="1"/>
          </p:cNvSpPr>
          <p:nvPr/>
        </p:nvSpPr>
        <p:spPr bwMode="auto">
          <a:xfrm>
            <a:off x="1796950" y="1016949"/>
            <a:ext cx="2167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一</a:t>
            </a:r>
            <a:r>
              <a:rPr lang="en-US" altLang="zh-CN" sz="2800" b="1" dirty="0">
                <a:latin typeface="+mj-lt"/>
                <a:ea typeface="+mj-ea"/>
              </a:rPr>
              <a:t>. </a:t>
            </a:r>
            <a:r>
              <a:rPr lang="zh-CN" altLang="en-US" sz="2800" b="1" dirty="0">
                <a:latin typeface="+mj-lt"/>
                <a:ea typeface="+mj-ea"/>
              </a:rPr>
              <a:t>几何应用</a:t>
            </a:r>
          </a:p>
        </p:txBody>
      </p:sp>
      <p:sp>
        <p:nvSpPr>
          <p:cNvPr id="2063" name="Text Box 15">
            <a:extLst>
              <a:ext uri="{FF2B5EF4-FFF2-40B4-BE49-F238E27FC236}">
                <a16:creationId xmlns:a16="http://schemas.microsoft.com/office/drawing/2014/main" id="{CE7F1639-F6C9-413E-ABD0-92F9C88D32FD}"/>
              </a:ext>
            </a:extLst>
          </p:cNvPr>
          <p:cNvSpPr txBox="1">
            <a:spLocks noChangeArrowheads="1"/>
          </p:cNvSpPr>
          <p:nvPr/>
        </p:nvSpPr>
        <p:spPr bwMode="auto">
          <a:xfrm>
            <a:off x="1842824" y="2819401"/>
            <a:ext cx="85522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mj-lt"/>
                <a:ea typeface="+mj-ea"/>
              </a:rPr>
              <a:t>解法一</a:t>
            </a:r>
            <a:r>
              <a:rPr lang="en-US" altLang="zh-CN" sz="2800" b="1" dirty="0">
                <a:latin typeface="+mj-lt"/>
                <a:ea typeface="+mj-ea"/>
              </a:rPr>
              <a:t>: </a:t>
            </a:r>
            <a:r>
              <a:rPr lang="zh-CN" altLang="en-US" sz="2800" b="1" dirty="0">
                <a:latin typeface="+mj-lt"/>
                <a:ea typeface="+mj-ea"/>
              </a:rPr>
              <a:t>将立体看作曲顶柱体</a:t>
            </a:r>
            <a:r>
              <a:rPr lang="en-US" altLang="zh-CN" sz="2800" b="1" dirty="0">
                <a:latin typeface="+mj-lt"/>
                <a:ea typeface="+mj-ea"/>
              </a:rPr>
              <a:t>,</a:t>
            </a:r>
            <a:r>
              <a:rPr lang="zh-CN" altLang="en-US" sz="2800" b="1" dirty="0">
                <a:latin typeface="+mj-lt"/>
                <a:ea typeface="+mj-ea"/>
              </a:rPr>
              <a:t>利用二重积分计算</a:t>
            </a:r>
            <a:r>
              <a:rPr lang="en-US" altLang="zh-CN" sz="2800" b="1" dirty="0">
                <a:latin typeface="+mj-lt"/>
                <a:ea typeface="+mj-ea"/>
              </a:rPr>
              <a:t>.</a:t>
            </a:r>
          </a:p>
        </p:txBody>
      </p:sp>
      <p:sp>
        <p:nvSpPr>
          <p:cNvPr id="2064" name="AutoShape 16">
            <a:extLst>
              <a:ext uri="{FF2B5EF4-FFF2-40B4-BE49-F238E27FC236}">
                <a16:creationId xmlns:a16="http://schemas.microsoft.com/office/drawing/2014/main" id="{979C4AAD-9102-4825-BD9B-F36E03D5386B}"/>
              </a:ext>
            </a:extLst>
          </p:cNvPr>
          <p:cNvSpPr>
            <a:spLocks noChangeArrowheads="1"/>
          </p:cNvSpPr>
          <p:nvPr/>
        </p:nvSpPr>
        <p:spPr bwMode="auto">
          <a:xfrm>
            <a:off x="4671137" y="1762781"/>
            <a:ext cx="2078006" cy="533400"/>
          </a:xfrm>
          <a:prstGeom prst="wedgeRoundRectCallout">
            <a:avLst>
              <a:gd name="adj1" fmla="val -75000"/>
              <a:gd name="adj2" fmla="val 20537"/>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latin typeface="+mj-lt"/>
                <a:ea typeface="+mj-ea"/>
              </a:rPr>
              <a:t>两种解法</a:t>
            </a:r>
          </a:p>
        </p:txBody>
      </p:sp>
      <p:sp>
        <p:nvSpPr>
          <p:cNvPr id="2057" name="Text Box 9">
            <a:extLst>
              <a:ext uri="{FF2B5EF4-FFF2-40B4-BE49-F238E27FC236}">
                <a16:creationId xmlns:a16="http://schemas.microsoft.com/office/drawing/2014/main" id="{660B2035-1027-4E0B-86D6-C4F20217083D}"/>
              </a:ext>
            </a:extLst>
          </p:cNvPr>
          <p:cNvSpPr txBox="1">
            <a:spLocks noChangeArrowheads="1"/>
          </p:cNvSpPr>
          <p:nvPr/>
        </p:nvSpPr>
        <p:spPr bwMode="auto">
          <a:xfrm>
            <a:off x="1598985" y="1918175"/>
            <a:ext cx="21553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latin typeface="+mj-lt"/>
                <a:ea typeface="+mj-ea"/>
              </a:rPr>
              <a:t>1. </a:t>
            </a:r>
            <a:r>
              <a:rPr lang="zh-CN" altLang="en-US" sz="2800" b="1" dirty="0">
                <a:latin typeface="+mj-lt"/>
                <a:ea typeface="+mj-ea"/>
              </a:rPr>
              <a:t>立体体积</a:t>
            </a:r>
          </a:p>
        </p:txBody>
      </p:sp>
      <mc:AlternateContent xmlns:mc="http://schemas.openxmlformats.org/markup-compatibility/2006" xmlns:a14="http://schemas.microsoft.com/office/drawing/2010/main">
        <mc:Choice Requires="a14">
          <p:sp>
            <p:nvSpPr>
              <p:cNvPr id="2087" name="Object 39">
                <a:extLst>
                  <a:ext uri="{FF2B5EF4-FFF2-40B4-BE49-F238E27FC236}">
                    <a16:creationId xmlns:a16="http://schemas.microsoft.com/office/drawing/2014/main" id="{18135AE4-EF3B-4227-89B5-2CD9C21C4364}"/>
                  </a:ext>
                </a:extLst>
              </p:cNvPr>
              <p:cNvSpPr txBox="1"/>
              <p:nvPr/>
            </p:nvSpPr>
            <p:spPr bwMode="auto">
              <a:xfrm>
                <a:off x="4294287" y="3352801"/>
                <a:ext cx="4724400" cy="124897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𝑽</m:t>
                      </m:r>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oMath>
                  </m:oMathPara>
                </a14:m>
                <a:endParaRPr lang="zh-CN" altLang="en-US" sz="2800" b="1" dirty="0">
                  <a:latin typeface="+mj-lt"/>
                  <a:ea typeface="+mj-ea"/>
                </a:endParaRPr>
              </a:p>
            </p:txBody>
          </p:sp>
        </mc:Choice>
        <mc:Fallback xmlns="">
          <p:sp>
            <p:nvSpPr>
              <p:cNvPr id="2087" name="Object 39">
                <a:extLst>
                  <a:ext uri="{FF2B5EF4-FFF2-40B4-BE49-F238E27FC236}">
                    <a16:creationId xmlns:a16="http://schemas.microsoft.com/office/drawing/2014/main" id="{18135AE4-EF3B-4227-89B5-2CD9C21C4364}"/>
                  </a:ext>
                </a:extLst>
              </p:cNvPr>
              <p:cNvSpPr txBox="1">
                <a:spLocks noRot="1" noChangeAspect="1" noMove="1" noResize="1" noEditPoints="1" noAdjustHandles="1" noChangeArrowheads="1" noChangeShapeType="1" noTextEdit="1"/>
              </p:cNvSpPr>
              <p:nvPr/>
            </p:nvSpPr>
            <p:spPr bwMode="auto">
              <a:xfrm>
                <a:off x="4294287" y="3352801"/>
                <a:ext cx="4724400" cy="1248974"/>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2090" name="Text Box 42">
            <a:extLst>
              <a:ext uri="{FF2B5EF4-FFF2-40B4-BE49-F238E27FC236}">
                <a16:creationId xmlns:a16="http://schemas.microsoft.com/office/drawing/2014/main" id="{2990A8B3-7AF0-42CC-AAEC-FF95B4806FD4}"/>
              </a:ext>
            </a:extLst>
          </p:cNvPr>
          <p:cNvSpPr txBox="1">
            <a:spLocks noChangeArrowheads="1"/>
          </p:cNvSpPr>
          <p:nvPr/>
        </p:nvSpPr>
        <p:spPr bwMode="auto">
          <a:xfrm>
            <a:off x="1842824" y="4601775"/>
            <a:ext cx="6934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mj-lt"/>
                <a:ea typeface="+mj-ea"/>
              </a:rPr>
              <a:t>解法二</a:t>
            </a:r>
            <a:r>
              <a:rPr lang="en-US" altLang="zh-CN" sz="2800" b="1" dirty="0">
                <a:latin typeface="+mj-lt"/>
                <a:ea typeface="+mj-ea"/>
              </a:rPr>
              <a:t>: </a:t>
            </a:r>
            <a:r>
              <a:rPr lang="zh-CN" altLang="en-US" sz="2800" b="1" dirty="0">
                <a:latin typeface="+mj-lt"/>
                <a:ea typeface="+mj-ea"/>
              </a:rPr>
              <a:t>利用三重积分性质计算</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2091" name="Object 43">
                <a:extLst>
                  <a:ext uri="{FF2B5EF4-FFF2-40B4-BE49-F238E27FC236}">
                    <a16:creationId xmlns:a16="http://schemas.microsoft.com/office/drawing/2014/main" id="{C5F373C9-056F-44C0-B89D-86FFFD8D2099}"/>
                  </a:ext>
                </a:extLst>
              </p:cNvPr>
              <p:cNvSpPr txBox="1"/>
              <p:nvPr/>
            </p:nvSpPr>
            <p:spPr bwMode="auto">
              <a:xfrm>
                <a:off x="4294286" y="5451567"/>
                <a:ext cx="3818709" cy="140643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𝑽</m:t>
                      </m:r>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𝒅𝒗</m:t>
                          </m:r>
                        </m:e>
                      </m:nary>
                    </m:oMath>
                  </m:oMathPara>
                </a14:m>
                <a:endParaRPr lang="zh-CN" altLang="en-US" sz="2800" b="1" dirty="0">
                  <a:latin typeface="+mj-lt"/>
                  <a:ea typeface="+mj-ea"/>
                </a:endParaRPr>
              </a:p>
            </p:txBody>
          </p:sp>
        </mc:Choice>
        <mc:Fallback xmlns="">
          <p:sp>
            <p:nvSpPr>
              <p:cNvPr id="2091" name="Object 43">
                <a:extLst>
                  <a:ext uri="{FF2B5EF4-FFF2-40B4-BE49-F238E27FC236}">
                    <a16:creationId xmlns:a16="http://schemas.microsoft.com/office/drawing/2014/main" id="{C5F373C9-056F-44C0-B89D-86FFFD8D2099}"/>
                  </a:ext>
                </a:extLst>
              </p:cNvPr>
              <p:cNvSpPr txBox="1">
                <a:spLocks noRot="1" noChangeAspect="1" noMove="1" noResize="1" noEditPoints="1" noAdjustHandles="1" noChangeArrowheads="1" noChangeShapeType="1" noTextEdit="1"/>
              </p:cNvSpPr>
              <p:nvPr/>
            </p:nvSpPr>
            <p:spPr bwMode="auto">
              <a:xfrm>
                <a:off x="4294286" y="5451567"/>
                <a:ext cx="3818709" cy="1406433"/>
              </a:xfrm>
              <a:prstGeom prst="rect">
                <a:avLst/>
              </a:prstGeom>
              <a:blipFill>
                <a:blip r:embed="rId3"/>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autoUpdateAnimBg="0"/>
      <p:bldP spid="2063" grpId="0" autoUpdateAnimBg="0"/>
      <p:bldP spid="2064" grpId="0" animBg="1" autoUpdateAnimBg="0"/>
      <p:bldP spid="2057" grpId="0" autoUpdateAnimBg="0"/>
      <p:bldP spid="2087" grpId="0"/>
      <p:bldP spid="2090" grpId="0" autoUpdateAnimBg="0"/>
      <p:bldP spid="20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93" name="Text Box 45">
                <a:extLst>
                  <a:ext uri="{FF2B5EF4-FFF2-40B4-BE49-F238E27FC236}">
                    <a16:creationId xmlns:a16="http://schemas.microsoft.com/office/drawing/2014/main" id="{57CA35F7-C7B0-4C46-A158-ACD7307A3C98}"/>
                  </a:ext>
                </a:extLst>
              </p:cNvPr>
              <p:cNvSpPr txBox="1">
                <a:spLocks noChangeArrowheads="1"/>
              </p:cNvSpPr>
              <p:nvPr/>
            </p:nvSpPr>
            <p:spPr bwMode="auto">
              <a:xfrm>
                <a:off x="113097" y="258860"/>
                <a:ext cx="9366154"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800" b="1" dirty="0">
                    <a:latin typeface="+mj-lt"/>
                    <a:ea typeface="+mj-ea"/>
                  </a:rPr>
                  <a:t> </a:t>
                </a:r>
                <a:r>
                  <a:rPr lang="zh-CN" altLang="en-US" sz="3200" b="1" dirty="0">
                    <a:latin typeface="+mj-lt"/>
                    <a:ea typeface="+mj-ea"/>
                  </a:rPr>
                  <a:t>例</a:t>
                </a:r>
                <a:r>
                  <a:rPr lang="en-US" altLang="zh-CN" sz="3200" b="1" dirty="0">
                    <a:latin typeface="+mj-lt"/>
                    <a:ea typeface="+mj-ea"/>
                  </a:rPr>
                  <a:t>1 </a:t>
                </a:r>
                <a:r>
                  <a:rPr lang="zh-CN" altLang="en-US" sz="2800" b="1" dirty="0">
                    <a:latin typeface="+mj-lt"/>
                    <a:ea typeface="+mj-ea"/>
                  </a:rPr>
                  <a:t>计算由 </a:t>
                </a:r>
                <a14:m>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𝑹</m:t>
                        </m:r>
                      </m:e>
                      <m:sup>
                        <m:r>
                          <a:rPr lang="zh-CN" altLang="en-US" sz="2800" b="1" i="1">
                            <a:solidFill>
                              <a:srgbClr val="000000"/>
                            </a:solidFill>
                            <a:latin typeface="Cambria Math" panose="02040503050406030204" pitchFamily="18" charset="0"/>
                          </a:rPr>
                          <m:t>𝟐</m:t>
                        </m:r>
                      </m:sup>
                    </m:sSup>
                  </m:oMath>
                </a14:m>
                <a:r>
                  <a:rPr lang="zh-CN" altLang="en-US" sz="2800" b="1" dirty="0">
                    <a:latin typeface="+mj-lt"/>
                    <a:ea typeface="+mj-ea"/>
                  </a:rPr>
                  <a:t>和 </a:t>
                </a:r>
                <a14:m>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𝒛</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𝑹</m:t>
                        </m:r>
                      </m:e>
                      <m:sup>
                        <m:r>
                          <a:rPr lang="zh-CN" altLang="en-US" sz="2800" b="1" i="1">
                            <a:solidFill>
                              <a:srgbClr val="000000"/>
                            </a:solidFill>
                            <a:latin typeface="Cambria Math" panose="02040503050406030204" pitchFamily="18" charset="0"/>
                          </a:rPr>
                          <m:t>𝟐</m:t>
                        </m:r>
                      </m:sup>
                    </m:sSup>
                  </m:oMath>
                </a14:m>
                <a:r>
                  <a:rPr lang="zh-CN" altLang="en-US" sz="2800" b="1" dirty="0">
                    <a:latin typeface="+mj-lt"/>
                    <a:ea typeface="+mj-ea"/>
                  </a:rPr>
                  <a:t>围成的立体体积</a:t>
                </a:r>
                <a:r>
                  <a:rPr lang="en-US" altLang="zh-CN" sz="2800" b="1" dirty="0">
                    <a:latin typeface="+mj-lt"/>
                    <a:ea typeface="+mj-ea"/>
                  </a:rPr>
                  <a:t>.</a:t>
                </a:r>
              </a:p>
            </p:txBody>
          </p:sp>
        </mc:Choice>
        <mc:Fallback xmlns="">
          <p:sp>
            <p:nvSpPr>
              <p:cNvPr id="2093" name="Text Box 45">
                <a:extLst>
                  <a:ext uri="{FF2B5EF4-FFF2-40B4-BE49-F238E27FC236}">
                    <a16:creationId xmlns:a16="http://schemas.microsoft.com/office/drawing/2014/main" id="{57CA35F7-C7B0-4C46-A158-ACD7307A3C98}"/>
                  </a:ext>
                </a:extLst>
              </p:cNvPr>
              <p:cNvSpPr txBox="1">
                <a:spLocks noRot="1" noChangeAspect="1" noMove="1" noResize="1" noEditPoints="1" noAdjustHandles="1" noChangeArrowheads="1" noChangeShapeType="1" noTextEdit="1"/>
              </p:cNvSpPr>
              <p:nvPr/>
            </p:nvSpPr>
            <p:spPr bwMode="auto">
              <a:xfrm>
                <a:off x="113097" y="258860"/>
                <a:ext cx="9366154" cy="584775"/>
              </a:xfrm>
              <a:prstGeom prst="rect">
                <a:avLst/>
              </a:prstGeom>
              <a:blipFill>
                <a:blip r:embed="rId2"/>
                <a:stretch>
                  <a:fillRect l="-716" t="-17708" r="-586"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100" name="Text Box 52">
            <a:extLst>
              <a:ext uri="{FF2B5EF4-FFF2-40B4-BE49-F238E27FC236}">
                <a16:creationId xmlns:a16="http://schemas.microsoft.com/office/drawing/2014/main" id="{740DF459-77A7-4301-8644-AC740AC53578}"/>
              </a:ext>
            </a:extLst>
          </p:cNvPr>
          <p:cNvSpPr txBox="1">
            <a:spLocks noChangeArrowheads="1"/>
          </p:cNvSpPr>
          <p:nvPr/>
        </p:nvSpPr>
        <p:spPr bwMode="auto">
          <a:xfrm>
            <a:off x="320681" y="869482"/>
            <a:ext cx="92377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mj-lt"/>
                <a:ea typeface="+mj-ea"/>
              </a:rPr>
              <a:t>由对称性</a:t>
            </a:r>
            <a:r>
              <a:rPr lang="en-US" altLang="zh-CN" sz="2800" b="1" dirty="0">
                <a:latin typeface="+mj-lt"/>
                <a:ea typeface="+mj-ea"/>
              </a:rPr>
              <a:t>, </a:t>
            </a:r>
            <a:r>
              <a:rPr lang="zh-CN" altLang="en-US" sz="2800" b="1" dirty="0">
                <a:latin typeface="+mj-lt"/>
                <a:ea typeface="+mj-ea"/>
              </a:rPr>
              <a:t>只要求出</a:t>
            </a:r>
            <a:r>
              <a:rPr lang="zh-CN" altLang="en-US" sz="2800" b="1" u="sng" dirty="0">
                <a:latin typeface="+mj-lt"/>
                <a:ea typeface="+mj-ea"/>
              </a:rPr>
              <a:t>第一卦限部分</a:t>
            </a:r>
            <a:r>
              <a:rPr lang="zh-CN" altLang="en-US" sz="2800" b="1" dirty="0">
                <a:latin typeface="+mj-lt"/>
                <a:ea typeface="+mj-ea"/>
              </a:rPr>
              <a:t>的体积</a:t>
            </a:r>
            <a:r>
              <a:rPr lang="en-US" altLang="zh-CN" sz="2800" b="1" dirty="0">
                <a:latin typeface="+mj-lt"/>
                <a:ea typeface="+mj-ea"/>
              </a:rPr>
              <a:t>, </a:t>
            </a:r>
            <a:r>
              <a:rPr lang="zh-CN" altLang="en-US" sz="2800" b="1" dirty="0">
                <a:latin typeface="+mj-lt"/>
                <a:ea typeface="+mj-ea"/>
              </a:rPr>
              <a:t>再乘以</a:t>
            </a:r>
            <a:r>
              <a:rPr lang="en-US" altLang="zh-CN" sz="2800" b="1" dirty="0">
                <a:latin typeface="+mj-lt"/>
                <a:ea typeface="+mj-ea"/>
              </a:rPr>
              <a:t>8</a:t>
            </a:r>
            <a:r>
              <a:rPr lang="zh-CN" altLang="en-US" sz="2800" b="1" dirty="0">
                <a:latin typeface="+mj-lt"/>
                <a:ea typeface="+mj-ea"/>
              </a:rPr>
              <a:t>倍即可</a:t>
            </a:r>
            <a:r>
              <a:rPr lang="en-US" altLang="zh-CN" sz="2800" b="1" dirty="0">
                <a:latin typeface="+mj-lt"/>
                <a:ea typeface="+mj-ea"/>
              </a:rPr>
              <a:t>.</a:t>
            </a:r>
          </a:p>
        </p:txBody>
      </p:sp>
      <p:sp>
        <p:nvSpPr>
          <p:cNvPr id="2101" name="AutoShape 53">
            <a:extLst>
              <a:ext uri="{FF2B5EF4-FFF2-40B4-BE49-F238E27FC236}">
                <a16:creationId xmlns:a16="http://schemas.microsoft.com/office/drawing/2014/main" id="{10E04C8F-208D-47C9-B60F-1059A7C27E8C}"/>
              </a:ext>
            </a:extLst>
          </p:cNvPr>
          <p:cNvSpPr>
            <a:spLocks noChangeArrowheads="1"/>
          </p:cNvSpPr>
          <p:nvPr/>
        </p:nvSpPr>
        <p:spPr bwMode="auto">
          <a:xfrm>
            <a:off x="3709482" y="1770587"/>
            <a:ext cx="3170430" cy="609600"/>
          </a:xfrm>
          <a:prstGeom prst="wedgeRoundRectCallout">
            <a:avLst>
              <a:gd name="adj1" fmla="val -35185"/>
              <a:gd name="adj2" fmla="val -98699"/>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latin typeface="+mj-lt"/>
                <a:ea typeface="+mj-ea"/>
              </a:rPr>
              <a:t>看作曲顶柱体</a:t>
            </a:r>
          </a:p>
        </p:txBody>
      </p:sp>
      <p:grpSp>
        <p:nvGrpSpPr>
          <p:cNvPr id="2123" name="Group 75">
            <a:extLst>
              <a:ext uri="{FF2B5EF4-FFF2-40B4-BE49-F238E27FC236}">
                <a16:creationId xmlns:a16="http://schemas.microsoft.com/office/drawing/2014/main" id="{2A5BD345-70EA-4F08-A18C-AD673FC69DEA}"/>
              </a:ext>
            </a:extLst>
          </p:cNvPr>
          <p:cNvGrpSpPr>
            <a:grpSpLocks/>
          </p:cNvGrpSpPr>
          <p:nvPr/>
        </p:nvGrpSpPr>
        <p:grpSpPr bwMode="auto">
          <a:xfrm>
            <a:off x="8740986" y="2234990"/>
            <a:ext cx="2632365" cy="2445327"/>
            <a:chOff x="3504" y="2640"/>
            <a:chExt cx="1536" cy="1344"/>
          </a:xfrm>
        </p:grpSpPr>
        <p:sp>
          <p:nvSpPr>
            <p:cNvPr id="2103" name="Line 55">
              <a:extLst>
                <a:ext uri="{FF2B5EF4-FFF2-40B4-BE49-F238E27FC236}">
                  <a16:creationId xmlns:a16="http://schemas.microsoft.com/office/drawing/2014/main" id="{4D13AFE0-70BF-47F5-A3DE-C3B858838E67}"/>
                </a:ext>
              </a:extLst>
            </p:cNvPr>
            <p:cNvSpPr>
              <a:spLocks noChangeShapeType="1"/>
            </p:cNvSpPr>
            <p:nvPr/>
          </p:nvSpPr>
          <p:spPr bwMode="auto">
            <a:xfrm>
              <a:off x="3936" y="3552"/>
              <a:ext cx="1104" cy="0"/>
            </a:xfrm>
            <a:prstGeom prst="line">
              <a:avLst/>
            </a:prstGeom>
            <a:noFill/>
            <a:ln w="127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04" name="Line 56">
              <a:extLst>
                <a:ext uri="{FF2B5EF4-FFF2-40B4-BE49-F238E27FC236}">
                  <a16:creationId xmlns:a16="http://schemas.microsoft.com/office/drawing/2014/main" id="{C6B8659F-B9E8-450A-86B4-E59A71AF42AC}"/>
                </a:ext>
              </a:extLst>
            </p:cNvPr>
            <p:cNvSpPr>
              <a:spLocks noChangeShapeType="1"/>
            </p:cNvSpPr>
            <p:nvPr/>
          </p:nvSpPr>
          <p:spPr bwMode="auto">
            <a:xfrm flipH="1">
              <a:off x="3504" y="3552"/>
              <a:ext cx="432" cy="432"/>
            </a:xfrm>
            <a:prstGeom prst="line">
              <a:avLst/>
            </a:prstGeom>
            <a:noFill/>
            <a:ln w="127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05" name="Line 57">
              <a:extLst>
                <a:ext uri="{FF2B5EF4-FFF2-40B4-BE49-F238E27FC236}">
                  <a16:creationId xmlns:a16="http://schemas.microsoft.com/office/drawing/2014/main" id="{F6615211-46CB-40DA-98A9-AE6D680338F4}"/>
                </a:ext>
              </a:extLst>
            </p:cNvPr>
            <p:cNvSpPr>
              <a:spLocks noChangeShapeType="1"/>
            </p:cNvSpPr>
            <p:nvPr/>
          </p:nvSpPr>
          <p:spPr bwMode="auto">
            <a:xfrm>
              <a:off x="3648" y="3840"/>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06" name="Line 58">
              <a:extLst>
                <a:ext uri="{FF2B5EF4-FFF2-40B4-BE49-F238E27FC236}">
                  <a16:creationId xmlns:a16="http://schemas.microsoft.com/office/drawing/2014/main" id="{80BCC7E7-688E-4057-9990-2AD85EC51A63}"/>
                </a:ext>
              </a:extLst>
            </p:cNvPr>
            <p:cNvSpPr>
              <a:spLocks noChangeShapeType="1"/>
            </p:cNvSpPr>
            <p:nvPr/>
          </p:nvSpPr>
          <p:spPr bwMode="auto">
            <a:xfrm flipV="1">
              <a:off x="4608" y="3552"/>
              <a:ext cx="288"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07" name="Line 59">
              <a:extLst>
                <a:ext uri="{FF2B5EF4-FFF2-40B4-BE49-F238E27FC236}">
                  <a16:creationId xmlns:a16="http://schemas.microsoft.com/office/drawing/2014/main" id="{C18EFA59-AB29-48EE-8992-066B334CB85D}"/>
                </a:ext>
              </a:extLst>
            </p:cNvPr>
            <p:cNvSpPr>
              <a:spLocks noChangeShapeType="1"/>
            </p:cNvSpPr>
            <p:nvPr/>
          </p:nvSpPr>
          <p:spPr bwMode="auto">
            <a:xfrm>
              <a:off x="3936" y="3072"/>
              <a:ext cx="528"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08" name="Line 60">
              <a:extLst>
                <a:ext uri="{FF2B5EF4-FFF2-40B4-BE49-F238E27FC236}">
                  <a16:creationId xmlns:a16="http://schemas.microsoft.com/office/drawing/2014/main" id="{85508918-4860-4BE1-91AD-BF5CC92200BE}"/>
                </a:ext>
              </a:extLst>
            </p:cNvPr>
            <p:cNvSpPr>
              <a:spLocks noChangeShapeType="1"/>
            </p:cNvSpPr>
            <p:nvPr/>
          </p:nvSpPr>
          <p:spPr bwMode="auto">
            <a:xfrm>
              <a:off x="4464" y="3072"/>
              <a:ext cx="4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09" name="Line 61">
              <a:extLst>
                <a:ext uri="{FF2B5EF4-FFF2-40B4-BE49-F238E27FC236}">
                  <a16:creationId xmlns:a16="http://schemas.microsoft.com/office/drawing/2014/main" id="{3F5A64FA-F5A2-450C-BAFE-20C2E1BD956B}"/>
                </a:ext>
              </a:extLst>
            </p:cNvPr>
            <p:cNvSpPr>
              <a:spLocks noChangeShapeType="1"/>
            </p:cNvSpPr>
            <p:nvPr/>
          </p:nvSpPr>
          <p:spPr bwMode="auto">
            <a:xfrm flipV="1">
              <a:off x="4896" y="3072"/>
              <a:ext cx="0"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10" name="Line 62">
              <a:extLst>
                <a:ext uri="{FF2B5EF4-FFF2-40B4-BE49-F238E27FC236}">
                  <a16:creationId xmlns:a16="http://schemas.microsoft.com/office/drawing/2014/main" id="{106FD949-706F-4D78-B8DA-C792B6E17295}"/>
                </a:ext>
              </a:extLst>
            </p:cNvPr>
            <p:cNvSpPr>
              <a:spLocks noChangeShapeType="1"/>
            </p:cNvSpPr>
            <p:nvPr/>
          </p:nvSpPr>
          <p:spPr bwMode="auto">
            <a:xfrm flipV="1">
              <a:off x="4406" y="3072"/>
              <a:ext cx="0" cy="48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12" name="Line 64">
              <a:extLst>
                <a:ext uri="{FF2B5EF4-FFF2-40B4-BE49-F238E27FC236}">
                  <a16:creationId xmlns:a16="http://schemas.microsoft.com/office/drawing/2014/main" id="{52FE0F8D-BD75-4E1B-BB98-70ADCEEF94B5}"/>
                </a:ext>
              </a:extLst>
            </p:cNvPr>
            <p:cNvSpPr>
              <a:spLocks noChangeShapeType="1"/>
            </p:cNvSpPr>
            <p:nvPr/>
          </p:nvSpPr>
          <p:spPr bwMode="auto">
            <a:xfrm flipH="1">
              <a:off x="3936" y="2736"/>
              <a:ext cx="4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13" name="Line 65">
              <a:extLst>
                <a:ext uri="{FF2B5EF4-FFF2-40B4-BE49-F238E27FC236}">
                  <a16:creationId xmlns:a16="http://schemas.microsoft.com/office/drawing/2014/main" id="{BBB0AA0A-37B9-4E6E-815E-F0356B0D7B7F}"/>
                </a:ext>
              </a:extLst>
            </p:cNvPr>
            <p:cNvSpPr>
              <a:spLocks noChangeShapeType="1"/>
            </p:cNvSpPr>
            <p:nvPr/>
          </p:nvSpPr>
          <p:spPr bwMode="auto">
            <a:xfrm flipV="1">
              <a:off x="3648" y="3024"/>
              <a:ext cx="0" cy="81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14" name="Line 66">
              <a:extLst>
                <a:ext uri="{FF2B5EF4-FFF2-40B4-BE49-F238E27FC236}">
                  <a16:creationId xmlns:a16="http://schemas.microsoft.com/office/drawing/2014/main" id="{8D4F67FE-E4AF-4CE8-9CE4-838C0015944D}"/>
                </a:ext>
              </a:extLst>
            </p:cNvPr>
            <p:cNvSpPr>
              <a:spLocks noChangeShapeType="1"/>
            </p:cNvSpPr>
            <p:nvPr/>
          </p:nvSpPr>
          <p:spPr bwMode="auto">
            <a:xfrm flipV="1">
              <a:off x="3936" y="2640"/>
              <a:ext cx="0" cy="912"/>
            </a:xfrm>
            <a:prstGeom prst="line">
              <a:avLst/>
            </a:prstGeom>
            <a:noFill/>
            <a:ln w="127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15" name="Line 67">
              <a:extLst>
                <a:ext uri="{FF2B5EF4-FFF2-40B4-BE49-F238E27FC236}">
                  <a16:creationId xmlns:a16="http://schemas.microsoft.com/office/drawing/2014/main" id="{C157526A-1C90-4D33-9DE3-DFC76ED6AA27}"/>
                </a:ext>
              </a:extLst>
            </p:cNvPr>
            <p:cNvSpPr>
              <a:spLocks noChangeShapeType="1"/>
            </p:cNvSpPr>
            <p:nvPr/>
          </p:nvSpPr>
          <p:spPr bwMode="auto">
            <a:xfrm flipV="1">
              <a:off x="4401" y="2736"/>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17" name="Line 69">
              <a:extLst>
                <a:ext uri="{FF2B5EF4-FFF2-40B4-BE49-F238E27FC236}">
                  <a16:creationId xmlns:a16="http://schemas.microsoft.com/office/drawing/2014/main" id="{78C85BB9-FDB3-488B-BD87-42074C650E49}"/>
                </a:ext>
              </a:extLst>
            </p:cNvPr>
            <p:cNvSpPr>
              <a:spLocks noChangeShapeType="1"/>
            </p:cNvSpPr>
            <p:nvPr/>
          </p:nvSpPr>
          <p:spPr bwMode="auto">
            <a:xfrm flipH="1">
              <a:off x="3648" y="2736"/>
              <a:ext cx="288"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18" name="Arc 70">
              <a:extLst>
                <a:ext uri="{FF2B5EF4-FFF2-40B4-BE49-F238E27FC236}">
                  <a16:creationId xmlns:a16="http://schemas.microsoft.com/office/drawing/2014/main" id="{8772D056-4FAF-4C2B-A884-2F899F302F65}"/>
                </a:ext>
              </a:extLst>
            </p:cNvPr>
            <p:cNvSpPr>
              <a:spLocks/>
            </p:cNvSpPr>
            <p:nvPr/>
          </p:nvSpPr>
          <p:spPr bwMode="auto">
            <a:xfrm>
              <a:off x="4562" y="3072"/>
              <a:ext cx="333" cy="767"/>
            </a:xfrm>
            <a:custGeom>
              <a:avLst/>
              <a:gdLst>
                <a:gd name="G0" fmla="+- 21600 0 0"/>
                <a:gd name="G1" fmla="+- 21600 0 0"/>
                <a:gd name="G2" fmla="+- 21600 0 0"/>
                <a:gd name="T0" fmla="*/ 1201 w 21600"/>
                <a:gd name="T1" fmla="*/ 28702 h 28702"/>
                <a:gd name="T2" fmla="*/ 21600 w 21600"/>
                <a:gd name="T3" fmla="*/ 0 h 28702"/>
                <a:gd name="T4" fmla="*/ 21600 w 21600"/>
                <a:gd name="T5" fmla="*/ 21600 h 28702"/>
              </a:gdLst>
              <a:ahLst/>
              <a:cxnLst>
                <a:cxn ang="0">
                  <a:pos x="T0" y="T1"/>
                </a:cxn>
                <a:cxn ang="0">
                  <a:pos x="T2" y="T3"/>
                </a:cxn>
                <a:cxn ang="0">
                  <a:pos x="T4" y="T5"/>
                </a:cxn>
              </a:cxnLst>
              <a:rect l="0" t="0" r="r" b="b"/>
              <a:pathLst>
                <a:path w="21600" h="28702" fill="none" extrusionOk="0">
                  <a:moveTo>
                    <a:pt x="1200" y="28702"/>
                  </a:moveTo>
                  <a:cubicBezTo>
                    <a:pt x="405" y="26418"/>
                    <a:pt x="0" y="24017"/>
                    <a:pt x="0" y="21600"/>
                  </a:cubicBezTo>
                  <a:cubicBezTo>
                    <a:pt x="0" y="9670"/>
                    <a:pt x="9670" y="0"/>
                    <a:pt x="21599" y="0"/>
                  </a:cubicBezTo>
                </a:path>
                <a:path w="21600" h="28702" stroke="0" extrusionOk="0">
                  <a:moveTo>
                    <a:pt x="1200" y="28702"/>
                  </a:moveTo>
                  <a:cubicBezTo>
                    <a:pt x="405" y="26418"/>
                    <a:pt x="0" y="24017"/>
                    <a:pt x="0" y="21600"/>
                  </a:cubicBezTo>
                  <a:cubicBezTo>
                    <a:pt x="0" y="9670"/>
                    <a:pt x="9670" y="0"/>
                    <a:pt x="21599" y="0"/>
                  </a:cubicBezTo>
                  <a:lnTo>
                    <a:pt x="2160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19" name="Arc 71">
              <a:extLst>
                <a:ext uri="{FF2B5EF4-FFF2-40B4-BE49-F238E27FC236}">
                  <a16:creationId xmlns:a16="http://schemas.microsoft.com/office/drawing/2014/main" id="{7AEE102C-22DD-465E-AFC5-EDC14FEF4AEC}"/>
                </a:ext>
              </a:extLst>
            </p:cNvPr>
            <p:cNvSpPr>
              <a:spLocks/>
            </p:cNvSpPr>
            <p:nvPr/>
          </p:nvSpPr>
          <p:spPr bwMode="auto">
            <a:xfrm>
              <a:off x="3648" y="3072"/>
              <a:ext cx="333" cy="767"/>
            </a:xfrm>
            <a:custGeom>
              <a:avLst/>
              <a:gdLst>
                <a:gd name="G0" fmla="+- 21600 0 0"/>
                <a:gd name="G1" fmla="+- 21600 0 0"/>
                <a:gd name="G2" fmla="+- 21600 0 0"/>
                <a:gd name="T0" fmla="*/ 1201 w 21600"/>
                <a:gd name="T1" fmla="*/ 28702 h 28702"/>
                <a:gd name="T2" fmla="*/ 21600 w 21600"/>
                <a:gd name="T3" fmla="*/ 0 h 28702"/>
                <a:gd name="T4" fmla="*/ 21600 w 21600"/>
                <a:gd name="T5" fmla="*/ 21600 h 28702"/>
              </a:gdLst>
              <a:ahLst/>
              <a:cxnLst>
                <a:cxn ang="0">
                  <a:pos x="T0" y="T1"/>
                </a:cxn>
                <a:cxn ang="0">
                  <a:pos x="T2" y="T3"/>
                </a:cxn>
                <a:cxn ang="0">
                  <a:pos x="T4" y="T5"/>
                </a:cxn>
              </a:cxnLst>
              <a:rect l="0" t="0" r="r" b="b"/>
              <a:pathLst>
                <a:path w="21600" h="28702" fill="none" extrusionOk="0">
                  <a:moveTo>
                    <a:pt x="1200" y="28702"/>
                  </a:moveTo>
                  <a:cubicBezTo>
                    <a:pt x="405" y="26418"/>
                    <a:pt x="0" y="24017"/>
                    <a:pt x="0" y="21600"/>
                  </a:cubicBezTo>
                  <a:cubicBezTo>
                    <a:pt x="0" y="9670"/>
                    <a:pt x="9670" y="0"/>
                    <a:pt x="21599" y="0"/>
                  </a:cubicBezTo>
                </a:path>
                <a:path w="21600" h="28702" stroke="0" extrusionOk="0">
                  <a:moveTo>
                    <a:pt x="1200" y="28702"/>
                  </a:moveTo>
                  <a:cubicBezTo>
                    <a:pt x="405" y="26418"/>
                    <a:pt x="0" y="24017"/>
                    <a:pt x="0" y="21600"/>
                  </a:cubicBezTo>
                  <a:cubicBezTo>
                    <a:pt x="0" y="9670"/>
                    <a:pt x="9670" y="0"/>
                    <a:pt x="21599" y="0"/>
                  </a:cubicBezTo>
                  <a:lnTo>
                    <a:pt x="21600" y="21600"/>
                  </a:lnTo>
                  <a:close/>
                </a:path>
              </a:pathLst>
            </a:custGeom>
            <a:noFill/>
            <a:ln w="127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20" name="Arc 72">
              <a:extLst>
                <a:ext uri="{FF2B5EF4-FFF2-40B4-BE49-F238E27FC236}">
                  <a16:creationId xmlns:a16="http://schemas.microsoft.com/office/drawing/2014/main" id="{E2BEDFCA-D9E0-4A7D-868F-32EB790BA0A5}"/>
                </a:ext>
              </a:extLst>
            </p:cNvPr>
            <p:cNvSpPr>
              <a:spLocks/>
            </p:cNvSpPr>
            <p:nvPr/>
          </p:nvSpPr>
          <p:spPr bwMode="auto">
            <a:xfrm>
              <a:off x="3654" y="2736"/>
              <a:ext cx="735" cy="319"/>
            </a:xfrm>
            <a:custGeom>
              <a:avLst/>
              <a:gdLst>
                <a:gd name="G0" fmla="+- 4777 0 0"/>
                <a:gd name="G1" fmla="+- 0 0 0"/>
                <a:gd name="G2" fmla="+- 21600 0 0"/>
                <a:gd name="T0" fmla="*/ 26377 w 26377"/>
                <a:gd name="T1" fmla="*/ 0 h 21600"/>
                <a:gd name="T2" fmla="*/ 0 w 26377"/>
                <a:gd name="T3" fmla="*/ 21065 h 21600"/>
                <a:gd name="T4" fmla="*/ 4777 w 26377"/>
                <a:gd name="T5" fmla="*/ 0 h 21600"/>
              </a:gdLst>
              <a:ahLst/>
              <a:cxnLst>
                <a:cxn ang="0">
                  <a:pos x="T0" y="T1"/>
                </a:cxn>
                <a:cxn ang="0">
                  <a:pos x="T2" y="T3"/>
                </a:cxn>
                <a:cxn ang="0">
                  <a:pos x="T4" y="T5"/>
                </a:cxn>
              </a:cxnLst>
              <a:rect l="0" t="0" r="r" b="b"/>
              <a:pathLst>
                <a:path w="26377" h="21600" fill="none" extrusionOk="0">
                  <a:moveTo>
                    <a:pt x="26377" y="0"/>
                  </a:moveTo>
                  <a:cubicBezTo>
                    <a:pt x="26377" y="11929"/>
                    <a:pt x="16706" y="21600"/>
                    <a:pt x="4777" y="21600"/>
                  </a:cubicBezTo>
                  <a:cubicBezTo>
                    <a:pt x="3169" y="21600"/>
                    <a:pt x="1567" y="21420"/>
                    <a:pt x="-1" y="21065"/>
                  </a:cubicBezTo>
                </a:path>
                <a:path w="26377" h="21600" stroke="0" extrusionOk="0">
                  <a:moveTo>
                    <a:pt x="26377" y="0"/>
                  </a:moveTo>
                  <a:cubicBezTo>
                    <a:pt x="26377" y="11929"/>
                    <a:pt x="16706" y="21600"/>
                    <a:pt x="4777" y="21600"/>
                  </a:cubicBezTo>
                  <a:cubicBezTo>
                    <a:pt x="3169" y="21600"/>
                    <a:pt x="1567" y="21420"/>
                    <a:pt x="-1" y="21065"/>
                  </a:cubicBezTo>
                  <a:lnTo>
                    <a:pt x="4777"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21" name="Arc 73">
              <a:extLst>
                <a:ext uri="{FF2B5EF4-FFF2-40B4-BE49-F238E27FC236}">
                  <a16:creationId xmlns:a16="http://schemas.microsoft.com/office/drawing/2014/main" id="{F6093F39-F3DE-4964-85CE-AF941577B0C4}"/>
                </a:ext>
              </a:extLst>
            </p:cNvPr>
            <p:cNvSpPr>
              <a:spLocks/>
            </p:cNvSpPr>
            <p:nvPr/>
          </p:nvSpPr>
          <p:spPr bwMode="auto">
            <a:xfrm>
              <a:off x="3696" y="3552"/>
              <a:ext cx="703" cy="288"/>
            </a:xfrm>
            <a:custGeom>
              <a:avLst/>
              <a:gdLst>
                <a:gd name="G0" fmla="+- 4777 0 0"/>
                <a:gd name="G1" fmla="+- 0 0 0"/>
                <a:gd name="G2" fmla="+- 21600 0 0"/>
                <a:gd name="T0" fmla="*/ 26377 w 26377"/>
                <a:gd name="T1" fmla="*/ 0 h 21600"/>
                <a:gd name="T2" fmla="*/ 0 w 26377"/>
                <a:gd name="T3" fmla="*/ 21065 h 21600"/>
                <a:gd name="T4" fmla="*/ 4777 w 26377"/>
                <a:gd name="T5" fmla="*/ 0 h 21600"/>
              </a:gdLst>
              <a:ahLst/>
              <a:cxnLst>
                <a:cxn ang="0">
                  <a:pos x="T0" y="T1"/>
                </a:cxn>
                <a:cxn ang="0">
                  <a:pos x="T2" y="T3"/>
                </a:cxn>
                <a:cxn ang="0">
                  <a:pos x="T4" y="T5"/>
                </a:cxn>
              </a:cxnLst>
              <a:rect l="0" t="0" r="r" b="b"/>
              <a:pathLst>
                <a:path w="26377" h="21600" fill="none" extrusionOk="0">
                  <a:moveTo>
                    <a:pt x="26377" y="0"/>
                  </a:moveTo>
                  <a:cubicBezTo>
                    <a:pt x="26377" y="11929"/>
                    <a:pt x="16706" y="21600"/>
                    <a:pt x="4777" y="21600"/>
                  </a:cubicBezTo>
                  <a:cubicBezTo>
                    <a:pt x="3169" y="21600"/>
                    <a:pt x="1567" y="21420"/>
                    <a:pt x="-1" y="21065"/>
                  </a:cubicBezTo>
                </a:path>
                <a:path w="26377" h="21600" stroke="0" extrusionOk="0">
                  <a:moveTo>
                    <a:pt x="26377" y="0"/>
                  </a:moveTo>
                  <a:cubicBezTo>
                    <a:pt x="26377" y="11929"/>
                    <a:pt x="16706" y="21600"/>
                    <a:pt x="4777" y="21600"/>
                  </a:cubicBezTo>
                  <a:cubicBezTo>
                    <a:pt x="3169" y="21600"/>
                    <a:pt x="1567" y="21420"/>
                    <a:pt x="-1" y="21065"/>
                  </a:cubicBezTo>
                  <a:lnTo>
                    <a:pt x="4777" y="0"/>
                  </a:lnTo>
                  <a:close/>
                </a:path>
              </a:pathLst>
            </a:custGeom>
            <a:noFill/>
            <a:ln w="127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2122" name="Arc 74">
              <a:extLst>
                <a:ext uri="{FF2B5EF4-FFF2-40B4-BE49-F238E27FC236}">
                  <a16:creationId xmlns:a16="http://schemas.microsoft.com/office/drawing/2014/main" id="{CED3BE96-E905-4F05-B1C9-81A07804636D}"/>
                </a:ext>
              </a:extLst>
            </p:cNvPr>
            <p:cNvSpPr>
              <a:spLocks/>
            </p:cNvSpPr>
            <p:nvPr/>
          </p:nvSpPr>
          <p:spPr bwMode="auto">
            <a:xfrm>
              <a:off x="3621" y="2976"/>
              <a:ext cx="774" cy="864"/>
            </a:xfrm>
            <a:custGeom>
              <a:avLst/>
              <a:gdLst>
                <a:gd name="G0" fmla="+- 2307 0 0"/>
                <a:gd name="G1" fmla="+- 0 0 0"/>
                <a:gd name="G2" fmla="+- 21600 0 0"/>
                <a:gd name="T0" fmla="*/ 23729 w 23729"/>
                <a:gd name="T1" fmla="*/ 2768 h 21600"/>
                <a:gd name="T2" fmla="*/ 0 w 23729"/>
                <a:gd name="T3" fmla="*/ 21476 h 21600"/>
                <a:gd name="T4" fmla="*/ 2307 w 23729"/>
                <a:gd name="T5" fmla="*/ 0 h 21600"/>
              </a:gdLst>
              <a:ahLst/>
              <a:cxnLst>
                <a:cxn ang="0">
                  <a:pos x="T0" y="T1"/>
                </a:cxn>
                <a:cxn ang="0">
                  <a:pos x="T2" y="T3"/>
                </a:cxn>
                <a:cxn ang="0">
                  <a:pos x="T4" y="T5"/>
                </a:cxn>
              </a:cxnLst>
              <a:rect l="0" t="0" r="r" b="b"/>
              <a:pathLst>
                <a:path w="23729" h="21600" fill="none" extrusionOk="0">
                  <a:moveTo>
                    <a:pt x="23728" y="2767"/>
                  </a:moveTo>
                  <a:cubicBezTo>
                    <a:pt x="22337" y="13537"/>
                    <a:pt x="13166" y="21600"/>
                    <a:pt x="2307" y="21600"/>
                  </a:cubicBezTo>
                  <a:cubicBezTo>
                    <a:pt x="1536" y="21600"/>
                    <a:pt x="766" y="21558"/>
                    <a:pt x="-1" y="21476"/>
                  </a:cubicBezTo>
                </a:path>
                <a:path w="23729" h="21600" stroke="0" extrusionOk="0">
                  <a:moveTo>
                    <a:pt x="23728" y="2767"/>
                  </a:moveTo>
                  <a:cubicBezTo>
                    <a:pt x="22337" y="13537"/>
                    <a:pt x="13166" y="21600"/>
                    <a:pt x="2307" y="21600"/>
                  </a:cubicBezTo>
                  <a:cubicBezTo>
                    <a:pt x="1536" y="21600"/>
                    <a:pt x="766" y="21558"/>
                    <a:pt x="-1" y="21476"/>
                  </a:cubicBezTo>
                  <a:lnTo>
                    <a:pt x="2307" y="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grpSp>
      <mc:AlternateContent xmlns:mc="http://schemas.openxmlformats.org/markup-compatibility/2006" xmlns:a14="http://schemas.microsoft.com/office/drawing/2010/main">
        <mc:Choice Requires="a14">
          <p:sp>
            <p:nvSpPr>
              <p:cNvPr id="36" name="Object 70">
                <a:extLst>
                  <a:ext uri="{FF2B5EF4-FFF2-40B4-BE49-F238E27FC236}">
                    <a16:creationId xmlns:a16="http://schemas.microsoft.com/office/drawing/2014/main" id="{F7A05310-249E-44EA-BEE1-11AA757AAC08}"/>
                  </a:ext>
                </a:extLst>
              </p:cNvPr>
              <p:cNvSpPr txBox="1"/>
              <p:nvPr/>
            </p:nvSpPr>
            <p:spPr bwMode="auto">
              <a:xfrm>
                <a:off x="394636" y="2636255"/>
                <a:ext cx="5435888" cy="840652"/>
              </a:xfrm>
              <a:prstGeom prst="rect">
                <a:avLst/>
              </a:prstGeom>
              <a:noFill/>
              <a:ln>
                <a:noFill/>
              </a:ln>
              <a:effectLst/>
            </p:spPr>
            <p:txBody>
              <a:bodyPr>
                <a:normAutofit/>
              </a:bodyPr>
              <a:lstStyle/>
              <a:p>
                <a14:m>
                  <m:oMath xmlns:m="http://schemas.openxmlformats.org/officeDocument/2006/math">
                    <m:r>
                      <a:rPr lang="zh-CN" altLang="en-US" sz="2800" b="1" i="1">
                        <a:solidFill>
                          <a:srgbClr val="000000"/>
                        </a:solidFill>
                        <a:latin typeface="Cambria Math" panose="02040503050406030204" pitchFamily="18" charset="0"/>
                        <a:ea typeface="+mj-ea"/>
                      </a:rPr>
                      <m:t>𝑫</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𝑹</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e>
                    </m:rad>
                  </m:oMath>
                </a14:m>
                <a:r>
                  <a:rPr lang="en-US" altLang="zh-CN" sz="2800" b="1" dirty="0">
                    <a:latin typeface="+mj-lt"/>
                    <a:ea typeface="+mj-ea"/>
                  </a:rPr>
                  <a:t>,</a:t>
                </a:r>
                <a:endParaRPr lang="zh-CN" altLang="en-US" sz="2800" b="1" dirty="0">
                  <a:latin typeface="+mj-lt"/>
                  <a:ea typeface="+mj-ea"/>
                </a:endParaRPr>
              </a:p>
            </p:txBody>
          </p:sp>
        </mc:Choice>
        <mc:Fallback xmlns="">
          <p:sp>
            <p:nvSpPr>
              <p:cNvPr id="36" name="Object 70">
                <a:extLst>
                  <a:ext uri="{FF2B5EF4-FFF2-40B4-BE49-F238E27FC236}">
                    <a16:creationId xmlns:a16="http://schemas.microsoft.com/office/drawing/2014/main" id="{F7A05310-249E-44EA-BEE1-11AA757AAC08}"/>
                  </a:ext>
                </a:extLst>
              </p:cNvPr>
              <p:cNvSpPr txBox="1">
                <a:spLocks noRot="1" noChangeAspect="1" noMove="1" noResize="1" noEditPoints="1" noAdjustHandles="1" noChangeArrowheads="1" noChangeShapeType="1" noTextEdit="1"/>
              </p:cNvSpPr>
              <p:nvPr/>
            </p:nvSpPr>
            <p:spPr bwMode="auto">
              <a:xfrm>
                <a:off x="394636" y="2636255"/>
                <a:ext cx="5435888" cy="840652"/>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Object 72">
                <a:extLst>
                  <a:ext uri="{FF2B5EF4-FFF2-40B4-BE49-F238E27FC236}">
                    <a16:creationId xmlns:a16="http://schemas.microsoft.com/office/drawing/2014/main" id="{2E750AB8-83FF-417C-A7E2-36928FB36184}"/>
                  </a:ext>
                </a:extLst>
              </p:cNvPr>
              <p:cNvSpPr txBox="1"/>
              <p:nvPr/>
            </p:nvSpPr>
            <p:spPr bwMode="auto">
              <a:xfrm>
                <a:off x="863040" y="3401327"/>
                <a:ext cx="6330079" cy="141770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𝑽</m:t>
                          </m:r>
                        </m:e>
                        <m:sub>
                          <m:r>
                            <a:rPr lang="zh-CN" altLang="en-US" sz="2800" b="1" i="1">
                              <a:solidFill>
                                <a:srgbClr val="000000"/>
                              </a:solidFill>
                              <a:latin typeface="Cambria Math" panose="02040503050406030204" pitchFamily="18" charset="0"/>
                              <a:ea typeface="+mj-ea"/>
                            </a:rPr>
                            <m:t>𝟏</m:t>
                          </m:r>
                        </m:sub>
                      </m:sSub>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𝒇</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oMath>
                  </m:oMathPara>
                </a14:m>
                <a:endParaRPr lang="zh-CN" altLang="en-US" sz="2800" b="1" dirty="0">
                  <a:latin typeface="+mj-lt"/>
                  <a:ea typeface="+mj-ea"/>
                </a:endParaRPr>
              </a:p>
            </p:txBody>
          </p:sp>
        </mc:Choice>
        <mc:Fallback xmlns="">
          <p:sp>
            <p:nvSpPr>
              <p:cNvPr id="37" name="Object 72">
                <a:extLst>
                  <a:ext uri="{FF2B5EF4-FFF2-40B4-BE49-F238E27FC236}">
                    <a16:creationId xmlns:a16="http://schemas.microsoft.com/office/drawing/2014/main" id="{2E750AB8-83FF-417C-A7E2-36928FB36184}"/>
                  </a:ext>
                </a:extLst>
              </p:cNvPr>
              <p:cNvSpPr txBox="1">
                <a:spLocks noRot="1" noChangeAspect="1" noMove="1" noResize="1" noEditPoints="1" noAdjustHandles="1" noChangeArrowheads="1" noChangeShapeType="1" noTextEdit="1"/>
              </p:cNvSpPr>
              <p:nvPr/>
            </p:nvSpPr>
            <p:spPr bwMode="auto">
              <a:xfrm>
                <a:off x="863040" y="3401327"/>
                <a:ext cx="6330079" cy="1417705"/>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 Box 73">
                <a:extLst>
                  <a:ext uri="{FF2B5EF4-FFF2-40B4-BE49-F238E27FC236}">
                    <a16:creationId xmlns:a16="http://schemas.microsoft.com/office/drawing/2014/main" id="{4479066C-D23D-4484-934B-A0D64CB7068B}"/>
                  </a:ext>
                </a:extLst>
              </p:cNvPr>
              <p:cNvSpPr txBox="1">
                <a:spLocks noChangeArrowheads="1"/>
              </p:cNvSpPr>
              <p:nvPr/>
            </p:nvSpPr>
            <p:spPr bwMode="auto">
              <a:xfrm>
                <a:off x="5570556" y="2692299"/>
                <a:ext cx="3170430" cy="5850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b="1" dirty="0">
                    <a:latin typeface="+mj-lt"/>
                    <a:ea typeface="+mj-ea"/>
                  </a:rPr>
                  <a:t>曲顶</a:t>
                </a:r>
                <a14:m>
                  <m:oMath xmlns:m="http://schemas.openxmlformats.org/officeDocument/2006/math">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ad>
                      <m:radPr>
                        <m:degHide m:val="on"/>
                        <m:ctrlPr>
                          <a:rPr lang="zh-CN" altLang="en-US" sz="2800" b="1" i="1">
                            <a:solidFill>
                              <a:srgbClr val="000000"/>
                            </a:solidFill>
                            <a:latin typeface="Cambria Math" panose="02040503050406030204" pitchFamily="18" charset="0"/>
                          </a:rPr>
                        </m:ctrlPr>
                      </m:radPr>
                      <m:deg/>
                      <m:e>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𝑹</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e>
                    </m:rad>
                  </m:oMath>
                </a14:m>
                <a:endParaRPr lang="zh-CN" altLang="en-US" sz="2800" b="1" dirty="0">
                  <a:latin typeface="+mj-lt"/>
                  <a:ea typeface="+mj-ea"/>
                </a:endParaRPr>
              </a:p>
            </p:txBody>
          </p:sp>
        </mc:Choice>
        <mc:Fallback xmlns="">
          <p:sp>
            <p:nvSpPr>
              <p:cNvPr id="39" name="Text Box 73">
                <a:extLst>
                  <a:ext uri="{FF2B5EF4-FFF2-40B4-BE49-F238E27FC236}">
                    <a16:creationId xmlns:a16="http://schemas.microsoft.com/office/drawing/2014/main" id="{4479066C-D23D-4484-934B-A0D64CB7068B}"/>
                  </a:ext>
                </a:extLst>
              </p:cNvPr>
              <p:cNvSpPr txBox="1">
                <a:spLocks noRot="1" noChangeAspect="1" noMove="1" noResize="1" noEditPoints="1" noAdjustHandles="1" noChangeArrowheads="1" noChangeShapeType="1" noTextEdit="1"/>
              </p:cNvSpPr>
              <p:nvPr/>
            </p:nvSpPr>
            <p:spPr bwMode="auto">
              <a:xfrm>
                <a:off x="5570556" y="2692299"/>
                <a:ext cx="3170430" cy="585097"/>
              </a:xfrm>
              <a:prstGeom prst="rect">
                <a:avLst/>
              </a:prstGeom>
              <a:blipFill>
                <a:blip r:embed="rId5"/>
                <a:stretch>
                  <a:fillRect l="-4038" t="-4167" b="-25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Object 76">
                <a:extLst>
                  <a:ext uri="{FF2B5EF4-FFF2-40B4-BE49-F238E27FC236}">
                    <a16:creationId xmlns:a16="http://schemas.microsoft.com/office/drawing/2014/main" id="{B4AC43E3-1D14-4EC5-8C54-5C3EC07A614F}"/>
                  </a:ext>
                </a:extLst>
              </p:cNvPr>
              <p:cNvSpPr txBox="1"/>
              <p:nvPr/>
            </p:nvSpPr>
            <p:spPr bwMode="auto">
              <a:xfrm>
                <a:off x="1607420" y="4680317"/>
                <a:ext cx="5082138" cy="129175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𝑹</m:t>
                          </m:r>
                        </m:sup>
                        <m:e>
                          <m:r>
                            <a:rPr lang="zh-CN" altLang="en-US" sz="2800" b="1" i="1">
                              <a:solidFill>
                                <a:srgbClr val="000000"/>
                              </a:solidFill>
                              <a:latin typeface="Cambria Math" panose="02040503050406030204" pitchFamily="18" charset="0"/>
                              <a:ea typeface="+mj-ea"/>
                            </a:rPr>
                            <m:t>𝒅𝒙</m:t>
                          </m:r>
                        </m:e>
                      </m:nary>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e>
                          </m:rad>
                        </m:sup>
                        <m:e>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𝒅𝒚</m:t>
                          </m:r>
                        </m:e>
                      </m:nary>
                    </m:oMath>
                  </m:oMathPara>
                </a14:m>
                <a:endParaRPr lang="zh-CN" altLang="en-US" sz="2800" b="1" dirty="0">
                  <a:latin typeface="+mj-lt"/>
                  <a:ea typeface="+mj-ea"/>
                </a:endParaRPr>
              </a:p>
            </p:txBody>
          </p:sp>
        </mc:Choice>
        <mc:Fallback xmlns="">
          <p:sp>
            <p:nvSpPr>
              <p:cNvPr id="41" name="Object 76">
                <a:extLst>
                  <a:ext uri="{FF2B5EF4-FFF2-40B4-BE49-F238E27FC236}">
                    <a16:creationId xmlns:a16="http://schemas.microsoft.com/office/drawing/2014/main" id="{B4AC43E3-1D14-4EC5-8C54-5C3EC07A614F}"/>
                  </a:ext>
                </a:extLst>
              </p:cNvPr>
              <p:cNvSpPr txBox="1">
                <a:spLocks noRot="1" noChangeAspect="1" noMove="1" noResize="1" noEditPoints="1" noAdjustHandles="1" noChangeArrowheads="1" noChangeShapeType="1" noTextEdit="1"/>
              </p:cNvSpPr>
              <p:nvPr/>
            </p:nvSpPr>
            <p:spPr bwMode="auto">
              <a:xfrm>
                <a:off x="1607420" y="4680317"/>
                <a:ext cx="5082138" cy="1291757"/>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Object 77">
                <a:extLst>
                  <a:ext uri="{FF2B5EF4-FFF2-40B4-BE49-F238E27FC236}">
                    <a16:creationId xmlns:a16="http://schemas.microsoft.com/office/drawing/2014/main" id="{B4237FB3-6D0D-4D39-88F2-235F6CB31EB9}"/>
                  </a:ext>
                </a:extLst>
              </p:cNvPr>
              <p:cNvSpPr txBox="1"/>
              <p:nvPr/>
            </p:nvSpPr>
            <p:spPr bwMode="auto">
              <a:xfrm>
                <a:off x="6879912" y="4710731"/>
                <a:ext cx="2012108" cy="106740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𝟐</m:t>
                          </m:r>
                        </m:num>
                        <m:den>
                          <m:r>
                            <a:rPr lang="zh-CN" altLang="en-US" sz="2800" b="1" i="1">
                              <a:solidFill>
                                <a:srgbClr val="000000"/>
                              </a:solidFill>
                              <a:latin typeface="Cambria Math" panose="02040503050406030204" pitchFamily="18" charset="0"/>
                              <a:ea typeface="+mj-ea"/>
                            </a:rPr>
                            <m:t>𝟑</m:t>
                          </m:r>
                        </m:den>
                      </m:f>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𝟑</m:t>
                          </m:r>
                        </m:sup>
                      </m:sSup>
                    </m:oMath>
                  </m:oMathPara>
                </a14:m>
                <a:endParaRPr lang="zh-CN" altLang="en-US" sz="2800" b="1" dirty="0">
                  <a:latin typeface="+mj-lt"/>
                  <a:ea typeface="+mj-ea"/>
                </a:endParaRPr>
              </a:p>
            </p:txBody>
          </p:sp>
        </mc:Choice>
        <mc:Fallback xmlns="">
          <p:sp>
            <p:nvSpPr>
              <p:cNvPr id="42" name="Object 77">
                <a:extLst>
                  <a:ext uri="{FF2B5EF4-FFF2-40B4-BE49-F238E27FC236}">
                    <a16:creationId xmlns:a16="http://schemas.microsoft.com/office/drawing/2014/main" id="{B4237FB3-6D0D-4D39-88F2-235F6CB31EB9}"/>
                  </a:ext>
                </a:extLst>
              </p:cNvPr>
              <p:cNvSpPr txBox="1">
                <a:spLocks noRot="1" noChangeAspect="1" noMove="1" noResize="1" noEditPoints="1" noAdjustHandles="1" noChangeArrowheads="1" noChangeShapeType="1" noTextEdit="1"/>
              </p:cNvSpPr>
              <p:nvPr/>
            </p:nvSpPr>
            <p:spPr bwMode="auto">
              <a:xfrm>
                <a:off x="6879912" y="4710731"/>
                <a:ext cx="2012108" cy="1067409"/>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Object 90">
                <a:extLst>
                  <a:ext uri="{FF2B5EF4-FFF2-40B4-BE49-F238E27FC236}">
                    <a16:creationId xmlns:a16="http://schemas.microsoft.com/office/drawing/2014/main" id="{C87EB032-4C11-4F0B-8FE3-32879710D228}"/>
                  </a:ext>
                </a:extLst>
              </p:cNvPr>
              <p:cNvSpPr txBox="1"/>
              <p:nvPr/>
            </p:nvSpPr>
            <p:spPr bwMode="auto">
              <a:xfrm>
                <a:off x="3112580" y="5965657"/>
                <a:ext cx="3843287" cy="7953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𝑽</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𝟖</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𝑽</m:t>
                          </m:r>
                        </m:e>
                        <m:sub>
                          <m:r>
                            <a:rPr lang="zh-CN" altLang="en-US" sz="2800" b="1" i="1">
                              <a:solidFill>
                                <a:srgbClr val="000000"/>
                              </a:solidFill>
                              <a:latin typeface="Cambria Math" panose="02040503050406030204" pitchFamily="18" charset="0"/>
                              <a:ea typeface="+mj-ea"/>
                            </a:rPr>
                            <m:t>𝟏</m:t>
                          </m:r>
                        </m:sub>
                      </m:sSub>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𝟏𝟔</m:t>
                          </m:r>
                        </m:num>
                        <m:den>
                          <m:r>
                            <a:rPr lang="zh-CN" altLang="en-US" sz="2800" b="1" i="1">
                              <a:solidFill>
                                <a:srgbClr val="000000"/>
                              </a:solidFill>
                              <a:latin typeface="Cambria Math" panose="02040503050406030204" pitchFamily="18" charset="0"/>
                              <a:ea typeface="+mj-ea"/>
                            </a:rPr>
                            <m:t>𝟑</m:t>
                          </m:r>
                        </m:den>
                      </m:f>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𝟑</m:t>
                          </m:r>
                        </m:sup>
                      </m:sSup>
                    </m:oMath>
                  </m:oMathPara>
                </a14:m>
                <a:endParaRPr lang="zh-CN" altLang="en-US" sz="2800" b="1" dirty="0">
                  <a:latin typeface="+mj-lt"/>
                  <a:ea typeface="+mj-ea"/>
                </a:endParaRPr>
              </a:p>
            </p:txBody>
          </p:sp>
        </mc:Choice>
        <mc:Fallback xmlns="">
          <p:sp>
            <p:nvSpPr>
              <p:cNvPr id="43" name="Object 90">
                <a:extLst>
                  <a:ext uri="{FF2B5EF4-FFF2-40B4-BE49-F238E27FC236}">
                    <a16:creationId xmlns:a16="http://schemas.microsoft.com/office/drawing/2014/main" id="{C87EB032-4C11-4F0B-8FE3-32879710D228}"/>
                  </a:ext>
                </a:extLst>
              </p:cNvPr>
              <p:cNvSpPr txBox="1">
                <a:spLocks noRot="1" noChangeAspect="1" noMove="1" noResize="1" noEditPoints="1" noAdjustHandles="1" noChangeArrowheads="1" noChangeShapeType="1" noTextEdit="1"/>
              </p:cNvSpPr>
              <p:nvPr/>
            </p:nvSpPr>
            <p:spPr bwMode="auto">
              <a:xfrm>
                <a:off x="3112580" y="5965657"/>
                <a:ext cx="3843287" cy="795338"/>
              </a:xfrm>
              <a:prstGeom prst="rect">
                <a:avLst/>
              </a:prstGeom>
              <a:blipFill>
                <a:blip r:embed="rId8"/>
                <a:stretch>
                  <a:fillRect b="-6923"/>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10905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 grpId="0"/>
      <p:bldP spid="2100" grpId="0"/>
      <p:bldP spid="2101" grpId="0" animBg="1"/>
      <p:bldP spid="36" grpId="0"/>
      <p:bldP spid="37" grpId="0"/>
      <p:bldP spid="39" grpId="0"/>
      <p:bldP spid="41" grpId="0"/>
      <p:bldP spid="42"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214" name="Text Box 46">
                <a:extLst>
                  <a:ext uri="{FF2B5EF4-FFF2-40B4-BE49-F238E27FC236}">
                    <a16:creationId xmlns:a16="http://schemas.microsoft.com/office/drawing/2014/main" id="{678C3FB8-1F48-42E9-9C1D-B8BA0EDA333F}"/>
                  </a:ext>
                </a:extLst>
              </p:cNvPr>
              <p:cNvSpPr txBox="1">
                <a:spLocks noChangeArrowheads="1"/>
              </p:cNvSpPr>
              <p:nvPr/>
            </p:nvSpPr>
            <p:spPr bwMode="auto">
              <a:xfrm>
                <a:off x="405172" y="306817"/>
                <a:ext cx="9914606" cy="83119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zh-CN" sz="3200" b="1" dirty="0">
                    <a:latin typeface="+mj-lt"/>
                    <a:ea typeface="+mj-ea"/>
                  </a:rPr>
                  <a:t> </a:t>
                </a:r>
                <a:r>
                  <a:rPr lang="zh-CN" altLang="en-US" sz="3200" b="1" dirty="0">
                    <a:latin typeface="+mj-lt"/>
                    <a:ea typeface="+mj-ea"/>
                  </a:rPr>
                  <a:t>例</a:t>
                </a:r>
                <a:r>
                  <a:rPr lang="en-US" altLang="zh-CN" sz="3200" b="1" dirty="0">
                    <a:latin typeface="+mj-lt"/>
                    <a:ea typeface="+mj-ea"/>
                  </a:rPr>
                  <a:t>2 </a:t>
                </a:r>
                <a:r>
                  <a:rPr lang="zh-CN" altLang="en-US" sz="2800" b="1" dirty="0">
                    <a:latin typeface="+mj-lt"/>
                    <a:ea typeface="+mj-ea"/>
                  </a:rPr>
                  <a:t>计算由 </a:t>
                </a:r>
                <a14:m>
                  <m:oMath xmlns:m="http://schemas.openxmlformats.org/officeDocument/2006/math">
                    <m:f>
                      <m:fPr>
                        <m:ctrlPr>
                          <a:rPr lang="zh-CN" altLang="en-US" sz="3600" b="1" i="1">
                            <a:solidFill>
                              <a:srgbClr val="000000"/>
                            </a:solidFill>
                            <a:latin typeface="Cambria Math" panose="02040503050406030204" pitchFamily="18" charset="0"/>
                          </a:rPr>
                        </m:ctrlPr>
                      </m:fPr>
                      <m:num>
                        <m:r>
                          <a:rPr lang="zh-CN" altLang="en-US" sz="3600" b="1" i="1">
                            <a:solidFill>
                              <a:srgbClr val="000000"/>
                            </a:solidFill>
                            <a:latin typeface="Cambria Math" panose="02040503050406030204" pitchFamily="18" charset="0"/>
                          </a:rPr>
                          <m:t>𝒙</m:t>
                        </m:r>
                      </m:num>
                      <m:den>
                        <m:r>
                          <a:rPr lang="zh-CN" altLang="en-US" sz="3600" b="1" i="1">
                            <a:solidFill>
                              <a:srgbClr val="000000"/>
                            </a:solidFill>
                            <a:latin typeface="Cambria Math" panose="02040503050406030204" pitchFamily="18" charset="0"/>
                          </a:rPr>
                          <m:t>𝒂</m:t>
                        </m:r>
                      </m:den>
                    </m:f>
                    <m:r>
                      <a:rPr lang="zh-CN" altLang="en-US" sz="3600" b="1" i="1">
                        <a:solidFill>
                          <a:srgbClr val="000000"/>
                        </a:solidFill>
                        <a:latin typeface="Cambria Math" panose="02040503050406030204" pitchFamily="18" charset="0"/>
                      </a:rPr>
                      <m:t>+</m:t>
                    </m:r>
                    <m:f>
                      <m:fPr>
                        <m:ctrlPr>
                          <a:rPr lang="zh-CN" altLang="en-US" sz="3600" b="1" i="1">
                            <a:solidFill>
                              <a:srgbClr val="000000"/>
                            </a:solidFill>
                            <a:latin typeface="Cambria Math" panose="02040503050406030204" pitchFamily="18" charset="0"/>
                          </a:rPr>
                        </m:ctrlPr>
                      </m:fPr>
                      <m:num>
                        <m:r>
                          <a:rPr lang="zh-CN" altLang="en-US" sz="3600" b="1" i="1">
                            <a:solidFill>
                              <a:srgbClr val="000000"/>
                            </a:solidFill>
                            <a:latin typeface="Cambria Math" panose="02040503050406030204" pitchFamily="18" charset="0"/>
                          </a:rPr>
                          <m:t>𝒚</m:t>
                        </m:r>
                      </m:num>
                      <m:den>
                        <m:r>
                          <a:rPr lang="zh-CN" altLang="en-US" sz="3600" b="1" i="1">
                            <a:solidFill>
                              <a:srgbClr val="000000"/>
                            </a:solidFill>
                            <a:latin typeface="Cambria Math" panose="02040503050406030204" pitchFamily="18" charset="0"/>
                          </a:rPr>
                          <m:t>𝒃</m:t>
                        </m:r>
                      </m:den>
                    </m:f>
                    <m:r>
                      <a:rPr lang="zh-CN" altLang="en-US" sz="3600" b="1" i="1">
                        <a:solidFill>
                          <a:srgbClr val="000000"/>
                        </a:solidFill>
                        <a:latin typeface="Cambria Math" panose="02040503050406030204" pitchFamily="18" charset="0"/>
                      </a:rPr>
                      <m:t>+</m:t>
                    </m:r>
                    <m:f>
                      <m:fPr>
                        <m:ctrlPr>
                          <a:rPr lang="zh-CN" altLang="en-US" sz="3600" b="1" i="1">
                            <a:solidFill>
                              <a:srgbClr val="000000"/>
                            </a:solidFill>
                            <a:latin typeface="Cambria Math" panose="02040503050406030204" pitchFamily="18" charset="0"/>
                          </a:rPr>
                        </m:ctrlPr>
                      </m:fPr>
                      <m:num>
                        <m:r>
                          <a:rPr lang="zh-CN" altLang="en-US" sz="3600" b="1" i="1">
                            <a:solidFill>
                              <a:srgbClr val="000000"/>
                            </a:solidFill>
                            <a:latin typeface="Cambria Math" panose="02040503050406030204" pitchFamily="18" charset="0"/>
                          </a:rPr>
                          <m:t>𝒛</m:t>
                        </m:r>
                      </m:num>
                      <m:den>
                        <m:r>
                          <a:rPr lang="zh-CN" altLang="en-US" sz="3600" b="1" i="1">
                            <a:solidFill>
                              <a:srgbClr val="000000"/>
                            </a:solidFill>
                            <a:latin typeface="Cambria Math" panose="02040503050406030204" pitchFamily="18" charset="0"/>
                          </a:rPr>
                          <m:t>𝒄</m:t>
                        </m:r>
                      </m:den>
                    </m:f>
                    <m:r>
                      <a:rPr lang="zh-CN" altLang="en-US" sz="3600" b="1" i="1">
                        <a:solidFill>
                          <a:srgbClr val="000000"/>
                        </a:solidFill>
                        <a:latin typeface="Cambria Math" panose="02040503050406030204" pitchFamily="18" charset="0"/>
                      </a:rPr>
                      <m:t>=</m:t>
                    </m:r>
                    <m:r>
                      <a:rPr lang="zh-CN" altLang="en-US" sz="3600" b="1" i="1">
                        <a:solidFill>
                          <a:srgbClr val="000000"/>
                        </a:solidFill>
                        <a:latin typeface="Cambria Math" panose="02040503050406030204" pitchFamily="18" charset="0"/>
                      </a:rPr>
                      <m:t>𝟏</m:t>
                    </m:r>
                  </m:oMath>
                </a14:m>
                <a:r>
                  <a:rPr lang="zh-CN" altLang="en-US" sz="2800" b="1" dirty="0">
                    <a:latin typeface="+mj-lt"/>
                    <a:ea typeface="+mj-ea"/>
                  </a:rPr>
                  <a:t>和三个坐标面围成的四面体体积</a:t>
                </a:r>
                <a:r>
                  <a:rPr lang="en-US" altLang="zh-CN" sz="2800" b="1" dirty="0">
                    <a:latin typeface="+mj-lt"/>
                    <a:ea typeface="+mj-ea"/>
                  </a:rPr>
                  <a:t>.</a:t>
                </a:r>
              </a:p>
            </p:txBody>
          </p:sp>
        </mc:Choice>
        <mc:Fallback xmlns="">
          <p:sp>
            <p:nvSpPr>
              <p:cNvPr id="7214" name="Text Box 46">
                <a:extLst>
                  <a:ext uri="{FF2B5EF4-FFF2-40B4-BE49-F238E27FC236}">
                    <a16:creationId xmlns:a16="http://schemas.microsoft.com/office/drawing/2014/main" id="{678C3FB8-1F48-42E9-9C1D-B8BA0EDA333F}"/>
                  </a:ext>
                </a:extLst>
              </p:cNvPr>
              <p:cNvSpPr txBox="1">
                <a:spLocks noRot="1" noChangeAspect="1" noMove="1" noResize="1" noEditPoints="1" noAdjustHandles="1" noChangeArrowheads="1" noChangeShapeType="1" noTextEdit="1"/>
              </p:cNvSpPr>
              <p:nvPr/>
            </p:nvSpPr>
            <p:spPr bwMode="auto">
              <a:xfrm>
                <a:off x="405172" y="306817"/>
                <a:ext cx="9914606" cy="831190"/>
              </a:xfrm>
              <a:prstGeom prst="rect">
                <a:avLst/>
              </a:prstGeom>
              <a:blipFill>
                <a:blip r:embed="rId2"/>
                <a:stretch>
                  <a:fillRect l="-492" r="-184" b="-58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31" name="Object 63">
                <a:extLst>
                  <a:ext uri="{FF2B5EF4-FFF2-40B4-BE49-F238E27FC236}">
                    <a16:creationId xmlns:a16="http://schemas.microsoft.com/office/drawing/2014/main" id="{91246A0F-A040-47AD-A574-53D6A5B504A6}"/>
                  </a:ext>
                </a:extLst>
              </p:cNvPr>
              <p:cNvSpPr txBox="1"/>
              <p:nvPr/>
            </p:nvSpPr>
            <p:spPr bwMode="auto">
              <a:xfrm>
                <a:off x="882262" y="1544545"/>
                <a:ext cx="8536806" cy="10298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𝜴</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𝒂</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𝒃</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𝒙</m:t>
                          </m:r>
                        </m:num>
                        <m:den>
                          <m:r>
                            <a:rPr lang="zh-CN" altLang="en-US" sz="2800" b="1" i="1">
                              <a:solidFill>
                                <a:srgbClr val="000000"/>
                              </a:solidFill>
                              <a:latin typeface="Cambria Math" panose="02040503050406030204" pitchFamily="18" charset="0"/>
                              <a:ea typeface="+mj-ea"/>
                            </a:rPr>
                            <m:t>𝒂</m:t>
                          </m:r>
                        </m:den>
                      </m:f>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𝒄</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𝒙</m:t>
                          </m:r>
                        </m:num>
                        <m:den>
                          <m:r>
                            <a:rPr lang="zh-CN" altLang="en-US" sz="2800" b="1" i="1">
                              <a:solidFill>
                                <a:srgbClr val="000000"/>
                              </a:solidFill>
                              <a:latin typeface="Cambria Math" panose="02040503050406030204" pitchFamily="18" charset="0"/>
                              <a:ea typeface="+mj-ea"/>
                            </a:rPr>
                            <m:t>𝒂</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𝒚</m:t>
                          </m:r>
                        </m:num>
                        <m:den>
                          <m:r>
                            <a:rPr lang="zh-CN" altLang="en-US" sz="2800" b="1" i="1">
                              <a:solidFill>
                                <a:srgbClr val="000000"/>
                              </a:solidFill>
                              <a:latin typeface="Cambria Math" panose="02040503050406030204" pitchFamily="18" charset="0"/>
                              <a:ea typeface="+mj-ea"/>
                            </a:rPr>
                            <m:t>𝒃</m:t>
                          </m:r>
                        </m:den>
                      </m:f>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7231" name="Object 63">
                <a:extLst>
                  <a:ext uri="{FF2B5EF4-FFF2-40B4-BE49-F238E27FC236}">
                    <a16:creationId xmlns:a16="http://schemas.microsoft.com/office/drawing/2014/main" id="{91246A0F-A040-47AD-A574-53D6A5B504A6}"/>
                  </a:ext>
                </a:extLst>
              </p:cNvPr>
              <p:cNvSpPr txBox="1">
                <a:spLocks noRot="1" noChangeAspect="1" noMove="1" noResize="1" noEditPoints="1" noAdjustHandles="1" noChangeArrowheads="1" noChangeShapeType="1" noTextEdit="1"/>
              </p:cNvSpPr>
              <p:nvPr/>
            </p:nvSpPr>
            <p:spPr bwMode="auto">
              <a:xfrm>
                <a:off x="882262" y="1544545"/>
                <a:ext cx="8536806" cy="1029836"/>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33" name="Object 65">
                <a:extLst>
                  <a:ext uri="{FF2B5EF4-FFF2-40B4-BE49-F238E27FC236}">
                    <a16:creationId xmlns:a16="http://schemas.microsoft.com/office/drawing/2014/main" id="{D85CF8D6-0FEB-42AB-A81D-00BEE776DE95}"/>
                  </a:ext>
                </a:extLst>
              </p:cNvPr>
              <p:cNvSpPr txBox="1"/>
              <p:nvPr/>
            </p:nvSpPr>
            <p:spPr bwMode="auto">
              <a:xfrm>
                <a:off x="883070" y="2902344"/>
                <a:ext cx="2067662" cy="140126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𝑽</m:t>
                      </m:r>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𝜴</m:t>
                          </m:r>
                        </m:sub>
                        <m:sup/>
                        <m:e>
                          <m:r>
                            <a:rPr lang="zh-CN" altLang="en-US" sz="2800" b="1" i="1">
                              <a:solidFill>
                                <a:srgbClr val="000000"/>
                              </a:solidFill>
                              <a:latin typeface="Cambria Math" panose="02040503050406030204" pitchFamily="18" charset="0"/>
                              <a:ea typeface="+mj-ea"/>
                            </a:rPr>
                            <m:t>𝒅𝒗</m:t>
                          </m:r>
                        </m:e>
                      </m:nary>
                    </m:oMath>
                  </m:oMathPara>
                </a14:m>
                <a:endParaRPr lang="zh-CN" altLang="en-US" sz="2800" b="1" dirty="0">
                  <a:latin typeface="+mj-lt"/>
                  <a:ea typeface="+mj-ea"/>
                </a:endParaRPr>
              </a:p>
            </p:txBody>
          </p:sp>
        </mc:Choice>
        <mc:Fallback xmlns="">
          <p:sp>
            <p:nvSpPr>
              <p:cNvPr id="7233" name="Object 65">
                <a:extLst>
                  <a:ext uri="{FF2B5EF4-FFF2-40B4-BE49-F238E27FC236}">
                    <a16:creationId xmlns:a16="http://schemas.microsoft.com/office/drawing/2014/main" id="{D85CF8D6-0FEB-42AB-A81D-00BEE776DE95}"/>
                  </a:ext>
                </a:extLst>
              </p:cNvPr>
              <p:cNvSpPr txBox="1">
                <a:spLocks noRot="1" noChangeAspect="1" noMove="1" noResize="1" noEditPoints="1" noAdjustHandles="1" noChangeArrowheads="1" noChangeShapeType="1" noTextEdit="1"/>
              </p:cNvSpPr>
              <p:nvPr/>
            </p:nvSpPr>
            <p:spPr bwMode="auto">
              <a:xfrm>
                <a:off x="883070" y="2902344"/>
                <a:ext cx="2067662" cy="1401261"/>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35" name="Object 67">
                <a:extLst>
                  <a:ext uri="{FF2B5EF4-FFF2-40B4-BE49-F238E27FC236}">
                    <a16:creationId xmlns:a16="http://schemas.microsoft.com/office/drawing/2014/main" id="{BB6BDD18-6356-4746-8F9C-3BF3E9BE644A}"/>
                  </a:ext>
                </a:extLst>
              </p:cNvPr>
              <p:cNvSpPr txBox="1"/>
              <p:nvPr/>
            </p:nvSpPr>
            <p:spPr bwMode="auto">
              <a:xfrm>
                <a:off x="3029474" y="2970607"/>
                <a:ext cx="5928759" cy="12954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𝒂</m:t>
                          </m:r>
                        </m:sup>
                        <m:e>
                          <m:r>
                            <a:rPr lang="zh-CN" altLang="en-US" sz="2800" b="1" i="1">
                              <a:solidFill>
                                <a:srgbClr val="000000"/>
                              </a:solidFill>
                              <a:latin typeface="Cambria Math" panose="02040503050406030204" pitchFamily="18" charset="0"/>
                              <a:ea typeface="+mj-ea"/>
                            </a:rPr>
                            <m:t>𝒅𝒙</m:t>
                          </m:r>
                        </m:e>
                      </m:nary>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𝒃</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𝒙</m:t>
                              </m:r>
                            </m:num>
                            <m:den>
                              <m:r>
                                <a:rPr lang="zh-CN" altLang="en-US" sz="2800" b="1" i="1">
                                  <a:solidFill>
                                    <a:srgbClr val="000000"/>
                                  </a:solidFill>
                                  <a:latin typeface="Cambria Math" panose="02040503050406030204" pitchFamily="18" charset="0"/>
                                  <a:ea typeface="+mj-ea"/>
                                </a:rPr>
                                <m:t>𝒂</m:t>
                              </m:r>
                            </m:den>
                          </m:f>
                          <m:r>
                            <a:rPr lang="zh-CN" altLang="en-US" sz="2800" b="1" i="1">
                              <a:solidFill>
                                <a:srgbClr val="000000"/>
                              </a:solidFill>
                              <a:latin typeface="Cambria Math" panose="02040503050406030204" pitchFamily="18" charset="0"/>
                              <a:ea typeface="+mj-ea"/>
                            </a:rPr>
                            <m:t>)</m:t>
                          </m:r>
                        </m:sup>
                        <m:e>
                          <m:r>
                            <a:rPr lang="zh-CN" altLang="en-US" sz="2800" b="1" i="1">
                              <a:solidFill>
                                <a:srgbClr val="000000"/>
                              </a:solidFill>
                              <a:latin typeface="Cambria Math" panose="02040503050406030204" pitchFamily="18" charset="0"/>
                              <a:ea typeface="+mj-ea"/>
                            </a:rPr>
                            <m:t>𝒅𝒚</m:t>
                          </m:r>
                        </m:e>
                      </m:nary>
                      <m:nary>
                        <m:naryPr>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𝟎</m:t>
                          </m:r>
                        </m:sub>
                        <m:sup>
                          <m:r>
                            <a:rPr lang="zh-CN" altLang="en-US" sz="2800" b="1" i="1">
                              <a:solidFill>
                                <a:srgbClr val="000000"/>
                              </a:solidFill>
                              <a:latin typeface="Cambria Math" panose="02040503050406030204" pitchFamily="18" charset="0"/>
                              <a:ea typeface="+mj-ea"/>
                            </a:rPr>
                            <m:t>𝒄</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𝒙</m:t>
                              </m:r>
                            </m:num>
                            <m:den>
                              <m:r>
                                <a:rPr lang="zh-CN" altLang="en-US" sz="2800" b="1" i="1">
                                  <a:solidFill>
                                    <a:srgbClr val="000000"/>
                                  </a:solidFill>
                                  <a:latin typeface="Cambria Math" panose="02040503050406030204" pitchFamily="18" charset="0"/>
                                  <a:ea typeface="+mj-ea"/>
                                </a:rPr>
                                <m:t>𝒂</m:t>
                              </m:r>
                            </m:den>
                          </m:f>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𝒚</m:t>
                              </m:r>
                            </m:num>
                            <m:den>
                              <m:r>
                                <a:rPr lang="zh-CN" altLang="en-US" sz="2800" b="1" i="1">
                                  <a:solidFill>
                                    <a:srgbClr val="000000"/>
                                  </a:solidFill>
                                  <a:latin typeface="Cambria Math" panose="02040503050406030204" pitchFamily="18" charset="0"/>
                                  <a:ea typeface="+mj-ea"/>
                                </a:rPr>
                                <m:t>𝒃</m:t>
                              </m:r>
                            </m:den>
                          </m:f>
                          <m:r>
                            <a:rPr lang="zh-CN" altLang="en-US" sz="2800" b="1" i="1">
                              <a:solidFill>
                                <a:srgbClr val="000000"/>
                              </a:solidFill>
                              <a:latin typeface="Cambria Math" panose="02040503050406030204" pitchFamily="18" charset="0"/>
                              <a:ea typeface="+mj-ea"/>
                            </a:rPr>
                            <m:t>)</m:t>
                          </m:r>
                        </m:sup>
                        <m:e>
                          <m:r>
                            <a:rPr lang="zh-CN" altLang="en-US" sz="2800" b="1" i="1">
                              <a:solidFill>
                                <a:srgbClr val="000000"/>
                              </a:solidFill>
                              <a:latin typeface="Cambria Math" panose="02040503050406030204" pitchFamily="18" charset="0"/>
                              <a:ea typeface="+mj-ea"/>
                            </a:rPr>
                            <m:t>𝒅𝒛</m:t>
                          </m:r>
                        </m:e>
                      </m:nary>
                    </m:oMath>
                  </m:oMathPara>
                </a14:m>
                <a:endParaRPr lang="zh-CN" altLang="en-US" sz="2800" b="1" dirty="0">
                  <a:latin typeface="+mj-lt"/>
                  <a:ea typeface="+mj-ea"/>
                </a:endParaRPr>
              </a:p>
            </p:txBody>
          </p:sp>
        </mc:Choice>
        <mc:Fallback xmlns="">
          <p:sp>
            <p:nvSpPr>
              <p:cNvPr id="7235" name="Object 67">
                <a:extLst>
                  <a:ext uri="{FF2B5EF4-FFF2-40B4-BE49-F238E27FC236}">
                    <a16:creationId xmlns:a16="http://schemas.microsoft.com/office/drawing/2014/main" id="{BB6BDD18-6356-4746-8F9C-3BF3E9BE644A}"/>
                  </a:ext>
                </a:extLst>
              </p:cNvPr>
              <p:cNvSpPr txBox="1">
                <a:spLocks noRot="1" noChangeAspect="1" noMove="1" noResize="1" noEditPoints="1" noAdjustHandles="1" noChangeArrowheads="1" noChangeShapeType="1" noTextEdit="1"/>
              </p:cNvSpPr>
              <p:nvPr/>
            </p:nvSpPr>
            <p:spPr bwMode="auto">
              <a:xfrm>
                <a:off x="3029474" y="2970607"/>
                <a:ext cx="5928759" cy="129540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36" name="Object 68">
                <a:extLst>
                  <a:ext uri="{FF2B5EF4-FFF2-40B4-BE49-F238E27FC236}">
                    <a16:creationId xmlns:a16="http://schemas.microsoft.com/office/drawing/2014/main" id="{A915657E-2138-45A1-8010-DCA7009354E3}"/>
                  </a:ext>
                </a:extLst>
              </p:cNvPr>
              <p:cNvSpPr txBox="1"/>
              <p:nvPr/>
            </p:nvSpPr>
            <p:spPr bwMode="auto">
              <a:xfrm>
                <a:off x="2874915" y="4311650"/>
                <a:ext cx="1806341" cy="10298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𝒂𝒃𝒄</m:t>
                          </m:r>
                        </m:num>
                        <m:den>
                          <m:r>
                            <a:rPr lang="zh-CN" altLang="en-US" sz="2800" b="1" i="1">
                              <a:solidFill>
                                <a:srgbClr val="000000"/>
                              </a:solidFill>
                              <a:latin typeface="Cambria Math" panose="02040503050406030204" pitchFamily="18" charset="0"/>
                              <a:ea typeface="+mj-ea"/>
                            </a:rPr>
                            <m:t>𝟔</m:t>
                          </m:r>
                        </m:den>
                      </m:f>
                    </m:oMath>
                  </m:oMathPara>
                </a14:m>
                <a:endParaRPr lang="zh-CN" altLang="en-US" sz="2800" b="1" dirty="0">
                  <a:latin typeface="+mj-lt"/>
                  <a:ea typeface="+mj-ea"/>
                </a:endParaRPr>
              </a:p>
            </p:txBody>
          </p:sp>
        </mc:Choice>
        <mc:Fallback xmlns="">
          <p:sp>
            <p:nvSpPr>
              <p:cNvPr id="7236" name="Object 68">
                <a:extLst>
                  <a:ext uri="{FF2B5EF4-FFF2-40B4-BE49-F238E27FC236}">
                    <a16:creationId xmlns:a16="http://schemas.microsoft.com/office/drawing/2014/main" id="{A915657E-2138-45A1-8010-DCA7009354E3}"/>
                  </a:ext>
                </a:extLst>
              </p:cNvPr>
              <p:cNvSpPr txBox="1">
                <a:spLocks noRot="1" noChangeAspect="1" noMove="1" noResize="1" noEditPoints="1" noAdjustHandles="1" noChangeArrowheads="1" noChangeShapeType="1" noTextEdit="1"/>
              </p:cNvSpPr>
              <p:nvPr/>
            </p:nvSpPr>
            <p:spPr bwMode="auto">
              <a:xfrm>
                <a:off x="2874915" y="4311650"/>
                <a:ext cx="1806341" cy="1029836"/>
              </a:xfrm>
              <a:prstGeom prst="rect">
                <a:avLst/>
              </a:prstGeom>
              <a:blipFill>
                <a:blip r:embed="rId6"/>
                <a:stretch>
                  <a:fillRect/>
                </a:stretch>
              </a:blipFill>
              <a:ln>
                <a:noFill/>
              </a:ln>
              <a:effectLst/>
            </p:spPr>
            <p:txBody>
              <a:bodyPr/>
              <a:lstStyle/>
              <a:p>
                <a:r>
                  <a:rPr lang="zh-CN" altLang="en-US">
                    <a:noFill/>
                  </a:rPr>
                  <a:t> </a:t>
                </a:r>
              </a:p>
            </p:txBody>
          </p:sp>
        </mc:Fallback>
      </mc:AlternateContent>
      <p:grpSp>
        <p:nvGrpSpPr>
          <p:cNvPr id="7256" name="Group 88">
            <a:extLst>
              <a:ext uri="{FF2B5EF4-FFF2-40B4-BE49-F238E27FC236}">
                <a16:creationId xmlns:a16="http://schemas.microsoft.com/office/drawing/2014/main" id="{EF11E4A4-80B5-47EA-AFB9-A58BED7CC098}"/>
              </a:ext>
            </a:extLst>
          </p:cNvPr>
          <p:cNvGrpSpPr>
            <a:grpSpLocks/>
          </p:cNvGrpSpPr>
          <p:nvPr/>
        </p:nvGrpSpPr>
        <p:grpSpPr bwMode="auto">
          <a:xfrm>
            <a:off x="8958233" y="1972069"/>
            <a:ext cx="2341563" cy="1997075"/>
            <a:chOff x="3757" y="2006"/>
            <a:chExt cx="1475" cy="1258"/>
          </a:xfrm>
        </p:grpSpPr>
        <p:grpSp>
          <p:nvGrpSpPr>
            <p:cNvPr id="7252" name="Group 84">
              <a:extLst>
                <a:ext uri="{FF2B5EF4-FFF2-40B4-BE49-F238E27FC236}">
                  <a16:creationId xmlns:a16="http://schemas.microsoft.com/office/drawing/2014/main" id="{9B7D5030-2AEB-42CC-8F66-F942565D1997}"/>
                </a:ext>
              </a:extLst>
            </p:cNvPr>
            <p:cNvGrpSpPr>
              <a:grpSpLocks/>
            </p:cNvGrpSpPr>
            <p:nvPr/>
          </p:nvGrpSpPr>
          <p:grpSpPr bwMode="auto">
            <a:xfrm>
              <a:off x="3888" y="2016"/>
              <a:ext cx="1344" cy="1248"/>
              <a:chOff x="3888" y="2016"/>
              <a:chExt cx="1344" cy="1248"/>
            </a:xfrm>
          </p:grpSpPr>
          <p:sp>
            <p:nvSpPr>
              <p:cNvPr id="7246" name="Line 78">
                <a:extLst>
                  <a:ext uri="{FF2B5EF4-FFF2-40B4-BE49-F238E27FC236}">
                    <a16:creationId xmlns:a16="http://schemas.microsoft.com/office/drawing/2014/main" id="{A40076E4-FC19-4698-965F-48C6E1AA3166}"/>
                  </a:ext>
                </a:extLst>
              </p:cNvPr>
              <p:cNvSpPr>
                <a:spLocks noChangeShapeType="1"/>
              </p:cNvSpPr>
              <p:nvPr/>
            </p:nvSpPr>
            <p:spPr bwMode="auto">
              <a:xfrm flipV="1">
                <a:off x="4272" y="2016"/>
                <a:ext cx="0" cy="816"/>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7247" name="Line 79">
                <a:extLst>
                  <a:ext uri="{FF2B5EF4-FFF2-40B4-BE49-F238E27FC236}">
                    <a16:creationId xmlns:a16="http://schemas.microsoft.com/office/drawing/2014/main" id="{2605D3B3-DFB1-484E-8653-8152488FC8C7}"/>
                  </a:ext>
                </a:extLst>
              </p:cNvPr>
              <p:cNvSpPr>
                <a:spLocks noChangeShapeType="1"/>
              </p:cNvSpPr>
              <p:nvPr/>
            </p:nvSpPr>
            <p:spPr bwMode="auto">
              <a:xfrm>
                <a:off x="4272" y="2832"/>
                <a:ext cx="960"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7248" name="Line 80">
                <a:extLst>
                  <a:ext uri="{FF2B5EF4-FFF2-40B4-BE49-F238E27FC236}">
                    <a16:creationId xmlns:a16="http://schemas.microsoft.com/office/drawing/2014/main" id="{1268C198-DC7E-42A6-9FD4-DDAF669BBDAD}"/>
                  </a:ext>
                </a:extLst>
              </p:cNvPr>
              <p:cNvSpPr>
                <a:spLocks noChangeShapeType="1"/>
              </p:cNvSpPr>
              <p:nvPr/>
            </p:nvSpPr>
            <p:spPr bwMode="auto">
              <a:xfrm flipH="1">
                <a:off x="3888" y="2832"/>
                <a:ext cx="384" cy="432"/>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7249" name="Line 81">
                <a:extLst>
                  <a:ext uri="{FF2B5EF4-FFF2-40B4-BE49-F238E27FC236}">
                    <a16:creationId xmlns:a16="http://schemas.microsoft.com/office/drawing/2014/main" id="{5DE15678-C0DF-492E-89BB-A25AFDBA306D}"/>
                  </a:ext>
                </a:extLst>
              </p:cNvPr>
              <p:cNvSpPr>
                <a:spLocks noChangeShapeType="1"/>
              </p:cNvSpPr>
              <p:nvPr/>
            </p:nvSpPr>
            <p:spPr bwMode="auto">
              <a:xfrm flipH="1">
                <a:off x="3984" y="2160"/>
                <a:ext cx="288"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7250" name="Line 82">
                <a:extLst>
                  <a:ext uri="{FF2B5EF4-FFF2-40B4-BE49-F238E27FC236}">
                    <a16:creationId xmlns:a16="http://schemas.microsoft.com/office/drawing/2014/main" id="{5D35F38A-E82E-4A9D-A108-950BCEED80E5}"/>
                  </a:ext>
                </a:extLst>
              </p:cNvPr>
              <p:cNvSpPr>
                <a:spLocks noChangeShapeType="1"/>
              </p:cNvSpPr>
              <p:nvPr/>
            </p:nvSpPr>
            <p:spPr bwMode="auto">
              <a:xfrm flipV="1">
                <a:off x="3984" y="2832"/>
                <a:ext cx="105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sp>
            <p:nvSpPr>
              <p:cNvPr id="7251" name="Line 83">
                <a:extLst>
                  <a:ext uri="{FF2B5EF4-FFF2-40B4-BE49-F238E27FC236}">
                    <a16:creationId xmlns:a16="http://schemas.microsoft.com/office/drawing/2014/main" id="{6B5DBBF4-45FB-45D5-825F-05AAB2639E9B}"/>
                  </a:ext>
                </a:extLst>
              </p:cNvPr>
              <p:cNvSpPr>
                <a:spLocks noChangeShapeType="1"/>
              </p:cNvSpPr>
              <p:nvPr/>
            </p:nvSpPr>
            <p:spPr bwMode="auto">
              <a:xfrm>
                <a:off x="4272" y="2160"/>
                <a:ext cx="768"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mj-lt"/>
                  <a:ea typeface="+mj-ea"/>
                </a:endParaRPr>
              </a:p>
            </p:txBody>
          </p:sp>
        </p:grpSp>
        <p:sp>
          <p:nvSpPr>
            <p:cNvPr id="7253" name="Text Box 85">
              <a:extLst>
                <a:ext uri="{FF2B5EF4-FFF2-40B4-BE49-F238E27FC236}">
                  <a16:creationId xmlns:a16="http://schemas.microsoft.com/office/drawing/2014/main" id="{BA889391-6F6B-4A9C-AB0C-E81E5D9A7BE3}"/>
                </a:ext>
              </a:extLst>
            </p:cNvPr>
            <p:cNvSpPr txBox="1">
              <a:spLocks noChangeArrowheads="1"/>
            </p:cNvSpPr>
            <p:nvPr/>
          </p:nvSpPr>
          <p:spPr bwMode="auto">
            <a:xfrm>
              <a:off x="3757" y="2861"/>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mj-ea"/>
                </a:rPr>
                <a:t>a</a:t>
              </a:r>
            </a:p>
          </p:txBody>
        </p:sp>
        <p:sp>
          <p:nvSpPr>
            <p:cNvPr id="7254" name="Text Box 86">
              <a:extLst>
                <a:ext uri="{FF2B5EF4-FFF2-40B4-BE49-F238E27FC236}">
                  <a16:creationId xmlns:a16="http://schemas.microsoft.com/office/drawing/2014/main" id="{84D5D677-15EE-4A07-B311-54112B4FE7E4}"/>
                </a:ext>
              </a:extLst>
            </p:cNvPr>
            <p:cNvSpPr txBox="1">
              <a:spLocks noChangeArrowheads="1"/>
            </p:cNvSpPr>
            <p:nvPr/>
          </p:nvSpPr>
          <p:spPr bwMode="auto">
            <a:xfrm>
              <a:off x="4893" y="2847"/>
              <a:ext cx="2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mj-ea"/>
                </a:rPr>
                <a:t>b</a:t>
              </a:r>
            </a:p>
          </p:txBody>
        </p:sp>
        <p:sp>
          <p:nvSpPr>
            <p:cNvPr id="7255" name="Text Box 87">
              <a:extLst>
                <a:ext uri="{FF2B5EF4-FFF2-40B4-BE49-F238E27FC236}">
                  <a16:creationId xmlns:a16="http://schemas.microsoft.com/office/drawing/2014/main" id="{15EE4959-0A54-4D2E-AF5F-60B243632BEC}"/>
                </a:ext>
              </a:extLst>
            </p:cNvPr>
            <p:cNvSpPr txBox="1">
              <a:spLocks noChangeArrowheads="1"/>
            </p:cNvSpPr>
            <p:nvPr/>
          </p:nvSpPr>
          <p:spPr bwMode="auto">
            <a:xfrm>
              <a:off x="4008" y="2006"/>
              <a:ext cx="2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mj-ea"/>
                </a:rPr>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7256"/>
                                        </p:tgtEl>
                                        <p:attrNameLst>
                                          <p:attrName>style.visibility</p:attrName>
                                        </p:attrNameLst>
                                      </p:cBhvr>
                                      <p:to>
                                        <p:strVal val="visible"/>
                                      </p:to>
                                    </p:set>
                                    <p:animEffect transition="in" filter="box(out)">
                                      <p:cBhvr>
                                        <p:cTn id="11" dur="500"/>
                                        <p:tgtEl>
                                          <p:spTgt spid="72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2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2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2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4" grpId="0"/>
      <p:bldP spid="7231" grpId="0"/>
      <p:bldP spid="7233" grpId="0"/>
      <p:bldP spid="7235" grpId="0"/>
      <p:bldP spid="72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4" name="Object 2">
                <a:extLst>
                  <a:ext uri="{FF2B5EF4-FFF2-40B4-BE49-F238E27FC236}">
                    <a16:creationId xmlns:a16="http://schemas.microsoft.com/office/drawing/2014/main" id="{CCA9A3A5-81DD-4720-9496-3C93C5643AF7}"/>
                  </a:ext>
                </a:extLst>
              </p:cNvPr>
              <p:cNvSpPr txBox="1"/>
              <p:nvPr/>
            </p:nvSpPr>
            <p:spPr bwMode="auto">
              <a:xfrm>
                <a:off x="721898" y="331787"/>
                <a:ext cx="10096895" cy="793230"/>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3800" b="1" i="1">
                          <a:solidFill>
                            <a:srgbClr val="000000"/>
                          </a:solidFill>
                          <a:latin typeface="Cambria Math" panose="02040503050406030204" pitchFamily="18" charset="0"/>
                        </a:rPr>
                        <m:t>例</m:t>
                      </m:r>
                      <m:r>
                        <a:rPr lang="zh-CN" altLang="en-US" sz="3800" b="1" i="1">
                          <a:solidFill>
                            <a:srgbClr val="000000"/>
                          </a:solidFill>
                          <a:latin typeface="Cambria Math" panose="02040503050406030204" pitchFamily="18" charset="0"/>
                        </a:rPr>
                        <m:t>𝟑</m:t>
                      </m:r>
                      <m:r>
                        <a:rPr lang="zh-CN" altLang="en-US" sz="3800" b="1" i="1">
                          <a:solidFill>
                            <a:srgbClr val="000000"/>
                          </a:solidFill>
                          <a:latin typeface="Cambria Math" panose="02040503050406030204" pitchFamily="18" charset="0"/>
                        </a:rPr>
                        <m:t>.</m:t>
                      </m:r>
                      <m:r>
                        <a:rPr lang="zh-CN" altLang="en-US" sz="3800" b="1" i="1">
                          <a:solidFill>
                            <a:srgbClr val="000000"/>
                          </a:solidFill>
                          <a:latin typeface="Cambria Math" panose="02040503050406030204" pitchFamily="18" charset="0"/>
                        </a:rPr>
                        <m:t>求</m:t>
                      </m:r>
                      <m:sSup>
                        <m:sSupPr>
                          <m:ctrlPr>
                            <a:rPr lang="zh-CN" altLang="en-US" sz="3800" b="1" i="1">
                              <a:solidFill>
                                <a:srgbClr val="000000"/>
                              </a:solidFill>
                              <a:latin typeface="Cambria Math" panose="02040503050406030204" pitchFamily="18" charset="0"/>
                            </a:rPr>
                          </m:ctrlPr>
                        </m:sSupPr>
                        <m:e>
                          <m:r>
                            <a:rPr lang="zh-CN" altLang="en-US" sz="3800" b="1" i="1">
                              <a:solidFill>
                                <a:srgbClr val="000000"/>
                              </a:solidFill>
                              <a:latin typeface="Cambria Math" panose="02040503050406030204" pitchFamily="18" charset="0"/>
                            </a:rPr>
                            <m:t>𝒙</m:t>
                          </m:r>
                        </m:e>
                        <m:sup>
                          <m:r>
                            <a:rPr lang="zh-CN" altLang="en-US" sz="3800" b="1" i="1">
                              <a:solidFill>
                                <a:srgbClr val="000000"/>
                              </a:solidFill>
                              <a:latin typeface="Cambria Math" panose="02040503050406030204" pitchFamily="18" charset="0"/>
                            </a:rPr>
                            <m:t>𝟐</m:t>
                          </m:r>
                        </m:sup>
                      </m:sSup>
                      <m:r>
                        <a:rPr lang="zh-CN" altLang="en-US" sz="3800" b="1" i="1">
                          <a:solidFill>
                            <a:srgbClr val="000000"/>
                          </a:solidFill>
                          <a:latin typeface="Cambria Math" panose="02040503050406030204" pitchFamily="18" charset="0"/>
                        </a:rPr>
                        <m:t>+</m:t>
                      </m:r>
                      <m:sSup>
                        <m:sSupPr>
                          <m:ctrlPr>
                            <a:rPr lang="zh-CN" altLang="en-US" sz="3800" b="1" i="1">
                              <a:solidFill>
                                <a:srgbClr val="000000"/>
                              </a:solidFill>
                              <a:latin typeface="Cambria Math" panose="02040503050406030204" pitchFamily="18" charset="0"/>
                            </a:rPr>
                          </m:ctrlPr>
                        </m:sSupPr>
                        <m:e>
                          <m:r>
                            <a:rPr lang="zh-CN" altLang="en-US" sz="3800" b="1" i="1">
                              <a:solidFill>
                                <a:srgbClr val="000000"/>
                              </a:solidFill>
                              <a:latin typeface="Cambria Math" panose="02040503050406030204" pitchFamily="18" charset="0"/>
                            </a:rPr>
                            <m:t>𝒚</m:t>
                          </m:r>
                        </m:e>
                        <m:sup>
                          <m:r>
                            <a:rPr lang="zh-CN" altLang="en-US" sz="3800" b="1" i="1">
                              <a:solidFill>
                                <a:srgbClr val="000000"/>
                              </a:solidFill>
                              <a:latin typeface="Cambria Math" panose="02040503050406030204" pitchFamily="18" charset="0"/>
                            </a:rPr>
                            <m:t>𝟐</m:t>
                          </m:r>
                        </m:sup>
                      </m:sSup>
                      <m:r>
                        <a:rPr lang="zh-CN" altLang="en-US" sz="3800" b="1" i="1">
                          <a:solidFill>
                            <a:srgbClr val="000000"/>
                          </a:solidFill>
                          <a:latin typeface="Cambria Math" panose="02040503050406030204" pitchFamily="18" charset="0"/>
                        </a:rPr>
                        <m:t>=</m:t>
                      </m:r>
                      <m:r>
                        <a:rPr lang="zh-CN" altLang="en-US" sz="3800" b="1" i="1">
                          <a:solidFill>
                            <a:srgbClr val="000000"/>
                          </a:solidFill>
                          <a:latin typeface="Cambria Math" panose="02040503050406030204" pitchFamily="18" charset="0"/>
                        </a:rPr>
                        <m:t>𝟐</m:t>
                      </m:r>
                      <m:r>
                        <a:rPr lang="zh-CN" altLang="en-US" sz="3800" b="1" i="1">
                          <a:solidFill>
                            <a:srgbClr val="000000"/>
                          </a:solidFill>
                          <a:latin typeface="Cambria Math" panose="02040503050406030204" pitchFamily="18" charset="0"/>
                        </a:rPr>
                        <m:t>𝒂𝒙</m:t>
                      </m:r>
                      <m:r>
                        <a:rPr lang="zh-CN" altLang="en-US" sz="3800" b="1" i="1">
                          <a:solidFill>
                            <a:srgbClr val="000000"/>
                          </a:solidFill>
                          <a:latin typeface="Cambria Math" panose="02040503050406030204" pitchFamily="18" charset="0"/>
                        </a:rPr>
                        <m:t>与球面</m:t>
                      </m:r>
                      <m:sSup>
                        <m:sSupPr>
                          <m:ctrlPr>
                            <a:rPr lang="zh-CN" altLang="en-US" sz="3800" b="1" i="1">
                              <a:solidFill>
                                <a:srgbClr val="000000"/>
                              </a:solidFill>
                              <a:latin typeface="Cambria Math" panose="02040503050406030204" pitchFamily="18" charset="0"/>
                            </a:rPr>
                          </m:ctrlPr>
                        </m:sSupPr>
                        <m:e>
                          <m:r>
                            <a:rPr lang="zh-CN" altLang="en-US" sz="3800" b="1" i="1">
                              <a:solidFill>
                                <a:srgbClr val="000000"/>
                              </a:solidFill>
                              <a:latin typeface="Cambria Math" panose="02040503050406030204" pitchFamily="18" charset="0"/>
                            </a:rPr>
                            <m:t>𝒙</m:t>
                          </m:r>
                        </m:e>
                        <m:sup>
                          <m:r>
                            <a:rPr lang="zh-CN" altLang="en-US" sz="3800" b="1" i="1">
                              <a:solidFill>
                                <a:srgbClr val="000000"/>
                              </a:solidFill>
                              <a:latin typeface="Cambria Math" panose="02040503050406030204" pitchFamily="18" charset="0"/>
                            </a:rPr>
                            <m:t>𝟐</m:t>
                          </m:r>
                        </m:sup>
                      </m:sSup>
                      <m:r>
                        <a:rPr lang="zh-CN" altLang="en-US" sz="3800" b="1" i="1">
                          <a:solidFill>
                            <a:srgbClr val="000000"/>
                          </a:solidFill>
                          <a:latin typeface="Cambria Math" panose="02040503050406030204" pitchFamily="18" charset="0"/>
                        </a:rPr>
                        <m:t>+</m:t>
                      </m:r>
                      <m:sSup>
                        <m:sSupPr>
                          <m:ctrlPr>
                            <a:rPr lang="zh-CN" altLang="en-US" sz="3800" b="1" i="1">
                              <a:solidFill>
                                <a:srgbClr val="000000"/>
                              </a:solidFill>
                              <a:latin typeface="Cambria Math" panose="02040503050406030204" pitchFamily="18" charset="0"/>
                            </a:rPr>
                          </m:ctrlPr>
                        </m:sSupPr>
                        <m:e>
                          <m:r>
                            <a:rPr lang="zh-CN" altLang="en-US" sz="3800" b="1" i="1">
                              <a:solidFill>
                                <a:srgbClr val="000000"/>
                              </a:solidFill>
                              <a:latin typeface="Cambria Math" panose="02040503050406030204" pitchFamily="18" charset="0"/>
                            </a:rPr>
                            <m:t>𝒚</m:t>
                          </m:r>
                        </m:e>
                        <m:sup>
                          <m:r>
                            <a:rPr lang="zh-CN" altLang="en-US" sz="3800" b="1" i="1">
                              <a:solidFill>
                                <a:srgbClr val="000000"/>
                              </a:solidFill>
                              <a:latin typeface="Cambria Math" panose="02040503050406030204" pitchFamily="18" charset="0"/>
                            </a:rPr>
                            <m:t>𝟐</m:t>
                          </m:r>
                        </m:sup>
                      </m:sSup>
                      <m:r>
                        <a:rPr lang="zh-CN" altLang="en-US" sz="3800" b="1" i="1">
                          <a:solidFill>
                            <a:srgbClr val="000000"/>
                          </a:solidFill>
                          <a:latin typeface="Cambria Math" panose="02040503050406030204" pitchFamily="18" charset="0"/>
                        </a:rPr>
                        <m:t>+</m:t>
                      </m:r>
                      <m:sSup>
                        <m:sSupPr>
                          <m:ctrlPr>
                            <a:rPr lang="zh-CN" altLang="en-US" sz="3800" b="1" i="1">
                              <a:solidFill>
                                <a:srgbClr val="000000"/>
                              </a:solidFill>
                              <a:latin typeface="Cambria Math" panose="02040503050406030204" pitchFamily="18" charset="0"/>
                            </a:rPr>
                          </m:ctrlPr>
                        </m:sSupPr>
                        <m:e>
                          <m:r>
                            <a:rPr lang="zh-CN" altLang="en-US" sz="3800" b="1" i="1">
                              <a:solidFill>
                                <a:srgbClr val="000000"/>
                              </a:solidFill>
                              <a:latin typeface="Cambria Math" panose="02040503050406030204" pitchFamily="18" charset="0"/>
                            </a:rPr>
                            <m:t>𝒛</m:t>
                          </m:r>
                        </m:e>
                        <m:sup>
                          <m:r>
                            <a:rPr lang="zh-CN" altLang="en-US" sz="3800" b="1" i="1">
                              <a:solidFill>
                                <a:srgbClr val="000000"/>
                              </a:solidFill>
                              <a:latin typeface="Cambria Math" panose="02040503050406030204" pitchFamily="18" charset="0"/>
                            </a:rPr>
                            <m:t>𝟐</m:t>
                          </m:r>
                        </m:sup>
                      </m:sSup>
                      <m:r>
                        <a:rPr lang="zh-CN" altLang="en-US" sz="3800" b="1" i="1">
                          <a:solidFill>
                            <a:srgbClr val="000000"/>
                          </a:solidFill>
                          <a:latin typeface="Cambria Math" panose="02040503050406030204" pitchFamily="18" charset="0"/>
                        </a:rPr>
                        <m:t>=</m:t>
                      </m:r>
                      <m:r>
                        <a:rPr lang="zh-CN" altLang="en-US" sz="3800" b="1" i="1">
                          <a:solidFill>
                            <a:srgbClr val="000000"/>
                          </a:solidFill>
                          <a:latin typeface="Cambria Math" panose="02040503050406030204" pitchFamily="18" charset="0"/>
                        </a:rPr>
                        <m:t>𝟒</m:t>
                      </m:r>
                      <m:sSup>
                        <m:sSupPr>
                          <m:ctrlPr>
                            <a:rPr lang="zh-CN" altLang="en-US" sz="3800" b="1" i="1">
                              <a:solidFill>
                                <a:srgbClr val="000000"/>
                              </a:solidFill>
                              <a:latin typeface="Cambria Math" panose="02040503050406030204" pitchFamily="18" charset="0"/>
                            </a:rPr>
                          </m:ctrlPr>
                        </m:sSupPr>
                        <m:e>
                          <m:r>
                            <a:rPr lang="zh-CN" altLang="en-US" sz="3800" b="1" i="1">
                              <a:solidFill>
                                <a:srgbClr val="000000"/>
                              </a:solidFill>
                              <a:latin typeface="Cambria Math" panose="02040503050406030204" pitchFamily="18" charset="0"/>
                            </a:rPr>
                            <m:t>𝒂</m:t>
                          </m:r>
                        </m:e>
                        <m:sup>
                          <m:r>
                            <a:rPr lang="zh-CN" altLang="en-US" sz="3800" b="1" i="1">
                              <a:solidFill>
                                <a:srgbClr val="000000"/>
                              </a:solidFill>
                              <a:latin typeface="Cambria Math" panose="02040503050406030204" pitchFamily="18" charset="0"/>
                            </a:rPr>
                            <m:t>𝟐</m:t>
                          </m:r>
                        </m:sup>
                      </m:sSup>
                      <m:r>
                        <a:rPr lang="zh-CN" altLang="en-US" sz="3800" b="1" i="1">
                          <a:solidFill>
                            <a:srgbClr val="000000"/>
                          </a:solidFill>
                          <a:latin typeface="Cambria Math" panose="02040503050406030204" pitchFamily="18" charset="0"/>
                        </a:rPr>
                        <m:t>所围的体积。</m:t>
                      </m:r>
                    </m:oMath>
                  </m:oMathPara>
                </a14:m>
                <a:endParaRPr lang="zh-CN" altLang="en-US" sz="2800" b="1" dirty="0">
                  <a:latin typeface="+mj-lt"/>
                </a:endParaRPr>
              </a:p>
            </p:txBody>
          </p:sp>
        </mc:Choice>
        <mc:Fallback xmlns="">
          <p:sp>
            <p:nvSpPr>
              <p:cNvPr id="23554" name="Object 2">
                <a:extLst>
                  <a:ext uri="{FF2B5EF4-FFF2-40B4-BE49-F238E27FC236}">
                    <a16:creationId xmlns:a16="http://schemas.microsoft.com/office/drawing/2014/main" id="{CCA9A3A5-81DD-4720-9496-3C93C5643AF7}"/>
                  </a:ext>
                </a:extLst>
              </p:cNvPr>
              <p:cNvSpPr txBox="1">
                <a:spLocks noRot="1" noChangeAspect="1" noMove="1" noResize="1" noEditPoints="1" noAdjustHandles="1" noChangeArrowheads="1" noChangeShapeType="1" noTextEdit="1"/>
              </p:cNvSpPr>
              <p:nvPr/>
            </p:nvSpPr>
            <p:spPr bwMode="auto">
              <a:xfrm>
                <a:off x="721898" y="331787"/>
                <a:ext cx="10096895" cy="793230"/>
              </a:xfrm>
              <a:prstGeom prst="rect">
                <a:avLst/>
              </a:prstGeom>
              <a:blipFill>
                <a:blip r:embed="rId2"/>
                <a:stretch>
                  <a:fillRect/>
                </a:stretch>
              </a:blipFill>
            </p:spPr>
            <p:txBody>
              <a:bodyPr/>
              <a:lstStyle/>
              <a:p>
                <a:r>
                  <a:rPr lang="zh-CN" altLang="en-US">
                    <a:noFill/>
                  </a:rPr>
                  <a:t> </a:t>
                </a:r>
              </a:p>
            </p:txBody>
          </p:sp>
        </mc:Fallback>
      </mc:AlternateContent>
      <p:grpSp>
        <p:nvGrpSpPr>
          <p:cNvPr id="23555" name="Group 3">
            <a:extLst>
              <a:ext uri="{FF2B5EF4-FFF2-40B4-BE49-F238E27FC236}">
                <a16:creationId xmlns:a16="http://schemas.microsoft.com/office/drawing/2014/main" id="{D61D027B-EC2D-4521-8A62-0EEF64238980}"/>
              </a:ext>
            </a:extLst>
          </p:cNvPr>
          <p:cNvGrpSpPr>
            <a:grpSpLocks/>
          </p:cNvGrpSpPr>
          <p:nvPr/>
        </p:nvGrpSpPr>
        <p:grpSpPr bwMode="auto">
          <a:xfrm>
            <a:off x="8859216" y="2199646"/>
            <a:ext cx="3091145" cy="2823353"/>
            <a:chOff x="478" y="281"/>
            <a:chExt cx="1360" cy="1360"/>
          </a:xfrm>
        </p:grpSpPr>
        <p:grpSp>
          <p:nvGrpSpPr>
            <p:cNvPr id="23556" name="Group 4">
              <a:extLst>
                <a:ext uri="{FF2B5EF4-FFF2-40B4-BE49-F238E27FC236}">
                  <a16:creationId xmlns:a16="http://schemas.microsoft.com/office/drawing/2014/main" id="{DE80B16A-0C8F-4509-BB71-621E18CE38C5}"/>
                </a:ext>
              </a:extLst>
            </p:cNvPr>
            <p:cNvGrpSpPr>
              <a:grpSpLocks/>
            </p:cNvGrpSpPr>
            <p:nvPr/>
          </p:nvGrpSpPr>
          <p:grpSpPr bwMode="auto">
            <a:xfrm>
              <a:off x="478" y="281"/>
              <a:ext cx="1360" cy="1360"/>
              <a:chOff x="766" y="569"/>
              <a:chExt cx="1360" cy="1360"/>
            </a:xfrm>
          </p:grpSpPr>
          <p:sp>
            <p:nvSpPr>
              <p:cNvPr id="23557" name="Line 5">
                <a:extLst>
                  <a:ext uri="{FF2B5EF4-FFF2-40B4-BE49-F238E27FC236}">
                    <a16:creationId xmlns:a16="http://schemas.microsoft.com/office/drawing/2014/main" id="{20E914F7-2070-40B5-8B72-10B6349FF374}"/>
                  </a:ext>
                </a:extLst>
              </p:cNvPr>
              <p:cNvSpPr>
                <a:spLocks noChangeShapeType="1"/>
              </p:cNvSpPr>
              <p:nvPr/>
            </p:nvSpPr>
            <p:spPr bwMode="auto">
              <a:xfrm>
                <a:off x="1776" y="1392"/>
                <a:ext cx="288" cy="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58" name="Line 6">
                <a:extLst>
                  <a:ext uri="{FF2B5EF4-FFF2-40B4-BE49-F238E27FC236}">
                    <a16:creationId xmlns:a16="http://schemas.microsoft.com/office/drawing/2014/main" id="{EC3D9146-6B42-4777-9974-FEF04A093BBA}"/>
                  </a:ext>
                </a:extLst>
              </p:cNvPr>
              <p:cNvSpPr>
                <a:spLocks noChangeShapeType="1"/>
              </p:cNvSpPr>
              <p:nvPr/>
            </p:nvSpPr>
            <p:spPr bwMode="auto">
              <a:xfrm flipH="1">
                <a:off x="1296" y="1392"/>
                <a:ext cx="480" cy="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59" name="Line 7">
                <a:extLst>
                  <a:ext uri="{FF2B5EF4-FFF2-40B4-BE49-F238E27FC236}">
                    <a16:creationId xmlns:a16="http://schemas.microsoft.com/office/drawing/2014/main" id="{B5E928A0-05E8-4E55-9514-B3145FB4433B}"/>
                  </a:ext>
                </a:extLst>
              </p:cNvPr>
              <p:cNvSpPr>
                <a:spLocks noChangeShapeType="1"/>
              </p:cNvSpPr>
              <p:nvPr/>
            </p:nvSpPr>
            <p:spPr bwMode="auto">
              <a:xfrm flipV="1">
                <a:off x="1296" y="864"/>
                <a:ext cx="0" cy="528"/>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0" name="Line 8">
                <a:extLst>
                  <a:ext uri="{FF2B5EF4-FFF2-40B4-BE49-F238E27FC236}">
                    <a16:creationId xmlns:a16="http://schemas.microsoft.com/office/drawing/2014/main" id="{B8A8C3BC-8B14-43EE-9EB9-F8398FBE2377}"/>
                  </a:ext>
                </a:extLst>
              </p:cNvPr>
              <p:cNvSpPr>
                <a:spLocks noChangeShapeType="1"/>
              </p:cNvSpPr>
              <p:nvPr/>
            </p:nvSpPr>
            <p:spPr bwMode="auto">
              <a:xfrm flipH="1">
                <a:off x="1008" y="1392"/>
                <a:ext cx="288" cy="24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1" name="Line 9">
                <a:extLst>
                  <a:ext uri="{FF2B5EF4-FFF2-40B4-BE49-F238E27FC236}">
                    <a16:creationId xmlns:a16="http://schemas.microsoft.com/office/drawing/2014/main" id="{12C36B2F-87E7-4BC5-86D5-8380A085B5B8}"/>
                  </a:ext>
                </a:extLst>
              </p:cNvPr>
              <p:cNvSpPr>
                <a:spLocks noChangeShapeType="1"/>
              </p:cNvSpPr>
              <p:nvPr/>
            </p:nvSpPr>
            <p:spPr bwMode="auto">
              <a:xfrm flipV="1">
                <a:off x="1296" y="624"/>
                <a:ext cx="0" cy="24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2" name="Line 10">
                <a:extLst>
                  <a:ext uri="{FF2B5EF4-FFF2-40B4-BE49-F238E27FC236}">
                    <a16:creationId xmlns:a16="http://schemas.microsoft.com/office/drawing/2014/main" id="{8E9E085D-14F9-46A5-9166-16F51410C67A}"/>
                  </a:ext>
                </a:extLst>
              </p:cNvPr>
              <p:cNvSpPr>
                <a:spLocks noChangeShapeType="1"/>
              </p:cNvSpPr>
              <p:nvPr/>
            </p:nvSpPr>
            <p:spPr bwMode="auto">
              <a:xfrm flipH="1">
                <a:off x="816" y="1632"/>
                <a:ext cx="192" cy="144"/>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3" name="Arc 11">
                <a:extLst>
                  <a:ext uri="{FF2B5EF4-FFF2-40B4-BE49-F238E27FC236}">
                    <a16:creationId xmlns:a16="http://schemas.microsoft.com/office/drawing/2014/main" id="{9687F09C-C0B0-4B40-985B-D07BBAE6FAB7}"/>
                  </a:ext>
                </a:extLst>
              </p:cNvPr>
              <p:cNvSpPr>
                <a:spLocks/>
              </p:cNvSpPr>
              <p:nvPr/>
            </p:nvSpPr>
            <p:spPr bwMode="auto">
              <a:xfrm>
                <a:off x="1296" y="867"/>
                <a:ext cx="532" cy="576"/>
              </a:xfrm>
              <a:custGeom>
                <a:avLst/>
                <a:gdLst>
                  <a:gd name="G0" fmla="+- 0 0 0"/>
                  <a:gd name="G1" fmla="+- 21600 0 0"/>
                  <a:gd name="G2" fmla="+- 21600 0 0"/>
                  <a:gd name="T0" fmla="*/ 0 w 21539"/>
                  <a:gd name="T1" fmla="*/ 0 h 21600"/>
                  <a:gd name="T2" fmla="*/ 21539 w 21539"/>
                  <a:gd name="T3" fmla="*/ 19979 h 21600"/>
                  <a:gd name="T4" fmla="*/ 0 w 21539"/>
                  <a:gd name="T5" fmla="*/ 21600 h 21600"/>
                </a:gdLst>
                <a:ahLst/>
                <a:cxnLst>
                  <a:cxn ang="0">
                    <a:pos x="T0" y="T1"/>
                  </a:cxn>
                  <a:cxn ang="0">
                    <a:pos x="T2" y="T3"/>
                  </a:cxn>
                  <a:cxn ang="0">
                    <a:pos x="T4" y="T5"/>
                  </a:cxn>
                </a:cxnLst>
                <a:rect l="0" t="0" r="r" b="b"/>
                <a:pathLst>
                  <a:path w="21539" h="21600" fill="none" extrusionOk="0">
                    <a:moveTo>
                      <a:pt x="-1" y="0"/>
                    </a:moveTo>
                    <a:cubicBezTo>
                      <a:pt x="11300" y="0"/>
                      <a:pt x="20691" y="8710"/>
                      <a:pt x="21539" y="19978"/>
                    </a:cubicBezTo>
                  </a:path>
                  <a:path w="21539" h="21600" stroke="0" extrusionOk="0">
                    <a:moveTo>
                      <a:pt x="-1" y="0"/>
                    </a:moveTo>
                    <a:cubicBezTo>
                      <a:pt x="11300" y="0"/>
                      <a:pt x="20691" y="8710"/>
                      <a:pt x="21539" y="19978"/>
                    </a:cubicBezTo>
                    <a:lnTo>
                      <a:pt x="0" y="2160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4" name="Arc 12">
                <a:extLst>
                  <a:ext uri="{FF2B5EF4-FFF2-40B4-BE49-F238E27FC236}">
                    <a16:creationId xmlns:a16="http://schemas.microsoft.com/office/drawing/2014/main" id="{11DA0A0A-0164-4DE6-B3CE-7E7AC3622414}"/>
                  </a:ext>
                </a:extLst>
              </p:cNvPr>
              <p:cNvSpPr>
                <a:spLocks/>
              </p:cNvSpPr>
              <p:nvPr/>
            </p:nvSpPr>
            <p:spPr bwMode="auto">
              <a:xfrm>
                <a:off x="1001" y="1344"/>
                <a:ext cx="825" cy="336"/>
              </a:xfrm>
              <a:custGeom>
                <a:avLst/>
                <a:gdLst>
                  <a:gd name="G0" fmla="+- 7897 0 0"/>
                  <a:gd name="G1" fmla="+- 0 0 0"/>
                  <a:gd name="G2" fmla="+- 21600 0 0"/>
                  <a:gd name="T0" fmla="*/ 29497 w 29497"/>
                  <a:gd name="T1" fmla="*/ 0 h 21600"/>
                  <a:gd name="T2" fmla="*/ 0 w 29497"/>
                  <a:gd name="T3" fmla="*/ 20105 h 21600"/>
                  <a:gd name="T4" fmla="*/ 7897 w 29497"/>
                  <a:gd name="T5" fmla="*/ 0 h 21600"/>
                </a:gdLst>
                <a:ahLst/>
                <a:cxnLst>
                  <a:cxn ang="0">
                    <a:pos x="T0" y="T1"/>
                  </a:cxn>
                  <a:cxn ang="0">
                    <a:pos x="T2" y="T3"/>
                  </a:cxn>
                  <a:cxn ang="0">
                    <a:pos x="T4" y="T5"/>
                  </a:cxn>
                </a:cxnLst>
                <a:rect l="0" t="0" r="r" b="b"/>
                <a:pathLst>
                  <a:path w="29497" h="21600" fill="none" extrusionOk="0">
                    <a:moveTo>
                      <a:pt x="29497" y="0"/>
                    </a:moveTo>
                    <a:cubicBezTo>
                      <a:pt x="29497" y="11929"/>
                      <a:pt x="19826" y="21600"/>
                      <a:pt x="7897" y="21600"/>
                    </a:cubicBezTo>
                    <a:cubicBezTo>
                      <a:pt x="5194" y="21600"/>
                      <a:pt x="2515" y="21092"/>
                      <a:pt x="0" y="20104"/>
                    </a:cubicBezTo>
                  </a:path>
                  <a:path w="29497" h="21600" stroke="0" extrusionOk="0">
                    <a:moveTo>
                      <a:pt x="29497" y="0"/>
                    </a:moveTo>
                    <a:cubicBezTo>
                      <a:pt x="29497" y="11929"/>
                      <a:pt x="19826" y="21600"/>
                      <a:pt x="7897" y="21600"/>
                    </a:cubicBezTo>
                    <a:cubicBezTo>
                      <a:pt x="5194" y="21600"/>
                      <a:pt x="2515" y="21092"/>
                      <a:pt x="0" y="20104"/>
                    </a:cubicBezTo>
                    <a:lnTo>
                      <a:pt x="7897" y="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5" name="Arc 13">
                <a:extLst>
                  <a:ext uri="{FF2B5EF4-FFF2-40B4-BE49-F238E27FC236}">
                    <a16:creationId xmlns:a16="http://schemas.microsoft.com/office/drawing/2014/main" id="{D129B9FD-4719-4A06-9105-5D53D131BD7F}"/>
                  </a:ext>
                </a:extLst>
              </p:cNvPr>
              <p:cNvSpPr>
                <a:spLocks/>
              </p:cNvSpPr>
              <p:nvPr/>
            </p:nvSpPr>
            <p:spPr bwMode="auto">
              <a:xfrm>
                <a:off x="960" y="864"/>
                <a:ext cx="341" cy="781"/>
              </a:xfrm>
              <a:custGeom>
                <a:avLst/>
                <a:gdLst>
                  <a:gd name="G0" fmla="+- 21600 0 0"/>
                  <a:gd name="G1" fmla="+- 21600 0 0"/>
                  <a:gd name="G2" fmla="+- 21600 0 0"/>
                  <a:gd name="T0" fmla="*/ 2760 w 21600"/>
                  <a:gd name="T1" fmla="*/ 32165 h 32165"/>
                  <a:gd name="T2" fmla="*/ 21600 w 21600"/>
                  <a:gd name="T3" fmla="*/ 0 h 32165"/>
                  <a:gd name="T4" fmla="*/ 21600 w 21600"/>
                  <a:gd name="T5" fmla="*/ 21600 h 32165"/>
                </a:gdLst>
                <a:ahLst/>
                <a:cxnLst>
                  <a:cxn ang="0">
                    <a:pos x="T0" y="T1"/>
                  </a:cxn>
                  <a:cxn ang="0">
                    <a:pos x="T2" y="T3"/>
                  </a:cxn>
                  <a:cxn ang="0">
                    <a:pos x="T4" y="T5"/>
                  </a:cxn>
                </a:cxnLst>
                <a:rect l="0" t="0" r="r" b="b"/>
                <a:pathLst>
                  <a:path w="21600" h="32165" fill="none" extrusionOk="0">
                    <a:moveTo>
                      <a:pt x="2760" y="32164"/>
                    </a:moveTo>
                    <a:cubicBezTo>
                      <a:pt x="950" y="28937"/>
                      <a:pt x="0" y="25299"/>
                      <a:pt x="0" y="21600"/>
                    </a:cubicBezTo>
                    <a:cubicBezTo>
                      <a:pt x="0" y="9670"/>
                      <a:pt x="9670" y="0"/>
                      <a:pt x="21599" y="0"/>
                    </a:cubicBezTo>
                  </a:path>
                  <a:path w="21600" h="32165" stroke="0" extrusionOk="0">
                    <a:moveTo>
                      <a:pt x="2760" y="32164"/>
                    </a:moveTo>
                    <a:cubicBezTo>
                      <a:pt x="950" y="28937"/>
                      <a:pt x="0" y="25299"/>
                      <a:pt x="0" y="21600"/>
                    </a:cubicBezTo>
                    <a:cubicBezTo>
                      <a:pt x="0" y="9670"/>
                      <a:pt x="9670" y="0"/>
                      <a:pt x="21599" y="0"/>
                    </a:cubicBezTo>
                    <a:lnTo>
                      <a:pt x="21600" y="2160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6" name="Freeform 14">
                <a:extLst>
                  <a:ext uri="{FF2B5EF4-FFF2-40B4-BE49-F238E27FC236}">
                    <a16:creationId xmlns:a16="http://schemas.microsoft.com/office/drawing/2014/main" id="{5E30253F-12E2-4D78-985C-17BF2960E141}"/>
                  </a:ext>
                </a:extLst>
              </p:cNvPr>
              <p:cNvSpPr>
                <a:spLocks/>
              </p:cNvSpPr>
              <p:nvPr/>
            </p:nvSpPr>
            <p:spPr bwMode="auto">
              <a:xfrm>
                <a:off x="1008" y="864"/>
                <a:ext cx="343" cy="768"/>
              </a:xfrm>
              <a:custGeom>
                <a:avLst/>
                <a:gdLst>
                  <a:gd name="T0" fmla="*/ 288 w 343"/>
                  <a:gd name="T1" fmla="*/ 0 h 768"/>
                  <a:gd name="T2" fmla="*/ 336 w 343"/>
                  <a:gd name="T3" fmla="*/ 152 h 768"/>
                  <a:gd name="T4" fmla="*/ 248 w 343"/>
                  <a:gd name="T5" fmla="*/ 288 h 768"/>
                  <a:gd name="T6" fmla="*/ 136 w 343"/>
                  <a:gd name="T7" fmla="*/ 412 h 768"/>
                  <a:gd name="T8" fmla="*/ 72 w 343"/>
                  <a:gd name="T9" fmla="*/ 508 h 768"/>
                  <a:gd name="T10" fmla="*/ 32 w 343"/>
                  <a:gd name="T11" fmla="*/ 612 h 768"/>
                  <a:gd name="T12" fmla="*/ 0 w 343"/>
                  <a:gd name="T13" fmla="*/ 768 h 768"/>
                </a:gdLst>
                <a:ahLst/>
                <a:cxnLst>
                  <a:cxn ang="0">
                    <a:pos x="T0" y="T1"/>
                  </a:cxn>
                  <a:cxn ang="0">
                    <a:pos x="T2" y="T3"/>
                  </a:cxn>
                  <a:cxn ang="0">
                    <a:pos x="T4" y="T5"/>
                  </a:cxn>
                  <a:cxn ang="0">
                    <a:pos x="T6" y="T7"/>
                  </a:cxn>
                  <a:cxn ang="0">
                    <a:pos x="T8" y="T9"/>
                  </a:cxn>
                  <a:cxn ang="0">
                    <a:pos x="T10" y="T11"/>
                  </a:cxn>
                  <a:cxn ang="0">
                    <a:pos x="T12" y="T13"/>
                  </a:cxn>
                </a:cxnLst>
                <a:rect l="0" t="0" r="r" b="b"/>
                <a:pathLst>
                  <a:path w="343" h="768">
                    <a:moveTo>
                      <a:pt x="288" y="0"/>
                    </a:moveTo>
                    <a:cubicBezTo>
                      <a:pt x="296" y="25"/>
                      <a:pt x="343" y="104"/>
                      <a:pt x="336" y="152"/>
                    </a:cubicBezTo>
                    <a:cubicBezTo>
                      <a:pt x="329" y="200"/>
                      <a:pt x="281" y="245"/>
                      <a:pt x="248" y="288"/>
                    </a:cubicBezTo>
                    <a:cubicBezTo>
                      <a:pt x="215" y="331"/>
                      <a:pt x="165" y="375"/>
                      <a:pt x="136" y="412"/>
                    </a:cubicBezTo>
                    <a:cubicBezTo>
                      <a:pt x="107" y="449"/>
                      <a:pt x="89" y="475"/>
                      <a:pt x="72" y="508"/>
                    </a:cubicBezTo>
                    <a:cubicBezTo>
                      <a:pt x="55" y="541"/>
                      <a:pt x="44" y="569"/>
                      <a:pt x="32" y="612"/>
                    </a:cubicBezTo>
                    <a:cubicBezTo>
                      <a:pt x="20" y="655"/>
                      <a:pt x="7" y="736"/>
                      <a:pt x="0" y="768"/>
                    </a:cubicBez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7" name="Line 15">
                <a:extLst>
                  <a:ext uri="{FF2B5EF4-FFF2-40B4-BE49-F238E27FC236}">
                    <a16:creationId xmlns:a16="http://schemas.microsoft.com/office/drawing/2014/main" id="{C1631C5D-7C63-4E0D-868F-AB96F10E61A8}"/>
                  </a:ext>
                </a:extLst>
              </p:cNvPr>
              <p:cNvSpPr>
                <a:spLocks noChangeShapeType="1"/>
              </p:cNvSpPr>
              <p:nvPr/>
            </p:nvSpPr>
            <p:spPr bwMode="auto">
              <a:xfrm>
                <a:off x="1344" y="1008"/>
                <a:ext cx="0" cy="528"/>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8" name="Arc 16">
                <a:extLst>
                  <a:ext uri="{FF2B5EF4-FFF2-40B4-BE49-F238E27FC236}">
                    <a16:creationId xmlns:a16="http://schemas.microsoft.com/office/drawing/2014/main" id="{D5064DF7-6C69-4E9A-8DFF-A4A8A52C5DC1}"/>
                  </a:ext>
                </a:extLst>
              </p:cNvPr>
              <p:cNvSpPr>
                <a:spLocks/>
              </p:cNvSpPr>
              <p:nvPr/>
            </p:nvSpPr>
            <p:spPr bwMode="auto">
              <a:xfrm>
                <a:off x="1008" y="1392"/>
                <a:ext cx="336" cy="272"/>
              </a:xfrm>
              <a:custGeom>
                <a:avLst/>
                <a:gdLst>
                  <a:gd name="G0" fmla="+- 8185 0 0"/>
                  <a:gd name="G1" fmla="+- 11645 0 0"/>
                  <a:gd name="G2" fmla="+- 21600 0 0"/>
                  <a:gd name="T0" fmla="*/ 26377 w 29785"/>
                  <a:gd name="T1" fmla="*/ 0 h 33245"/>
                  <a:gd name="T2" fmla="*/ 0 w 29785"/>
                  <a:gd name="T3" fmla="*/ 31634 h 33245"/>
                  <a:gd name="T4" fmla="*/ 8185 w 29785"/>
                  <a:gd name="T5" fmla="*/ 11645 h 33245"/>
                </a:gdLst>
                <a:ahLst/>
                <a:cxnLst>
                  <a:cxn ang="0">
                    <a:pos x="T0" y="T1"/>
                  </a:cxn>
                  <a:cxn ang="0">
                    <a:pos x="T2" y="T3"/>
                  </a:cxn>
                  <a:cxn ang="0">
                    <a:pos x="T4" y="T5"/>
                  </a:cxn>
                </a:cxnLst>
                <a:rect l="0" t="0" r="r" b="b"/>
                <a:pathLst>
                  <a:path w="29785" h="33245" fill="none" extrusionOk="0">
                    <a:moveTo>
                      <a:pt x="26377" y="-1"/>
                    </a:moveTo>
                    <a:cubicBezTo>
                      <a:pt x="28602" y="3476"/>
                      <a:pt x="29785" y="7517"/>
                      <a:pt x="29785" y="11645"/>
                    </a:cubicBezTo>
                    <a:cubicBezTo>
                      <a:pt x="29785" y="23574"/>
                      <a:pt x="20114" y="33245"/>
                      <a:pt x="8185" y="33245"/>
                    </a:cubicBezTo>
                    <a:cubicBezTo>
                      <a:pt x="5377" y="33245"/>
                      <a:pt x="2597" y="32697"/>
                      <a:pt x="-1" y="31634"/>
                    </a:cubicBezTo>
                  </a:path>
                  <a:path w="29785" h="33245" stroke="0" extrusionOk="0">
                    <a:moveTo>
                      <a:pt x="26377" y="-1"/>
                    </a:moveTo>
                    <a:cubicBezTo>
                      <a:pt x="28602" y="3476"/>
                      <a:pt x="29785" y="7517"/>
                      <a:pt x="29785" y="11645"/>
                    </a:cubicBezTo>
                    <a:cubicBezTo>
                      <a:pt x="29785" y="23574"/>
                      <a:pt x="20114" y="33245"/>
                      <a:pt x="8185" y="33245"/>
                    </a:cubicBezTo>
                    <a:cubicBezTo>
                      <a:pt x="5377" y="33245"/>
                      <a:pt x="2597" y="32697"/>
                      <a:pt x="-1" y="31634"/>
                    </a:cubicBezTo>
                    <a:lnTo>
                      <a:pt x="8185" y="11645"/>
                    </a:lnTo>
                    <a:close/>
                  </a:path>
                </a:pathLst>
              </a:custGeom>
              <a:noFill/>
              <a:ln w="9525" cap="rnd">
                <a:solidFill>
                  <a:srgbClr val="000000"/>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latin typeface="+mj-lt"/>
                </a:endParaRPr>
              </a:p>
            </p:txBody>
          </p:sp>
          <p:sp>
            <p:nvSpPr>
              <p:cNvPr id="23569" name="Text Box 17">
                <a:extLst>
                  <a:ext uri="{FF2B5EF4-FFF2-40B4-BE49-F238E27FC236}">
                    <a16:creationId xmlns:a16="http://schemas.microsoft.com/office/drawing/2014/main" id="{C1B77C44-138D-46BD-AF1E-1273E2770023}"/>
                  </a:ext>
                </a:extLst>
              </p:cNvPr>
              <p:cNvSpPr txBox="1">
                <a:spLocks noChangeArrowheads="1"/>
              </p:cNvSpPr>
              <p:nvPr/>
            </p:nvSpPr>
            <p:spPr bwMode="auto">
              <a:xfrm>
                <a:off x="1752" y="1397"/>
                <a:ext cx="21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400" b="1" dirty="0">
                    <a:solidFill>
                      <a:srgbClr val="000000"/>
                    </a:solidFill>
                    <a:latin typeface="+mj-lt"/>
                  </a:rPr>
                  <a:t>2a</a:t>
                </a:r>
              </a:p>
            </p:txBody>
          </p:sp>
          <p:sp>
            <p:nvSpPr>
              <p:cNvPr id="23570" name="Text Box 18">
                <a:extLst>
                  <a:ext uri="{FF2B5EF4-FFF2-40B4-BE49-F238E27FC236}">
                    <a16:creationId xmlns:a16="http://schemas.microsoft.com/office/drawing/2014/main" id="{B8FF18EC-3292-48FD-A096-2E4F461D51B1}"/>
                  </a:ext>
                </a:extLst>
              </p:cNvPr>
              <p:cNvSpPr txBox="1">
                <a:spLocks noChangeArrowheads="1"/>
              </p:cNvSpPr>
              <p:nvPr/>
            </p:nvSpPr>
            <p:spPr bwMode="auto">
              <a:xfrm>
                <a:off x="766" y="1475"/>
                <a:ext cx="21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400" b="1" dirty="0">
                    <a:solidFill>
                      <a:srgbClr val="000000"/>
                    </a:solidFill>
                    <a:latin typeface="+mj-lt"/>
                  </a:rPr>
                  <a:t>2a</a:t>
                </a:r>
              </a:p>
            </p:txBody>
          </p:sp>
          <p:sp>
            <p:nvSpPr>
              <p:cNvPr id="23571" name="Text Box 19">
                <a:extLst>
                  <a:ext uri="{FF2B5EF4-FFF2-40B4-BE49-F238E27FC236}">
                    <a16:creationId xmlns:a16="http://schemas.microsoft.com/office/drawing/2014/main" id="{75B2FF6E-C7D5-4BBF-96CF-9487F4A20877}"/>
                  </a:ext>
                </a:extLst>
              </p:cNvPr>
              <p:cNvSpPr txBox="1">
                <a:spLocks noChangeArrowheads="1"/>
              </p:cNvSpPr>
              <p:nvPr/>
            </p:nvSpPr>
            <p:spPr bwMode="auto">
              <a:xfrm>
                <a:off x="1052" y="673"/>
                <a:ext cx="21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400" b="1" dirty="0">
                    <a:solidFill>
                      <a:srgbClr val="000000"/>
                    </a:solidFill>
                    <a:latin typeface="+mj-lt"/>
                  </a:rPr>
                  <a:t>2a</a:t>
                </a:r>
              </a:p>
            </p:txBody>
          </p:sp>
          <p:sp>
            <p:nvSpPr>
              <p:cNvPr id="23572" name="Text Box 20">
                <a:extLst>
                  <a:ext uri="{FF2B5EF4-FFF2-40B4-BE49-F238E27FC236}">
                    <a16:creationId xmlns:a16="http://schemas.microsoft.com/office/drawing/2014/main" id="{53427131-5792-46B4-9715-7A282F3614E7}"/>
                  </a:ext>
                </a:extLst>
              </p:cNvPr>
              <p:cNvSpPr txBox="1">
                <a:spLocks noChangeArrowheads="1"/>
              </p:cNvSpPr>
              <p:nvPr/>
            </p:nvSpPr>
            <p:spPr bwMode="auto">
              <a:xfrm>
                <a:off x="864" y="1674"/>
                <a:ext cx="16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800" b="1" i="1" dirty="0">
                    <a:solidFill>
                      <a:srgbClr val="000000"/>
                    </a:solidFill>
                    <a:latin typeface="+mj-lt"/>
                  </a:rPr>
                  <a:t>x</a:t>
                </a:r>
              </a:p>
            </p:txBody>
          </p:sp>
          <p:sp>
            <p:nvSpPr>
              <p:cNvPr id="23573" name="Text Box 21">
                <a:extLst>
                  <a:ext uri="{FF2B5EF4-FFF2-40B4-BE49-F238E27FC236}">
                    <a16:creationId xmlns:a16="http://schemas.microsoft.com/office/drawing/2014/main" id="{51169D05-2BBD-4C2E-B9D1-AE27F9B1464A}"/>
                  </a:ext>
                </a:extLst>
              </p:cNvPr>
              <p:cNvSpPr txBox="1">
                <a:spLocks noChangeArrowheads="1"/>
              </p:cNvSpPr>
              <p:nvPr/>
            </p:nvSpPr>
            <p:spPr bwMode="auto">
              <a:xfrm>
                <a:off x="1975" y="1127"/>
                <a:ext cx="151"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800" b="1" i="1" dirty="0">
                    <a:solidFill>
                      <a:srgbClr val="000000"/>
                    </a:solidFill>
                    <a:latin typeface="+mj-lt"/>
                  </a:rPr>
                  <a:t>y</a:t>
                </a:r>
              </a:p>
            </p:txBody>
          </p:sp>
          <p:sp>
            <p:nvSpPr>
              <p:cNvPr id="23574" name="Text Box 22">
                <a:extLst>
                  <a:ext uri="{FF2B5EF4-FFF2-40B4-BE49-F238E27FC236}">
                    <a16:creationId xmlns:a16="http://schemas.microsoft.com/office/drawing/2014/main" id="{282F3720-F42A-4EFD-B3D6-D10124A79D5F}"/>
                  </a:ext>
                </a:extLst>
              </p:cNvPr>
              <p:cNvSpPr txBox="1">
                <a:spLocks noChangeArrowheads="1"/>
              </p:cNvSpPr>
              <p:nvPr/>
            </p:nvSpPr>
            <p:spPr bwMode="auto">
              <a:xfrm>
                <a:off x="1339" y="569"/>
                <a:ext cx="143"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800" b="1" i="1" dirty="0">
                    <a:solidFill>
                      <a:srgbClr val="000000"/>
                    </a:solidFill>
                    <a:latin typeface="+mj-lt"/>
                  </a:rPr>
                  <a:t>z</a:t>
                </a:r>
              </a:p>
            </p:txBody>
          </p:sp>
        </p:grpSp>
        <p:sp>
          <p:nvSpPr>
            <p:cNvPr id="23575" name="Text Box 23">
              <a:extLst>
                <a:ext uri="{FF2B5EF4-FFF2-40B4-BE49-F238E27FC236}">
                  <a16:creationId xmlns:a16="http://schemas.microsoft.com/office/drawing/2014/main" id="{3AD8192A-82AF-4647-AF3C-07FC1315D534}"/>
                </a:ext>
              </a:extLst>
            </p:cNvPr>
            <p:cNvSpPr txBox="1">
              <a:spLocks noChangeArrowheads="1"/>
            </p:cNvSpPr>
            <p:nvPr/>
          </p:nvSpPr>
          <p:spPr bwMode="auto">
            <a:xfrm>
              <a:off x="837" y="960"/>
              <a:ext cx="179"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400" b="1" i="1" dirty="0">
                  <a:solidFill>
                    <a:srgbClr val="000000"/>
                  </a:solidFill>
                  <a:latin typeface="+mj-lt"/>
                </a:rPr>
                <a:t>O</a:t>
              </a:r>
            </a:p>
          </p:txBody>
        </p:sp>
      </p:grpSp>
      <mc:AlternateContent xmlns:mc="http://schemas.openxmlformats.org/markup-compatibility/2006" xmlns:a14="http://schemas.microsoft.com/office/drawing/2010/main">
        <mc:Choice Requires="a14">
          <p:sp>
            <p:nvSpPr>
              <p:cNvPr id="23577" name="Object 25">
                <a:extLst>
                  <a:ext uri="{FF2B5EF4-FFF2-40B4-BE49-F238E27FC236}">
                    <a16:creationId xmlns:a16="http://schemas.microsoft.com/office/drawing/2014/main" id="{43844CE8-08FD-4C26-AB4A-8D6B954E3238}"/>
                  </a:ext>
                </a:extLst>
              </p:cNvPr>
              <p:cNvSpPr txBox="1"/>
              <p:nvPr/>
            </p:nvSpPr>
            <p:spPr bwMode="auto">
              <a:xfrm>
                <a:off x="1084936" y="1330136"/>
                <a:ext cx="6283752" cy="65423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设</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𝜴</m:t>
                          </m:r>
                        </m:e>
                        <m:sub>
                          <m:r>
                            <a:rPr lang="zh-CN" altLang="en-US" sz="2800" b="1" i="1">
                              <a:solidFill>
                                <a:srgbClr val="000000"/>
                              </a:solidFill>
                              <a:latin typeface="Cambria Math" panose="02040503050406030204" pitchFamily="18" charset="0"/>
                            </a:rPr>
                            <m:t>𝟏</m:t>
                          </m:r>
                        </m:sub>
                      </m:sSub>
                      <m:r>
                        <a:rPr lang="zh-CN" altLang="en-US" sz="2800" b="1" i="1">
                          <a:solidFill>
                            <a:srgbClr val="000000"/>
                          </a:solidFill>
                          <a:latin typeface="Cambria Math" panose="02040503050406030204" pitchFamily="18" charset="0"/>
                        </a:rPr>
                        <m:t>为</m:t>
                      </m:r>
                      <m:r>
                        <a:rPr lang="zh-CN" altLang="en-US" sz="2800" b="1" i="1">
                          <a:solidFill>
                            <a:srgbClr val="000000"/>
                          </a:solidFill>
                          <a:latin typeface="Cambria Math" panose="02040503050406030204" pitchFamily="18" charset="0"/>
                        </a:rPr>
                        <m:t>𝜴</m:t>
                      </m:r>
                      <m:r>
                        <a:rPr lang="zh-CN" altLang="en-US" sz="2800" b="1" i="1">
                          <a:solidFill>
                            <a:srgbClr val="000000"/>
                          </a:solidFill>
                          <a:latin typeface="Cambria Math" panose="02040503050406030204" pitchFamily="18" charset="0"/>
                        </a:rPr>
                        <m:t>的第一卦限部分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由对称性知</m:t>
                      </m:r>
                    </m:oMath>
                  </m:oMathPara>
                </a14:m>
                <a:endParaRPr lang="zh-CN" altLang="en-US" sz="2800" b="1" dirty="0">
                  <a:latin typeface="+mj-lt"/>
                </a:endParaRPr>
              </a:p>
            </p:txBody>
          </p:sp>
        </mc:Choice>
        <mc:Fallback xmlns="">
          <p:sp>
            <p:nvSpPr>
              <p:cNvPr id="23577" name="Object 25">
                <a:extLst>
                  <a:ext uri="{FF2B5EF4-FFF2-40B4-BE49-F238E27FC236}">
                    <a16:creationId xmlns:a16="http://schemas.microsoft.com/office/drawing/2014/main" id="{43844CE8-08FD-4C26-AB4A-8D6B954E3238}"/>
                  </a:ext>
                </a:extLst>
              </p:cNvPr>
              <p:cNvSpPr txBox="1">
                <a:spLocks noRot="1" noChangeAspect="1" noMove="1" noResize="1" noEditPoints="1" noAdjustHandles="1" noChangeArrowheads="1" noChangeShapeType="1" noTextEdit="1"/>
              </p:cNvSpPr>
              <p:nvPr/>
            </p:nvSpPr>
            <p:spPr bwMode="auto">
              <a:xfrm>
                <a:off x="1084936" y="1330136"/>
                <a:ext cx="6283752" cy="654234"/>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578" name="Object 26">
                <a:extLst>
                  <a:ext uri="{FF2B5EF4-FFF2-40B4-BE49-F238E27FC236}">
                    <a16:creationId xmlns:a16="http://schemas.microsoft.com/office/drawing/2014/main" id="{B6BE6ED0-56E5-4D77-878C-EF92E9349DE9}"/>
                  </a:ext>
                </a:extLst>
              </p:cNvPr>
              <p:cNvSpPr txBox="1"/>
              <p:nvPr/>
            </p:nvSpPr>
            <p:spPr bwMode="auto">
              <a:xfrm>
                <a:off x="961399" y="2222988"/>
                <a:ext cx="3316510" cy="128094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𝑽</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𝟒</m:t>
                      </m:r>
                      <m:nary>
                        <m:naryPr>
                          <m:chr m:val="∭"/>
                          <m:limLoc m:val="undOvr"/>
                          <m:supHide m:val="on"/>
                          <m:ctrlPr>
                            <a:rPr lang="zh-CN" altLang="en-US" sz="2800" b="1" i="1">
                              <a:solidFill>
                                <a:srgbClr val="000000"/>
                              </a:solidFill>
                              <a:latin typeface="Cambria Math" panose="02040503050406030204" pitchFamily="18" charset="0"/>
                            </a:rPr>
                          </m:ctrlPr>
                        </m:naryPr>
                        <m:sub>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𝜴</m:t>
                              </m:r>
                            </m:e>
                            <m:sub>
                              <m:r>
                                <a:rPr lang="zh-CN" altLang="en-US" sz="2800" b="1" i="1">
                                  <a:solidFill>
                                    <a:srgbClr val="000000"/>
                                  </a:solidFill>
                                  <a:latin typeface="Cambria Math" panose="02040503050406030204" pitchFamily="18" charset="0"/>
                                </a:rPr>
                                <m:t>𝟏</m:t>
                              </m:r>
                            </m:sub>
                          </m:sSub>
                        </m:sub>
                        <m:sup/>
                        <m:e>
                          <m:r>
                            <a:rPr lang="zh-CN" altLang="en-US" sz="2800" b="1" i="1">
                              <a:solidFill>
                                <a:srgbClr val="000000"/>
                              </a:solidFill>
                              <a:latin typeface="Cambria Math" panose="02040503050406030204" pitchFamily="18" charset="0"/>
                            </a:rPr>
                            <m:t> </m:t>
                          </m:r>
                          <m:r>
                            <a:rPr lang="zh-CN" altLang="en-US" sz="2800" b="1" i="0">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𝑽</m:t>
                          </m:r>
                        </m:e>
                      </m:nary>
                    </m:oMath>
                  </m:oMathPara>
                </a14:m>
                <a:endParaRPr lang="zh-CN" altLang="en-US" sz="2800" b="1" dirty="0">
                  <a:latin typeface="+mj-lt"/>
                </a:endParaRPr>
              </a:p>
            </p:txBody>
          </p:sp>
        </mc:Choice>
        <mc:Fallback xmlns="">
          <p:sp>
            <p:nvSpPr>
              <p:cNvPr id="23578" name="Object 26">
                <a:extLst>
                  <a:ext uri="{FF2B5EF4-FFF2-40B4-BE49-F238E27FC236}">
                    <a16:creationId xmlns:a16="http://schemas.microsoft.com/office/drawing/2014/main" id="{B6BE6ED0-56E5-4D77-878C-EF92E9349DE9}"/>
                  </a:ext>
                </a:extLst>
              </p:cNvPr>
              <p:cNvSpPr txBox="1">
                <a:spLocks noRot="1" noChangeAspect="1" noMove="1" noResize="1" noEditPoints="1" noAdjustHandles="1" noChangeArrowheads="1" noChangeShapeType="1" noTextEdit="1"/>
              </p:cNvSpPr>
              <p:nvPr/>
            </p:nvSpPr>
            <p:spPr bwMode="auto">
              <a:xfrm>
                <a:off x="961399" y="2222988"/>
                <a:ext cx="3316510" cy="1280948"/>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579" name="Object 27">
                <a:extLst>
                  <a:ext uri="{FF2B5EF4-FFF2-40B4-BE49-F238E27FC236}">
                    <a16:creationId xmlns:a16="http://schemas.microsoft.com/office/drawing/2014/main" id="{7C5D7B8A-26AC-4EA5-B6B4-E58E3F454785}"/>
                  </a:ext>
                </a:extLst>
              </p:cNvPr>
              <p:cNvSpPr txBox="1"/>
              <p:nvPr/>
            </p:nvSpPr>
            <p:spPr bwMode="auto">
              <a:xfrm>
                <a:off x="3234879" y="2098550"/>
                <a:ext cx="5977386" cy="139859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m:t>
                      </m:r>
                      <m:r>
                        <a:rPr lang="zh-CN" altLang="en-US" sz="2800" b="1" i="1" smtClean="0">
                          <a:solidFill>
                            <a:srgbClr val="000000"/>
                          </a:solidFill>
                          <a:latin typeface="Cambria Math" panose="02040503050406030204" pitchFamily="18" charset="0"/>
                        </a:rPr>
                        <m:t>𝟒</m:t>
                      </m:r>
                      <m:nary>
                        <m:naryPr>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 </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𝝅</m:t>
                              </m:r>
                            </m:num>
                            <m:den>
                              <m:r>
                                <a:rPr lang="zh-CN" altLang="en-US" sz="2800" b="1" i="1">
                                  <a:solidFill>
                                    <a:srgbClr val="000000"/>
                                  </a:solidFill>
                                  <a:latin typeface="Cambria Math" panose="02040503050406030204" pitchFamily="18" charset="0"/>
                                </a:rPr>
                                <m:t>𝟐</m:t>
                              </m:r>
                            </m:den>
                          </m:f>
                        </m:sup>
                        <m:e>
                          <m:r>
                            <a:rPr lang="zh-CN" altLang="en-US" sz="2800" b="1" i="0">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𝜽</m:t>
                          </m:r>
                        </m:e>
                      </m:nary>
                      <m:nary>
                        <m:naryPr>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𝒂</m:t>
                          </m:r>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𝐜𝐨𝐬</m:t>
                              </m:r>
                            </m:fName>
                            <m:e>
                              <m:r>
                                <a:rPr lang="zh-CN" altLang="en-US" sz="2800" b="1" i="1">
                                  <a:solidFill>
                                    <a:srgbClr val="000000"/>
                                  </a:solidFill>
                                  <a:latin typeface="Cambria Math" panose="02040503050406030204" pitchFamily="18" charset="0"/>
                                </a:rPr>
                                <m:t>𝜽</m:t>
                              </m:r>
                            </m:e>
                          </m:func>
                        </m:sup>
                        <m:e>
                          <m:r>
                            <a:rPr lang="zh-CN" altLang="en-US" sz="2800" b="1" i="1">
                              <a:solidFill>
                                <a:srgbClr val="000000"/>
                              </a:solidFill>
                              <a:latin typeface="Cambria Math" panose="02040503050406030204" pitchFamily="18" charset="0"/>
                            </a:rPr>
                            <m:t>𝒓</m:t>
                          </m:r>
                          <m:r>
                            <a:rPr lang="zh-CN" altLang="en-US" sz="2800" b="1" i="0">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𝒓</m:t>
                          </m:r>
                        </m:e>
                      </m:nary>
                      <m:nary>
                        <m:naryPr>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 </m:t>
                          </m:r>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𝟒</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𝒓</m:t>
                                  </m:r>
                                </m:e>
                                <m:sup>
                                  <m:r>
                                    <a:rPr lang="zh-CN" altLang="en-US" sz="2800" b="1" i="1">
                                      <a:solidFill>
                                        <a:srgbClr val="000000"/>
                                      </a:solidFill>
                                      <a:latin typeface="Cambria Math" panose="02040503050406030204" pitchFamily="18" charset="0"/>
                                    </a:rPr>
                                    <m:t>𝟐</m:t>
                                  </m:r>
                                </m:sup>
                              </m:sSup>
                            </m:e>
                          </m:rad>
                        </m:sup>
                        <m:e>
                          <m:r>
                            <a:rPr lang="zh-CN" altLang="en-US" sz="2800" b="1" i="0">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𝒛</m:t>
                          </m:r>
                        </m:e>
                      </m:nary>
                    </m:oMath>
                  </m:oMathPara>
                </a14:m>
                <a:endParaRPr lang="zh-CN" altLang="en-US" sz="2800" b="1" dirty="0">
                  <a:latin typeface="+mj-lt"/>
                </a:endParaRPr>
              </a:p>
            </p:txBody>
          </p:sp>
        </mc:Choice>
        <mc:Fallback xmlns="">
          <p:sp>
            <p:nvSpPr>
              <p:cNvPr id="23579" name="Object 27">
                <a:extLst>
                  <a:ext uri="{FF2B5EF4-FFF2-40B4-BE49-F238E27FC236}">
                    <a16:creationId xmlns:a16="http://schemas.microsoft.com/office/drawing/2014/main" id="{7C5D7B8A-26AC-4EA5-B6B4-E58E3F454785}"/>
                  </a:ext>
                </a:extLst>
              </p:cNvPr>
              <p:cNvSpPr txBox="1">
                <a:spLocks noRot="1" noChangeAspect="1" noMove="1" noResize="1" noEditPoints="1" noAdjustHandles="1" noChangeArrowheads="1" noChangeShapeType="1" noTextEdit="1"/>
              </p:cNvSpPr>
              <p:nvPr/>
            </p:nvSpPr>
            <p:spPr bwMode="auto">
              <a:xfrm>
                <a:off x="3234879" y="2098550"/>
                <a:ext cx="5977386" cy="1398593"/>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580" name="Object 28">
                <a:extLst>
                  <a:ext uri="{FF2B5EF4-FFF2-40B4-BE49-F238E27FC236}">
                    <a16:creationId xmlns:a16="http://schemas.microsoft.com/office/drawing/2014/main" id="{20E4F3BF-FB75-4B03-9286-736827209580}"/>
                  </a:ext>
                </a:extLst>
              </p:cNvPr>
              <p:cNvSpPr txBox="1"/>
              <p:nvPr/>
            </p:nvSpPr>
            <p:spPr bwMode="auto">
              <a:xfrm>
                <a:off x="1307331" y="3611323"/>
                <a:ext cx="5625540" cy="13295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smtClean="0">
                          <a:solidFill>
                            <a:srgbClr val="000000"/>
                          </a:solidFill>
                          <a:latin typeface="Cambria Math" panose="02040503050406030204" pitchFamily="18" charset="0"/>
                        </a:rPr>
                        <m:t>=</m:t>
                      </m:r>
                      <m:r>
                        <a:rPr lang="zh-CN" altLang="en-US" sz="2800" b="1" i="1" smtClean="0">
                          <a:solidFill>
                            <a:srgbClr val="000000"/>
                          </a:solidFill>
                          <a:latin typeface="Cambria Math" panose="02040503050406030204" pitchFamily="18" charset="0"/>
                        </a:rPr>
                        <m:t>𝟒</m:t>
                      </m:r>
                      <m:nary>
                        <m:naryPr>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 </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𝝅</m:t>
                              </m:r>
                            </m:num>
                            <m:den>
                              <m:r>
                                <a:rPr lang="zh-CN" altLang="en-US" sz="2800" b="1" i="1">
                                  <a:solidFill>
                                    <a:srgbClr val="000000"/>
                                  </a:solidFill>
                                  <a:latin typeface="Cambria Math" panose="02040503050406030204" pitchFamily="18" charset="0"/>
                                </a:rPr>
                                <m:t>𝟐</m:t>
                              </m:r>
                            </m:den>
                          </m:f>
                        </m:sup>
                        <m:e>
                          <m:r>
                            <a:rPr lang="zh-CN" altLang="en-US" sz="2800" b="1" i="0">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𝜽</m:t>
                          </m:r>
                        </m:e>
                      </m:nary>
                      <m:nary>
                        <m:naryPr>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𝟐</m:t>
                          </m:r>
                          <m:r>
                            <a:rPr lang="zh-CN" altLang="en-US" sz="2800" b="1" i="1">
                              <a:solidFill>
                                <a:srgbClr val="000000"/>
                              </a:solidFill>
                              <a:latin typeface="Cambria Math" panose="02040503050406030204" pitchFamily="18" charset="0"/>
                            </a:rPr>
                            <m:t>𝒂</m:t>
                          </m:r>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𝐜𝐨𝐬</m:t>
                              </m:r>
                            </m:fName>
                            <m:e>
                              <m:r>
                                <a:rPr lang="zh-CN" altLang="en-US" sz="2800" b="1" i="1">
                                  <a:solidFill>
                                    <a:srgbClr val="000000"/>
                                  </a:solidFill>
                                  <a:latin typeface="Cambria Math" panose="02040503050406030204" pitchFamily="18" charset="0"/>
                                </a:rPr>
                                <m:t>𝜽</m:t>
                              </m:r>
                            </m:e>
                          </m:func>
                        </m:sup>
                        <m:e>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𝟒</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𝒓</m:t>
                                  </m:r>
                                </m:e>
                                <m:sup>
                                  <m:r>
                                    <a:rPr lang="zh-CN" altLang="en-US" sz="2800" b="1" i="1">
                                      <a:solidFill>
                                        <a:srgbClr val="000000"/>
                                      </a:solidFill>
                                      <a:latin typeface="Cambria Math" panose="02040503050406030204" pitchFamily="18" charset="0"/>
                                    </a:rPr>
                                    <m:t>𝟐</m:t>
                                  </m:r>
                                </m:sup>
                              </m:sSup>
                            </m:e>
                          </m:rad>
                          <m:r>
                            <a:rPr lang="en-US" altLang="zh-CN" sz="2800" b="1" i="1" smtClean="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𝒓</m:t>
                          </m:r>
                          <m:r>
                            <a:rPr lang="zh-CN" altLang="en-US" sz="2800" b="1" i="0">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𝒓</m:t>
                          </m:r>
                        </m:e>
                      </m:nary>
                    </m:oMath>
                  </m:oMathPara>
                </a14:m>
                <a:endParaRPr lang="zh-CN" altLang="en-US" sz="2800" b="1" dirty="0">
                  <a:latin typeface="+mj-lt"/>
                </a:endParaRPr>
              </a:p>
            </p:txBody>
          </p:sp>
        </mc:Choice>
        <mc:Fallback xmlns="">
          <p:sp>
            <p:nvSpPr>
              <p:cNvPr id="23580" name="Object 28">
                <a:extLst>
                  <a:ext uri="{FF2B5EF4-FFF2-40B4-BE49-F238E27FC236}">
                    <a16:creationId xmlns:a16="http://schemas.microsoft.com/office/drawing/2014/main" id="{20E4F3BF-FB75-4B03-9286-736827209580}"/>
                  </a:ext>
                </a:extLst>
              </p:cNvPr>
              <p:cNvSpPr txBox="1">
                <a:spLocks noRot="1" noChangeAspect="1" noMove="1" noResize="1" noEditPoints="1" noAdjustHandles="1" noChangeArrowheads="1" noChangeShapeType="1" noTextEdit="1"/>
              </p:cNvSpPr>
              <p:nvPr/>
            </p:nvSpPr>
            <p:spPr bwMode="auto">
              <a:xfrm>
                <a:off x="1307331" y="3611323"/>
                <a:ext cx="5625540" cy="1329537"/>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581" name="Object 29">
                <a:extLst>
                  <a:ext uri="{FF2B5EF4-FFF2-40B4-BE49-F238E27FC236}">
                    <a16:creationId xmlns:a16="http://schemas.microsoft.com/office/drawing/2014/main" id="{1C51B503-5CC9-4908-86DF-0896787242E9}"/>
                  </a:ext>
                </a:extLst>
              </p:cNvPr>
              <p:cNvSpPr txBox="1"/>
              <p:nvPr/>
            </p:nvSpPr>
            <p:spPr bwMode="auto">
              <a:xfrm>
                <a:off x="897554" y="5154613"/>
                <a:ext cx="5198445" cy="145592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𝟑𝟐</m:t>
                          </m:r>
                        </m:num>
                        <m:den>
                          <m:r>
                            <a:rPr lang="zh-CN" altLang="en-US" sz="2800" b="1" i="1">
                              <a:solidFill>
                                <a:srgbClr val="000000"/>
                              </a:solidFill>
                              <a:latin typeface="Cambria Math" panose="02040503050406030204" pitchFamily="18" charset="0"/>
                            </a:rPr>
                            <m:t>𝟑</m:t>
                          </m:r>
                        </m:den>
                      </m:f>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𝟑</m:t>
                          </m:r>
                        </m:sup>
                      </m:sSup>
                      <m:nary>
                        <m:naryPr>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 </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𝝅</m:t>
                              </m:r>
                            </m:num>
                            <m:den>
                              <m:r>
                                <a:rPr lang="zh-CN" altLang="en-US" sz="2800" b="1" i="1">
                                  <a:solidFill>
                                    <a:srgbClr val="000000"/>
                                  </a:solidFill>
                                  <a:latin typeface="Cambria Math" panose="02040503050406030204" pitchFamily="18" charset="0"/>
                                </a:rPr>
                                <m:t>𝟐</m:t>
                              </m:r>
                            </m:den>
                          </m:f>
                        </m:sup>
                        <m:e>
                          <m:d>
                            <m:dPr>
                              <m:ctrlPr>
                                <a:rPr lang="zh-CN" altLang="en-US" sz="2800" b="1" i="1">
                                  <a:solidFill>
                                    <a:srgbClr val="000000"/>
                                  </a:solidFill>
                                  <a:latin typeface="Cambria Math" panose="02040503050406030204" pitchFamily="18" charset="0"/>
                                </a:rPr>
                              </m:ctrlPr>
                            </m:dPr>
                            <m:e>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func>
                                <m:funcPr>
                                  <m:ctrlPr>
                                    <a:rPr lang="zh-CN" altLang="en-US" sz="2800" b="1" i="1">
                                      <a:solidFill>
                                        <a:srgbClr val="000000"/>
                                      </a:solidFill>
                                      <a:latin typeface="Cambria Math" panose="02040503050406030204" pitchFamily="18" charset="0"/>
                                    </a:rPr>
                                  </m:ctrlPr>
                                </m:funcPr>
                                <m:fName>
                                  <m:sSup>
                                    <m:sSupPr>
                                      <m:ctrlPr>
                                        <a:rPr lang="zh-CN" altLang="en-US" sz="2800" b="1" i="1">
                                          <a:solidFill>
                                            <a:srgbClr val="000000"/>
                                          </a:solidFill>
                                          <a:latin typeface="Cambria Math" panose="02040503050406030204" pitchFamily="18" charset="0"/>
                                        </a:rPr>
                                      </m:ctrlPr>
                                    </m:sSupPr>
                                    <m:e>
                                      <m:r>
                                        <a:rPr lang="zh-CN" altLang="en-US" sz="2800" b="1" i="0">
                                          <a:solidFill>
                                            <a:srgbClr val="000000"/>
                                          </a:solidFill>
                                          <a:latin typeface="Cambria Math" panose="02040503050406030204" pitchFamily="18" charset="0"/>
                                        </a:rPr>
                                        <m:t>𝐬𝐢𝐧</m:t>
                                      </m:r>
                                    </m:e>
                                    <m:sup>
                                      <m:r>
                                        <a:rPr lang="zh-CN" altLang="en-US" sz="2800" b="1" i="1">
                                          <a:solidFill>
                                            <a:srgbClr val="000000"/>
                                          </a:solidFill>
                                          <a:latin typeface="Cambria Math" panose="02040503050406030204" pitchFamily="18" charset="0"/>
                                        </a:rPr>
                                        <m:t>𝟑</m:t>
                                      </m:r>
                                    </m:sup>
                                  </m:sSup>
                                </m:fName>
                                <m:e>
                                  <m:r>
                                    <a:rPr lang="zh-CN" altLang="en-US" sz="2800" b="1" i="1">
                                      <a:solidFill>
                                        <a:srgbClr val="000000"/>
                                      </a:solidFill>
                                      <a:latin typeface="Cambria Math" panose="02040503050406030204" pitchFamily="18" charset="0"/>
                                    </a:rPr>
                                    <m:t>𝜽</m:t>
                                  </m:r>
                                </m:e>
                              </m:func>
                            </m:e>
                          </m:d>
                          <m:r>
                            <a:rPr lang="zh-CN" altLang="en-US" sz="2800" b="1" i="0">
                              <a:solidFill>
                                <a:srgbClr val="000000"/>
                              </a:solidFill>
                              <a:latin typeface="Cambria Math" panose="02040503050406030204" pitchFamily="18" charset="0"/>
                            </a:rPr>
                            <m:t>𝐝</m:t>
                          </m:r>
                          <m:r>
                            <a:rPr lang="zh-CN" altLang="en-US" sz="2800" b="1" i="1">
                              <a:solidFill>
                                <a:srgbClr val="000000"/>
                              </a:solidFill>
                              <a:latin typeface="Cambria Math" panose="02040503050406030204" pitchFamily="18" charset="0"/>
                            </a:rPr>
                            <m:t>𝜽</m:t>
                          </m:r>
                        </m:e>
                      </m:nary>
                    </m:oMath>
                  </m:oMathPara>
                </a14:m>
                <a:endParaRPr lang="zh-CN" altLang="en-US" sz="2800" b="1" dirty="0">
                  <a:latin typeface="+mj-lt"/>
                </a:endParaRPr>
              </a:p>
            </p:txBody>
          </p:sp>
        </mc:Choice>
        <mc:Fallback xmlns="">
          <p:sp>
            <p:nvSpPr>
              <p:cNvPr id="23581" name="Object 29">
                <a:extLst>
                  <a:ext uri="{FF2B5EF4-FFF2-40B4-BE49-F238E27FC236}">
                    <a16:creationId xmlns:a16="http://schemas.microsoft.com/office/drawing/2014/main" id="{1C51B503-5CC9-4908-86DF-0896787242E9}"/>
                  </a:ext>
                </a:extLst>
              </p:cNvPr>
              <p:cNvSpPr txBox="1">
                <a:spLocks noRot="1" noChangeAspect="1" noMove="1" noResize="1" noEditPoints="1" noAdjustHandles="1" noChangeArrowheads="1" noChangeShapeType="1" noTextEdit="1"/>
              </p:cNvSpPr>
              <p:nvPr/>
            </p:nvSpPr>
            <p:spPr bwMode="auto">
              <a:xfrm>
                <a:off x="897554" y="5154613"/>
                <a:ext cx="5198445" cy="1455921"/>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582" name="Object 30">
                <a:extLst>
                  <a:ext uri="{FF2B5EF4-FFF2-40B4-BE49-F238E27FC236}">
                    <a16:creationId xmlns:a16="http://schemas.microsoft.com/office/drawing/2014/main" id="{3338C5D3-BC54-4B14-A359-9A260A0E8842}"/>
                  </a:ext>
                </a:extLst>
              </p:cNvPr>
              <p:cNvSpPr txBox="1"/>
              <p:nvPr/>
            </p:nvSpPr>
            <p:spPr bwMode="auto">
              <a:xfrm>
                <a:off x="5605098" y="5230475"/>
                <a:ext cx="3523951" cy="8509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𝟏𝟔</m:t>
                          </m:r>
                        </m:num>
                        <m:den>
                          <m:r>
                            <a:rPr lang="zh-CN" altLang="en-US" sz="2800" b="1" i="1">
                              <a:solidFill>
                                <a:srgbClr val="000000"/>
                              </a:solidFill>
                              <a:latin typeface="Cambria Math" panose="02040503050406030204" pitchFamily="18" charset="0"/>
                            </a:rPr>
                            <m:t>𝟑</m:t>
                          </m:r>
                        </m:den>
                      </m:f>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𝒂</m:t>
                          </m:r>
                        </m:e>
                        <m:sup>
                          <m:r>
                            <a:rPr lang="zh-CN" altLang="en-US" sz="2800" b="1" i="1">
                              <a:solidFill>
                                <a:srgbClr val="000000"/>
                              </a:solidFill>
                              <a:latin typeface="Cambria Math" panose="02040503050406030204" pitchFamily="18" charset="0"/>
                            </a:rPr>
                            <m:t>𝟑</m:t>
                          </m:r>
                        </m:sup>
                      </m:sSup>
                      <m:d>
                        <m:dPr>
                          <m:ctrlPr>
                            <a:rPr lang="zh-CN" altLang="en-US" sz="2800" b="1" i="1">
                              <a:solidFill>
                                <a:srgbClr val="000000"/>
                              </a:solidFill>
                              <a:latin typeface="Cambria Math" panose="02040503050406030204" pitchFamily="18" charset="0"/>
                            </a:rPr>
                          </m:ctrlPr>
                        </m:dPr>
                        <m:e>
                          <m:r>
                            <a:rPr lang="zh-CN" altLang="en-US" sz="2800" b="1" i="1">
                              <a:solidFill>
                                <a:srgbClr val="000000"/>
                              </a:solidFill>
                              <a:latin typeface="Cambria Math" panose="02040503050406030204" pitchFamily="18" charset="0"/>
                            </a:rPr>
                            <m:t>𝝅</m:t>
                          </m:r>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𝟒</m:t>
                              </m:r>
                            </m:num>
                            <m:den>
                              <m:r>
                                <a:rPr lang="zh-CN" altLang="en-US" sz="2800" b="1" i="1">
                                  <a:solidFill>
                                    <a:srgbClr val="000000"/>
                                  </a:solidFill>
                                  <a:latin typeface="Cambria Math" panose="02040503050406030204" pitchFamily="18" charset="0"/>
                                </a:rPr>
                                <m:t>𝟑</m:t>
                              </m:r>
                            </m:den>
                          </m:f>
                        </m:e>
                      </m:d>
                    </m:oMath>
                  </m:oMathPara>
                </a14:m>
                <a:endParaRPr lang="zh-CN" altLang="en-US" sz="2800" b="1" dirty="0">
                  <a:latin typeface="+mj-lt"/>
                </a:endParaRPr>
              </a:p>
            </p:txBody>
          </p:sp>
        </mc:Choice>
        <mc:Fallback xmlns="">
          <p:sp>
            <p:nvSpPr>
              <p:cNvPr id="23582" name="Object 30">
                <a:extLst>
                  <a:ext uri="{FF2B5EF4-FFF2-40B4-BE49-F238E27FC236}">
                    <a16:creationId xmlns:a16="http://schemas.microsoft.com/office/drawing/2014/main" id="{3338C5D3-BC54-4B14-A359-9A260A0E8842}"/>
                  </a:ext>
                </a:extLst>
              </p:cNvPr>
              <p:cNvSpPr txBox="1">
                <a:spLocks noRot="1" noChangeAspect="1" noMove="1" noResize="1" noEditPoints="1" noAdjustHandles="1" noChangeArrowheads="1" noChangeShapeType="1" noTextEdit="1"/>
              </p:cNvSpPr>
              <p:nvPr/>
            </p:nvSpPr>
            <p:spPr bwMode="auto">
              <a:xfrm>
                <a:off x="5605098" y="5230475"/>
                <a:ext cx="3523951" cy="850900"/>
              </a:xfrm>
              <a:prstGeom prst="rect">
                <a:avLst/>
              </a:prstGeom>
              <a:blipFill>
                <a:blip r:embed="rId8"/>
                <a:stretch>
                  <a:fillRect b="-714"/>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3555"/>
                                        </p:tgtEl>
                                        <p:attrNameLst>
                                          <p:attrName>style.visibility</p:attrName>
                                        </p:attrNameLst>
                                      </p:cBhvr>
                                      <p:to>
                                        <p:strVal val="visible"/>
                                      </p:to>
                                    </p:set>
                                    <p:animEffect transition="in" filter="box(in)">
                                      <p:cBhvr>
                                        <p:cTn id="11" dur="500"/>
                                        <p:tgtEl>
                                          <p:spTgt spid="2355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57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57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5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58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58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77" grpId="0"/>
      <p:bldP spid="23578" grpId="0"/>
      <p:bldP spid="23579" grpId="0"/>
      <p:bldP spid="23580" grpId="0"/>
      <p:bldP spid="23581" grpId="0"/>
      <p:bldP spid="235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4" name="Text Box 62">
            <a:extLst>
              <a:ext uri="{FF2B5EF4-FFF2-40B4-BE49-F238E27FC236}">
                <a16:creationId xmlns:a16="http://schemas.microsoft.com/office/drawing/2014/main" id="{89DF09D8-6DA1-439B-A96C-F295E02D05FC}"/>
              </a:ext>
            </a:extLst>
          </p:cNvPr>
          <p:cNvSpPr txBox="1">
            <a:spLocks noChangeArrowheads="1"/>
          </p:cNvSpPr>
          <p:nvPr/>
        </p:nvSpPr>
        <p:spPr bwMode="auto">
          <a:xfrm>
            <a:off x="1379927" y="185409"/>
            <a:ext cx="22429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t>2. </a:t>
            </a:r>
            <a:r>
              <a:rPr lang="zh-CN" altLang="en-US" sz="3200" b="1" dirty="0"/>
              <a:t>曲面面积</a:t>
            </a:r>
          </a:p>
        </p:txBody>
      </p:sp>
      <p:sp>
        <p:nvSpPr>
          <p:cNvPr id="8284" name="Text Box 92">
            <a:extLst>
              <a:ext uri="{FF2B5EF4-FFF2-40B4-BE49-F238E27FC236}">
                <a16:creationId xmlns:a16="http://schemas.microsoft.com/office/drawing/2014/main" id="{9911B156-A167-4D0A-AEFB-DA4F4CD3BF29}"/>
              </a:ext>
            </a:extLst>
          </p:cNvPr>
          <p:cNvSpPr txBox="1">
            <a:spLocks noChangeArrowheads="1"/>
          </p:cNvSpPr>
          <p:nvPr/>
        </p:nvSpPr>
        <p:spPr bwMode="auto">
          <a:xfrm>
            <a:off x="2057400" y="1600200"/>
            <a:ext cx="50291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i="1" dirty="0"/>
              <a:t>D</a:t>
            </a:r>
            <a:r>
              <a:rPr lang="zh-CN" altLang="en-US" sz="2800" b="1" dirty="0"/>
              <a:t>为 </a:t>
            </a:r>
            <a:r>
              <a:rPr lang="en-US" altLang="zh-CN" sz="2800" b="1" i="1" dirty="0"/>
              <a:t>S </a:t>
            </a:r>
            <a:r>
              <a:rPr lang="zh-CN" altLang="en-US" sz="2800" b="1" dirty="0"/>
              <a:t>在 </a:t>
            </a:r>
            <a:r>
              <a:rPr lang="en-US" altLang="zh-CN" sz="2800" b="1" i="1" dirty="0" err="1"/>
              <a:t>xoy</a:t>
            </a:r>
            <a:r>
              <a:rPr lang="en-US" altLang="zh-CN" sz="2800" b="1" i="1" dirty="0"/>
              <a:t> </a:t>
            </a:r>
            <a:r>
              <a:rPr lang="zh-CN" altLang="en-US" sz="2800" b="1" dirty="0"/>
              <a:t>面上的投影区域</a:t>
            </a:r>
            <a:r>
              <a:rPr lang="en-US" altLang="zh-CN" sz="2800" b="1" dirty="0"/>
              <a:t>.</a:t>
            </a:r>
          </a:p>
        </p:txBody>
      </p:sp>
      <p:sp>
        <p:nvSpPr>
          <p:cNvPr id="8285" name="AutoShape 93">
            <a:extLst>
              <a:ext uri="{FF2B5EF4-FFF2-40B4-BE49-F238E27FC236}">
                <a16:creationId xmlns:a16="http://schemas.microsoft.com/office/drawing/2014/main" id="{ECD3FE34-ED53-4846-BFBA-B9080FEF924E}"/>
              </a:ext>
            </a:extLst>
          </p:cNvPr>
          <p:cNvSpPr>
            <a:spLocks noChangeArrowheads="1"/>
          </p:cNvSpPr>
          <p:nvPr/>
        </p:nvSpPr>
        <p:spPr bwMode="auto">
          <a:xfrm>
            <a:off x="6629399" y="790134"/>
            <a:ext cx="3621493" cy="533400"/>
          </a:xfrm>
          <a:prstGeom prst="wedgeRectCallout">
            <a:avLst>
              <a:gd name="adj1" fmla="val -81553"/>
              <a:gd name="adj2" fmla="val 3024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t>在</a:t>
            </a:r>
            <a:r>
              <a:rPr lang="en-US" altLang="zh-CN" sz="2800" b="1" i="1" dirty="0"/>
              <a:t>D</a:t>
            </a:r>
            <a:r>
              <a:rPr lang="zh-CN" altLang="en-US" sz="2800" b="1" dirty="0"/>
              <a:t>上有连续偏导数</a:t>
            </a:r>
          </a:p>
        </p:txBody>
      </p:sp>
      <mc:AlternateContent xmlns:mc="http://schemas.openxmlformats.org/markup-compatibility/2006" xmlns:a14="http://schemas.microsoft.com/office/drawing/2010/main">
        <mc:Choice Requires="a14">
          <p:sp>
            <p:nvSpPr>
              <p:cNvPr id="8286" name="Text Box 94">
                <a:extLst>
                  <a:ext uri="{FF2B5EF4-FFF2-40B4-BE49-F238E27FC236}">
                    <a16:creationId xmlns:a16="http://schemas.microsoft.com/office/drawing/2014/main" id="{EE4A8995-004F-4BE5-B1D8-07B6416C27A0}"/>
                  </a:ext>
                </a:extLst>
              </p:cNvPr>
              <p:cNvSpPr txBox="1">
                <a:spLocks noChangeArrowheads="1"/>
              </p:cNvSpPr>
              <p:nvPr/>
            </p:nvSpPr>
            <p:spPr bwMode="auto">
              <a:xfrm>
                <a:off x="1770647" y="923582"/>
                <a:ext cx="3621505"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b="1" dirty="0"/>
                  <a:t>设曲面</a:t>
                </a:r>
                <a:r>
                  <a:rPr lang="en-US" altLang="zh-CN" sz="2800" b="1" i="1" dirty="0"/>
                  <a:t>S </a:t>
                </a:r>
                <a:r>
                  <a:rPr lang="en-US" altLang="zh-CN" sz="2800" b="1" dirty="0"/>
                  <a:t>: </a:t>
                </a:r>
                <a14:m>
                  <m:oMath xmlns:m="http://schemas.openxmlformats.org/officeDocument/2006/math">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𝒛</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en-US" altLang="zh-CN" sz="2800" b="1" i="1" smtClean="0">
                        <a:solidFill>
                          <a:srgbClr val="000000"/>
                        </a:solidFill>
                        <a:latin typeface="Cambria Math" panose="02040503050406030204" pitchFamily="18" charset="0"/>
                      </a:rPr>
                      <m:t>)</m:t>
                    </m:r>
                  </m:oMath>
                </a14:m>
                <a:endParaRPr lang="en-US" altLang="zh-CN" sz="2800" b="1" dirty="0"/>
              </a:p>
            </p:txBody>
          </p:sp>
        </mc:Choice>
        <mc:Fallback xmlns="">
          <p:sp>
            <p:nvSpPr>
              <p:cNvPr id="8286" name="Text Box 94">
                <a:extLst>
                  <a:ext uri="{FF2B5EF4-FFF2-40B4-BE49-F238E27FC236}">
                    <a16:creationId xmlns:a16="http://schemas.microsoft.com/office/drawing/2014/main" id="{EE4A8995-004F-4BE5-B1D8-07B6416C27A0}"/>
                  </a:ext>
                </a:extLst>
              </p:cNvPr>
              <p:cNvSpPr txBox="1">
                <a:spLocks noRot="1" noChangeAspect="1" noMove="1" noResize="1" noEditPoints="1" noAdjustHandles="1" noChangeArrowheads="1" noChangeShapeType="1" noTextEdit="1"/>
              </p:cNvSpPr>
              <p:nvPr/>
            </p:nvSpPr>
            <p:spPr bwMode="auto">
              <a:xfrm>
                <a:off x="1770647" y="923582"/>
                <a:ext cx="3621505" cy="523220"/>
              </a:xfrm>
              <a:prstGeom prst="rect">
                <a:avLst/>
              </a:prstGeom>
              <a:blipFill>
                <a:blip r:embed="rId2"/>
                <a:stretch>
                  <a:fillRect l="-3361" t="-16471" b="-341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8312" name="Group 120">
            <a:extLst>
              <a:ext uri="{FF2B5EF4-FFF2-40B4-BE49-F238E27FC236}">
                <a16:creationId xmlns:a16="http://schemas.microsoft.com/office/drawing/2014/main" id="{D138A397-831F-44B8-A283-AF3D0F9E9539}"/>
              </a:ext>
            </a:extLst>
          </p:cNvPr>
          <p:cNvGrpSpPr>
            <a:grpSpLocks/>
          </p:cNvGrpSpPr>
          <p:nvPr/>
        </p:nvGrpSpPr>
        <p:grpSpPr bwMode="auto">
          <a:xfrm>
            <a:off x="7924799" y="1692276"/>
            <a:ext cx="2946400" cy="2540000"/>
            <a:chOff x="3360" y="992"/>
            <a:chExt cx="1856" cy="1600"/>
          </a:xfrm>
        </p:grpSpPr>
        <p:sp>
          <p:nvSpPr>
            <p:cNvPr id="8287" name="Line 95">
              <a:extLst>
                <a:ext uri="{FF2B5EF4-FFF2-40B4-BE49-F238E27FC236}">
                  <a16:creationId xmlns:a16="http://schemas.microsoft.com/office/drawing/2014/main" id="{041BA7AB-6468-4AD1-8AA3-529040C6C7DD}"/>
                </a:ext>
              </a:extLst>
            </p:cNvPr>
            <p:cNvSpPr>
              <a:spLocks noChangeShapeType="1"/>
            </p:cNvSpPr>
            <p:nvPr/>
          </p:nvSpPr>
          <p:spPr bwMode="auto">
            <a:xfrm flipV="1">
              <a:off x="3792" y="1056"/>
              <a:ext cx="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88" name="Line 96">
              <a:extLst>
                <a:ext uri="{FF2B5EF4-FFF2-40B4-BE49-F238E27FC236}">
                  <a16:creationId xmlns:a16="http://schemas.microsoft.com/office/drawing/2014/main" id="{4ADC41A5-D1D9-4DFE-A0FB-CFB74716D7F6}"/>
                </a:ext>
              </a:extLst>
            </p:cNvPr>
            <p:cNvSpPr>
              <a:spLocks noChangeShapeType="1"/>
            </p:cNvSpPr>
            <p:nvPr/>
          </p:nvSpPr>
          <p:spPr bwMode="auto">
            <a:xfrm>
              <a:off x="3792" y="2160"/>
              <a:ext cx="12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89" name="Line 97">
              <a:extLst>
                <a:ext uri="{FF2B5EF4-FFF2-40B4-BE49-F238E27FC236}">
                  <a16:creationId xmlns:a16="http://schemas.microsoft.com/office/drawing/2014/main" id="{55B71678-E848-4B73-BD9C-B2780111AED8}"/>
                </a:ext>
              </a:extLst>
            </p:cNvPr>
            <p:cNvSpPr>
              <a:spLocks noChangeShapeType="1"/>
            </p:cNvSpPr>
            <p:nvPr/>
          </p:nvSpPr>
          <p:spPr bwMode="auto">
            <a:xfrm flipH="1">
              <a:off x="3360" y="2160"/>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90" name="Line 98">
              <a:extLst>
                <a:ext uri="{FF2B5EF4-FFF2-40B4-BE49-F238E27FC236}">
                  <a16:creationId xmlns:a16="http://schemas.microsoft.com/office/drawing/2014/main" id="{7545E67F-78F3-47D1-A2B2-ACEEFB81AC28}"/>
                </a:ext>
              </a:extLst>
            </p:cNvPr>
            <p:cNvSpPr>
              <a:spLocks noChangeShapeType="1"/>
            </p:cNvSpPr>
            <p:nvPr/>
          </p:nvSpPr>
          <p:spPr bwMode="auto">
            <a:xfrm flipH="1">
              <a:off x="3600" y="1248"/>
              <a:ext cx="384"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91" name="Line 99">
              <a:extLst>
                <a:ext uri="{FF2B5EF4-FFF2-40B4-BE49-F238E27FC236}">
                  <a16:creationId xmlns:a16="http://schemas.microsoft.com/office/drawing/2014/main" id="{789A2225-FEAD-43A2-A856-1CEBC21656EB}"/>
                </a:ext>
              </a:extLst>
            </p:cNvPr>
            <p:cNvSpPr>
              <a:spLocks noChangeShapeType="1"/>
            </p:cNvSpPr>
            <p:nvPr/>
          </p:nvSpPr>
          <p:spPr bwMode="auto">
            <a:xfrm>
              <a:off x="3984" y="1248"/>
              <a:ext cx="72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93" name="Line 101">
              <a:extLst>
                <a:ext uri="{FF2B5EF4-FFF2-40B4-BE49-F238E27FC236}">
                  <a16:creationId xmlns:a16="http://schemas.microsoft.com/office/drawing/2014/main" id="{0638F4CC-3282-42B2-8C00-C1FA9FB9051B}"/>
                </a:ext>
              </a:extLst>
            </p:cNvPr>
            <p:cNvSpPr>
              <a:spLocks noChangeShapeType="1"/>
            </p:cNvSpPr>
            <p:nvPr/>
          </p:nvSpPr>
          <p:spPr bwMode="auto">
            <a:xfrm flipH="1">
              <a:off x="4320" y="1344"/>
              <a:ext cx="384"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94" name="Line 102">
              <a:extLst>
                <a:ext uri="{FF2B5EF4-FFF2-40B4-BE49-F238E27FC236}">
                  <a16:creationId xmlns:a16="http://schemas.microsoft.com/office/drawing/2014/main" id="{7BAD7876-AE8F-480B-9DE3-F2C4FA8FAF14}"/>
                </a:ext>
              </a:extLst>
            </p:cNvPr>
            <p:cNvSpPr>
              <a:spLocks noChangeShapeType="1"/>
            </p:cNvSpPr>
            <p:nvPr/>
          </p:nvSpPr>
          <p:spPr bwMode="auto">
            <a:xfrm>
              <a:off x="3600" y="2448"/>
              <a:ext cx="72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95" name="Line 103">
              <a:extLst>
                <a:ext uri="{FF2B5EF4-FFF2-40B4-BE49-F238E27FC236}">
                  <a16:creationId xmlns:a16="http://schemas.microsoft.com/office/drawing/2014/main" id="{E5024920-A39D-4003-BABF-988F37FA4978}"/>
                </a:ext>
              </a:extLst>
            </p:cNvPr>
            <p:cNvSpPr>
              <a:spLocks noChangeShapeType="1"/>
            </p:cNvSpPr>
            <p:nvPr/>
          </p:nvSpPr>
          <p:spPr bwMode="auto">
            <a:xfrm flipV="1">
              <a:off x="4320" y="2160"/>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97" name="Freeform 105">
              <a:extLst>
                <a:ext uri="{FF2B5EF4-FFF2-40B4-BE49-F238E27FC236}">
                  <a16:creationId xmlns:a16="http://schemas.microsoft.com/office/drawing/2014/main" id="{750F3D49-430C-4A4D-A0BC-64277E56543A}"/>
                </a:ext>
              </a:extLst>
            </p:cNvPr>
            <p:cNvSpPr>
              <a:spLocks/>
            </p:cNvSpPr>
            <p:nvPr/>
          </p:nvSpPr>
          <p:spPr bwMode="auto">
            <a:xfrm>
              <a:off x="4048" y="1248"/>
              <a:ext cx="224" cy="576"/>
            </a:xfrm>
            <a:custGeom>
              <a:avLst/>
              <a:gdLst>
                <a:gd name="T0" fmla="*/ 32 w 224"/>
                <a:gd name="T1" fmla="*/ 576 h 576"/>
                <a:gd name="T2" fmla="*/ 32 w 224"/>
                <a:gd name="T3" fmla="*/ 288 h 576"/>
                <a:gd name="T4" fmla="*/ 224 w 224"/>
                <a:gd name="T5" fmla="*/ 0 h 576"/>
              </a:gdLst>
              <a:ahLst/>
              <a:cxnLst>
                <a:cxn ang="0">
                  <a:pos x="T0" y="T1"/>
                </a:cxn>
                <a:cxn ang="0">
                  <a:pos x="T2" y="T3"/>
                </a:cxn>
                <a:cxn ang="0">
                  <a:pos x="T4" y="T5"/>
                </a:cxn>
              </a:cxnLst>
              <a:rect l="0" t="0" r="r" b="b"/>
              <a:pathLst>
                <a:path w="224" h="576">
                  <a:moveTo>
                    <a:pt x="32" y="576"/>
                  </a:moveTo>
                  <a:cubicBezTo>
                    <a:pt x="16" y="480"/>
                    <a:pt x="0" y="384"/>
                    <a:pt x="32" y="288"/>
                  </a:cubicBezTo>
                  <a:cubicBezTo>
                    <a:pt x="64" y="192"/>
                    <a:pt x="144" y="96"/>
                    <a:pt x="224" y="0"/>
                  </a:cubicBezTo>
                </a:path>
              </a:pathLst>
            </a:cu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98" name="Freeform 106">
              <a:extLst>
                <a:ext uri="{FF2B5EF4-FFF2-40B4-BE49-F238E27FC236}">
                  <a16:creationId xmlns:a16="http://schemas.microsoft.com/office/drawing/2014/main" id="{9244AC1F-884B-414D-BF4C-F0805E70496B}"/>
                </a:ext>
              </a:extLst>
            </p:cNvPr>
            <p:cNvSpPr>
              <a:spLocks/>
            </p:cNvSpPr>
            <p:nvPr/>
          </p:nvSpPr>
          <p:spPr bwMode="auto">
            <a:xfrm>
              <a:off x="4224" y="992"/>
              <a:ext cx="992" cy="1024"/>
            </a:xfrm>
            <a:custGeom>
              <a:avLst/>
              <a:gdLst>
                <a:gd name="T0" fmla="*/ 0 w 992"/>
                <a:gd name="T1" fmla="*/ 304 h 1024"/>
                <a:gd name="T2" fmla="*/ 144 w 992"/>
                <a:gd name="T3" fmla="*/ 160 h 1024"/>
                <a:gd name="T4" fmla="*/ 384 w 992"/>
                <a:gd name="T5" fmla="*/ 16 h 1024"/>
                <a:gd name="T6" fmla="*/ 672 w 992"/>
                <a:gd name="T7" fmla="*/ 64 h 1024"/>
                <a:gd name="T8" fmla="*/ 960 w 992"/>
                <a:gd name="T9" fmla="*/ 256 h 1024"/>
                <a:gd name="T10" fmla="*/ 864 w 992"/>
                <a:gd name="T11" fmla="*/ 304 h 1024"/>
                <a:gd name="T12" fmla="*/ 720 w 992"/>
                <a:gd name="T13" fmla="*/ 400 h 1024"/>
                <a:gd name="T14" fmla="*/ 528 w 992"/>
                <a:gd name="T15" fmla="*/ 592 h 1024"/>
                <a:gd name="T16" fmla="*/ 480 w 992"/>
                <a:gd name="T17" fmla="*/ 928 h 1024"/>
                <a:gd name="T18" fmla="*/ 480 w 992"/>
                <a:gd name="T19" fmla="*/ 1024 h 1024"/>
                <a:gd name="T20" fmla="*/ 288 w 992"/>
                <a:gd name="T21" fmla="*/ 928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2" h="1024">
                  <a:moveTo>
                    <a:pt x="0" y="304"/>
                  </a:moveTo>
                  <a:cubicBezTo>
                    <a:pt x="40" y="256"/>
                    <a:pt x="80" y="208"/>
                    <a:pt x="144" y="160"/>
                  </a:cubicBezTo>
                  <a:cubicBezTo>
                    <a:pt x="208" y="112"/>
                    <a:pt x="296" y="32"/>
                    <a:pt x="384" y="16"/>
                  </a:cubicBezTo>
                  <a:cubicBezTo>
                    <a:pt x="472" y="0"/>
                    <a:pt x="576" y="24"/>
                    <a:pt x="672" y="64"/>
                  </a:cubicBezTo>
                  <a:cubicBezTo>
                    <a:pt x="768" y="104"/>
                    <a:pt x="928" y="216"/>
                    <a:pt x="960" y="256"/>
                  </a:cubicBezTo>
                  <a:cubicBezTo>
                    <a:pt x="992" y="296"/>
                    <a:pt x="904" y="280"/>
                    <a:pt x="864" y="304"/>
                  </a:cubicBezTo>
                  <a:cubicBezTo>
                    <a:pt x="824" y="328"/>
                    <a:pt x="776" y="352"/>
                    <a:pt x="720" y="400"/>
                  </a:cubicBezTo>
                  <a:cubicBezTo>
                    <a:pt x="664" y="448"/>
                    <a:pt x="568" y="504"/>
                    <a:pt x="528" y="592"/>
                  </a:cubicBezTo>
                  <a:cubicBezTo>
                    <a:pt x="488" y="680"/>
                    <a:pt x="488" y="856"/>
                    <a:pt x="480" y="928"/>
                  </a:cubicBezTo>
                  <a:cubicBezTo>
                    <a:pt x="472" y="1000"/>
                    <a:pt x="512" y="1024"/>
                    <a:pt x="480" y="1024"/>
                  </a:cubicBezTo>
                  <a:cubicBezTo>
                    <a:pt x="448" y="1024"/>
                    <a:pt x="368" y="976"/>
                    <a:pt x="28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299" name="Freeform 107">
              <a:extLst>
                <a:ext uri="{FF2B5EF4-FFF2-40B4-BE49-F238E27FC236}">
                  <a16:creationId xmlns:a16="http://schemas.microsoft.com/office/drawing/2014/main" id="{040E2E2E-BEA2-4C0C-BB96-6236BFC860D3}"/>
                </a:ext>
              </a:extLst>
            </p:cNvPr>
            <p:cNvSpPr>
              <a:spLocks/>
            </p:cNvSpPr>
            <p:nvPr/>
          </p:nvSpPr>
          <p:spPr bwMode="auto">
            <a:xfrm>
              <a:off x="4080" y="1824"/>
              <a:ext cx="432" cy="96"/>
            </a:xfrm>
            <a:custGeom>
              <a:avLst/>
              <a:gdLst>
                <a:gd name="T0" fmla="*/ 0 w 432"/>
                <a:gd name="T1" fmla="*/ 0 h 96"/>
                <a:gd name="T2" fmla="*/ 288 w 432"/>
                <a:gd name="T3" fmla="*/ 48 h 96"/>
                <a:gd name="T4" fmla="*/ 432 w 432"/>
                <a:gd name="T5" fmla="*/ 96 h 96"/>
              </a:gdLst>
              <a:ahLst/>
              <a:cxnLst>
                <a:cxn ang="0">
                  <a:pos x="T0" y="T1"/>
                </a:cxn>
                <a:cxn ang="0">
                  <a:pos x="T2" y="T3"/>
                </a:cxn>
                <a:cxn ang="0">
                  <a:pos x="T4" y="T5"/>
                </a:cxn>
              </a:cxnLst>
              <a:rect l="0" t="0" r="r" b="b"/>
              <a:pathLst>
                <a:path w="432" h="96">
                  <a:moveTo>
                    <a:pt x="0" y="0"/>
                  </a:moveTo>
                  <a:cubicBezTo>
                    <a:pt x="108" y="16"/>
                    <a:pt x="216" y="32"/>
                    <a:pt x="288" y="48"/>
                  </a:cubicBezTo>
                  <a:cubicBezTo>
                    <a:pt x="360" y="64"/>
                    <a:pt x="396" y="80"/>
                    <a:pt x="432" y="96"/>
                  </a:cubicBezTo>
                </a:path>
              </a:pathLst>
            </a:cu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301" name="AutoShape 109">
              <a:extLst>
                <a:ext uri="{FF2B5EF4-FFF2-40B4-BE49-F238E27FC236}">
                  <a16:creationId xmlns:a16="http://schemas.microsoft.com/office/drawing/2014/main" id="{4427222C-1DA1-4E31-8D28-62C9CABCC1EE}"/>
                </a:ext>
              </a:extLst>
            </p:cNvPr>
            <p:cNvSpPr>
              <a:spLocks noChangeArrowheads="1"/>
            </p:cNvSpPr>
            <p:nvPr/>
          </p:nvSpPr>
          <p:spPr bwMode="auto">
            <a:xfrm>
              <a:off x="4272" y="2208"/>
              <a:ext cx="288" cy="96"/>
            </a:xfrm>
            <a:prstGeom prst="parallelogram">
              <a:avLst>
                <a:gd name="adj" fmla="val 7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302" name="Line 110">
              <a:extLst>
                <a:ext uri="{FF2B5EF4-FFF2-40B4-BE49-F238E27FC236}">
                  <a16:creationId xmlns:a16="http://schemas.microsoft.com/office/drawing/2014/main" id="{13FBCA2E-9898-4695-8585-642C76535D18}"/>
                </a:ext>
              </a:extLst>
            </p:cNvPr>
            <p:cNvSpPr>
              <a:spLocks noChangeShapeType="1"/>
            </p:cNvSpPr>
            <p:nvPr/>
          </p:nvSpPr>
          <p:spPr bwMode="auto">
            <a:xfrm flipV="1">
              <a:off x="4272" y="1584"/>
              <a:ext cx="0" cy="72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303" name="Line 111">
              <a:extLst>
                <a:ext uri="{FF2B5EF4-FFF2-40B4-BE49-F238E27FC236}">
                  <a16:creationId xmlns:a16="http://schemas.microsoft.com/office/drawing/2014/main" id="{9B9E9171-17A4-4F37-A323-CDADDF433285}"/>
                </a:ext>
              </a:extLst>
            </p:cNvPr>
            <p:cNvSpPr>
              <a:spLocks noChangeShapeType="1"/>
            </p:cNvSpPr>
            <p:nvPr/>
          </p:nvSpPr>
          <p:spPr bwMode="auto">
            <a:xfrm flipV="1">
              <a:off x="4560" y="1440"/>
              <a:ext cx="0" cy="76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304" name="AutoShape 112">
              <a:extLst>
                <a:ext uri="{FF2B5EF4-FFF2-40B4-BE49-F238E27FC236}">
                  <a16:creationId xmlns:a16="http://schemas.microsoft.com/office/drawing/2014/main" id="{57BD25C6-B459-42F6-B962-3EA895E6B53A}"/>
                </a:ext>
              </a:extLst>
            </p:cNvPr>
            <p:cNvSpPr>
              <a:spLocks noChangeArrowheads="1"/>
            </p:cNvSpPr>
            <p:nvPr/>
          </p:nvSpPr>
          <p:spPr bwMode="auto">
            <a:xfrm>
              <a:off x="4272" y="1488"/>
              <a:ext cx="288" cy="144"/>
            </a:xfrm>
            <a:prstGeom prst="parallelogram">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305" name="Line 113">
              <a:extLst>
                <a:ext uri="{FF2B5EF4-FFF2-40B4-BE49-F238E27FC236}">
                  <a16:creationId xmlns:a16="http://schemas.microsoft.com/office/drawing/2014/main" id="{AA62C09E-0D33-478B-84CB-B09E0B84A240}"/>
                </a:ext>
              </a:extLst>
            </p:cNvPr>
            <p:cNvSpPr>
              <a:spLocks noChangeShapeType="1"/>
            </p:cNvSpPr>
            <p:nvPr/>
          </p:nvSpPr>
          <p:spPr bwMode="auto">
            <a:xfrm>
              <a:off x="4464" y="1632"/>
              <a:ext cx="0" cy="67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mc:AlternateContent xmlns:mc="http://schemas.openxmlformats.org/markup-compatibility/2006" xmlns:a14="http://schemas.microsoft.com/office/drawing/2010/main">
          <mc:Choice Requires="a14">
            <p:sp>
              <p:nvSpPr>
                <p:cNvPr id="8306" name="Object 114">
                  <a:extLst>
                    <a:ext uri="{FF2B5EF4-FFF2-40B4-BE49-F238E27FC236}">
                      <a16:creationId xmlns:a16="http://schemas.microsoft.com/office/drawing/2014/main" id="{2C5705D7-1203-4760-A4A7-092BD52CF72D}"/>
                    </a:ext>
                  </a:extLst>
                </p:cNvPr>
                <p:cNvSpPr txBox="1"/>
                <p:nvPr/>
              </p:nvSpPr>
              <p:spPr bwMode="auto">
                <a:xfrm>
                  <a:off x="4292" y="2203"/>
                  <a:ext cx="288" cy="33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𝜸</m:t>
                        </m:r>
                      </m:oMath>
                    </m:oMathPara>
                  </a14:m>
                  <a:endParaRPr lang="zh-CN" altLang="en-US" sz="2800" b="1" dirty="0"/>
                </a:p>
              </p:txBody>
            </p:sp>
          </mc:Choice>
          <mc:Fallback xmlns="">
            <p:sp>
              <p:nvSpPr>
                <p:cNvPr id="8306" name="Object 114">
                  <a:extLst>
                    <a:ext uri="{FF2B5EF4-FFF2-40B4-BE49-F238E27FC236}">
                      <a16:creationId xmlns:a16="http://schemas.microsoft.com/office/drawing/2014/main" id="{2C5705D7-1203-4760-A4A7-092BD52CF72D}"/>
                    </a:ext>
                  </a:extLst>
                </p:cNvPr>
                <p:cNvSpPr txBox="1">
                  <a:spLocks noRot="1" noChangeAspect="1" noMove="1" noResize="1" noEditPoints="1" noAdjustHandles="1" noChangeArrowheads="1" noChangeShapeType="1" noTextEdit="1"/>
                </p:cNvSpPr>
                <p:nvPr/>
              </p:nvSpPr>
              <p:spPr bwMode="auto">
                <a:xfrm>
                  <a:off x="4292" y="2203"/>
                  <a:ext cx="288" cy="336"/>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07" name="Object 115">
                  <a:extLst>
                    <a:ext uri="{FF2B5EF4-FFF2-40B4-BE49-F238E27FC236}">
                      <a16:creationId xmlns:a16="http://schemas.microsoft.com/office/drawing/2014/main" id="{50BAA6B2-447C-42F6-892C-7A9E13009BCB}"/>
                    </a:ext>
                  </a:extLst>
                </p:cNvPr>
                <p:cNvSpPr txBox="1"/>
                <p:nvPr/>
              </p:nvSpPr>
              <p:spPr bwMode="auto">
                <a:xfrm>
                  <a:off x="4608" y="2208"/>
                  <a:ext cx="384" cy="2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oMath>
                    </m:oMathPara>
                  </a14:m>
                  <a:endParaRPr lang="zh-CN" altLang="en-US" sz="2800" b="1" dirty="0"/>
                </a:p>
              </p:txBody>
            </p:sp>
          </mc:Choice>
          <mc:Fallback xmlns="">
            <p:sp>
              <p:nvSpPr>
                <p:cNvPr id="8307" name="Object 115">
                  <a:extLst>
                    <a:ext uri="{FF2B5EF4-FFF2-40B4-BE49-F238E27FC236}">
                      <a16:creationId xmlns:a16="http://schemas.microsoft.com/office/drawing/2014/main" id="{50BAA6B2-447C-42F6-892C-7A9E13009BCB}"/>
                    </a:ext>
                  </a:extLst>
                </p:cNvPr>
                <p:cNvSpPr txBox="1">
                  <a:spLocks noRot="1" noChangeAspect="1" noMove="1" noResize="1" noEditPoints="1" noAdjustHandles="1" noChangeArrowheads="1" noChangeShapeType="1" noTextEdit="1"/>
                </p:cNvSpPr>
                <p:nvPr/>
              </p:nvSpPr>
              <p:spPr bwMode="auto">
                <a:xfrm>
                  <a:off x="4608" y="2208"/>
                  <a:ext cx="384" cy="288"/>
                </a:xfrm>
                <a:prstGeom prst="rect">
                  <a:avLst/>
                </a:prstGeom>
                <a:blipFill>
                  <a:blip r:embed="rId4"/>
                  <a:stretch>
                    <a:fillRect l="-3000"/>
                  </a:stretch>
                </a:blipFill>
                <a:ln>
                  <a:noFill/>
                </a:ln>
                <a:effectLst/>
              </p:spPr>
              <p:txBody>
                <a:bodyPr/>
                <a:lstStyle/>
                <a:p>
                  <a:r>
                    <a:rPr lang="zh-CN" altLang="en-US">
                      <a:noFill/>
                    </a:rPr>
                    <a:t> </a:t>
                  </a:r>
                </a:p>
              </p:txBody>
            </p:sp>
          </mc:Fallback>
        </mc:AlternateContent>
        <p:sp>
          <p:nvSpPr>
            <p:cNvPr id="8309" name="Line 117">
              <a:extLst>
                <a:ext uri="{FF2B5EF4-FFF2-40B4-BE49-F238E27FC236}">
                  <a16:creationId xmlns:a16="http://schemas.microsoft.com/office/drawing/2014/main" id="{A04C973E-5EB5-4355-A3D8-6EAC6B7B2536}"/>
                </a:ext>
              </a:extLst>
            </p:cNvPr>
            <p:cNvSpPr>
              <a:spLocks noChangeShapeType="1"/>
            </p:cNvSpPr>
            <p:nvPr/>
          </p:nvSpPr>
          <p:spPr bwMode="auto">
            <a:xfrm flipH="1" flipV="1">
              <a:off x="4464" y="2256"/>
              <a:ext cx="14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p>
          </p:txBody>
        </p:sp>
        <p:sp>
          <p:nvSpPr>
            <p:cNvPr id="8310" name="Text Box 118">
              <a:extLst>
                <a:ext uri="{FF2B5EF4-FFF2-40B4-BE49-F238E27FC236}">
                  <a16:creationId xmlns:a16="http://schemas.microsoft.com/office/drawing/2014/main" id="{E86ADAE3-6601-46F3-975F-1E707A115D6F}"/>
                </a:ext>
              </a:extLst>
            </p:cNvPr>
            <p:cNvSpPr txBox="1">
              <a:spLocks noChangeArrowheads="1"/>
            </p:cNvSpPr>
            <p:nvPr/>
          </p:nvSpPr>
          <p:spPr bwMode="auto">
            <a:xfrm>
              <a:off x="4742" y="1082"/>
              <a:ext cx="2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t>S</a:t>
              </a:r>
            </a:p>
          </p:txBody>
        </p:sp>
        <p:sp>
          <p:nvSpPr>
            <p:cNvPr id="8311" name="Text Box 119">
              <a:extLst>
                <a:ext uri="{FF2B5EF4-FFF2-40B4-BE49-F238E27FC236}">
                  <a16:creationId xmlns:a16="http://schemas.microsoft.com/office/drawing/2014/main" id="{84E9DDBC-1BA7-43DD-8F38-49C834E1A19A}"/>
                </a:ext>
              </a:extLst>
            </p:cNvPr>
            <p:cNvSpPr txBox="1">
              <a:spLocks noChangeArrowheads="1"/>
            </p:cNvSpPr>
            <p:nvPr/>
          </p:nvSpPr>
          <p:spPr bwMode="auto">
            <a:xfrm>
              <a:off x="4128" y="1259"/>
              <a:ext cx="3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err="1"/>
                <a:t>dA</a:t>
              </a:r>
              <a:endParaRPr lang="en-US" altLang="zh-CN" sz="2800" b="1" i="1" dirty="0"/>
            </a:p>
          </p:txBody>
        </p:sp>
      </p:grpSp>
      <p:sp>
        <p:nvSpPr>
          <p:cNvPr id="8313" name="Text Box 121">
            <a:extLst>
              <a:ext uri="{FF2B5EF4-FFF2-40B4-BE49-F238E27FC236}">
                <a16:creationId xmlns:a16="http://schemas.microsoft.com/office/drawing/2014/main" id="{33F0913A-D767-434A-8C08-AA43DB0E68BF}"/>
              </a:ext>
            </a:extLst>
          </p:cNvPr>
          <p:cNvSpPr txBox="1">
            <a:spLocks noChangeArrowheads="1"/>
          </p:cNvSpPr>
          <p:nvPr/>
        </p:nvSpPr>
        <p:spPr bwMode="auto">
          <a:xfrm>
            <a:off x="1905724" y="2209800"/>
            <a:ext cx="13869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t>微元法</a:t>
            </a:r>
            <a:r>
              <a:rPr lang="en-US" altLang="zh-CN" sz="2800" b="1" dirty="0"/>
              <a:t>:</a:t>
            </a:r>
          </a:p>
        </p:txBody>
      </p:sp>
      <mc:AlternateContent xmlns:mc="http://schemas.openxmlformats.org/markup-compatibility/2006" xmlns:a14="http://schemas.microsoft.com/office/drawing/2010/main">
        <mc:Choice Requires="a14">
          <p:sp>
            <p:nvSpPr>
              <p:cNvPr id="8314" name="Text Box 122">
                <a:extLst>
                  <a:ext uri="{FF2B5EF4-FFF2-40B4-BE49-F238E27FC236}">
                    <a16:creationId xmlns:a16="http://schemas.microsoft.com/office/drawing/2014/main" id="{9B4C1E28-6F14-499C-B22D-9AD1268AB09E}"/>
                  </a:ext>
                </a:extLst>
              </p:cNvPr>
              <p:cNvSpPr txBox="1">
                <a:spLocks noChangeArrowheads="1"/>
              </p:cNvSpPr>
              <p:nvPr/>
            </p:nvSpPr>
            <p:spPr bwMode="auto">
              <a:xfrm>
                <a:off x="3276600" y="2209804"/>
                <a:ext cx="380999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b="1" dirty="0"/>
                  <a:t>在</a:t>
                </a:r>
                <a:r>
                  <a:rPr lang="en-US" altLang="zh-CN" sz="2800" b="1" i="1" dirty="0"/>
                  <a:t>D</a:t>
                </a:r>
                <a:r>
                  <a:rPr lang="zh-CN" altLang="en-US" sz="2800" b="1" dirty="0"/>
                  <a:t>上任取小区域 </a:t>
                </a:r>
                <a14:m>
                  <m:oMath xmlns:m="http://schemas.openxmlformats.org/officeDocument/2006/math">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oMath>
                </a14:m>
                <a:r>
                  <a:rPr lang="en-US" altLang="zh-CN" sz="2800" b="1" dirty="0"/>
                  <a:t>,</a:t>
                </a:r>
              </a:p>
            </p:txBody>
          </p:sp>
        </mc:Choice>
        <mc:Fallback xmlns="">
          <p:sp>
            <p:nvSpPr>
              <p:cNvPr id="8314" name="Text Box 122">
                <a:extLst>
                  <a:ext uri="{FF2B5EF4-FFF2-40B4-BE49-F238E27FC236}">
                    <a16:creationId xmlns:a16="http://schemas.microsoft.com/office/drawing/2014/main" id="{9B4C1E28-6F14-499C-B22D-9AD1268AB09E}"/>
                  </a:ext>
                </a:extLst>
              </p:cNvPr>
              <p:cNvSpPr txBox="1">
                <a:spLocks noRot="1" noChangeAspect="1" noMove="1" noResize="1" noEditPoints="1" noAdjustHandles="1" noChangeArrowheads="1" noChangeShapeType="1" noTextEdit="1"/>
              </p:cNvSpPr>
              <p:nvPr/>
            </p:nvSpPr>
            <p:spPr bwMode="auto">
              <a:xfrm>
                <a:off x="3276600" y="2209804"/>
                <a:ext cx="3809991" cy="523220"/>
              </a:xfrm>
              <a:prstGeom prst="rect">
                <a:avLst/>
              </a:prstGeom>
              <a:blipFill>
                <a:blip r:embed="rId5"/>
                <a:stretch>
                  <a:fillRect l="-3365" t="-16471" b="-329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17" name="Object 125">
                <a:extLst>
                  <a:ext uri="{FF2B5EF4-FFF2-40B4-BE49-F238E27FC236}">
                    <a16:creationId xmlns:a16="http://schemas.microsoft.com/office/drawing/2014/main" id="{94A67ACB-8B60-4500-B184-1A598B81874E}"/>
                  </a:ext>
                </a:extLst>
              </p:cNvPr>
              <p:cNvSpPr txBox="1"/>
              <p:nvPr/>
            </p:nvSpPr>
            <p:spPr bwMode="auto">
              <a:xfrm>
                <a:off x="3907857" y="3581401"/>
                <a:ext cx="1451542" cy="99059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f>
                        <m:fPr>
                          <m:ctrlPr>
                            <a:rPr lang="zh-CN" altLang="en-US" sz="2800" b="1" i="1">
                              <a:solidFill>
                                <a:srgbClr val="000000"/>
                              </a:solidFill>
                              <a:latin typeface="Cambria Math" panose="02040503050406030204" pitchFamily="18" charset="0"/>
                            </a:rPr>
                          </m:ctrlPr>
                        </m:fPr>
                        <m:num>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num>
                        <m:den>
                          <m:func>
                            <m:funcPr>
                              <m:ctrlPr>
                                <a:rPr lang="zh-CN" altLang="en-US" sz="2800" b="1" i="1">
                                  <a:solidFill>
                                    <a:srgbClr val="000000"/>
                                  </a:solidFill>
                                  <a:latin typeface="Cambria Math" panose="02040503050406030204" pitchFamily="18" charset="0"/>
                                </a:rPr>
                              </m:ctrlPr>
                            </m:funcPr>
                            <m:fName>
                              <m:r>
                                <a:rPr lang="zh-CN" altLang="en-US" sz="2800" b="1" i="0">
                                  <a:solidFill>
                                    <a:srgbClr val="000000"/>
                                  </a:solidFill>
                                  <a:latin typeface="Cambria Math" panose="02040503050406030204" pitchFamily="18" charset="0"/>
                                </a:rPr>
                                <m:t>𝐜𝐨𝐬</m:t>
                              </m:r>
                            </m:fName>
                            <m:e>
                              <m:r>
                                <a:rPr lang="zh-CN" altLang="en-US" sz="2800" b="1" i="1">
                                  <a:solidFill>
                                    <a:srgbClr val="000000"/>
                                  </a:solidFill>
                                  <a:latin typeface="Cambria Math" panose="02040503050406030204" pitchFamily="18" charset="0"/>
                                </a:rPr>
                                <m:t>𝜸</m:t>
                              </m:r>
                            </m:e>
                          </m:func>
                        </m:den>
                      </m:f>
                    </m:oMath>
                  </m:oMathPara>
                </a14:m>
                <a:endParaRPr lang="zh-CN" altLang="en-US" sz="2800" b="1" dirty="0"/>
              </a:p>
            </p:txBody>
          </p:sp>
        </mc:Choice>
        <mc:Fallback xmlns="">
          <p:sp>
            <p:nvSpPr>
              <p:cNvPr id="8317" name="Object 125">
                <a:extLst>
                  <a:ext uri="{FF2B5EF4-FFF2-40B4-BE49-F238E27FC236}">
                    <a16:creationId xmlns:a16="http://schemas.microsoft.com/office/drawing/2014/main" id="{94A67ACB-8B60-4500-B184-1A598B81874E}"/>
                  </a:ext>
                </a:extLst>
              </p:cNvPr>
              <p:cNvSpPr txBox="1">
                <a:spLocks noRot="1" noChangeAspect="1" noMove="1" noResize="1" noEditPoints="1" noAdjustHandles="1" noChangeArrowheads="1" noChangeShapeType="1" noTextEdit="1"/>
              </p:cNvSpPr>
              <p:nvPr/>
            </p:nvSpPr>
            <p:spPr bwMode="auto">
              <a:xfrm>
                <a:off x="3907857" y="3581401"/>
                <a:ext cx="1451542" cy="990599"/>
              </a:xfrm>
              <a:prstGeom prst="rect">
                <a:avLst/>
              </a:prstGeom>
              <a:blipFill>
                <a:blip r:embed="rId6"/>
                <a:stretch>
                  <a:fillRect/>
                </a:stretch>
              </a:blipFill>
              <a:ln>
                <a:noFill/>
              </a:ln>
              <a:effectLst/>
            </p:spPr>
            <p:txBody>
              <a:bodyPr/>
              <a:lstStyle/>
              <a:p>
                <a:r>
                  <a:rPr lang="zh-CN" altLang="en-US">
                    <a:noFill/>
                  </a:rPr>
                  <a:t> </a:t>
                </a:r>
              </a:p>
            </p:txBody>
          </p:sp>
        </mc:Fallback>
      </mc:AlternateContent>
      <p:sp>
        <p:nvSpPr>
          <p:cNvPr id="8319" name="Text Box 127">
            <a:extLst>
              <a:ext uri="{FF2B5EF4-FFF2-40B4-BE49-F238E27FC236}">
                <a16:creationId xmlns:a16="http://schemas.microsoft.com/office/drawing/2014/main" id="{33A70A37-C8F6-4C22-AAE4-C011D9CB90FD}"/>
              </a:ext>
            </a:extLst>
          </p:cNvPr>
          <p:cNvSpPr txBox="1">
            <a:spLocks noChangeArrowheads="1"/>
          </p:cNvSpPr>
          <p:nvPr/>
        </p:nvSpPr>
        <p:spPr bwMode="auto">
          <a:xfrm>
            <a:off x="2057400" y="2819400"/>
            <a:ext cx="4100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t>相应的得到</a:t>
            </a:r>
            <a:r>
              <a:rPr lang="en-US" altLang="zh-CN" sz="2800" b="1" i="1" dirty="0"/>
              <a:t>S</a:t>
            </a:r>
            <a:r>
              <a:rPr lang="zh-CN" altLang="en-US" sz="2800" b="1" dirty="0"/>
              <a:t>上小曲面</a:t>
            </a:r>
            <a:r>
              <a:rPr lang="en-US" altLang="zh-CN" sz="2800" b="1" i="1" dirty="0" err="1"/>
              <a:t>dS</a:t>
            </a:r>
            <a:r>
              <a:rPr lang="en-US" altLang="zh-CN" sz="2800" b="1" dirty="0"/>
              <a:t>.</a:t>
            </a:r>
          </a:p>
        </p:txBody>
      </p:sp>
      <p:sp>
        <p:nvSpPr>
          <p:cNvPr id="8320" name="AutoShape 128">
            <a:extLst>
              <a:ext uri="{FF2B5EF4-FFF2-40B4-BE49-F238E27FC236}">
                <a16:creationId xmlns:a16="http://schemas.microsoft.com/office/drawing/2014/main" id="{CBD7D5F4-3C9D-46A0-BEA8-99EDF6869658}"/>
              </a:ext>
            </a:extLst>
          </p:cNvPr>
          <p:cNvSpPr>
            <a:spLocks noChangeArrowheads="1"/>
          </p:cNvSpPr>
          <p:nvPr/>
        </p:nvSpPr>
        <p:spPr bwMode="auto">
          <a:xfrm>
            <a:off x="5587998" y="3549650"/>
            <a:ext cx="1905001" cy="885825"/>
          </a:xfrm>
          <a:prstGeom prst="wedgeRectCallout">
            <a:avLst>
              <a:gd name="adj1" fmla="val -34258"/>
              <a:gd name="adj2" fmla="val -7797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t>用切平面</a:t>
            </a:r>
          </a:p>
          <a:p>
            <a:pPr algn="ctr"/>
            <a:r>
              <a:rPr lang="zh-CN" altLang="en-US" sz="2800" b="1" dirty="0"/>
              <a:t>近似代替</a:t>
            </a:r>
          </a:p>
        </p:txBody>
      </p:sp>
      <mc:AlternateContent xmlns:mc="http://schemas.openxmlformats.org/markup-compatibility/2006" xmlns:a14="http://schemas.microsoft.com/office/drawing/2010/main">
        <mc:Choice Requires="a14">
          <p:sp>
            <p:nvSpPr>
              <p:cNvPr id="8321" name="Object 129">
                <a:extLst>
                  <a:ext uri="{FF2B5EF4-FFF2-40B4-BE49-F238E27FC236}">
                    <a16:creationId xmlns:a16="http://schemas.microsoft.com/office/drawing/2014/main" id="{CA36AC6A-4A37-4A72-8F78-EF015EF1AC7F}"/>
                  </a:ext>
                </a:extLst>
              </p:cNvPr>
              <p:cNvSpPr txBox="1"/>
              <p:nvPr/>
            </p:nvSpPr>
            <p:spPr bwMode="auto">
              <a:xfrm>
                <a:off x="2428876" y="3810001"/>
                <a:ext cx="1609724" cy="62547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𝒅𝒔</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𝒅𝑨</m:t>
                      </m:r>
                    </m:oMath>
                  </m:oMathPara>
                </a14:m>
                <a:endParaRPr lang="zh-CN" altLang="en-US" sz="2800" b="1" dirty="0"/>
              </a:p>
            </p:txBody>
          </p:sp>
        </mc:Choice>
        <mc:Fallback xmlns="">
          <p:sp>
            <p:nvSpPr>
              <p:cNvPr id="8321" name="Object 129">
                <a:extLst>
                  <a:ext uri="{FF2B5EF4-FFF2-40B4-BE49-F238E27FC236}">
                    <a16:creationId xmlns:a16="http://schemas.microsoft.com/office/drawing/2014/main" id="{CA36AC6A-4A37-4A72-8F78-EF015EF1AC7F}"/>
                  </a:ext>
                </a:extLst>
              </p:cNvPr>
              <p:cNvSpPr txBox="1">
                <a:spLocks noRot="1" noChangeAspect="1" noMove="1" noResize="1" noEditPoints="1" noAdjustHandles="1" noChangeArrowheads="1" noChangeShapeType="1" noTextEdit="1"/>
              </p:cNvSpPr>
              <p:nvPr/>
            </p:nvSpPr>
            <p:spPr bwMode="auto">
              <a:xfrm>
                <a:off x="2428876" y="3810001"/>
                <a:ext cx="1609724" cy="625474"/>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22" name="Object 130">
                <a:extLst>
                  <a:ext uri="{FF2B5EF4-FFF2-40B4-BE49-F238E27FC236}">
                    <a16:creationId xmlns:a16="http://schemas.microsoft.com/office/drawing/2014/main" id="{36314249-79E3-4235-A6C1-2A6E96E3BEE6}"/>
                  </a:ext>
                </a:extLst>
              </p:cNvPr>
              <p:cNvSpPr txBox="1"/>
              <p:nvPr/>
            </p:nvSpPr>
            <p:spPr bwMode="auto">
              <a:xfrm>
                <a:off x="2514600" y="4495800"/>
                <a:ext cx="3276600" cy="985836"/>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rPr>
                                    <m:t>𝒙</m:t>
                                  </m:r>
                                </m:sub>
                              </m:sSub>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rPr>
                                    <m:t>𝒚</m:t>
                                  </m:r>
                                </m:sub>
                              </m:sSub>
                            </m:e>
                            <m:sup>
                              <m:r>
                                <a:rPr lang="zh-CN" altLang="en-US" sz="2800" b="1" i="1">
                                  <a:solidFill>
                                    <a:srgbClr val="000000"/>
                                  </a:solidFill>
                                  <a:latin typeface="Cambria Math" panose="02040503050406030204" pitchFamily="18" charset="0"/>
                                </a:rPr>
                                <m:t>𝟐</m:t>
                              </m:r>
                            </m:sup>
                          </m:sSup>
                        </m:e>
                      </m:rad>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oMath>
                  </m:oMathPara>
                </a14:m>
                <a:endParaRPr lang="zh-CN" altLang="en-US" sz="2800" b="1" dirty="0"/>
              </a:p>
            </p:txBody>
          </p:sp>
        </mc:Choice>
        <mc:Fallback xmlns="">
          <p:sp>
            <p:nvSpPr>
              <p:cNvPr id="8322" name="Object 130">
                <a:extLst>
                  <a:ext uri="{FF2B5EF4-FFF2-40B4-BE49-F238E27FC236}">
                    <a16:creationId xmlns:a16="http://schemas.microsoft.com/office/drawing/2014/main" id="{36314249-79E3-4235-A6C1-2A6E96E3BEE6}"/>
                  </a:ext>
                </a:extLst>
              </p:cNvPr>
              <p:cNvSpPr txBox="1">
                <a:spLocks noRot="1" noChangeAspect="1" noMove="1" noResize="1" noEditPoints="1" noAdjustHandles="1" noChangeArrowheads="1" noChangeShapeType="1" noTextEdit="1"/>
              </p:cNvSpPr>
              <p:nvPr/>
            </p:nvSpPr>
            <p:spPr bwMode="auto">
              <a:xfrm>
                <a:off x="2514600" y="4495800"/>
                <a:ext cx="3276600" cy="985836"/>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23" name="Object 131">
                <a:extLst>
                  <a:ext uri="{FF2B5EF4-FFF2-40B4-BE49-F238E27FC236}">
                    <a16:creationId xmlns:a16="http://schemas.microsoft.com/office/drawing/2014/main" id="{1E886A34-F02D-483D-BC73-53C027567659}"/>
                  </a:ext>
                </a:extLst>
              </p:cNvPr>
              <p:cNvSpPr txBox="1"/>
              <p:nvPr/>
            </p:nvSpPr>
            <p:spPr bwMode="auto">
              <a:xfrm>
                <a:off x="2933695" y="5481636"/>
                <a:ext cx="4737640" cy="122938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𝑨</m:t>
                      </m:r>
                      <m:r>
                        <a:rPr lang="zh-CN" altLang="en-US" sz="2800" b="1" i="1">
                          <a:solidFill>
                            <a:srgbClr val="000000"/>
                          </a:solidFill>
                          <a:latin typeface="Cambria Math" panose="02040503050406030204" pitchFamily="18" charset="0"/>
                        </a:rPr>
                        <m:t>=</m:t>
                      </m:r>
                      <m:nary>
                        <m:naryPr>
                          <m:chr m:val="∬"/>
                          <m:limLoc m:val="undOvr"/>
                          <m:supHide m:val="on"/>
                          <m:ctrlPr>
                            <a:rPr lang="zh-CN" altLang="en-US" sz="2800" b="1" i="1">
                              <a:solidFill>
                                <a:srgbClr val="000000"/>
                              </a:solidFill>
                              <a:latin typeface="Cambria Math" panose="02040503050406030204" pitchFamily="18" charset="0"/>
                            </a:rPr>
                          </m:ctrlPr>
                        </m:naryPr>
                        <m:sub>
                          <m:r>
                            <a:rPr lang="zh-CN" altLang="en-US" sz="2800" b="1" i="1">
                              <a:solidFill>
                                <a:srgbClr val="000000"/>
                              </a:solidFill>
                              <a:latin typeface="Cambria Math" panose="02040503050406030204" pitchFamily="18" charset="0"/>
                            </a:rPr>
                            <m:t>𝑫</m:t>
                          </m:r>
                        </m:sub>
                        <m:sup/>
                        <m:e>
                          <m:rad>
                            <m:radPr>
                              <m:degHide m:val="on"/>
                              <m:ctrlPr>
                                <a:rPr lang="zh-CN" altLang="en-US" sz="2800" b="1" i="1">
                                  <a:solidFill>
                                    <a:srgbClr val="000000"/>
                                  </a:solidFill>
                                  <a:latin typeface="Cambria Math" panose="02040503050406030204" pitchFamily="18" charset="0"/>
                                </a:rPr>
                              </m:ctrlPr>
                            </m:radPr>
                            <m:deg/>
                            <m:e>
                              <m:r>
                                <a:rPr lang="zh-CN" altLang="en-US" sz="2800" b="1" i="1">
                                  <a:solidFill>
                                    <a:srgbClr val="000000"/>
                                  </a:solidFill>
                                  <a:latin typeface="Cambria Math" panose="02040503050406030204" pitchFamily="18" charset="0"/>
                                </a:rPr>
                                <m:t>𝟏</m:t>
                              </m:r>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rPr>
                                        <m:t>𝒙</m:t>
                                      </m:r>
                                    </m:sub>
                                  </m:sSub>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𝒛</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rPr>
                                        <m:t>𝒚</m:t>
                                      </m:r>
                                    </m:sub>
                                  </m:sSub>
                                </m:e>
                                <m:sup>
                                  <m:r>
                                    <a:rPr lang="zh-CN" altLang="en-US" sz="2800" b="1" i="1">
                                      <a:solidFill>
                                        <a:srgbClr val="000000"/>
                                      </a:solidFill>
                                      <a:latin typeface="Cambria Math" panose="02040503050406030204" pitchFamily="18" charset="0"/>
                                    </a:rPr>
                                    <m:t>𝟐</m:t>
                                  </m:r>
                                </m:sup>
                              </m:sSup>
                            </m:e>
                          </m:rad>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e>
                      </m:nary>
                    </m:oMath>
                  </m:oMathPara>
                </a14:m>
                <a:endParaRPr lang="zh-CN" altLang="en-US" sz="2800" b="1" dirty="0"/>
              </a:p>
            </p:txBody>
          </p:sp>
        </mc:Choice>
        <mc:Fallback xmlns="">
          <p:sp>
            <p:nvSpPr>
              <p:cNvPr id="8323" name="Object 131">
                <a:extLst>
                  <a:ext uri="{FF2B5EF4-FFF2-40B4-BE49-F238E27FC236}">
                    <a16:creationId xmlns:a16="http://schemas.microsoft.com/office/drawing/2014/main" id="{1E886A34-F02D-483D-BC73-53C027567659}"/>
                  </a:ext>
                </a:extLst>
              </p:cNvPr>
              <p:cNvSpPr txBox="1">
                <a:spLocks noRot="1" noChangeAspect="1" noMove="1" noResize="1" noEditPoints="1" noAdjustHandles="1" noChangeArrowheads="1" noChangeShapeType="1" noTextEdit="1"/>
              </p:cNvSpPr>
              <p:nvPr/>
            </p:nvSpPr>
            <p:spPr bwMode="auto">
              <a:xfrm>
                <a:off x="2933695" y="5481636"/>
                <a:ext cx="4737640" cy="1229380"/>
              </a:xfrm>
              <a:prstGeom prst="rect">
                <a:avLst/>
              </a:prstGeom>
              <a:blipFill>
                <a:blip r:embed="rId9"/>
                <a:stretch>
                  <a:fillRect/>
                </a:stretch>
              </a:blipFill>
              <a:ln>
                <a:noFill/>
              </a:ln>
              <a:effectLst/>
            </p:spPr>
            <p:txBody>
              <a:bodyPr/>
              <a:lstStyle/>
              <a:p>
                <a:r>
                  <a:rPr lang="zh-CN" altLang="en-US">
                    <a:noFill/>
                  </a:rPr>
                  <a:t> </a:t>
                </a:r>
              </a:p>
            </p:txBody>
          </p:sp>
        </mc:Fallback>
      </mc:AlternateContent>
      <p:sp>
        <p:nvSpPr>
          <p:cNvPr id="8324" name="AutoShape 132">
            <a:extLst>
              <a:ext uri="{FF2B5EF4-FFF2-40B4-BE49-F238E27FC236}">
                <a16:creationId xmlns:a16="http://schemas.microsoft.com/office/drawing/2014/main" id="{8DDA1B0B-5FB9-4015-AEDC-A66D040BFD6A}"/>
              </a:ext>
            </a:extLst>
          </p:cNvPr>
          <p:cNvSpPr>
            <a:spLocks noChangeArrowheads="1"/>
          </p:cNvSpPr>
          <p:nvPr/>
        </p:nvSpPr>
        <p:spPr bwMode="auto">
          <a:xfrm>
            <a:off x="6540498" y="4782202"/>
            <a:ext cx="2070102" cy="533400"/>
          </a:xfrm>
          <a:prstGeom prst="wedgeRectCallout">
            <a:avLst>
              <a:gd name="adj1" fmla="val -73810"/>
              <a:gd name="adj2" fmla="val 863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t>面积微元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54"/>
                                        </p:tgtEl>
                                        <p:attrNameLst>
                                          <p:attrName>style.visibility</p:attrName>
                                        </p:attrNameLst>
                                      </p:cBhvr>
                                      <p:to>
                                        <p:strVal val="visible"/>
                                      </p:to>
                                    </p:set>
                                    <p:animEffect transition="in" filter="box(out)">
                                      <p:cBhvr>
                                        <p:cTn id="7" dur="500"/>
                                        <p:tgtEl>
                                          <p:spTgt spid="8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286"/>
                                        </p:tgtEl>
                                        <p:attrNameLst>
                                          <p:attrName>style.visibility</p:attrName>
                                        </p:attrNameLst>
                                      </p:cBhvr>
                                      <p:to>
                                        <p:strVal val="visible"/>
                                      </p:to>
                                    </p:set>
                                    <p:animEffect transition="in" filter="box(out)">
                                      <p:cBhvr>
                                        <p:cTn id="12" dur="500"/>
                                        <p:tgtEl>
                                          <p:spTgt spid="8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284"/>
                                        </p:tgtEl>
                                        <p:attrNameLst>
                                          <p:attrName>style.visibility</p:attrName>
                                        </p:attrNameLst>
                                      </p:cBhvr>
                                      <p:to>
                                        <p:strVal val="visible"/>
                                      </p:to>
                                    </p:set>
                                    <p:animEffect transition="in" filter="box(out)">
                                      <p:cBhvr>
                                        <p:cTn id="17" dur="500"/>
                                        <p:tgtEl>
                                          <p:spTgt spid="8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85"/>
                                        </p:tgtEl>
                                        <p:attrNameLst>
                                          <p:attrName>style.visibility</p:attrName>
                                        </p:attrNameLst>
                                      </p:cBhvr>
                                      <p:to>
                                        <p:strVal val="visible"/>
                                      </p:to>
                                    </p:set>
                                    <p:animEffect transition="in" filter="box(out)">
                                      <p:cBhvr>
                                        <p:cTn id="22" dur="500"/>
                                        <p:tgtEl>
                                          <p:spTgt spid="82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313"/>
                                        </p:tgtEl>
                                        <p:attrNameLst>
                                          <p:attrName>style.visibility</p:attrName>
                                        </p:attrNameLst>
                                      </p:cBhvr>
                                      <p:to>
                                        <p:strVal val="visible"/>
                                      </p:to>
                                    </p:set>
                                    <p:animEffect transition="in" filter="box(out)">
                                      <p:cBhvr>
                                        <p:cTn id="27" dur="500"/>
                                        <p:tgtEl>
                                          <p:spTgt spid="831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31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nodeType="clickEffect">
                                  <p:stCondLst>
                                    <p:cond delay="0"/>
                                  </p:stCondLst>
                                  <p:childTnLst>
                                    <p:set>
                                      <p:cBhvr>
                                        <p:cTn id="35" dur="1" fill="hold">
                                          <p:stCondLst>
                                            <p:cond delay="0"/>
                                          </p:stCondLst>
                                        </p:cTn>
                                        <p:tgtEl>
                                          <p:spTgt spid="8312"/>
                                        </p:tgtEl>
                                        <p:attrNameLst>
                                          <p:attrName>style.visibility</p:attrName>
                                        </p:attrNameLst>
                                      </p:cBhvr>
                                      <p:to>
                                        <p:strVal val="visible"/>
                                      </p:to>
                                    </p:set>
                                    <p:animEffect transition="in" filter="box(out)">
                                      <p:cBhvr>
                                        <p:cTn id="36" dur="500"/>
                                        <p:tgtEl>
                                          <p:spTgt spid="83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8319"/>
                                        </p:tgtEl>
                                        <p:attrNameLst>
                                          <p:attrName>style.visibility</p:attrName>
                                        </p:attrNameLst>
                                      </p:cBhvr>
                                      <p:to>
                                        <p:strVal val="visible"/>
                                      </p:to>
                                    </p:set>
                                    <p:animEffect transition="in" filter="box(out)">
                                      <p:cBhvr>
                                        <p:cTn id="41" dur="500"/>
                                        <p:tgtEl>
                                          <p:spTgt spid="831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8320"/>
                                        </p:tgtEl>
                                        <p:attrNameLst>
                                          <p:attrName>style.visibility</p:attrName>
                                        </p:attrNameLst>
                                      </p:cBhvr>
                                      <p:to>
                                        <p:strVal val="visible"/>
                                      </p:to>
                                    </p:set>
                                    <p:animEffect transition="in" filter="box(out)">
                                      <p:cBhvr>
                                        <p:cTn id="46" dur="500"/>
                                        <p:tgtEl>
                                          <p:spTgt spid="832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3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3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3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8324"/>
                                        </p:tgtEl>
                                        <p:attrNameLst>
                                          <p:attrName>style.visibility</p:attrName>
                                        </p:attrNameLst>
                                      </p:cBhvr>
                                      <p:to>
                                        <p:strVal val="visible"/>
                                      </p:to>
                                    </p:set>
                                    <p:animEffect transition="in" filter="box(out)">
                                      <p:cBhvr>
                                        <p:cTn id="63" dur="500"/>
                                        <p:tgtEl>
                                          <p:spTgt spid="832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4" grpId="0" autoUpdateAnimBg="0"/>
      <p:bldP spid="8284" grpId="0" autoUpdateAnimBg="0"/>
      <p:bldP spid="8285" grpId="0" animBg="1" autoUpdateAnimBg="0"/>
      <p:bldP spid="8286" grpId="0" autoUpdateAnimBg="0"/>
      <p:bldP spid="8313" grpId="0" autoUpdateAnimBg="0"/>
      <p:bldP spid="8314" grpId="0"/>
      <p:bldP spid="8317" grpId="0"/>
      <p:bldP spid="8319" grpId="0" autoUpdateAnimBg="0"/>
      <p:bldP spid="8320" grpId="0" animBg="1" autoUpdateAnimBg="0"/>
      <p:bldP spid="8321" grpId="0"/>
      <p:bldP spid="8322" grpId="0"/>
      <p:bldP spid="8323" grpId="0"/>
      <p:bldP spid="832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9E36AF78-7A75-48D4-80C4-2373F6053CCD}"/>
              </a:ext>
            </a:extLst>
          </p:cNvPr>
          <p:cNvSpPr txBox="1">
            <a:spLocks noChangeArrowheads="1"/>
          </p:cNvSpPr>
          <p:nvPr/>
        </p:nvSpPr>
        <p:spPr bwMode="auto">
          <a:xfrm>
            <a:off x="2097675" y="576590"/>
            <a:ext cx="80532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同理</a:t>
            </a:r>
            <a:r>
              <a:rPr lang="en-US" altLang="zh-CN" sz="2800" b="1" dirty="0">
                <a:latin typeface="+mj-lt"/>
                <a:ea typeface="+mj-ea"/>
              </a:rPr>
              <a:t>, </a:t>
            </a:r>
            <a:r>
              <a:rPr lang="zh-CN" altLang="en-US" sz="2800" b="1" dirty="0">
                <a:latin typeface="+mj-lt"/>
                <a:ea typeface="+mj-ea"/>
              </a:rPr>
              <a:t>若曲面 </a:t>
            </a:r>
            <a:r>
              <a:rPr lang="en-US" altLang="zh-CN" sz="2800" b="1" dirty="0">
                <a:latin typeface="+mj-lt"/>
                <a:ea typeface="+mj-ea"/>
              </a:rPr>
              <a:t>S </a:t>
            </a:r>
            <a:r>
              <a:rPr lang="zh-CN" altLang="en-US" sz="2800" b="1" dirty="0">
                <a:latin typeface="+mj-lt"/>
                <a:ea typeface="+mj-ea"/>
              </a:rPr>
              <a:t>的方程为 </a:t>
            </a:r>
            <a:r>
              <a:rPr lang="en-US" altLang="zh-CN" sz="2800" b="1" dirty="0">
                <a:latin typeface="+mj-lt"/>
                <a:ea typeface="+mj-ea"/>
              </a:rPr>
              <a:t>x = x( y, z ) </a:t>
            </a:r>
            <a:r>
              <a:rPr lang="zh-CN" altLang="en-US" sz="2800" b="1" dirty="0">
                <a:latin typeface="+mj-lt"/>
                <a:ea typeface="+mj-ea"/>
              </a:rPr>
              <a:t>或 </a:t>
            </a:r>
            <a:r>
              <a:rPr lang="en-US" altLang="zh-CN" sz="2800" b="1" dirty="0">
                <a:latin typeface="+mj-lt"/>
                <a:ea typeface="+mj-ea"/>
              </a:rPr>
              <a:t>y = y( z, x ),</a:t>
            </a:r>
          </a:p>
        </p:txBody>
      </p:sp>
      <p:sp>
        <p:nvSpPr>
          <p:cNvPr id="21507" name="Text Box 3">
            <a:extLst>
              <a:ext uri="{FF2B5EF4-FFF2-40B4-BE49-F238E27FC236}">
                <a16:creationId xmlns:a16="http://schemas.microsoft.com/office/drawing/2014/main" id="{6BF873B4-1C5B-4896-9D25-420DCD02A54C}"/>
              </a:ext>
            </a:extLst>
          </p:cNvPr>
          <p:cNvSpPr txBox="1">
            <a:spLocks noChangeArrowheads="1"/>
          </p:cNvSpPr>
          <p:nvPr/>
        </p:nvSpPr>
        <p:spPr bwMode="auto">
          <a:xfrm>
            <a:off x="2097675" y="1501170"/>
            <a:ext cx="81201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mj-lt"/>
                <a:ea typeface="+mj-ea"/>
              </a:rPr>
              <a:t>可分别把 </a:t>
            </a:r>
            <a:r>
              <a:rPr lang="en-US" altLang="zh-CN" sz="2800" b="1" dirty="0">
                <a:latin typeface="+mj-lt"/>
                <a:ea typeface="+mj-ea"/>
              </a:rPr>
              <a:t>S </a:t>
            </a:r>
            <a:r>
              <a:rPr lang="zh-CN" altLang="en-US" sz="2800" b="1" dirty="0">
                <a:latin typeface="+mj-lt"/>
                <a:ea typeface="+mj-ea"/>
              </a:rPr>
              <a:t>投影到 </a:t>
            </a:r>
            <a:r>
              <a:rPr lang="en-US" altLang="zh-CN" sz="2800" b="1" dirty="0" err="1">
                <a:latin typeface="+mj-lt"/>
                <a:ea typeface="+mj-ea"/>
              </a:rPr>
              <a:t>yoz</a:t>
            </a:r>
            <a:r>
              <a:rPr lang="en-US" altLang="zh-CN" sz="2800" b="1" dirty="0">
                <a:latin typeface="+mj-lt"/>
                <a:ea typeface="+mj-ea"/>
              </a:rPr>
              <a:t> </a:t>
            </a:r>
            <a:r>
              <a:rPr lang="zh-CN" altLang="en-US" sz="2800" b="1" dirty="0">
                <a:latin typeface="+mj-lt"/>
                <a:ea typeface="+mj-ea"/>
              </a:rPr>
              <a:t>面或 </a:t>
            </a:r>
            <a:r>
              <a:rPr lang="en-US" altLang="zh-CN" sz="2800" b="1" dirty="0" err="1">
                <a:latin typeface="+mj-lt"/>
                <a:ea typeface="+mj-ea"/>
              </a:rPr>
              <a:t>zox</a:t>
            </a:r>
            <a:r>
              <a:rPr lang="en-US" altLang="zh-CN" sz="2800" b="1" dirty="0">
                <a:latin typeface="+mj-lt"/>
                <a:ea typeface="+mj-ea"/>
              </a:rPr>
              <a:t> </a:t>
            </a:r>
            <a:r>
              <a:rPr lang="zh-CN" altLang="en-US" sz="2800" b="1" dirty="0">
                <a:latin typeface="+mj-lt"/>
                <a:ea typeface="+mj-ea"/>
              </a:rPr>
              <a:t>面上</a:t>
            </a:r>
            <a:r>
              <a:rPr lang="en-US" altLang="zh-CN" sz="2800" b="1" dirty="0">
                <a:latin typeface="+mj-lt"/>
                <a:ea typeface="+mj-ea"/>
              </a:rPr>
              <a:t>, </a:t>
            </a:r>
            <a:r>
              <a:rPr lang="zh-CN" altLang="en-US" sz="2800" b="1" dirty="0">
                <a:latin typeface="+mj-lt"/>
                <a:ea typeface="+mj-ea"/>
              </a:rPr>
              <a:t>得面积公式</a:t>
            </a:r>
            <a:r>
              <a:rPr lang="en-US" altLang="zh-CN" sz="2800" b="1" dirty="0">
                <a:latin typeface="+mj-lt"/>
                <a:ea typeface="+mj-ea"/>
              </a:rPr>
              <a:t>:</a:t>
            </a:r>
          </a:p>
        </p:txBody>
      </p:sp>
      <mc:AlternateContent xmlns:mc="http://schemas.openxmlformats.org/markup-compatibility/2006" xmlns:a14="http://schemas.microsoft.com/office/drawing/2010/main">
        <mc:Choice Requires="a14">
          <p:sp>
            <p:nvSpPr>
              <p:cNvPr id="21508" name="Object 4">
                <a:extLst>
                  <a:ext uri="{FF2B5EF4-FFF2-40B4-BE49-F238E27FC236}">
                    <a16:creationId xmlns:a16="http://schemas.microsoft.com/office/drawing/2014/main" id="{0E90621A-5D40-45F9-A2B8-024013031820}"/>
                  </a:ext>
                </a:extLst>
              </p:cNvPr>
              <p:cNvSpPr txBox="1"/>
              <p:nvPr/>
            </p:nvSpPr>
            <p:spPr bwMode="auto">
              <a:xfrm>
                <a:off x="3051207" y="2137102"/>
                <a:ext cx="5399773" cy="135791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𝑨</m:t>
                      </m:r>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𝑫</m:t>
                              </m:r>
                            </m:e>
                            <m:sub>
                              <m:r>
                                <a:rPr lang="zh-CN" altLang="en-US" sz="2800" b="1" i="1">
                                  <a:solidFill>
                                    <a:srgbClr val="000000"/>
                                  </a:solidFill>
                                  <a:latin typeface="Cambria Math" panose="02040503050406030204" pitchFamily="18" charset="0"/>
                                  <a:ea typeface="+mj-ea"/>
                                </a:rPr>
                                <m:t>𝒚𝒛</m:t>
                              </m:r>
                            </m:sub>
                          </m:sSub>
                        </m:sub>
                        <m:sup/>
                        <m:e>
                          <m:rad>
                            <m:radPr>
                              <m:degHide m:val="on"/>
                              <m:ctrlPr>
                                <a:rPr lang="zh-CN" altLang="en-US" sz="2800" b="1" i="1">
                                  <a:solidFill>
                                    <a:srgbClr val="000000"/>
                                  </a:solidFill>
                                  <a:latin typeface="Cambria Math" panose="02040503050406030204" pitchFamily="18" charset="0"/>
                                  <a:ea typeface="+mj-ea"/>
                                </a:rPr>
                              </m:ctrlPr>
                            </m:radPr>
                            <m:deg/>
                            <m:e>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𝒙</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ea typeface="+mj-ea"/>
                                        </a:rPr>
                                        <m:t>𝒚</m:t>
                                      </m:r>
                                    </m:sub>
                                  </m:sSub>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𝒙</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ea typeface="+mj-ea"/>
                                        </a:rPr>
                                        <m:t>𝒛</m:t>
                                      </m:r>
                                    </m:sub>
                                  </m:sSub>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𝒅𝒚𝒅𝒛</m:t>
                          </m:r>
                        </m:e>
                      </m:nary>
                    </m:oMath>
                  </m:oMathPara>
                </a14:m>
                <a:endParaRPr lang="zh-CN" altLang="en-US" sz="2800" b="1" dirty="0">
                  <a:latin typeface="+mj-lt"/>
                  <a:ea typeface="+mj-ea"/>
                </a:endParaRPr>
              </a:p>
            </p:txBody>
          </p:sp>
        </mc:Choice>
        <mc:Fallback xmlns="">
          <p:sp>
            <p:nvSpPr>
              <p:cNvPr id="21508" name="Object 4">
                <a:extLst>
                  <a:ext uri="{FF2B5EF4-FFF2-40B4-BE49-F238E27FC236}">
                    <a16:creationId xmlns:a16="http://schemas.microsoft.com/office/drawing/2014/main" id="{0E90621A-5D40-45F9-A2B8-024013031820}"/>
                  </a:ext>
                </a:extLst>
              </p:cNvPr>
              <p:cNvSpPr txBox="1">
                <a:spLocks noRot="1" noChangeAspect="1" noMove="1" noResize="1" noEditPoints="1" noAdjustHandles="1" noChangeArrowheads="1" noChangeShapeType="1" noTextEdit="1"/>
              </p:cNvSpPr>
              <p:nvPr/>
            </p:nvSpPr>
            <p:spPr bwMode="auto">
              <a:xfrm>
                <a:off x="3051207" y="2137102"/>
                <a:ext cx="5399773" cy="1357918"/>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21509" name="Text Box 5">
            <a:extLst>
              <a:ext uri="{FF2B5EF4-FFF2-40B4-BE49-F238E27FC236}">
                <a16:creationId xmlns:a16="http://schemas.microsoft.com/office/drawing/2014/main" id="{5EA4E9A0-0BCB-4EF3-BD48-D48748F9F675}"/>
              </a:ext>
            </a:extLst>
          </p:cNvPr>
          <p:cNvSpPr txBox="1">
            <a:spLocks noChangeArrowheads="1"/>
          </p:cNvSpPr>
          <p:nvPr/>
        </p:nvSpPr>
        <p:spPr bwMode="auto">
          <a:xfrm>
            <a:off x="3003126" y="4590308"/>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mj-lt"/>
                <a:ea typeface="+mj-ea"/>
              </a:rPr>
              <a:t>或</a:t>
            </a:r>
          </a:p>
        </p:txBody>
      </p:sp>
      <mc:AlternateContent xmlns:mc="http://schemas.openxmlformats.org/markup-compatibility/2006" xmlns:a14="http://schemas.microsoft.com/office/drawing/2010/main">
        <mc:Choice Requires="a14">
          <p:sp>
            <p:nvSpPr>
              <p:cNvPr id="21510" name="Object 6">
                <a:extLst>
                  <a:ext uri="{FF2B5EF4-FFF2-40B4-BE49-F238E27FC236}">
                    <a16:creationId xmlns:a16="http://schemas.microsoft.com/office/drawing/2014/main" id="{4C123EF1-B646-4D27-88A4-8AA7AF3523FE}"/>
                  </a:ext>
                </a:extLst>
              </p:cNvPr>
              <p:cNvSpPr txBox="1"/>
              <p:nvPr/>
            </p:nvSpPr>
            <p:spPr bwMode="auto">
              <a:xfrm>
                <a:off x="3714548" y="4406348"/>
                <a:ext cx="5474325" cy="135791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𝑨</m:t>
                      </m:r>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𝑫</m:t>
                              </m:r>
                            </m:e>
                            <m:sub>
                              <m:r>
                                <a:rPr lang="zh-CN" altLang="en-US" sz="2800" b="1" i="1">
                                  <a:solidFill>
                                    <a:srgbClr val="000000"/>
                                  </a:solidFill>
                                  <a:latin typeface="Cambria Math" panose="02040503050406030204" pitchFamily="18" charset="0"/>
                                  <a:ea typeface="+mj-ea"/>
                                </a:rPr>
                                <m:t>𝒛𝒙</m:t>
                              </m:r>
                            </m:sub>
                          </m:sSub>
                        </m:sub>
                        <m:sup/>
                        <m:e>
                          <m:rad>
                            <m:radPr>
                              <m:degHide m:val="on"/>
                              <m:ctrlPr>
                                <a:rPr lang="zh-CN" altLang="en-US" sz="2800" b="1" i="1">
                                  <a:solidFill>
                                    <a:srgbClr val="000000"/>
                                  </a:solidFill>
                                  <a:latin typeface="Cambria Math" panose="02040503050406030204" pitchFamily="18" charset="0"/>
                                  <a:ea typeface="+mj-ea"/>
                                </a:rPr>
                              </m:ctrlPr>
                            </m:radPr>
                            <m:deg/>
                            <m:e>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𝒚</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ea typeface="+mj-ea"/>
                                        </a:rPr>
                                        <m:t>𝒛</m:t>
                                      </m:r>
                                    </m:sub>
                                  </m:sSub>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𝒚</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ea typeface="+mj-ea"/>
                                        </a:rPr>
                                        <m:t>𝒙</m:t>
                                      </m:r>
                                    </m:sub>
                                  </m:sSub>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𝒅𝒛𝒅𝒙</m:t>
                          </m:r>
                        </m:e>
                      </m:nary>
                    </m:oMath>
                  </m:oMathPara>
                </a14:m>
                <a:endParaRPr lang="zh-CN" altLang="en-US" sz="2800" b="1" dirty="0">
                  <a:latin typeface="+mj-lt"/>
                  <a:ea typeface="+mj-ea"/>
                </a:endParaRPr>
              </a:p>
            </p:txBody>
          </p:sp>
        </mc:Choice>
        <mc:Fallback xmlns="">
          <p:sp>
            <p:nvSpPr>
              <p:cNvPr id="21510" name="Object 6">
                <a:extLst>
                  <a:ext uri="{FF2B5EF4-FFF2-40B4-BE49-F238E27FC236}">
                    <a16:creationId xmlns:a16="http://schemas.microsoft.com/office/drawing/2014/main" id="{4C123EF1-B646-4D27-88A4-8AA7AF3523FE}"/>
                  </a:ext>
                </a:extLst>
              </p:cNvPr>
              <p:cNvSpPr txBox="1">
                <a:spLocks noRot="1" noChangeAspect="1" noMove="1" noResize="1" noEditPoints="1" noAdjustHandles="1" noChangeArrowheads="1" noChangeShapeType="1" noTextEdit="1"/>
              </p:cNvSpPr>
              <p:nvPr/>
            </p:nvSpPr>
            <p:spPr bwMode="auto">
              <a:xfrm>
                <a:off x="3714548" y="4406348"/>
                <a:ext cx="5474325" cy="1357918"/>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21511" name="AutoShape 7">
            <a:extLst>
              <a:ext uri="{FF2B5EF4-FFF2-40B4-BE49-F238E27FC236}">
                <a16:creationId xmlns:a16="http://schemas.microsoft.com/office/drawing/2014/main" id="{F1EA5DE6-B5E8-43FA-9FEF-B4593EC92290}"/>
              </a:ext>
            </a:extLst>
          </p:cNvPr>
          <p:cNvSpPr>
            <a:spLocks noChangeArrowheads="1"/>
          </p:cNvSpPr>
          <p:nvPr/>
        </p:nvSpPr>
        <p:spPr bwMode="auto">
          <a:xfrm>
            <a:off x="3453063" y="3796749"/>
            <a:ext cx="4371474" cy="609600"/>
          </a:xfrm>
          <a:prstGeom prst="wedgeRoundRectCallout">
            <a:avLst>
              <a:gd name="adj1" fmla="val -31636"/>
              <a:gd name="adj2" fmla="val -105277"/>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latin typeface="+mj-lt"/>
                <a:ea typeface="+mj-ea"/>
              </a:rPr>
              <a:t>S </a:t>
            </a:r>
            <a:r>
              <a:rPr lang="zh-CN" altLang="en-US" sz="2800" b="1">
                <a:latin typeface="+mj-lt"/>
                <a:ea typeface="+mj-ea"/>
              </a:rPr>
              <a:t>在 </a:t>
            </a:r>
            <a:r>
              <a:rPr lang="en-US" altLang="zh-CN" sz="2800" b="1" i="1">
                <a:latin typeface="+mj-lt"/>
                <a:ea typeface="+mj-ea"/>
              </a:rPr>
              <a:t>yoz</a:t>
            </a:r>
            <a:r>
              <a:rPr lang="en-US" altLang="zh-CN" sz="2800" b="1">
                <a:latin typeface="+mj-lt"/>
                <a:ea typeface="+mj-ea"/>
              </a:rPr>
              <a:t> </a:t>
            </a:r>
            <a:r>
              <a:rPr lang="zh-CN" altLang="en-US" sz="2800" b="1">
                <a:latin typeface="+mj-lt"/>
                <a:ea typeface="+mj-ea"/>
              </a:rPr>
              <a:t>面上投影区域</a:t>
            </a:r>
            <a:endParaRPr lang="zh-CN" altLang="en-US" sz="2800" b="1" i="1">
              <a:latin typeface="+mj-lt"/>
              <a:ea typeface="+mj-ea"/>
            </a:endParaRPr>
          </a:p>
        </p:txBody>
      </p:sp>
      <p:sp>
        <p:nvSpPr>
          <p:cNvPr id="21512" name="AutoShape 8">
            <a:extLst>
              <a:ext uri="{FF2B5EF4-FFF2-40B4-BE49-F238E27FC236}">
                <a16:creationId xmlns:a16="http://schemas.microsoft.com/office/drawing/2014/main" id="{3F7BF5EC-F227-4882-8583-A7EAE93D04C8}"/>
              </a:ext>
            </a:extLst>
          </p:cNvPr>
          <p:cNvSpPr>
            <a:spLocks noChangeArrowheads="1"/>
          </p:cNvSpPr>
          <p:nvPr/>
        </p:nvSpPr>
        <p:spPr bwMode="auto">
          <a:xfrm>
            <a:off x="4016860" y="6052482"/>
            <a:ext cx="3945556" cy="609600"/>
          </a:xfrm>
          <a:prstGeom prst="wedgeRoundRectCallout">
            <a:avLst>
              <a:gd name="adj1" fmla="val -30349"/>
              <a:gd name="adj2" fmla="val -83140"/>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latin typeface="+mj-lt"/>
                <a:ea typeface="+mj-ea"/>
              </a:rPr>
              <a:t>S </a:t>
            </a:r>
            <a:r>
              <a:rPr lang="zh-CN" altLang="en-US" sz="2800" b="1" dirty="0">
                <a:latin typeface="+mj-lt"/>
                <a:ea typeface="+mj-ea"/>
              </a:rPr>
              <a:t>在 </a:t>
            </a:r>
            <a:r>
              <a:rPr lang="en-US" altLang="zh-CN" sz="2800" b="1" i="1" dirty="0" err="1">
                <a:latin typeface="+mj-lt"/>
                <a:ea typeface="+mj-ea"/>
              </a:rPr>
              <a:t>zox</a:t>
            </a:r>
            <a:r>
              <a:rPr lang="en-US" altLang="zh-CN" sz="2800" b="1" dirty="0">
                <a:latin typeface="+mj-lt"/>
                <a:ea typeface="+mj-ea"/>
              </a:rPr>
              <a:t> </a:t>
            </a:r>
            <a:r>
              <a:rPr lang="zh-CN" altLang="en-US" sz="2800" b="1" dirty="0">
                <a:latin typeface="+mj-lt"/>
                <a:ea typeface="+mj-ea"/>
              </a:rPr>
              <a:t>面上投影区域</a:t>
            </a:r>
            <a:endParaRPr lang="zh-CN" altLang="en-US" sz="2800" b="1" i="1" dirty="0">
              <a:latin typeface="+mj-lt"/>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P spid="21508" grpId="0"/>
      <p:bldP spid="21509" grpId="0" autoUpdateAnimBg="0"/>
      <p:bldP spid="21510" grpId="0"/>
      <p:bldP spid="21511" grpId="0" animBg="1" autoUpdateAnimBg="0"/>
      <p:bldP spid="2151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62" name="Text Box 46">
                <a:extLst>
                  <a:ext uri="{FF2B5EF4-FFF2-40B4-BE49-F238E27FC236}">
                    <a16:creationId xmlns:a16="http://schemas.microsoft.com/office/drawing/2014/main" id="{11B64866-1283-4C22-AB4B-0C53D4492FAB}"/>
                  </a:ext>
                </a:extLst>
              </p:cNvPr>
              <p:cNvSpPr txBox="1">
                <a:spLocks noChangeArrowheads="1"/>
              </p:cNvSpPr>
              <p:nvPr/>
            </p:nvSpPr>
            <p:spPr bwMode="auto">
              <a:xfrm>
                <a:off x="499712" y="343118"/>
                <a:ext cx="10880992"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3200" b="1" dirty="0">
                    <a:ea typeface="+mj-ea"/>
                  </a:rPr>
                  <a:t>例</a:t>
                </a:r>
                <a:r>
                  <a:rPr lang="en-US" altLang="zh-CN" sz="3200" b="1" dirty="0">
                    <a:ea typeface="+mj-ea"/>
                  </a:rPr>
                  <a:t>3 </a:t>
                </a:r>
                <a:r>
                  <a:rPr lang="zh-CN" altLang="en-US" sz="2800" b="1" dirty="0">
                    <a:ea typeface="+mj-ea"/>
                  </a:rPr>
                  <a:t>计算例</a:t>
                </a:r>
                <a:r>
                  <a:rPr lang="en-US" altLang="zh-CN" sz="2800" b="1" dirty="0">
                    <a:ea typeface="+mj-ea"/>
                  </a:rPr>
                  <a:t>1</a:t>
                </a:r>
                <a:r>
                  <a:rPr lang="zh-CN" altLang="en-US" sz="2800" b="1" dirty="0">
                    <a:ea typeface="+mj-ea"/>
                  </a:rPr>
                  <a:t>中立体</a:t>
                </a:r>
                <a:r>
                  <a:rPr lang="en-US" altLang="zh-CN" sz="2800" b="1" dirty="0">
                    <a:ea typeface="+mj-ea"/>
                  </a:rPr>
                  <a:t>(</a:t>
                </a:r>
                <a:r>
                  <a:rPr lang="zh-CN" altLang="en-US" sz="2800" b="1" dirty="0"/>
                  <a:t>由 </a:t>
                </a:r>
                <a14:m>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𝒚</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𝑹</m:t>
                        </m:r>
                      </m:e>
                      <m:sup>
                        <m:r>
                          <a:rPr lang="zh-CN" altLang="en-US" sz="2800" b="1" i="1">
                            <a:solidFill>
                              <a:srgbClr val="000000"/>
                            </a:solidFill>
                            <a:latin typeface="Cambria Math" panose="02040503050406030204" pitchFamily="18" charset="0"/>
                          </a:rPr>
                          <m:t>𝟐</m:t>
                        </m:r>
                      </m:sup>
                    </m:sSup>
                  </m:oMath>
                </a14:m>
                <a:r>
                  <a:rPr lang="zh-CN" altLang="en-US" sz="2800" b="1" dirty="0"/>
                  <a:t>和 </a:t>
                </a:r>
                <a14:m>
                  <m:oMath xmlns:m="http://schemas.openxmlformats.org/officeDocument/2006/math">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𝒙</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𝒛</m:t>
                        </m:r>
                      </m:e>
                      <m:sup>
                        <m:r>
                          <a:rPr lang="zh-CN" altLang="en-US" sz="2800" b="1" i="1">
                            <a:solidFill>
                              <a:srgbClr val="000000"/>
                            </a:solidFill>
                            <a:latin typeface="Cambria Math" panose="02040503050406030204" pitchFamily="18" charset="0"/>
                          </a:rPr>
                          <m:t>𝟐</m:t>
                        </m:r>
                      </m:sup>
                    </m:sSup>
                    <m:r>
                      <a:rPr lang="zh-CN" altLang="en-US" sz="2800" b="1" i="1">
                        <a:solidFill>
                          <a:srgbClr val="000000"/>
                        </a:solidFill>
                        <a:latin typeface="Cambria Math" panose="02040503050406030204" pitchFamily="18" charset="0"/>
                      </a:rPr>
                      <m:t>=</m:t>
                    </m:r>
                    <m:sSup>
                      <m:sSupPr>
                        <m:ctrlPr>
                          <a:rPr lang="zh-CN" altLang="en-US" sz="2800" b="1" i="1">
                            <a:solidFill>
                              <a:srgbClr val="000000"/>
                            </a:solidFill>
                            <a:latin typeface="Cambria Math" panose="02040503050406030204" pitchFamily="18" charset="0"/>
                          </a:rPr>
                        </m:ctrlPr>
                      </m:sSupPr>
                      <m:e>
                        <m:r>
                          <a:rPr lang="zh-CN" altLang="en-US" sz="2800" b="1" i="1">
                            <a:solidFill>
                              <a:srgbClr val="000000"/>
                            </a:solidFill>
                            <a:latin typeface="Cambria Math" panose="02040503050406030204" pitchFamily="18" charset="0"/>
                          </a:rPr>
                          <m:t>𝑹</m:t>
                        </m:r>
                      </m:e>
                      <m:sup>
                        <m:r>
                          <a:rPr lang="zh-CN" altLang="en-US" sz="2800" b="1" i="1">
                            <a:solidFill>
                              <a:srgbClr val="000000"/>
                            </a:solidFill>
                            <a:latin typeface="Cambria Math" panose="02040503050406030204" pitchFamily="18" charset="0"/>
                          </a:rPr>
                          <m:t>𝟐</m:t>
                        </m:r>
                      </m:sup>
                    </m:sSup>
                  </m:oMath>
                </a14:m>
                <a:r>
                  <a:rPr lang="zh-CN" altLang="en-US" sz="2800" b="1" dirty="0"/>
                  <a:t>围成</a:t>
                </a:r>
                <a:r>
                  <a:rPr lang="en-US" altLang="zh-CN" sz="2800" b="1" dirty="0">
                    <a:ea typeface="+mj-ea"/>
                  </a:rPr>
                  <a:t>)</a:t>
                </a:r>
                <a:r>
                  <a:rPr lang="zh-CN" altLang="en-US" sz="2800" b="1" dirty="0">
                    <a:ea typeface="+mj-ea"/>
                  </a:rPr>
                  <a:t>的表面积</a:t>
                </a:r>
                <a:r>
                  <a:rPr lang="en-US" altLang="zh-CN" sz="2800" b="1" dirty="0">
                    <a:ea typeface="+mj-ea"/>
                  </a:rPr>
                  <a:t>.</a:t>
                </a:r>
              </a:p>
            </p:txBody>
          </p:sp>
        </mc:Choice>
        <mc:Fallback xmlns="">
          <p:sp>
            <p:nvSpPr>
              <p:cNvPr id="9262" name="Text Box 46">
                <a:extLst>
                  <a:ext uri="{FF2B5EF4-FFF2-40B4-BE49-F238E27FC236}">
                    <a16:creationId xmlns:a16="http://schemas.microsoft.com/office/drawing/2014/main" id="{11B64866-1283-4C22-AB4B-0C53D4492FAB}"/>
                  </a:ext>
                </a:extLst>
              </p:cNvPr>
              <p:cNvSpPr txBox="1">
                <a:spLocks noRot="1" noChangeAspect="1" noMove="1" noResize="1" noEditPoints="1" noAdjustHandles="1" noChangeArrowheads="1" noChangeShapeType="1" noTextEdit="1"/>
              </p:cNvSpPr>
              <p:nvPr/>
            </p:nvSpPr>
            <p:spPr bwMode="auto">
              <a:xfrm>
                <a:off x="499712" y="343118"/>
                <a:ext cx="10880992" cy="584775"/>
              </a:xfrm>
              <a:prstGeom prst="rect">
                <a:avLst/>
              </a:prstGeom>
              <a:blipFill>
                <a:blip r:embed="rId2"/>
                <a:stretch>
                  <a:fillRect l="-1457" t="-17708"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300" name="Text Box 84">
            <a:extLst>
              <a:ext uri="{FF2B5EF4-FFF2-40B4-BE49-F238E27FC236}">
                <a16:creationId xmlns:a16="http://schemas.microsoft.com/office/drawing/2014/main" id="{7FFA25EE-D44F-4CDD-9CE1-6B73574848BD}"/>
              </a:ext>
            </a:extLst>
          </p:cNvPr>
          <p:cNvSpPr txBox="1">
            <a:spLocks noChangeArrowheads="1"/>
          </p:cNvSpPr>
          <p:nvPr/>
        </p:nvSpPr>
        <p:spPr bwMode="auto">
          <a:xfrm>
            <a:off x="1145256" y="1196946"/>
            <a:ext cx="587525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ea typeface="+mj-ea"/>
              </a:rPr>
              <a:t>由对称性</a:t>
            </a:r>
            <a:r>
              <a:rPr lang="en-US" altLang="zh-CN" sz="2800" b="1" dirty="0">
                <a:ea typeface="+mj-ea"/>
              </a:rPr>
              <a:t>, </a:t>
            </a:r>
            <a:r>
              <a:rPr lang="zh-CN" altLang="en-US" sz="2800" b="1" dirty="0">
                <a:ea typeface="+mj-ea"/>
              </a:rPr>
              <a:t>只要求出</a:t>
            </a:r>
            <a:r>
              <a:rPr lang="zh-CN" altLang="en-US" sz="2800" b="1" u="sng" dirty="0">
                <a:ea typeface="+mj-ea"/>
              </a:rPr>
              <a:t>第一卦限阴影部分</a:t>
            </a:r>
            <a:r>
              <a:rPr lang="zh-CN" altLang="en-US" sz="2800" b="1" dirty="0">
                <a:ea typeface="+mj-ea"/>
              </a:rPr>
              <a:t>的面积</a:t>
            </a:r>
            <a:r>
              <a:rPr lang="en-US" altLang="zh-CN" sz="2800" b="1" dirty="0">
                <a:ea typeface="+mj-ea"/>
              </a:rPr>
              <a:t>, </a:t>
            </a:r>
            <a:r>
              <a:rPr lang="zh-CN" altLang="en-US" sz="2800" b="1" dirty="0">
                <a:ea typeface="+mj-ea"/>
              </a:rPr>
              <a:t>再乘以</a:t>
            </a:r>
            <a:r>
              <a:rPr lang="en-US" altLang="zh-CN" sz="2800" b="1" dirty="0">
                <a:ea typeface="+mj-ea"/>
              </a:rPr>
              <a:t>16</a:t>
            </a:r>
            <a:r>
              <a:rPr lang="zh-CN" altLang="en-US" sz="2800" b="1" dirty="0">
                <a:ea typeface="+mj-ea"/>
              </a:rPr>
              <a:t>倍</a:t>
            </a:r>
            <a:r>
              <a:rPr lang="en-US" altLang="zh-CN" sz="2800" b="1" dirty="0">
                <a:ea typeface="+mj-ea"/>
              </a:rPr>
              <a:t>.</a:t>
            </a:r>
          </a:p>
        </p:txBody>
      </p:sp>
      <p:grpSp>
        <p:nvGrpSpPr>
          <p:cNvPr id="9338" name="Group 122">
            <a:extLst>
              <a:ext uri="{FF2B5EF4-FFF2-40B4-BE49-F238E27FC236}">
                <a16:creationId xmlns:a16="http://schemas.microsoft.com/office/drawing/2014/main" id="{C36DF4CC-D84C-4B95-8FF1-F90D68540C32}"/>
              </a:ext>
            </a:extLst>
          </p:cNvPr>
          <p:cNvGrpSpPr>
            <a:grpSpLocks/>
          </p:cNvGrpSpPr>
          <p:nvPr/>
        </p:nvGrpSpPr>
        <p:grpSpPr bwMode="auto">
          <a:xfrm>
            <a:off x="7992979" y="1196946"/>
            <a:ext cx="2759242" cy="2286000"/>
            <a:chOff x="3408" y="912"/>
            <a:chExt cx="1536" cy="1344"/>
          </a:xfrm>
        </p:grpSpPr>
        <p:grpSp>
          <p:nvGrpSpPr>
            <p:cNvPr id="9301" name="Group 85">
              <a:extLst>
                <a:ext uri="{FF2B5EF4-FFF2-40B4-BE49-F238E27FC236}">
                  <a16:creationId xmlns:a16="http://schemas.microsoft.com/office/drawing/2014/main" id="{229D39D2-5D65-4311-B41B-20A2D8E0AF21}"/>
                </a:ext>
              </a:extLst>
            </p:cNvPr>
            <p:cNvGrpSpPr>
              <a:grpSpLocks/>
            </p:cNvGrpSpPr>
            <p:nvPr/>
          </p:nvGrpSpPr>
          <p:grpSpPr bwMode="auto">
            <a:xfrm>
              <a:off x="3408" y="912"/>
              <a:ext cx="1536" cy="1344"/>
              <a:chOff x="3504" y="2640"/>
              <a:chExt cx="1536" cy="1344"/>
            </a:xfrm>
          </p:grpSpPr>
          <p:sp>
            <p:nvSpPr>
              <p:cNvPr id="9302" name="Line 86">
                <a:extLst>
                  <a:ext uri="{FF2B5EF4-FFF2-40B4-BE49-F238E27FC236}">
                    <a16:creationId xmlns:a16="http://schemas.microsoft.com/office/drawing/2014/main" id="{3351FBAF-805F-4851-B546-2A56707670DE}"/>
                  </a:ext>
                </a:extLst>
              </p:cNvPr>
              <p:cNvSpPr>
                <a:spLocks noChangeShapeType="1"/>
              </p:cNvSpPr>
              <p:nvPr/>
            </p:nvSpPr>
            <p:spPr bwMode="auto">
              <a:xfrm>
                <a:off x="3936" y="3552"/>
                <a:ext cx="1104" cy="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03" name="Line 87">
                <a:extLst>
                  <a:ext uri="{FF2B5EF4-FFF2-40B4-BE49-F238E27FC236}">
                    <a16:creationId xmlns:a16="http://schemas.microsoft.com/office/drawing/2014/main" id="{78297F5E-F91C-4749-8A54-BEB7954D39EE}"/>
                  </a:ext>
                </a:extLst>
              </p:cNvPr>
              <p:cNvSpPr>
                <a:spLocks noChangeShapeType="1"/>
              </p:cNvSpPr>
              <p:nvPr/>
            </p:nvSpPr>
            <p:spPr bwMode="auto">
              <a:xfrm flipH="1">
                <a:off x="3504" y="3552"/>
                <a:ext cx="432" cy="432"/>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04" name="Line 88">
                <a:extLst>
                  <a:ext uri="{FF2B5EF4-FFF2-40B4-BE49-F238E27FC236}">
                    <a16:creationId xmlns:a16="http://schemas.microsoft.com/office/drawing/2014/main" id="{A5F33575-3453-496A-9E76-89118C9C413D}"/>
                  </a:ext>
                </a:extLst>
              </p:cNvPr>
              <p:cNvSpPr>
                <a:spLocks noChangeShapeType="1"/>
              </p:cNvSpPr>
              <p:nvPr/>
            </p:nvSpPr>
            <p:spPr bwMode="auto">
              <a:xfrm>
                <a:off x="3648" y="38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05" name="Line 89">
                <a:extLst>
                  <a:ext uri="{FF2B5EF4-FFF2-40B4-BE49-F238E27FC236}">
                    <a16:creationId xmlns:a16="http://schemas.microsoft.com/office/drawing/2014/main" id="{3A54842F-67BA-4FCF-9330-DCBD832D234C}"/>
                  </a:ext>
                </a:extLst>
              </p:cNvPr>
              <p:cNvSpPr>
                <a:spLocks noChangeShapeType="1"/>
              </p:cNvSpPr>
              <p:nvPr/>
            </p:nvSpPr>
            <p:spPr bwMode="auto">
              <a:xfrm flipV="1">
                <a:off x="4608" y="355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06" name="Line 90">
                <a:extLst>
                  <a:ext uri="{FF2B5EF4-FFF2-40B4-BE49-F238E27FC236}">
                    <a16:creationId xmlns:a16="http://schemas.microsoft.com/office/drawing/2014/main" id="{75EFDD8F-11C6-41B8-90DC-B3D57A64616C}"/>
                  </a:ext>
                </a:extLst>
              </p:cNvPr>
              <p:cNvSpPr>
                <a:spLocks noChangeShapeType="1"/>
              </p:cNvSpPr>
              <p:nvPr/>
            </p:nvSpPr>
            <p:spPr bwMode="auto">
              <a:xfrm>
                <a:off x="3936" y="3072"/>
                <a:ext cx="52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07" name="Line 91">
                <a:extLst>
                  <a:ext uri="{FF2B5EF4-FFF2-40B4-BE49-F238E27FC236}">
                    <a16:creationId xmlns:a16="http://schemas.microsoft.com/office/drawing/2014/main" id="{C784E4AB-47F6-432D-9CFD-D36CB4C591E5}"/>
                  </a:ext>
                </a:extLst>
              </p:cNvPr>
              <p:cNvSpPr>
                <a:spLocks noChangeShapeType="1"/>
              </p:cNvSpPr>
              <p:nvPr/>
            </p:nvSpPr>
            <p:spPr bwMode="auto">
              <a:xfrm>
                <a:off x="4464" y="3072"/>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08" name="Line 92">
                <a:extLst>
                  <a:ext uri="{FF2B5EF4-FFF2-40B4-BE49-F238E27FC236}">
                    <a16:creationId xmlns:a16="http://schemas.microsoft.com/office/drawing/2014/main" id="{823D22F8-B5DD-4561-8FB9-C1B8D7605C0D}"/>
                  </a:ext>
                </a:extLst>
              </p:cNvPr>
              <p:cNvSpPr>
                <a:spLocks noChangeShapeType="1"/>
              </p:cNvSpPr>
              <p:nvPr/>
            </p:nvSpPr>
            <p:spPr bwMode="auto">
              <a:xfrm flipV="1">
                <a:off x="4896" y="307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09" name="Line 93">
                <a:extLst>
                  <a:ext uri="{FF2B5EF4-FFF2-40B4-BE49-F238E27FC236}">
                    <a16:creationId xmlns:a16="http://schemas.microsoft.com/office/drawing/2014/main" id="{9CDA4771-4B70-4A9B-B8F9-F53CB351F0CA}"/>
                  </a:ext>
                </a:extLst>
              </p:cNvPr>
              <p:cNvSpPr>
                <a:spLocks noChangeShapeType="1"/>
              </p:cNvSpPr>
              <p:nvPr/>
            </p:nvSpPr>
            <p:spPr bwMode="auto">
              <a:xfrm flipV="1">
                <a:off x="4416" y="3072"/>
                <a:ext cx="0" cy="48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0" name="Line 94">
                <a:extLst>
                  <a:ext uri="{FF2B5EF4-FFF2-40B4-BE49-F238E27FC236}">
                    <a16:creationId xmlns:a16="http://schemas.microsoft.com/office/drawing/2014/main" id="{78328DFC-BF35-4271-AE91-5AAC5003576A}"/>
                  </a:ext>
                </a:extLst>
              </p:cNvPr>
              <p:cNvSpPr>
                <a:spLocks noChangeShapeType="1"/>
              </p:cNvSpPr>
              <p:nvPr/>
            </p:nvSpPr>
            <p:spPr bwMode="auto">
              <a:xfrm flipH="1">
                <a:off x="3936" y="2736"/>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1" name="Line 95">
                <a:extLst>
                  <a:ext uri="{FF2B5EF4-FFF2-40B4-BE49-F238E27FC236}">
                    <a16:creationId xmlns:a16="http://schemas.microsoft.com/office/drawing/2014/main" id="{3D8B5D86-2FE1-4A12-9160-6A682F9E12AC}"/>
                  </a:ext>
                </a:extLst>
              </p:cNvPr>
              <p:cNvSpPr>
                <a:spLocks noChangeShapeType="1"/>
              </p:cNvSpPr>
              <p:nvPr/>
            </p:nvSpPr>
            <p:spPr bwMode="auto">
              <a:xfrm flipV="1">
                <a:off x="3648" y="3024"/>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2" name="Line 96">
                <a:extLst>
                  <a:ext uri="{FF2B5EF4-FFF2-40B4-BE49-F238E27FC236}">
                    <a16:creationId xmlns:a16="http://schemas.microsoft.com/office/drawing/2014/main" id="{DD5C27D0-0460-4C71-BD23-060473346F0C}"/>
                  </a:ext>
                </a:extLst>
              </p:cNvPr>
              <p:cNvSpPr>
                <a:spLocks noChangeShapeType="1"/>
              </p:cNvSpPr>
              <p:nvPr/>
            </p:nvSpPr>
            <p:spPr bwMode="auto">
              <a:xfrm flipV="1">
                <a:off x="3936" y="2640"/>
                <a:ext cx="0" cy="912"/>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3" name="Line 97">
                <a:extLst>
                  <a:ext uri="{FF2B5EF4-FFF2-40B4-BE49-F238E27FC236}">
                    <a16:creationId xmlns:a16="http://schemas.microsoft.com/office/drawing/2014/main" id="{30226D06-2A41-49BF-B7EF-C4B1B81EAE22}"/>
                  </a:ext>
                </a:extLst>
              </p:cNvPr>
              <p:cNvSpPr>
                <a:spLocks noChangeShapeType="1"/>
              </p:cNvSpPr>
              <p:nvPr/>
            </p:nvSpPr>
            <p:spPr bwMode="auto">
              <a:xfrm flipV="1">
                <a:off x="4416" y="273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4" name="Line 98">
                <a:extLst>
                  <a:ext uri="{FF2B5EF4-FFF2-40B4-BE49-F238E27FC236}">
                    <a16:creationId xmlns:a16="http://schemas.microsoft.com/office/drawing/2014/main" id="{D118FE95-C47C-4B51-8144-05FC72F8FA10}"/>
                  </a:ext>
                </a:extLst>
              </p:cNvPr>
              <p:cNvSpPr>
                <a:spLocks noChangeShapeType="1"/>
              </p:cNvSpPr>
              <p:nvPr/>
            </p:nvSpPr>
            <p:spPr bwMode="auto">
              <a:xfrm flipH="1">
                <a:off x="3648" y="2736"/>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5" name="Arc 99">
                <a:extLst>
                  <a:ext uri="{FF2B5EF4-FFF2-40B4-BE49-F238E27FC236}">
                    <a16:creationId xmlns:a16="http://schemas.microsoft.com/office/drawing/2014/main" id="{718353DC-424D-433B-9C62-F2215627C6CD}"/>
                  </a:ext>
                </a:extLst>
              </p:cNvPr>
              <p:cNvSpPr>
                <a:spLocks/>
              </p:cNvSpPr>
              <p:nvPr/>
            </p:nvSpPr>
            <p:spPr bwMode="auto">
              <a:xfrm>
                <a:off x="4562" y="3072"/>
                <a:ext cx="333" cy="767"/>
              </a:xfrm>
              <a:custGeom>
                <a:avLst/>
                <a:gdLst>
                  <a:gd name="G0" fmla="+- 21600 0 0"/>
                  <a:gd name="G1" fmla="+- 21600 0 0"/>
                  <a:gd name="G2" fmla="+- 21600 0 0"/>
                  <a:gd name="T0" fmla="*/ 1201 w 21600"/>
                  <a:gd name="T1" fmla="*/ 28702 h 28702"/>
                  <a:gd name="T2" fmla="*/ 21600 w 21600"/>
                  <a:gd name="T3" fmla="*/ 0 h 28702"/>
                  <a:gd name="T4" fmla="*/ 21600 w 21600"/>
                  <a:gd name="T5" fmla="*/ 21600 h 28702"/>
                </a:gdLst>
                <a:ahLst/>
                <a:cxnLst>
                  <a:cxn ang="0">
                    <a:pos x="T0" y="T1"/>
                  </a:cxn>
                  <a:cxn ang="0">
                    <a:pos x="T2" y="T3"/>
                  </a:cxn>
                  <a:cxn ang="0">
                    <a:pos x="T4" y="T5"/>
                  </a:cxn>
                </a:cxnLst>
                <a:rect l="0" t="0" r="r" b="b"/>
                <a:pathLst>
                  <a:path w="21600" h="28702" fill="none" extrusionOk="0">
                    <a:moveTo>
                      <a:pt x="1200" y="28702"/>
                    </a:moveTo>
                    <a:cubicBezTo>
                      <a:pt x="405" y="26418"/>
                      <a:pt x="0" y="24017"/>
                      <a:pt x="0" y="21600"/>
                    </a:cubicBezTo>
                    <a:cubicBezTo>
                      <a:pt x="0" y="9670"/>
                      <a:pt x="9670" y="0"/>
                      <a:pt x="21599" y="0"/>
                    </a:cubicBezTo>
                  </a:path>
                  <a:path w="21600" h="28702" stroke="0" extrusionOk="0">
                    <a:moveTo>
                      <a:pt x="1200" y="28702"/>
                    </a:moveTo>
                    <a:cubicBezTo>
                      <a:pt x="405" y="26418"/>
                      <a:pt x="0" y="24017"/>
                      <a:pt x="0" y="21600"/>
                    </a:cubicBezTo>
                    <a:cubicBezTo>
                      <a:pt x="0" y="9670"/>
                      <a:pt x="9670" y="0"/>
                      <a:pt x="21599" y="0"/>
                    </a:cubicBezTo>
                    <a:lnTo>
                      <a:pt x="2160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6" name="Arc 100">
                <a:extLst>
                  <a:ext uri="{FF2B5EF4-FFF2-40B4-BE49-F238E27FC236}">
                    <a16:creationId xmlns:a16="http://schemas.microsoft.com/office/drawing/2014/main" id="{60FD046D-CFAA-4A53-ABD2-629014CE15FF}"/>
                  </a:ext>
                </a:extLst>
              </p:cNvPr>
              <p:cNvSpPr>
                <a:spLocks/>
              </p:cNvSpPr>
              <p:nvPr/>
            </p:nvSpPr>
            <p:spPr bwMode="auto">
              <a:xfrm>
                <a:off x="3648" y="3072"/>
                <a:ext cx="333" cy="767"/>
              </a:xfrm>
              <a:custGeom>
                <a:avLst/>
                <a:gdLst>
                  <a:gd name="G0" fmla="+- 21600 0 0"/>
                  <a:gd name="G1" fmla="+- 21600 0 0"/>
                  <a:gd name="G2" fmla="+- 21600 0 0"/>
                  <a:gd name="T0" fmla="*/ 1201 w 21600"/>
                  <a:gd name="T1" fmla="*/ 28702 h 28702"/>
                  <a:gd name="T2" fmla="*/ 21600 w 21600"/>
                  <a:gd name="T3" fmla="*/ 0 h 28702"/>
                  <a:gd name="T4" fmla="*/ 21600 w 21600"/>
                  <a:gd name="T5" fmla="*/ 21600 h 28702"/>
                </a:gdLst>
                <a:ahLst/>
                <a:cxnLst>
                  <a:cxn ang="0">
                    <a:pos x="T0" y="T1"/>
                  </a:cxn>
                  <a:cxn ang="0">
                    <a:pos x="T2" y="T3"/>
                  </a:cxn>
                  <a:cxn ang="0">
                    <a:pos x="T4" y="T5"/>
                  </a:cxn>
                </a:cxnLst>
                <a:rect l="0" t="0" r="r" b="b"/>
                <a:pathLst>
                  <a:path w="21600" h="28702" fill="none" extrusionOk="0">
                    <a:moveTo>
                      <a:pt x="1200" y="28702"/>
                    </a:moveTo>
                    <a:cubicBezTo>
                      <a:pt x="405" y="26418"/>
                      <a:pt x="0" y="24017"/>
                      <a:pt x="0" y="21600"/>
                    </a:cubicBezTo>
                    <a:cubicBezTo>
                      <a:pt x="0" y="9670"/>
                      <a:pt x="9670" y="0"/>
                      <a:pt x="21599" y="0"/>
                    </a:cubicBezTo>
                  </a:path>
                  <a:path w="21600" h="28702" stroke="0" extrusionOk="0">
                    <a:moveTo>
                      <a:pt x="1200" y="28702"/>
                    </a:moveTo>
                    <a:cubicBezTo>
                      <a:pt x="405" y="26418"/>
                      <a:pt x="0" y="24017"/>
                      <a:pt x="0" y="21600"/>
                    </a:cubicBezTo>
                    <a:cubicBezTo>
                      <a:pt x="0" y="9670"/>
                      <a:pt x="9670" y="0"/>
                      <a:pt x="21599" y="0"/>
                    </a:cubicBezTo>
                    <a:lnTo>
                      <a:pt x="21600" y="21600"/>
                    </a:lnTo>
                    <a:close/>
                  </a:path>
                </a:pathLst>
              </a:cu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7" name="Arc 101">
                <a:extLst>
                  <a:ext uri="{FF2B5EF4-FFF2-40B4-BE49-F238E27FC236}">
                    <a16:creationId xmlns:a16="http://schemas.microsoft.com/office/drawing/2014/main" id="{27BD6AFD-0957-45DC-8EE4-53F9AEA44105}"/>
                  </a:ext>
                </a:extLst>
              </p:cNvPr>
              <p:cNvSpPr>
                <a:spLocks/>
              </p:cNvSpPr>
              <p:nvPr/>
            </p:nvSpPr>
            <p:spPr bwMode="auto">
              <a:xfrm>
                <a:off x="3686" y="2736"/>
                <a:ext cx="703" cy="288"/>
              </a:xfrm>
              <a:custGeom>
                <a:avLst/>
                <a:gdLst>
                  <a:gd name="G0" fmla="+- 4777 0 0"/>
                  <a:gd name="G1" fmla="+- 0 0 0"/>
                  <a:gd name="G2" fmla="+- 21600 0 0"/>
                  <a:gd name="T0" fmla="*/ 26377 w 26377"/>
                  <a:gd name="T1" fmla="*/ 0 h 21600"/>
                  <a:gd name="T2" fmla="*/ 0 w 26377"/>
                  <a:gd name="T3" fmla="*/ 21065 h 21600"/>
                  <a:gd name="T4" fmla="*/ 4777 w 26377"/>
                  <a:gd name="T5" fmla="*/ 0 h 21600"/>
                </a:gdLst>
                <a:ahLst/>
                <a:cxnLst>
                  <a:cxn ang="0">
                    <a:pos x="T0" y="T1"/>
                  </a:cxn>
                  <a:cxn ang="0">
                    <a:pos x="T2" y="T3"/>
                  </a:cxn>
                  <a:cxn ang="0">
                    <a:pos x="T4" y="T5"/>
                  </a:cxn>
                </a:cxnLst>
                <a:rect l="0" t="0" r="r" b="b"/>
                <a:pathLst>
                  <a:path w="26377" h="21600" fill="none" extrusionOk="0">
                    <a:moveTo>
                      <a:pt x="26377" y="0"/>
                    </a:moveTo>
                    <a:cubicBezTo>
                      <a:pt x="26377" y="11929"/>
                      <a:pt x="16706" y="21600"/>
                      <a:pt x="4777" y="21600"/>
                    </a:cubicBezTo>
                    <a:cubicBezTo>
                      <a:pt x="3169" y="21600"/>
                      <a:pt x="1567" y="21420"/>
                      <a:pt x="-1" y="21065"/>
                    </a:cubicBezTo>
                  </a:path>
                  <a:path w="26377" h="21600" stroke="0" extrusionOk="0">
                    <a:moveTo>
                      <a:pt x="26377" y="0"/>
                    </a:moveTo>
                    <a:cubicBezTo>
                      <a:pt x="26377" y="11929"/>
                      <a:pt x="16706" y="21600"/>
                      <a:pt x="4777" y="21600"/>
                    </a:cubicBezTo>
                    <a:cubicBezTo>
                      <a:pt x="3169" y="21600"/>
                      <a:pt x="1567" y="21420"/>
                      <a:pt x="-1" y="21065"/>
                    </a:cubicBezTo>
                    <a:lnTo>
                      <a:pt x="4777"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8" name="Arc 102">
                <a:extLst>
                  <a:ext uri="{FF2B5EF4-FFF2-40B4-BE49-F238E27FC236}">
                    <a16:creationId xmlns:a16="http://schemas.microsoft.com/office/drawing/2014/main" id="{F77FC8D1-6E09-49F7-A7D6-66A4975426B1}"/>
                  </a:ext>
                </a:extLst>
              </p:cNvPr>
              <p:cNvSpPr>
                <a:spLocks/>
              </p:cNvSpPr>
              <p:nvPr/>
            </p:nvSpPr>
            <p:spPr bwMode="auto">
              <a:xfrm>
                <a:off x="3696" y="3552"/>
                <a:ext cx="703" cy="288"/>
              </a:xfrm>
              <a:custGeom>
                <a:avLst/>
                <a:gdLst>
                  <a:gd name="G0" fmla="+- 4777 0 0"/>
                  <a:gd name="G1" fmla="+- 0 0 0"/>
                  <a:gd name="G2" fmla="+- 21600 0 0"/>
                  <a:gd name="T0" fmla="*/ 26377 w 26377"/>
                  <a:gd name="T1" fmla="*/ 0 h 21600"/>
                  <a:gd name="T2" fmla="*/ 0 w 26377"/>
                  <a:gd name="T3" fmla="*/ 21065 h 21600"/>
                  <a:gd name="T4" fmla="*/ 4777 w 26377"/>
                  <a:gd name="T5" fmla="*/ 0 h 21600"/>
                </a:gdLst>
                <a:ahLst/>
                <a:cxnLst>
                  <a:cxn ang="0">
                    <a:pos x="T0" y="T1"/>
                  </a:cxn>
                  <a:cxn ang="0">
                    <a:pos x="T2" y="T3"/>
                  </a:cxn>
                  <a:cxn ang="0">
                    <a:pos x="T4" y="T5"/>
                  </a:cxn>
                </a:cxnLst>
                <a:rect l="0" t="0" r="r" b="b"/>
                <a:pathLst>
                  <a:path w="26377" h="21600" fill="none" extrusionOk="0">
                    <a:moveTo>
                      <a:pt x="26377" y="0"/>
                    </a:moveTo>
                    <a:cubicBezTo>
                      <a:pt x="26377" y="11929"/>
                      <a:pt x="16706" y="21600"/>
                      <a:pt x="4777" y="21600"/>
                    </a:cubicBezTo>
                    <a:cubicBezTo>
                      <a:pt x="3169" y="21600"/>
                      <a:pt x="1567" y="21420"/>
                      <a:pt x="-1" y="21065"/>
                    </a:cubicBezTo>
                  </a:path>
                  <a:path w="26377" h="21600" stroke="0" extrusionOk="0">
                    <a:moveTo>
                      <a:pt x="26377" y="0"/>
                    </a:moveTo>
                    <a:cubicBezTo>
                      <a:pt x="26377" y="11929"/>
                      <a:pt x="16706" y="21600"/>
                      <a:pt x="4777" y="21600"/>
                    </a:cubicBezTo>
                    <a:cubicBezTo>
                      <a:pt x="3169" y="21600"/>
                      <a:pt x="1567" y="21420"/>
                      <a:pt x="-1" y="21065"/>
                    </a:cubicBezTo>
                    <a:lnTo>
                      <a:pt x="4777" y="0"/>
                    </a:lnTo>
                    <a:close/>
                  </a:path>
                </a:pathLst>
              </a:cu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19" name="Arc 103">
                <a:extLst>
                  <a:ext uri="{FF2B5EF4-FFF2-40B4-BE49-F238E27FC236}">
                    <a16:creationId xmlns:a16="http://schemas.microsoft.com/office/drawing/2014/main" id="{9D9A0367-61DF-4CF8-98F4-383178A3214C}"/>
                  </a:ext>
                </a:extLst>
              </p:cNvPr>
              <p:cNvSpPr>
                <a:spLocks/>
              </p:cNvSpPr>
              <p:nvPr/>
            </p:nvSpPr>
            <p:spPr bwMode="auto">
              <a:xfrm>
                <a:off x="3621" y="2976"/>
                <a:ext cx="774" cy="864"/>
              </a:xfrm>
              <a:custGeom>
                <a:avLst/>
                <a:gdLst>
                  <a:gd name="G0" fmla="+- 2307 0 0"/>
                  <a:gd name="G1" fmla="+- 0 0 0"/>
                  <a:gd name="G2" fmla="+- 21600 0 0"/>
                  <a:gd name="T0" fmla="*/ 23729 w 23729"/>
                  <a:gd name="T1" fmla="*/ 2768 h 21600"/>
                  <a:gd name="T2" fmla="*/ 0 w 23729"/>
                  <a:gd name="T3" fmla="*/ 21476 h 21600"/>
                  <a:gd name="T4" fmla="*/ 2307 w 23729"/>
                  <a:gd name="T5" fmla="*/ 0 h 21600"/>
                </a:gdLst>
                <a:ahLst/>
                <a:cxnLst>
                  <a:cxn ang="0">
                    <a:pos x="T0" y="T1"/>
                  </a:cxn>
                  <a:cxn ang="0">
                    <a:pos x="T2" y="T3"/>
                  </a:cxn>
                  <a:cxn ang="0">
                    <a:pos x="T4" y="T5"/>
                  </a:cxn>
                </a:cxnLst>
                <a:rect l="0" t="0" r="r" b="b"/>
                <a:pathLst>
                  <a:path w="23729" h="21600" fill="none" extrusionOk="0">
                    <a:moveTo>
                      <a:pt x="23728" y="2767"/>
                    </a:moveTo>
                    <a:cubicBezTo>
                      <a:pt x="22337" y="13537"/>
                      <a:pt x="13166" y="21600"/>
                      <a:pt x="2307" y="21600"/>
                    </a:cubicBezTo>
                    <a:cubicBezTo>
                      <a:pt x="1536" y="21600"/>
                      <a:pt x="766" y="21558"/>
                      <a:pt x="-1" y="21476"/>
                    </a:cubicBezTo>
                  </a:path>
                  <a:path w="23729" h="21600" stroke="0" extrusionOk="0">
                    <a:moveTo>
                      <a:pt x="23728" y="2767"/>
                    </a:moveTo>
                    <a:cubicBezTo>
                      <a:pt x="22337" y="13537"/>
                      <a:pt x="13166" y="21600"/>
                      <a:pt x="2307" y="21600"/>
                    </a:cubicBezTo>
                    <a:cubicBezTo>
                      <a:pt x="1536" y="21600"/>
                      <a:pt x="766" y="21558"/>
                      <a:pt x="-1" y="21476"/>
                    </a:cubicBezTo>
                    <a:lnTo>
                      <a:pt x="2307"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grpSp>
        <p:sp>
          <p:nvSpPr>
            <p:cNvPr id="9321" name="Line 105">
              <a:extLst>
                <a:ext uri="{FF2B5EF4-FFF2-40B4-BE49-F238E27FC236}">
                  <a16:creationId xmlns:a16="http://schemas.microsoft.com/office/drawing/2014/main" id="{70FDD9FF-ECCF-4E19-9549-A4B1FDDE240B}"/>
                </a:ext>
              </a:extLst>
            </p:cNvPr>
            <p:cNvSpPr>
              <a:spLocks noChangeShapeType="1"/>
            </p:cNvSpPr>
            <p:nvPr/>
          </p:nvSpPr>
          <p:spPr bwMode="auto">
            <a:xfrm>
              <a:off x="3765" y="1349"/>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22" name="Line 106">
              <a:extLst>
                <a:ext uri="{FF2B5EF4-FFF2-40B4-BE49-F238E27FC236}">
                  <a16:creationId xmlns:a16="http://schemas.microsoft.com/office/drawing/2014/main" id="{D32AFAF9-40D4-494D-822C-D7332E9FFD22}"/>
                </a:ext>
              </a:extLst>
            </p:cNvPr>
            <p:cNvSpPr>
              <a:spLocks noChangeShapeType="1"/>
            </p:cNvSpPr>
            <p:nvPr/>
          </p:nvSpPr>
          <p:spPr bwMode="auto">
            <a:xfrm>
              <a:off x="3538" y="2015"/>
              <a:ext cx="285" cy="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23" name="Line 107">
              <a:extLst>
                <a:ext uri="{FF2B5EF4-FFF2-40B4-BE49-F238E27FC236}">
                  <a16:creationId xmlns:a16="http://schemas.microsoft.com/office/drawing/2014/main" id="{0FEF07C8-BCD5-447F-B87E-A5166CA244F2}"/>
                </a:ext>
              </a:extLst>
            </p:cNvPr>
            <p:cNvSpPr>
              <a:spLocks noChangeShapeType="1"/>
            </p:cNvSpPr>
            <p:nvPr/>
          </p:nvSpPr>
          <p:spPr bwMode="auto">
            <a:xfrm>
              <a:off x="3648" y="144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24" name="Line 108">
              <a:extLst>
                <a:ext uri="{FF2B5EF4-FFF2-40B4-BE49-F238E27FC236}">
                  <a16:creationId xmlns:a16="http://schemas.microsoft.com/office/drawing/2014/main" id="{039749AA-A193-4231-9A63-DCFE5A7507A6}"/>
                </a:ext>
              </a:extLst>
            </p:cNvPr>
            <p:cNvSpPr>
              <a:spLocks noChangeShapeType="1"/>
            </p:cNvSpPr>
            <p:nvPr/>
          </p:nvSpPr>
          <p:spPr bwMode="auto">
            <a:xfrm>
              <a:off x="3600" y="153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25" name="Line 109">
              <a:extLst>
                <a:ext uri="{FF2B5EF4-FFF2-40B4-BE49-F238E27FC236}">
                  <a16:creationId xmlns:a16="http://schemas.microsoft.com/office/drawing/2014/main" id="{443F58AF-5F7A-4C56-8CA3-2DB519D9721F}"/>
                </a:ext>
              </a:extLst>
            </p:cNvPr>
            <p:cNvSpPr>
              <a:spLocks noChangeShapeType="1"/>
            </p:cNvSpPr>
            <p:nvPr/>
          </p:nvSpPr>
          <p:spPr bwMode="auto">
            <a:xfrm>
              <a:off x="3552" y="163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26" name="Line 110">
              <a:extLst>
                <a:ext uri="{FF2B5EF4-FFF2-40B4-BE49-F238E27FC236}">
                  <a16:creationId xmlns:a16="http://schemas.microsoft.com/office/drawing/2014/main" id="{76A29FE6-5071-4673-9438-F5D16FE4BAD7}"/>
                </a:ext>
              </a:extLst>
            </p:cNvPr>
            <p:cNvSpPr>
              <a:spLocks noChangeShapeType="1"/>
            </p:cNvSpPr>
            <p:nvPr/>
          </p:nvSpPr>
          <p:spPr bwMode="auto">
            <a:xfrm>
              <a:off x="3600" y="1728"/>
              <a:ext cx="48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27" name="Line 111">
              <a:extLst>
                <a:ext uri="{FF2B5EF4-FFF2-40B4-BE49-F238E27FC236}">
                  <a16:creationId xmlns:a16="http://schemas.microsoft.com/office/drawing/2014/main" id="{DE84FAC5-CC9E-4511-93EC-285051F69C64}"/>
                </a:ext>
              </a:extLst>
            </p:cNvPr>
            <p:cNvSpPr>
              <a:spLocks noChangeShapeType="1"/>
            </p:cNvSpPr>
            <p:nvPr/>
          </p:nvSpPr>
          <p:spPr bwMode="auto">
            <a:xfrm>
              <a:off x="3552" y="18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ea typeface="+mj-ea"/>
              </a:endParaRPr>
            </a:p>
          </p:txBody>
        </p:sp>
        <p:sp>
          <p:nvSpPr>
            <p:cNvPr id="9328" name="Line 112">
              <a:extLst>
                <a:ext uri="{FF2B5EF4-FFF2-40B4-BE49-F238E27FC236}">
                  <a16:creationId xmlns:a16="http://schemas.microsoft.com/office/drawing/2014/main" id="{630CF338-77FB-4C38-8100-08A0B6E36B93}"/>
                </a:ext>
              </a:extLst>
            </p:cNvPr>
            <p:cNvSpPr>
              <a:spLocks noChangeShapeType="1"/>
            </p:cNvSpPr>
            <p:nvPr/>
          </p:nvSpPr>
          <p:spPr bwMode="auto">
            <a:xfrm>
              <a:off x="3552" y="1920"/>
              <a:ext cx="405" cy="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dirty="0">
                <a:ea typeface="+mj-ea"/>
              </a:endParaRPr>
            </a:p>
          </p:txBody>
        </p:sp>
      </p:grpSp>
      <mc:AlternateContent xmlns:mc="http://schemas.openxmlformats.org/markup-compatibility/2006" xmlns:a14="http://schemas.microsoft.com/office/drawing/2010/main">
        <mc:Choice Requires="a14">
          <p:sp>
            <p:nvSpPr>
              <p:cNvPr id="9329" name="Object 113">
                <a:extLst>
                  <a:ext uri="{FF2B5EF4-FFF2-40B4-BE49-F238E27FC236}">
                    <a16:creationId xmlns:a16="http://schemas.microsoft.com/office/drawing/2014/main" id="{95C3B133-FF53-4B0D-9454-25E82F5B9D0D}"/>
                  </a:ext>
                </a:extLst>
              </p:cNvPr>
              <p:cNvSpPr txBox="1"/>
              <p:nvPr/>
            </p:nvSpPr>
            <p:spPr bwMode="auto">
              <a:xfrm>
                <a:off x="1520793" y="3851263"/>
                <a:ext cx="4870382" cy="141375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𝑨</m:t>
                          </m:r>
                        </m:e>
                        <m:sub>
                          <m:r>
                            <a:rPr lang="zh-CN" altLang="en-US" sz="2800" b="1" i="1">
                              <a:solidFill>
                                <a:srgbClr val="000000"/>
                              </a:solidFill>
                              <a:latin typeface="Cambria Math" panose="02040503050406030204" pitchFamily="18" charset="0"/>
                              <a:ea typeface="+mj-ea"/>
                            </a:rPr>
                            <m:t>𝟏</m:t>
                          </m:r>
                        </m:sub>
                      </m:sSub>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ad>
                            <m:radPr>
                              <m:degHide m:val="on"/>
                              <m:ctrlPr>
                                <a:rPr lang="zh-CN" altLang="en-US" sz="2800" b="1" i="1">
                                  <a:solidFill>
                                    <a:srgbClr val="000000"/>
                                  </a:solidFill>
                                  <a:latin typeface="Cambria Math" panose="02040503050406030204" pitchFamily="18" charset="0"/>
                                  <a:ea typeface="+mj-ea"/>
                                </a:rPr>
                              </m:ctrlPr>
                            </m:radPr>
                            <m:deg/>
                            <m:e>
                              <m:r>
                                <a:rPr lang="zh-CN" altLang="en-US" sz="2800" b="1" i="1">
                                  <a:solidFill>
                                    <a:srgbClr val="000000"/>
                                  </a:solidFill>
                                  <a:latin typeface="Cambria Math" panose="02040503050406030204" pitchFamily="18" charset="0"/>
                                  <a:ea typeface="+mj-ea"/>
                                </a:rPr>
                                <m:t>𝟏</m:t>
                              </m:r>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𝒛</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ea typeface="+mj-ea"/>
                                        </a:rPr>
                                        <m:t>𝒙</m:t>
                                      </m:r>
                                    </m:sub>
                                  </m:sSub>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𝒛</m:t>
                                      </m:r>
                                      <m:r>
                                        <a:rPr lang="en-US" altLang="zh-CN" sz="2800" b="1" i="1">
                                          <a:solidFill>
                                            <a:srgbClr val="000000"/>
                                          </a:solidFill>
                                          <a:latin typeface="Cambria Math" panose="02040503050406030204" pitchFamily="18" charset="0"/>
                                        </a:rPr>
                                        <m:t>′</m:t>
                                      </m:r>
                                    </m:e>
                                    <m:sub>
                                      <m:r>
                                        <a:rPr lang="zh-CN" altLang="en-US" sz="2800" b="1" i="1">
                                          <a:solidFill>
                                            <a:srgbClr val="000000"/>
                                          </a:solidFill>
                                          <a:latin typeface="Cambria Math" panose="02040503050406030204" pitchFamily="18" charset="0"/>
                                          <a:ea typeface="+mj-ea"/>
                                        </a:rPr>
                                        <m:t>𝒚</m:t>
                                      </m:r>
                                    </m:sub>
                                  </m:sSub>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oMath>
                  </m:oMathPara>
                </a14:m>
                <a:endParaRPr lang="zh-CN" altLang="en-US" sz="2800" b="1" dirty="0">
                  <a:ea typeface="+mj-ea"/>
                </a:endParaRPr>
              </a:p>
            </p:txBody>
          </p:sp>
        </mc:Choice>
        <mc:Fallback xmlns="">
          <p:sp>
            <p:nvSpPr>
              <p:cNvPr id="9329" name="Object 113">
                <a:extLst>
                  <a:ext uri="{FF2B5EF4-FFF2-40B4-BE49-F238E27FC236}">
                    <a16:creationId xmlns:a16="http://schemas.microsoft.com/office/drawing/2014/main" id="{95C3B133-FF53-4B0D-9454-25E82F5B9D0D}"/>
                  </a:ext>
                </a:extLst>
              </p:cNvPr>
              <p:cNvSpPr txBox="1">
                <a:spLocks noRot="1" noChangeAspect="1" noMove="1" noResize="1" noEditPoints="1" noAdjustHandles="1" noChangeArrowheads="1" noChangeShapeType="1" noTextEdit="1"/>
              </p:cNvSpPr>
              <p:nvPr/>
            </p:nvSpPr>
            <p:spPr bwMode="auto">
              <a:xfrm>
                <a:off x="1520793" y="3851263"/>
                <a:ext cx="4870382" cy="1413756"/>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30" name="Object 114">
                <a:extLst>
                  <a:ext uri="{FF2B5EF4-FFF2-40B4-BE49-F238E27FC236}">
                    <a16:creationId xmlns:a16="http://schemas.microsoft.com/office/drawing/2014/main" id="{4AB91473-1B81-4D50-B29B-C427135A73EA}"/>
                  </a:ext>
                </a:extLst>
              </p:cNvPr>
              <p:cNvSpPr txBox="1"/>
              <p:nvPr/>
            </p:nvSpPr>
            <p:spPr bwMode="auto">
              <a:xfrm>
                <a:off x="1626669" y="3043240"/>
                <a:ext cx="5393842" cy="8191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𝑫</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𝑹</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𝟎</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m:t>
                      </m:r>
                    </m:oMath>
                  </m:oMathPara>
                </a14:m>
                <a:endParaRPr lang="zh-CN" altLang="en-US" sz="2800" b="1" dirty="0">
                  <a:ea typeface="+mj-ea"/>
                </a:endParaRPr>
              </a:p>
            </p:txBody>
          </p:sp>
        </mc:Choice>
        <mc:Fallback xmlns="">
          <p:sp>
            <p:nvSpPr>
              <p:cNvPr id="9330" name="Object 114">
                <a:extLst>
                  <a:ext uri="{FF2B5EF4-FFF2-40B4-BE49-F238E27FC236}">
                    <a16:creationId xmlns:a16="http://schemas.microsoft.com/office/drawing/2014/main" id="{4AB91473-1B81-4D50-B29B-C427135A73EA}"/>
                  </a:ext>
                </a:extLst>
              </p:cNvPr>
              <p:cNvSpPr txBox="1">
                <a:spLocks noRot="1" noChangeAspect="1" noMove="1" noResize="1" noEditPoints="1" noAdjustHandles="1" noChangeArrowheads="1" noChangeShapeType="1" noTextEdit="1"/>
              </p:cNvSpPr>
              <p:nvPr/>
            </p:nvSpPr>
            <p:spPr bwMode="auto">
              <a:xfrm>
                <a:off x="1626669" y="3043240"/>
                <a:ext cx="5393842" cy="819150"/>
              </a:xfrm>
              <a:prstGeom prst="rect">
                <a:avLst/>
              </a:prstGeom>
              <a:blipFill>
                <a:blip r:embed="rId4"/>
                <a:stretch>
                  <a:fillRect/>
                </a:stretch>
              </a:blipFill>
              <a:ln>
                <a:noFill/>
              </a:ln>
              <a:effectLst/>
            </p:spPr>
            <p:txBody>
              <a:bodyPr/>
              <a:lstStyle/>
              <a:p>
                <a:r>
                  <a:rPr lang="zh-CN" altLang="en-US">
                    <a:noFill/>
                  </a:rPr>
                  <a:t> </a:t>
                </a:r>
              </a:p>
            </p:txBody>
          </p:sp>
        </mc:Fallback>
      </mc:AlternateContent>
      <p:grpSp>
        <p:nvGrpSpPr>
          <p:cNvPr id="9334" name="Group 118">
            <a:extLst>
              <a:ext uri="{FF2B5EF4-FFF2-40B4-BE49-F238E27FC236}">
                <a16:creationId xmlns:a16="http://schemas.microsoft.com/office/drawing/2014/main" id="{D2C5BC91-6FFC-4A6D-AD4B-614EB0189DC3}"/>
              </a:ext>
            </a:extLst>
          </p:cNvPr>
          <p:cNvGrpSpPr>
            <a:grpSpLocks/>
          </p:cNvGrpSpPr>
          <p:nvPr/>
        </p:nvGrpSpPr>
        <p:grpSpPr bwMode="auto">
          <a:xfrm>
            <a:off x="1439779" y="2327264"/>
            <a:ext cx="4276809" cy="884249"/>
            <a:chOff x="432" y="1776"/>
            <a:chExt cx="1969" cy="343"/>
          </a:xfrm>
        </p:grpSpPr>
        <p:sp>
          <p:nvSpPr>
            <p:cNvPr id="9332" name="Text Box 116">
              <a:extLst>
                <a:ext uri="{FF2B5EF4-FFF2-40B4-BE49-F238E27FC236}">
                  <a16:creationId xmlns:a16="http://schemas.microsoft.com/office/drawing/2014/main" id="{F28335D7-CAC5-485B-BB06-E9676B071D99}"/>
                </a:ext>
              </a:extLst>
            </p:cNvPr>
            <p:cNvSpPr txBox="1">
              <a:spLocks noChangeArrowheads="1"/>
            </p:cNvSpPr>
            <p:nvPr/>
          </p:nvSpPr>
          <p:spPr bwMode="auto">
            <a:xfrm>
              <a:off x="432" y="1789"/>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ea typeface="+mj-ea"/>
                </a:rPr>
                <a:t>曲面方程</a:t>
              </a:r>
            </a:p>
          </p:txBody>
        </p:sp>
        <mc:AlternateContent xmlns:mc="http://schemas.openxmlformats.org/markup-compatibility/2006" xmlns:a14="http://schemas.microsoft.com/office/drawing/2010/main">
          <mc:Choice Requires="a14">
            <p:sp>
              <p:nvSpPr>
                <p:cNvPr id="9333" name="Object 117">
                  <a:extLst>
                    <a:ext uri="{FF2B5EF4-FFF2-40B4-BE49-F238E27FC236}">
                      <a16:creationId xmlns:a16="http://schemas.microsoft.com/office/drawing/2014/main" id="{F6D3C1CD-DB2D-421D-B24C-BFF70EAEBCF6}"/>
                    </a:ext>
                  </a:extLst>
                </p:cNvPr>
                <p:cNvSpPr txBox="1"/>
                <p:nvPr/>
              </p:nvSpPr>
              <p:spPr bwMode="auto">
                <a:xfrm>
                  <a:off x="1223" y="1776"/>
                  <a:ext cx="1178" cy="32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𝒛</m:t>
                        </m:r>
                        <m:r>
                          <a:rPr lang="zh-CN" altLang="en-US" sz="2800" b="1" i="1">
                            <a:solidFill>
                              <a:srgbClr val="000000"/>
                            </a:solidFill>
                            <a:latin typeface="Cambria Math" panose="02040503050406030204" pitchFamily="18" charset="0"/>
                            <a:ea typeface="+mj-ea"/>
                          </a:rPr>
                          <m:t>=</m:t>
                        </m:r>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e>
                        </m:rad>
                        <m:r>
                          <a:rPr lang="zh-CN" altLang="en-US" sz="2800" b="1" i="1">
                            <a:solidFill>
                              <a:srgbClr val="000000"/>
                            </a:solidFill>
                            <a:latin typeface="Cambria Math" panose="02040503050406030204" pitchFamily="18" charset="0"/>
                            <a:ea typeface="+mj-ea"/>
                          </a:rPr>
                          <m:t>,</m:t>
                        </m:r>
                      </m:oMath>
                    </m:oMathPara>
                  </a14:m>
                  <a:endParaRPr lang="zh-CN" altLang="en-US" sz="2800" b="1" dirty="0">
                    <a:ea typeface="+mj-ea"/>
                  </a:endParaRPr>
                </a:p>
              </p:txBody>
            </p:sp>
          </mc:Choice>
          <mc:Fallback xmlns="">
            <p:sp>
              <p:nvSpPr>
                <p:cNvPr id="9333" name="Object 117">
                  <a:extLst>
                    <a:ext uri="{FF2B5EF4-FFF2-40B4-BE49-F238E27FC236}">
                      <a16:creationId xmlns:a16="http://schemas.microsoft.com/office/drawing/2014/main" id="{F6D3C1CD-DB2D-421D-B24C-BFF70EAEBCF6}"/>
                    </a:ext>
                  </a:extLst>
                </p:cNvPr>
                <p:cNvSpPr txBox="1">
                  <a:spLocks noRot="1" noChangeAspect="1" noMove="1" noResize="1" noEditPoints="1" noAdjustHandles="1" noChangeArrowheads="1" noChangeShapeType="1" noTextEdit="1"/>
                </p:cNvSpPr>
                <p:nvPr/>
              </p:nvSpPr>
              <p:spPr bwMode="auto">
                <a:xfrm>
                  <a:off x="1223" y="1776"/>
                  <a:ext cx="1178" cy="321"/>
                </a:xfrm>
                <a:prstGeom prst="rect">
                  <a:avLst/>
                </a:prstGeom>
                <a:blipFill>
                  <a:blip r:embed="rId5"/>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335" name="Object 119">
                <a:extLst>
                  <a:ext uri="{FF2B5EF4-FFF2-40B4-BE49-F238E27FC236}">
                    <a16:creationId xmlns:a16="http://schemas.microsoft.com/office/drawing/2014/main" id="{D524234A-4245-41E3-AB62-DF904E560351}"/>
                  </a:ext>
                </a:extLst>
              </p:cNvPr>
              <p:cNvSpPr txBox="1"/>
              <p:nvPr/>
            </p:nvSpPr>
            <p:spPr bwMode="auto">
              <a:xfrm>
                <a:off x="6267250" y="3812961"/>
                <a:ext cx="3372853" cy="127659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f>
                            <m:fPr>
                              <m:ctrlPr>
                                <a:rPr lang="zh-CN" altLang="en-US" sz="2800" b="1" i="1">
                                  <a:solidFill>
                                    <a:srgbClr val="000000"/>
                                  </a:solidFill>
                                  <a:latin typeface="Cambria Math" panose="02040503050406030204" pitchFamily="18" charset="0"/>
                                  <a:ea typeface="+mj-ea"/>
                                </a:rPr>
                              </m:ctrlPr>
                            </m:fPr>
                            <m:num>
                              <m:r>
                                <a:rPr lang="zh-CN" altLang="en-US" sz="2800" b="1" i="1">
                                  <a:solidFill>
                                    <a:srgbClr val="000000"/>
                                  </a:solidFill>
                                  <a:latin typeface="Cambria Math" panose="02040503050406030204" pitchFamily="18" charset="0"/>
                                  <a:ea typeface="+mj-ea"/>
                                </a:rPr>
                                <m:t>𝑹</m:t>
                              </m:r>
                            </m:num>
                            <m:den>
                              <m:rad>
                                <m:radPr>
                                  <m:degHide m:val="on"/>
                                  <m:ctrlPr>
                                    <a:rPr lang="zh-CN" altLang="en-US" sz="2800" b="1" i="1">
                                      <a:solidFill>
                                        <a:srgbClr val="000000"/>
                                      </a:solidFill>
                                      <a:latin typeface="Cambria Math" panose="02040503050406030204" pitchFamily="18" charset="0"/>
                                      <a:ea typeface="+mj-ea"/>
                                    </a:rPr>
                                  </m:ctrlPr>
                                </m:radPr>
                                <m:deg/>
                                <m:e>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𝒙</m:t>
                                      </m:r>
                                    </m:e>
                                    <m:sup>
                                      <m:r>
                                        <a:rPr lang="zh-CN" altLang="en-US" sz="2800" b="1" i="1">
                                          <a:solidFill>
                                            <a:srgbClr val="000000"/>
                                          </a:solidFill>
                                          <a:latin typeface="Cambria Math" panose="02040503050406030204" pitchFamily="18" charset="0"/>
                                          <a:ea typeface="+mj-ea"/>
                                        </a:rPr>
                                        <m:t>𝟐</m:t>
                                      </m:r>
                                    </m:sup>
                                  </m:sSup>
                                </m:e>
                              </m:rad>
                            </m:den>
                          </m:f>
                          <m:r>
                            <a:rPr lang="zh-CN" altLang="en-US" sz="2800" b="1" i="1">
                              <a:solidFill>
                                <a:srgbClr val="000000"/>
                              </a:solidFill>
                              <a:latin typeface="Cambria Math" panose="02040503050406030204" pitchFamily="18" charset="0"/>
                              <a:ea typeface="+mj-ea"/>
                            </a:rPr>
                            <m:t>𝒅𝒙𝒅𝒚</m:t>
                          </m:r>
                        </m:e>
                      </m:nary>
                    </m:oMath>
                  </m:oMathPara>
                </a14:m>
                <a:endParaRPr lang="zh-CN" altLang="en-US" sz="2800" b="1" dirty="0">
                  <a:ea typeface="+mj-ea"/>
                </a:endParaRPr>
              </a:p>
            </p:txBody>
          </p:sp>
        </mc:Choice>
        <mc:Fallback xmlns="">
          <p:sp>
            <p:nvSpPr>
              <p:cNvPr id="9335" name="Object 119">
                <a:extLst>
                  <a:ext uri="{FF2B5EF4-FFF2-40B4-BE49-F238E27FC236}">
                    <a16:creationId xmlns:a16="http://schemas.microsoft.com/office/drawing/2014/main" id="{D524234A-4245-41E3-AB62-DF904E560351}"/>
                  </a:ext>
                </a:extLst>
              </p:cNvPr>
              <p:cNvSpPr txBox="1">
                <a:spLocks noRot="1" noChangeAspect="1" noMove="1" noResize="1" noEditPoints="1" noAdjustHandles="1" noChangeArrowheads="1" noChangeShapeType="1" noTextEdit="1"/>
              </p:cNvSpPr>
              <p:nvPr/>
            </p:nvSpPr>
            <p:spPr bwMode="auto">
              <a:xfrm>
                <a:off x="6267250" y="3812961"/>
                <a:ext cx="3372853" cy="1276593"/>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36" name="Object 120">
                <a:extLst>
                  <a:ext uri="{FF2B5EF4-FFF2-40B4-BE49-F238E27FC236}">
                    <a16:creationId xmlns:a16="http://schemas.microsoft.com/office/drawing/2014/main" id="{68E47894-5834-4AF7-BD39-E286D6FD4F0E}"/>
                  </a:ext>
                </a:extLst>
              </p:cNvPr>
              <p:cNvSpPr txBox="1"/>
              <p:nvPr/>
            </p:nvSpPr>
            <p:spPr bwMode="auto">
              <a:xfrm>
                <a:off x="9640103" y="4127420"/>
                <a:ext cx="1143000" cy="68560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oMath>
                  </m:oMathPara>
                </a14:m>
                <a:endParaRPr lang="zh-CN" altLang="en-US" sz="2800" b="1" dirty="0">
                  <a:ea typeface="+mj-ea"/>
                </a:endParaRPr>
              </a:p>
            </p:txBody>
          </p:sp>
        </mc:Choice>
        <mc:Fallback xmlns="">
          <p:sp>
            <p:nvSpPr>
              <p:cNvPr id="9336" name="Object 120">
                <a:extLst>
                  <a:ext uri="{FF2B5EF4-FFF2-40B4-BE49-F238E27FC236}">
                    <a16:creationId xmlns:a16="http://schemas.microsoft.com/office/drawing/2014/main" id="{68E47894-5834-4AF7-BD39-E286D6FD4F0E}"/>
                  </a:ext>
                </a:extLst>
              </p:cNvPr>
              <p:cNvSpPr txBox="1">
                <a:spLocks noRot="1" noChangeAspect="1" noMove="1" noResize="1" noEditPoints="1" noAdjustHandles="1" noChangeArrowheads="1" noChangeShapeType="1" noTextEdit="1"/>
              </p:cNvSpPr>
              <p:nvPr/>
            </p:nvSpPr>
            <p:spPr bwMode="auto">
              <a:xfrm>
                <a:off x="9640103" y="4127420"/>
                <a:ext cx="1143000" cy="685604"/>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37" name="Object 121">
                <a:extLst>
                  <a:ext uri="{FF2B5EF4-FFF2-40B4-BE49-F238E27FC236}">
                    <a16:creationId xmlns:a16="http://schemas.microsoft.com/office/drawing/2014/main" id="{632DBAFE-BEAC-4D7F-945D-BA8F3ECA2B0A}"/>
                  </a:ext>
                </a:extLst>
              </p:cNvPr>
              <p:cNvSpPr txBox="1"/>
              <p:nvPr/>
            </p:nvSpPr>
            <p:spPr bwMode="auto">
              <a:xfrm>
                <a:off x="2483318" y="5562600"/>
                <a:ext cx="4222282" cy="4572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𝑨</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𝟏𝟔</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𝑨</m:t>
                          </m:r>
                        </m:e>
                        <m:sub>
                          <m:r>
                            <a:rPr lang="zh-CN" altLang="en-US" sz="2800" b="1" i="1">
                              <a:solidFill>
                                <a:srgbClr val="000000"/>
                              </a:solidFill>
                              <a:latin typeface="Cambria Math" panose="02040503050406030204" pitchFamily="18" charset="0"/>
                              <a:ea typeface="+mj-ea"/>
                            </a:rPr>
                            <m:t>𝟏</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𝟏𝟔</m:t>
                      </m:r>
                      <m:sSup>
                        <m:sSupPr>
                          <m:ctrlPr>
                            <a:rPr lang="zh-CN" altLang="en-US" sz="2800" b="1" i="1">
                              <a:solidFill>
                                <a:srgbClr val="000000"/>
                              </a:solidFill>
                              <a:latin typeface="Cambria Math" panose="02040503050406030204" pitchFamily="18" charset="0"/>
                              <a:ea typeface="+mj-ea"/>
                            </a:rPr>
                          </m:ctrlPr>
                        </m:sSupPr>
                        <m:e>
                          <m:r>
                            <a:rPr lang="zh-CN" altLang="en-US" sz="2800" b="1" i="1">
                              <a:solidFill>
                                <a:srgbClr val="000000"/>
                              </a:solidFill>
                              <a:latin typeface="Cambria Math" panose="02040503050406030204" pitchFamily="18" charset="0"/>
                              <a:ea typeface="+mj-ea"/>
                            </a:rPr>
                            <m:t>𝑹</m:t>
                          </m:r>
                        </m:e>
                        <m:sup>
                          <m:r>
                            <a:rPr lang="zh-CN" altLang="en-US" sz="2800" b="1" i="1">
                              <a:solidFill>
                                <a:srgbClr val="000000"/>
                              </a:solidFill>
                              <a:latin typeface="Cambria Math" panose="02040503050406030204" pitchFamily="18" charset="0"/>
                              <a:ea typeface="+mj-ea"/>
                            </a:rPr>
                            <m:t>𝟐</m:t>
                          </m:r>
                        </m:sup>
                      </m:sSup>
                    </m:oMath>
                  </m:oMathPara>
                </a14:m>
                <a:endParaRPr lang="zh-CN" altLang="en-US" sz="2800" b="1" dirty="0">
                  <a:ea typeface="+mj-ea"/>
                </a:endParaRPr>
              </a:p>
            </p:txBody>
          </p:sp>
        </mc:Choice>
        <mc:Fallback xmlns="">
          <p:sp>
            <p:nvSpPr>
              <p:cNvPr id="9337" name="Object 121">
                <a:extLst>
                  <a:ext uri="{FF2B5EF4-FFF2-40B4-BE49-F238E27FC236}">
                    <a16:creationId xmlns:a16="http://schemas.microsoft.com/office/drawing/2014/main" id="{632DBAFE-BEAC-4D7F-945D-BA8F3ECA2B0A}"/>
                  </a:ext>
                </a:extLst>
              </p:cNvPr>
              <p:cNvSpPr txBox="1">
                <a:spLocks noRot="1" noChangeAspect="1" noMove="1" noResize="1" noEditPoints="1" noAdjustHandles="1" noChangeArrowheads="1" noChangeShapeType="1" noTextEdit="1"/>
              </p:cNvSpPr>
              <p:nvPr/>
            </p:nvSpPr>
            <p:spPr bwMode="auto">
              <a:xfrm>
                <a:off x="2483318" y="5562600"/>
                <a:ext cx="4222282" cy="457200"/>
              </a:xfrm>
              <a:prstGeom prst="rect">
                <a:avLst/>
              </a:prstGeom>
              <a:blipFill>
                <a:blip r:embed="rId8"/>
                <a:stretch>
                  <a:fillRect b="-2667"/>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62"/>
                                        </p:tgtEl>
                                        <p:attrNameLst>
                                          <p:attrName>style.visibility</p:attrName>
                                        </p:attrNameLst>
                                      </p:cBhvr>
                                      <p:to>
                                        <p:strVal val="visible"/>
                                      </p:to>
                                    </p:set>
                                    <p:animEffect transition="in" filter="box(out)">
                                      <p:cBhvr>
                                        <p:cTn id="7" dur="500"/>
                                        <p:tgtEl>
                                          <p:spTgt spid="9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338"/>
                                        </p:tgtEl>
                                        <p:attrNameLst>
                                          <p:attrName>style.visibility</p:attrName>
                                        </p:attrNameLst>
                                      </p:cBhvr>
                                      <p:to>
                                        <p:strVal val="visible"/>
                                      </p:to>
                                    </p:set>
                                    <p:animEffect transition="in" filter="box(out)">
                                      <p:cBhvr>
                                        <p:cTn id="12" dur="500"/>
                                        <p:tgtEl>
                                          <p:spTgt spid="9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300"/>
                                        </p:tgtEl>
                                        <p:attrNameLst>
                                          <p:attrName>style.visibility</p:attrName>
                                        </p:attrNameLst>
                                      </p:cBhvr>
                                      <p:to>
                                        <p:strVal val="visible"/>
                                      </p:to>
                                    </p:set>
                                    <p:animEffect transition="in" filter="box(out)">
                                      <p:cBhvr>
                                        <p:cTn id="17" dur="500"/>
                                        <p:tgtEl>
                                          <p:spTgt spid="9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334"/>
                                        </p:tgtEl>
                                        <p:attrNameLst>
                                          <p:attrName>style.visibility</p:attrName>
                                        </p:attrNameLst>
                                      </p:cBhvr>
                                      <p:to>
                                        <p:strVal val="visible"/>
                                      </p:to>
                                    </p:set>
                                    <p:animEffect transition="in" filter="box(out)">
                                      <p:cBhvr>
                                        <p:cTn id="22" dur="500"/>
                                        <p:tgtEl>
                                          <p:spTgt spid="933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3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3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2" grpId="0" autoUpdateAnimBg="0"/>
      <p:bldP spid="9300" grpId="0" autoUpdateAnimBg="0"/>
      <p:bldP spid="9329" grpId="0"/>
      <p:bldP spid="9330" grpId="0"/>
      <p:bldP spid="9335" grpId="0"/>
      <p:bldP spid="9336" grpId="0"/>
      <p:bldP spid="93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3" name="Text Box 25">
            <a:extLst>
              <a:ext uri="{FF2B5EF4-FFF2-40B4-BE49-F238E27FC236}">
                <a16:creationId xmlns:a16="http://schemas.microsoft.com/office/drawing/2014/main" id="{841D18A4-5932-46F7-8995-2C2939F2DA0A}"/>
              </a:ext>
            </a:extLst>
          </p:cNvPr>
          <p:cNvSpPr txBox="1">
            <a:spLocks noChangeArrowheads="1"/>
          </p:cNvSpPr>
          <p:nvPr/>
        </p:nvSpPr>
        <p:spPr bwMode="auto">
          <a:xfrm>
            <a:off x="807640" y="167043"/>
            <a:ext cx="24497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latin typeface="+mj-lt"/>
                <a:ea typeface="+mj-ea"/>
              </a:rPr>
              <a:t>二</a:t>
            </a:r>
            <a:r>
              <a:rPr lang="en-US" altLang="zh-CN" sz="3200" b="1" dirty="0">
                <a:latin typeface="+mj-lt"/>
                <a:ea typeface="+mj-ea"/>
              </a:rPr>
              <a:t>. </a:t>
            </a:r>
            <a:r>
              <a:rPr lang="zh-CN" altLang="en-US" sz="3200" b="1" dirty="0">
                <a:latin typeface="+mj-lt"/>
                <a:ea typeface="+mj-ea"/>
              </a:rPr>
              <a:t>物理应用</a:t>
            </a:r>
          </a:p>
        </p:txBody>
      </p:sp>
      <p:sp>
        <p:nvSpPr>
          <p:cNvPr id="12314" name="Text Box 26">
            <a:extLst>
              <a:ext uri="{FF2B5EF4-FFF2-40B4-BE49-F238E27FC236}">
                <a16:creationId xmlns:a16="http://schemas.microsoft.com/office/drawing/2014/main" id="{E626BEE2-5E01-4D2E-A6E1-5399344EA0CD}"/>
              </a:ext>
            </a:extLst>
          </p:cNvPr>
          <p:cNvSpPr txBox="1">
            <a:spLocks noChangeArrowheads="1"/>
          </p:cNvSpPr>
          <p:nvPr/>
        </p:nvSpPr>
        <p:spPr bwMode="auto">
          <a:xfrm>
            <a:off x="990599" y="782310"/>
            <a:ext cx="22429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latin typeface="+mj-lt"/>
                <a:ea typeface="+mj-ea"/>
              </a:rPr>
              <a:t>1. </a:t>
            </a:r>
            <a:r>
              <a:rPr lang="zh-CN" altLang="en-US" sz="3200" b="1" dirty="0">
                <a:latin typeface="+mj-lt"/>
                <a:ea typeface="+mj-ea"/>
              </a:rPr>
              <a:t>物体重心</a:t>
            </a:r>
          </a:p>
        </p:txBody>
      </p:sp>
      <p:sp>
        <p:nvSpPr>
          <p:cNvPr id="12318" name="Text Box 30">
            <a:extLst>
              <a:ext uri="{FF2B5EF4-FFF2-40B4-BE49-F238E27FC236}">
                <a16:creationId xmlns:a16="http://schemas.microsoft.com/office/drawing/2014/main" id="{CA48A70E-0AAF-40E5-9E33-47B23F66CEC2}"/>
              </a:ext>
            </a:extLst>
          </p:cNvPr>
          <p:cNvSpPr txBox="1">
            <a:spLocks noChangeArrowheads="1"/>
          </p:cNvSpPr>
          <p:nvPr/>
        </p:nvSpPr>
        <p:spPr bwMode="auto">
          <a:xfrm>
            <a:off x="990599" y="1447800"/>
            <a:ext cx="26516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latin typeface="+mj-lt"/>
                <a:ea typeface="+mj-ea"/>
              </a:rPr>
              <a:t>(1). </a:t>
            </a:r>
            <a:r>
              <a:rPr lang="zh-CN" altLang="en-US" sz="3200" b="1" dirty="0">
                <a:latin typeface="+mj-lt"/>
                <a:ea typeface="+mj-ea"/>
              </a:rPr>
              <a:t>平面薄板</a:t>
            </a:r>
            <a:r>
              <a:rPr lang="en-US" altLang="zh-CN" sz="3200" b="1" dirty="0">
                <a:latin typeface="+mj-lt"/>
                <a:ea typeface="+mj-ea"/>
              </a:rPr>
              <a:t>:</a:t>
            </a:r>
          </a:p>
        </p:txBody>
      </p:sp>
      <mc:AlternateContent xmlns:mc="http://schemas.openxmlformats.org/markup-compatibility/2006" xmlns:a14="http://schemas.microsoft.com/office/drawing/2010/main">
        <mc:Choice Requires="a14">
          <p:sp>
            <p:nvSpPr>
              <p:cNvPr id="12351" name="Text Box 63">
                <a:extLst>
                  <a:ext uri="{FF2B5EF4-FFF2-40B4-BE49-F238E27FC236}">
                    <a16:creationId xmlns:a16="http://schemas.microsoft.com/office/drawing/2014/main" id="{645FDBC5-F816-4CC2-80CE-28B02DDF3AD2}"/>
                  </a:ext>
                </a:extLst>
              </p:cNvPr>
              <p:cNvSpPr txBox="1">
                <a:spLocks noChangeArrowheads="1"/>
              </p:cNvSpPr>
              <p:nvPr/>
            </p:nvSpPr>
            <p:spPr bwMode="auto">
              <a:xfrm>
                <a:off x="1371600" y="2037421"/>
                <a:ext cx="770572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b="1" dirty="0">
                    <a:latin typeface="+mj-lt"/>
                    <a:ea typeface="+mj-ea"/>
                  </a:rPr>
                  <a:t>设薄板占有平面区域</a:t>
                </a:r>
                <a:r>
                  <a:rPr lang="en-US" altLang="zh-CN" sz="2800" b="1" i="1" dirty="0">
                    <a:latin typeface="+mj-lt"/>
                    <a:ea typeface="+mj-ea"/>
                  </a:rPr>
                  <a:t>D</a:t>
                </a:r>
                <a:r>
                  <a:rPr lang="en-US" altLang="zh-CN" sz="2800" b="1" dirty="0">
                    <a:latin typeface="+mj-lt"/>
                    <a:ea typeface="+mj-ea"/>
                  </a:rPr>
                  <a:t>,</a:t>
                </a:r>
                <a:r>
                  <a:rPr lang="zh-CN" altLang="en-US" sz="2800" b="1" dirty="0">
                    <a:latin typeface="+mj-lt"/>
                    <a:ea typeface="+mj-ea"/>
                  </a:rPr>
                  <a:t>面密度</a:t>
                </a:r>
                <a14:m>
                  <m:oMath xmlns:m="http://schemas.openxmlformats.org/officeDocument/2006/math">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oMath>
                </a14:m>
                <a:r>
                  <a:rPr lang="zh-CN" altLang="en-US" sz="2800" b="1" dirty="0">
                    <a:latin typeface="+mj-lt"/>
                    <a:ea typeface="+mj-ea"/>
                  </a:rPr>
                  <a:t>在</a:t>
                </a:r>
                <a:r>
                  <a:rPr lang="en-US" altLang="zh-CN" sz="2800" b="1" i="1" dirty="0">
                    <a:latin typeface="+mj-lt"/>
                    <a:ea typeface="+mj-ea"/>
                  </a:rPr>
                  <a:t>D</a:t>
                </a:r>
                <a:r>
                  <a:rPr lang="zh-CN" altLang="en-US" sz="2800" b="1" dirty="0">
                    <a:latin typeface="+mj-lt"/>
                    <a:ea typeface="+mj-ea"/>
                  </a:rPr>
                  <a:t>上连续</a:t>
                </a:r>
                <a:r>
                  <a:rPr lang="en-US" altLang="zh-CN" sz="2800" b="1" dirty="0">
                    <a:latin typeface="+mj-lt"/>
                    <a:ea typeface="+mj-ea"/>
                  </a:rPr>
                  <a:t>.</a:t>
                </a:r>
              </a:p>
            </p:txBody>
          </p:sp>
        </mc:Choice>
        <mc:Fallback xmlns="">
          <p:sp>
            <p:nvSpPr>
              <p:cNvPr id="12351" name="Text Box 63">
                <a:extLst>
                  <a:ext uri="{FF2B5EF4-FFF2-40B4-BE49-F238E27FC236}">
                    <a16:creationId xmlns:a16="http://schemas.microsoft.com/office/drawing/2014/main" id="{645FDBC5-F816-4CC2-80CE-28B02DDF3AD2}"/>
                  </a:ext>
                </a:extLst>
              </p:cNvPr>
              <p:cNvSpPr txBox="1">
                <a:spLocks noRot="1" noChangeAspect="1" noMove="1" noResize="1" noEditPoints="1" noAdjustHandles="1" noChangeArrowheads="1" noChangeShapeType="1" noTextEdit="1"/>
              </p:cNvSpPr>
              <p:nvPr/>
            </p:nvSpPr>
            <p:spPr bwMode="auto">
              <a:xfrm>
                <a:off x="1371600" y="2037421"/>
                <a:ext cx="7705721" cy="523220"/>
              </a:xfrm>
              <a:prstGeom prst="rect">
                <a:avLst/>
              </a:prstGeom>
              <a:blipFill>
                <a:blip r:embed="rId2"/>
                <a:stretch>
                  <a:fillRect l="-1582" t="-15116" r="-1187"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2363" name="Group 75">
            <a:extLst>
              <a:ext uri="{FF2B5EF4-FFF2-40B4-BE49-F238E27FC236}">
                <a16:creationId xmlns:a16="http://schemas.microsoft.com/office/drawing/2014/main" id="{450E491C-ECA5-4225-A79C-514983DC4FE4}"/>
              </a:ext>
            </a:extLst>
          </p:cNvPr>
          <p:cNvGrpSpPr>
            <a:grpSpLocks/>
          </p:cNvGrpSpPr>
          <p:nvPr/>
        </p:nvGrpSpPr>
        <p:grpSpPr bwMode="auto">
          <a:xfrm>
            <a:off x="7935912" y="3919542"/>
            <a:ext cx="2454275" cy="1860551"/>
            <a:chOff x="3686" y="1488"/>
            <a:chExt cx="1546" cy="1172"/>
          </a:xfrm>
        </p:grpSpPr>
        <p:sp>
          <p:nvSpPr>
            <p:cNvPr id="12353" name="Line 65">
              <a:extLst>
                <a:ext uri="{FF2B5EF4-FFF2-40B4-BE49-F238E27FC236}">
                  <a16:creationId xmlns:a16="http://schemas.microsoft.com/office/drawing/2014/main" id="{3CB06007-201D-48DE-8B4A-3A9670BF10CB}"/>
                </a:ext>
              </a:extLst>
            </p:cNvPr>
            <p:cNvSpPr>
              <a:spLocks noChangeShapeType="1"/>
            </p:cNvSpPr>
            <p:nvPr/>
          </p:nvSpPr>
          <p:spPr bwMode="auto">
            <a:xfrm>
              <a:off x="3744" y="2400"/>
              <a:ext cx="1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i="1">
                <a:latin typeface="+mj-lt"/>
                <a:ea typeface="+mj-ea"/>
              </a:endParaRPr>
            </a:p>
          </p:txBody>
        </p:sp>
        <p:sp>
          <p:nvSpPr>
            <p:cNvPr id="12354" name="Line 66">
              <a:extLst>
                <a:ext uri="{FF2B5EF4-FFF2-40B4-BE49-F238E27FC236}">
                  <a16:creationId xmlns:a16="http://schemas.microsoft.com/office/drawing/2014/main" id="{781F7FB8-F174-4419-9A42-7155381D1BD0}"/>
                </a:ext>
              </a:extLst>
            </p:cNvPr>
            <p:cNvSpPr>
              <a:spLocks noChangeShapeType="1"/>
            </p:cNvSpPr>
            <p:nvPr/>
          </p:nvSpPr>
          <p:spPr bwMode="auto">
            <a:xfrm flipV="1">
              <a:off x="3936" y="1488"/>
              <a:ext cx="0"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i="1">
                <a:latin typeface="+mj-lt"/>
                <a:ea typeface="+mj-ea"/>
              </a:endParaRPr>
            </a:p>
          </p:txBody>
        </p:sp>
        <p:sp>
          <p:nvSpPr>
            <p:cNvPr id="12355" name="Freeform 67">
              <a:extLst>
                <a:ext uri="{FF2B5EF4-FFF2-40B4-BE49-F238E27FC236}">
                  <a16:creationId xmlns:a16="http://schemas.microsoft.com/office/drawing/2014/main" id="{763E8D54-20FB-45C1-A4B4-2847536B7AAD}"/>
                </a:ext>
              </a:extLst>
            </p:cNvPr>
            <p:cNvSpPr>
              <a:spLocks/>
            </p:cNvSpPr>
            <p:nvPr/>
          </p:nvSpPr>
          <p:spPr bwMode="auto">
            <a:xfrm>
              <a:off x="4200" y="1520"/>
              <a:ext cx="824" cy="712"/>
            </a:xfrm>
            <a:custGeom>
              <a:avLst/>
              <a:gdLst>
                <a:gd name="T0" fmla="*/ 72 w 824"/>
                <a:gd name="T1" fmla="*/ 592 h 712"/>
                <a:gd name="T2" fmla="*/ 24 w 824"/>
                <a:gd name="T3" fmla="*/ 352 h 712"/>
                <a:gd name="T4" fmla="*/ 168 w 824"/>
                <a:gd name="T5" fmla="*/ 112 h 712"/>
                <a:gd name="T6" fmla="*/ 552 w 824"/>
                <a:gd name="T7" fmla="*/ 16 h 712"/>
                <a:gd name="T8" fmla="*/ 792 w 824"/>
                <a:gd name="T9" fmla="*/ 208 h 712"/>
                <a:gd name="T10" fmla="*/ 744 w 824"/>
                <a:gd name="T11" fmla="*/ 496 h 712"/>
                <a:gd name="T12" fmla="*/ 456 w 824"/>
                <a:gd name="T13" fmla="*/ 688 h 712"/>
                <a:gd name="T14" fmla="*/ 72 w 824"/>
                <a:gd name="T15" fmla="*/ 592 h 7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4" h="712">
                  <a:moveTo>
                    <a:pt x="72" y="592"/>
                  </a:moveTo>
                  <a:cubicBezTo>
                    <a:pt x="0" y="536"/>
                    <a:pt x="8" y="432"/>
                    <a:pt x="24" y="352"/>
                  </a:cubicBezTo>
                  <a:cubicBezTo>
                    <a:pt x="40" y="272"/>
                    <a:pt x="80" y="168"/>
                    <a:pt x="168" y="112"/>
                  </a:cubicBezTo>
                  <a:cubicBezTo>
                    <a:pt x="256" y="56"/>
                    <a:pt x="448" y="0"/>
                    <a:pt x="552" y="16"/>
                  </a:cubicBezTo>
                  <a:cubicBezTo>
                    <a:pt x="656" y="32"/>
                    <a:pt x="760" y="128"/>
                    <a:pt x="792" y="208"/>
                  </a:cubicBezTo>
                  <a:cubicBezTo>
                    <a:pt x="824" y="288"/>
                    <a:pt x="800" y="416"/>
                    <a:pt x="744" y="496"/>
                  </a:cubicBezTo>
                  <a:cubicBezTo>
                    <a:pt x="688" y="576"/>
                    <a:pt x="568" y="664"/>
                    <a:pt x="456" y="688"/>
                  </a:cubicBezTo>
                  <a:cubicBezTo>
                    <a:pt x="344" y="712"/>
                    <a:pt x="144" y="648"/>
                    <a:pt x="72" y="592"/>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i="1">
                <a:latin typeface="+mj-lt"/>
                <a:ea typeface="+mj-ea"/>
              </a:endParaRPr>
            </a:p>
          </p:txBody>
        </p:sp>
        <p:sp>
          <p:nvSpPr>
            <p:cNvPr id="12356" name="Text Box 68">
              <a:extLst>
                <a:ext uri="{FF2B5EF4-FFF2-40B4-BE49-F238E27FC236}">
                  <a16:creationId xmlns:a16="http://schemas.microsoft.com/office/drawing/2014/main" id="{5E1A065C-6C69-420B-BE4A-21F83D5C3A5D}"/>
                </a:ext>
              </a:extLst>
            </p:cNvPr>
            <p:cNvSpPr txBox="1">
              <a:spLocks noChangeArrowheads="1"/>
            </p:cNvSpPr>
            <p:nvPr/>
          </p:nvSpPr>
          <p:spPr bwMode="auto">
            <a:xfrm>
              <a:off x="4656" y="1824"/>
              <a:ext cx="2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latin typeface="+mj-lt"/>
                  <a:ea typeface="+mj-ea"/>
                </a:rPr>
                <a:t>D</a:t>
              </a:r>
            </a:p>
          </p:txBody>
        </p:sp>
        <p:sp>
          <p:nvSpPr>
            <p:cNvPr id="12357" name="Oval 69">
              <a:extLst>
                <a:ext uri="{FF2B5EF4-FFF2-40B4-BE49-F238E27FC236}">
                  <a16:creationId xmlns:a16="http://schemas.microsoft.com/office/drawing/2014/main" id="{0702C796-9400-4D27-8616-6C49CF0BC547}"/>
                </a:ext>
              </a:extLst>
            </p:cNvPr>
            <p:cNvSpPr>
              <a:spLocks noChangeArrowheads="1"/>
            </p:cNvSpPr>
            <p:nvPr/>
          </p:nvSpPr>
          <p:spPr bwMode="auto">
            <a:xfrm>
              <a:off x="4368" y="1776"/>
              <a:ext cx="192" cy="192"/>
            </a:xfrm>
            <a:prstGeom prst="ellipse">
              <a:avLst/>
            </a:prstGeom>
            <a:pattFill prst="ltDnDiag">
              <a:fgClr>
                <a:schemeClr val="bg2"/>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i="1">
                <a:latin typeface="+mj-lt"/>
                <a:ea typeface="+mj-ea"/>
              </a:endParaRPr>
            </a:p>
          </p:txBody>
        </p:sp>
        <p:sp>
          <p:nvSpPr>
            <p:cNvPr id="12359" name="Line 71">
              <a:extLst>
                <a:ext uri="{FF2B5EF4-FFF2-40B4-BE49-F238E27FC236}">
                  <a16:creationId xmlns:a16="http://schemas.microsoft.com/office/drawing/2014/main" id="{2C44F0DD-53C9-4FC5-BA87-7EDBC57E0D11}"/>
                </a:ext>
              </a:extLst>
            </p:cNvPr>
            <p:cNvSpPr>
              <a:spLocks noChangeShapeType="1"/>
            </p:cNvSpPr>
            <p:nvPr/>
          </p:nvSpPr>
          <p:spPr bwMode="auto">
            <a:xfrm>
              <a:off x="4464" y="1872"/>
              <a:ext cx="0" cy="52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i="1">
                <a:latin typeface="+mj-lt"/>
                <a:ea typeface="+mj-ea"/>
              </a:endParaRPr>
            </a:p>
          </p:txBody>
        </p:sp>
        <p:sp>
          <p:nvSpPr>
            <p:cNvPr id="12360" name="Line 72">
              <a:extLst>
                <a:ext uri="{FF2B5EF4-FFF2-40B4-BE49-F238E27FC236}">
                  <a16:creationId xmlns:a16="http://schemas.microsoft.com/office/drawing/2014/main" id="{3BA93B62-DEE4-4181-8310-244D6A76C5AD}"/>
                </a:ext>
              </a:extLst>
            </p:cNvPr>
            <p:cNvSpPr>
              <a:spLocks noChangeShapeType="1"/>
            </p:cNvSpPr>
            <p:nvPr/>
          </p:nvSpPr>
          <p:spPr bwMode="auto">
            <a:xfrm flipH="1">
              <a:off x="3936" y="1872"/>
              <a:ext cx="52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i="1">
                <a:latin typeface="+mj-lt"/>
                <a:ea typeface="+mj-ea"/>
              </a:endParaRPr>
            </a:p>
          </p:txBody>
        </p:sp>
        <p:sp>
          <p:nvSpPr>
            <p:cNvPr id="12361" name="Text Box 73">
              <a:extLst>
                <a:ext uri="{FF2B5EF4-FFF2-40B4-BE49-F238E27FC236}">
                  <a16:creationId xmlns:a16="http://schemas.microsoft.com/office/drawing/2014/main" id="{C6F5EF44-1B44-40BB-94C2-63F1396AAFBC}"/>
                </a:ext>
              </a:extLst>
            </p:cNvPr>
            <p:cNvSpPr txBox="1">
              <a:spLocks noChangeArrowheads="1"/>
            </p:cNvSpPr>
            <p:nvPr/>
          </p:nvSpPr>
          <p:spPr bwMode="auto">
            <a:xfrm>
              <a:off x="4310" y="2330"/>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latin typeface="+mj-lt"/>
                  <a:ea typeface="+mj-ea"/>
                </a:rPr>
                <a:t>x</a:t>
              </a:r>
            </a:p>
          </p:txBody>
        </p:sp>
        <p:sp>
          <p:nvSpPr>
            <p:cNvPr id="12362" name="Text Box 74">
              <a:extLst>
                <a:ext uri="{FF2B5EF4-FFF2-40B4-BE49-F238E27FC236}">
                  <a16:creationId xmlns:a16="http://schemas.microsoft.com/office/drawing/2014/main" id="{71B3DC93-C8E9-49EE-8AFC-BAA27B829DAD}"/>
                </a:ext>
              </a:extLst>
            </p:cNvPr>
            <p:cNvSpPr txBox="1">
              <a:spLocks noChangeArrowheads="1"/>
            </p:cNvSpPr>
            <p:nvPr/>
          </p:nvSpPr>
          <p:spPr bwMode="auto">
            <a:xfrm>
              <a:off x="3686" y="1706"/>
              <a:ext cx="2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latin typeface="+mj-lt"/>
                  <a:ea typeface="+mj-ea"/>
                </a:rPr>
                <a:t>y</a:t>
              </a:r>
            </a:p>
          </p:txBody>
        </p:sp>
      </p:grpSp>
      <mc:AlternateContent xmlns:mc="http://schemas.openxmlformats.org/markup-compatibility/2006" xmlns:a14="http://schemas.microsoft.com/office/drawing/2010/main">
        <mc:Choice Requires="a14">
          <p:sp>
            <p:nvSpPr>
              <p:cNvPr id="12364" name="Text Box 76">
                <a:extLst>
                  <a:ext uri="{FF2B5EF4-FFF2-40B4-BE49-F238E27FC236}">
                    <a16:creationId xmlns:a16="http://schemas.microsoft.com/office/drawing/2014/main" id="{DC4BFC5E-20F5-41EF-AF65-8A01F3AE4AE8}"/>
                  </a:ext>
                </a:extLst>
              </p:cNvPr>
              <p:cNvSpPr txBox="1">
                <a:spLocks noChangeArrowheads="1"/>
              </p:cNvSpPr>
              <p:nvPr/>
            </p:nvSpPr>
            <p:spPr bwMode="auto">
              <a:xfrm>
                <a:off x="1371600" y="2667002"/>
                <a:ext cx="7629524"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800" b="1" dirty="0">
                    <a:latin typeface="+mj-lt"/>
                    <a:ea typeface="+mj-ea"/>
                  </a:rPr>
                  <a:t>在 </a:t>
                </a:r>
                <a:r>
                  <a:rPr lang="en-US" altLang="zh-CN" sz="2800" b="1" i="1" dirty="0">
                    <a:latin typeface="+mj-lt"/>
                    <a:ea typeface="+mj-ea"/>
                  </a:rPr>
                  <a:t>D</a:t>
                </a:r>
                <a:r>
                  <a:rPr lang="zh-CN" altLang="en-US" sz="2800" b="1" dirty="0">
                    <a:latin typeface="+mj-lt"/>
                    <a:ea typeface="+mj-ea"/>
                  </a:rPr>
                  <a:t>上任取小区域</a:t>
                </a:r>
                <a14:m>
                  <m:oMath xmlns:m="http://schemas.openxmlformats.org/officeDocument/2006/math">
                    <m:r>
                      <a:rPr lang="en-US" altLang="zh-CN" sz="2800" b="1" i="0" smtClean="0">
                        <a:solidFill>
                          <a:srgbClr val="000000"/>
                        </a:solidFill>
                        <a:latin typeface="Cambria Math" panose="02040503050406030204" pitchFamily="18" charset="0"/>
                      </a:rPr>
                      <m:t> </m:t>
                    </m:r>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oMath>
                </a14:m>
                <a:r>
                  <a:rPr lang="zh-CN" altLang="en-US" sz="2800" b="1" dirty="0">
                    <a:latin typeface="+mj-lt"/>
                    <a:ea typeface="+mj-ea"/>
                  </a:rPr>
                  <a:t>及其上面任意一点 </a:t>
                </a:r>
                <a:r>
                  <a:rPr lang="en-US" altLang="zh-CN" sz="2800" b="1" dirty="0">
                    <a:latin typeface="+mj-lt"/>
                    <a:ea typeface="+mj-ea"/>
                  </a:rPr>
                  <a:t>(</a:t>
                </a:r>
                <a:r>
                  <a:rPr lang="en-US" altLang="zh-CN" sz="2800" b="1" i="1" dirty="0">
                    <a:latin typeface="+mj-lt"/>
                    <a:ea typeface="+mj-ea"/>
                  </a:rPr>
                  <a:t>x , y</a:t>
                </a:r>
                <a:r>
                  <a:rPr lang="en-US" altLang="zh-CN" sz="2800" b="1" dirty="0">
                    <a:latin typeface="+mj-lt"/>
                    <a:ea typeface="+mj-ea"/>
                  </a:rPr>
                  <a:t>),</a:t>
                </a:r>
              </a:p>
            </p:txBody>
          </p:sp>
        </mc:Choice>
        <mc:Fallback xmlns="">
          <p:sp>
            <p:nvSpPr>
              <p:cNvPr id="12364" name="Text Box 76">
                <a:extLst>
                  <a:ext uri="{FF2B5EF4-FFF2-40B4-BE49-F238E27FC236}">
                    <a16:creationId xmlns:a16="http://schemas.microsoft.com/office/drawing/2014/main" id="{DC4BFC5E-20F5-41EF-AF65-8A01F3AE4AE8}"/>
                  </a:ext>
                </a:extLst>
              </p:cNvPr>
              <p:cNvSpPr txBox="1">
                <a:spLocks noRot="1" noChangeAspect="1" noMove="1" noResize="1" noEditPoints="1" noAdjustHandles="1" noChangeArrowheads="1" noChangeShapeType="1" noTextEdit="1"/>
              </p:cNvSpPr>
              <p:nvPr/>
            </p:nvSpPr>
            <p:spPr bwMode="auto">
              <a:xfrm>
                <a:off x="1371600" y="2667002"/>
                <a:ext cx="7629524" cy="523220"/>
              </a:xfrm>
              <a:prstGeom prst="rect">
                <a:avLst/>
              </a:prstGeom>
              <a:blipFill>
                <a:blip r:embed="rId3"/>
                <a:stretch>
                  <a:fillRect l="-1597" t="-16471" b="-329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69" name="Text Box 81">
                <a:extLst>
                  <a:ext uri="{FF2B5EF4-FFF2-40B4-BE49-F238E27FC236}">
                    <a16:creationId xmlns:a16="http://schemas.microsoft.com/office/drawing/2014/main" id="{939BE234-1355-44FE-931A-A589C934F675}"/>
                  </a:ext>
                </a:extLst>
              </p:cNvPr>
              <p:cNvSpPr txBox="1">
                <a:spLocks noChangeArrowheads="1"/>
              </p:cNvSpPr>
              <p:nvPr/>
            </p:nvSpPr>
            <p:spPr bwMode="auto">
              <a:xfrm>
                <a:off x="1496072" y="3345144"/>
                <a:ext cx="4369786"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14:m>
                  <m:oMath xmlns:m="http://schemas.openxmlformats.org/officeDocument/2006/math">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oMath>
                </a14:m>
                <a:r>
                  <a:rPr lang="zh-CN" altLang="en-US" sz="2800" b="1" dirty="0">
                    <a:latin typeface="+mj-lt"/>
                    <a:ea typeface="+mj-ea"/>
                  </a:rPr>
                  <a:t>的质量 </a:t>
                </a:r>
                <a14:m>
                  <m:oMath xmlns:m="http://schemas.openxmlformats.org/officeDocument/2006/math">
                    <m:r>
                      <a:rPr lang="zh-CN" altLang="en-US" sz="2800" b="1" i="1">
                        <a:solidFill>
                          <a:srgbClr val="000000"/>
                        </a:solidFill>
                        <a:latin typeface="Cambria Math" panose="02040503050406030204" pitchFamily="18" charset="0"/>
                      </a:rPr>
                      <m:t>𝒅𝑴</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𝝆</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𝒙</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𝒚</m:t>
                    </m:r>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oMath>
                </a14:m>
                <a:endParaRPr lang="zh-CN" altLang="en-US" sz="2800" b="1" dirty="0"/>
              </a:p>
            </p:txBody>
          </p:sp>
        </mc:Choice>
        <mc:Fallback xmlns="">
          <p:sp>
            <p:nvSpPr>
              <p:cNvPr id="12369" name="Text Box 81">
                <a:extLst>
                  <a:ext uri="{FF2B5EF4-FFF2-40B4-BE49-F238E27FC236}">
                    <a16:creationId xmlns:a16="http://schemas.microsoft.com/office/drawing/2014/main" id="{939BE234-1355-44FE-931A-A589C934F675}"/>
                  </a:ext>
                </a:extLst>
              </p:cNvPr>
              <p:cNvSpPr txBox="1">
                <a:spLocks noRot="1" noChangeAspect="1" noMove="1" noResize="1" noEditPoints="1" noAdjustHandles="1" noChangeArrowheads="1" noChangeShapeType="1" noTextEdit="1"/>
              </p:cNvSpPr>
              <p:nvPr/>
            </p:nvSpPr>
            <p:spPr bwMode="auto">
              <a:xfrm>
                <a:off x="1496072" y="3345144"/>
                <a:ext cx="4369786" cy="523220"/>
              </a:xfrm>
              <a:prstGeom prst="rect">
                <a:avLst/>
              </a:prstGeom>
              <a:blipFill>
                <a:blip r:embed="rId4"/>
                <a:stretch>
                  <a:fillRect t="-16279" b="-279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72" name="Text Box 84">
                <a:extLst>
                  <a:ext uri="{FF2B5EF4-FFF2-40B4-BE49-F238E27FC236}">
                    <a16:creationId xmlns:a16="http://schemas.microsoft.com/office/drawing/2014/main" id="{937C4BA5-527D-4879-9116-BAF854560712}"/>
                  </a:ext>
                </a:extLst>
              </p:cNvPr>
              <p:cNvSpPr txBox="1">
                <a:spLocks noChangeArrowheads="1"/>
              </p:cNvSpPr>
              <p:nvPr/>
            </p:nvSpPr>
            <p:spPr bwMode="auto">
              <a:xfrm>
                <a:off x="1496072" y="4004334"/>
                <a:ext cx="506581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14:m>
                  <m:oMath xmlns:m="http://schemas.openxmlformats.org/officeDocument/2006/math">
                    <m:r>
                      <a:rPr lang="zh-CN" altLang="en-US" sz="2800" b="1" i="1">
                        <a:solidFill>
                          <a:srgbClr val="000000"/>
                        </a:solidFill>
                        <a:latin typeface="Cambria Math" panose="02040503050406030204" pitchFamily="18" charset="0"/>
                      </a:rPr>
                      <m:t>𝒅</m:t>
                    </m:r>
                    <m:r>
                      <a:rPr lang="zh-CN" altLang="en-US" sz="2800" b="1" i="1">
                        <a:solidFill>
                          <a:srgbClr val="000000"/>
                        </a:solidFill>
                        <a:latin typeface="Cambria Math" panose="02040503050406030204" pitchFamily="18" charset="0"/>
                      </a:rPr>
                      <m:t>𝝈</m:t>
                    </m:r>
                  </m:oMath>
                </a14:m>
                <a:r>
                  <a:rPr lang="zh-CN" altLang="en-US" sz="2800" b="1" dirty="0">
                    <a:latin typeface="+mj-lt"/>
                    <a:ea typeface="+mj-ea"/>
                  </a:rPr>
                  <a:t>对 </a:t>
                </a:r>
                <a:r>
                  <a:rPr lang="en-US" altLang="zh-CN" sz="2800" b="1" i="1" dirty="0">
                    <a:latin typeface="+mj-lt"/>
                    <a:ea typeface="+mj-ea"/>
                  </a:rPr>
                  <a:t>x </a:t>
                </a:r>
                <a:r>
                  <a:rPr lang="zh-CN" altLang="en-US" sz="2800" b="1" dirty="0">
                    <a:latin typeface="+mj-lt"/>
                    <a:ea typeface="+mj-ea"/>
                  </a:rPr>
                  <a:t>轴 </a:t>
                </a:r>
                <a:r>
                  <a:rPr lang="en-US" altLang="zh-CN" sz="2800" b="1" i="1" dirty="0">
                    <a:latin typeface="+mj-lt"/>
                    <a:ea typeface="+mj-ea"/>
                  </a:rPr>
                  <a:t>y </a:t>
                </a:r>
                <a:r>
                  <a:rPr lang="zh-CN" altLang="en-US" sz="2800" b="1" dirty="0">
                    <a:latin typeface="+mj-lt"/>
                    <a:ea typeface="+mj-ea"/>
                  </a:rPr>
                  <a:t>轴的静力矩分别为</a:t>
                </a:r>
                <a:r>
                  <a:rPr lang="en-US" altLang="zh-CN" sz="2800" b="1" dirty="0">
                    <a:latin typeface="+mj-lt"/>
                    <a:ea typeface="+mj-ea"/>
                  </a:rPr>
                  <a:t>:</a:t>
                </a:r>
              </a:p>
            </p:txBody>
          </p:sp>
        </mc:Choice>
        <mc:Fallback xmlns="">
          <p:sp>
            <p:nvSpPr>
              <p:cNvPr id="12372" name="Text Box 84">
                <a:extLst>
                  <a:ext uri="{FF2B5EF4-FFF2-40B4-BE49-F238E27FC236}">
                    <a16:creationId xmlns:a16="http://schemas.microsoft.com/office/drawing/2014/main" id="{937C4BA5-527D-4879-9116-BAF854560712}"/>
                  </a:ext>
                </a:extLst>
              </p:cNvPr>
              <p:cNvSpPr txBox="1">
                <a:spLocks noRot="1" noChangeAspect="1" noMove="1" noResize="1" noEditPoints="1" noAdjustHandles="1" noChangeArrowheads="1" noChangeShapeType="1" noTextEdit="1"/>
              </p:cNvSpPr>
              <p:nvPr/>
            </p:nvSpPr>
            <p:spPr bwMode="auto">
              <a:xfrm>
                <a:off x="1496072" y="4004334"/>
                <a:ext cx="5065810" cy="523220"/>
              </a:xfrm>
              <a:prstGeom prst="rect">
                <a:avLst/>
              </a:prstGeom>
              <a:blipFill>
                <a:blip r:embed="rId5"/>
                <a:stretch>
                  <a:fillRect t="-16279" r="-1805"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74" name="Object 86">
                <a:extLst>
                  <a:ext uri="{FF2B5EF4-FFF2-40B4-BE49-F238E27FC236}">
                    <a16:creationId xmlns:a16="http://schemas.microsoft.com/office/drawing/2014/main" id="{CC250822-8671-4881-BA9E-E6723BE044E9}"/>
                  </a:ext>
                </a:extLst>
              </p:cNvPr>
              <p:cNvSpPr txBox="1"/>
              <p:nvPr/>
            </p:nvSpPr>
            <p:spPr bwMode="auto">
              <a:xfrm>
                <a:off x="1314056" y="4870453"/>
                <a:ext cx="6120207" cy="575657"/>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𝒅</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𝒙</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𝒚</m:t>
                          </m:r>
                        </m:sub>
                      </m:sSub>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r>
                        <a:rPr lang="zh-CN" altLang="en-US" sz="2800" b="1" i="1">
                          <a:solidFill>
                            <a:srgbClr val="000000"/>
                          </a:solidFill>
                          <a:latin typeface="Cambria Math" panose="02040503050406030204" pitchFamily="18" charset="0"/>
                          <a:ea typeface="+mj-ea"/>
                        </a:rPr>
                        <m:t>,</m:t>
                      </m:r>
                    </m:oMath>
                  </m:oMathPara>
                </a14:m>
                <a:endParaRPr lang="zh-CN" altLang="en-US" sz="2800" b="1" dirty="0">
                  <a:latin typeface="+mj-lt"/>
                  <a:ea typeface="+mj-ea"/>
                </a:endParaRPr>
              </a:p>
            </p:txBody>
          </p:sp>
        </mc:Choice>
        <mc:Fallback xmlns="">
          <p:sp>
            <p:nvSpPr>
              <p:cNvPr id="12374" name="Object 86">
                <a:extLst>
                  <a:ext uri="{FF2B5EF4-FFF2-40B4-BE49-F238E27FC236}">
                    <a16:creationId xmlns:a16="http://schemas.microsoft.com/office/drawing/2014/main" id="{CC250822-8671-4881-BA9E-E6723BE044E9}"/>
                  </a:ext>
                </a:extLst>
              </p:cNvPr>
              <p:cNvSpPr txBox="1">
                <a:spLocks noRot="1" noChangeAspect="1" noMove="1" noResize="1" noEditPoints="1" noAdjustHandles="1" noChangeArrowheads="1" noChangeShapeType="1" noTextEdit="1"/>
              </p:cNvSpPr>
              <p:nvPr/>
            </p:nvSpPr>
            <p:spPr bwMode="auto">
              <a:xfrm>
                <a:off x="1314056" y="4870453"/>
                <a:ext cx="6120207" cy="575657"/>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75" name="Object 87">
                <a:extLst>
                  <a:ext uri="{FF2B5EF4-FFF2-40B4-BE49-F238E27FC236}">
                    <a16:creationId xmlns:a16="http://schemas.microsoft.com/office/drawing/2014/main" id="{B500634E-405A-4853-B374-C99393168821}"/>
                  </a:ext>
                </a:extLst>
              </p:cNvPr>
              <p:cNvSpPr txBox="1"/>
              <p:nvPr/>
            </p:nvSpPr>
            <p:spPr bwMode="auto">
              <a:xfrm>
                <a:off x="1073148" y="5507043"/>
                <a:ext cx="8772523" cy="136684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𝒙</m:t>
                          </m:r>
                        </m:sub>
                      </m:sSub>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e>
                      </m:nary>
                      <m:r>
                        <a:rPr lang="zh-CN" altLang="en-US" sz="2800" b="1" i="1">
                          <a:solidFill>
                            <a:srgbClr val="000000"/>
                          </a:solidFill>
                          <a:latin typeface="Cambria Math" panose="02040503050406030204" pitchFamily="18" charset="0"/>
                          <a:ea typeface="+mj-ea"/>
                        </a:rPr>
                        <m:t>,</m:t>
                      </m:r>
                      <m:sSub>
                        <m:sSubPr>
                          <m:ctrlPr>
                            <a:rPr lang="zh-CN" altLang="en-US" sz="2800" b="1" i="1">
                              <a:solidFill>
                                <a:srgbClr val="000000"/>
                              </a:solidFill>
                              <a:latin typeface="Cambria Math" panose="02040503050406030204" pitchFamily="18" charset="0"/>
                              <a:ea typeface="+mj-ea"/>
                            </a:rPr>
                          </m:ctrlPr>
                        </m:sSubPr>
                        <m:e>
                          <m:r>
                            <a:rPr lang="zh-CN" altLang="en-US" sz="2800" b="1" i="1">
                              <a:solidFill>
                                <a:srgbClr val="000000"/>
                              </a:solidFill>
                              <a:latin typeface="Cambria Math" panose="02040503050406030204" pitchFamily="18" charset="0"/>
                              <a:ea typeface="+mj-ea"/>
                            </a:rPr>
                            <m:t>𝑴</m:t>
                          </m:r>
                        </m:e>
                        <m:sub>
                          <m:r>
                            <a:rPr lang="zh-CN" altLang="en-US" sz="2800" b="1" i="1">
                              <a:solidFill>
                                <a:srgbClr val="000000"/>
                              </a:solidFill>
                              <a:latin typeface="Cambria Math" panose="02040503050406030204" pitchFamily="18" charset="0"/>
                              <a:ea typeface="+mj-ea"/>
                            </a:rPr>
                            <m:t>𝒚</m:t>
                          </m:r>
                        </m:sub>
                      </m:sSub>
                      <m:r>
                        <a:rPr lang="zh-CN" altLang="en-US" sz="2800" b="1" i="1">
                          <a:solidFill>
                            <a:srgbClr val="000000"/>
                          </a:solidFill>
                          <a:latin typeface="Cambria Math" panose="02040503050406030204" pitchFamily="18" charset="0"/>
                          <a:ea typeface="+mj-ea"/>
                        </a:rPr>
                        <m:t>=</m:t>
                      </m:r>
                      <m:nary>
                        <m:naryPr>
                          <m:chr m:val="∬"/>
                          <m:limLoc m:val="undOvr"/>
                          <m:supHide m:val="on"/>
                          <m:ctrlPr>
                            <a:rPr lang="zh-CN" altLang="en-US" sz="2800" b="1" i="1">
                              <a:solidFill>
                                <a:srgbClr val="000000"/>
                              </a:solidFill>
                              <a:latin typeface="Cambria Math" panose="02040503050406030204" pitchFamily="18" charset="0"/>
                              <a:ea typeface="+mj-ea"/>
                            </a:rPr>
                          </m:ctrlPr>
                        </m:naryPr>
                        <m:sub>
                          <m:r>
                            <a:rPr lang="zh-CN" altLang="en-US" sz="2800" b="1" i="1">
                              <a:solidFill>
                                <a:srgbClr val="000000"/>
                              </a:solidFill>
                              <a:latin typeface="Cambria Math" panose="02040503050406030204" pitchFamily="18" charset="0"/>
                              <a:ea typeface="+mj-ea"/>
                            </a:rPr>
                            <m:t>𝑫</m:t>
                          </m:r>
                        </m:sub>
                        <m:sup/>
                        <m:e>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𝝆</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𝒙</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𝒚</m:t>
                          </m:r>
                          <m:r>
                            <a:rPr lang="zh-CN" altLang="en-US" sz="2800" b="1" i="1">
                              <a:solidFill>
                                <a:srgbClr val="000000"/>
                              </a:solidFill>
                              <a:latin typeface="Cambria Math" panose="02040503050406030204" pitchFamily="18" charset="0"/>
                              <a:ea typeface="+mj-ea"/>
                            </a:rPr>
                            <m:t>)</m:t>
                          </m:r>
                          <m:r>
                            <a:rPr lang="zh-CN" altLang="en-US" sz="2800" b="1" i="1">
                              <a:solidFill>
                                <a:srgbClr val="000000"/>
                              </a:solidFill>
                              <a:latin typeface="Cambria Math" panose="02040503050406030204" pitchFamily="18" charset="0"/>
                              <a:ea typeface="+mj-ea"/>
                            </a:rPr>
                            <m:t>𝒅</m:t>
                          </m:r>
                          <m:r>
                            <a:rPr lang="zh-CN" altLang="en-US" sz="2800" b="1" i="1">
                              <a:solidFill>
                                <a:srgbClr val="000000"/>
                              </a:solidFill>
                              <a:latin typeface="Cambria Math" panose="02040503050406030204" pitchFamily="18" charset="0"/>
                              <a:ea typeface="+mj-ea"/>
                            </a:rPr>
                            <m:t>𝝈</m:t>
                          </m:r>
                          <m:r>
                            <a:rPr lang="zh-CN" altLang="en-US" sz="2800" b="1" i="1">
                              <a:solidFill>
                                <a:srgbClr val="000000"/>
                              </a:solidFill>
                              <a:latin typeface="Cambria Math" panose="02040503050406030204" pitchFamily="18" charset="0"/>
                              <a:ea typeface="+mj-ea"/>
                            </a:rPr>
                            <m:t>,</m:t>
                          </m:r>
                        </m:e>
                      </m:nary>
                    </m:oMath>
                  </m:oMathPara>
                </a14:m>
                <a:endParaRPr lang="zh-CN" altLang="en-US" sz="2800" b="1" dirty="0">
                  <a:latin typeface="+mj-lt"/>
                  <a:ea typeface="+mj-ea"/>
                </a:endParaRPr>
              </a:p>
            </p:txBody>
          </p:sp>
        </mc:Choice>
        <mc:Fallback xmlns="">
          <p:sp>
            <p:nvSpPr>
              <p:cNvPr id="12375" name="Object 87">
                <a:extLst>
                  <a:ext uri="{FF2B5EF4-FFF2-40B4-BE49-F238E27FC236}">
                    <a16:creationId xmlns:a16="http://schemas.microsoft.com/office/drawing/2014/main" id="{B500634E-405A-4853-B374-C99393168821}"/>
                  </a:ext>
                </a:extLst>
              </p:cNvPr>
              <p:cNvSpPr txBox="1">
                <a:spLocks noRot="1" noChangeAspect="1" noMove="1" noResize="1" noEditPoints="1" noAdjustHandles="1" noChangeArrowheads="1" noChangeShapeType="1" noTextEdit="1"/>
              </p:cNvSpPr>
              <p:nvPr/>
            </p:nvSpPr>
            <p:spPr bwMode="auto">
              <a:xfrm>
                <a:off x="1073148" y="5507043"/>
                <a:ext cx="8772523" cy="1366843"/>
              </a:xfrm>
              <a:prstGeom prst="rect">
                <a:avLst/>
              </a:prstGeom>
              <a:blipFill>
                <a:blip r:embed="rId7"/>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313"/>
                                        </p:tgtEl>
                                        <p:attrNameLst>
                                          <p:attrName>style.visibility</p:attrName>
                                        </p:attrNameLst>
                                      </p:cBhvr>
                                      <p:to>
                                        <p:strVal val="visible"/>
                                      </p:to>
                                    </p:set>
                                    <p:animEffect transition="in" filter="box(out)">
                                      <p:cBhvr>
                                        <p:cTn id="7" dur="500"/>
                                        <p:tgtEl>
                                          <p:spTgt spid="123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314"/>
                                        </p:tgtEl>
                                        <p:attrNameLst>
                                          <p:attrName>style.visibility</p:attrName>
                                        </p:attrNameLst>
                                      </p:cBhvr>
                                      <p:to>
                                        <p:strVal val="visible"/>
                                      </p:to>
                                    </p:set>
                                    <p:animEffect transition="in" filter="box(out)">
                                      <p:cBhvr>
                                        <p:cTn id="12" dur="500"/>
                                        <p:tgtEl>
                                          <p:spTgt spid="12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318"/>
                                        </p:tgtEl>
                                        <p:attrNameLst>
                                          <p:attrName>style.visibility</p:attrName>
                                        </p:attrNameLst>
                                      </p:cBhvr>
                                      <p:to>
                                        <p:strVal val="visible"/>
                                      </p:to>
                                    </p:set>
                                    <p:animEffect transition="in" filter="box(out)">
                                      <p:cBhvr>
                                        <p:cTn id="17" dur="500"/>
                                        <p:tgtEl>
                                          <p:spTgt spid="12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35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12363"/>
                                        </p:tgtEl>
                                        <p:attrNameLst>
                                          <p:attrName>style.visibility</p:attrName>
                                        </p:attrNameLst>
                                      </p:cBhvr>
                                      <p:to>
                                        <p:strVal val="visible"/>
                                      </p:to>
                                    </p:set>
                                    <p:animEffect transition="in" filter="box(out)">
                                      <p:cBhvr>
                                        <p:cTn id="26" dur="500"/>
                                        <p:tgtEl>
                                          <p:spTgt spid="1236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3" grpId="0" autoUpdateAnimBg="0"/>
      <p:bldP spid="12314" grpId="0" autoUpdateAnimBg="0"/>
      <p:bldP spid="12318" grpId="0" autoUpdateAnimBg="0"/>
      <p:bldP spid="12351" grpId="0"/>
      <p:bldP spid="12364" grpId="0"/>
      <p:bldP spid="12369" grpId="0"/>
      <p:bldP spid="12372" grpId="0"/>
      <p:bldP spid="12374" grpId="0"/>
      <p:bldP spid="1237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3943</TotalTime>
  <Words>1362</Words>
  <Application>Microsoft Office PowerPoint</Application>
  <PresentationFormat>宽屏</PresentationFormat>
  <Paragraphs>169</Paragraphs>
  <Slides>18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5" baseType="lpstr">
      <vt:lpstr>宋体</vt:lpstr>
      <vt:lpstr>宋体</vt:lpstr>
      <vt:lpstr>Arial</vt:lpstr>
      <vt:lpstr>Cambria Math</vt:lpstr>
      <vt:lpstr>Times New Roman</vt:lpstr>
      <vt:lpstr>Office 主题​​</vt:lpstr>
      <vt:lpstr>CorelDRAW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3.引力</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aa</dc:creator>
  <cp:lastModifiedBy>aa</cp:lastModifiedBy>
  <cp:revision>297</cp:revision>
  <dcterms:created xsi:type="dcterms:W3CDTF">2020-02-21T07:30:31Z</dcterms:created>
  <dcterms:modified xsi:type="dcterms:W3CDTF">2020-04-26T07:32:45Z</dcterms:modified>
</cp:coreProperties>
</file>