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8" r:id="rId2"/>
    <p:sldId id="281" r:id="rId3"/>
    <p:sldId id="307" r:id="rId4"/>
    <p:sldId id="269" r:id="rId5"/>
    <p:sldId id="282" r:id="rId6"/>
    <p:sldId id="308" r:id="rId7"/>
    <p:sldId id="272" r:id="rId8"/>
    <p:sldId id="274" r:id="rId9"/>
    <p:sldId id="290" r:id="rId10"/>
    <p:sldId id="291" r:id="rId11"/>
    <p:sldId id="283" r:id="rId12"/>
    <p:sldId id="284" r:id="rId13"/>
    <p:sldId id="285" r:id="rId14"/>
    <p:sldId id="288" r:id="rId15"/>
    <p:sldId id="289" r:id="rId16"/>
    <p:sldId id="309" r:id="rId17"/>
    <p:sldId id="31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 initials="a" lastIdx="3" clrIdx="0">
    <p:extLst>
      <p:ext uri="{19B8F6BF-5375-455C-9EA6-DF929625EA0E}">
        <p15:presenceInfo xmlns:p15="http://schemas.microsoft.com/office/powerpoint/2012/main" userId="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96366" autoAdjust="0"/>
  </p:normalViewPr>
  <p:slideViewPr>
    <p:cSldViewPr snapToGrid="0">
      <p:cViewPr varScale="1">
        <p:scale>
          <a:sx n="110" d="100"/>
          <a:sy n="110" d="100"/>
        </p:scale>
        <p:origin x="576"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6A87E-6E3E-49F3-9B07-FE08CCF4C45E}" type="datetimeFigureOut">
              <a:rPr lang="zh-CN" altLang="en-US" smtClean="0"/>
              <a:t>2020/5/29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B882D-2AD4-4512-BEDB-147FB02AC06E}" type="slidenum">
              <a:rPr lang="zh-CN" altLang="en-US" smtClean="0"/>
              <a:t>‹#›</a:t>
            </a:fld>
            <a:endParaRPr lang="zh-CN" altLang="en-US"/>
          </a:p>
        </p:txBody>
      </p:sp>
    </p:spTree>
    <p:extLst>
      <p:ext uri="{BB962C8B-B14F-4D97-AF65-F5344CB8AC3E}">
        <p14:creationId xmlns:p14="http://schemas.microsoft.com/office/powerpoint/2010/main" val="366058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1B882D-2AD4-4512-BEDB-147FB02AC06E}" type="slidenum">
              <a:rPr lang="zh-CN" altLang="en-US" smtClean="0"/>
              <a:t>1</a:t>
            </a:fld>
            <a:endParaRPr lang="zh-CN" altLang="en-US"/>
          </a:p>
        </p:txBody>
      </p:sp>
    </p:spTree>
    <p:extLst>
      <p:ext uri="{BB962C8B-B14F-4D97-AF65-F5344CB8AC3E}">
        <p14:creationId xmlns:p14="http://schemas.microsoft.com/office/powerpoint/2010/main" val="355300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4D08FA-201A-4DAE-BAF7-D86A067BCC7A}"/>
              </a:ext>
            </a:extLst>
          </p:cNvPr>
          <p:cNvSpPr>
            <a:spLocks noGrp="1" noChangeArrowheads="1"/>
          </p:cNvSpPr>
          <p:nvPr>
            <p:ph type="sldNum" sz="quarter" idx="5"/>
          </p:nvPr>
        </p:nvSpPr>
        <p:spPr>
          <a:ln/>
        </p:spPr>
        <p:txBody>
          <a:bodyPr/>
          <a:lstStyle/>
          <a:p>
            <a:fld id="{502C0C30-F008-4F89-8893-2866651441EB}" type="slidenum">
              <a:rPr lang="en-US" altLang="zh-CN"/>
              <a:pPr/>
              <a:t>3</a:t>
            </a:fld>
            <a:endParaRPr lang="en-US" altLang="zh-CN"/>
          </a:p>
        </p:txBody>
      </p:sp>
      <p:sp>
        <p:nvSpPr>
          <p:cNvPr id="96258" name="Rectangle 2">
            <a:extLst>
              <a:ext uri="{FF2B5EF4-FFF2-40B4-BE49-F238E27FC236}">
                <a16:creationId xmlns:a16="http://schemas.microsoft.com/office/drawing/2014/main" id="{553EDED4-25A4-4122-9D07-21C652545199}"/>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A79CE2D8-E527-4D2F-857B-CB0383E64938}"/>
              </a:ext>
            </a:extLst>
          </p:cNvPr>
          <p:cNvSpPr>
            <a:spLocks noGrp="1" noChangeArrowheads="1"/>
          </p:cNvSpPr>
          <p:nvPr>
            <p:ph type="body" idx="1"/>
          </p:nvPr>
        </p:nvSpPr>
        <p:spPr/>
        <p:txBody>
          <a:bodyPr/>
          <a:lstStyle/>
          <a:p>
            <a:r>
              <a:rPr lang="zh-CN" altLang="en-US"/>
              <a:t>运行时</a:t>
            </a:r>
            <a:r>
              <a:rPr lang="en-US" altLang="zh-CN"/>
              <a:t>, </a:t>
            </a:r>
            <a:r>
              <a:rPr lang="zh-CN" altLang="en-US"/>
              <a:t>点击按钮“定理</a:t>
            </a:r>
            <a:r>
              <a:rPr lang="en-US" altLang="zh-CN"/>
              <a:t>1”, </a:t>
            </a:r>
            <a:r>
              <a:rPr lang="zh-CN" altLang="en-US"/>
              <a:t>可看定理</a:t>
            </a:r>
            <a:r>
              <a:rPr lang="en-US" altLang="zh-CN"/>
              <a:t>1</a:t>
            </a:r>
            <a:r>
              <a:rPr lang="zh-CN" altLang="en-US"/>
              <a:t>内容</a:t>
            </a:r>
            <a:r>
              <a:rPr lang="en-US" altLang="zh-CN"/>
              <a:t>.</a:t>
            </a: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5F8B5-4D54-45FD-8E41-2730AA3A5E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EBBEA3-1BD5-48B5-B050-ABD1E46A0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8C8F4A-2933-44C4-9F66-3A0A09436290}"/>
              </a:ext>
            </a:extLst>
          </p:cNvPr>
          <p:cNvSpPr>
            <a:spLocks noGrp="1"/>
          </p:cNvSpPr>
          <p:nvPr>
            <p:ph type="dt" sz="half" idx="10"/>
          </p:nvPr>
        </p:nvSpPr>
        <p:spPr/>
        <p:txBody>
          <a:bodyPr/>
          <a:lstStyle/>
          <a:p>
            <a:fld id="{0C1E70FF-976F-450E-8BF1-1B8CEBDFDAFD}" type="datetimeFigureOut">
              <a:rPr lang="zh-CN" altLang="en-US" smtClean="0"/>
              <a:t>2020/5/29</a:t>
            </a:fld>
            <a:endParaRPr lang="zh-CN" altLang="en-US"/>
          </a:p>
        </p:txBody>
      </p:sp>
      <p:sp>
        <p:nvSpPr>
          <p:cNvPr id="5" name="页脚占位符 4">
            <a:extLst>
              <a:ext uri="{FF2B5EF4-FFF2-40B4-BE49-F238E27FC236}">
                <a16:creationId xmlns:a16="http://schemas.microsoft.com/office/drawing/2014/main" id="{1BB3C0F1-E49A-440F-A6BA-13502CDCF2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7C93D3-18C0-4783-AEA8-FEBE55E5E920}"/>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43646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54299-188F-4810-8757-AA496A1116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9D8415-3B5D-4F3A-B6A2-3848128E27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21B199-9BE7-477A-8B2C-7822913A0D47}"/>
              </a:ext>
            </a:extLst>
          </p:cNvPr>
          <p:cNvSpPr>
            <a:spLocks noGrp="1"/>
          </p:cNvSpPr>
          <p:nvPr>
            <p:ph type="dt" sz="half" idx="10"/>
          </p:nvPr>
        </p:nvSpPr>
        <p:spPr/>
        <p:txBody>
          <a:bodyPr/>
          <a:lstStyle/>
          <a:p>
            <a:fld id="{0C1E70FF-976F-450E-8BF1-1B8CEBDFDAFD}" type="datetimeFigureOut">
              <a:rPr lang="zh-CN" altLang="en-US" smtClean="0"/>
              <a:t>2020/5/29</a:t>
            </a:fld>
            <a:endParaRPr lang="zh-CN" altLang="en-US"/>
          </a:p>
        </p:txBody>
      </p:sp>
      <p:sp>
        <p:nvSpPr>
          <p:cNvPr id="5" name="页脚占位符 4">
            <a:extLst>
              <a:ext uri="{FF2B5EF4-FFF2-40B4-BE49-F238E27FC236}">
                <a16:creationId xmlns:a16="http://schemas.microsoft.com/office/drawing/2014/main" id="{D197A759-10D5-4ED7-BE5F-C526CCACEB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C51F4-B526-4B2C-98D5-AD284C3C228C}"/>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94566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46408D-43DF-41CA-989D-C1A7005CFE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862157-8AC2-4A57-9154-6BE2D1418A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A8C9F1-900C-4F9F-A93F-F1FAB2A09F33}"/>
              </a:ext>
            </a:extLst>
          </p:cNvPr>
          <p:cNvSpPr>
            <a:spLocks noGrp="1"/>
          </p:cNvSpPr>
          <p:nvPr>
            <p:ph type="dt" sz="half" idx="10"/>
          </p:nvPr>
        </p:nvSpPr>
        <p:spPr/>
        <p:txBody>
          <a:bodyPr/>
          <a:lstStyle/>
          <a:p>
            <a:fld id="{0C1E70FF-976F-450E-8BF1-1B8CEBDFDAFD}" type="datetimeFigureOut">
              <a:rPr lang="zh-CN" altLang="en-US" smtClean="0"/>
              <a:t>2020/5/29</a:t>
            </a:fld>
            <a:endParaRPr lang="zh-CN" altLang="en-US"/>
          </a:p>
        </p:txBody>
      </p:sp>
      <p:sp>
        <p:nvSpPr>
          <p:cNvPr id="5" name="页脚占位符 4">
            <a:extLst>
              <a:ext uri="{FF2B5EF4-FFF2-40B4-BE49-F238E27FC236}">
                <a16:creationId xmlns:a16="http://schemas.microsoft.com/office/drawing/2014/main" id="{F37A0C73-C7F2-49FF-BD45-87374605C9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DF782B-1631-4375-8007-34E40B17CB39}"/>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1520545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CB93F-0C5F-432C-91FE-D6A2756CA8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ECAB08-2F1F-4FF3-B360-09BF853B171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4CDA98-4310-43EE-86B5-E9D7F381FAAE}"/>
              </a:ext>
            </a:extLst>
          </p:cNvPr>
          <p:cNvSpPr>
            <a:spLocks noGrp="1"/>
          </p:cNvSpPr>
          <p:nvPr>
            <p:ph type="dt" sz="half" idx="10"/>
          </p:nvPr>
        </p:nvSpPr>
        <p:spPr/>
        <p:txBody>
          <a:bodyPr/>
          <a:lstStyle/>
          <a:p>
            <a:fld id="{0C1E70FF-976F-450E-8BF1-1B8CEBDFDAFD}" type="datetimeFigureOut">
              <a:rPr lang="zh-CN" altLang="en-US" smtClean="0"/>
              <a:t>2020/5/29</a:t>
            </a:fld>
            <a:endParaRPr lang="zh-CN" altLang="en-US"/>
          </a:p>
        </p:txBody>
      </p:sp>
      <p:sp>
        <p:nvSpPr>
          <p:cNvPr id="5" name="页脚占位符 4">
            <a:extLst>
              <a:ext uri="{FF2B5EF4-FFF2-40B4-BE49-F238E27FC236}">
                <a16:creationId xmlns:a16="http://schemas.microsoft.com/office/drawing/2014/main" id="{FDA7E075-9221-4FE0-BFDA-0F360AD1DF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F629E-260F-4A53-81B4-A4AB39D46F1E}"/>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7452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E2135-D225-4F6A-95D3-DFACC1E4250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CA32D4-D87A-402A-B556-D93AEE70EC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F21137-BB35-4CC9-8158-828CFCE03D29}"/>
              </a:ext>
            </a:extLst>
          </p:cNvPr>
          <p:cNvSpPr>
            <a:spLocks noGrp="1"/>
          </p:cNvSpPr>
          <p:nvPr>
            <p:ph type="dt" sz="half" idx="10"/>
          </p:nvPr>
        </p:nvSpPr>
        <p:spPr/>
        <p:txBody>
          <a:bodyPr/>
          <a:lstStyle/>
          <a:p>
            <a:fld id="{0C1E70FF-976F-450E-8BF1-1B8CEBDFDAFD}" type="datetimeFigureOut">
              <a:rPr lang="zh-CN" altLang="en-US" smtClean="0"/>
              <a:t>2020/5/29</a:t>
            </a:fld>
            <a:endParaRPr lang="zh-CN" altLang="en-US"/>
          </a:p>
        </p:txBody>
      </p:sp>
      <p:sp>
        <p:nvSpPr>
          <p:cNvPr id="5" name="页脚占位符 4">
            <a:extLst>
              <a:ext uri="{FF2B5EF4-FFF2-40B4-BE49-F238E27FC236}">
                <a16:creationId xmlns:a16="http://schemas.microsoft.com/office/drawing/2014/main" id="{C2046CEB-A025-4327-9070-2DB6B3CEB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A49BE6-AEA4-4BF0-A684-99BEA53C4723}"/>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71345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50949-851E-4C90-8BE1-4CAC213A64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E7824A-7E79-4422-85E8-C9B73554791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EF9B58-0F0C-42A6-A5C8-2B8E280237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EB4D15C-FB52-4947-8B26-463CF54989F9}"/>
              </a:ext>
            </a:extLst>
          </p:cNvPr>
          <p:cNvSpPr>
            <a:spLocks noGrp="1"/>
          </p:cNvSpPr>
          <p:nvPr>
            <p:ph type="dt" sz="half" idx="10"/>
          </p:nvPr>
        </p:nvSpPr>
        <p:spPr/>
        <p:txBody>
          <a:bodyPr/>
          <a:lstStyle/>
          <a:p>
            <a:fld id="{0C1E70FF-976F-450E-8BF1-1B8CEBDFDAFD}" type="datetimeFigureOut">
              <a:rPr lang="zh-CN" altLang="en-US" smtClean="0"/>
              <a:t>2020/5/29</a:t>
            </a:fld>
            <a:endParaRPr lang="zh-CN" altLang="en-US"/>
          </a:p>
        </p:txBody>
      </p:sp>
      <p:sp>
        <p:nvSpPr>
          <p:cNvPr id="6" name="页脚占位符 5">
            <a:extLst>
              <a:ext uri="{FF2B5EF4-FFF2-40B4-BE49-F238E27FC236}">
                <a16:creationId xmlns:a16="http://schemas.microsoft.com/office/drawing/2014/main" id="{4ED577C8-CEE2-497E-B3C0-3872469B3B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7C7A99-B961-4428-9540-F3993A038FA0}"/>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26750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08980-8987-4ABA-BE14-2420E80527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565F3A-7535-4478-A78A-C353E2B8B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33D4CF4-D212-4C53-A3CB-ADC0698BE2D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7BAE83-8F2D-4C1F-9624-2F106F4D7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170FC4-A076-4193-974A-413282ED3A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C097038-3D92-4CF2-B704-F0595147FEDF}"/>
              </a:ext>
            </a:extLst>
          </p:cNvPr>
          <p:cNvSpPr>
            <a:spLocks noGrp="1"/>
          </p:cNvSpPr>
          <p:nvPr>
            <p:ph type="dt" sz="half" idx="10"/>
          </p:nvPr>
        </p:nvSpPr>
        <p:spPr/>
        <p:txBody>
          <a:bodyPr/>
          <a:lstStyle/>
          <a:p>
            <a:fld id="{0C1E70FF-976F-450E-8BF1-1B8CEBDFDAFD}" type="datetimeFigureOut">
              <a:rPr lang="zh-CN" altLang="en-US" smtClean="0"/>
              <a:t>2020/5/29</a:t>
            </a:fld>
            <a:endParaRPr lang="zh-CN" altLang="en-US"/>
          </a:p>
        </p:txBody>
      </p:sp>
      <p:sp>
        <p:nvSpPr>
          <p:cNvPr id="8" name="页脚占位符 7">
            <a:extLst>
              <a:ext uri="{FF2B5EF4-FFF2-40B4-BE49-F238E27FC236}">
                <a16:creationId xmlns:a16="http://schemas.microsoft.com/office/drawing/2014/main" id="{47893B7C-4EDD-4AAE-8B76-A175F1AF1A1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1BC386-F8AF-4CB8-B49F-E9E86F6C82A5}"/>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406450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4D122-0C4F-458A-A09F-6DFD1ED0F12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726B5A-0209-4ADD-996A-46E9B7E76218}"/>
              </a:ext>
            </a:extLst>
          </p:cNvPr>
          <p:cNvSpPr>
            <a:spLocks noGrp="1"/>
          </p:cNvSpPr>
          <p:nvPr>
            <p:ph type="dt" sz="half" idx="10"/>
          </p:nvPr>
        </p:nvSpPr>
        <p:spPr/>
        <p:txBody>
          <a:bodyPr/>
          <a:lstStyle/>
          <a:p>
            <a:fld id="{0C1E70FF-976F-450E-8BF1-1B8CEBDFDAFD}" type="datetimeFigureOut">
              <a:rPr lang="zh-CN" altLang="en-US" smtClean="0"/>
              <a:t>2020/5/29</a:t>
            </a:fld>
            <a:endParaRPr lang="zh-CN" altLang="en-US"/>
          </a:p>
        </p:txBody>
      </p:sp>
      <p:sp>
        <p:nvSpPr>
          <p:cNvPr id="4" name="页脚占位符 3">
            <a:extLst>
              <a:ext uri="{FF2B5EF4-FFF2-40B4-BE49-F238E27FC236}">
                <a16:creationId xmlns:a16="http://schemas.microsoft.com/office/drawing/2014/main" id="{AB63B1D1-605B-4EC0-ADCB-80DDD2062FB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B2A6D0-BDD4-49F7-A5E1-EA1B345E4CF7}"/>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396450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EC6EB7-F40D-4585-91D5-E9A5D44A43DE}"/>
              </a:ext>
            </a:extLst>
          </p:cNvPr>
          <p:cNvSpPr>
            <a:spLocks noGrp="1"/>
          </p:cNvSpPr>
          <p:nvPr>
            <p:ph type="dt" sz="half" idx="10"/>
          </p:nvPr>
        </p:nvSpPr>
        <p:spPr/>
        <p:txBody>
          <a:bodyPr/>
          <a:lstStyle/>
          <a:p>
            <a:fld id="{0C1E70FF-976F-450E-8BF1-1B8CEBDFDAFD}" type="datetimeFigureOut">
              <a:rPr lang="zh-CN" altLang="en-US" smtClean="0"/>
              <a:t>2020/5/29</a:t>
            </a:fld>
            <a:endParaRPr lang="zh-CN" altLang="en-US"/>
          </a:p>
        </p:txBody>
      </p:sp>
      <p:sp>
        <p:nvSpPr>
          <p:cNvPr id="3" name="页脚占位符 2">
            <a:extLst>
              <a:ext uri="{FF2B5EF4-FFF2-40B4-BE49-F238E27FC236}">
                <a16:creationId xmlns:a16="http://schemas.microsoft.com/office/drawing/2014/main" id="{DD865936-FB44-4FEC-98A4-84B59F2553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262B24-FAA8-4859-A67D-807BFF4B75AB}"/>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79060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07C7-174E-428F-A0ED-1E845BB44D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F6EAC77-008F-4A21-B535-2BF4646F2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45D56ED-B2B9-4FE8-A6A4-D00F361B0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760787-DC36-42DD-9AF2-DECA31459A7B}"/>
              </a:ext>
            </a:extLst>
          </p:cNvPr>
          <p:cNvSpPr>
            <a:spLocks noGrp="1"/>
          </p:cNvSpPr>
          <p:nvPr>
            <p:ph type="dt" sz="half" idx="10"/>
          </p:nvPr>
        </p:nvSpPr>
        <p:spPr/>
        <p:txBody>
          <a:bodyPr/>
          <a:lstStyle/>
          <a:p>
            <a:fld id="{0C1E70FF-976F-450E-8BF1-1B8CEBDFDAFD}" type="datetimeFigureOut">
              <a:rPr lang="zh-CN" altLang="en-US" smtClean="0"/>
              <a:t>2020/5/29</a:t>
            </a:fld>
            <a:endParaRPr lang="zh-CN" altLang="en-US"/>
          </a:p>
        </p:txBody>
      </p:sp>
      <p:sp>
        <p:nvSpPr>
          <p:cNvPr id="6" name="页脚占位符 5">
            <a:extLst>
              <a:ext uri="{FF2B5EF4-FFF2-40B4-BE49-F238E27FC236}">
                <a16:creationId xmlns:a16="http://schemas.microsoft.com/office/drawing/2014/main" id="{3F87CA72-F162-4E1B-B889-BF24F36183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010BE-CCF6-4450-AF27-4B0C5150ECD4}"/>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378441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3E8B4-D6E5-4B8D-B6A2-B377C98200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C04E52-9F11-4597-9678-E8D9A6E49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FCF46F0-B8BA-4D0A-90F3-3B187E2B0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198FD4-8615-4737-A6CF-4DB0CF14B371}"/>
              </a:ext>
            </a:extLst>
          </p:cNvPr>
          <p:cNvSpPr>
            <a:spLocks noGrp="1"/>
          </p:cNvSpPr>
          <p:nvPr>
            <p:ph type="dt" sz="half" idx="10"/>
          </p:nvPr>
        </p:nvSpPr>
        <p:spPr/>
        <p:txBody>
          <a:bodyPr/>
          <a:lstStyle/>
          <a:p>
            <a:fld id="{0C1E70FF-976F-450E-8BF1-1B8CEBDFDAFD}" type="datetimeFigureOut">
              <a:rPr lang="zh-CN" altLang="en-US" smtClean="0"/>
              <a:t>2020/5/29</a:t>
            </a:fld>
            <a:endParaRPr lang="zh-CN" altLang="en-US"/>
          </a:p>
        </p:txBody>
      </p:sp>
      <p:sp>
        <p:nvSpPr>
          <p:cNvPr id="6" name="页脚占位符 5">
            <a:extLst>
              <a:ext uri="{FF2B5EF4-FFF2-40B4-BE49-F238E27FC236}">
                <a16:creationId xmlns:a16="http://schemas.microsoft.com/office/drawing/2014/main" id="{AD8E5BDD-1089-4790-ABC8-CD1CA3819F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F242A8-762C-4175-8FB3-F857777DA03D}"/>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76534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2E5275-5EFA-4844-A0FC-C5E2C165B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B43C7E-44F3-41CB-896A-952B58918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876ECE-53EB-480B-9F9E-030A88A15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E70FF-976F-450E-8BF1-1B8CEBDFDAFD}" type="datetimeFigureOut">
              <a:rPr lang="zh-CN" altLang="en-US" smtClean="0"/>
              <a:t>2020/5/29</a:t>
            </a:fld>
            <a:endParaRPr lang="zh-CN" altLang="en-US"/>
          </a:p>
        </p:txBody>
      </p:sp>
      <p:sp>
        <p:nvSpPr>
          <p:cNvPr id="5" name="页脚占位符 4">
            <a:extLst>
              <a:ext uri="{FF2B5EF4-FFF2-40B4-BE49-F238E27FC236}">
                <a16:creationId xmlns:a16="http://schemas.microsoft.com/office/drawing/2014/main" id="{B0297476-B161-4EB0-8820-EE1CDC067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C569B1-E2B9-447B-8B2D-AA0EB2A58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392874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51.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0.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60.wmf"/><Relationship Id="rId18" Type="http://schemas.openxmlformats.org/officeDocument/2006/relationships/image" Target="../media/image67.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oleObject" Target="../embeddings/oleObject2.bin"/><Relationship Id="rId17" Type="http://schemas.openxmlformats.org/officeDocument/2006/relationships/image" Target="../media/image66.png"/><Relationship Id="rId2" Type="http://schemas.openxmlformats.org/officeDocument/2006/relationships/slideLayout" Target="../slideLayouts/slideLayout7.xml"/><Relationship Id="rId16" Type="http://schemas.openxmlformats.org/officeDocument/2006/relationships/image" Target="../media/image65.png"/><Relationship Id="rId1" Type="http://schemas.openxmlformats.org/officeDocument/2006/relationships/vmlDrawing" Target="../drawings/vmlDrawing1.vml"/><Relationship Id="rId6" Type="http://schemas.openxmlformats.org/officeDocument/2006/relationships/image" Target="../media/image63.png"/><Relationship Id="rId11" Type="http://schemas.openxmlformats.org/officeDocument/2006/relationships/image" Target="../media/image59.wmf"/><Relationship Id="rId5" Type="http://schemas.openxmlformats.org/officeDocument/2006/relationships/image" Target="../media/image62.png"/><Relationship Id="rId15" Type="http://schemas.openxmlformats.org/officeDocument/2006/relationships/image" Target="../media/image60.wmf"/><Relationship Id="rId10" Type="http://schemas.openxmlformats.org/officeDocument/2006/relationships/oleObject" Target="../embeddings/oleObject1.bin"/><Relationship Id="rId19" Type="http://schemas.openxmlformats.org/officeDocument/2006/relationships/image" Target="../media/image68.png"/><Relationship Id="rId4" Type="http://schemas.openxmlformats.org/officeDocument/2006/relationships/image" Target="../media/image61.png"/><Relationship Id="rId9" Type="http://schemas.openxmlformats.org/officeDocument/2006/relationships/image" Target="../media/image59.wmf"/><Relationship Id="rId1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oleObject" Target="../embeddings/oleObject2.bin"/><Relationship Id="rId3" Type="http://schemas.openxmlformats.org/officeDocument/2006/relationships/image" Target="../media/image69.png"/><Relationship Id="rId21" Type="http://schemas.openxmlformats.org/officeDocument/2006/relationships/image" Target="../media/image60.wmf"/><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59.wmf"/><Relationship Id="rId25" Type="http://schemas.openxmlformats.org/officeDocument/2006/relationships/image" Target="../media/image82.png"/><Relationship Id="rId2" Type="http://schemas.openxmlformats.org/officeDocument/2006/relationships/slideLayout" Target="../slideLayouts/slideLayout7.xml"/><Relationship Id="rId16" Type="http://schemas.openxmlformats.org/officeDocument/2006/relationships/oleObject" Target="../embeddings/oleObject1.bin"/><Relationship Id="rId20" Type="http://schemas.openxmlformats.org/officeDocument/2006/relationships/oleObject" Target="../embeddings/oleObject2.bin"/><Relationship Id="rId1" Type="http://schemas.openxmlformats.org/officeDocument/2006/relationships/vmlDrawing" Target="../drawings/vmlDrawing2.v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1.png"/><Relationship Id="rId5" Type="http://schemas.openxmlformats.org/officeDocument/2006/relationships/image" Target="../media/image581.png"/><Relationship Id="rId15" Type="http://schemas.openxmlformats.org/officeDocument/2006/relationships/image" Target="../media/image59.wmf"/><Relationship Id="rId23" Type="http://schemas.openxmlformats.org/officeDocument/2006/relationships/image" Target="../media/image80.png"/><Relationship Id="rId10" Type="http://schemas.openxmlformats.org/officeDocument/2006/relationships/image" Target="../media/image75.png"/><Relationship Id="rId19" Type="http://schemas.openxmlformats.org/officeDocument/2006/relationships/image" Target="../media/image60.wmf"/><Relationship Id="rId4" Type="http://schemas.openxmlformats.org/officeDocument/2006/relationships/image" Target="../media/image70.png"/><Relationship Id="rId9" Type="http://schemas.openxmlformats.org/officeDocument/2006/relationships/image" Target="../media/image74.png"/><Relationship Id="rId14" Type="http://schemas.openxmlformats.org/officeDocument/2006/relationships/oleObject" Target="../embeddings/oleObject1.bin"/><Relationship Id="rId22" Type="http://schemas.openxmlformats.org/officeDocument/2006/relationships/image" Target="../media/image79.png"/></Relationships>
</file>

<file path=ppt/slides/_rels/slide15.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59.png"/><Relationship Id="rId7" Type="http://schemas.openxmlformats.org/officeDocument/2006/relationships/image" Target="../media/image88.png"/><Relationship Id="rId12"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87.png"/><Relationship Id="rId11" Type="http://schemas.openxmlformats.org/officeDocument/2006/relationships/image" Target="../media/image701.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16.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540.png"/><Relationship Id="rId7" Type="http://schemas.openxmlformats.org/officeDocument/2006/relationships/image" Target="../media/image580.png"/><Relationship Id="rId2" Type="http://schemas.openxmlformats.org/officeDocument/2006/relationships/image" Target="../media/image590.png"/><Relationship Id="rId1" Type="http://schemas.openxmlformats.org/officeDocument/2006/relationships/slideLayout" Target="../slideLayouts/slideLayout7.xml"/><Relationship Id="rId6" Type="http://schemas.openxmlformats.org/officeDocument/2006/relationships/image" Target="../media/image570.png"/><Relationship Id="rId5" Type="http://schemas.openxmlformats.org/officeDocument/2006/relationships/image" Target="../media/image700.png"/><Relationship Id="rId4" Type="http://schemas.openxmlformats.org/officeDocument/2006/relationships/image" Target="../media/image550.png"/></Relationships>
</file>

<file path=ppt/slides/_rels/slide17.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4.png"/><Relationship Id="rId7" Type="http://schemas.openxmlformats.org/officeDocument/2006/relationships/image" Target="../media/image100.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6.png"/><Relationship Id="rId4" Type="http://schemas.openxmlformats.org/officeDocument/2006/relationships/image" Target="../media/image95.png"/><Relationship Id="rId9" Type="http://schemas.openxmlformats.org/officeDocument/2006/relationships/image" Target="../media/image10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390.png"/><Relationship Id="rId7" Type="http://schemas.openxmlformats.org/officeDocument/2006/relationships/image" Target="../media/image44.png"/><Relationship Id="rId2" Type="http://schemas.openxmlformats.org/officeDocument/2006/relationships/image" Target="../media/image380.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37.png"/><Relationship Id="rId5" Type="http://schemas.openxmlformats.org/officeDocument/2006/relationships/image" Target="../media/image42.png"/><Relationship Id="rId10" Type="http://schemas.openxmlformats.org/officeDocument/2006/relationships/image" Target="../media/image36.png"/><Relationship Id="rId4" Type="http://schemas.openxmlformats.org/officeDocument/2006/relationships/image" Target="../media/image41.pn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0.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62C7B594-A5EE-4A15-9D73-B5796EE94E68}"/>
              </a:ext>
            </a:extLst>
          </p:cNvPr>
          <p:cNvSpPr txBox="1">
            <a:spLocks noChangeArrowheads="1"/>
          </p:cNvSpPr>
          <p:nvPr/>
        </p:nvSpPr>
        <p:spPr bwMode="auto">
          <a:xfrm>
            <a:off x="2135189" y="1628775"/>
            <a:ext cx="2644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t>一</a:t>
            </a:r>
            <a:r>
              <a:rPr lang="en-US" altLang="zh-CN" sz="3200" b="1"/>
              <a:t>. </a:t>
            </a:r>
            <a:r>
              <a:rPr lang="zh-CN" altLang="en-US" sz="3200" b="1"/>
              <a:t>高斯公式</a:t>
            </a:r>
          </a:p>
        </p:txBody>
      </p:sp>
      <p:sp>
        <p:nvSpPr>
          <p:cNvPr id="15364" name="Text Box 4">
            <a:extLst>
              <a:ext uri="{FF2B5EF4-FFF2-40B4-BE49-F238E27FC236}">
                <a16:creationId xmlns:a16="http://schemas.microsoft.com/office/drawing/2014/main" id="{A41C2584-83E5-4E16-8EF2-679E70DAE436}"/>
              </a:ext>
            </a:extLst>
          </p:cNvPr>
          <p:cNvSpPr txBox="1">
            <a:spLocks noChangeArrowheads="1"/>
          </p:cNvSpPr>
          <p:nvPr/>
        </p:nvSpPr>
        <p:spPr bwMode="auto">
          <a:xfrm>
            <a:off x="2279650" y="2349500"/>
            <a:ext cx="66246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t>前面学习的格林公式反映了平面区域上的二重积分与其边界上曲线积分之间的关系</a:t>
            </a:r>
            <a:r>
              <a:rPr lang="en-US" altLang="zh-CN" sz="2800" b="1"/>
              <a:t>. </a:t>
            </a:r>
          </a:p>
        </p:txBody>
      </p:sp>
      <p:sp>
        <p:nvSpPr>
          <p:cNvPr id="15365" name="Text Box 5">
            <a:extLst>
              <a:ext uri="{FF2B5EF4-FFF2-40B4-BE49-F238E27FC236}">
                <a16:creationId xmlns:a16="http://schemas.microsoft.com/office/drawing/2014/main" id="{7B470FD1-12A1-41C4-82B8-C050A6168EE3}"/>
              </a:ext>
            </a:extLst>
          </p:cNvPr>
          <p:cNvSpPr txBox="1">
            <a:spLocks noChangeArrowheads="1"/>
          </p:cNvSpPr>
          <p:nvPr/>
        </p:nvSpPr>
        <p:spPr bwMode="auto">
          <a:xfrm>
            <a:off x="2208214" y="3500438"/>
            <a:ext cx="70580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t>空间闭区域上的三重积分与其边界曲面上的曲面积分之间亦有类似的关系</a:t>
            </a:r>
            <a:r>
              <a:rPr lang="en-US" altLang="zh-CN" sz="2800" b="1"/>
              <a:t>.</a:t>
            </a:r>
          </a:p>
        </p:txBody>
      </p:sp>
      <p:sp>
        <p:nvSpPr>
          <p:cNvPr id="15371" name="Text Box 11">
            <a:extLst>
              <a:ext uri="{FF2B5EF4-FFF2-40B4-BE49-F238E27FC236}">
                <a16:creationId xmlns:a16="http://schemas.microsoft.com/office/drawing/2014/main" id="{FC49E239-22E7-404D-BA72-CAF9D46A9851}"/>
              </a:ext>
            </a:extLst>
          </p:cNvPr>
          <p:cNvSpPr txBox="1">
            <a:spLocks noChangeArrowheads="1"/>
          </p:cNvSpPr>
          <p:nvPr/>
        </p:nvSpPr>
        <p:spPr bwMode="auto">
          <a:xfrm>
            <a:off x="4079875" y="4668839"/>
            <a:ext cx="25523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t>即</a:t>
            </a:r>
            <a:r>
              <a:rPr lang="en-US" altLang="zh-CN" sz="2800" b="1" dirty="0"/>
              <a:t>,  </a:t>
            </a:r>
            <a:r>
              <a:rPr lang="zh-CN" altLang="en-US" sz="3200" b="1" dirty="0">
                <a:solidFill>
                  <a:srgbClr val="3333FF"/>
                </a:solidFill>
              </a:rPr>
              <a:t>高斯公式</a:t>
            </a:r>
            <a:r>
              <a:rPr lang="en-US" altLang="zh-CN" sz="2800" b="1" dirty="0">
                <a:solidFill>
                  <a:srgbClr val="3333FF"/>
                </a:solidFill>
              </a:rPr>
              <a:t>.</a:t>
            </a:r>
          </a:p>
        </p:txBody>
      </p:sp>
      <p:sp>
        <p:nvSpPr>
          <p:cNvPr id="15373" name="Text Box 13">
            <a:extLst>
              <a:ext uri="{FF2B5EF4-FFF2-40B4-BE49-F238E27FC236}">
                <a16:creationId xmlns:a16="http://schemas.microsoft.com/office/drawing/2014/main" id="{333F9630-2274-4F30-8E16-F3E4BE80D6BD}"/>
              </a:ext>
            </a:extLst>
          </p:cNvPr>
          <p:cNvSpPr txBox="1">
            <a:spLocks noChangeArrowheads="1"/>
          </p:cNvSpPr>
          <p:nvPr/>
        </p:nvSpPr>
        <p:spPr bwMode="auto">
          <a:xfrm>
            <a:off x="2279650" y="661988"/>
            <a:ext cx="741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600" b="1" dirty="0"/>
              <a:t>§10.6 </a:t>
            </a:r>
            <a:r>
              <a:rPr lang="zh-CN" altLang="en-US" sz="3600" b="1" dirty="0"/>
              <a:t>高斯公式和斯托克斯公式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373"/>
                                        </p:tgtEl>
                                        <p:attrNameLst>
                                          <p:attrName>style.visibility</p:attrName>
                                        </p:attrNameLst>
                                      </p:cBhvr>
                                      <p:to>
                                        <p:strVal val="visible"/>
                                      </p:to>
                                    </p:set>
                                    <p:anim calcmode="lin" valueType="num">
                                      <p:cBhvr>
                                        <p:cTn id="7" dur="500" fill="hold"/>
                                        <p:tgtEl>
                                          <p:spTgt spid="15373"/>
                                        </p:tgtEl>
                                        <p:attrNameLst>
                                          <p:attrName>ppt_w</p:attrName>
                                        </p:attrNameLst>
                                      </p:cBhvr>
                                      <p:tavLst>
                                        <p:tav tm="0">
                                          <p:val>
                                            <p:fltVal val="0"/>
                                          </p:val>
                                        </p:tav>
                                        <p:tav tm="100000">
                                          <p:val>
                                            <p:strVal val="#ppt_w"/>
                                          </p:val>
                                        </p:tav>
                                      </p:tavLst>
                                    </p:anim>
                                    <p:anim calcmode="lin" valueType="num">
                                      <p:cBhvr>
                                        <p:cTn id="8" dur="500" fill="hold"/>
                                        <p:tgtEl>
                                          <p:spTgt spid="15373"/>
                                        </p:tgtEl>
                                        <p:attrNameLst>
                                          <p:attrName>ppt_h</p:attrName>
                                        </p:attrNameLst>
                                      </p:cBhvr>
                                      <p:tavLst>
                                        <p:tav tm="0">
                                          <p:val>
                                            <p:fltVal val="0"/>
                                          </p:val>
                                        </p:tav>
                                        <p:tav tm="100000">
                                          <p:val>
                                            <p:strVal val="#ppt_h"/>
                                          </p:val>
                                        </p:tav>
                                      </p:tavLst>
                                    </p:anim>
                                    <p:animEffect transition="in" filter="fade">
                                      <p:cBhvr>
                                        <p:cTn id="9" dur="500"/>
                                        <p:tgtEl>
                                          <p:spTgt spid="153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5362"/>
                                        </p:tgtEl>
                                        <p:attrNameLst>
                                          <p:attrName>style.visibility</p:attrName>
                                        </p:attrNameLst>
                                      </p:cBhvr>
                                      <p:to>
                                        <p:strVal val="visible"/>
                                      </p:to>
                                    </p:set>
                                    <p:anim calcmode="lin" valueType="num">
                                      <p:cBhvr>
                                        <p:cTn id="14" dur="500" fill="hold"/>
                                        <p:tgtEl>
                                          <p:spTgt spid="15362"/>
                                        </p:tgtEl>
                                        <p:attrNameLst>
                                          <p:attrName>ppt_w</p:attrName>
                                        </p:attrNameLst>
                                      </p:cBhvr>
                                      <p:tavLst>
                                        <p:tav tm="0">
                                          <p:val>
                                            <p:fltVal val="0"/>
                                          </p:val>
                                        </p:tav>
                                        <p:tav tm="100000">
                                          <p:val>
                                            <p:strVal val="#ppt_w"/>
                                          </p:val>
                                        </p:tav>
                                      </p:tavLst>
                                    </p:anim>
                                    <p:anim calcmode="lin" valueType="num">
                                      <p:cBhvr>
                                        <p:cTn id="15" dur="500" fill="hold"/>
                                        <p:tgtEl>
                                          <p:spTgt spid="15362"/>
                                        </p:tgtEl>
                                        <p:attrNameLst>
                                          <p:attrName>ppt_h</p:attrName>
                                        </p:attrNameLst>
                                      </p:cBhvr>
                                      <p:tavLst>
                                        <p:tav tm="0">
                                          <p:val>
                                            <p:fltVal val="0"/>
                                          </p:val>
                                        </p:tav>
                                        <p:tav tm="100000">
                                          <p:val>
                                            <p:strVal val="#ppt_h"/>
                                          </p:val>
                                        </p:tav>
                                      </p:tavLst>
                                    </p:anim>
                                    <p:animEffect transition="in" filter="fade">
                                      <p:cBhvr>
                                        <p:cTn id="16" dur="500"/>
                                        <p:tgtEl>
                                          <p:spTgt spid="153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5364"/>
                                        </p:tgtEl>
                                        <p:attrNameLst>
                                          <p:attrName>style.visibility</p:attrName>
                                        </p:attrNameLst>
                                      </p:cBhvr>
                                      <p:to>
                                        <p:strVal val="visible"/>
                                      </p:to>
                                    </p:set>
                                    <p:animEffect transition="in" filter="box(out)">
                                      <p:cBhvr>
                                        <p:cTn id="21" dur="500"/>
                                        <p:tgtEl>
                                          <p:spTgt spid="153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5365"/>
                                        </p:tgtEl>
                                        <p:attrNameLst>
                                          <p:attrName>style.visibility</p:attrName>
                                        </p:attrNameLst>
                                      </p:cBhvr>
                                      <p:to>
                                        <p:strVal val="visible"/>
                                      </p:to>
                                    </p:set>
                                    <p:animEffect transition="in" filter="box(out)">
                                      <p:cBhvr>
                                        <p:cTn id="26" dur="500"/>
                                        <p:tgtEl>
                                          <p:spTgt spid="153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5371"/>
                                        </p:tgtEl>
                                        <p:attrNameLst>
                                          <p:attrName>style.visibility</p:attrName>
                                        </p:attrNameLst>
                                      </p:cBhvr>
                                      <p:to>
                                        <p:strVal val="visible"/>
                                      </p:to>
                                    </p:set>
                                    <p:animEffect transition="in" filter="box(out)">
                                      <p:cBhvr>
                                        <p:cTn id="31"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4" grpId="0" autoUpdateAnimBg="0"/>
      <p:bldP spid="15365" grpId="0" autoUpdateAnimBg="0"/>
      <p:bldP spid="15371" grpId="0" autoUpdateAnimBg="0"/>
      <p:bldP spid="1537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6C2E4C09-3DC1-4BE3-8D07-963E308AFC3E}"/>
              </a:ext>
            </a:extLst>
          </p:cNvPr>
          <p:cNvSpPr txBox="1">
            <a:spLocks noChangeArrowheads="1"/>
          </p:cNvSpPr>
          <p:nvPr/>
        </p:nvSpPr>
        <p:spPr bwMode="auto">
          <a:xfrm>
            <a:off x="1847851" y="549275"/>
            <a:ext cx="4105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t>二</a:t>
            </a:r>
            <a:r>
              <a:rPr lang="en-US" altLang="zh-CN" sz="3200" b="1"/>
              <a:t>. </a:t>
            </a:r>
            <a:r>
              <a:rPr lang="zh-CN" altLang="en-US" sz="3600" b="1"/>
              <a:t>斯托克斯公式</a:t>
            </a:r>
            <a:endParaRPr lang="zh-CN" altLang="en-US" sz="3200" b="1"/>
          </a:p>
        </p:txBody>
      </p:sp>
      <p:sp>
        <p:nvSpPr>
          <p:cNvPr id="29699" name="Text Box 3">
            <a:extLst>
              <a:ext uri="{FF2B5EF4-FFF2-40B4-BE49-F238E27FC236}">
                <a16:creationId xmlns:a16="http://schemas.microsoft.com/office/drawing/2014/main" id="{F604DAF6-40C0-4F6B-86DD-87953D113DB0}"/>
              </a:ext>
            </a:extLst>
          </p:cNvPr>
          <p:cNvSpPr txBox="1">
            <a:spLocks noChangeArrowheads="1"/>
          </p:cNvSpPr>
          <p:nvPr/>
        </p:nvSpPr>
        <p:spPr bwMode="auto">
          <a:xfrm>
            <a:off x="2495550" y="1412875"/>
            <a:ext cx="77041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t>格林公式作如下推广</a:t>
            </a:r>
            <a:r>
              <a:rPr lang="en-US" altLang="zh-CN" sz="2800" b="1"/>
              <a:t>: </a:t>
            </a:r>
            <a:r>
              <a:rPr lang="zh-CN" altLang="en-US" sz="2800" b="1"/>
              <a:t>平面域上的闭曲线推广到空间闭曲线</a:t>
            </a:r>
            <a:r>
              <a:rPr lang="en-US" altLang="zh-CN" sz="2800" b="1"/>
              <a:t>; </a:t>
            </a:r>
            <a:r>
              <a:rPr lang="zh-CN" altLang="en-US" sz="2800" b="1"/>
              <a:t>以平面域上的闭曲线为边界的平面区域推广到以空间闭曲线为边界的有向曲面</a:t>
            </a:r>
            <a:r>
              <a:rPr lang="en-US" altLang="zh-CN" sz="2800" b="1"/>
              <a:t>.</a:t>
            </a:r>
          </a:p>
        </p:txBody>
      </p:sp>
      <p:sp>
        <p:nvSpPr>
          <p:cNvPr id="29701" name="Text Box 5">
            <a:extLst>
              <a:ext uri="{FF2B5EF4-FFF2-40B4-BE49-F238E27FC236}">
                <a16:creationId xmlns:a16="http://schemas.microsoft.com/office/drawing/2014/main" id="{21E2A6D7-D041-42A3-AD15-7FCB84B54DB1}"/>
              </a:ext>
            </a:extLst>
          </p:cNvPr>
          <p:cNvSpPr txBox="1">
            <a:spLocks noChangeArrowheads="1"/>
          </p:cNvSpPr>
          <p:nvPr/>
        </p:nvSpPr>
        <p:spPr bwMode="auto">
          <a:xfrm>
            <a:off x="2927350" y="3068638"/>
            <a:ext cx="32496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t>可得 </a:t>
            </a:r>
            <a:r>
              <a:rPr lang="zh-CN" altLang="en-US" sz="2800" b="1" dirty="0">
                <a:solidFill>
                  <a:srgbClr val="3333FF"/>
                </a:solidFill>
              </a:rPr>
              <a:t>斯托克斯公式</a:t>
            </a:r>
            <a:r>
              <a:rPr lang="en-US" altLang="zh-CN" sz="2800" b="1" dirty="0">
                <a:solidFill>
                  <a:srgbClr val="3333FF"/>
                </a:solidFill>
              </a:rPr>
              <a:t>.</a:t>
            </a:r>
          </a:p>
        </p:txBody>
      </p:sp>
      <p:sp>
        <p:nvSpPr>
          <p:cNvPr id="29703" name="Text Box 7">
            <a:extLst>
              <a:ext uri="{FF2B5EF4-FFF2-40B4-BE49-F238E27FC236}">
                <a16:creationId xmlns:a16="http://schemas.microsoft.com/office/drawing/2014/main" id="{652BF8F6-B61B-4AA8-97EE-DEB149AB8F77}"/>
              </a:ext>
            </a:extLst>
          </p:cNvPr>
          <p:cNvSpPr txBox="1">
            <a:spLocks noChangeArrowheads="1"/>
          </p:cNvSpPr>
          <p:nvPr/>
        </p:nvSpPr>
        <p:spPr bwMode="auto">
          <a:xfrm>
            <a:off x="2495550" y="3789363"/>
            <a:ext cx="74882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rgbClr val="3333FF"/>
                </a:solidFill>
              </a:rPr>
              <a:t>斯托克斯公式</a:t>
            </a:r>
            <a:r>
              <a:rPr lang="zh-CN" altLang="en-US" sz="2800" b="1" dirty="0"/>
              <a:t>反映了第二类曲面积分与以曲面边界曲线为路径的第二类曲线积分之间的关系</a:t>
            </a:r>
            <a:r>
              <a:rPr lang="en-US" altLang="zh-CN" sz="2800" b="1"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ppt_w</p:attrName>
                                        </p:attrNameLst>
                                      </p:cBhvr>
                                      <p:tavLst>
                                        <p:tav tm="0">
                                          <p:val>
                                            <p:fltVal val="0"/>
                                          </p:val>
                                        </p:tav>
                                        <p:tav tm="100000">
                                          <p:val>
                                            <p:strVal val="#ppt_w"/>
                                          </p:val>
                                        </p:tav>
                                      </p:tavLst>
                                    </p:anim>
                                    <p:anim calcmode="lin" valueType="num">
                                      <p:cBhvr>
                                        <p:cTn id="8" dur="500" fill="hold"/>
                                        <p:tgtEl>
                                          <p:spTgt spid="29698"/>
                                        </p:tgtEl>
                                        <p:attrNameLst>
                                          <p:attrName>ppt_h</p:attrName>
                                        </p:attrNameLst>
                                      </p:cBhvr>
                                      <p:tavLst>
                                        <p:tav tm="0">
                                          <p:val>
                                            <p:fltVal val="0"/>
                                          </p:val>
                                        </p:tav>
                                        <p:tav tm="100000">
                                          <p:val>
                                            <p:strVal val="#ppt_h"/>
                                          </p:val>
                                        </p:tav>
                                      </p:tavLst>
                                    </p:anim>
                                    <p:animEffect transition="in" filter="fade">
                                      <p:cBhvr>
                                        <p:cTn id="9" dur="500"/>
                                        <p:tgtEl>
                                          <p:spTgt spid="296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32" fill="hold" grpId="0" nodeType="clickEffect">
                                  <p:stCondLst>
                                    <p:cond delay="0"/>
                                  </p:stCondLst>
                                  <p:childTnLst>
                                    <p:set>
                                      <p:cBhvr>
                                        <p:cTn id="13" dur="1" fill="hold">
                                          <p:stCondLst>
                                            <p:cond delay="0"/>
                                          </p:stCondLst>
                                        </p:cTn>
                                        <p:tgtEl>
                                          <p:spTgt spid="29699"/>
                                        </p:tgtEl>
                                        <p:attrNameLst>
                                          <p:attrName>style.visibility</p:attrName>
                                        </p:attrNameLst>
                                      </p:cBhvr>
                                      <p:to>
                                        <p:strVal val="visible"/>
                                      </p:to>
                                    </p:set>
                                    <p:animEffect transition="in" filter="box(out)">
                                      <p:cBhvr>
                                        <p:cTn id="14" dur="500"/>
                                        <p:tgtEl>
                                          <p:spTgt spid="2969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29701"/>
                                        </p:tgtEl>
                                        <p:attrNameLst>
                                          <p:attrName>style.visibility</p:attrName>
                                        </p:attrNameLst>
                                      </p:cBhvr>
                                      <p:to>
                                        <p:strVal val="visible"/>
                                      </p:to>
                                    </p:set>
                                    <p:animEffect transition="in" filter="box(out)">
                                      <p:cBhvr>
                                        <p:cTn id="19" dur="500"/>
                                        <p:tgtEl>
                                          <p:spTgt spid="2970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9703"/>
                                        </p:tgtEl>
                                        <p:attrNameLst>
                                          <p:attrName>style.visibility</p:attrName>
                                        </p:attrNameLst>
                                      </p:cBhvr>
                                      <p:to>
                                        <p:strVal val="visible"/>
                                      </p:to>
                                    </p:set>
                                    <p:animEffect transition="in" filter="box(out)">
                                      <p:cBhvr>
                                        <p:cTn id="24"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utoUpdateAnimBg="0"/>
      <p:bldP spid="29701" grpId="0" autoUpdateAnimBg="0"/>
      <p:bldP spid="2970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717D260B-5264-4E99-BE84-35D1C6BD3127}"/>
              </a:ext>
            </a:extLst>
          </p:cNvPr>
          <p:cNvSpPr txBox="1">
            <a:spLocks noChangeArrowheads="1"/>
          </p:cNvSpPr>
          <p:nvPr/>
        </p:nvSpPr>
        <p:spPr bwMode="auto">
          <a:xfrm>
            <a:off x="2208214" y="333375"/>
            <a:ext cx="3616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solidFill>
                  <a:srgbClr val="0000FF"/>
                </a:solidFill>
              </a:rPr>
              <a:t>定理 </a:t>
            </a:r>
            <a:r>
              <a:rPr lang="en-US" altLang="zh-CN" sz="3200" b="1">
                <a:solidFill>
                  <a:srgbClr val="0000FF"/>
                </a:solidFill>
              </a:rPr>
              <a:t>(</a:t>
            </a:r>
            <a:r>
              <a:rPr lang="zh-CN" altLang="en-US" sz="2800" b="1">
                <a:solidFill>
                  <a:srgbClr val="0000FF"/>
                </a:solidFill>
              </a:rPr>
              <a:t>斯托克斯公式</a:t>
            </a:r>
            <a:r>
              <a:rPr lang="en-US" altLang="zh-CN" sz="3200" b="1">
                <a:solidFill>
                  <a:srgbClr val="0000FF"/>
                </a:solidFill>
              </a:rPr>
              <a:t>) </a:t>
            </a:r>
          </a:p>
        </p:txBody>
      </p:sp>
      <mc:AlternateContent xmlns:mc="http://schemas.openxmlformats.org/markup-compatibility/2006">
        <mc:Choice xmlns:a14="http://schemas.microsoft.com/office/drawing/2010/main" Requires="a14">
          <p:sp>
            <p:nvSpPr>
              <p:cNvPr id="30723" name="Text Box 3">
                <a:extLst>
                  <a:ext uri="{FF2B5EF4-FFF2-40B4-BE49-F238E27FC236}">
                    <a16:creationId xmlns:a16="http://schemas.microsoft.com/office/drawing/2014/main" id="{754A1B93-0D08-4687-B493-9342052E58D7}"/>
                  </a:ext>
                </a:extLst>
              </p:cNvPr>
              <p:cNvSpPr txBox="1">
                <a:spLocks noChangeArrowheads="1"/>
              </p:cNvSpPr>
              <p:nvPr/>
            </p:nvSpPr>
            <p:spPr bwMode="auto">
              <a:xfrm>
                <a:off x="1919289" y="1052513"/>
                <a:ext cx="8497887" cy="1117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dirty="0"/>
                  <a:t>设</a:t>
                </a:r>
                <a:r>
                  <a:rPr lang="az-Cyrl-AZ" altLang="zh-CN" sz="2800" b="1" i="1" dirty="0"/>
                  <a:t>Г</a:t>
                </a:r>
                <a:r>
                  <a:rPr lang="zh-CN" altLang="en-US" sz="2800" b="1" dirty="0">
                    <a:latin typeface="宋体" panose="02010600030101010101" pitchFamily="2" charset="-122"/>
                  </a:rPr>
                  <a:t>为分段光滑的有向闭曲线</a:t>
                </a:r>
                <a:r>
                  <a:rPr lang="en-US" altLang="zh-CN" sz="2800" b="1" dirty="0">
                    <a:latin typeface="宋体" panose="02010600030101010101" pitchFamily="2" charset="-122"/>
                  </a:rPr>
                  <a:t>,</a:t>
                </a:r>
                <a14:m>
                  <m:oMath xmlns:m="http://schemas.openxmlformats.org/officeDocument/2006/math">
                    <m:r>
                      <a:rPr lang="zh-CN" altLang="en-US" sz="2800" b="1" i="1">
                        <a:solidFill>
                          <a:srgbClr val="000000"/>
                        </a:solidFill>
                        <a:latin typeface="Cambria Math" panose="02040503050406030204" pitchFamily="18" charset="0"/>
                      </a:rPr>
                      <m:t>𝜮</m:t>
                    </m:r>
                  </m:oMath>
                </a14:m>
                <a:r>
                  <a:rPr lang="zh-CN" altLang="en-US" sz="2800" b="1" dirty="0">
                    <a:cs typeface="Times New Roman" panose="02020603050405020304" pitchFamily="18" charset="0"/>
                  </a:rPr>
                  <a:t>是以</a:t>
                </a:r>
                <a:r>
                  <a:rPr lang="az-Cyrl-AZ" altLang="zh-CN" sz="2800" b="1" i="1" dirty="0"/>
                  <a:t>Г</a:t>
                </a:r>
                <a:r>
                  <a:rPr lang="zh-CN" altLang="en-US" sz="2800" b="1" dirty="0"/>
                  <a:t>为边界的</a:t>
                </a:r>
                <a:r>
                  <a:rPr lang="zh-CN" altLang="en-US" sz="2800" b="1" dirty="0">
                    <a:latin typeface="宋体" panose="02010600030101010101" pitchFamily="2" charset="-122"/>
                  </a:rPr>
                  <a:t>分片光滑的</a:t>
                </a:r>
                <a:r>
                  <a:rPr lang="zh-CN" altLang="en-US" sz="2800" b="1" dirty="0"/>
                  <a:t>有向曲面</a:t>
                </a:r>
                <a:r>
                  <a:rPr lang="en-US" altLang="zh-CN" sz="2800" b="1" dirty="0"/>
                  <a:t>, </a:t>
                </a:r>
                <a:r>
                  <a:rPr lang="az-Cyrl-AZ" altLang="zh-CN" sz="2800" b="1" i="1" dirty="0"/>
                  <a:t>Г</a:t>
                </a:r>
                <a:r>
                  <a:rPr lang="zh-CN" altLang="en-US" sz="2800" b="1" dirty="0">
                    <a:latin typeface="宋体" panose="02010600030101010101" pitchFamily="2" charset="-122"/>
                  </a:rPr>
                  <a:t>的正向与</a:t>
                </a:r>
                <a14:m>
                  <m:oMath xmlns:m="http://schemas.openxmlformats.org/officeDocument/2006/math">
                    <m:r>
                      <a:rPr lang="zh-CN" altLang="en-US" sz="2800" b="1" i="1">
                        <a:solidFill>
                          <a:srgbClr val="000000"/>
                        </a:solidFill>
                        <a:latin typeface="Cambria Math" panose="02040503050406030204" pitchFamily="18" charset="0"/>
                      </a:rPr>
                      <m:t>𝜮</m:t>
                    </m:r>
                  </m:oMath>
                </a14:m>
                <a:r>
                  <a:rPr lang="zh-CN" altLang="en-US" sz="2800" b="1" dirty="0">
                    <a:cs typeface="Times New Roman" panose="02020603050405020304" pitchFamily="18" charset="0"/>
                  </a:rPr>
                  <a:t>的侧符合右手规则</a:t>
                </a:r>
                <a:r>
                  <a:rPr lang="en-US" altLang="zh-CN" sz="2800" b="1" dirty="0">
                    <a:cs typeface="Times New Roman" panose="02020603050405020304" pitchFamily="18" charset="0"/>
                  </a:rPr>
                  <a:t>. </a:t>
                </a:r>
                <a:endParaRPr lang="en-US" altLang="zh-CN" sz="2800" b="1" dirty="0"/>
              </a:p>
            </p:txBody>
          </p:sp>
        </mc:Choice>
        <mc:Fallback>
          <p:sp>
            <p:nvSpPr>
              <p:cNvPr id="30723" name="Text Box 3">
                <a:extLst>
                  <a:ext uri="{FF2B5EF4-FFF2-40B4-BE49-F238E27FC236}">
                    <a16:creationId xmlns:a16="http://schemas.microsoft.com/office/drawing/2014/main" id="{754A1B93-0D08-4687-B493-9342052E58D7}"/>
                  </a:ext>
                </a:extLst>
              </p:cNvPr>
              <p:cNvSpPr txBox="1">
                <a:spLocks noRot="1" noChangeAspect="1" noMove="1" noResize="1" noEditPoints="1" noAdjustHandles="1" noChangeArrowheads="1" noChangeShapeType="1" noTextEdit="1"/>
              </p:cNvSpPr>
              <p:nvPr/>
            </p:nvSpPr>
            <p:spPr bwMode="auto">
              <a:xfrm>
                <a:off x="1919289" y="1052513"/>
                <a:ext cx="8497887" cy="1117600"/>
              </a:xfrm>
              <a:prstGeom prst="rect">
                <a:avLst/>
              </a:prstGeom>
              <a:blipFill>
                <a:blip r:embed="rId2"/>
                <a:stretch>
                  <a:fillRect l="-1506" t="-4372" b="-114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724" name="Object 4">
                <a:extLst>
                  <a:ext uri="{FF2B5EF4-FFF2-40B4-BE49-F238E27FC236}">
                    <a16:creationId xmlns:a16="http://schemas.microsoft.com/office/drawing/2014/main" id="{70FDF218-503D-41E8-B617-0D47BE0B2224}"/>
                  </a:ext>
                </a:extLst>
              </p:cNvPr>
              <p:cNvSpPr txBox="1"/>
              <p:nvPr/>
            </p:nvSpPr>
            <p:spPr bwMode="auto">
              <a:xfrm>
                <a:off x="1381124" y="3573463"/>
                <a:ext cx="9305925" cy="223202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𝑸</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𝒅𝒚𝒅𝒛</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𝑷</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𝒅𝒛𝒅𝒙</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𝑸</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𝑷</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den>
                          </m:f>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𝒅𝒙𝒅𝒚</m:t>
                          </m:r>
                        </m:e>
                      </m:nary>
                    </m:oMath>
                    <m:oMath xmlns:m="http://schemas.openxmlformats.org/officeDocument/2006/math">
                      <m:r>
                        <a:rPr lang="zh-CN" altLang="en-US" sz="2800" b="1" i="1">
                          <a:solidFill>
                            <a:srgbClr val="000000"/>
                          </a:solidFill>
                          <a:latin typeface="Cambria Math" panose="02040503050406030204" pitchFamily="18" charset="0"/>
                        </a:rPr>
                        <m:t>=</m:t>
                      </m:r>
                      <m:nary>
                        <m:naryPr>
                          <m:chr m:val="∮"/>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𝜞</m:t>
                          </m:r>
                        </m:sub>
                        <m:sup/>
                        <m:e>
                          <m:r>
                            <a:rPr lang="zh-CN" altLang="en-US" sz="2800" b="1" i="1">
                              <a:solidFill>
                                <a:srgbClr val="000000"/>
                              </a:solidFill>
                              <a:latin typeface="Cambria Math" panose="02040503050406030204" pitchFamily="18" charset="0"/>
                            </a:rPr>
                            <m:t>𝑷𝒅𝒙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𝑸𝒅𝒚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𝑹𝒅𝒛</m:t>
                          </m:r>
                        </m:e>
                      </m:nary>
                    </m:oMath>
                  </m:oMathPara>
                </a14:m>
                <a:endParaRPr lang="zh-CN" altLang="en-US" sz="2800" b="1" dirty="0"/>
              </a:p>
            </p:txBody>
          </p:sp>
        </mc:Choice>
        <mc:Fallback xmlns="">
          <p:sp>
            <p:nvSpPr>
              <p:cNvPr id="30724" name="Object 4">
                <a:extLst>
                  <a:ext uri="{FF2B5EF4-FFF2-40B4-BE49-F238E27FC236}">
                    <a16:creationId xmlns:a16="http://schemas.microsoft.com/office/drawing/2014/main" id="{70FDF218-503D-41E8-B617-0D47BE0B2224}"/>
                  </a:ext>
                </a:extLst>
              </p:cNvPr>
              <p:cNvSpPr txBox="1">
                <a:spLocks noRot="1" noChangeAspect="1" noMove="1" noResize="1" noEditPoints="1" noAdjustHandles="1" noChangeArrowheads="1" noChangeShapeType="1" noTextEdit="1"/>
              </p:cNvSpPr>
              <p:nvPr/>
            </p:nvSpPr>
            <p:spPr bwMode="auto">
              <a:xfrm>
                <a:off x="1381124" y="3573463"/>
                <a:ext cx="9305925" cy="2232024"/>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30726" name="Text Box 6">
            <a:extLst>
              <a:ext uri="{FF2B5EF4-FFF2-40B4-BE49-F238E27FC236}">
                <a16:creationId xmlns:a16="http://schemas.microsoft.com/office/drawing/2014/main" id="{28F646A3-F0F8-4773-AD74-D775D8B39567}"/>
              </a:ext>
            </a:extLst>
          </p:cNvPr>
          <p:cNvSpPr txBox="1">
            <a:spLocks noChangeArrowheads="1"/>
          </p:cNvSpPr>
          <p:nvPr/>
        </p:nvSpPr>
        <p:spPr bwMode="auto">
          <a:xfrm>
            <a:off x="2697164" y="5945188"/>
            <a:ext cx="1944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0000FF"/>
                </a:solidFill>
              </a:rPr>
              <a:t>证</a:t>
            </a:r>
            <a:r>
              <a:rPr lang="en-US" altLang="zh-CN" sz="3200" b="1" dirty="0">
                <a:solidFill>
                  <a:srgbClr val="0000FF"/>
                </a:solidFill>
              </a:rPr>
              <a:t>:</a:t>
            </a:r>
            <a:r>
              <a:rPr lang="en-US" altLang="zh-CN" sz="2800" b="1" dirty="0">
                <a:solidFill>
                  <a:srgbClr val="0000FF"/>
                </a:solidFill>
              </a:rPr>
              <a:t>  (</a:t>
            </a:r>
            <a:r>
              <a:rPr lang="zh-CN" altLang="en-US" sz="2800" b="1" dirty="0">
                <a:solidFill>
                  <a:srgbClr val="0000FF"/>
                </a:solidFill>
              </a:rPr>
              <a:t>略</a:t>
            </a:r>
            <a:r>
              <a:rPr lang="en-US" altLang="zh-CN" sz="2800" b="1" dirty="0">
                <a:solidFill>
                  <a:srgbClr val="0000FF"/>
                </a:solidFill>
              </a:rPr>
              <a:t>)</a:t>
            </a:r>
            <a:endParaRPr lang="en-US" altLang="zh-CN" sz="3200" b="1" i="1" baseline="-25000" dirty="0">
              <a:solidFill>
                <a:srgbClr val="0000FF"/>
              </a:solidFill>
            </a:endParaRPr>
          </a:p>
        </p:txBody>
      </p:sp>
      <mc:AlternateContent xmlns:mc="http://schemas.openxmlformats.org/markup-compatibility/2006">
        <mc:Choice xmlns:a14="http://schemas.microsoft.com/office/drawing/2010/main" Requires="a14">
          <p:sp>
            <p:nvSpPr>
              <p:cNvPr id="30728" name="Text Box 8">
                <a:extLst>
                  <a:ext uri="{FF2B5EF4-FFF2-40B4-BE49-F238E27FC236}">
                    <a16:creationId xmlns:a16="http://schemas.microsoft.com/office/drawing/2014/main" id="{25B2392E-C169-4AAC-A607-3A858574F106}"/>
                  </a:ext>
                </a:extLst>
              </p:cNvPr>
              <p:cNvSpPr txBox="1">
                <a:spLocks noChangeArrowheads="1"/>
              </p:cNvSpPr>
              <p:nvPr/>
            </p:nvSpPr>
            <p:spPr bwMode="auto">
              <a:xfrm>
                <a:off x="2063750" y="2205038"/>
                <a:ext cx="8135938" cy="1117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dirty="0">
                    <a:cs typeface="Times New Roman" panose="02020603050405020304" pitchFamily="18" charset="0"/>
                  </a:rPr>
                  <a:t>若</a:t>
                </a:r>
                <a:r>
                  <a:rPr lang="zh-CN" altLang="en-US" sz="2800" b="1" dirty="0"/>
                  <a:t>函数</a:t>
                </a:r>
                <a:r>
                  <a:rPr lang="en-US" altLang="zh-CN" sz="2800" b="1" i="1" dirty="0"/>
                  <a:t>P</a:t>
                </a:r>
                <a:r>
                  <a:rPr lang="en-US" altLang="zh-CN" sz="2800" b="1" dirty="0"/>
                  <a:t>(</a:t>
                </a:r>
                <a:r>
                  <a:rPr lang="en-US" altLang="zh-CN" sz="2800" b="1" i="1" dirty="0" err="1"/>
                  <a:t>x,y,z</a:t>
                </a:r>
                <a:r>
                  <a:rPr lang="en-US" altLang="zh-CN" sz="2800" b="1" dirty="0"/>
                  <a:t>)</a:t>
                </a:r>
                <a:r>
                  <a:rPr lang="en-US" altLang="zh-CN" sz="2800" b="1" i="1" dirty="0"/>
                  <a:t>,Q</a:t>
                </a:r>
                <a:r>
                  <a:rPr lang="en-US" altLang="zh-CN" sz="2800" b="1" dirty="0"/>
                  <a:t>(</a:t>
                </a:r>
                <a:r>
                  <a:rPr lang="en-US" altLang="zh-CN" sz="2800" b="1" i="1" dirty="0" err="1"/>
                  <a:t>x,y,z</a:t>
                </a:r>
                <a:r>
                  <a:rPr lang="en-US" altLang="zh-CN" sz="2800" b="1" dirty="0"/>
                  <a:t>)</a:t>
                </a:r>
                <a:r>
                  <a:rPr lang="en-US" altLang="zh-CN" sz="2800" b="1" i="1" dirty="0"/>
                  <a:t>,R</a:t>
                </a:r>
                <a:r>
                  <a:rPr lang="en-US" altLang="zh-CN" sz="2800" b="1" dirty="0"/>
                  <a:t>(</a:t>
                </a:r>
                <a:r>
                  <a:rPr lang="en-US" altLang="zh-CN" sz="2800" b="1" i="1" dirty="0" err="1"/>
                  <a:t>x,y,z</a:t>
                </a:r>
                <a:r>
                  <a:rPr lang="en-US" altLang="zh-CN" sz="2800" b="1" dirty="0"/>
                  <a:t>)</a:t>
                </a:r>
                <a:r>
                  <a:rPr lang="zh-CN" altLang="en-US" sz="2800" b="1" dirty="0"/>
                  <a:t>在包含</a:t>
                </a:r>
                <a14:m>
                  <m:oMath xmlns:m="http://schemas.openxmlformats.org/officeDocument/2006/math">
                    <m:r>
                      <a:rPr lang="zh-CN" altLang="en-US" sz="2800" b="1" i="1">
                        <a:solidFill>
                          <a:srgbClr val="000000"/>
                        </a:solidFill>
                        <a:latin typeface="Cambria Math" panose="02040503050406030204" pitchFamily="18" charset="0"/>
                      </a:rPr>
                      <m:t>𝜮</m:t>
                    </m:r>
                  </m:oMath>
                </a14:m>
                <a:r>
                  <a:rPr lang="zh-CN" altLang="en-US" sz="2800" b="1" dirty="0">
                    <a:cs typeface="Times New Roman" panose="02020603050405020304" pitchFamily="18" charset="0"/>
                  </a:rPr>
                  <a:t>的一个</a:t>
                </a:r>
                <a:r>
                  <a:rPr lang="zh-CN" altLang="en-US" sz="2800" b="1" dirty="0"/>
                  <a:t>空间闭区域内具有一阶连续偏导数</a:t>
                </a:r>
                <a:r>
                  <a:rPr lang="en-US" altLang="zh-CN" sz="2800" b="1" dirty="0"/>
                  <a:t>, </a:t>
                </a:r>
                <a:r>
                  <a:rPr lang="zh-CN" altLang="en-US" sz="2800" b="1" dirty="0"/>
                  <a:t>则</a:t>
                </a:r>
                <a:r>
                  <a:rPr lang="en-US" altLang="zh-CN" sz="2800" b="1" dirty="0"/>
                  <a:t>:</a:t>
                </a:r>
              </a:p>
            </p:txBody>
          </p:sp>
        </mc:Choice>
        <mc:Fallback>
          <p:sp>
            <p:nvSpPr>
              <p:cNvPr id="30728" name="Text Box 8">
                <a:extLst>
                  <a:ext uri="{FF2B5EF4-FFF2-40B4-BE49-F238E27FC236}">
                    <a16:creationId xmlns:a16="http://schemas.microsoft.com/office/drawing/2014/main" id="{25B2392E-C169-4AAC-A607-3A858574F106}"/>
                  </a:ext>
                </a:extLst>
              </p:cNvPr>
              <p:cNvSpPr txBox="1">
                <a:spLocks noRot="1" noChangeAspect="1" noMove="1" noResize="1" noEditPoints="1" noAdjustHandles="1" noChangeArrowheads="1" noChangeShapeType="1" noTextEdit="1"/>
              </p:cNvSpPr>
              <p:nvPr/>
            </p:nvSpPr>
            <p:spPr bwMode="auto">
              <a:xfrm>
                <a:off x="2063750" y="2205038"/>
                <a:ext cx="8135938" cy="1117600"/>
              </a:xfrm>
              <a:prstGeom prst="rect">
                <a:avLst/>
              </a:prstGeom>
              <a:blipFill>
                <a:blip r:embed="rId4"/>
                <a:stretch>
                  <a:fillRect l="-1574" t="-4372" b="-114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p:cTn id="7" dur="500" fill="hold"/>
                                        <p:tgtEl>
                                          <p:spTgt spid="30722"/>
                                        </p:tgtEl>
                                        <p:attrNameLst>
                                          <p:attrName>ppt_w</p:attrName>
                                        </p:attrNameLst>
                                      </p:cBhvr>
                                      <p:tavLst>
                                        <p:tav tm="0">
                                          <p:val>
                                            <p:fltVal val="0"/>
                                          </p:val>
                                        </p:tav>
                                        <p:tav tm="100000">
                                          <p:val>
                                            <p:strVal val="#ppt_w"/>
                                          </p:val>
                                        </p:tav>
                                      </p:tavLst>
                                    </p:anim>
                                    <p:anim calcmode="lin" valueType="num">
                                      <p:cBhvr>
                                        <p:cTn id="8" dur="500" fill="hold"/>
                                        <p:tgtEl>
                                          <p:spTgt spid="30722"/>
                                        </p:tgtEl>
                                        <p:attrNameLst>
                                          <p:attrName>ppt_h</p:attrName>
                                        </p:attrNameLst>
                                      </p:cBhvr>
                                      <p:tavLst>
                                        <p:tav tm="0">
                                          <p:val>
                                            <p:fltVal val="0"/>
                                          </p:val>
                                        </p:tav>
                                        <p:tav tm="100000">
                                          <p:val>
                                            <p:strVal val="#ppt_h"/>
                                          </p:val>
                                        </p:tav>
                                      </p:tavLst>
                                    </p:anim>
                                    <p:animEffect transition="in" filter="fade">
                                      <p:cBhvr>
                                        <p:cTn id="9" dur="500"/>
                                        <p:tgtEl>
                                          <p:spTgt spid="307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32" fill="hold" grpId="0" nodeType="clickEffect">
                                  <p:stCondLst>
                                    <p:cond delay="0"/>
                                  </p:stCondLst>
                                  <p:childTnLst>
                                    <p:set>
                                      <p:cBhvr>
                                        <p:cTn id="13" dur="1" fill="hold">
                                          <p:stCondLst>
                                            <p:cond delay="0"/>
                                          </p:stCondLst>
                                        </p:cTn>
                                        <p:tgtEl>
                                          <p:spTgt spid="30723"/>
                                        </p:tgtEl>
                                        <p:attrNameLst>
                                          <p:attrName>style.visibility</p:attrName>
                                        </p:attrNameLst>
                                      </p:cBhvr>
                                      <p:to>
                                        <p:strVal val="visible"/>
                                      </p:to>
                                    </p:set>
                                    <p:animEffect transition="in" filter="box(out)">
                                      <p:cBhvr>
                                        <p:cTn id="14" dur="500"/>
                                        <p:tgtEl>
                                          <p:spTgt spid="307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30728"/>
                                        </p:tgtEl>
                                        <p:attrNameLst>
                                          <p:attrName>style.visibility</p:attrName>
                                        </p:attrNameLst>
                                      </p:cBhvr>
                                      <p:to>
                                        <p:strVal val="visible"/>
                                      </p:to>
                                    </p:set>
                                    <p:animEffect transition="in" filter="box(out)">
                                      <p:cBhvr>
                                        <p:cTn id="19" dur="500"/>
                                        <p:tgtEl>
                                          <p:spTgt spid="3072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7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30726"/>
                                        </p:tgtEl>
                                        <p:attrNameLst>
                                          <p:attrName>style.visibility</p:attrName>
                                        </p:attrNameLst>
                                      </p:cBhvr>
                                      <p:to>
                                        <p:strVal val="visible"/>
                                      </p:to>
                                    </p:set>
                                    <p:animEffect transition="in" filter="barn(outVertical)">
                                      <p:cBhvr>
                                        <p:cTn id="28"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autoUpdateAnimBg="0"/>
      <p:bldP spid="30724" grpId="0"/>
      <p:bldP spid="30726" grpId="0"/>
      <p:bldP spid="3072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425B8818-9DED-47FC-9D0B-54A1118CC46F}"/>
              </a:ext>
            </a:extLst>
          </p:cNvPr>
          <p:cNvSpPr txBox="1">
            <a:spLocks noChangeArrowheads="1"/>
          </p:cNvSpPr>
          <p:nvPr/>
        </p:nvSpPr>
        <p:spPr bwMode="auto">
          <a:xfrm>
            <a:off x="2208213" y="333375"/>
            <a:ext cx="59039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t>为便于记忆</a:t>
            </a:r>
            <a:r>
              <a:rPr lang="en-US" altLang="zh-CN" sz="2800" b="1"/>
              <a:t>, </a:t>
            </a:r>
            <a:r>
              <a:rPr lang="zh-CN" altLang="en-US" sz="2800" b="1">
                <a:solidFill>
                  <a:srgbClr val="3333FF"/>
                </a:solidFill>
              </a:rPr>
              <a:t>斯托克斯公式</a:t>
            </a:r>
            <a:r>
              <a:rPr lang="zh-CN" altLang="en-US" sz="2800" b="1"/>
              <a:t>常记为</a:t>
            </a:r>
            <a:r>
              <a:rPr lang="en-US" altLang="zh-CN" sz="2800" b="1"/>
              <a:t>:</a:t>
            </a:r>
            <a:r>
              <a:rPr lang="en-US" altLang="zh-CN" sz="3200" b="1"/>
              <a:t> </a:t>
            </a:r>
          </a:p>
        </p:txBody>
      </p:sp>
      <mc:AlternateContent xmlns:mc="http://schemas.openxmlformats.org/markup-compatibility/2006" xmlns:a14="http://schemas.microsoft.com/office/drawing/2010/main">
        <mc:Choice Requires="a14">
          <p:sp>
            <p:nvSpPr>
              <p:cNvPr id="31748" name="Object 4">
                <a:extLst>
                  <a:ext uri="{FF2B5EF4-FFF2-40B4-BE49-F238E27FC236}">
                    <a16:creationId xmlns:a16="http://schemas.microsoft.com/office/drawing/2014/main" id="{9DC452D2-E7FB-405D-A9CC-C2350B3FFAAB}"/>
                  </a:ext>
                </a:extLst>
              </p:cNvPr>
              <p:cNvSpPr txBox="1"/>
              <p:nvPr/>
            </p:nvSpPr>
            <p:spPr bwMode="auto">
              <a:xfrm>
                <a:off x="2855914" y="981076"/>
                <a:ext cx="8669336" cy="174942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d>
                            <m:dPr>
                              <m:begChr m:val="|"/>
                              <m:endChr m:val="|"/>
                              <m:ctrlPr>
                                <a:rPr lang="zh-CN" altLang="en-US" sz="2800" b="1" i="1">
                                  <a:solidFill>
                                    <a:srgbClr val="000000"/>
                                  </a:solidFill>
                                  <a:latin typeface="Cambria Math" panose="02040503050406030204" pitchFamily="18" charset="0"/>
                                </a:rPr>
                              </m:ctrlPr>
                            </m:dPr>
                            <m:e>
                              <m:m>
                                <m:mPr>
                                  <m:plcHide m:val="on"/>
                                  <m:mcs>
                                    <m:mc>
                                      <m:mcPr>
                                        <m:count m:val="3"/>
                                        <m:mcJc m:val="center"/>
                                      </m:mcPr>
                                    </m:mc>
                                  </m:mcs>
                                  <m:ctrlPr>
                                    <a:rPr lang="zh-CN" altLang="en-US" sz="2800" b="1" i="1">
                                      <a:solidFill>
                                        <a:srgbClr val="000000"/>
                                      </a:solidFill>
                                      <a:latin typeface="Cambria Math" panose="02040503050406030204" pitchFamily="18" charset="0"/>
                                    </a:rPr>
                                  </m:ctrlPr>
                                </m:mPr>
                                <m:mr>
                                  <m:e>
                                    <m:r>
                                      <a:rPr lang="zh-CN" altLang="en-US" sz="2800" b="1" i="1">
                                        <a:solidFill>
                                          <a:srgbClr val="000000"/>
                                        </a:solidFill>
                                        <a:latin typeface="Cambria Math" panose="02040503050406030204" pitchFamily="18" charset="0"/>
                                      </a:rPr>
                                      <m:t>𝒅𝒚𝒅𝒛</m:t>
                                    </m:r>
                                  </m:e>
                                  <m:e>
                                    <m:r>
                                      <a:rPr lang="zh-CN" altLang="en-US" sz="2800" b="1" i="1">
                                        <a:solidFill>
                                          <a:srgbClr val="000000"/>
                                        </a:solidFill>
                                        <a:latin typeface="Cambria Math" panose="02040503050406030204" pitchFamily="18" charset="0"/>
                                      </a:rPr>
                                      <m:t>𝒅𝒛𝒅𝒙</m:t>
                                    </m:r>
                                  </m:e>
                                  <m:e>
                                    <m:r>
                                      <a:rPr lang="zh-CN" altLang="en-US" sz="2800" b="1" i="1">
                                        <a:solidFill>
                                          <a:srgbClr val="000000"/>
                                        </a:solidFill>
                                        <a:latin typeface="Cambria Math" panose="02040503050406030204" pitchFamily="18" charset="0"/>
                                      </a:rPr>
                                      <m:t>𝒅𝒙𝒅𝒚</m:t>
                                    </m:r>
                                  </m:e>
                                </m:mr>
                                <m:mr>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den>
                                    </m:f>
                                  </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e>
                                </m:mr>
                                <m:mr>
                                  <m:e>
                                    <m:r>
                                      <a:rPr lang="zh-CN" altLang="en-US" sz="2800" b="1" i="1">
                                        <a:solidFill>
                                          <a:srgbClr val="000000"/>
                                        </a:solidFill>
                                        <a:latin typeface="Cambria Math" panose="02040503050406030204" pitchFamily="18" charset="0"/>
                                      </a:rPr>
                                      <m:t>𝑷</m:t>
                                    </m:r>
                                  </m:e>
                                  <m:e>
                                    <m:r>
                                      <a:rPr lang="zh-CN" altLang="en-US" sz="2800" b="1" i="1">
                                        <a:solidFill>
                                          <a:srgbClr val="000000"/>
                                        </a:solidFill>
                                        <a:latin typeface="Cambria Math" panose="02040503050406030204" pitchFamily="18" charset="0"/>
                                      </a:rPr>
                                      <m:t>𝑸</m:t>
                                    </m:r>
                                  </m:e>
                                  <m:e>
                                    <m:r>
                                      <a:rPr lang="zh-CN" altLang="en-US" sz="2800" b="1" i="1">
                                        <a:solidFill>
                                          <a:srgbClr val="000000"/>
                                        </a:solidFill>
                                        <a:latin typeface="Cambria Math" panose="02040503050406030204" pitchFamily="18" charset="0"/>
                                      </a:rPr>
                                      <m:t>𝑹</m:t>
                                    </m:r>
                                  </m:e>
                                </m:mr>
                              </m:m>
                            </m:e>
                          </m:d>
                        </m:e>
                      </m:nary>
                      <m:r>
                        <a:rPr lang="zh-CN" altLang="en-US" sz="2800" b="1" i="1">
                          <a:solidFill>
                            <a:srgbClr val="000000"/>
                          </a:solidFill>
                          <a:latin typeface="Cambria Math" panose="02040503050406030204" pitchFamily="18" charset="0"/>
                        </a:rPr>
                        <m:t>=</m:t>
                      </m:r>
                      <m:nary>
                        <m:naryPr>
                          <m:chr m:val="∮"/>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𝜞</m:t>
                          </m:r>
                        </m:sub>
                        <m:sup/>
                        <m:e>
                          <m:r>
                            <a:rPr lang="zh-CN" altLang="en-US" sz="2800" b="1" i="1">
                              <a:solidFill>
                                <a:srgbClr val="000000"/>
                              </a:solidFill>
                              <a:latin typeface="Cambria Math" panose="02040503050406030204" pitchFamily="18" charset="0"/>
                            </a:rPr>
                            <m:t>𝑷𝒅𝒙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𝑸𝒅𝒚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𝑹𝒅𝒛</m:t>
                          </m:r>
                        </m:e>
                      </m:nary>
                    </m:oMath>
                  </m:oMathPara>
                </a14:m>
                <a:endParaRPr lang="zh-CN" altLang="en-US" sz="2800" b="1" dirty="0"/>
              </a:p>
            </p:txBody>
          </p:sp>
        </mc:Choice>
        <mc:Fallback xmlns="">
          <p:sp>
            <p:nvSpPr>
              <p:cNvPr id="31748" name="Object 4">
                <a:extLst>
                  <a:ext uri="{FF2B5EF4-FFF2-40B4-BE49-F238E27FC236}">
                    <a16:creationId xmlns:a16="http://schemas.microsoft.com/office/drawing/2014/main" id="{9DC452D2-E7FB-405D-A9CC-C2350B3FFAAB}"/>
                  </a:ext>
                </a:extLst>
              </p:cNvPr>
              <p:cNvSpPr txBox="1">
                <a:spLocks noRot="1" noChangeAspect="1" noMove="1" noResize="1" noEditPoints="1" noAdjustHandles="1" noChangeArrowheads="1" noChangeShapeType="1" noTextEdit="1"/>
              </p:cNvSpPr>
              <p:nvPr/>
            </p:nvSpPr>
            <p:spPr bwMode="auto">
              <a:xfrm>
                <a:off x="2855914" y="981076"/>
                <a:ext cx="8669336" cy="1749425"/>
              </a:xfrm>
              <a:prstGeom prst="rect">
                <a:avLst/>
              </a:prstGeom>
              <a:blipFill>
                <a:blip r:embed="rId2"/>
                <a:stretch>
                  <a:fillRect b="-2439"/>
                </a:stretch>
              </a:blipFill>
              <a:ln>
                <a:noFill/>
              </a:ln>
              <a:effectLst/>
            </p:spPr>
            <p:txBody>
              <a:bodyPr/>
              <a:lstStyle/>
              <a:p>
                <a:r>
                  <a:rPr lang="zh-CN" altLang="en-US">
                    <a:noFill/>
                  </a:rPr>
                  <a:t> </a:t>
                </a:r>
              </a:p>
            </p:txBody>
          </p:sp>
        </mc:Fallback>
      </mc:AlternateContent>
      <p:sp>
        <p:nvSpPr>
          <p:cNvPr id="31751" name="Text Box 7">
            <a:extLst>
              <a:ext uri="{FF2B5EF4-FFF2-40B4-BE49-F238E27FC236}">
                <a16:creationId xmlns:a16="http://schemas.microsoft.com/office/drawing/2014/main" id="{B163D6F0-F16D-4726-8C03-C855A7A4AEBC}"/>
              </a:ext>
            </a:extLst>
          </p:cNvPr>
          <p:cNvSpPr txBox="1">
            <a:spLocks noChangeArrowheads="1"/>
          </p:cNvSpPr>
          <p:nvPr/>
        </p:nvSpPr>
        <p:spPr bwMode="auto">
          <a:xfrm>
            <a:off x="1992313" y="2825201"/>
            <a:ext cx="1871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t>亦可记为</a:t>
            </a:r>
            <a:r>
              <a:rPr lang="en-US" altLang="zh-CN" sz="2800" b="1" dirty="0"/>
              <a:t>:</a:t>
            </a:r>
            <a:r>
              <a:rPr lang="en-US" altLang="zh-CN" sz="3200" b="1" dirty="0"/>
              <a:t> </a:t>
            </a:r>
          </a:p>
        </p:txBody>
      </p:sp>
      <mc:AlternateContent xmlns:mc="http://schemas.openxmlformats.org/markup-compatibility/2006" xmlns:a14="http://schemas.microsoft.com/office/drawing/2010/main">
        <mc:Choice Requires="a14">
          <p:sp>
            <p:nvSpPr>
              <p:cNvPr id="31752" name="Object 8">
                <a:extLst>
                  <a:ext uri="{FF2B5EF4-FFF2-40B4-BE49-F238E27FC236}">
                    <a16:creationId xmlns:a16="http://schemas.microsoft.com/office/drawing/2014/main" id="{76706811-79A5-4AB5-816D-49BBC43DA09D}"/>
                  </a:ext>
                </a:extLst>
              </p:cNvPr>
              <p:cNvSpPr txBox="1"/>
              <p:nvPr/>
            </p:nvSpPr>
            <p:spPr bwMode="auto">
              <a:xfrm>
                <a:off x="2928144" y="3499340"/>
                <a:ext cx="8453437" cy="174942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d>
                            <m:dPr>
                              <m:begChr m:val="|"/>
                              <m:endChr m:val="|"/>
                              <m:ctrlPr>
                                <a:rPr lang="zh-CN" altLang="en-US" sz="2800" b="1" i="1">
                                  <a:solidFill>
                                    <a:srgbClr val="000000"/>
                                  </a:solidFill>
                                  <a:latin typeface="Cambria Math" panose="02040503050406030204" pitchFamily="18" charset="0"/>
                                </a:rPr>
                              </m:ctrlPr>
                            </m:dPr>
                            <m:e>
                              <m:m>
                                <m:mPr>
                                  <m:plcHide m:val="on"/>
                                  <m:mcs>
                                    <m:mc>
                                      <m:mcPr>
                                        <m:count m:val="3"/>
                                        <m:mcJc m:val="center"/>
                                      </m:mcPr>
                                    </m:mc>
                                  </m:mcs>
                                  <m:ctrlPr>
                                    <a:rPr lang="zh-CN" altLang="en-US" sz="2800" b="1" i="1">
                                      <a:solidFill>
                                        <a:srgbClr val="000000"/>
                                      </a:solidFill>
                                      <a:latin typeface="Cambria Math" panose="02040503050406030204" pitchFamily="18" charset="0"/>
                                    </a:rPr>
                                  </m:ctrlPr>
                                </m:mPr>
                                <m:mr>
                                  <m:e>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𝐜𝐨𝐬</m:t>
                                        </m:r>
                                      </m:fName>
                                      <m:e>
                                        <m:r>
                                          <a:rPr lang="zh-CN" altLang="en-US" sz="2800" b="1" i="1">
                                            <a:solidFill>
                                              <a:srgbClr val="000000"/>
                                            </a:solidFill>
                                            <a:latin typeface="Cambria Math" panose="02040503050406030204" pitchFamily="18" charset="0"/>
                                          </a:rPr>
                                          <m:t>𝜶</m:t>
                                        </m:r>
                                      </m:e>
                                    </m:func>
                                  </m:e>
                                  <m:e>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𝐜𝐨𝐬</m:t>
                                        </m:r>
                                      </m:fName>
                                      <m:e>
                                        <m:r>
                                          <a:rPr lang="zh-CN" altLang="en-US" sz="2800" b="1" i="1">
                                            <a:solidFill>
                                              <a:srgbClr val="000000"/>
                                            </a:solidFill>
                                            <a:latin typeface="Cambria Math" panose="02040503050406030204" pitchFamily="18" charset="0"/>
                                          </a:rPr>
                                          <m:t>𝜷</m:t>
                                        </m:r>
                                      </m:e>
                                    </m:func>
                                  </m:e>
                                  <m:e>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𝐜𝐨𝐬</m:t>
                                        </m:r>
                                      </m:fName>
                                      <m:e>
                                        <m:r>
                                          <a:rPr lang="zh-CN" altLang="en-US" sz="2800" b="1" i="1">
                                            <a:solidFill>
                                              <a:srgbClr val="000000"/>
                                            </a:solidFill>
                                            <a:latin typeface="Cambria Math" panose="02040503050406030204" pitchFamily="18" charset="0"/>
                                          </a:rPr>
                                          <m:t>𝜸</m:t>
                                        </m:r>
                                      </m:e>
                                    </m:func>
                                  </m:e>
                                </m:mr>
                                <m:mr>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den>
                                    </m:f>
                                  </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e>
                                </m:mr>
                                <m:mr>
                                  <m:e>
                                    <m:r>
                                      <a:rPr lang="zh-CN" altLang="en-US" sz="2800" b="1" i="1">
                                        <a:solidFill>
                                          <a:srgbClr val="000000"/>
                                        </a:solidFill>
                                        <a:latin typeface="Cambria Math" panose="02040503050406030204" pitchFamily="18" charset="0"/>
                                      </a:rPr>
                                      <m:t>𝑷</m:t>
                                    </m:r>
                                  </m:e>
                                  <m:e>
                                    <m:r>
                                      <a:rPr lang="zh-CN" altLang="en-US" sz="2800" b="1" i="1">
                                        <a:solidFill>
                                          <a:srgbClr val="000000"/>
                                        </a:solidFill>
                                        <a:latin typeface="Cambria Math" panose="02040503050406030204" pitchFamily="18" charset="0"/>
                                      </a:rPr>
                                      <m:t>𝑸</m:t>
                                    </m:r>
                                  </m:e>
                                  <m:e>
                                    <m:r>
                                      <a:rPr lang="zh-CN" altLang="en-US" sz="2800" b="1" i="1">
                                        <a:solidFill>
                                          <a:srgbClr val="000000"/>
                                        </a:solidFill>
                                        <a:latin typeface="Cambria Math" panose="02040503050406030204" pitchFamily="18" charset="0"/>
                                      </a:rPr>
                                      <m:t>𝑹</m:t>
                                    </m:r>
                                  </m:e>
                                </m:mr>
                              </m:m>
                            </m:e>
                          </m:d>
                        </m:e>
                      </m:nary>
                      <m:r>
                        <a:rPr lang="zh-CN" altLang="en-US" sz="2800" b="1" i="1">
                          <a:solidFill>
                            <a:srgbClr val="000000"/>
                          </a:solidFill>
                          <a:latin typeface="Cambria Math" panose="02040503050406030204" pitchFamily="18" charset="0"/>
                        </a:rPr>
                        <m:t>𝒅𝒔</m:t>
                      </m:r>
                      <m:r>
                        <a:rPr lang="zh-CN" altLang="en-US" sz="2800" b="1" i="1">
                          <a:solidFill>
                            <a:srgbClr val="000000"/>
                          </a:solidFill>
                          <a:latin typeface="Cambria Math" panose="02040503050406030204" pitchFamily="18" charset="0"/>
                        </a:rPr>
                        <m:t>=</m:t>
                      </m:r>
                      <m:nary>
                        <m:naryPr>
                          <m:chr m:val="∮"/>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𝜞</m:t>
                          </m:r>
                        </m:sub>
                        <m:sup/>
                        <m:e>
                          <m:r>
                            <a:rPr lang="zh-CN" altLang="en-US" sz="2800" b="1" i="1">
                              <a:solidFill>
                                <a:srgbClr val="000000"/>
                              </a:solidFill>
                              <a:latin typeface="Cambria Math" panose="02040503050406030204" pitchFamily="18" charset="0"/>
                            </a:rPr>
                            <m:t>𝑷𝒅𝒙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𝑸𝒅𝒚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𝑹𝒅𝒛</m:t>
                          </m:r>
                        </m:e>
                      </m:nary>
                    </m:oMath>
                  </m:oMathPara>
                </a14:m>
                <a:endParaRPr lang="zh-CN" altLang="en-US" b="1" dirty="0"/>
              </a:p>
            </p:txBody>
          </p:sp>
        </mc:Choice>
        <mc:Fallback xmlns="">
          <p:sp>
            <p:nvSpPr>
              <p:cNvPr id="31752" name="Object 8">
                <a:extLst>
                  <a:ext uri="{FF2B5EF4-FFF2-40B4-BE49-F238E27FC236}">
                    <a16:creationId xmlns:a16="http://schemas.microsoft.com/office/drawing/2014/main" id="{76706811-79A5-4AB5-816D-49BBC43DA09D}"/>
                  </a:ext>
                </a:extLst>
              </p:cNvPr>
              <p:cNvSpPr txBox="1">
                <a:spLocks noRot="1" noChangeAspect="1" noMove="1" noResize="1" noEditPoints="1" noAdjustHandles="1" noChangeArrowheads="1" noChangeShapeType="1" noTextEdit="1"/>
              </p:cNvSpPr>
              <p:nvPr/>
            </p:nvSpPr>
            <p:spPr bwMode="auto">
              <a:xfrm>
                <a:off x="2928144" y="3499340"/>
                <a:ext cx="8453437" cy="1749425"/>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753" name="Text Box 9">
                <a:extLst>
                  <a:ext uri="{FF2B5EF4-FFF2-40B4-BE49-F238E27FC236}">
                    <a16:creationId xmlns:a16="http://schemas.microsoft.com/office/drawing/2014/main" id="{39253204-4C32-45C9-8A00-FC381548B02D}"/>
                  </a:ext>
                </a:extLst>
              </p:cNvPr>
              <p:cNvSpPr txBox="1">
                <a:spLocks noChangeArrowheads="1"/>
              </p:cNvSpPr>
              <p:nvPr/>
            </p:nvSpPr>
            <p:spPr bwMode="auto">
              <a:xfrm>
                <a:off x="1847849" y="5317028"/>
                <a:ext cx="8497888" cy="63171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dirty="0"/>
                  <a:t>若</a:t>
                </a:r>
                <a14:m>
                  <m:oMath xmlns:m="http://schemas.openxmlformats.org/officeDocument/2006/math">
                    <m:r>
                      <a:rPr lang="zh-CN" altLang="en-US" sz="2800" b="1" i="1">
                        <a:solidFill>
                          <a:srgbClr val="000000"/>
                        </a:solidFill>
                        <a:latin typeface="Cambria Math" panose="02040503050406030204" pitchFamily="18" charset="0"/>
                      </a:rPr>
                      <m:t>𝜮</m:t>
                    </m:r>
                  </m:oMath>
                </a14:m>
                <a:r>
                  <a:rPr lang="zh-CN" altLang="en-US" sz="2800" b="1" dirty="0">
                    <a:cs typeface="Times New Roman" panose="02020603050405020304" pitchFamily="18" charset="0"/>
                  </a:rPr>
                  <a:t>是</a:t>
                </a:r>
                <a:r>
                  <a:rPr lang="en-US" altLang="zh-CN" sz="3200" b="1" i="1" dirty="0" err="1">
                    <a:cs typeface="Times New Roman" panose="02020603050405020304" pitchFamily="18" charset="0"/>
                  </a:rPr>
                  <a:t>xoy</a:t>
                </a:r>
                <a:r>
                  <a:rPr lang="zh-CN" altLang="en-US" sz="2800" b="1" dirty="0">
                    <a:cs typeface="Times New Roman" panose="02020603050405020304" pitchFamily="18" charset="0"/>
                  </a:rPr>
                  <a:t>面上的平面闭区域</a:t>
                </a:r>
                <a:r>
                  <a:rPr lang="en-US" altLang="zh-CN" sz="2800" b="1" i="1" dirty="0">
                    <a:cs typeface="Times New Roman" panose="02020603050405020304" pitchFamily="18" charset="0"/>
                  </a:rPr>
                  <a:t>D</a:t>
                </a:r>
                <a:r>
                  <a:rPr lang="en-US" altLang="zh-CN" sz="2800" b="1" dirty="0"/>
                  <a:t>, </a:t>
                </a:r>
                <a:r>
                  <a:rPr lang="zh-CN" altLang="en-US" sz="2800" b="1" dirty="0"/>
                  <a:t>则公式即格林公式</a:t>
                </a:r>
                <a:r>
                  <a:rPr lang="en-US" altLang="zh-CN" sz="2800" b="1" dirty="0">
                    <a:cs typeface="Times New Roman" panose="02020603050405020304" pitchFamily="18" charset="0"/>
                  </a:rPr>
                  <a:t>. </a:t>
                </a:r>
              </a:p>
            </p:txBody>
          </p:sp>
        </mc:Choice>
        <mc:Fallback>
          <p:sp>
            <p:nvSpPr>
              <p:cNvPr id="31753" name="Text Box 9">
                <a:extLst>
                  <a:ext uri="{FF2B5EF4-FFF2-40B4-BE49-F238E27FC236}">
                    <a16:creationId xmlns:a16="http://schemas.microsoft.com/office/drawing/2014/main" id="{39253204-4C32-45C9-8A00-FC381548B02D}"/>
                  </a:ext>
                </a:extLst>
              </p:cNvPr>
              <p:cNvSpPr txBox="1">
                <a:spLocks noRot="1" noChangeAspect="1" noMove="1" noResize="1" noEditPoints="1" noAdjustHandles="1" noChangeArrowheads="1" noChangeShapeType="1" noTextEdit="1"/>
              </p:cNvSpPr>
              <p:nvPr/>
            </p:nvSpPr>
            <p:spPr bwMode="auto">
              <a:xfrm>
                <a:off x="1847849" y="5317028"/>
                <a:ext cx="8497888" cy="631711"/>
              </a:xfrm>
              <a:prstGeom prst="rect">
                <a:avLst/>
              </a:prstGeom>
              <a:blipFill>
                <a:blip r:embed="rId4"/>
                <a:stretch>
                  <a:fillRect l="-1435" t="-5769" b="-298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1754" name="Text Box 10">
            <a:extLst>
              <a:ext uri="{FF2B5EF4-FFF2-40B4-BE49-F238E27FC236}">
                <a16:creationId xmlns:a16="http://schemas.microsoft.com/office/drawing/2014/main" id="{5FDD4AD4-1868-41B0-8D07-80D9A58B7F78}"/>
              </a:ext>
            </a:extLst>
          </p:cNvPr>
          <p:cNvSpPr txBox="1">
            <a:spLocks noChangeArrowheads="1"/>
          </p:cNvSpPr>
          <p:nvPr/>
        </p:nvSpPr>
        <p:spPr bwMode="auto">
          <a:xfrm>
            <a:off x="1992313" y="5964728"/>
            <a:ext cx="7705725"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b="1"/>
              <a:t>即格林公式是</a:t>
            </a:r>
            <a:r>
              <a:rPr lang="zh-CN" altLang="en-US" sz="2800" b="1">
                <a:solidFill>
                  <a:schemeClr val="hlink"/>
                </a:solidFill>
              </a:rPr>
              <a:t>斯托克斯公式</a:t>
            </a:r>
            <a:r>
              <a:rPr lang="zh-CN" altLang="en-US" sz="2800" b="1"/>
              <a:t>的特殊形式</a:t>
            </a:r>
            <a:r>
              <a:rPr lang="en-US" altLang="zh-CN" sz="2800" b="1">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p:cTn id="7" dur="500" fill="hold"/>
                                        <p:tgtEl>
                                          <p:spTgt spid="31746"/>
                                        </p:tgtEl>
                                        <p:attrNameLst>
                                          <p:attrName>ppt_w</p:attrName>
                                        </p:attrNameLst>
                                      </p:cBhvr>
                                      <p:tavLst>
                                        <p:tav tm="0">
                                          <p:val>
                                            <p:fltVal val="0"/>
                                          </p:val>
                                        </p:tav>
                                        <p:tav tm="100000">
                                          <p:val>
                                            <p:strVal val="#ppt_w"/>
                                          </p:val>
                                        </p:tav>
                                      </p:tavLst>
                                    </p:anim>
                                    <p:anim calcmode="lin" valueType="num">
                                      <p:cBhvr>
                                        <p:cTn id="8" dur="500" fill="hold"/>
                                        <p:tgtEl>
                                          <p:spTgt spid="31746"/>
                                        </p:tgtEl>
                                        <p:attrNameLst>
                                          <p:attrName>ppt_h</p:attrName>
                                        </p:attrNameLst>
                                      </p:cBhvr>
                                      <p:tavLst>
                                        <p:tav tm="0">
                                          <p:val>
                                            <p:fltVal val="0"/>
                                          </p:val>
                                        </p:tav>
                                        <p:tav tm="100000">
                                          <p:val>
                                            <p:strVal val="#ppt_h"/>
                                          </p:val>
                                        </p:tav>
                                      </p:tavLst>
                                    </p:anim>
                                    <p:animEffect transition="in" filter="fade">
                                      <p:cBhvr>
                                        <p:cTn id="9" dur="500"/>
                                        <p:tgtEl>
                                          <p:spTgt spid="317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74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31751"/>
                                        </p:tgtEl>
                                        <p:attrNameLst>
                                          <p:attrName>style.visibility</p:attrName>
                                        </p:attrNameLst>
                                      </p:cBhvr>
                                      <p:to>
                                        <p:strVal val="visible"/>
                                      </p:to>
                                    </p:set>
                                    <p:anim calcmode="lin" valueType="num">
                                      <p:cBhvr>
                                        <p:cTn id="18" dur="500" fill="hold"/>
                                        <p:tgtEl>
                                          <p:spTgt spid="31751"/>
                                        </p:tgtEl>
                                        <p:attrNameLst>
                                          <p:attrName>ppt_w</p:attrName>
                                        </p:attrNameLst>
                                      </p:cBhvr>
                                      <p:tavLst>
                                        <p:tav tm="0">
                                          <p:val>
                                            <p:fltVal val="0"/>
                                          </p:val>
                                        </p:tav>
                                        <p:tav tm="100000">
                                          <p:val>
                                            <p:strVal val="#ppt_w"/>
                                          </p:val>
                                        </p:tav>
                                      </p:tavLst>
                                    </p:anim>
                                    <p:anim calcmode="lin" valueType="num">
                                      <p:cBhvr>
                                        <p:cTn id="19" dur="500" fill="hold"/>
                                        <p:tgtEl>
                                          <p:spTgt spid="31751"/>
                                        </p:tgtEl>
                                        <p:attrNameLst>
                                          <p:attrName>ppt_h</p:attrName>
                                        </p:attrNameLst>
                                      </p:cBhvr>
                                      <p:tavLst>
                                        <p:tav tm="0">
                                          <p:val>
                                            <p:fltVal val="0"/>
                                          </p:val>
                                        </p:tav>
                                        <p:tav tm="100000">
                                          <p:val>
                                            <p:strVal val="#ppt_h"/>
                                          </p:val>
                                        </p:tav>
                                      </p:tavLst>
                                    </p:anim>
                                    <p:animEffect transition="in" filter="fade">
                                      <p:cBhvr>
                                        <p:cTn id="20" dur="500"/>
                                        <p:tgtEl>
                                          <p:spTgt spid="317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31753"/>
                                        </p:tgtEl>
                                        <p:attrNameLst>
                                          <p:attrName>style.visibility</p:attrName>
                                        </p:attrNameLst>
                                      </p:cBhvr>
                                      <p:to>
                                        <p:strVal val="visible"/>
                                      </p:to>
                                    </p:set>
                                    <p:animEffect transition="in" filter="box(out)">
                                      <p:cBhvr>
                                        <p:cTn id="29" dur="500"/>
                                        <p:tgtEl>
                                          <p:spTgt spid="317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1754"/>
                                        </p:tgtEl>
                                        <p:attrNameLst>
                                          <p:attrName>style.visibility</p:attrName>
                                        </p:attrNameLst>
                                      </p:cBhvr>
                                      <p:to>
                                        <p:strVal val="visible"/>
                                      </p:to>
                                    </p:set>
                                    <p:animEffect transition="in" filter="box(out)">
                                      <p:cBhvr>
                                        <p:cTn id="34"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8" grpId="0"/>
      <p:bldP spid="31751" grpId="0" autoUpdateAnimBg="0"/>
      <p:bldP spid="31752" grpId="0"/>
      <p:bldP spid="31753" grpId="0" autoUpdateAnimBg="0"/>
      <p:bldP spid="3175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a:extLst>
              <a:ext uri="{FF2B5EF4-FFF2-40B4-BE49-F238E27FC236}">
                <a16:creationId xmlns:a16="http://schemas.microsoft.com/office/drawing/2014/main" id="{334BB21B-3235-4440-B710-14274D6CF8D1}"/>
              </a:ext>
            </a:extLst>
          </p:cNvPr>
          <p:cNvGrpSpPr>
            <a:grpSpLocks/>
          </p:cNvGrpSpPr>
          <p:nvPr/>
        </p:nvGrpSpPr>
        <p:grpSpPr bwMode="auto">
          <a:xfrm>
            <a:off x="1163637" y="355602"/>
            <a:ext cx="10285414" cy="1162051"/>
            <a:chOff x="-227" y="178"/>
            <a:chExt cx="6479" cy="732"/>
          </a:xfrm>
        </p:grpSpPr>
        <p:sp>
          <p:nvSpPr>
            <p:cNvPr id="10293" name="Text Box 3">
              <a:extLst>
                <a:ext uri="{FF2B5EF4-FFF2-40B4-BE49-F238E27FC236}">
                  <a16:creationId xmlns:a16="http://schemas.microsoft.com/office/drawing/2014/main" id="{B29BBABC-AF45-4502-AA79-FA9AEA2204A5}"/>
                </a:ext>
              </a:extLst>
            </p:cNvPr>
            <p:cNvSpPr txBox="1">
              <a:spLocks noChangeArrowheads="1"/>
            </p:cNvSpPr>
            <p:nvPr/>
          </p:nvSpPr>
          <p:spPr bwMode="auto">
            <a:xfrm>
              <a:off x="-227" y="313"/>
              <a:ext cx="201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0000FF"/>
                  </a:solidFill>
                  <a:latin typeface="+mj-lt"/>
                  <a:ea typeface="+mj-ea"/>
                </a:rPr>
                <a:t>例</a:t>
              </a:r>
              <a:r>
                <a:rPr lang="en-US" altLang="zh-CN" sz="3200" b="1" dirty="0">
                  <a:solidFill>
                    <a:srgbClr val="0000FF"/>
                  </a:solidFill>
                  <a:latin typeface="+mj-lt"/>
                  <a:ea typeface="+mj-ea"/>
                </a:rPr>
                <a:t>4:</a:t>
              </a:r>
              <a:r>
                <a:rPr lang="en-US" altLang="zh-CN" sz="3200" b="1" dirty="0">
                  <a:latin typeface="+mj-lt"/>
                  <a:ea typeface="+mj-ea"/>
                </a:rPr>
                <a:t> </a:t>
              </a:r>
              <a:r>
                <a:rPr lang="zh-CN" altLang="en-US" sz="2800" b="1" dirty="0">
                  <a:latin typeface="+mj-lt"/>
                  <a:ea typeface="+mj-ea"/>
                </a:rPr>
                <a:t>计算曲线积分</a:t>
              </a:r>
            </a:p>
          </p:txBody>
        </p:sp>
        <mc:AlternateContent xmlns:mc="http://schemas.openxmlformats.org/markup-compatibility/2006" xmlns:a14="http://schemas.microsoft.com/office/drawing/2010/main">
          <mc:Choice Requires="a14">
            <p:sp>
              <p:nvSpPr>
                <p:cNvPr id="10252" name="Object 4">
                  <a:extLst>
                    <a:ext uri="{FF2B5EF4-FFF2-40B4-BE49-F238E27FC236}">
                      <a16:creationId xmlns:a16="http://schemas.microsoft.com/office/drawing/2014/main" id="{D716AF55-7625-41C2-B3F1-F397B580125F}"/>
                    </a:ext>
                  </a:extLst>
                </p:cNvPr>
                <p:cNvSpPr txBox="1"/>
                <p:nvPr/>
              </p:nvSpPr>
              <p:spPr bwMode="auto">
                <a:xfrm>
                  <a:off x="2025" y="178"/>
                  <a:ext cx="4227" cy="73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𝑰</m:t>
                        </m:r>
                        <m:r>
                          <a:rPr lang="zh-CN" altLang="en-US" sz="2800" b="1" i="1">
                            <a:solidFill>
                              <a:srgbClr val="000000"/>
                            </a:solidFill>
                            <a:latin typeface="Cambria Math" panose="02040503050406030204" pitchFamily="18" charset="0"/>
                            <a:ea typeface="+mj-ea"/>
                          </a:rPr>
                          <m:t>=</m:t>
                        </m:r>
                        <m:nary>
                          <m:naryPr>
                            <m:chr m:val="∮"/>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𝜞</m:t>
                            </m:r>
                          </m:sub>
                          <m:sup/>
                          <m:e>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𝒅𝒛</m:t>
                            </m:r>
                          </m:e>
                        </m:nary>
                      </m:oMath>
                    </m:oMathPara>
                  </a14:m>
                  <a:endParaRPr lang="zh-CN" altLang="en-US" sz="2800" b="1" dirty="0">
                    <a:latin typeface="+mj-lt"/>
                    <a:ea typeface="+mj-ea"/>
                  </a:endParaRPr>
                </a:p>
              </p:txBody>
            </p:sp>
          </mc:Choice>
          <mc:Fallback xmlns="">
            <p:sp>
              <p:nvSpPr>
                <p:cNvPr id="10252" name="Object 4">
                  <a:extLst>
                    <a:ext uri="{FF2B5EF4-FFF2-40B4-BE49-F238E27FC236}">
                      <a16:creationId xmlns:a16="http://schemas.microsoft.com/office/drawing/2014/main" id="{D716AF55-7625-41C2-B3F1-F397B580125F}"/>
                    </a:ext>
                  </a:extLst>
                </p:cNvPr>
                <p:cNvSpPr txBox="1">
                  <a:spLocks noRot="1" noChangeAspect="1" noMove="1" noResize="1" noEditPoints="1" noAdjustHandles="1" noChangeArrowheads="1" noChangeShapeType="1" noTextEdit="1"/>
                </p:cNvSpPr>
                <p:nvPr/>
              </p:nvSpPr>
              <p:spPr bwMode="auto">
                <a:xfrm>
                  <a:off x="2025" y="178"/>
                  <a:ext cx="4227" cy="732"/>
                </a:xfrm>
                <a:prstGeom prst="rect">
                  <a:avLst/>
                </a:prstGeom>
                <a:blipFill>
                  <a:blip r:embed="rId3"/>
                  <a:stretch>
                    <a:fillRect/>
                  </a:stretch>
                </a:blipFill>
                <a:ln>
                  <a:noFill/>
                </a:ln>
                <a:effectLst/>
              </p:spPr>
              <p:txBody>
                <a:bodyPr/>
                <a:lstStyle/>
                <a:p>
                  <a:r>
                    <a:rPr lang="zh-CN" altLang="en-US">
                      <a:noFill/>
                    </a:rPr>
                    <a:t> </a:t>
                  </a:r>
                </a:p>
              </p:txBody>
            </p:sp>
          </mc:Fallback>
        </mc:AlternateContent>
      </p:grpSp>
      <p:sp>
        <p:nvSpPr>
          <p:cNvPr id="32774" name="Text Box 6">
            <a:extLst>
              <a:ext uri="{FF2B5EF4-FFF2-40B4-BE49-F238E27FC236}">
                <a16:creationId xmlns:a16="http://schemas.microsoft.com/office/drawing/2014/main" id="{D904F77E-18E7-439A-9FBF-9F0927A25BEB}"/>
              </a:ext>
            </a:extLst>
          </p:cNvPr>
          <p:cNvSpPr txBox="1">
            <a:spLocks noChangeArrowheads="1"/>
          </p:cNvSpPr>
          <p:nvPr/>
        </p:nvSpPr>
        <p:spPr bwMode="auto">
          <a:xfrm>
            <a:off x="1864383" y="1309709"/>
            <a:ext cx="4608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latin typeface="+mj-lt"/>
                <a:ea typeface="+mj-ea"/>
              </a:rPr>
              <a:t>其中</a:t>
            </a:r>
            <a:r>
              <a:rPr lang="ru-RU" altLang="zh-CN" sz="2800" b="1" dirty="0">
                <a:latin typeface="+mj-lt"/>
                <a:ea typeface="+mj-ea"/>
              </a:rPr>
              <a:t>Г</a:t>
            </a:r>
            <a:r>
              <a:rPr lang="zh-CN" altLang="en-US" sz="2800" b="1" dirty="0">
                <a:latin typeface="+mj-lt"/>
                <a:ea typeface="+mj-ea"/>
              </a:rPr>
              <a:t>为两个曲面的交线</a:t>
            </a:r>
            <a:r>
              <a:rPr lang="en-US" altLang="zh-CN" sz="2800" b="1" dirty="0">
                <a:latin typeface="+mj-lt"/>
                <a:ea typeface="+mj-ea"/>
              </a:rPr>
              <a:t>:</a:t>
            </a:r>
          </a:p>
        </p:txBody>
      </p:sp>
      <mc:AlternateContent xmlns:mc="http://schemas.openxmlformats.org/markup-compatibility/2006" xmlns:a14="http://schemas.microsoft.com/office/drawing/2010/main">
        <mc:Choice Requires="a14">
          <p:sp>
            <p:nvSpPr>
              <p:cNvPr id="32775" name="Object 7">
                <a:extLst>
                  <a:ext uri="{FF2B5EF4-FFF2-40B4-BE49-F238E27FC236}">
                    <a16:creationId xmlns:a16="http://schemas.microsoft.com/office/drawing/2014/main" id="{9B3043E1-2052-4595-85DC-B3959C54BC53}"/>
                  </a:ext>
                </a:extLst>
              </p:cNvPr>
              <p:cNvSpPr txBox="1"/>
              <p:nvPr/>
            </p:nvSpPr>
            <p:spPr bwMode="auto">
              <a:xfrm>
                <a:off x="1960872" y="2047895"/>
                <a:ext cx="5858876" cy="17605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𝜞</m:t>
                      </m:r>
                      <m:r>
                        <a:rPr lang="zh-CN" altLang="en-US" sz="2800" b="1" i="1">
                          <a:solidFill>
                            <a:srgbClr val="000000"/>
                          </a:solidFill>
                          <a:latin typeface="Cambria Math" panose="02040503050406030204" pitchFamily="18" charset="0"/>
                          <a:ea typeface="+mj-ea"/>
                        </a:rPr>
                        <m:t>:</m:t>
                      </m:r>
                      <m:r>
                        <m:rPr>
                          <m:nor/>
                        </m:rPr>
                        <a:rPr lang="zh-CN" altLang="en-US" sz="2800" b="1" i="0">
                          <a:solidFill>
                            <a:srgbClr val="000000"/>
                          </a:solidFill>
                          <a:latin typeface="+mj-lt"/>
                          <a:ea typeface="+mj-ea"/>
                        </a:rPr>
                        <m:t>   </m:t>
                      </m:r>
                      <m:d>
                        <m:dPr>
                          <m:begChr m:val="{"/>
                          <m:endChr m:val=""/>
                          <m:ctrlPr>
                            <a:rPr lang="zh-CN" altLang="en-US" sz="2800" b="1" i="1">
                              <a:solidFill>
                                <a:srgbClr val="000000"/>
                              </a:solidFill>
                              <a:latin typeface="Cambria Math" panose="02040503050406030204" pitchFamily="18" charset="0"/>
                              <a:ea typeface="+mj-ea"/>
                            </a:rPr>
                          </m:ctrlPr>
                        </m:dPr>
                        <m:e>
                          <m:eqArr>
                            <m:eqArrPr>
                              <m:ctrlPr>
                                <a:rPr lang="zh-CN" altLang="en-US" sz="2800" b="1" i="1">
                                  <a:solidFill>
                                    <a:srgbClr val="000000"/>
                                  </a:solidFill>
                                  <a:latin typeface="Cambria Math" panose="02040503050406030204" pitchFamily="18" charset="0"/>
                                  <a:ea typeface="+mj-ea"/>
                                </a:rPr>
                              </m:ctrlPr>
                            </m:eqArrPr>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e>
                            <m:e>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𝒙</m:t>
                                  </m:r>
                                </m:num>
                                <m:den>
                                  <m:r>
                                    <a:rPr lang="zh-CN" altLang="en-US" sz="2800" b="1" i="1">
                                      <a:solidFill>
                                        <a:srgbClr val="000000"/>
                                      </a:solidFill>
                                      <a:latin typeface="Cambria Math" panose="02040503050406030204" pitchFamily="18" charset="0"/>
                                      <a:ea typeface="+mj-ea"/>
                                    </a:rPr>
                                    <m:t>𝒂</m:t>
                                  </m:r>
                                </m:den>
                              </m:f>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𝒛</m:t>
                                  </m:r>
                                </m:num>
                                <m:den>
                                  <m:r>
                                    <a:rPr lang="zh-CN" altLang="en-US" sz="2800" b="1" i="1">
                                      <a:solidFill>
                                        <a:srgbClr val="000000"/>
                                      </a:solidFill>
                                      <a:latin typeface="Cambria Math" panose="02040503050406030204" pitchFamily="18" charset="0"/>
                                      <a:ea typeface="+mj-ea"/>
                                    </a:rPr>
                                    <m:t>𝒃</m:t>
                                  </m:r>
                                </m:den>
                              </m:f>
                              <m:r>
                                <m:rPr>
                                  <m:nor/>
                                </m:rPr>
                                <a:rPr lang="zh-CN" altLang="en-US" sz="2800" b="1" i="0">
                                  <a:solidFill>
                                    <a:srgbClr val="000000"/>
                                  </a:solidFill>
                                  <a:latin typeface="+mj-lt"/>
                                  <a:ea typeface="+mj-ea"/>
                                </a:rPr>
                                <m:t>  </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e>
                          </m:eqArr>
                        </m:e>
                      </m:d>
                      <m:r>
                        <m:rPr>
                          <m:nor/>
                        </m:rPr>
                        <a:rPr lang="zh-CN" altLang="en-US" sz="2800" b="1" i="0">
                          <a:solidFill>
                            <a:srgbClr val="000000"/>
                          </a:solidFill>
                          <a:latin typeface="+mj-lt"/>
                          <a:ea typeface="+mj-ea"/>
                        </a:rPr>
                        <m:t>   </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𝒂</m:t>
                      </m:r>
                      <m:r>
                        <a:rPr lang="zh-CN" altLang="en-US" sz="2800" b="1" i="1">
                          <a:solidFill>
                            <a:srgbClr val="000000"/>
                          </a:solidFill>
                          <a:latin typeface="Cambria Math" panose="02040503050406030204" pitchFamily="18" charset="0"/>
                          <a:ea typeface="+mj-ea"/>
                        </a:rPr>
                        <m:t>&gt;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𝒃</m:t>
                      </m:r>
                      <m:r>
                        <a:rPr lang="zh-CN" altLang="en-US" sz="2800" b="1" i="1">
                          <a:solidFill>
                            <a:srgbClr val="000000"/>
                          </a:solidFill>
                          <a:latin typeface="Cambria Math" panose="02040503050406030204" pitchFamily="18" charset="0"/>
                          <a:ea typeface="+mj-ea"/>
                        </a:rPr>
                        <m:t>&gt;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32775" name="Object 7">
                <a:extLst>
                  <a:ext uri="{FF2B5EF4-FFF2-40B4-BE49-F238E27FC236}">
                    <a16:creationId xmlns:a16="http://schemas.microsoft.com/office/drawing/2014/main" id="{9B3043E1-2052-4595-85DC-B3959C54BC53}"/>
                  </a:ext>
                </a:extLst>
              </p:cNvPr>
              <p:cNvSpPr txBox="1">
                <a:spLocks noRot="1" noChangeAspect="1" noMove="1" noResize="1" noEditPoints="1" noAdjustHandles="1" noChangeArrowheads="1" noChangeShapeType="1" noTextEdit="1"/>
              </p:cNvSpPr>
              <p:nvPr/>
            </p:nvSpPr>
            <p:spPr bwMode="auto">
              <a:xfrm>
                <a:off x="1960872" y="2047895"/>
                <a:ext cx="5858876" cy="1760538"/>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32800" name="Text Box 32">
            <a:extLst>
              <a:ext uri="{FF2B5EF4-FFF2-40B4-BE49-F238E27FC236}">
                <a16:creationId xmlns:a16="http://schemas.microsoft.com/office/drawing/2014/main" id="{A393FE31-F9B8-4C36-A675-BF7F4D7A79A0}"/>
              </a:ext>
            </a:extLst>
          </p:cNvPr>
          <p:cNvSpPr txBox="1">
            <a:spLocks noChangeArrowheads="1"/>
          </p:cNvSpPr>
          <p:nvPr/>
        </p:nvSpPr>
        <p:spPr bwMode="auto">
          <a:xfrm>
            <a:off x="2147368" y="3537448"/>
            <a:ext cx="68873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ru-RU" altLang="zh-CN" sz="2800" b="1" dirty="0">
                <a:latin typeface="+mj-lt"/>
                <a:ea typeface="+mj-ea"/>
              </a:rPr>
              <a:t>Г</a:t>
            </a:r>
            <a:r>
              <a:rPr lang="zh-CN" altLang="en-US" sz="2800" b="1" dirty="0">
                <a:latin typeface="+mj-lt"/>
                <a:ea typeface="+mj-ea"/>
              </a:rPr>
              <a:t>的方向为从</a:t>
            </a:r>
            <a:r>
              <a:rPr lang="en-US" altLang="zh-CN" sz="2800" b="1" i="1" dirty="0">
                <a:latin typeface="+mj-lt"/>
                <a:ea typeface="+mj-ea"/>
              </a:rPr>
              <a:t>x</a:t>
            </a:r>
            <a:r>
              <a:rPr lang="zh-CN" altLang="en-US" sz="2800" b="1" dirty="0">
                <a:latin typeface="+mj-lt"/>
                <a:ea typeface="+mj-ea"/>
              </a:rPr>
              <a:t>轴正向看去是逆时针方向</a:t>
            </a:r>
            <a:r>
              <a:rPr lang="en-US" altLang="zh-CN" sz="2800" b="1" dirty="0">
                <a:latin typeface="+mj-lt"/>
                <a:ea typeface="+mj-ea"/>
              </a:rPr>
              <a:t>.</a:t>
            </a:r>
          </a:p>
        </p:txBody>
      </p:sp>
      <p:grpSp>
        <p:nvGrpSpPr>
          <p:cNvPr id="3" name="Group 86">
            <a:extLst>
              <a:ext uri="{FF2B5EF4-FFF2-40B4-BE49-F238E27FC236}">
                <a16:creationId xmlns:a16="http://schemas.microsoft.com/office/drawing/2014/main" id="{C0A333E4-41F7-4C4D-87C9-E345FCD330C6}"/>
              </a:ext>
            </a:extLst>
          </p:cNvPr>
          <p:cNvGrpSpPr>
            <a:grpSpLocks/>
          </p:cNvGrpSpPr>
          <p:nvPr/>
        </p:nvGrpSpPr>
        <p:grpSpPr bwMode="auto">
          <a:xfrm>
            <a:off x="1451767" y="4349928"/>
            <a:ext cx="8899524" cy="955676"/>
            <a:chOff x="354" y="2704"/>
            <a:chExt cx="5606" cy="602"/>
          </a:xfrm>
        </p:grpSpPr>
        <p:sp>
          <p:nvSpPr>
            <p:cNvPr id="10291" name="Text Box 25">
              <a:extLst>
                <a:ext uri="{FF2B5EF4-FFF2-40B4-BE49-F238E27FC236}">
                  <a16:creationId xmlns:a16="http://schemas.microsoft.com/office/drawing/2014/main" id="{9378CF01-95A3-4EF1-80DD-7C1088DA43A2}"/>
                </a:ext>
              </a:extLst>
            </p:cNvPr>
            <p:cNvSpPr txBox="1">
              <a:spLocks noChangeArrowheads="1"/>
            </p:cNvSpPr>
            <p:nvPr/>
          </p:nvSpPr>
          <p:spPr bwMode="auto">
            <a:xfrm>
              <a:off x="354" y="2745"/>
              <a:ext cx="120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0000FF"/>
                  </a:solidFill>
                  <a:latin typeface="+mj-lt"/>
                  <a:ea typeface="+mj-ea"/>
                </a:rPr>
                <a:t>解</a:t>
              </a:r>
              <a:r>
                <a:rPr lang="en-US" altLang="zh-CN" sz="3200" b="1" dirty="0">
                  <a:solidFill>
                    <a:srgbClr val="0000FF"/>
                  </a:solidFill>
                  <a:latin typeface="+mj-lt"/>
                  <a:ea typeface="+mj-ea"/>
                </a:rPr>
                <a:t>:</a:t>
              </a:r>
              <a:r>
                <a:rPr lang="en-US" altLang="zh-CN" sz="3200" b="1" dirty="0">
                  <a:latin typeface="+mj-lt"/>
                  <a:ea typeface="+mj-ea"/>
                </a:rPr>
                <a:t> </a:t>
              </a:r>
              <a:r>
                <a:rPr lang="zh-CN" altLang="en-US" sz="2800" b="1" dirty="0">
                  <a:latin typeface="+mj-lt"/>
                  <a:ea typeface="+mj-ea"/>
                </a:rPr>
                <a:t>记平面</a:t>
              </a:r>
            </a:p>
          </p:txBody>
        </p:sp>
        <mc:AlternateContent xmlns:mc="http://schemas.openxmlformats.org/markup-compatibility/2006" xmlns:a14="http://schemas.microsoft.com/office/drawing/2010/main">
          <mc:Choice Requires="a14">
            <p:sp>
              <p:nvSpPr>
                <p:cNvPr id="10251" name="Object 26">
                  <a:extLst>
                    <a:ext uri="{FF2B5EF4-FFF2-40B4-BE49-F238E27FC236}">
                      <a16:creationId xmlns:a16="http://schemas.microsoft.com/office/drawing/2014/main" id="{0F374E63-FEFB-480C-843D-D93DBFEC9DAD}"/>
                    </a:ext>
                  </a:extLst>
                </p:cNvPr>
                <p:cNvSpPr txBox="1"/>
                <p:nvPr/>
              </p:nvSpPr>
              <p:spPr bwMode="auto">
                <a:xfrm>
                  <a:off x="1610" y="2704"/>
                  <a:ext cx="1336" cy="60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𝒙</m:t>
                            </m:r>
                          </m:num>
                          <m:den>
                            <m:r>
                              <a:rPr lang="zh-CN" altLang="en-US" sz="2800" b="1" i="1">
                                <a:solidFill>
                                  <a:srgbClr val="000000"/>
                                </a:solidFill>
                                <a:latin typeface="Cambria Math" panose="02040503050406030204" pitchFamily="18" charset="0"/>
                                <a:ea typeface="+mj-ea"/>
                              </a:rPr>
                              <m:t>𝒂</m:t>
                            </m:r>
                          </m:den>
                        </m:f>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𝒛</m:t>
                            </m:r>
                          </m:num>
                          <m:den>
                            <m:r>
                              <a:rPr lang="zh-CN" altLang="en-US" sz="2800" b="1" i="1">
                                <a:solidFill>
                                  <a:srgbClr val="000000"/>
                                </a:solidFill>
                                <a:latin typeface="Cambria Math" panose="02040503050406030204" pitchFamily="18" charset="0"/>
                                <a:ea typeface="+mj-ea"/>
                              </a:rPr>
                              <m:t>𝒃</m:t>
                            </m:r>
                          </m:den>
                        </m:f>
                        <m:r>
                          <m:rPr>
                            <m:nor/>
                          </m:rPr>
                          <a:rPr lang="zh-CN" altLang="en-US" sz="2800" b="1" i="0">
                            <a:solidFill>
                              <a:srgbClr val="000000"/>
                            </a:solidFill>
                            <a:latin typeface="+mj-lt"/>
                            <a:ea typeface="+mj-ea"/>
                          </a:rPr>
                          <m:t>  </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oMath>
                    </m:oMathPara>
                  </a14:m>
                  <a:endParaRPr lang="zh-CN" altLang="en-US" sz="2800" b="1" dirty="0">
                    <a:latin typeface="+mj-lt"/>
                    <a:ea typeface="+mj-ea"/>
                  </a:endParaRPr>
                </a:p>
              </p:txBody>
            </p:sp>
          </mc:Choice>
          <mc:Fallback xmlns="">
            <p:sp>
              <p:nvSpPr>
                <p:cNvPr id="10251" name="Object 26">
                  <a:extLst>
                    <a:ext uri="{FF2B5EF4-FFF2-40B4-BE49-F238E27FC236}">
                      <a16:creationId xmlns:a16="http://schemas.microsoft.com/office/drawing/2014/main" id="{0F374E63-FEFB-480C-843D-D93DBFEC9DAD}"/>
                    </a:ext>
                  </a:extLst>
                </p:cNvPr>
                <p:cNvSpPr txBox="1">
                  <a:spLocks noRot="1" noChangeAspect="1" noMove="1" noResize="1" noEditPoints="1" noAdjustHandles="1" noChangeArrowheads="1" noChangeShapeType="1" noTextEdit="1"/>
                </p:cNvSpPr>
                <p:nvPr/>
              </p:nvSpPr>
              <p:spPr bwMode="auto">
                <a:xfrm>
                  <a:off x="1610" y="2704"/>
                  <a:ext cx="1336" cy="602"/>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10292" name="Text Box 84">
              <a:extLst>
                <a:ext uri="{FF2B5EF4-FFF2-40B4-BE49-F238E27FC236}">
                  <a16:creationId xmlns:a16="http://schemas.microsoft.com/office/drawing/2014/main" id="{43AFDD02-F8EB-46AD-89C7-393B1D7DEE47}"/>
                </a:ext>
              </a:extLst>
            </p:cNvPr>
            <p:cNvSpPr txBox="1">
              <a:spLocks noChangeArrowheads="1"/>
            </p:cNvSpPr>
            <p:nvPr/>
          </p:nvSpPr>
          <p:spPr bwMode="auto">
            <a:xfrm>
              <a:off x="2899" y="2808"/>
              <a:ext cx="30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latin typeface="+mj-lt"/>
                  <a:ea typeface="+mj-ea"/>
                </a:rPr>
                <a:t>上由</a:t>
              </a:r>
              <a:r>
                <a:rPr lang="ru-RU" altLang="zh-CN" sz="2800" b="1" dirty="0">
                  <a:latin typeface="+mj-lt"/>
                  <a:ea typeface="+mj-ea"/>
                </a:rPr>
                <a:t>Г</a:t>
              </a:r>
              <a:r>
                <a:rPr lang="zh-CN" altLang="en-US" sz="2800" b="1" dirty="0">
                  <a:latin typeface="+mj-lt"/>
                  <a:ea typeface="+mj-ea"/>
                </a:rPr>
                <a:t>围成的区域的上侧为∑</a:t>
              </a:r>
              <a:endParaRPr lang="zh-CN" altLang="zh-CN" sz="2800" b="1" dirty="0">
                <a:latin typeface="+mj-lt"/>
                <a:ea typeface="+mj-ea"/>
              </a:endParaRPr>
            </a:p>
          </p:txBody>
        </p:sp>
      </p:grpSp>
      <p:sp>
        <p:nvSpPr>
          <p:cNvPr id="32853" name="Text Box 85">
            <a:extLst>
              <a:ext uri="{FF2B5EF4-FFF2-40B4-BE49-F238E27FC236}">
                <a16:creationId xmlns:a16="http://schemas.microsoft.com/office/drawing/2014/main" id="{596AA37C-A611-4842-A292-D00B42A79E3A}"/>
              </a:ext>
            </a:extLst>
          </p:cNvPr>
          <p:cNvSpPr txBox="1">
            <a:spLocks noChangeArrowheads="1"/>
          </p:cNvSpPr>
          <p:nvPr/>
        </p:nvSpPr>
        <p:spPr bwMode="auto">
          <a:xfrm>
            <a:off x="1938340" y="5354181"/>
            <a:ext cx="4859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latin typeface="+mj-lt"/>
                <a:ea typeface="+mj-ea"/>
              </a:rPr>
              <a:t>由斯托克斯公式得</a:t>
            </a:r>
            <a:r>
              <a:rPr lang="en-US" altLang="zh-CN" sz="2800" b="1" dirty="0">
                <a:latin typeface="+mj-lt"/>
                <a:ea typeface="+mj-ea"/>
              </a:rPr>
              <a:t>:</a:t>
            </a:r>
            <a:endParaRPr lang="zh-CN" altLang="zh-CN" sz="2800" b="1" dirty="0">
              <a:latin typeface="+mj-lt"/>
              <a:ea typeface="+mj-ea"/>
            </a:endParaRPr>
          </a:p>
        </p:txBody>
      </p:sp>
      <p:grpSp>
        <p:nvGrpSpPr>
          <p:cNvPr id="54" name="Group 72">
            <a:extLst>
              <a:ext uri="{FF2B5EF4-FFF2-40B4-BE49-F238E27FC236}">
                <a16:creationId xmlns:a16="http://schemas.microsoft.com/office/drawing/2014/main" id="{B66EC42D-4623-4A33-BF2B-BBAB63059E6B}"/>
              </a:ext>
            </a:extLst>
          </p:cNvPr>
          <p:cNvGrpSpPr>
            <a:grpSpLocks/>
          </p:cNvGrpSpPr>
          <p:nvPr/>
        </p:nvGrpSpPr>
        <p:grpSpPr bwMode="auto">
          <a:xfrm>
            <a:off x="8331119" y="1411464"/>
            <a:ext cx="3487820" cy="2832101"/>
            <a:chOff x="3515" y="436"/>
            <a:chExt cx="2058" cy="1784"/>
          </a:xfrm>
        </p:grpSpPr>
        <mc:AlternateContent xmlns:mc="http://schemas.openxmlformats.org/markup-compatibility/2006" xmlns:a14="http://schemas.microsoft.com/office/drawing/2010/main">
          <mc:Choice Requires="a14">
            <p:sp>
              <p:nvSpPr>
                <p:cNvPr id="55" name="Object 73">
                  <a:extLst>
                    <a:ext uri="{FF2B5EF4-FFF2-40B4-BE49-F238E27FC236}">
                      <a16:creationId xmlns:a16="http://schemas.microsoft.com/office/drawing/2014/main" id="{B9CA6E99-5862-49D4-8DFC-3365F7A969ED}"/>
                    </a:ext>
                  </a:extLst>
                </p:cNvPr>
                <p:cNvSpPr txBox="1"/>
                <p:nvPr/>
              </p:nvSpPr>
              <p:spPr bwMode="auto">
                <a:xfrm>
                  <a:off x="4105" y="907"/>
                  <a:ext cx="369" cy="28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𝜮</m:t>
                        </m:r>
                      </m:oMath>
                    </m:oMathPara>
                  </a14:m>
                  <a:endParaRPr lang="zh-CN" altLang="en-US" sz="2800" b="1" dirty="0">
                    <a:latin typeface="+mj-lt"/>
                  </a:endParaRPr>
                </a:p>
              </p:txBody>
            </p:sp>
          </mc:Choice>
          <mc:Fallback xmlns="">
            <p:sp>
              <p:nvSpPr>
                <p:cNvPr id="55" name="Object 73">
                  <a:extLst>
                    <a:ext uri="{FF2B5EF4-FFF2-40B4-BE49-F238E27FC236}">
                      <a16:creationId xmlns:a16="http://schemas.microsoft.com/office/drawing/2014/main" id="{B9CA6E99-5862-49D4-8DFC-3365F7A969ED}"/>
                    </a:ext>
                  </a:extLst>
                </p:cNvPr>
                <p:cNvSpPr txBox="1">
                  <a:spLocks noRot="1" noChangeAspect="1" noMove="1" noResize="1" noEditPoints="1" noAdjustHandles="1" noChangeArrowheads="1" noChangeShapeType="1" noTextEdit="1"/>
                </p:cNvSpPr>
                <p:nvPr/>
              </p:nvSpPr>
              <p:spPr bwMode="auto">
                <a:xfrm>
                  <a:off x="4105" y="907"/>
                  <a:ext cx="369" cy="288"/>
                </a:xfrm>
                <a:prstGeom prst="rect">
                  <a:avLst/>
                </a:prstGeom>
                <a:blipFill>
                  <a:blip r:embed="rId6"/>
                  <a:stretch>
                    <a:fillRect l="-2941"/>
                  </a:stretch>
                </a:blipFill>
                <a:ln>
                  <a:noFill/>
                </a:ln>
                <a:effectLst/>
              </p:spPr>
              <p:txBody>
                <a:bodyPr/>
                <a:lstStyle/>
                <a:p>
                  <a:r>
                    <a:rPr lang="zh-CN" altLang="en-US">
                      <a:noFill/>
                    </a:rPr>
                    <a:t> </a:t>
                  </a:r>
                </a:p>
              </p:txBody>
            </p:sp>
          </mc:Fallback>
        </mc:AlternateContent>
        <p:sp>
          <p:nvSpPr>
            <p:cNvPr id="56" name="Line 74">
              <a:extLst>
                <a:ext uri="{FF2B5EF4-FFF2-40B4-BE49-F238E27FC236}">
                  <a16:creationId xmlns:a16="http://schemas.microsoft.com/office/drawing/2014/main" id="{1E78D929-DB5E-4B46-888C-B4E2E8534875}"/>
                </a:ext>
              </a:extLst>
            </p:cNvPr>
            <p:cNvSpPr>
              <a:spLocks noChangeShapeType="1"/>
            </p:cNvSpPr>
            <p:nvPr/>
          </p:nvSpPr>
          <p:spPr bwMode="auto">
            <a:xfrm flipV="1">
              <a:off x="4922" y="663"/>
              <a:ext cx="136" cy="2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57" name="Arc 75">
              <a:extLst>
                <a:ext uri="{FF2B5EF4-FFF2-40B4-BE49-F238E27FC236}">
                  <a16:creationId xmlns:a16="http://schemas.microsoft.com/office/drawing/2014/main" id="{7B256074-16C3-4D82-A71E-95BE6ADE340E}"/>
                </a:ext>
              </a:extLst>
            </p:cNvPr>
            <p:cNvSpPr>
              <a:spLocks/>
            </p:cNvSpPr>
            <p:nvPr/>
          </p:nvSpPr>
          <p:spPr bwMode="auto">
            <a:xfrm rot="21525089" flipH="1">
              <a:off x="3969" y="749"/>
              <a:ext cx="851" cy="1053"/>
            </a:xfrm>
            <a:custGeom>
              <a:avLst/>
              <a:gdLst>
                <a:gd name="T0" fmla="*/ 0 w 23743"/>
                <a:gd name="T1" fmla="*/ 3 h 40540"/>
                <a:gd name="T2" fmla="*/ 447 w 23743"/>
                <a:gd name="T3" fmla="*/ 1049 h 40540"/>
                <a:gd name="T4" fmla="*/ 77 w 23743"/>
                <a:gd name="T5" fmla="*/ 559 h 40540"/>
                <a:gd name="T6" fmla="*/ 0 60000 65536"/>
                <a:gd name="T7" fmla="*/ 0 60000 65536"/>
                <a:gd name="T8" fmla="*/ 0 60000 65536"/>
                <a:gd name="T9" fmla="*/ 0 w 23743"/>
                <a:gd name="T10" fmla="*/ 0 h 40540"/>
                <a:gd name="T11" fmla="*/ 23743 w 23743"/>
                <a:gd name="T12" fmla="*/ 40540 h 40540"/>
              </a:gdLst>
              <a:ahLst/>
              <a:cxnLst>
                <a:cxn ang="T6">
                  <a:pos x="T0" y="T1"/>
                </a:cxn>
                <a:cxn ang="T7">
                  <a:pos x="T2" y="T3"/>
                </a:cxn>
                <a:cxn ang="T8">
                  <a:pos x="T4" y="T5"/>
                </a:cxn>
              </a:cxnLst>
              <a:rect l="T9" t="T10" r="T11" b="T12"/>
              <a:pathLst>
                <a:path w="23743" h="40540" fill="none" extrusionOk="0">
                  <a:moveTo>
                    <a:pt x="-1" y="106"/>
                  </a:moveTo>
                  <a:cubicBezTo>
                    <a:pt x="712" y="35"/>
                    <a:pt x="1427" y="-1"/>
                    <a:pt x="2143" y="0"/>
                  </a:cubicBezTo>
                  <a:cubicBezTo>
                    <a:pt x="14072" y="0"/>
                    <a:pt x="23743" y="9670"/>
                    <a:pt x="23743" y="21600"/>
                  </a:cubicBezTo>
                  <a:cubicBezTo>
                    <a:pt x="23743" y="29487"/>
                    <a:pt x="19443" y="36748"/>
                    <a:pt x="12527" y="40540"/>
                  </a:cubicBezTo>
                </a:path>
                <a:path w="23743" h="40540" stroke="0" extrusionOk="0">
                  <a:moveTo>
                    <a:pt x="-1" y="106"/>
                  </a:moveTo>
                  <a:cubicBezTo>
                    <a:pt x="712" y="35"/>
                    <a:pt x="1427" y="-1"/>
                    <a:pt x="2143" y="0"/>
                  </a:cubicBezTo>
                  <a:cubicBezTo>
                    <a:pt x="14072" y="0"/>
                    <a:pt x="23743" y="9670"/>
                    <a:pt x="23743" y="21600"/>
                  </a:cubicBezTo>
                  <a:cubicBezTo>
                    <a:pt x="23743" y="29487"/>
                    <a:pt x="19443" y="36748"/>
                    <a:pt x="12527" y="40540"/>
                  </a:cubicBezTo>
                  <a:lnTo>
                    <a:pt x="2143"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mc:AlternateContent xmlns:mc="http://schemas.openxmlformats.org/markup-compatibility/2006" xmlns:a14="http://schemas.microsoft.com/office/drawing/2010/main">
          <mc:Choice Requires="a14">
            <p:sp>
              <p:nvSpPr>
                <p:cNvPr id="58" name="Object 76">
                  <a:extLst>
                    <a:ext uri="{FF2B5EF4-FFF2-40B4-BE49-F238E27FC236}">
                      <a16:creationId xmlns:a16="http://schemas.microsoft.com/office/drawing/2014/main" id="{0A4547F7-75AC-4743-8B26-AB4E58364348}"/>
                    </a:ext>
                  </a:extLst>
                </p:cNvPr>
                <p:cNvSpPr txBox="1"/>
                <p:nvPr/>
              </p:nvSpPr>
              <p:spPr bwMode="auto">
                <a:xfrm>
                  <a:off x="4294" y="481"/>
                  <a:ext cx="205" cy="253"/>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𝒛</m:t>
                        </m:r>
                      </m:oMath>
                    </m:oMathPara>
                  </a14:m>
                  <a:endParaRPr lang="zh-CN" altLang="en-US" sz="2800" b="1" dirty="0">
                    <a:latin typeface="+mj-lt"/>
                  </a:endParaRPr>
                </a:p>
              </p:txBody>
            </p:sp>
          </mc:Choice>
          <mc:Fallback xmlns="">
            <p:sp>
              <p:nvSpPr>
                <p:cNvPr id="58" name="Object 76">
                  <a:extLst>
                    <a:ext uri="{FF2B5EF4-FFF2-40B4-BE49-F238E27FC236}">
                      <a16:creationId xmlns:a16="http://schemas.microsoft.com/office/drawing/2014/main" id="{0A4547F7-75AC-4743-8B26-AB4E58364348}"/>
                    </a:ext>
                  </a:extLst>
                </p:cNvPr>
                <p:cNvSpPr txBox="1">
                  <a:spLocks noRot="1" noChangeAspect="1" noMove="1" noResize="1" noEditPoints="1" noAdjustHandles="1" noChangeArrowheads="1" noChangeShapeType="1" noTextEdit="1"/>
                </p:cNvSpPr>
                <p:nvPr/>
              </p:nvSpPr>
              <p:spPr bwMode="auto">
                <a:xfrm>
                  <a:off x="4294" y="481"/>
                  <a:ext cx="205" cy="25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9" name="Object 77">
                  <a:extLst>
                    <a:ext uri="{FF2B5EF4-FFF2-40B4-BE49-F238E27FC236}">
                      <a16:creationId xmlns:a16="http://schemas.microsoft.com/office/drawing/2014/main" id="{07D2446A-97F6-40ED-9CBD-BC02ECD64D17}"/>
                    </a:ext>
                  </a:extLst>
                </p:cNvPr>
                <p:cNvGraphicFramePr>
                  <a:graphicFrameLocks noChangeAspect="1"/>
                </p:cNvGraphicFramePr>
                <p:nvPr>
                  <p:extLst>
                    <p:ext uri="{D42A27DB-BD31-4B8C-83A1-F6EECF244321}">
                      <p14:modId xmlns:p14="http://schemas.microsoft.com/office/powerpoint/2010/main" val="1680524008"/>
                    </p:ext>
                  </p:extLst>
                </p:nvPr>
              </p:nvGraphicFramePr>
              <p:xfrm>
                <a:off x="4167" y="2019"/>
                <a:ext cx="165" cy="201"/>
              </p:xfrm>
              <a:graphic>
                <a:graphicData uri="http://schemas.openxmlformats.org/presentationml/2006/ole">
                  <mc:AlternateContent>
                    <mc:Choice xmlns:v="urn:schemas-microsoft-com:vml" Requires="v">
                      <p:oleObj spid="_x0000_s5150" name="公式" r:id="rId8" imgW="164814" imgH="177492" progId="Equation.3">
                        <p:embed/>
                      </p:oleObj>
                    </mc:Choice>
                    <mc:Fallback>
                      <p:oleObj name="公式" r:id="rId8" imgW="164814" imgH="177492" progId="Equation.3">
                        <p:embed/>
                        <p:pic>
                          <p:nvPicPr>
                            <p:cNvPr id="11276" name="Object 77">
                              <a:extLst>
                                <a:ext uri="{FF2B5EF4-FFF2-40B4-BE49-F238E27FC236}">
                                  <a16:creationId xmlns:a16="http://schemas.microsoft.com/office/drawing/2014/main" id="{880A3DE1-B2F9-4CAD-B1F7-88D22586AA90}"/>
                                </a:ext>
                              </a:extLst>
                            </p:cNvPr>
                            <p:cNvPicPr>
                              <a:picLocks noChangeAspect="1" noChangeArrowheads="1"/>
                            </p:cNvPicPr>
                            <p:nvPr/>
                          </p:nvPicPr>
                          <p:blipFill>
                            <a:blip r:embed="rId9">
                              <a:extLst>
                                <a:ext uri="{28A0092B-C50C-407E-A947-70E740481C1C}">
                                  <a14:useLocalDpi val="0"/>
                                </a:ext>
                              </a:extLst>
                            </a:blip>
                            <a:srcRect/>
                            <a:stretch>
                              <a:fillRect/>
                            </a:stretch>
                          </p:blipFill>
                          <p:spPr bwMode="auto">
                            <a:xfrm>
                              <a:off x="4167" y="2019"/>
                              <a:ext cx="165" cy="201"/>
                            </a:xfrm>
                            <a:prstGeom prst="rect">
                              <a:avLst/>
                            </a:prstGeom>
                            <a:noFill/>
                          </p:spPr>
                        </p:pic>
                      </p:oleObj>
                    </mc:Fallback>
                  </mc:AlternateContent>
                </a:graphicData>
              </a:graphic>
            </p:graphicFrame>
          </mc:Choice>
          <mc:Fallback xmlns="">
            <p:graphicFrame>
              <p:nvGraphicFramePr>
                <p:cNvPr id="59" name="Object 77">
                  <a:extLst>
                    <a:ext uri="{FF2B5EF4-FFF2-40B4-BE49-F238E27FC236}">
                      <a16:creationId xmlns:a16="http://schemas.microsoft.com/office/drawing/2014/main" id="{07D2446A-97F6-40ED-9CBD-BC02ECD64D17}"/>
                    </a:ext>
                  </a:extLst>
                </p:cNvPr>
                <p:cNvGraphicFramePr>
                  <a:graphicFrameLocks noChangeAspect="1"/>
                </p:cNvGraphicFramePr>
                <p:nvPr>
                  <p:extLst>
                    <p:ext uri="{D42A27DB-BD31-4B8C-83A1-F6EECF244321}">
                      <p14:modId xmlns:p14="http://schemas.microsoft.com/office/powerpoint/2010/main" val="1680524008"/>
                    </p:ext>
                  </p:extLst>
                </p:nvPr>
              </p:nvGraphicFramePr>
              <p:xfrm>
                <a:off x="4167" y="2019"/>
                <a:ext cx="165" cy="201"/>
              </p:xfrm>
              <a:graphic>
                <a:graphicData uri="http://schemas.openxmlformats.org/presentationml/2006/ole">
                  <mc:AlternateContent>
                    <mc:Choice xmlns:v="urn:schemas-microsoft-com:vml" Requires="v">
                      <p:oleObj spid="_x0000_s5130" name="公式" r:id="rId10" imgW="164814" imgH="177492" progId="Equation.3">
                        <p:embed/>
                      </p:oleObj>
                    </mc:Choice>
                    <mc:Fallback>
                      <p:oleObj name="公式" r:id="rId10" imgW="164814" imgH="177492" progId="Equation.3">
                        <p:embed/>
                        <p:pic>
                          <p:nvPicPr>
                            <p:cNvPr id="11276" name="Object 77">
                              <a:extLst>
                                <a:ext uri="{FF2B5EF4-FFF2-40B4-BE49-F238E27FC236}">
                                  <a16:creationId xmlns:a16="http://schemas.microsoft.com/office/drawing/2014/main" id="{880A3DE1-B2F9-4CAD-B1F7-88D22586AA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7" y="2019"/>
                              <a:ext cx="165" cy="201"/>
                            </a:xfrm>
                            <a:prstGeom prst="rect">
                              <a:avLst/>
                            </a:prstGeom>
                            <a:noFill/>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0" name="Object 78">
                  <a:extLst>
                    <a:ext uri="{FF2B5EF4-FFF2-40B4-BE49-F238E27FC236}">
                      <a16:creationId xmlns:a16="http://schemas.microsoft.com/office/drawing/2014/main" id="{25D88BC0-B3DB-478E-85AF-F3BDF385A98C}"/>
                    </a:ext>
                  </a:extLst>
                </p:cNvPr>
                <p:cNvGraphicFramePr>
                  <a:graphicFrameLocks noChangeAspect="1"/>
                </p:cNvGraphicFramePr>
                <p:nvPr>
                  <p:extLst>
                    <p:ext uri="{D42A27DB-BD31-4B8C-83A1-F6EECF244321}">
                      <p14:modId xmlns:p14="http://schemas.microsoft.com/office/powerpoint/2010/main" val="2082729162"/>
                    </p:ext>
                  </p:extLst>
                </p:nvPr>
              </p:nvGraphicFramePr>
              <p:xfrm>
                <a:off x="5356" y="1612"/>
                <a:ext cx="155" cy="182"/>
              </p:xfrm>
              <a:graphic>
                <a:graphicData uri="http://schemas.openxmlformats.org/presentationml/2006/ole">
                  <mc:AlternateContent>
                    <mc:Choice xmlns:v="urn:schemas-microsoft-com:vml" Requires="v">
                      <p:oleObj spid="_x0000_s5151" name="公式" r:id="rId12" imgW="177569" imgH="215619" progId="Equation.3">
                        <p:embed/>
                      </p:oleObj>
                    </mc:Choice>
                    <mc:Fallback>
                      <p:oleObj name="公式" r:id="rId12" imgW="177569" imgH="215619" progId="Equation.3">
                        <p:embed/>
                        <p:pic>
                          <p:nvPicPr>
                            <p:cNvPr id="11277" name="Object 78">
                              <a:extLst>
                                <a:ext uri="{FF2B5EF4-FFF2-40B4-BE49-F238E27FC236}">
                                  <a16:creationId xmlns:a16="http://schemas.microsoft.com/office/drawing/2014/main" id="{34F74CB1-3185-41B5-804F-EBDDA0D6AEF3}"/>
                                </a:ext>
                              </a:extLst>
                            </p:cNvPr>
                            <p:cNvPicPr>
                              <a:picLocks noChangeAspect="1" noChangeArrowheads="1"/>
                            </p:cNvPicPr>
                            <p:nvPr/>
                          </p:nvPicPr>
                          <p:blipFill>
                            <a:blip r:embed="rId13">
                              <a:extLst>
                                <a:ext uri="{28A0092B-C50C-407E-A947-70E740481C1C}">
                                  <a14:useLocalDpi val="0"/>
                                </a:ext>
                              </a:extLst>
                            </a:blip>
                            <a:srcRect/>
                            <a:stretch>
                              <a:fillRect/>
                            </a:stretch>
                          </p:blipFill>
                          <p:spPr bwMode="auto">
                            <a:xfrm>
                              <a:off x="5356" y="1612"/>
                              <a:ext cx="155" cy="182"/>
                            </a:xfrm>
                            <a:prstGeom prst="rect">
                              <a:avLst/>
                            </a:prstGeom>
                            <a:noFill/>
                          </p:spPr>
                        </p:pic>
                      </p:oleObj>
                    </mc:Fallback>
                  </mc:AlternateContent>
                </a:graphicData>
              </a:graphic>
            </p:graphicFrame>
          </mc:Choice>
          <mc:Fallback xmlns="">
            <p:graphicFrame>
              <p:nvGraphicFramePr>
                <p:cNvPr id="60" name="Object 78">
                  <a:extLst>
                    <a:ext uri="{FF2B5EF4-FFF2-40B4-BE49-F238E27FC236}">
                      <a16:creationId xmlns:a16="http://schemas.microsoft.com/office/drawing/2014/main" id="{25D88BC0-B3DB-478E-85AF-F3BDF385A98C}"/>
                    </a:ext>
                  </a:extLst>
                </p:cNvPr>
                <p:cNvGraphicFramePr>
                  <a:graphicFrameLocks noChangeAspect="1"/>
                </p:cNvGraphicFramePr>
                <p:nvPr>
                  <p:extLst>
                    <p:ext uri="{D42A27DB-BD31-4B8C-83A1-F6EECF244321}">
                      <p14:modId xmlns:p14="http://schemas.microsoft.com/office/powerpoint/2010/main" val="2082729162"/>
                    </p:ext>
                  </p:extLst>
                </p:nvPr>
              </p:nvGraphicFramePr>
              <p:xfrm>
                <a:off x="5356" y="1612"/>
                <a:ext cx="155" cy="182"/>
              </p:xfrm>
              <a:graphic>
                <a:graphicData uri="http://schemas.openxmlformats.org/presentationml/2006/ole">
                  <mc:AlternateContent>
                    <mc:Choice xmlns:v="urn:schemas-microsoft-com:vml" Requires="v">
                      <p:oleObj spid="_x0000_s5131" name="公式" r:id="rId14" imgW="177569" imgH="215619" progId="Equation.3">
                        <p:embed/>
                      </p:oleObj>
                    </mc:Choice>
                    <mc:Fallback>
                      <p:oleObj name="公式" r:id="rId14" imgW="177569" imgH="215619" progId="Equation.3">
                        <p:embed/>
                        <p:pic>
                          <p:nvPicPr>
                            <p:cNvPr id="11277" name="Object 78">
                              <a:extLst>
                                <a:ext uri="{FF2B5EF4-FFF2-40B4-BE49-F238E27FC236}">
                                  <a16:creationId xmlns:a16="http://schemas.microsoft.com/office/drawing/2014/main" id="{34F74CB1-3185-41B5-804F-EBDDA0D6AEF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56" y="1612"/>
                              <a:ext cx="155" cy="182"/>
                            </a:xfrm>
                            <a:prstGeom prst="rect">
                              <a:avLst/>
                            </a:prstGeom>
                            <a:noFill/>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1" name="Object 79">
                  <a:extLst>
                    <a:ext uri="{FF2B5EF4-FFF2-40B4-BE49-F238E27FC236}">
                      <a16:creationId xmlns:a16="http://schemas.microsoft.com/office/drawing/2014/main" id="{9128D49A-0007-4964-A386-5E2F7C060376}"/>
                    </a:ext>
                  </a:extLst>
                </p:cNvPr>
                <p:cNvSpPr txBox="1"/>
                <p:nvPr/>
              </p:nvSpPr>
              <p:spPr bwMode="auto">
                <a:xfrm>
                  <a:off x="4521" y="1525"/>
                  <a:ext cx="258" cy="285"/>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𝒐</m:t>
                        </m:r>
                      </m:oMath>
                    </m:oMathPara>
                  </a14:m>
                  <a:endParaRPr lang="zh-CN" altLang="en-US" sz="2800" b="1" dirty="0">
                    <a:latin typeface="+mj-lt"/>
                  </a:endParaRPr>
                </a:p>
              </p:txBody>
            </p:sp>
          </mc:Choice>
          <mc:Fallback xmlns="">
            <p:sp>
              <p:nvSpPr>
                <p:cNvPr id="61" name="Object 79">
                  <a:extLst>
                    <a:ext uri="{FF2B5EF4-FFF2-40B4-BE49-F238E27FC236}">
                      <a16:creationId xmlns:a16="http://schemas.microsoft.com/office/drawing/2014/main" id="{9128D49A-0007-4964-A386-5E2F7C060376}"/>
                    </a:ext>
                  </a:extLst>
                </p:cNvPr>
                <p:cNvSpPr txBox="1">
                  <a:spLocks noRot="1" noChangeAspect="1" noMove="1" noResize="1" noEditPoints="1" noAdjustHandles="1" noChangeArrowheads="1" noChangeShapeType="1" noTextEdit="1"/>
                </p:cNvSpPr>
                <p:nvPr/>
              </p:nvSpPr>
              <p:spPr bwMode="auto">
                <a:xfrm>
                  <a:off x="4521" y="1525"/>
                  <a:ext cx="258" cy="285"/>
                </a:xfrm>
                <a:prstGeom prst="rect">
                  <a:avLst/>
                </a:prstGeom>
                <a:blipFill>
                  <a:blip r:embed="rId16"/>
                  <a:stretch>
                    <a:fillRect/>
                  </a:stretch>
                </a:blipFill>
              </p:spPr>
              <p:txBody>
                <a:bodyPr/>
                <a:lstStyle/>
                <a:p>
                  <a:r>
                    <a:rPr lang="zh-CN" altLang="en-US">
                      <a:noFill/>
                    </a:rPr>
                    <a:t> </a:t>
                  </a:r>
                </a:p>
              </p:txBody>
            </p:sp>
          </mc:Fallback>
        </mc:AlternateContent>
        <p:sp>
          <p:nvSpPr>
            <p:cNvPr id="62" name="Freeform 80">
              <a:extLst>
                <a:ext uri="{FF2B5EF4-FFF2-40B4-BE49-F238E27FC236}">
                  <a16:creationId xmlns:a16="http://schemas.microsoft.com/office/drawing/2014/main" id="{631B42F2-1B7C-4B13-AD11-B7806E227A52}"/>
                </a:ext>
              </a:extLst>
            </p:cNvPr>
            <p:cNvSpPr>
              <a:spLocks/>
            </p:cNvSpPr>
            <p:nvPr/>
          </p:nvSpPr>
          <p:spPr bwMode="auto">
            <a:xfrm>
              <a:off x="4559" y="450"/>
              <a:ext cx="998" cy="1120"/>
            </a:xfrm>
            <a:custGeom>
              <a:avLst/>
              <a:gdLst>
                <a:gd name="T0" fmla="*/ 0 w 161"/>
                <a:gd name="T1" fmla="*/ 0 h 138"/>
                <a:gd name="T2" fmla="*/ 0 w 161"/>
                <a:gd name="T3" fmla="*/ 138 h 138"/>
                <a:gd name="T4" fmla="*/ 161 w 161"/>
                <a:gd name="T5" fmla="*/ 138 h 138"/>
                <a:gd name="T6" fmla="*/ 0 60000 65536"/>
                <a:gd name="T7" fmla="*/ 0 60000 65536"/>
                <a:gd name="T8" fmla="*/ 0 60000 65536"/>
                <a:gd name="T9" fmla="*/ 0 w 161"/>
                <a:gd name="T10" fmla="*/ 0 h 138"/>
                <a:gd name="T11" fmla="*/ 161 w 161"/>
                <a:gd name="T12" fmla="*/ 138 h 138"/>
              </a:gdLst>
              <a:ahLst/>
              <a:cxnLst>
                <a:cxn ang="T6">
                  <a:pos x="T0" y="T1"/>
                </a:cxn>
                <a:cxn ang="T7">
                  <a:pos x="T2" y="T3"/>
                </a:cxn>
                <a:cxn ang="T8">
                  <a:pos x="T4" y="T5"/>
                </a:cxn>
              </a:cxnLst>
              <a:rect l="T9" t="T10" r="T11" b="T12"/>
              <a:pathLst>
                <a:path w="161" h="138">
                  <a:moveTo>
                    <a:pt x="0" y="0"/>
                  </a:moveTo>
                  <a:lnTo>
                    <a:pt x="0" y="138"/>
                  </a:lnTo>
                  <a:lnTo>
                    <a:pt x="161" y="138"/>
                  </a:lnTo>
                </a:path>
              </a:pathLst>
            </a:custGeom>
            <a:noFill/>
            <a:ln w="0">
              <a:solidFill>
                <a:srgbClr val="24211D"/>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63" name="Freeform 81">
              <a:extLst>
                <a:ext uri="{FF2B5EF4-FFF2-40B4-BE49-F238E27FC236}">
                  <a16:creationId xmlns:a16="http://schemas.microsoft.com/office/drawing/2014/main" id="{FCB64454-E709-46E5-8646-C7121FEEC16A}"/>
                </a:ext>
              </a:extLst>
            </p:cNvPr>
            <p:cNvSpPr>
              <a:spLocks/>
            </p:cNvSpPr>
            <p:nvPr/>
          </p:nvSpPr>
          <p:spPr bwMode="auto">
            <a:xfrm>
              <a:off x="4513" y="436"/>
              <a:ext cx="91" cy="90"/>
            </a:xfrm>
            <a:custGeom>
              <a:avLst/>
              <a:gdLst>
                <a:gd name="T0" fmla="*/ 34 w 60"/>
                <a:gd name="T1" fmla="*/ 0 h 68"/>
                <a:gd name="T2" fmla="*/ 60 w 60"/>
                <a:gd name="T3" fmla="*/ 68 h 68"/>
                <a:gd name="T4" fmla="*/ 60 w 60"/>
                <a:gd name="T5" fmla="*/ 68 h 68"/>
                <a:gd name="T6" fmla="*/ 60 w 60"/>
                <a:gd name="T7" fmla="*/ 68 h 68"/>
                <a:gd name="T8" fmla="*/ 52 w 60"/>
                <a:gd name="T9" fmla="*/ 68 h 68"/>
                <a:gd name="T10" fmla="*/ 52 w 60"/>
                <a:gd name="T11" fmla="*/ 68 h 68"/>
                <a:gd name="T12" fmla="*/ 43 w 60"/>
                <a:gd name="T13" fmla="*/ 68 h 68"/>
                <a:gd name="T14" fmla="*/ 43 w 60"/>
                <a:gd name="T15" fmla="*/ 59 h 68"/>
                <a:gd name="T16" fmla="*/ 43 w 60"/>
                <a:gd name="T17" fmla="*/ 59 h 68"/>
                <a:gd name="T18" fmla="*/ 34 w 60"/>
                <a:gd name="T19" fmla="*/ 59 h 68"/>
                <a:gd name="T20" fmla="*/ 34 w 60"/>
                <a:gd name="T21" fmla="*/ 59 h 68"/>
                <a:gd name="T22" fmla="*/ 26 w 60"/>
                <a:gd name="T23" fmla="*/ 59 h 68"/>
                <a:gd name="T24" fmla="*/ 26 w 60"/>
                <a:gd name="T25" fmla="*/ 59 h 68"/>
                <a:gd name="T26" fmla="*/ 17 w 60"/>
                <a:gd name="T27" fmla="*/ 59 h 68"/>
                <a:gd name="T28" fmla="*/ 17 w 60"/>
                <a:gd name="T29" fmla="*/ 68 h 68"/>
                <a:gd name="T30" fmla="*/ 17 w 60"/>
                <a:gd name="T31" fmla="*/ 68 h 68"/>
                <a:gd name="T32" fmla="*/ 9 w 60"/>
                <a:gd name="T33" fmla="*/ 68 h 68"/>
                <a:gd name="T34" fmla="*/ 9 w 60"/>
                <a:gd name="T35" fmla="*/ 68 h 68"/>
                <a:gd name="T36" fmla="*/ 0 w 60"/>
                <a:gd name="T37" fmla="*/ 68 h 68"/>
                <a:gd name="T38" fmla="*/ 34 w 60"/>
                <a:gd name="T39" fmla="*/ 0 h 68"/>
                <a:gd name="T40" fmla="*/ 34 w 60"/>
                <a:gd name="T41" fmla="*/ 0 h 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68"/>
                <a:gd name="T65" fmla="*/ 60 w 60"/>
                <a:gd name="T66" fmla="*/ 68 h 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68">
                  <a:moveTo>
                    <a:pt x="34" y="0"/>
                  </a:moveTo>
                  <a:lnTo>
                    <a:pt x="60" y="68"/>
                  </a:lnTo>
                  <a:lnTo>
                    <a:pt x="52" y="68"/>
                  </a:lnTo>
                  <a:lnTo>
                    <a:pt x="43" y="68"/>
                  </a:lnTo>
                  <a:lnTo>
                    <a:pt x="43" y="59"/>
                  </a:lnTo>
                  <a:lnTo>
                    <a:pt x="34" y="59"/>
                  </a:lnTo>
                  <a:lnTo>
                    <a:pt x="26" y="59"/>
                  </a:lnTo>
                  <a:lnTo>
                    <a:pt x="17" y="59"/>
                  </a:lnTo>
                  <a:lnTo>
                    <a:pt x="17" y="68"/>
                  </a:lnTo>
                  <a:lnTo>
                    <a:pt x="9" y="68"/>
                  </a:lnTo>
                  <a:lnTo>
                    <a:pt x="0" y="68"/>
                  </a:lnTo>
                  <a:lnTo>
                    <a:pt x="34"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64" name="Freeform 82">
              <a:extLst>
                <a:ext uri="{FF2B5EF4-FFF2-40B4-BE49-F238E27FC236}">
                  <a16:creationId xmlns:a16="http://schemas.microsoft.com/office/drawing/2014/main" id="{6925DE44-CDB6-43C1-AAEC-C2DFAD6FE921}"/>
                </a:ext>
              </a:extLst>
            </p:cNvPr>
            <p:cNvSpPr>
              <a:spLocks/>
            </p:cNvSpPr>
            <p:nvPr/>
          </p:nvSpPr>
          <p:spPr bwMode="auto">
            <a:xfrm>
              <a:off x="5511" y="1524"/>
              <a:ext cx="62" cy="91"/>
            </a:xfrm>
            <a:custGeom>
              <a:avLst/>
              <a:gdLst>
                <a:gd name="T0" fmla="*/ 68 w 68"/>
                <a:gd name="T1" fmla="*/ 25 h 59"/>
                <a:gd name="T2" fmla="*/ 0 w 68"/>
                <a:gd name="T3" fmla="*/ 0 h 59"/>
                <a:gd name="T4" fmla="*/ 0 w 68"/>
                <a:gd name="T5" fmla="*/ 0 h 59"/>
                <a:gd name="T6" fmla="*/ 0 w 68"/>
                <a:gd name="T7" fmla="*/ 0 h 59"/>
                <a:gd name="T8" fmla="*/ 0 w 68"/>
                <a:gd name="T9" fmla="*/ 8 h 59"/>
                <a:gd name="T10" fmla="*/ 0 w 68"/>
                <a:gd name="T11" fmla="*/ 8 h 59"/>
                <a:gd name="T12" fmla="*/ 0 w 68"/>
                <a:gd name="T13" fmla="*/ 17 h 59"/>
                <a:gd name="T14" fmla="*/ 8 w 68"/>
                <a:gd name="T15" fmla="*/ 17 h 59"/>
                <a:gd name="T16" fmla="*/ 8 w 68"/>
                <a:gd name="T17" fmla="*/ 25 h 59"/>
                <a:gd name="T18" fmla="*/ 8 w 68"/>
                <a:gd name="T19" fmla="*/ 25 h 59"/>
                <a:gd name="T20" fmla="*/ 8 w 68"/>
                <a:gd name="T21" fmla="*/ 25 h 59"/>
                <a:gd name="T22" fmla="*/ 8 w 68"/>
                <a:gd name="T23" fmla="*/ 34 h 59"/>
                <a:gd name="T24" fmla="*/ 8 w 68"/>
                <a:gd name="T25" fmla="*/ 34 h 59"/>
                <a:gd name="T26" fmla="*/ 8 w 68"/>
                <a:gd name="T27" fmla="*/ 42 h 59"/>
                <a:gd name="T28" fmla="*/ 0 w 68"/>
                <a:gd name="T29" fmla="*/ 42 h 59"/>
                <a:gd name="T30" fmla="*/ 0 w 68"/>
                <a:gd name="T31" fmla="*/ 51 h 59"/>
                <a:gd name="T32" fmla="*/ 0 w 68"/>
                <a:gd name="T33" fmla="*/ 51 h 59"/>
                <a:gd name="T34" fmla="*/ 0 w 68"/>
                <a:gd name="T35" fmla="*/ 51 h 59"/>
                <a:gd name="T36" fmla="*/ 0 w 68"/>
                <a:gd name="T37" fmla="*/ 59 h 59"/>
                <a:gd name="T38" fmla="*/ 68 w 68"/>
                <a:gd name="T39" fmla="*/ 25 h 59"/>
                <a:gd name="T40" fmla="*/ 68 w 68"/>
                <a:gd name="T41" fmla="*/ 25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59"/>
                <a:gd name="T65" fmla="*/ 68 w 68"/>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59">
                  <a:moveTo>
                    <a:pt x="68" y="25"/>
                  </a:moveTo>
                  <a:lnTo>
                    <a:pt x="0" y="0"/>
                  </a:lnTo>
                  <a:lnTo>
                    <a:pt x="0" y="8"/>
                  </a:lnTo>
                  <a:lnTo>
                    <a:pt x="0" y="17"/>
                  </a:lnTo>
                  <a:lnTo>
                    <a:pt x="8" y="17"/>
                  </a:lnTo>
                  <a:lnTo>
                    <a:pt x="8" y="25"/>
                  </a:lnTo>
                  <a:lnTo>
                    <a:pt x="8" y="34"/>
                  </a:lnTo>
                  <a:lnTo>
                    <a:pt x="8" y="42"/>
                  </a:lnTo>
                  <a:lnTo>
                    <a:pt x="0" y="42"/>
                  </a:lnTo>
                  <a:lnTo>
                    <a:pt x="0" y="51"/>
                  </a:lnTo>
                  <a:lnTo>
                    <a:pt x="0" y="59"/>
                  </a:lnTo>
                  <a:lnTo>
                    <a:pt x="68" y="25"/>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65" name="Line 83">
              <a:extLst>
                <a:ext uri="{FF2B5EF4-FFF2-40B4-BE49-F238E27FC236}">
                  <a16:creationId xmlns:a16="http://schemas.microsoft.com/office/drawing/2014/main" id="{29FE3967-88A9-422C-AFE6-0993559C4F2C}"/>
                </a:ext>
              </a:extLst>
            </p:cNvPr>
            <p:cNvSpPr>
              <a:spLocks noChangeShapeType="1"/>
            </p:cNvSpPr>
            <p:nvPr/>
          </p:nvSpPr>
          <p:spPr bwMode="auto">
            <a:xfrm flipH="1">
              <a:off x="4059" y="1574"/>
              <a:ext cx="515" cy="541"/>
            </a:xfrm>
            <a:prstGeom prst="line">
              <a:avLst/>
            </a:prstGeom>
            <a:noFill/>
            <a:ln w="0">
              <a:solidFill>
                <a:srgbClr val="24211D"/>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66" name="Freeform 84">
              <a:extLst>
                <a:ext uri="{FF2B5EF4-FFF2-40B4-BE49-F238E27FC236}">
                  <a16:creationId xmlns:a16="http://schemas.microsoft.com/office/drawing/2014/main" id="{11A5DD0D-2923-452F-B0A6-6129CCF8C595}"/>
                </a:ext>
              </a:extLst>
            </p:cNvPr>
            <p:cNvSpPr>
              <a:spLocks/>
            </p:cNvSpPr>
            <p:nvPr/>
          </p:nvSpPr>
          <p:spPr bwMode="auto">
            <a:xfrm>
              <a:off x="4057" y="2045"/>
              <a:ext cx="62" cy="65"/>
            </a:xfrm>
            <a:custGeom>
              <a:avLst/>
              <a:gdLst>
                <a:gd name="T0" fmla="*/ 0 w 68"/>
                <a:gd name="T1" fmla="*/ 68 h 68"/>
                <a:gd name="T2" fmla="*/ 68 w 68"/>
                <a:gd name="T3" fmla="*/ 43 h 68"/>
                <a:gd name="T4" fmla="*/ 68 w 68"/>
                <a:gd name="T5" fmla="*/ 43 h 68"/>
                <a:gd name="T6" fmla="*/ 68 w 68"/>
                <a:gd name="T7" fmla="*/ 34 h 68"/>
                <a:gd name="T8" fmla="*/ 60 w 68"/>
                <a:gd name="T9" fmla="*/ 34 h 68"/>
                <a:gd name="T10" fmla="*/ 60 w 68"/>
                <a:gd name="T11" fmla="*/ 34 h 68"/>
                <a:gd name="T12" fmla="*/ 60 w 68"/>
                <a:gd name="T13" fmla="*/ 34 h 68"/>
                <a:gd name="T14" fmla="*/ 51 w 68"/>
                <a:gd name="T15" fmla="*/ 34 h 68"/>
                <a:gd name="T16" fmla="*/ 51 w 68"/>
                <a:gd name="T17" fmla="*/ 26 h 68"/>
                <a:gd name="T18" fmla="*/ 51 w 68"/>
                <a:gd name="T19" fmla="*/ 26 h 68"/>
                <a:gd name="T20" fmla="*/ 43 w 68"/>
                <a:gd name="T21" fmla="*/ 26 h 68"/>
                <a:gd name="T22" fmla="*/ 43 w 68"/>
                <a:gd name="T23" fmla="*/ 17 h 68"/>
                <a:gd name="T24" fmla="*/ 43 w 68"/>
                <a:gd name="T25" fmla="*/ 17 h 68"/>
                <a:gd name="T26" fmla="*/ 34 w 68"/>
                <a:gd name="T27" fmla="*/ 17 h 68"/>
                <a:gd name="T28" fmla="*/ 34 w 68"/>
                <a:gd name="T29" fmla="*/ 9 h 68"/>
                <a:gd name="T30" fmla="*/ 34 w 68"/>
                <a:gd name="T31" fmla="*/ 9 h 68"/>
                <a:gd name="T32" fmla="*/ 34 w 68"/>
                <a:gd name="T33" fmla="*/ 9 h 68"/>
                <a:gd name="T34" fmla="*/ 34 w 68"/>
                <a:gd name="T35" fmla="*/ 0 h 68"/>
                <a:gd name="T36" fmla="*/ 26 w 68"/>
                <a:gd name="T37" fmla="*/ 0 h 68"/>
                <a:gd name="T38" fmla="*/ 0 w 68"/>
                <a:gd name="T39" fmla="*/ 68 h 68"/>
                <a:gd name="T40" fmla="*/ 0 w 68"/>
                <a:gd name="T41" fmla="*/ 68 h 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68"/>
                <a:gd name="T65" fmla="*/ 68 w 68"/>
                <a:gd name="T66" fmla="*/ 68 h 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68">
                  <a:moveTo>
                    <a:pt x="0" y="68"/>
                  </a:moveTo>
                  <a:lnTo>
                    <a:pt x="68" y="43"/>
                  </a:lnTo>
                  <a:lnTo>
                    <a:pt x="68" y="34"/>
                  </a:lnTo>
                  <a:lnTo>
                    <a:pt x="60" y="34"/>
                  </a:lnTo>
                  <a:lnTo>
                    <a:pt x="51" y="34"/>
                  </a:lnTo>
                  <a:lnTo>
                    <a:pt x="51" y="26"/>
                  </a:lnTo>
                  <a:lnTo>
                    <a:pt x="43" y="26"/>
                  </a:lnTo>
                  <a:lnTo>
                    <a:pt x="43" y="17"/>
                  </a:lnTo>
                  <a:lnTo>
                    <a:pt x="34" y="17"/>
                  </a:lnTo>
                  <a:lnTo>
                    <a:pt x="34" y="9"/>
                  </a:lnTo>
                  <a:lnTo>
                    <a:pt x="34" y="0"/>
                  </a:lnTo>
                  <a:lnTo>
                    <a:pt x="26" y="0"/>
                  </a:lnTo>
                  <a:lnTo>
                    <a:pt x="0" y="68"/>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67" name="Line 85">
              <a:extLst>
                <a:ext uri="{FF2B5EF4-FFF2-40B4-BE49-F238E27FC236}">
                  <a16:creationId xmlns:a16="http://schemas.microsoft.com/office/drawing/2014/main" id="{2F9E6232-329C-4154-AF20-40783615101A}"/>
                </a:ext>
              </a:extLst>
            </p:cNvPr>
            <p:cNvSpPr>
              <a:spLocks noChangeShapeType="1"/>
            </p:cNvSpPr>
            <p:nvPr/>
          </p:nvSpPr>
          <p:spPr bwMode="auto">
            <a:xfrm flipH="1">
              <a:off x="3515" y="1570"/>
              <a:ext cx="1075" cy="0"/>
            </a:xfrm>
            <a:prstGeom prst="line">
              <a:avLst/>
            </a:prstGeom>
            <a:noFill/>
            <a:ln w="0">
              <a:solidFill>
                <a:srgbClr val="24211D"/>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68" name="Freeform 86">
              <a:extLst>
                <a:ext uri="{FF2B5EF4-FFF2-40B4-BE49-F238E27FC236}">
                  <a16:creationId xmlns:a16="http://schemas.microsoft.com/office/drawing/2014/main" id="{2BB16EFE-0699-476E-83F2-CD2C1E813B4B}"/>
                </a:ext>
              </a:extLst>
            </p:cNvPr>
            <p:cNvSpPr>
              <a:spLocks noEditPoints="1"/>
            </p:cNvSpPr>
            <p:nvPr/>
          </p:nvSpPr>
          <p:spPr bwMode="auto">
            <a:xfrm>
              <a:off x="3969" y="1570"/>
              <a:ext cx="1180" cy="269"/>
            </a:xfrm>
            <a:custGeom>
              <a:avLst/>
              <a:gdLst>
                <a:gd name="T0" fmla="*/ 118 w 118"/>
                <a:gd name="T1" fmla="*/ 1 h 33"/>
                <a:gd name="T2" fmla="*/ 101 w 118"/>
                <a:gd name="T3" fmla="*/ 23 h 33"/>
                <a:gd name="T4" fmla="*/ 101 w 118"/>
                <a:gd name="T5" fmla="*/ 21 h 33"/>
                <a:gd name="T6" fmla="*/ 116 w 118"/>
                <a:gd name="T7" fmla="*/ 1 h 33"/>
                <a:gd name="T8" fmla="*/ 118 w 118"/>
                <a:gd name="T9" fmla="*/ 1 h 33"/>
                <a:gd name="T10" fmla="*/ 101 w 118"/>
                <a:gd name="T11" fmla="*/ 23 h 33"/>
                <a:gd name="T12" fmla="*/ 66 w 118"/>
                <a:gd name="T13" fmla="*/ 32 h 33"/>
                <a:gd name="T14" fmla="*/ 66 w 118"/>
                <a:gd name="T15" fmla="*/ 31 h 33"/>
                <a:gd name="T16" fmla="*/ 101 w 118"/>
                <a:gd name="T17" fmla="*/ 21 h 33"/>
                <a:gd name="T18" fmla="*/ 101 w 118"/>
                <a:gd name="T19" fmla="*/ 23 h 33"/>
                <a:gd name="T20" fmla="*/ 66 w 118"/>
                <a:gd name="T21" fmla="*/ 32 h 33"/>
                <a:gd name="T22" fmla="*/ 28 w 118"/>
                <a:gd name="T23" fmla="*/ 27 h 33"/>
                <a:gd name="T24" fmla="*/ 29 w 118"/>
                <a:gd name="T25" fmla="*/ 25 h 33"/>
                <a:gd name="T26" fmla="*/ 66 w 118"/>
                <a:gd name="T27" fmla="*/ 31 h 33"/>
                <a:gd name="T28" fmla="*/ 66 w 118"/>
                <a:gd name="T29" fmla="*/ 32 h 33"/>
                <a:gd name="T30" fmla="*/ 28 w 118"/>
                <a:gd name="T31" fmla="*/ 27 h 33"/>
                <a:gd name="T32" fmla="*/ 0 w 118"/>
                <a:gd name="T33" fmla="*/ 1 h 33"/>
                <a:gd name="T34" fmla="*/ 1 w 118"/>
                <a:gd name="T35" fmla="*/ 0 h 33"/>
                <a:gd name="T36" fmla="*/ 29 w 118"/>
                <a:gd name="T37" fmla="*/ 25 h 33"/>
                <a:gd name="T38" fmla="*/ 28 w 118"/>
                <a:gd name="T39" fmla="*/ 27 h 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
                <a:gd name="T61" fmla="*/ 0 h 33"/>
                <a:gd name="T62" fmla="*/ 118 w 118"/>
                <a:gd name="T63" fmla="*/ 33 h 3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 h="33">
                  <a:moveTo>
                    <a:pt x="118" y="1"/>
                  </a:moveTo>
                  <a:cubicBezTo>
                    <a:pt x="117" y="10"/>
                    <a:pt x="110" y="18"/>
                    <a:pt x="101" y="23"/>
                  </a:cubicBezTo>
                  <a:lnTo>
                    <a:pt x="101" y="21"/>
                  </a:lnTo>
                  <a:cubicBezTo>
                    <a:pt x="109" y="16"/>
                    <a:pt x="115" y="9"/>
                    <a:pt x="116" y="1"/>
                  </a:cubicBezTo>
                  <a:lnTo>
                    <a:pt x="118" y="1"/>
                  </a:lnTo>
                  <a:close/>
                  <a:moveTo>
                    <a:pt x="101" y="23"/>
                  </a:moveTo>
                  <a:cubicBezTo>
                    <a:pt x="92" y="28"/>
                    <a:pt x="79" y="32"/>
                    <a:pt x="66" y="32"/>
                  </a:cubicBezTo>
                  <a:lnTo>
                    <a:pt x="66" y="31"/>
                  </a:lnTo>
                  <a:cubicBezTo>
                    <a:pt x="79" y="30"/>
                    <a:pt x="91" y="27"/>
                    <a:pt x="101" y="21"/>
                  </a:cubicBezTo>
                  <a:lnTo>
                    <a:pt x="101" y="23"/>
                  </a:lnTo>
                  <a:close/>
                  <a:moveTo>
                    <a:pt x="66" y="32"/>
                  </a:moveTo>
                  <a:cubicBezTo>
                    <a:pt x="54" y="33"/>
                    <a:pt x="40" y="31"/>
                    <a:pt x="28" y="27"/>
                  </a:cubicBezTo>
                  <a:lnTo>
                    <a:pt x="29" y="25"/>
                  </a:lnTo>
                  <a:cubicBezTo>
                    <a:pt x="40" y="30"/>
                    <a:pt x="54" y="31"/>
                    <a:pt x="66" y="31"/>
                  </a:cubicBezTo>
                  <a:lnTo>
                    <a:pt x="66" y="32"/>
                  </a:lnTo>
                  <a:close/>
                  <a:moveTo>
                    <a:pt x="28" y="27"/>
                  </a:moveTo>
                  <a:cubicBezTo>
                    <a:pt x="15" y="22"/>
                    <a:pt x="4" y="13"/>
                    <a:pt x="0" y="1"/>
                  </a:cubicBezTo>
                  <a:lnTo>
                    <a:pt x="1" y="0"/>
                  </a:lnTo>
                  <a:cubicBezTo>
                    <a:pt x="5" y="12"/>
                    <a:pt x="16" y="20"/>
                    <a:pt x="29" y="25"/>
                  </a:cubicBezTo>
                  <a:lnTo>
                    <a:pt x="28" y="27"/>
                  </a:lnTo>
                  <a:close/>
                </a:path>
              </a:pathLst>
            </a:custGeom>
            <a:solidFill>
              <a:srgbClr val="EB3D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69" name="Freeform 87">
              <a:extLst>
                <a:ext uri="{FF2B5EF4-FFF2-40B4-BE49-F238E27FC236}">
                  <a16:creationId xmlns:a16="http://schemas.microsoft.com/office/drawing/2014/main" id="{C6199293-8236-4E82-AE25-A1F2D7C20F48}"/>
                </a:ext>
              </a:extLst>
            </p:cNvPr>
            <p:cNvSpPr>
              <a:spLocks/>
            </p:cNvSpPr>
            <p:nvPr/>
          </p:nvSpPr>
          <p:spPr bwMode="auto">
            <a:xfrm>
              <a:off x="5057" y="1434"/>
              <a:ext cx="45" cy="51"/>
            </a:xfrm>
            <a:custGeom>
              <a:avLst/>
              <a:gdLst>
                <a:gd name="T0" fmla="*/ 0 w 60"/>
                <a:gd name="T1" fmla="*/ 8 h 51"/>
                <a:gd name="T2" fmla="*/ 34 w 60"/>
                <a:gd name="T3" fmla="*/ 34 h 51"/>
                <a:gd name="T4" fmla="*/ 51 w 60"/>
                <a:gd name="T5" fmla="*/ 51 h 51"/>
                <a:gd name="T6" fmla="*/ 60 w 60"/>
                <a:gd name="T7" fmla="*/ 51 h 51"/>
                <a:gd name="T8" fmla="*/ 43 w 60"/>
                <a:gd name="T9" fmla="*/ 25 h 51"/>
                <a:gd name="T10" fmla="*/ 9 w 60"/>
                <a:gd name="T11" fmla="*/ 0 h 51"/>
                <a:gd name="T12" fmla="*/ 0 w 60"/>
                <a:gd name="T13" fmla="*/ 8 h 51"/>
                <a:gd name="T14" fmla="*/ 0 60000 65536"/>
                <a:gd name="T15" fmla="*/ 0 60000 65536"/>
                <a:gd name="T16" fmla="*/ 0 60000 65536"/>
                <a:gd name="T17" fmla="*/ 0 60000 65536"/>
                <a:gd name="T18" fmla="*/ 0 60000 65536"/>
                <a:gd name="T19" fmla="*/ 0 60000 65536"/>
                <a:gd name="T20" fmla="*/ 0 60000 65536"/>
                <a:gd name="T21" fmla="*/ 0 w 60"/>
                <a:gd name="T22" fmla="*/ 0 h 51"/>
                <a:gd name="T23" fmla="*/ 60 w 6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51">
                  <a:moveTo>
                    <a:pt x="0" y="8"/>
                  </a:moveTo>
                  <a:lnTo>
                    <a:pt x="34" y="34"/>
                  </a:lnTo>
                  <a:lnTo>
                    <a:pt x="51" y="51"/>
                  </a:lnTo>
                  <a:lnTo>
                    <a:pt x="60" y="51"/>
                  </a:lnTo>
                  <a:lnTo>
                    <a:pt x="43" y="25"/>
                  </a:lnTo>
                  <a:lnTo>
                    <a:pt x="9" y="0"/>
                  </a:lnTo>
                  <a:lnTo>
                    <a:pt x="0" y="8"/>
                  </a:lnTo>
                  <a:close/>
                </a:path>
              </a:pathLst>
            </a:custGeom>
            <a:solidFill>
              <a:srgbClr val="0089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70" name="Line 88">
              <a:extLst>
                <a:ext uri="{FF2B5EF4-FFF2-40B4-BE49-F238E27FC236}">
                  <a16:creationId xmlns:a16="http://schemas.microsoft.com/office/drawing/2014/main" id="{6895D081-20FD-4490-810E-323EACFD38C7}"/>
                </a:ext>
              </a:extLst>
            </p:cNvPr>
            <p:cNvSpPr>
              <a:spLocks noChangeShapeType="1"/>
            </p:cNvSpPr>
            <p:nvPr/>
          </p:nvSpPr>
          <p:spPr bwMode="auto">
            <a:xfrm flipV="1">
              <a:off x="4574" y="1542"/>
              <a:ext cx="33"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71" name="Line 89">
              <a:extLst>
                <a:ext uri="{FF2B5EF4-FFF2-40B4-BE49-F238E27FC236}">
                  <a16:creationId xmlns:a16="http://schemas.microsoft.com/office/drawing/2014/main" id="{29878F63-0BE0-41C4-8CD0-D9034082780B}"/>
                </a:ext>
              </a:extLst>
            </p:cNvPr>
            <p:cNvSpPr>
              <a:spLocks noChangeShapeType="1"/>
            </p:cNvSpPr>
            <p:nvPr/>
          </p:nvSpPr>
          <p:spPr bwMode="auto">
            <a:xfrm flipV="1">
              <a:off x="4622" y="1485"/>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72" name="Line 90">
              <a:extLst>
                <a:ext uri="{FF2B5EF4-FFF2-40B4-BE49-F238E27FC236}">
                  <a16:creationId xmlns:a16="http://schemas.microsoft.com/office/drawing/2014/main" id="{27015697-3B95-4AF2-A6C9-2B2CD09117B2}"/>
                </a:ext>
              </a:extLst>
            </p:cNvPr>
            <p:cNvSpPr>
              <a:spLocks noChangeShapeType="1"/>
            </p:cNvSpPr>
            <p:nvPr/>
          </p:nvSpPr>
          <p:spPr bwMode="auto">
            <a:xfrm flipV="1">
              <a:off x="4677" y="1436"/>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73" name="Line 91">
              <a:extLst>
                <a:ext uri="{FF2B5EF4-FFF2-40B4-BE49-F238E27FC236}">
                  <a16:creationId xmlns:a16="http://schemas.microsoft.com/office/drawing/2014/main" id="{A710F894-B58B-447E-A5EA-FD281579E001}"/>
                </a:ext>
              </a:extLst>
            </p:cNvPr>
            <p:cNvSpPr>
              <a:spLocks noChangeShapeType="1"/>
            </p:cNvSpPr>
            <p:nvPr/>
          </p:nvSpPr>
          <p:spPr bwMode="auto">
            <a:xfrm flipV="1">
              <a:off x="4724" y="1379"/>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74" name="Line 92">
              <a:extLst>
                <a:ext uri="{FF2B5EF4-FFF2-40B4-BE49-F238E27FC236}">
                  <a16:creationId xmlns:a16="http://schemas.microsoft.com/office/drawing/2014/main" id="{F0B5B92F-3364-4931-BF13-E16B994D391D}"/>
                </a:ext>
              </a:extLst>
            </p:cNvPr>
            <p:cNvSpPr>
              <a:spLocks noChangeShapeType="1"/>
            </p:cNvSpPr>
            <p:nvPr/>
          </p:nvSpPr>
          <p:spPr bwMode="auto">
            <a:xfrm flipV="1">
              <a:off x="4771" y="1310"/>
              <a:ext cx="32" cy="3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75" name="Line 93">
              <a:extLst>
                <a:ext uri="{FF2B5EF4-FFF2-40B4-BE49-F238E27FC236}">
                  <a16:creationId xmlns:a16="http://schemas.microsoft.com/office/drawing/2014/main" id="{64C95084-B97B-4D4E-80B0-679EA8CB504B}"/>
                </a:ext>
              </a:extLst>
            </p:cNvPr>
            <p:cNvSpPr>
              <a:spLocks noChangeShapeType="1"/>
            </p:cNvSpPr>
            <p:nvPr/>
          </p:nvSpPr>
          <p:spPr bwMode="auto">
            <a:xfrm flipV="1">
              <a:off x="4826" y="1273"/>
              <a:ext cx="32" cy="3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76" name="Line 94">
              <a:extLst>
                <a:ext uri="{FF2B5EF4-FFF2-40B4-BE49-F238E27FC236}">
                  <a16:creationId xmlns:a16="http://schemas.microsoft.com/office/drawing/2014/main" id="{B745BBBB-B7F3-4AC3-82B2-C144A1FA23AE}"/>
                </a:ext>
              </a:extLst>
            </p:cNvPr>
            <p:cNvSpPr>
              <a:spLocks noChangeShapeType="1"/>
            </p:cNvSpPr>
            <p:nvPr/>
          </p:nvSpPr>
          <p:spPr bwMode="auto">
            <a:xfrm flipV="1">
              <a:off x="4873" y="1224"/>
              <a:ext cx="32" cy="3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77" name="Line 95">
              <a:extLst>
                <a:ext uri="{FF2B5EF4-FFF2-40B4-BE49-F238E27FC236}">
                  <a16:creationId xmlns:a16="http://schemas.microsoft.com/office/drawing/2014/main" id="{88E48ABA-139A-4CEA-B384-0BEAD5B7CCEF}"/>
                </a:ext>
              </a:extLst>
            </p:cNvPr>
            <p:cNvSpPr>
              <a:spLocks noChangeShapeType="1"/>
            </p:cNvSpPr>
            <p:nvPr/>
          </p:nvSpPr>
          <p:spPr bwMode="auto">
            <a:xfrm flipV="1">
              <a:off x="4920" y="1175"/>
              <a:ext cx="32" cy="3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78" name="Line 96">
              <a:extLst>
                <a:ext uri="{FF2B5EF4-FFF2-40B4-BE49-F238E27FC236}">
                  <a16:creationId xmlns:a16="http://schemas.microsoft.com/office/drawing/2014/main" id="{F6766A77-F95B-4C0D-A2BA-8C1AF6F23A86}"/>
                </a:ext>
              </a:extLst>
            </p:cNvPr>
            <p:cNvSpPr>
              <a:spLocks noChangeShapeType="1"/>
            </p:cNvSpPr>
            <p:nvPr/>
          </p:nvSpPr>
          <p:spPr bwMode="auto">
            <a:xfrm flipV="1">
              <a:off x="4966" y="1118"/>
              <a:ext cx="41" cy="4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79" name="Line 97">
              <a:extLst>
                <a:ext uri="{FF2B5EF4-FFF2-40B4-BE49-F238E27FC236}">
                  <a16:creationId xmlns:a16="http://schemas.microsoft.com/office/drawing/2014/main" id="{6A12231F-2181-46B7-877A-8E1CF3289CAC}"/>
                </a:ext>
              </a:extLst>
            </p:cNvPr>
            <p:cNvSpPr>
              <a:spLocks noChangeShapeType="1"/>
            </p:cNvSpPr>
            <p:nvPr/>
          </p:nvSpPr>
          <p:spPr bwMode="auto">
            <a:xfrm flipV="1">
              <a:off x="5022" y="1070"/>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80" name="Line 98">
              <a:extLst>
                <a:ext uri="{FF2B5EF4-FFF2-40B4-BE49-F238E27FC236}">
                  <a16:creationId xmlns:a16="http://schemas.microsoft.com/office/drawing/2014/main" id="{A14A61A3-82D0-4B0D-AE56-83DF41C1279D}"/>
                </a:ext>
              </a:extLst>
            </p:cNvPr>
            <p:cNvSpPr>
              <a:spLocks noChangeShapeType="1"/>
            </p:cNvSpPr>
            <p:nvPr/>
          </p:nvSpPr>
          <p:spPr bwMode="auto">
            <a:xfrm flipV="1">
              <a:off x="5069" y="1013"/>
              <a:ext cx="32" cy="3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81" name="Line 99">
              <a:extLst>
                <a:ext uri="{FF2B5EF4-FFF2-40B4-BE49-F238E27FC236}">
                  <a16:creationId xmlns:a16="http://schemas.microsoft.com/office/drawing/2014/main" id="{9F2862F0-70E5-4F36-95BF-D84A72071C30}"/>
                </a:ext>
              </a:extLst>
            </p:cNvPr>
            <p:cNvSpPr>
              <a:spLocks noChangeShapeType="1"/>
            </p:cNvSpPr>
            <p:nvPr/>
          </p:nvSpPr>
          <p:spPr bwMode="auto">
            <a:xfrm flipV="1">
              <a:off x="5124" y="964"/>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82" name="Line 100">
              <a:extLst>
                <a:ext uri="{FF2B5EF4-FFF2-40B4-BE49-F238E27FC236}">
                  <a16:creationId xmlns:a16="http://schemas.microsoft.com/office/drawing/2014/main" id="{A2EF4BC5-11B7-481A-8815-74743C0E9D03}"/>
                </a:ext>
              </a:extLst>
            </p:cNvPr>
            <p:cNvSpPr>
              <a:spLocks noChangeShapeType="1"/>
            </p:cNvSpPr>
            <p:nvPr/>
          </p:nvSpPr>
          <p:spPr bwMode="auto">
            <a:xfrm flipV="1">
              <a:off x="5171" y="916"/>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83" name="Line 101">
              <a:extLst>
                <a:ext uri="{FF2B5EF4-FFF2-40B4-BE49-F238E27FC236}">
                  <a16:creationId xmlns:a16="http://schemas.microsoft.com/office/drawing/2014/main" id="{6B0126F2-A11E-4B2A-B627-F199D04FC953}"/>
                </a:ext>
              </a:extLst>
            </p:cNvPr>
            <p:cNvSpPr>
              <a:spLocks noChangeShapeType="1"/>
            </p:cNvSpPr>
            <p:nvPr/>
          </p:nvSpPr>
          <p:spPr bwMode="auto">
            <a:xfrm flipV="1">
              <a:off x="5218" y="867"/>
              <a:ext cx="32" cy="24"/>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84" name="Line 102">
              <a:extLst>
                <a:ext uri="{FF2B5EF4-FFF2-40B4-BE49-F238E27FC236}">
                  <a16:creationId xmlns:a16="http://schemas.microsoft.com/office/drawing/2014/main" id="{6C0623C8-2DF9-4453-9A94-BE63616DAA28}"/>
                </a:ext>
              </a:extLst>
            </p:cNvPr>
            <p:cNvSpPr>
              <a:spLocks noChangeShapeType="1"/>
            </p:cNvSpPr>
            <p:nvPr/>
          </p:nvSpPr>
          <p:spPr bwMode="auto">
            <a:xfrm flipV="1">
              <a:off x="5218" y="867"/>
              <a:ext cx="32" cy="24"/>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85" name="Arc 103">
              <a:extLst>
                <a:ext uri="{FF2B5EF4-FFF2-40B4-BE49-F238E27FC236}">
                  <a16:creationId xmlns:a16="http://schemas.microsoft.com/office/drawing/2014/main" id="{CA7F160F-33B1-4338-BABE-A815899043A2}"/>
                </a:ext>
              </a:extLst>
            </p:cNvPr>
            <p:cNvSpPr>
              <a:spLocks/>
            </p:cNvSpPr>
            <p:nvPr/>
          </p:nvSpPr>
          <p:spPr bwMode="auto">
            <a:xfrm rot="10725089" flipH="1">
              <a:off x="4363" y="749"/>
              <a:ext cx="784" cy="1057"/>
            </a:xfrm>
            <a:custGeom>
              <a:avLst/>
              <a:gdLst>
                <a:gd name="T0" fmla="*/ 0 w 24106"/>
                <a:gd name="T1" fmla="*/ 4 h 40020"/>
                <a:gd name="T2" fmla="*/ 448 w 24106"/>
                <a:gd name="T3" fmla="*/ 1052 h 40020"/>
                <a:gd name="T4" fmla="*/ 82 w 24106"/>
                <a:gd name="T5" fmla="*/ 568 h 40020"/>
                <a:gd name="T6" fmla="*/ 0 60000 65536"/>
                <a:gd name="T7" fmla="*/ 0 60000 65536"/>
                <a:gd name="T8" fmla="*/ 0 60000 65536"/>
                <a:gd name="T9" fmla="*/ 0 w 24106"/>
                <a:gd name="T10" fmla="*/ 0 h 40020"/>
                <a:gd name="T11" fmla="*/ 24106 w 24106"/>
                <a:gd name="T12" fmla="*/ 40020 h 40020"/>
              </a:gdLst>
              <a:ahLst/>
              <a:cxnLst>
                <a:cxn ang="T6">
                  <a:pos x="T0" y="T1"/>
                </a:cxn>
                <a:cxn ang="T7">
                  <a:pos x="T2" y="T3"/>
                </a:cxn>
                <a:cxn ang="T8">
                  <a:pos x="T4" y="T5"/>
                </a:cxn>
              </a:cxnLst>
              <a:rect l="T9" t="T10" r="T11" b="T12"/>
              <a:pathLst>
                <a:path w="24106" h="40020" fill="none" extrusionOk="0">
                  <a:moveTo>
                    <a:pt x="-1" y="145"/>
                  </a:moveTo>
                  <a:cubicBezTo>
                    <a:pt x="831" y="48"/>
                    <a:pt x="1668" y="-1"/>
                    <a:pt x="2506" y="0"/>
                  </a:cubicBezTo>
                  <a:cubicBezTo>
                    <a:pt x="14435" y="0"/>
                    <a:pt x="24106" y="9670"/>
                    <a:pt x="24106" y="21600"/>
                  </a:cubicBezTo>
                  <a:cubicBezTo>
                    <a:pt x="24106" y="29117"/>
                    <a:pt x="20197" y="36093"/>
                    <a:pt x="13787" y="40020"/>
                  </a:cubicBezTo>
                </a:path>
                <a:path w="24106" h="40020" stroke="0" extrusionOk="0">
                  <a:moveTo>
                    <a:pt x="-1" y="145"/>
                  </a:moveTo>
                  <a:cubicBezTo>
                    <a:pt x="831" y="48"/>
                    <a:pt x="1668" y="-1"/>
                    <a:pt x="2506" y="0"/>
                  </a:cubicBezTo>
                  <a:cubicBezTo>
                    <a:pt x="14435" y="0"/>
                    <a:pt x="24106" y="9670"/>
                    <a:pt x="24106" y="21600"/>
                  </a:cubicBezTo>
                  <a:cubicBezTo>
                    <a:pt x="24106" y="29117"/>
                    <a:pt x="20197" y="36093"/>
                    <a:pt x="13787" y="40020"/>
                  </a:cubicBezTo>
                  <a:lnTo>
                    <a:pt x="2506"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86" name="Line 104">
              <a:extLst>
                <a:ext uri="{FF2B5EF4-FFF2-40B4-BE49-F238E27FC236}">
                  <a16:creationId xmlns:a16="http://schemas.microsoft.com/office/drawing/2014/main" id="{D94C08DF-05BF-4BF7-BFD4-BA9707E7FDBD}"/>
                </a:ext>
              </a:extLst>
            </p:cNvPr>
            <p:cNvSpPr>
              <a:spLocks noChangeShapeType="1"/>
            </p:cNvSpPr>
            <p:nvPr/>
          </p:nvSpPr>
          <p:spPr bwMode="auto">
            <a:xfrm flipV="1">
              <a:off x="4830" y="799"/>
              <a:ext cx="0" cy="453"/>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87" name="Line 105">
              <a:extLst>
                <a:ext uri="{FF2B5EF4-FFF2-40B4-BE49-F238E27FC236}">
                  <a16:creationId xmlns:a16="http://schemas.microsoft.com/office/drawing/2014/main" id="{43A01077-F7CA-460B-8D55-B321D46CCCB7}"/>
                </a:ext>
              </a:extLst>
            </p:cNvPr>
            <p:cNvSpPr>
              <a:spLocks noChangeShapeType="1"/>
            </p:cNvSpPr>
            <p:nvPr/>
          </p:nvSpPr>
          <p:spPr bwMode="auto">
            <a:xfrm flipV="1">
              <a:off x="4150" y="844"/>
              <a:ext cx="182" cy="91"/>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88" name="Line 106">
              <a:extLst>
                <a:ext uri="{FF2B5EF4-FFF2-40B4-BE49-F238E27FC236}">
                  <a16:creationId xmlns:a16="http://schemas.microsoft.com/office/drawing/2014/main" id="{A870D4A3-5BDF-4BF6-BDA7-394EF885298E}"/>
                </a:ext>
              </a:extLst>
            </p:cNvPr>
            <p:cNvSpPr>
              <a:spLocks noChangeShapeType="1"/>
            </p:cNvSpPr>
            <p:nvPr/>
          </p:nvSpPr>
          <p:spPr bwMode="auto">
            <a:xfrm>
              <a:off x="5148" y="1162"/>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89" name="Line 107">
              <a:extLst>
                <a:ext uri="{FF2B5EF4-FFF2-40B4-BE49-F238E27FC236}">
                  <a16:creationId xmlns:a16="http://schemas.microsoft.com/office/drawing/2014/main" id="{A2B472F8-211B-4749-81CD-E9D7B2CA579A}"/>
                </a:ext>
              </a:extLst>
            </p:cNvPr>
            <p:cNvSpPr>
              <a:spLocks noChangeShapeType="1"/>
            </p:cNvSpPr>
            <p:nvPr/>
          </p:nvSpPr>
          <p:spPr bwMode="auto">
            <a:xfrm flipH="1">
              <a:off x="3969" y="1253"/>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mc:AlternateContent xmlns:mc="http://schemas.openxmlformats.org/markup-compatibility/2006" xmlns:a14="http://schemas.microsoft.com/office/drawing/2010/main">
          <mc:Choice Requires="a14">
            <p:sp>
              <p:nvSpPr>
                <p:cNvPr id="90" name="Object 108">
                  <a:extLst>
                    <a:ext uri="{FF2B5EF4-FFF2-40B4-BE49-F238E27FC236}">
                      <a16:creationId xmlns:a16="http://schemas.microsoft.com/office/drawing/2014/main" id="{F0255839-5524-4B2C-9A08-BC113053E126}"/>
                    </a:ext>
                  </a:extLst>
                </p:cNvPr>
                <p:cNvSpPr txBox="1"/>
                <p:nvPr/>
              </p:nvSpPr>
              <p:spPr bwMode="auto">
                <a:xfrm>
                  <a:off x="4523" y="799"/>
                  <a:ext cx="256" cy="28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𝒃</m:t>
                        </m:r>
                      </m:oMath>
                    </m:oMathPara>
                  </a14:m>
                  <a:endParaRPr lang="zh-CN" altLang="en-US" sz="2800" b="1">
                    <a:latin typeface="+mj-lt"/>
                  </a:endParaRPr>
                </a:p>
              </p:txBody>
            </p:sp>
          </mc:Choice>
          <mc:Fallback xmlns="">
            <p:sp>
              <p:nvSpPr>
                <p:cNvPr id="90" name="Object 108">
                  <a:extLst>
                    <a:ext uri="{FF2B5EF4-FFF2-40B4-BE49-F238E27FC236}">
                      <a16:creationId xmlns:a16="http://schemas.microsoft.com/office/drawing/2014/main" id="{F0255839-5524-4B2C-9A08-BC113053E126}"/>
                    </a:ext>
                  </a:extLst>
                </p:cNvPr>
                <p:cNvSpPr txBox="1">
                  <a:spLocks noRot="1" noChangeAspect="1" noMove="1" noResize="1" noEditPoints="1" noAdjustHandles="1" noChangeArrowheads="1" noChangeShapeType="1" noTextEdit="1"/>
                </p:cNvSpPr>
                <p:nvPr/>
              </p:nvSpPr>
              <p:spPr bwMode="auto">
                <a:xfrm>
                  <a:off x="4523" y="799"/>
                  <a:ext cx="256" cy="288"/>
                </a:xfrm>
                <a:prstGeom prst="rect">
                  <a:avLst/>
                </a:prstGeom>
                <a:blipFill>
                  <a:blip r:embed="rId17"/>
                  <a:stretch>
                    <a:fillRect l="-5634"/>
                  </a:stretch>
                </a:blipFill>
                <a:ln>
                  <a:noFill/>
                </a:ln>
                <a:effectLst/>
              </p:spPr>
              <p:txBody>
                <a:bodyPr/>
                <a:lstStyle/>
                <a:p>
                  <a:r>
                    <a:rPr lang="zh-CN" altLang="en-US">
                      <a:noFill/>
                    </a:rPr>
                    <a:t> </a:t>
                  </a:r>
                </a:p>
              </p:txBody>
            </p:sp>
          </mc:Fallback>
        </mc:AlternateContent>
        <p:sp>
          <p:nvSpPr>
            <p:cNvPr id="91" name="Line 109">
              <a:extLst>
                <a:ext uri="{FF2B5EF4-FFF2-40B4-BE49-F238E27FC236}">
                  <a16:creationId xmlns:a16="http://schemas.microsoft.com/office/drawing/2014/main" id="{EDFE8868-1D35-4712-A76E-DCC8A6A1CC13}"/>
                </a:ext>
              </a:extLst>
            </p:cNvPr>
            <p:cNvSpPr>
              <a:spLocks noChangeShapeType="1"/>
            </p:cNvSpPr>
            <p:nvPr/>
          </p:nvSpPr>
          <p:spPr bwMode="auto">
            <a:xfrm flipH="1">
              <a:off x="4558" y="1071"/>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mc:AlternateContent xmlns:mc="http://schemas.openxmlformats.org/markup-compatibility/2006" xmlns:a14="http://schemas.microsoft.com/office/drawing/2010/main">
          <mc:Choice Requires="a14">
            <p:sp>
              <p:nvSpPr>
                <p:cNvPr id="92" name="Object 110">
                  <a:extLst>
                    <a:ext uri="{FF2B5EF4-FFF2-40B4-BE49-F238E27FC236}">
                      <a16:creationId xmlns:a16="http://schemas.microsoft.com/office/drawing/2014/main" id="{02A79EAB-B388-44C6-A294-A2C69B411DD1}"/>
                    </a:ext>
                  </a:extLst>
                </p:cNvPr>
                <p:cNvSpPr txBox="1"/>
                <p:nvPr/>
              </p:nvSpPr>
              <p:spPr bwMode="auto">
                <a:xfrm>
                  <a:off x="4834" y="481"/>
                  <a:ext cx="266" cy="269"/>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𝒏</m:t>
                        </m:r>
                      </m:oMath>
                    </m:oMathPara>
                  </a14:m>
                  <a:endParaRPr lang="zh-CN" altLang="en-US" sz="2800" b="1" dirty="0">
                    <a:latin typeface="+mj-lt"/>
                  </a:endParaRPr>
                </a:p>
              </p:txBody>
            </p:sp>
          </mc:Choice>
          <mc:Fallback xmlns="">
            <p:sp>
              <p:nvSpPr>
                <p:cNvPr id="92" name="Object 110">
                  <a:extLst>
                    <a:ext uri="{FF2B5EF4-FFF2-40B4-BE49-F238E27FC236}">
                      <a16:creationId xmlns:a16="http://schemas.microsoft.com/office/drawing/2014/main" id="{02A79EAB-B388-44C6-A294-A2C69B411DD1}"/>
                    </a:ext>
                  </a:extLst>
                </p:cNvPr>
                <p:cNvSpPr txBox="1">
                  <a:spLocks noRot="1" noChangeAspect="1" noMove="1" noResize="1" noEditPoints="1" noAdjustHandles="1" noChangeArrowheads="1" noChangeShapeType="1" noTextEdit="1"/>
                </p:cNvSpPr>
                <p:nvPr/>
              </p:nvSpPr>
              <p:spPr bwMode="auto">
                <a:xfrm>
                  <a:off x="4834" y="481"/>
                  <a:ext cx="266" cy="269"/>
                </a:xfrm>
                <a:prstGeom prst="rect">
                  <a:avLst/>
                </a:prstGeom>
                <a:blipFill>
                  <a:blip r:embed="rId1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Object 111">
                  <a:extLst>
                    <a:ext uri="{FF2B5EF4-FFF2-40B4-BE49-F238E27FC236}">
                      <a16:creationId xmlns:a16="http://schemas.microsoft.com/office/drawing/2014/main" id="{3BEE90FF-3B1D-4C5A-A17F-B16E41777282}"/>
                    </a:ext>
                  </a:extLst>
                </p:cNvPr>
                <p:cNvSpPr txBox="1"/>
                <p:nvPr/>
              </p:nvSpPr>
              <p:spPr bwMode="auto">
                <a:xfrm>
                  <a:off x="4286" y="1797"/>
                  <a:ext cx="405" cy="29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𝒂</m:t>
                        </m:r>
                      </m:oMath>
                    </m:oMathPara>
                  </a14:m>
                  <a:endParaRPr lang="zh-CN" altLang="en-US" sz="2800" b="1" dirty="0">
                    <a:latin typeface="+mj-lt"/>
                  </a:endParaRPr>
                </a:p>
              </p:txBody>
            </p:sp>
          </mc:Choice>
          <mc:Fallback xmlns="">
            <p:sp>
              <p:nvSpPr>
                <p:cNvPr id="93" name="Object 111">
                  <a:extLst>
                    <a:ext uri="{FF2B5EF4-FFF2-40B4-BE49-F238E27FC236}">
                      <a16:creationId xmlns:a16="http://schemas.microsoft.com/office/drawing/2014/main" id="{3BEE90FF-3B1D-4C5A-A17F-B16E41777282}"/>
                    </a:ext>
                  </a:extLst>
                </p:cNvPr>
                <p:cNvSpPr txBox="1">
                  <a:spLocks noRot="1" noChangeAspect="1" noMove="1" noResize="1" noEditPoints="1" noAdjustHandles="1" noChangeArrowheads="1" noChangeShapeType="1" noTextEdit="1"/>
                </p:cNvSpPr>
                <p:nvPr/>
              </p:nvSpPr>
              <p:spPr bwMode="auto">
                <a:xfrm>
                  <a:off x="4286" y="1797"/>
                  <a:ext cx="405" cy="290"/>
                </a:xfrm>
                <a:prstGeom prst="rect">
                  <a:avLst/>
                </a:prstGeom>
                <a:blipFill>
                  <a:blip r:embed="rId19"/>
                  <a:stretch>
                    <a:fillRect/>
                  </a:stretch>
                </a:blipFill>
                <a:ln>
                  <a:noFill/>
                </a:ln>
                <a:effectLst/>
              </p:spPr>
              <p:txBody>
                <a:bodyPr/>
                <a:lstStyle/>
                <a:p>
                  <a:r>
                    <a:rPr lang="zh-CN" altLang="en-US">
                      <a:noFill/>
                    </a:rPr>
                    <a:t> </a:t>
                  </a:r>
                </a:p>
              </p:txBody>
            </p:sp>
          </mc:Fallback>
        </mc:AlternateContent>
        <p:sp>
          <p:nvSpPr>
            <p:cNvPr id="94" name="Arc 112">
              <a:extLst>
                <a:ext uri="{FF2B5EF4-FFF2-40B4-BE49-F238E27FC236}">
                  <a16:creationId xmlns:a16="http://schemas.microsoft.com/office/drawing/2014/main" id="{772C4903-F3F5-4238-9194-DA31686266DB}"/>
                </a:ext>
              </a:extLst>
            </p:cNvPr>
            <p:cNvSpPr>
              <a:spLocks/>
            </p:cNvSpPr>
            <p:nvPr/>
          </p:nvSpPr>
          <p:spPr bwMode="auto">
            <a:xfrm flipV="1">
              <a:off x="3969" y="1253"/>
              <a:ext cx="1179" cy="316"/>
            </a:xfrm>
            <a:custGeom>
              <a:avLst/>
              <a:gdLst>
                <a:gd name="T0" fmla="*/ 1179 w 43148"/>
                <a:gd name="T1" fmla="*/ 1 h 21600"/>
                <a:gd name="T2" fmla="*/ 0 w 43148"/>
                <a:gd name="T3" fmla="*/ 22 h 21600"/>
                <a:gd name="T4" fmla="*/ 589 w 43148"/>
                <a:gd name="T5" fmla="*/ 0 h 21600"/>
                <a:gd name="T6" fmla="*/ 0 60000 65536"/>
                <a:gd name="T7" fmla="*/ 0 60000 65536"/>
                <a:gd name="T8" fmla="*/ 0 60000 65536"/>
                <a:gd name="T9" fmla="*/ 0 w 43148"/>
                <a:gd name="T10" fmla="*/ 0 h 21600"/>
                <a:gd name="T11" fmla="*/ 43148 w 43148"/>
                <a:gd name="T12" fmla="*/ 21600 h 21600"/>
              </a:gdLst>
              <a:ahLst/>
              <a:cxnLst>
                <a:cxn ang="T6">
                  <a:pos x="T0" y="T1"/>
                </a:cxn>
                <a:cxn ang="T7">
                  <a:pos x="T2" y="T3"/>
                </a:cxn>
                <a:cxn ang="T8">
                  <a:pos x="T4" y="T5"/>
                </a:cxn>
              </a:cxnLst>
              <a:rect l="T9" t="T10" r="T11" b="T12"/>
              <a:pathLst>
                <a:path w="43148" h="21600" fill="none" extrusionOk="0">
                  <a:moveTo>
                    <a:pt x="43147" y="97"/>
                  </a:moveTo>
                  <a:cubicBezTo>
                    <a:pt x="43093" y="11988"/>
                    <a:pt x="33439" y="21599"/>
                    <a:pt x="21548" y="21600"/>
                  </a:cubicBezTo>
                  <a:cubicBezTo>
                    <a:pt x="10198" y="21600"/>
                    <a:pt x="784" y="12815"/>
                    <a:pt x="-1" y="1493"/>
                  </a:cubicBezTo>
                </a:path>
                <a:path w="43148" h="21600" stroke="0" extrusionOk="0">
                  <a:moveTo>
                    <a:pt x="43147" y="97"/>
                  </a:moveTo>
                  <a:cubicBezTo>
                    <a:pt x="43093" y="11988"/>
                    <a:pt x="33439" y="21599"/>
                    <a:pt x="21548" y="21600"/>
                  </a:cubicBezTo>
                  <a:cubicBezTo>
                    <a:pt x="10198" y="21600"/>
                    <a:pt x="784" y="12815"/>
                    <a:pt x="-1" y="1493"/>
                  </a:cubicBezTo>
                  <a:lnTo>
                    <a:pt x="21548" y="0"/>
                  </a:ln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2774"/>
                                        </p:tgtEl>
                                        <p:attrNameLst>
                                          <p:attrName>style.visibility</p:attrName>
                                        </p:attrNameLst>
                                      </p:cBhvr>
                                      <p:to>
                                        <p:strVal val="visible"/>
                                      </p:to>
                                    </p:set>
                                    <p:animEffect transition="in" filter="barn(inVertical)">
                                      <p:cBhvr>
                                        <p:cTn id="14" dur="500"/>
                                        <p:tgtEl>
                                          <p:spTgt spid="3277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800"/>
                                        </p:tgtEl>
                                        <p:attrNameLst>
                                          <p:attrName>style.visibility</p:attrName>
                                        </p:attrNameLst>
                                      </p:cBhvr>
                                      <p:to>
                                        <p:strVal val="visible"/>
                                      </p:to>
                                    </p:set>
                                    <p:animEffect transition="in" filter="strips(downRight)">
                                      <p:cBhvr>
                                        <p:cTn id="27" dur="500"/>
                                        <p:tgtEl>
                                          <p:spTgt spid="328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outVertic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2853"/>
                                        </p:tgtEl>
                                        <p:attrNameLst>
                                          <p:attrName>style.visibility</p:attrName>
                                        </p:attrNameLst>
                                      </p:cBhvr>
                                      <p:to>
                                        <p:strVal val="visible"/>
                                      </p:to>
                                    </p:set>
                                    <p:animEffect transition="in" filter="barn(outVertical)">
                                      <p:cBhvr>
                                        <p:cTn id="37" dur="500"/>
                                        <p:tgtEl>
                                          <p:spTgt spid="32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P spid="32775" grpId="0"/>
      <p:bldP spid="32800" grpId="0"/>
      <p:bldP spid="328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66" name="Object 4">
                <a:extLst>
                  <a:ext uri="{FF2B5EF4-FFF2-40B4-BE49-F238E27FC236}">
                    <a16:creationId xmlns:a16="http://schemas.microsoft.com/office/drawing/2014/main" id="{C8AD09DC-348E-46CE-AD41-B1AE07311D11}"/>
                  </a:ext>
                </a:extLst>
              </p:cNvPr>
              <p:cNvSpPr txBox="1"/>
              <p:nvPr/>
            </p:nvSpPr>
            <p:spPr bwMode="auto">
              <a:xfrm>
                <a:off x="1261147" y="-1"/>
                <a:ext cx="7044554" cy="101206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𝑰</m:t>
                      </m:r>
                      <m:r>
                        <a:rPr lang="zh-CN" altLang="en-US" sz="2800" b="1" i="1">
                          <a:solidFill>
                            <a:srgbClr val="000000"/>
                          </a:solidFill>
                          <a:latin typeface="Cambria Math" panose="02040503050406030204" pitchFamily="18" charset="0"/>
                        </a:rPr>
                        <m:t>=</m:t>
                      </m:r>
                      <m:nary>
                        <m:naryPr>
                          <m:chr m:val="∮"/>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𝜞</m:t>
                          </m:r>
                        </m:sub>
                        <m:sup/>
                        <m:e>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𝒅𝒛</m:t>
                          </m:r>
                        </m:e>
                      </m:nary>
                    </m:oMath>
                  </m:oMathPara>
                </a14:m>
                <a:endParaRPr lang="zh-CN" altLang="en-US" sz="2800" b="1" dirty="0">
                  <a:latin typeface="+mj-lt"/>
                </a:endParaRPr>
              </a:p>
            </p:txBody>
          </p:sp>
        </mc:Choice>
        <mc:Fallback xmlns="">
          <p:sp>
            <p:nvSpPr>
              <p:cNvPr id="11266" name="Object 4">
                <a:extLst>
                  <a:ext uri="{FF2B5EF4-FFF2-40B4-BE49-F238E27FC236}">
                    <a16:creationId xmlns:a16="http://schemas.microsoft.com/office/drawing/2014/main" id="{C8AD09DC-348E-46CE-AD41-B1AE07311D11}"/>
                  </a:ext>
                </a:extLst>
              </p:cNvPr>
              <p:cNvSpPr txBox="1">
                <a:spLocks noRot="1" noChangeAspect="1" noMove="1" noResize="1" noEditPoints="1" noAdjustHandles="1" noChangeArrowheads="1" noChangeShapeType="1" noTextEdit="1"/>
              </p:cNvSpPr>
              <p:nvPr/>
            </p:nvSpPr>
            <p:spPr bwMode="auto">
              <a:xfrm>
                <a:off x="1261147" y="-1"/>
                <a:ext cx="7044554" cy="1012069"/>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902" name="Text Box 62">
                <a:extLst>
                  <a:ext uri="{FF2B5EF4-FFF2-40B4-BE49-F238E27FC236}">
                    <a16:creationId xmlns:a16="http://schemas.microsoft.com/office/drawing/2014/main" id="{301854FD-ABDB-4947-A223-1B3559440FE2}"/>
                  </a:ext>
                </a:extLst>
              </p:cNvPr>
              <p:cNvSpPr txBox="1">
                <a:spLocks noChangeArrowheads="1"/>
              </p:cNvSpPr>
              <p:nvPr/>
            </p:nvSpPr>
            <p:spPr bwMode="auto">
              <a:xfrm>
                <a:off x="1194488" y="4907512"/>
                <a:ext cx="5872660" cy="5191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14:m>
                  <m:oMath xmlns:m="http://schemas.openxmlformats.org/officeDocument/2006/math">
                    <m:r>
                      <a:rPr lang="zh-CN" altLang="en-US" sz="2800" b="1" i="1">
                        <a:solidFill>
                          <a:srgbClr val="000000"/>
                        </a:solidFill>
                        <a:latin typeface="Cambria Math" panose="02040503050406030204" pitchFamily="18" charset="0"/>
                      </a:rPr>
                      <m:t>𝜮</m:t>
                    </m:r>
                  </m:oMath>
                </a14:m>
                <a:r>
                  <a:rPr lang="zh-CN" altLang="en-US" sz="2800" b="1" dirty="0">
                    <a:latin typeface="+mj-lt"/>
                  </a:rPr>
                  <a:t>在</a:t>
                </a:r>
                <a:r>
                  <a:rPr lang="en-US" altLang="zh-CN" sz="2800" b="1" dirty="0" err="1">
                    <a:latin typeface="+mj-lt"/>
                  </a:rPr>
                  <a:t>yoz</a:t>
                </a:r>
                <a:r>
                  <a:rPr lang="zh-CN" altLang="en-US" sz="2800" b="1" dirty="0">
                    <a:latin typeface="+mj-lt"/>
                  </a:rPr>
                  <a:t>面上投影区域的边界曲线为</a:t>
                </a:r>
                <a:r>
                  <a:rPr lang="en-US" altLang="zh-CN" sz="2800" b="1" dirty="0">
                    <a:latin typeface="+mj-lt"/>
                  </a:rPr>
                  <a:t>:</a:t>
                </a:r>
                <a:endParaRPr lang="zh-CN" altLang="zh-CN" sz="2800" b="1" dirty="0">
                  <a:latin typeface="+mj-lt"/>
                </a:endParaRPr>
              </a:p>
            </p:txBody>
          </p:sp>
        </mc:Choice>
        <mc:Fallback>
          <p:sp>
            <p:nvSpPr>
              <p:cNvPr id="35902" name="Text Box 62">
                <a:extLst>
                  <a:ext uri="{FF2B5EF4-FFF2-40B4-BE49-F238E27FC236}">
                    <a16:creationId xmlns:a16="http://schemas.microsoft.com/office/drawing/2014/main" id="{301854FD-ABDB-4947-A223-1B3559440FE2}"/>
                  </a:ext>
                </a:extLst>
              </p:cNvPr>
              <p:cNvSpPr txBox="1">
                <a:spLocks noRot="1" noChangeAspect="1" noMove="1" noResize="1" noEditPoints="1" noAdjustHandles="1" noChangeArrowheads="1" noChangeShapeType="1" noTextEdit="1"/>
              </p:cNvSpPr>
              <p:nvPr/>
            </p:nvSpPr>
            <p:spPr bwMode="auto">
              <a:xfrm>
                <a:off x="1194488" y="4907512"/>
                <a:ext cx="5872660" cy="519113"/>
              </a:xfrm>
              <a:prstGeom prst="rect">
                <a:avLst/>
              </a:prstGeom>
              <a:blipFill>
                <a:blip r:embed="rId4"/>
                <a:stretch>
                  <a:fillRect t="-15294" b="-341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903" name="Object 63">
                <a:extLst>
                  <a:ext uri="{FF2B5EF4-FFF2-40B4-BE49-F238E27FC236}">
                    <a16:creationId xmlns:a16="http://schemas.microsoft.com/office/drawing/2014/main" id="{F02CDCCF-6031-4073-A06F-0CBBC8EF91FF}"/>
                  </a:ext>
                </a:extLst>
              </p:cNvPr>
              <p:cNvSpPr txBox="1"/>
              <p:nvPr/>
            </p:nvSpPr>
            <p:spPr bwMode="auto">
              <a:xfrm>
                <a:off x="1493967" y="819957"/>
                <a:ext cx="4498585" cy="18668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d>
                            <m:dPr>
                              <m:begChr m:val="|"/>
                              <m:endChr m:val="|"/>
                              <m:ctrlPr>
                                <a:rPr lang="zh-CN" altLang="en-US" sz="2800" b="1" i="1">
                                  <a:solidFill>
                                    <a:srgbClr val="000000"/>
                                  </a:solidFill>
                                  <a:latin typeface="Cambria Math" panose="02040503050406030204" pitchFamily="18" charset="0"/>
                                </a:rPr>
                              </m:ctrlPr>
                            </m:dPr>
                            <m:e>
                              <m:m>
                                <m:mPr>
                                  <m:plcHide m:val="on"/>
                                  <m:mcs>
                                    <m:mc>
                                      <m:mcPr>
                                        <m:count m:val="3"/>
                                        <m:mcJc m:val="center"/>
                                      </m:mcPr>
                                    </m:mc>
                                  </m:mcs>
                                  <m:ctrlPr>
                                    <a:rPr lang="zh-CN" altLang="en-US" sz="2800" b="1" i="1">
                                      <a:solidFill>
                                        <a:srgbClr val="000000"/>
                                      </a:solidFill>
                                      <a:latin typeface="Cambria Math" panose="02040503050406030204" pitchFamily="18" charset="0"/>
                                    </a:rPr>
                                  </m:ctrlPr>
                                </m:mPr>
                                <m:mr>
                                  <m:e>
                                    <m:r>
                                      <a:rPr lang="zh-CN" altLang="en-US" sz="2800" b="1" i="1">
                                        <a:solidFill>
                                          <a:srgbClr val="000000"/>
                                        </a:solidFill>
                                        <a:latin typeface="Cambria Math" panose="02040503050406030204" pitchFamily="18" charset="0"/>
                                      </a:rPr>
                                      <m:t>𝒅𝒚𝒅𝒛</m:t>
                                    </m:r>
                                  </m:e>
                                  <m:e>
                                    <m:r>
                                      <a:rPr lang="zh-CN" altLang="en-US" sz="2800" b="1" i="1">
                                        <a:solidFill>
                                          <a:srgbClr val="000000"/>
                                        </a:solidFill>
                                        <a:latin typeface="Cambria Math" panose="02040503050406030204" pitchFamily="18" charset="0"/>
                                      </a:rPr>
                                      <m:t>𝒅𝒛𝒅𝒙</m:t>
                                    </m:r>
                                  </m:e>
                                  <m:e>
                                    <m:r>
                                      <a:rPr lang="zh-CN" altLang="en-US" sz="2800" b="1" i="1">
                                        <a:solidFill>
                                          <a:srgbClr val="000000"/>
                                        </a:solidFill>
                                        <a:latin typeface="Cambria Math" panose="02040503050406030204" pitchFamily="18" charset="0"/>
                                      </a:rPr>
                                      <m:t>𝒅𝒙𝒅𝒚</m:t>
                                    </m:r>
                                  </m:e>
                                </m:mr>
                                <m:mr>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den>
                                    </m:f>
                                  </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e>
                                </m:mr>
                                <m:mr>
                                  <m:e>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e>
                                  <m:e>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e>
                                  <m:e>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e>
                                </m:mr>
                              </m:m>
                            </m:e>
                          </m:d>
                        </m:e>
                      </m:nary>
                    </m:oMath>
                  </m:oMathPara>
                </a14:m>
                <a:endParaRPr lang="zh-CN" altLang="en-US" sz="2800" b="1" dirty="0">
                  <a:latin typeface="+mj-lt"/>
                </a:endParaRPr>
              </a:p>
            </p:txBody>
          </p:sp>
        </mc:Choice>
        <mc:Fallback xmlns="">
          <p:sp>
            <p:nvSpPr>
              <p:cNvPr id="35903" name="Object 63">
                <a:extLst>
                  <a:ext uri="{FF2B5EF4-FFF2-40B4-BE49-F238E27FC236}">
                    <a16:creationId xmlns:a16="http://schemas.microsoft.com/office/drawing/2014/main" id="{F02CDCCF-6031-4073-A06F-0CBBC8EF91FF}"/>
                  </a:ext>
                </a:extLst>
              </p:cNvPr>
              <p:cNvSpPr txBox="1">
                <a:spLocks noRot="1" noChangeAspect="1" noMove="1" noResize="1" noEditPoints="1" noAdjustHandles="1" noChangeArrowheads="1" noChangeShapeType="1" noTextEdit="1"/>
              </p:cNvSpPr>
              <p:nvPr/>
            </p:nvSpPr>
            <p:spPr bwMode="auto">
              <a:xfrm>
                <a:off x="1493967" y="819957"/>
                <a:ext cx="4498585" cy="1866899"/>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904" name="Object 64">
                <a:extLst>
                  <a:ext uri="{FF2B5EF4-FFF2-40B4-BE49-F238E27FC236}">
                    <a16:creationId xmlns:a16="http://schemas.microsoft.com/office/drawing/2014/main" id="{43050766-DB42-487A-81D3-068D594B6A58}"/>
                  </a:ext>
                </a:extLst>
              </p:cNvPr>
              <p:cNvSpPr txBox="1"/>
              <p:nvPr/>
            </p:nvSpPr>
            <p:spPr bwMode="auto">
              <a:xfrm>
                <a:off x="1475971" y="2664554"/>
                <a:ext cx="5407978" cy="140176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𝒅𝒚𝒅𝒛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𝒅𝒛𝒅𝒙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𝒅𝒙𝒅𝒚</m:t>
                          </m:r>
                        </m:e>
                      </m:nary>
                    </m:oMath>
                  </m:oMathPara>
                </a14:m>
                <a:endParaRPr lang="zh-CN" altLang="en-US" sz="2800" b="1" dirty="0">
                  <a:latin typeface="+mj-lt"/>
                </a:endParaRPr>
              </a:p>
            </p:txBody>
          </p:sp>
        </mc:Choice>
        <mc:Fallback xmlns="">
          <p:sp>
            <p:nvSpPr>
              <p:cNvPr id="35904" name="Object 64">
                <a:extLst>
                  <a:ext uri="{FF2B5EF4-FFF2-40B4-BE49-F238E27FC236}">
                    <a16:creationId xmlns:a16="http://schemas.microsoft.com/office/drawing/2014/main" id="{43050766-DB42-487A-81D3-068D594B6A58}"/>
                  </a:ext>
                </a:extLst>
              </p:cNvPr>
              <p:cNvSpPr txBox="1">
                <a:spLocks noRot="1" noChangeAspect="1" noMove="1" noResize="1" noEditPoints="1" noAdjustHandles="1" noChangeArrowheads="1" noChangeShapeType="1" noTextEdit="1"/>
              </p:cNvSpPr>
              <p:nvPr/>
            </p:nvSpPr>
            <p:spPr bwMode="auto">
              <a:xfrm>
                <a:off x="1475971" y="2664554"/>
                <a:ext cx="5407978" cy="1401765"/>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905" name="Object 65">
                <a:extLst>
                  <a:ext uri="{FF2B5EF4-FFF2-40B4-BE49-F238E27FC236}">
                    <a16:creationId xmlns:a16="http://schemas.microsoft.com/office/drawing/2014/main" id="{E31F4A53-5083-4BD7-BCB9-A4D4BB42CD58}"/>
                  </a:ext>
                </a:extLst>
              </p:cNvPr>
              <p:cNvSpPr txBox="1"/>
              <p:nvPr/>
            </p:nvSpPr>
            <p:spPr bwMode="auto">
              <a:xfrm>
                <a:off x="1455155" y="3663093"/>
                <a:ext cx="2826612" cy="12572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𝒅𝒙𝒅𝒚</m:t>
                          </m:r>
                        </m:e>
                      </m:nary>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𝝅</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𝟐</m:t>
                          </m:r>
                        </m:sup>
                      </m:sSup>
                    </m:oMath>
                  </m:oMathPara>
                </a14:m>
                <a:endParaRPr lang="zh-CN" altLang="en-US" sz="2800" b="1" dirty="0">
                  <a:latin typeface="+mj-lt"/>
                </a:endParaRPr>
              </a:p>
            </p:txBody>
          </p:sp>
        </mc:Choice>
        <mc:Fallback xmlns="">
          <p:sp>
            <p:nvSpPr>
              <p:cNvPr id="35905" name="Object 65">
                <a:extLst>
                  <a:ext uri="{FF2B5EF4-FFF2-40B4-BE49-F238E27FC236}">
                    <a16:creationId xmlns:a16="http://schemas.microsoft.com/office/drawing/2014/main" id="{E31F4A53-5083-4BD7-BCB9-A4D4BB42CD58}"/>
                  </a:ext>
                </a:extLst>
              </p:cNvPr>
              <p:cNvSpPr txBox="1">
                <a:spLocks noRot="1" noChangeAspect="1" noMove="1" noResize="1" noEditPoints="1" noAdjustHandles="1" noChangeArrowheads="1" noChangeShapeType="1" noTextEdit="1"/>
              </p:cNvSpPr>
              <p:nvPr/>
            </p:nvSpPr>
            <p:spPr bwMode="auto">
              <a:xfrm>
                <a:off x="1455155" y="3663093"/>
                <a:ext cx="2826612" cy="1257299"/>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906" name="Object 66">
                <a:extLst>
                  <a:ext uri="{FF2B5EF4-FFF2-40B4-BE49-F238E27FC236}">
                    <a16:creationId xmlns:a16="http://schemas.microsoft.com/office/drawing/2014/main" id="{E0CA954B-594E-491B-8B35-3714C27D95E1}"/>
                  </a:ext>
                </a:extLst>
              </p:cNvPr>
              <p:cNvSpPr txBox="1"/>
              <p:nvPr/>
            </p:nvSpPr>
            <p:spPr bwMode="auto">
              <a:xfrm>
                <a:off x="659850" y="5426626"/>
                <a:ext cx="3883171" cy="131463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m:rPr>
                          <m:nor/>
                        </m:rPr>
                        <a:rPr lang="zh-CN" altLang="en-US" sz="2800" b="1" i="0">
                          <a:solidFill>
                            <a:srgbClr val="000000"/>
                          </a:solidFill>
                          <a:latin typeface="+mj-lt"/>
                        </a:rPr>
                        <m:t>   </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𝒅𝒚𝒅𝒛</m:t>
                          </m:r>
                        </m:e>
                      </m:nary>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𝝅</m:t>
                      </m:r>
                      <m:r>
                        <a:rPr lang="zh-CN" altLang="en-US" sz="2800" b="1" i="1">
                          <a:solidFill>
                            <a:srgbClr val="000000"/>
                          </a:solidFill>
                          <a:latin typeface="Cambria Math" panose="02040503050406030204" pitchFamily="18" charset="0"/>
                        </a:rPr>
                        <m:t>𝒂𝒃</m:t>
                      </m:r>
                    </m:oMath>
                  </m:oMathPara>
                </a14:m>
                <a:endParaRPr lang="zh-CN" altLang="en-US" sz="2800" b="1" dirty="0">
                  <a:latin typeface="+mj-lt"/>
                </a:endParaRPr>
              </a:p>
            </p:txBody>
          </p:sp>
        </mc:Choice>
        <mc:Fallback xmlns="">
          <p:sp>
            <p:nvSpPr>
              <p:cNvPr id="35906" name="Object 66">
                <a:extLst>
                  <a:ext uri="{FF2B5EF4-FFF2-40B4-BE49-F238E27FC236}">
                    <a16:creationId xmlns:a16="http://schemas.microsoft.com/office/drawing/2014/main" id="{E0CA954B-594E-491B-8B35-3714C27D95E1}"/>
                  </a:ext>
                </a:extLst>
              </p:cNvPr>
              <p:cNvSpPr txBox="1">
                <a:spLocks noRot="1" noChangeAspect="1" noMove="1" noResize="1" noEditPoints="1" noAdjustHandles="1" noChangeArrowheads="1" noChangeShapeType="1" noTextEdit="1"/>
              </p:cNvSpPr>
              <p:nvPr/>
            </p:nvSpPr>
            <p:spPr bwMode="auto">
              <a:xfrm>
                <a:off x="659850" y="5426626"/>
                <a:ext cx="3883171" cy="1314630"/>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907" name="Object 67">
                <a:extLst>
                  <a:ext uri="{FF2B5EF4-FFF2-40B4-BE49-F238E27FC236}">
                    <a16:creationId xmlns:a16="http://schemas.microsoft.com/office/drawing/2014/main" id="{EDF10D7F-1E04-403C-BD18-40B44B5CC1CF}"/>
                  </a:ext>
                </a:extLst>
              </p:cNvPr>
              <p:cNvSpPr txBox="1"/>
              <p:nvPr/>
            </p:nvSpPr>
            <p:spPr bwMode="auto">
              <a:xfrm>
                <a:off x="4328457" y="3660997"/>
                <a:ext cx="2618454" cy="128780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𝒅𝒛𝒅𝒙</m:t>
                          </m:r>
                        </m:e>
                      </m:nary>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oMath>
                  </m:oMathPara>
                </a14:m>
                <a:endParaRPr lang="zh-CN" altLang="en-US" sz="2800" b="1" dirty="0">
                  <a:latin typeface="+mj-lt"/>
                </a:endParaRPr>
              </a:p>
            </p:txBody>
          </p:sp>
        </mc:Choice>
        <mc:Fallback xmlns="">
          <p:sp>
            <p:nvSpPr>
              <p:cNvPr id="35907" name="Object 67">
                <a:extLst>
                  <a:ext uri="{FF2B5EF4-FFF2-40B4-BE49-F238E27FC236}">
                    <a16:creationId xmlns:a16="http://schemas.microsoft.com/office/drawing/2014/main" id="{EDF10D7F-1E04-403C-BD18-40B44B5CC1CF}"/>
                  </a:ext>
                </a:extLst>
              </p:cNvPr>
              <p:cNvSpPr txBox="1">
                <a:spLocks noRot="1" noChangeAspect="1" noMove="1" noResize="1" noEditPoints="1" noAdjustHandles="1" noChangeArrowheads="1" noChangeShapeType="1" noTextEdit="1"/>
              </p:cNvSpPr>
              <p:nvPr/>
            </p:nvSpPr>
            <p:spPr bwMode="auto">
              <a:xfrm>
                <a:off x="4328457" y="3660997"/>
                <a:ext cx="2618454" cy="1287804"/>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908" name="Object 68">
                <a:extLst>
                  <a:ext uri="{FF2B5EF4-FFF2-40B4-BE49-F238E27FC236}">
                    <a16:creationId xmlns:a16="http://schemas.microsoft.com/office/drawing/2014/main" id="{7D4C86A5-EAE1-4B7D-A168-20EEC41CB376}"/>
                  </a:ext>
                </a:extLst>
              </p:cNvPr>
              <p:cNvSpPr txBox="1"/>
              <p:nvPr/>
            </p:nvSpPr>
            <p:spPr bwMode="auto">
              <a:xfrm>
                <a:off x="7124175" y="4652327"/>
                <a:ext cx="3417665" cy="102948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0">
                          <a:solidFill>
                            <a:srgbClr val="000000"/>
                          </a:solidFill>
                          <a:latin typeface="Cambria Math" panose="02040503050406030204" pitchFamily="18" charset="0"/>
                        </a:rPr>
                        <m:t> </m:t>
                      </m:r>
                      <m:f>
                        <m:fPr>
                          <m:ctrlPr>
                            <a:rPr lang="zh-CN" altLang="en-US" sz="2800" b="1" i="1">
                              <a:solidFill>
                                <a:srgbClr val="000000"/>
                              </a:solidFill>
                              <a:latin typeface="Cambria Math" panose="02040503050406030204" pitchFamily="18" charset="0"/>
                            </a:rPr>
                          </m:ctrlPr>
                        </m:fPr>
                        <m:num>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𝟐</m:t>
                              </m:r>
                            </m:sup>
                          </m:sSup>
                        </m:num>
                        <m:den>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𝟐</m:t>
                              </m:r>
                            </m:sup>
                          </m:sSup>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𝒃</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num>
                        <m:den>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𝒃</m:t>
                              </m:r>
                            </m:e>
                            <m:sup>
                              <m:r>
                                <a:rPr lang="zh-CN" altLang="en-US" sz="2800" b="1" i="1">
                                  <a:solidFill>
                                    <a:srgbClr val="000000"/>
                                  </a:solidFill>
                                  <a:latin typeface="Cambria Math" panose="02040503050406030204" pitchFamily="18" charset="0"/>
                                </a:rPr>
                                <m:t>𝟐</m:t>
                              </m:r>
                            </m:sup>
                          </m:sSup>
                        </m:den>
                      </m:f>
                      <m:r>
                        <m:rPr>
                          <m:nor/>
                        </m:rPr>
                        <a:rPr lang="zh-CN" altLang="en-US" sz="2800" b="1" i="0">
                          <a:solidFill>
                            <a:srgbClr val="000000"/>
                          </a:solidFill>
                          <a:latin typeface="+mj-lt"/>
                        </a:rPr>
                        <m:t>  </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oMath>
                  </m:oMathPara>
                </a14:m>
                <a:endParaRPr lang="zh-CN" altLang="en-US" sz="2800" b="1" dirty="0">
                  <a:latin typeface="+mj-lt"/>
                </a:endParaRPr>
              </a:p>
            </p:txBody>
          </p:sp>
        </mc:Choice>
        <mc:Fallback xmlns="">
          <p:sp>
            <p:nvSpPr>
              <p:cNvPr id="35908" name="Object 68">
                <a:extLst>
                  <a:ext uri="{FF2B5EF4-FFF2-40B4-BE49-F238E27FC236}">
                    <a16:creationId xmlns:a16="http://schemas.microsoft.com/office/drawing/2014/main" id="{7D4C86A5-EAE1-4B7D-A168-20EEC41CB376}"/>
                  </a:ext>
                </a:extLst>
              </p:cNvPr>
              <p:cNvSpPr txBox="1">
                <a:spLocks noRot="1" noChangeAspect="1" noMove="1" noResize="1" noEditPoints="1" noAdjustHandles="1" noChangeArrowheads="1" noChangeShapeType="1" noTextEdit="1"/>
              </p:cNvSpPr>
              <p:nvPr/>
            </p:nvSpPr>
            <p:spPr bwMode="auto">
              <a:xfrm>
                <a:off x="7124175" y="4652327"/>
                <a:ext cx="3417665" cy="1029482"/>
              </a:xfrm>
              <a:prstGeom prst="rect">
                <a:avLst/>
              </a:prstGeom>
              <a:blipFill>
                <a:blip r:embed="rId10"/>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909" name="Object 69">
                <a:extLst>
                  <a:ext uri="{FF2B5EF4-FFF2-40B4-BE49-F238E27FC236}">
                    <a16:creationId xmlns:a16="http://schemas.microsoft.com/office/drawing/2014/main" id="{BB233467-373A-4EA3-AF2B-EB04FBA10110}"/>
                  </a:ext>
                </a:extLst>
              </p:cNvPr>
              <p:cNvSpPr txBox="1"/>
              <p:nvPr/>
            </p:nvSpPr>
            <p:spPr bwMode="auto">
              <a:xfrm>
                <a:off x="4096368" y="5955865"/>
                <a:ext cx="7514313" cy="5476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m:rPr>
                          <m:nor/>
                        </m:rPr>
                        <a:rPr lang="zh-CN" altLang="en-US" sz="2800" b="1" i="0">
                          <a:solidFill>
                            <a:srgbClr val="000000"/>
                          </a:solidFill>
                          <a:latin typeface="+mj-lt"/>
                        </a:rPr>
                        <m:t>   </m:t>
                      </m:r>
                      <m:r>
                        <a:rPr lang="zh-CN" altLang="en-US" sz="2800" b="1" i="1">
                          <a:solidFill>
                            <a:srgbClr val="000000"/>
                          </a:solidFill>
                          <a:latin typeface="Cambria Math" panose="02040503050406030204" pitchFamily="18" charset="0"/>
                        </a:rPr>
                        <m:t>𝑰</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𝝅</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𝝅</m:t>
                      </m:r>
                      <m:r>
                        <a:rPr lang="zh-CN" altLang="en-US" sz="2800" b="1" i="1">
                          <a:solidFill>
                            <a:srgbClr val="000000"/>
                          </a:solidFill>
                          <a:latin typeface="Cambria Math" panose="02040503050406030204" pitchFamily="18" charset="0"/>
                        </a:rPr>
                        <m:t>𝒂𝒃</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𝝅</m:t>
                      </m:r>
                      <m:r>
                        <a:rPr lang="zh-CN" altLang="en-US" sz="2800" b="1" i="1">
                          <a:solidFill>
                            <a:srgbClr val="000000"/>
                          </a:solidFill>
                          <a:latin typeface="Cambria Math" panose="02040503050406030204" pitchFamily="18" charset="0"/>
                        </a:rPr>
                        <m:t>𝒂</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𝒂</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𝒃</m:t>
                      </m:r>
                      <m:r>
                        <a:rPr lang="zh-CN" altLang="en-US" sz="2800" b="1" i="1">
                          <a:solidFill>
                            <a:srgbClr val="000000"/>
                          </a:solidFill>
                          <a:latin typeface="Cambria Math" panose="02040503050406030204" pitchFamily="18" charset="0"/>
                        </a:rPr>
                        <m:t>)</m:t>
                      </m:r>
                    </m:oMath>
                  </m:oMathPara>
                </a14:m>
                <a:endParaRPr lang="zh-CN" altLang="en-US" sz="2800" b="1" dirty="0">
                  <a:latin typeface="+mj-lt"/>
                </a:endParaRPr>
              </a:p>
            </p:txBody>
          </p:sp>
        </mc:Choice>
        <mc:Fallback xmlns="">
          <p:sp>
            <p:nvSpPr>
              <p:cNvPr id="35909" name="Object 69">
                <a:extLst>
                  <a:ext uri="{FF2B5EF4-FFF2-40B4-BE49-F238E27FC236}">
                    <a16:creationId xmlns:a16="http://schemas.microsoft.com/office/drawing/2014/main" id="{BB233467-373A-4EA3-AF2B-EB04FBA10110}"/>
                  </a:ext>
                </a:extLst>
              </p:cNvPr>
              <p:cNvSpPr txBox="1">
                <a:spLocks noRot="1" noChangeAspect="1" noMove="1" noResize="1" noEditPoints="1" noAdjustHandles="1" noChangeArrowheads="1" noChangeShapeType="1" noTextEdit="1"/>
              </p:cNvSpPr>
              <p:nvPr/>
            </p:nvSpPr>
            <p:spPr bwMode="auto">
              <a:xfrm>
                <a:off x="4096368" y="5955865"/>
                <a:ext cx="7514313" cy="547687"/>
              </a:xfrm>
              <a:prstGeom prst="rect">
                <a:avLst/>
              </a:prstGeom>
              <a:blipFill>
                <a:blip r:embed="rId11"/>
                <a:stretch>
                  <a:fillRect/>
                </a:stretch>
              </a:blipFill>
              <a:ln>
                <a:noFill/>
              </a:ln>
              <a:effectLst/>
            </p:spPr>
            <p:txBody>
              <a:bodyPr/>
              <a:lstStyle/>
              <a:p>
                <a:r>
                  <a:rPr lang="zh-CN" altLang="en-US">
                    <a:noFill/>
                  </a:rPr>
                  <a:t> </a:t>
                </a:r>
              </a:p>
            </p:txBody>
          </p:sp>
        </mc:Fallback>
      </mc:AlternateContent>
      <p:grpSp>
        <p:nvGrpSpPr>
          <p:cNvPr id="11283" name="Group 72">
            <a:extLst>
              <a:ext uri="{FF2B5EF4-FFF2-40B4-BE49-F238E27FC236}">
                <a16:creationId xmlns:a16="http://schemas.microsoft.com/office/drawing/2014/main" id="{249D3764-B087-4681-908B-E33FE1964315}"/>
              </a:ext>
            </a:extLst>
          </p:cNvPr>
          <p:cNvGrpSpPr>
            <a:grpSpLocks/>
          </p:cNvGrpSpPr>
          <p:nvPr/>
        </p:nvGrpSpPr>
        <p:grpSpPr bwMode="auto">
          <a:xfrm>
            <a:off x="7947500" y="473881"/>
            <a:ext cx="3487820" cy="2832101"/>
            <a:chOff x="3515" y="436"/>
            <a:chExt cx="2058" cy="1784"/>
          </a:xfrm>
        </p:grpSpPr>
        <mc:AlternateContent xmlns:mc="http://schemas.openxmlformats.org/markup-compatibility/2006" xmlns:a14="http://schemas.microsoft.com/office/drawing/2010/main">
          <mc:Choice Requires="a14">
            <p:sp>
              <p:nvSpPr>
                <p:cNvPr id="11274" name="Object 73">
                  <a:extLst>
                    <a:ext uri="{FF2B5EF4-FFF2-40B4-BE49-F238E27FC236}">
                      <a16:creationId xmlns:a16="http://schemas.microsoft.com/office/drawing/2014/main" id="{45215CF0-D270-4807-940B-7B4F4CE83502}"/>
                    </a:ext>
                  </a:extLst>
                </p:cNvPr>
                <p:cNvSpPr txBox="1"/>
                <p:nvPr/>
              </p:nvSpPr>
              <p:spPr bwMode="auto">
                <a:xfrm>
                  <a:off x="4105" y="907"/>
                  <a:ext cx="369" cy="28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𝜮</m:t>
                        </m:r>
                      </m:oMath>
                    </m:oMathPara>
                  </a14:m>
                  <a:endParaRPr lang="zh-CN" altLang="en-US" sz="2800" b="1" dirty="0">
                    <a:latin typeface="+mj-lt"/>
                  </a:endParaRPr>
                </a:p>
              </p:txBody>
            </p:sp>
          </mc:Choice>
          <mc:Fallback xmlns="">
            <p:sp>
              <p:nvSpPr>
                <p:cNvPr id="11274" name="Object 73">
                  <a:extLst>
                    <a:ext uri="{FF2B5EF4-FFF2-40B4-BE49-F238E27FC236}">
                      <a16:creationId xmlns:a16="http://schemas.microsoft.com/office/drawing/2014/main" id="{45215CF0-D270-4807-940B-7B4F4CE83502}"/>
                    </a:ext>
                  </a:extLst>
                </p:cNvPr>
                <p:cNvSpPr txBox="1">
                  <a:spLocks noRot="1" noChangeAspect="1" noMove="1" noResize="1" noEditPoints="1" noAdjustHandles="1" noChangeArrowheads="1" noChangeShapeType="1" noTextEdit="1"/>
                </p:cNvSpPr>
                <p:nvPr/>
              </p:nvSpPr>
              <p:spPr bwMode="auto">
                <a:xfrm>
                  <a:off x="4105" y="907"/>
                  <a:ext cx="369" cy="288"/>
                </a:xfrm>
                <a:prstGeom prst="rect">
                  <a:avLst/>
                </a:prstGeom>
                <a:blipFill>
                  <a:blip r:embed="rId12"/>
                  <a:stretch>
                    <a:fillRect l="-2941"/>
                  </a:stretch>
                </a:blipFill>
                <a:ln>
                  <a:noFill/>
                </a:ln>
                <a:effectLst/>
              </p:spPr>
              <p:txBody>
                <a:bodyPr/>
                <a:lstStyle/>
                <a:p>
                  <a:r>
                    <a:rPr lang="zh-CN" altLang="en-US">
                      <a:noFill/>
                    </a:rPr>
                    <a:t> </a:t>
                  </a:r>
                </a:p>
              </p:txBody>
            </p:sp>
          </mc:Fallback>
        </mc:AlternateContent>
        <p:sp>
          <p:nvSpPr>
            <p:cNvPr id="11284" name="Line 74">
              <a:extLst>
                <a:ext uri="{FF2B5EF4-FFF2-40B4-BE49-F238E27FC236}">
                  <a16:creationId xmlns:a16="http://schemas.microsoft.com/office/drawing/2014/main" id="{BD0444B9-A25D-4C3C-8F43-37EB716AC8C6}"/>
                </a:ext>
              </a:extLst>
            </p:cNvPr>
            <p:cNvSpPr>
              <a:spLocks noChangeShapeType="1"/>
            </p:cNvSpPr>
            <p:nvPr/>
          </p:nvSpPr>
          <p:spPr bwMode="auto">
            <a:xfrm flipV="1">
              <a:off x="4922" y="663"/>
              <a:ext cx="136" cy="2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11285" name="Arc 75">
              <a:extLst>
                <a:ext uri="{FF2B5EF4-FFF2-40B4-BE49-F238E27FC236}">
                  <a16:creationId xmlns:a16="http://schemas.microsoft.com/office/drawing/2014/main" id="{5676FEDE-FEE3-457D-A520-0177D3C03840}"/>
                </a:ext>
              </a:extLst>
            </p:cNvPr>
            <p:cNvSpPr>
              <a:spLocks/>
            </p:cNvSpPr>
            <p:nvPr/>
          </p:nvSpPr>
          <p:spPr bwMode="auto">
            <a:xfrm rot="21525089" flipH="1">
              <a:off x="3969" y="753"/>
              <a:ext cx="848" cy="1049"/>
            </a:xfrm>
            <a:custGeom>
              <a:avLst/>
              <a:gdLst>
                <a:gd name="T0" fmla="*/ 0 w 23743"/>
                <a:gd name="T1" fmla="*/ 3 h 40540"/>
                <a:gd name="T2" fmla="*/ 447 w 23743"/>
                <a:gd name="T3" fmla="*/ 1049 h 40540"/>
                <a:gd name="T4" fmla="*/ 77 w 23743"/>
                <a:gd name="T5" fmla="*/ 559 h 40540"/>
                <a:gd name="T6" fmla="*/ 0 60000 65536"/>
                <a:gd name="T7" fmla="*/ 0 60000 65536"/>
                <a:gd name="T8" fmla="*/ 0 60000 65536"/>
                <a:gd name="T9" fmla="*/ 0 w 23743"/>
                <a:gd name="T10" fmla="*/ 0 h 40540"/>
                <a:gd name="T11" fmla="*/ 23743 w 23743"/>
                <a:gd name="T12" fmla="*/ 40540 h 40540"/>
              </a:gdLst>
              <a:ahLst/>
              <a:cxnLst>
                <a:cxn ang="T6">
                  <a:pos x="T0" y="T1"/>
                </a:cxn>
                <a:cxn ang="T7">
                  <a:pos x="T2" y="T3"/>
                </a:cxn>
                <a:cxn ang="T8">
                  <a:pos x="T4" y="T5"/>
                </a:cxn>
              </a:cxnLst>
              <a:rect l="T9" t="T10" r="T11" b="T12"/>
              <a:pathLst>
                <a:path w="23743" h="40540" fill="none" extrusionOk="0">
                  <a:moveTo>
                    <a:pt x="-1" y="106"/>
                  </a:moveTo>
                  <a:cubicBezTo>
                    <a:pt x="712" y="35"/>
                    <a:pt x="1427" y="-1"/>
                    <a:pt x="2143" y="0"/>
                  </a:cubicBezTo>
                  <a:cubicBezTo>
                    <a:pt x="14072" y="0"/>
                    <a:pt x="23743" y="9670"/>
                    <a:pt x="23743" y="21600"/>
                  </a:cubicBezTo>
                  <a:cubicBezTo>
                    <a:pt x="23743" y="29487"/>
                    <a:pt x="19443" y="36748"/>
                    <a:pt x="12527" y="40540"/>
                  </a:cubicBezTo>
                </a:path>
                <a:path w="23743" h="40540" stroke="0" extrusionOk="0">
                  <a:moveTo>
                    <a:pt x="-1" y="106"/>
                  </a:moveTo>
                  <a:cubicBezTo>
                    <a:pt x="712" y="35"/>
                    <a:pt x="1427" y="-1"/>
                    <a:pt x="2143" y="0"/>
                  </a:cubicBezTo>
                  <a:cubicBezTo>
                    <a:pt x="14072" y="0"/>
                    <a:pt x="23743" y="9670"/>
                    <a:pt x="23743" y="21600"/>
                  </a:cubicBezTo>
                  <a:cubicBezTo>
                    <a:pt x="23743" y="29487"/>
                    <a:pt x="19443" y="36748"/>
                    <a:pt x="12527" y="40540"/>
                  </a:cubicBezTo>
                  <a:lnTo>
                    <a:pt x="2143"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mc:AlternateContent xmlns:mc="http://schemas.openxmlformats.org/markup-compatibility/2006" xmlns:a14="http://schemas.microsoft.com/office/drawing/2010/main">
          <mc:Choice Requires="a14">
            <p:sp>
              <p:nvSpPr>
                <p:cNvPr id="11275" name="Object 76">
                  <a:extLst>
                    <a:ext uri="{FF2B5EF4-FFF2-40B4-BE49-F238E27FC236}">
                      <a16:creationId xmlns:a16="http://schemas.microsoft.com/office/drawing/2014/main" id="{BDDC9F57-AE67-49FC-92EB-1F34940EA450}"/>
                    </a:ext>
                  </a:extLst>
                </p:cNvPr>
                <p:cNvSpPr txBox="1"/>
                <p:nvPr/>
              </p:nvSpPr>
              <p:spPr bwMode="auto">
                <a:xfrm>
                  <a:off x="4294" y="481"/>
                  <a:ext cx="205" cy="253"/>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𝒛</m:t>
                        </m:r>
                      </m:oMath>
                    </m:oMathPara>
                  </a14:m>
                  <a:endParaRPr lang="zh-CN" altLang="en-US" sz="2800" b="1" dirty="0">
                    <a:latin typeface="+mj-lt"/>
                  </a:endParaRPr>
                </a:p>
              </p:txBody>
            </p:sp>
          </mc:Choice>
          <mc:Fallback xmlns="">
            <p:sp>
              <p:nvSpPr>
                <p:cNvPr id="11275" name="Object 76">
                  <a:extLst>
                    <a:ext uri="{FF2B5EF4-FFF2-40B4-BE49-F238E27FC236}">
                      <a16:creationId xmlns:a16="http://schemas.microsoft.com/office/drawing/2014/main" id="{BDDC9F57-AE67-49FC-92EB-1F34940EA450}"/>
                    </a:ext>
                  </a:extLst>
                </p:cNvPr>
                <p:cNvSpPr txBox="1">
                  <a:spLocks noRot="1" noChangeAspect="1" noMove="1" noResize="1" noEditPoints="1" noAdjustHandles="1" noChangeArrowheads="1" noChangeShapeType="1" noTextEdit="1"/>
                </p:cNvSpPr>
                <p:nvPr/>
              </p:nvSpPr>
              <p:spPr bwMode="auto">
                <a:xfrm>
                  <a:off x="4294" y="481"/>
                  <a:ext cx="205" cy="253"/>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276" name="Object 77">
                  <a:extLst>
                    <a:ext uri="{FF2B5EF4-FFF2-40B4-BE49-F238E27FC236}">
                      <a16:creationId xmlns:a16="http://schemas.microsoft.com/office/drawing/2014/main" id="{880A3DE1-B2F9-4CAD-B1F7-88D22586AA90}"/>
                    </a:ext>
                  </a:extLst>
                </p:cNvPr>
                <p:cNvGraphicFramePr>
                  <a:graphicFrameLocks noChangeAspect="1"/>
                </p:cNvGraphicFramePr>
                <p:nvPr>
                  <p:extLst>
                    <p:ext uri="{D42A27DB-BD31-4B8C-83A1-F6EECF244321}">
                      <p14:modId xmlns:p14="http://schemas.microsoft.com/office/powerpoint/2010/main" val="2602101320"/>
                    </p:ext>
                  </p:extLst>
                </p:nvPr>
              </p:nvGraphicFramePr>
              <p:xfrm>
                <a:off x="4167" y="2019"/>
                <a:ext cx="165" cy="201"/>
              </p:xfrm>
              <a:graphic>
                <a:graphicData uri="http://schemas.openxmlformats.org/presentationml/2006/ole">
                  <mc:AlternateContent>
                    <mc:Choice xmlns:v="urn:schemas-microsoft-com:vml" Requires="v">
                      <p:oleObj spid="_x0000_s6176" name="公式" r:id="rId14" imgW="164814" imgH="177492" progId="Equation.3">
                        <p:embed/>
                      </p:oleObj>
                    </mc:Choice>
                    <mc:Fallback>
                      <p:oleObj name="公式" r:id="rId14" imgW="164814" imgH="177492" progId="Equation.3">
                        <p:embed/>
                        <p:pic>
                          <p:nvPicPr>
                            <p:cNvPr id="11276" name="Object 77">
                              <a:extLst>
                                <a:ext uri="{FF2B5EF4-FFF2-40B4-BE49-F238E27FC236}">
                                  <a16:creationId xmlns:a16="http://schemas.microsoft.com/office/drawing/2014/main" id="{880A3DE1-B2F9-4CAD-B1F7-88D22586AA90}"/>
                                </a:ext>
                              </a:extLst>
                            </p:cNvPr>
                            <p:cNvPicPr>
                              <a:picLocks noChangeAspect="1" noChangeArrowheads="1"/>
                            </p:cNvPicPr>
                            <p:nvPr/>
                          </p:nvPicPr>
                          <p:blipFill>
                            <a:blip r:embed="rId15">
                              <a:extLst>
                                <a:ext uri="{28A0092B-C50C-407E-A947-70E740481C1C}">
                                  <a14:useLocalDpi val="0"/>
                                </a:ext>
                              </a:extLst>
                            </a:blip>
                            <a:srcRect/>
                            <a:stretch>
                              <a:fillRect/>
                            </a:stretch>
                          </p:blipFill>
                          <p:spPr bwMode="auto">
                            <a:xfrm>
                              <a:off x="4167" y="2019"/>
                              <a:ext cx="165" cy="201"/>
                            </a:xfrm>
                            <a:prstGeom prst="rect">
                              <a:avLst/>
                            </a:prstGeom>
                            <a:noFill/>
                          </p:spPr>
                        </p:pic>
                      </p:oleObj>
                    </mc:Fallback>
                  </mc:AlternateContent>
                </a:graphicData>
              </a:graphic>
            </p:graphicFrame>
          </mc:Choice>
          <mc:Fallback xmlns="">
            <p:graphicFrame>
              <p:nvGraphicFramePr>
                <p:cNvPr id="11276" name="Object 77">
                  <a:extLst>
                    <a:ext uri="{FF2B5EF4-FFF2-40B4-BE49-F238E27FC236}">
                      <a16:creationId xmlns:a16="http://schemas.microsoft.com/office/drawing/2014/main" id="{880A3DE1-B2F9-4CAD-B1F7-88D22586AA90}"/>
                    </a:ext>
                  </a:extLst>
                </p:cNvPr>
                <p:cNvGraphicFramePr>
                  <a:graphicFrameLocks noChangeAspect="1"/>
                </p:cNvGraphicFramePr>
                <p:nvPr>
                  <p:extLst>
                    <p:ext uri="{D42A27DB-BD31-4B8C-83A1-F6EECF244321}">
                      <p14:modId xmlns:p14="http://schemas.microsoft.com/office/powerpoint/2010/main" val="2602101320"/>
                    </p:ext>
                  </p:extLst>
                </p:nvPr>
              </p:nvGraphicFramePr>
              <p:xfrm>
                <a:off x="4167" y="2019"/>
                <a:ext cx="165" cy="201"/>
              </p:xfrm>
              <a:graphic>
                <a:graphicData uri="http://schemas.openxmlformats.org/presentationml/2006/ole">
                  <mc:AlternateContent>
                    <mc:Choice xmlns:v="urn:schemas-microsoft-com:vml" Requires="v">
                      <p:oleObj spid="_x0000_s6154" name="公式" r:id="rId16" imgW="164814" imgH="177492" progId="Equation.3">
                        <p:embed/>
                      </p:oleObj>
                    </mc:Choice>
                    <mc:Fallback>
                      <p:oleObj name="公式" r:id="rId16" imgW="164814" imgH="177492" progId="Equation.3">
                        <p:embed/>
                        <p:pic>
                          <p:nvPicPr>
                            <p:cNvPr id="11276" name="Object 77">
                              <a:extLst>
                                <a:ext uri="{FF2B5EF4-FFF2-40B4-BE49-F238E27FC236}">
                                  <a16:creationId xmlns:a16="http://schemas.microsoft.com/office/drawing/2014/main" id="{880A3DE1-B2F9-4CAD-B1F7-88D22586AA9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67" y="2019"/>
                              <a:ext cx="165" cy="201"/>
                            </a:xfrm>
                            <a:prstGeom prst="rect">
                              <a:avLst/>
                            </a:prstGeom>
                            <a:noFill/>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1277" name="Object 78">
                  <a:extLst>
                    <a:ext uri="{FF2B5EF4-FFF2-40B4-BE49-F238E27FC236}">
                      <a16:creationId xmlns:a16="http://schemas.microsoft.com/office/drawing/2014/main" id="{34F74CB1-3185-41B5-804F-EBDDA0D6AEF3}"/>
                    </a:ext>
                  </a:extLst>
                </p:cNvPr>
                <p:cNvGraphicFramePr>
                  <a:graphicFrameLocks noChangeAspect="1"/>
                </p:cNvGraphicFramePr>
                <p:nvPr>
                  <p:extLst>
                    <p:ext uri="{D42A27DB-BD31-4B8C-83A1-F6EECF244321}">
                      <p14:modId xmlns:p14="http://schemas.microsoft.com/office/powerpoint/2010/main" val="2040358816"/>
                    </p:ext>
                  </p:extLst>
                </p:nvPr>
              </p:nvGraphicFramePr>
              <p:xfrm>
                <a:off x="5356" y="1612"/>
                <a:ext cx="155" cy="182"/>
              </p:xfrm>
              <a:graphic>
                <a:graphicData uri="http://schemas.openxmlformats.org/presentationml/2006/ole">
                  <mc:AlternateContent>
                    <mc:Choice xmlns:v="urn:schemas-microsoft-com:vml" Requires="v">
                      <p:oleObj spid="_x0000_s6177" name="公式" r:id="rId18" imgW="177569" imgH="215619" progId="Equation.3">
                        <p:embed/>
                      </p:oleObj>
                    </mc:Choice>
                    <mc:Fallback>
                      <p:oleObj name="公式" r:id="rId18" imgW="177569" imgH="215619" progId="Equation.3">
                        <p:embed/>
                        <p:pic>
                          <p:nvPicPr>
                            <p:cNvPr id="11277" name="Object 78">
                              <a:extLst>
                                <a:ext uri="{FF2B5EF4-FFF2-40B4-BE49-F238E27FC236}">
                                  <a16:creationId xmlns:a16="http://schemas.microsoft.com/office/drawing/2014/main" id="{34F74CB1-3185-41B5-804F-EBDDA0D6AEF3}"/>
                                </a:ext>
                              </a:extLst>
                            </p:cNvPr>
                            <p:cNvPicPr>
                              <a:picLocks noChangeAspect="1" noChangeArrowheads="1"/>
                            </p:cNvPicPr>
                            <p:nvPr/>
                          </p:nvPicPr>
                          <p:blipFill>
                            <a:blip r:embed="rId19">
                              <a:extLst>
                                <a:ext uri="{28A0092B-C50C-407E-A947-70E740481C1C}">
                                  <a14:useLocalDpi val="0"/>
                                </a:ext>
                              </a:extLst>
                            </a:blip>
                            <a:srcRect/>
                            <a:stretch>
                              <a:fillRect/>
                            </a:stretch>
                          </p:blipFill>
                          <p:spPr bwMode="auto">
                            <a:xfrm>
                              <a:off x="5356" y="1612"/>
                              <a:ext cx="155" cy="182"/>
                            </a:xfrm>
                            <a:prstGeom prst="rect">
                              <a:avLst/>
                            </a:prstGeom>
                            <a:noFill/>
                          </p:spPr>
                        </p:pic>
                      </p:oleObj>
                    </mc:Fallback>
                  </mc:AlternateContent>
                </a:graphicData>
              </a:graphic>
            </p:graphicFrame>
          </mc:Choice>
          <mc:Fallback xmlns="">
            <p:graphicFrame>
              <p:nvGraphicFramePr>
                <p:cNvPr id="11277" name="Object 78">
                  <a:extLst>
                    <a:ext uri="{FF2B5EF4-FFF2-40B4-BE49-F238E27FC236}">
                      <a16:creationId xmlns:a16="http://schemas.microsoft.com/office/drawing/2014/main" id="{34F74CB1-3185-41B5-804F-EBDDA0D6AEF3}"/>
                    </a:ext>
                  </a:extLst>
                </p:cNvPr>
                <p:cNvGraphicFramePr>
                  <a:graphicFrameLocks noChangeAspect="1"/>
                </p:cNvGraphicFramePr>
                <p:nvPr>
                  <p:extLst>
                    <p:ext uri="{D42A27DB-BD31-4B8C-83A1-F6EECF244321}">
                      <p14:modId xmlns:p14="http://schemas.microsoft.com/office/powerpoint/2010/main" val="2040358816"/>
                    </p:ext>
                  </p:extLst>
                </p:nvPr>
              </p:nvGraphicFramePr>
              <p:xfrm>
                <a:off x="5356" y="1612"/>
                <a:ext cx="155" cy="182"/>
              </p:xfrm>
              <a:graphic>
                <a:graphicData uri="http://schemas.openxmlformats.org/presentationml/2006/ole">
                  <mc:AlternateContent>
                    <mc:Choice xmlns:v="urn:schemas-microsoft-com:vml" Requires="v">
                      <p:oleObj spid="_x0000_s6155" name="公式" r:id="rId20" imgW="177569" imgH="215619" progId="Equation.3">
                        <p:embed/>
                      </p:oleObj>
                    </mc:Choice>
                    <mc:Fallback>
                      <p:oleObj name="公式" r:id="rId20" imgW="177569" imgH="215619" progId="Equation.3">
                        <p:embed/>
                        <p:pic>
                          <p:nvPicPr>
                            <p:cNvPr id="11277" name="Object 78">
                              <a:extLst>
                                <a:ext uri="{FF2B5EF4-FFF2-40B4-BE49-F238E27FC236}">
                                  <a16:creationId xmlns:a16="http://schemas.microsoft.com/office/drawing/2014/main" id="{34F74CB1-3185-41B5-804F-EBDDA0D6AEF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56" y="1612"/>
                              <a:ext cx="155" cy="182"/>
                            </a:xfrm>
                            <a:prstGeom prst="rect">
                              <a:avLst/>
                            </a:prstGeom>
                            <a:noFill/>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11278" name="Object 79">
                  <a:extLst>
                    <a:ext uri="{FF2B5EF4-FFF2-40B4-BE49-F238E27FC236}">
                      <a16:creationId xmlns:a16="http://schemas.microsoft.com/office/drawing/2014/main" id="{6DE794AC-BA8C-49AD-AE86-6B2F9E0CDC69}"/>
                    </a:ext>
                  </a:extLst>
                </p:cNvPr>
                <p:cNvSpPr txBox="1"/>
                <p:nvPr/>
              </p:nvSpPr>
              <p:spPr bwMode="auto">
                <a:xfrm>
                  <a:off x="4521" y="1525"/>
                  <a:ext cx="258" cy="285"/>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𝒐</m:t>
                        </m:r>
                      </m:oMath>
                    </m:oMathPara>
                  </a14:m>
                  <a:endParaRPr lang="zh-CN" altLang="en-US" sz="2800" b="1" dirty="0">
                    <a:latin typeface="+mj-lt"/>
                  </a:endParaRPr>
                </a:p>
              </p:txBody>
            </p:sp>
          </mc:Choice>
          <mc:Fallback xmlns="">
            <p:sp>
              <p:nvSpPr>
                <p:cNvPr id="11278" name="Object 79">
                  <a:extLst>
                    <a:ext uri="{FF2B5EF4-FFF2-40B4-BE49-F238E27FC236}">
                      <a16:creationId xmlns:a16="http://schemas.microsoft.com/office/drawing/2014/main" id="{6DE794AC-BA8C-49AD-AE86-6B2F9E0CDC69}"/>
                    </a:ext>
                  </a:extLst>
                </p:cNvPr>
                <p:cNvSpPr txBox="1">
                  <a:spLocks noRot="1" noChangeAspect="1" noMove="1" noResize="1" noEditPoints="1" noAdjustHandles="1" noChangeArrowheads="1" noChangeShapeType="1" noTextEdit="1"/>
                </p:cNvSpPr>
                <p:nvPr/>
              </p:nvSpPr>
              <p:spPr bwMode="auto">
                <a:xfrm>
                  <a:off x="4521" y="1525"/>
                  <a:ext cx="258" cy="285"/>
                </a:xfrm>
                <a:prstGeom prst="rect">
                  <a:avLst/>
                </a:prstGeom>
                <a:blipFill>
                  <a:blip r:embed="rId22"/>
                  <a:stretch>
                    <a:fillRect/>
                  </a:stretch>
                </a:blipFill>
              </p:spPr>
              <p:txBody>
                <a:bodyPr/>
                <a:lstStyle/>
                <a:p>
                  <a:r>
                    <a:rPr lang="zh-CN" altLang="en-US">
                      <a:noFill/>
                    </a:rPr>
                    <a:t> </a:t>
                  </a:r>
                </a:p>
              </p:txBody>
            </p:sp>
          </mc:Fallback>
        </mc:AlternateContent>
        <p:sp>
          <p:nvSpPr>
            <p:cNvPr id="11286" name="Freeform 80">
              <a:extLst>
                <a:ext uri="{FF2B5EF4-FFF2-40B4-BE49-F238E27FC236}">
                  <a16:creationId xmlns:a16="http://schemas.microsoft.com/office/drawing/2014/main" id="{C9704708-B272-4B8E-B290-12318FD2E70C}"/>
                </a:ext>
              </a:extLst>
            </p:cNvPr>
            <p:cNvSpPr>
              <a:spLocks/>
            </p:cNvSpPr>
            <p:nvPr/>
          </p:nvSpPr>
          <p:spPr bwMode="auto">
            <a:xfrm>
              <a:off x="4559" y="450"/>
              <a:ext cx="998" cy="1120"/>
            </a:xfrm>
            <a:custGeom>
              <a:avLst/>
              <a:gdLst>
                <a:gd name="T0" fmla="*/ 0 w 161"/>
                <a:gd name="T1" fmla="*/ 0 h 138"/>
                <a:gd name="T2" fmla="*/ 0 w 161"/>
                <a:gd name="T3" fmla="*/ 138 h 138"/>
                <a:gd name="T4" fmla="*/ 161 w 161"/>
                <a:gd name="T5" fmla="*/ 138 h 138"/>
                <a:gd name="T6" fmla="*/ 0 60000 65536"/>
                <a:gd name="T7" fmla="*/ 0 60000 65536"/>
                <a:gd name="T8" fmla="*/ 0 60000 65536"/>
                <a:gd name="T9" fmla="*/ 0 w 161"/>
                <a:gd name="T10" fmla="*/ 0 h 138"/>
                <a:gd name="T11" fmla="*/ 161 w 161"/>
                <a:gd name="T12" fmla="*/ 138 h 138"/>
              </a:gdLst>
              <a:ahLst/>
              <a:cxnLst>
                <a:cxn ang="T6">
                  <a:pos x="T0" y="T1"/>
                </a:cxn>
                <a:cxn ang="T7">
                  <a:pos x="T2" y="T3"/>
                </a:cxn>
                <a:cxn ang="T8">
                  <a:pos x="T4" y="T5"/>
                </a:cxn>
              </a:cxnLst>
              <a:rect l="T9" t="T10" r="T11" b="T12"/>
              <a:pathLst>
                <a:path w="161" h="138">
                  <a:moveTo>
                    <a:pt x="0" y="0"/>
                  </a:moveTo>
                  <a:lnTo>
                    <a:pt x="0" y="138"/>
                  </a:lnTo>
                  <a:lnTo>
                    <a:pt x="161" y="138"/>
                  </a:lnTo>
                </a:path>
              </a:pathLst>
            </a:custGeom>
            <a:noFill/>
            <a:ln w="0">
              <a:solidFill>
                <a:srgbClr val="24211D"/>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11287" name="Freeform 81">
              <a:extLst>
                <a:ext uri="{FF2B5EF4-FFF2-40B4-BE49-F238E27FC236}">
                  <a16:creationId xmlns:a16="http://schemas.microsoft.com/office/drawing/2014/main" id="{4A1FF1ED-2CB2-4685-A8D0-314B1FDE1D7E}"/>
                </a:ext>
              </a:extLst>
            </p:cNvPr>
            <p:cNvSpPr>
              <a:spLocks/>
            </p:cNvSpPr>
            <p:nvPr/>
          </p:nvSpPr>
          <p:spPr bwMode="auto">
            <a:xfrm>
              <a:off x="4513" y="436"/>
              <a:ext cx="91" cy="90"/>
            </a:xfrm>
            <a:custGeom>
              <a:avLst/>
              <a:gdLst>
                <a:gd name="T0" fmla="*/ 34 w 60"/>
                <a:gd name="T1" fmla="*/ 0 h 68"/>
                <a:gd name="T2" fmla="*/ 60 w 60"/>
                <a:gd name="T3" fmla="*/ 68 h 68"/>
                <a:gd name="T4" fmla="*/ 60 w 60"/>
                <a:gd name="T5" fmla="*/ 68 h 68"/>
                <a:gd name="T6" fmla="*/ 60 w 60"/>
                <a:gd name="T7" fmla="*/ 68 h 68"/>
                <a:gd name="T8" fmla="*/ 52 w 60"/>
                <a:gd name="T9" fmla="*/ 68 h 68"/>
                <a:gd name="T10" fmla="*/ 52 w 60"/>
                <a:gd name="T11" fmla="*/ 68 h 68"/>
                <a:gd name="T12" fmla="*/ 43 w 60"/>
                <a:gd name="T13" fmla="*/ 68 h 68"/>
                <a:gd name="T14" fmla="*/ 43 w 60"/>
                <a:gd name="T15" fmla="*/ 59 h 68"/>
                <a:gd name="T16" fmla="*/ 43 w 60"/>
                <a:gd name="T17" fmla="*/ 59 h 68"/>
                <a:gd name="T18" fmla="*/ 34 w 60"/>
                <a:gd name="T19" fmla="*/ 59 h 68"/>
                <a:gd name="T20" fmla="*/ 34 w 60"/>
                <a:gd name="T21" fmla="*/ 59 h 68"/>
                <a:gd name="T22" fmla="*/ 26 w 60"/>
                <a:gd name="T23" fmla="*/ 59 h 68"/>
                <a:gd name="T24" fmla="*/ 26 w 60"/>
                <a:gd name="T25" fmla="*/ 59 h 68"/>
                <a:gd name="T26" fmla="*/ 17 w 60"/>
                <a:gd name="T27" fmla="*/ 59 h 68"/>
                <a:gd name="T28" fmla="*/ 17 w 60"/>
                <a:gd name="T29" fmla="*/ 68 h 68"/>
                <a:gd name="T30" fmla="*/ 17 w 60"/>
                <a:gd name="T31" fmla="*/ 68 h 68"/>
                <a:gd name="T32" fmla="*/ 9 w 60"/>
                <a:gd name="T33" fmla="*/ 68 h 68"/>
                <a:gd name="T34" fmla="*/ 9 w 60"/>
                <a:gd name="T35" fmla="*/ 68 h 68"/>
                <a:gd name="T36" fmla="*/ 0 w 60"/>
                <a:gd name="T37" fmla="*/ 68 h 68"/>
                <a:gd name="T38" fmla="*/ 34 w 60"/>
                <a:gd name="T39" fmla="*/ 0 h 68"/>
                <a:gd name="T40" fmla="*/ 34 w 60"/>
                <a:gd name="T41" fmla="*/ 0 h 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68"/>
                <a:gd name="T65" fmla="*/ 60 w 60"/>
                <a:gd name="T66" fmla="*/ 68 h 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68">
                  <a:moveTo>
                    <a:pt x="34" y="0"/>
                  </a:moveTo>
                  <a:lnTo>
                    <a:pt x="60" y="68"/>
                  </a:lnTo>
                  <a:lnTo>
                    <a:pt x="52" y="68"/>
                  </a:lnTo>
                  <a:lnTo>
                    <a:pt x="43" y="68"/>
                  </a:lnTo>
                  <a:lnTo>
                    <a:pt x="43" y="59"/>
                  </a:lnTo>
                  <a:lnTo>
                    <a:pt x="34" y="59"/>
                  </a:lnTo>
                  <a:lnTo>
                    <a:pt x="26" y="59"/>
                  </a:lnTo>
                  <a:lnTo>
                    <a:pt x="17" y="59"/>
                  </a:lnTo>
                  <a:lnTo>
                    <a:pt x="17" y="68"/>
                  </a:lnTo>
                  <a:lnTo>
                    <a:pt x="9" y="68"/>
                  </a:lnTo>
                  <a:lnTo>
                    <a:pt x="0" y="68"/>
                  </a:lnTo>
                  <a:lnTo>
                    <a:pt x="34"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11288" name="Freeform 82">
              <a:extLst>
                <a:ext uri="{FF2B5EF4-FFF2-40B4-BE49-F238E27FC236}">
                  <a16:creationId xmlns:a16="http://schemas.microsoft.com/office/drawing/2014/main" id="{BDA174F4-87C1-46B2-8D49-66A1AE52E2D3}"/>
                </a:ext>
              </a:extLst>
            </p:cNvPr>
            <p:cNvSpPr>
              <a:spLocks/>
            </p:cNvSpPr>
            <p:nvPr/>
          </p:nvSpPr>
          <p:spPr bwMode="auto">
            <a:xfrm>
              <a:off x="5511" y="1524"/>
              <a:ext cx="62" cy="91"/>
            </a:xfrm>
            <a:custGeom>
              <a:avLst/>
              <a:gdLst>
                <a:gd name="T0" fmla="*/ 68 w 68"/>
                <a:gd name="T1" fmla="*/ 25 h 59"/>
                <a:gd name="T2" fmla="*/ 0 w 68"/>
                <a:gd name="T3" fmla="*/ 0 h 59"/>
                <a:gd name="T4" fmla="*/ 0 w 68"/>
                <a:gd name="T5" fmla="*/ 0 h 59"/>
                <a:gd name="T6" fmla="*/ 0 w 68"/>
                <a:gd name="T7" fmla="*/ 0 h 59"/>
                <a:gd name="T8" fmla="*/ 0 w 68"/>
                <a:gd name="T9" fmla="*/ 8 h 59"/>
                <a:gd name="T10" fmla="*/ 0 w 68"/>
                <a:gd name="T11" fmla="*/ 8 h 59"/>
                <a:gd name="T12" fmla="*/ 0 w 68"/>
                <a:gd name="T13" fmla="*/ 17 h 59"/>
                <a:gd name="T14" fmla="*/ 8 w 68"/>
                <a:gd name="T15" fmla="*/ 17 h 59"/>
                <a:gd name="T16" fmla="*/ 8 w 68"/>
                <a:gd name="T17" fmla="*/ 25 h 59"/>
                <a:gd name="T18" fmla="*/ 8 w 68"/>
                <a:gd name="T19" fmla="*/ 25 h 59"/>
                <a:gd name="T20" fmla="*/ 8 w 68"/>
                <a:gd name="T21" fmla="*/ 25 h 59"/>
                <a:gd name="T22" fmla="*/ 8 w 68"/>
                <a:gd name="T23" fmla="*/ 34 h 59"/>
                <a:gd name="T24" fmla="*/ 8 w 68"/>
                <a:gd name="T25" fmla="*/ 34 h 59"/>
                <a:gd name="T26" fmla="*/ 8 w 68"/>
                <a:gd name="T27" fmla="*/ 42 h 59"/>
                <a:gd name="T28" fmla="*/ 0 w 68"/>
                <a:gd name="T29" fmla="*/ 42 h 59"/>
                <a:gd name="T30" fmla="*/ 0 w 68"/>
                <a:gd name="T31" fmla="*/ 51 h 59"/>
                <a:gd name="T32" fmla="*/ 0 w 68"/>
                <a:gd name="T33" fmla="*/ 51 h 59"/>
                <a:gd name="T34" fmla="*/ 0 w 68"/>
                <a:gd name="T35" fmla="*/ 51 h 59"/>
                <a:gd name="T36" fmla="*/ 0 w 68"/>
                <a:gd name="T37" fmla="*/ 59 h 59"/>
                <a:gd name="T38" fmla="*/ 68 w 68"/>
                <a:gd name="T39" fmla="*/ 25 h 59"/>
                <a:gd name="T40" fmla="*/ 68 w 68"/>
                <a:gd name="T41" fmla="*/ 25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59"/>
                <a:gd name="T65" fmla="*/ 68 w 68"/>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59">
                  <a:moveTo>
                    <a:pt x="68" y="25"/>
                  </a:moveTo>
                  <a:lnTo>
                    <a:pt x="0" y="0"/>
                  </a:lnTo>
                  <a:lnTo>
                    <a:pt x="0" y="8"/>
                  </a:lnTo>
                  <a:lnTo>
                    <a:pt x="0" y="17"/>
                  </a:lnTo>
                  <a:lnTo>
                    <a:pt x="8" y="17"/>
                  </a:lnTo>
                  <a:lnTo>
                    <a:pt x="8" y="25"/>
                  </a:lnTo>
                  <a:lnTo>
                    <a:pt x="8" y="34"/>
                  </a:lnTo>
                  <a:lnTo>
                    <a:pt x="8" y="42"/>
                  </a:lnTo>
                  <a:lnTo>
                    <a:pt x="0" y="42"/>
                  </a:lnTo>
                  <a:lnTo>
                    <a:pt x="0" y="51"/>
                  </a:lnTo>
                  <a:lnTo>
                    <a:pt x="0" y="59"/>
                  </a:lnTo>
                  <a:lnTo>
                    <a:pt x="68" y="25"/>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11289" name="Line 83">
              <a:extLst>
                <a:ext uri="{FF2B5EF4-FFF2-40B4-BE49-F238E27FC236}">
                  <a16:creationId xmlns:a16="http://schemas.microsoft.com/office/drawing/2014/main" id="{405A9745-F693-40C0-8E51-7E87B18B95FC}"/>
                </a:ext>
              </a:extLst>
            </p:cNvPr>
            <p:cNvSpPr>
              <a:spLocks noChangeShapeType="1"/>
            </p:cNvSpPr>
            <p:nvPr/>
          </p:nvSpPr>
          <p:spPr bwMode="auto">
            <a:xfrm flipH="1">
              <a:off x="4059" y="1574"/>
              <a:ext cx="515" cy="541"/>
            </a:xfrm>
            <a:prstGeom prst="line">
              <a:avLst/>
            </a:prstGeom>
            <a:noFill/>
            <a:ln w="0">
              <a:solidFill>
                <a:srgbClr val="24211D"/>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290" name="Freeform 84">
              <a:extLst>
                <a:ext uri="{FF2B5EF4-FFF2-40B4-BE49-F238E27FC236}">
                  <a16:creationId xmlns:a16="http://schemas.microsoft.com/office/drawing/2014/main" id="{B1E84120-9D74-48AA-AFC1-56A30907C286}"/>
                </a:ext>
              </a:extLst>
            </p:cNvPr>
            <p:cNvSpPr>
              <a:spLocks/>
            </p:cNvSpPr>
            <p:nvPr/>
          </p:nvSpPr>
          <p:spPr bwMode="auto">
            <a:xfrm>
              <a:off x="4057" y="2045"/>
              <a:ext cx="62" cy="65"/>
            </a:xfrm>
            <a:custGeom>
              <a:avLst/>
              <a:gdLst>
                <a:gd name="T0" fmla="*/ 0 w 68"/>
                <a:gd name="T1" fmla="*/ 68 h 68"/>
                <a:gd name="T2" fmla="*/ 68 w 68"/>
                <a:gd name="T3" fmla="*/ 43 h 68"/>
                <a:gd name="T4" fmla="*/ 68 w 68"/>
                <a:gd name="T5" fmla="*/ 43 h 68"/>
                <a:gd name="T6" fmla="*/ 68 w 68"/>
                <a:gd name="T7" fmla="*/ 34 h 68"/>
                <a:gd name="T8" fmla="*/ 60 w 68"/>
                <a:gd name="T9" fmla="*/ 34 h 68"/>
                <a:gd name="T10" fmla="*/ 60 w 68"/>
                <a:gd name="T11" fmla="*/ 34 h 68"/>
                <a:gd name="T12" fmla="*/ 60 w 68"/>
                <a:gd name="T13" fmla="*/ 34 h 68"/>
                <a:gd name="T14" fmla="*/ 51 w 68"/>
                <a:gd name="T15" fmla="*/ 34 h 68"/>
                <a:gd name="T16" fmla="*/ 51 w 68"/>
                <a:gd name="T17" fmla="*/ 26 h 68"/>
                <a:gd name="T18" fmla="*/ 51 w 68"/>
                <a:gd name="T19" fmla="*/ 26 h 68"/>
                <a:gd name="T20" fmla="*/ 43 w 68"/>
                <a:gd name="T21" fmla="*/ 26 h 68"/>
                <a:gd name="T22" fmla="*/ 43 w 68"/>
                <a:gd name="T23" fmla="*/ 17 h 68"/>
                <a:gd name="T24" fmla="*/ 43 w 68"/>
                <a:gd name="T25" fmla="*/ 17 h 68"/>
                <a:gd name="T26" fmla="*/ 34 w 68"/>
                <a:gd name="T27" fmla="*/ 17 h 68"/>
                <a:gd name="T28" fmla="*/ 34 w 68"/>
                <a:gd name="T29" fmla="*/ 9 h 68"/>
                <a:gd name="T30" fmla="*/ 34 w 68"/>
                <a:gd name="T31" fmla="*/ 9 h 68"/>
                <a:gd name="T32" fmla="*/ 34 w 68"/>
                <a:gd name="T33" fmla="*/ 9 h 68"/>
                <a:gd name="T34" fmla="*/ 34 w 68"/>
                <a:gd name="T35" fmla="*/ 0 h 68"/>
                <a:gd name="T36" fmla="*/ 26 w 68"/>
                <a:gd name="T37" fmla="*/ 0 h 68"/>
                <a:gd name="T38" fmla="*/ 0 w 68"/>
                <a:gd name="T39" fmla="*/ 68 h 68"/>
                <a:gd name="T40" fmla="*/ 0 w 68"/>
                <a:gd name="T41" fmla="*/ 68 h 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68"/>
                <a:gd name="T65" fmla="*/ 68 w 68"/>
                <a:gd name="T66" fmla="*/ 68 h 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68">
                  <a:moveTo>
                    <a:pt x="0" y="68"/>
                  </a:moveTo>
                  <a:lnTo>
                    <a:pt x="68" y="43"/>
                  </a:lnTo>
                  <a:lnTo>
                    <a:pt x="68" y="34"/>
                  </a:lnTo>
                  <a:lnTo>
                    <a:pt x="60" y="34"/>
                  </a:lnTo>
                  <a:lnTo>
                    <a:pt x="51" y="34"/>
                  </a:lnTo>
                  <a:lnTo>
                    <a:pt x="51" y="26"/>
                  </a:lnTo>
                  <a:lnTo>
                    <a:pt x="43" y="26"/>
                  </a:lnTo>
                  <a:lnTo>
                    <a:pt x="43" y="17"/>
                  </a:lnTo>
                  <a:lnTo>
                    <a:pt x="34" y="17"/>
                  </a:lnTo>
                  <a:lnTo>
                    <a:pt x="34" y="9"/>
                  </a:lnTo>
                  <a:lnTo>
                    <a:pt x="34" y="0"/>
                  </a:lnTo>
                  <a:lnTo>
                    <a:pt x="26" y="0"/>
                  </a:lnTo>
                  <a:lnTo>
                    <a:pt x="0" y="68"/>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11291" name="Line 85">
              <a:extLst>
                <a:ext uri="{FF2B5EF4-FFF2-40B4-BE49-F238E27FC236}">
                  <a16:creationId xmlns:a16="http://schemas.microsoft.com/office/drawing/2014/main" id="{DEE2A134-E00A-40FB-8B99-4FBE57E29E34}"/>
                </a:ext>
              </a:extLst>
            </p:cNvPr>
            <p:cNvSpPr>
              <a:spLocks noChangeShapeType="1"/>
            </p:cNvSpPr>
            <p:nvPr/>
          </p:nvSpPr>
          <p:spPr bwMode="auto">
            <a:xfrm flipH="1">
              <a:off x="3515" y="1570"/>
              <a:ext cx="1075" cy="0"/>
            </a:xfrm>
            <a:prstGeom prst="line">
              <a:avLst/>
            </a:prstGeom>
            <a:noFill/>
            <a:ln w="0">
              <a:solidFill>
                <a:srgbClr val="24211D"/>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292" name="Freeform 86">
              <a:extLst>
                <a:ext uri="{FF2B5EF4-FFF2-40B4-BE49-F238E27FC236}">
                  <a16:creationId xmlns:a16="http://schemas.microsoft.com/office/drawing/2014/main" id="{B0B5060A-6FE1-4C45-B574-DC43C932F554}"/>
                </a:ext>
              </a:extLst>
            </p:cNvPr>
            <p:cNvSpPr>
              <a:spLocks noEditPoints="1"/>
            </p:cNvSpPr>
            <p:nvPr/>
          </p:nvSpPr>
          <p:spPr bwMode="auto">
            <a:xfrm>
              <a:off x="3969" y="1570"/>
              <a:ext cx="1180" cy="269"/>
            </a:xfrm>
            <a:custGeom>
              <a:avLst/>
              <a:gdLst>
                <a:gd name="T0" fmla="*/ 118 w 118"/>
                <a:gd name="T1" fmla="*/ 1 h 33"/>
                <a:gd name="T2" fmla="*/ 101 w 118"/>
                <a:gd name="T3" fmla="*/ 23 h 33"/>
                <a:gd name="T4" fmla="*/ 101 w 118"/>
                <a:gd name="T5" fmla="*/ 21 h 33"/>
                <a:gd name="T6" fmla="*/ 116 w 118"/>
                <a:gd name="T7" fmla="*/ 1 h 33"/>
                <a:gd name="T8" fmla="*/ 118 w 118"/>
                <a:gd name="T9" fmla="*/ 1 h 33"/>
                <a:gd name="T10" fmla="*/ 101 w 118"/>
                <a:gd name="T11" fmla="*/ 23 h 33"/>
                <a:gd name="T12" fmla="*/ 66 w 118"/>
                <a:gd name="T13" fmla="*/ 32 h 33"/>
                <a:gd name="T14" fmla="*/ 66 w 118"/>
                <a:gd name="T15" fmla="*/ 31 h 33"/>
                <a:gd name="T16" fmla="*/ 101 w 118"/>
                <a:gd name="T17" fmla="*/ 21 h 33"/>
                <a:gd name="T18" fmla="*/ 101 w 118"/>
                <a:gd name="T19" fmla="*/ 23 h 33"/>
                <a:gd name="T20" fmla="*/ 66 w 118"/>
                <a:gd name="T21" fmla="*/ 32 h 33"/>
                <a:gd name="T22" fmla="*/ 28 w 118"/>
                <a:gd name="T23" fmla="*/ 27 h 33"/>
                <a:gd name="T24" fmla="*/ 29 w 118"/>
                <a:gd name="T25" fmla="*/ 25 h 33"/>
                <a:gd name="T26" fmla="*/ 66 w 118"/>
                <a:gd name="T27" fmla="*/ 31 h 33"/>
                <a:gd name="T28" fmla="*/ 66 w 118"/>
                <a:gd name="T29" fmla="*/ 32 h 33"/>
                <a:gd name="T30" fmla="*/ 28 w 118"/>
                <a:gd name="T31" fmla="*/ 27 h 33"/>
                <a:gd name="T32" fmla="*/ 0 w 118"/>
                <a:gd name="T33" fmla="*/ 1 h 33"/>
                <a:gd name="T34" fmla="*/ 1 w 118"/>
                <a:gd name="T35" fmla="*/ 0 h 33"/>
                <a:gd name="T36" fmla="*/ 29 w 118"/>
                <a:gd name="T37" fmla="*/ 25 h 33"/>
                <a:gd name="T38" fmla="*/ 28 w 118"/>
                <a:gd name="T39" fmla="*/ 27 h 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
                <a:gd name="T61" fmla="*/ 0 h 33"/>
                <a:gd name="T62" fmla="*/ 118 w 118"/>
                <a:gd name="T63" fmla="*/ 33 h 3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 h="33">
                  <a:moveTo>
                    <a:pt x="118" y="1"/>
                  </a:moveTo>
                  <a:cubicBezTo>
                    <a:pt x="117" y="10"/>
                    <a:pt x="110" y="18"/>
                    <a:pt x="101" y="23"/>
                  </a:cubicBezTo>
                  <a:lnTo>
                    <a:pt x="101" y="21"/>
                  </a:lnTo>
                  <a:cubicBezTo>
                    <a:pt x="109" y="16"/>
                    <a:pt x="115" y="9"/>
                    <a:pt x="116" y="1"/>
                  </a:cubicBezTo>
                  <a:lnTo>
                    <a:pt x="118" y="1"/>
                  </a:lnTo>
                  <a:close/>
                  <a:moveTo>
                    <a:pt x="101" y="23"/>
                  </a:moveTo>
                  <a:cubicBezTo>
                    <a:pt x="92" y="28"/>
                    <a:pt x="79" y="32"/>
                    <a:pt x="66" y="32"/>
                  </a:cubicBezTo>
                  <a:lnTo>
                    <a:pt x="66" y="31"/>
                  </a:lnTo>
                  <a:cubicBezTo>
                    <a:pt x="79" y="30"/>
                    <a:pt x="91" y="27"/>
                    <a:pt x="101" y="21"/>
                  </a:cubicBezTo>
                  <a:lnTo>
                    <a:pt x="101" y="23"/>
                  </a:lnTo>
                  <a:close/>
                  <a:moveTo>
                    <a:pt x="66" y="32"/>
                  </a:moveTo>
                  <a:cubicBezTo>
                    <a:pt x="54" y="33"/>
                    <a:pt x="40" y="31"/>
                    <a:pt x="28" y="27"/>
                  </a:cubicBezTo>
                  <a:lnTo>
                    <a:pt x="29" y="25"/>
                  </a:lnTo>
                  <a:cubicBezTo>
                    <a:pt x="40" y="30"/>
                    <a:pt x="54" y="31"/>
                    <a:pt x="66" y="31"/>
                  </a:cubicBezTo>
                  <a:lnTo>
                    <a:pt x="66" y="32"/>
                  </a:lnTo>
                  <a:close/>
                  <a:moveTo>
                    <a:pt x="28" y="27"/>
                  </a:moveTo>
                  <a:cubicBezTo>
                    <a:pt x="15" y="22"/>
                    <a:pt x="4" y="13"/>
                    <a:pt x="0" y="1"/>
                  </a:cubicBezTo>
                  <a:lnTo>
                    <a:pt x="1" y="0"/>
                  </a:lnTo>
                  <a:cubicBezTo>
                    <a:pt x="5" y="12"/>
                    <a:pt x="16" y="20"/>
                    <a:pt x="29" y="25"/>
                  </a:cubicBezTo>
                  <a:lnTo>
                    <a:pt x="28" y="27"/>
                  </a:lnTo>
                  <a:close/>
                </a:path>
              </a:pathLst>
            </a:custGeom>
            <a:solidFill>
              <a:srgbClr val="EB3D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11293" name="Freeform 87">
              <a:extLst>
                <a:ext uri="{FF2B5EF4-FFF2-40B4-BE49-F238E27FC236}">
                  <a16:creationId xmlns:a16="http://schemas.microsoft.com/office/drawing/2014/main" id="{F1F56F97-640E-4B5D-BD9A-2CFF80FCCEF9}"/>
                </a:ext>
              </a:extLst>
            </p:cNvPr>
            <p:cNvSpPr>
              <a:spLocks/>
            </p:cNvSpPr>
            <p:nvPr/>
          </p:nvSpPr>
          <p:spPr bwMode="auto">
            <a:xfrm>
              <a:off x="5057" y="1434"/>
              <a:ext cx="45" cy="51"/>
            </a:xfrm>
            <a:custGeom>
              <a:avLst/>
              <a:gdLst>
                <a:gd name="T0" fmla="*/ 0 w 60"/>
                <a:gd name="T1" fmla="*/ 8 h 51"/>
                <a:gd name="T2" fmla="*/ 34 w 60"/>
                <a:gd name="T3" fmla="*/ 34 h 51"/>
                <a:gd name="T4" fmla="*/ 51 w 60"/>
                <a:gd name="T5" fmla="*/ 51 h 51"/>
                <a:gd name="T6" fmla="*/ 60 w 60"/>
                <a:gd name="T7" fmla="*/ 51 h 51"/>
                <a:gd name="T8" fmla="*/ 43 w 60"/>
                <a:gd name="T9" fmla="*/ 25 h 51"/>
                <a:gd name="T10" fmla="*/ 9 w 60"/>
                <a:gd name="T11" fmla="*/ 0 h 51"/>
                <a:gd name="T12" fmla="*/ 0 w 60"/>
                <a:gd name="T13" fmla="*/ 8 h 51"/>
                <a:gd name="T14" fmla="*/ 0 60000 65536"/>
                <a:gd name="T15" fmla="*/ 0 60000 65536"/>
                <a:gd name="T16" fmla="*/ 0 60000 65536"/>
                <a:gd name="T17" fmla="*/ 0 60000 65536"/>
                <a:gd name="T18" fmla="*/ 0 60000 65536"/>
                <a:gd name="T19" fmla="*/ 0 60000 65536"/>
                <a:gd name="T20" fmla="*/ 0 60000 65536"/>
                <a:gd name="T21" fmla="*/ 0 w 60"/>
                <a:gd name="T22" fmla="*/ 0 h 51"/>
                <a:gd name="T23" fmla="*/ 60 w 6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51">
                  <a:moveTo>
                    <a:pt x="0" y="8"/>
                  </a:moveTo>
                  <a:lnTo>
                    <a:pt x="34" y="34"/>
                  </a:lnTo>
                  <a:lnTo>
                    <a:pt x="51" y="51"/>
                  </a:lnTo>
                  <a:lnTo>
                    <a:pt x="60" y="51"/>
                  </a:lnTo>
                  <a:lnTo>
                    <a:pt x="43" y="25"/>
                  </a:lnTo>
                  <a:lnTo>
                    <a:pt x="9" y="0"/>
                  </a:lnTo>
                  <a:lnTo>
                    <a:pt x="0" y="8"/>
                  </a:lnTo>
                  <a:close/>
                </a:path>
              </a:pathLst>
            </a:custGeom>
            <a:solidFill>
              <a:srgbClr val="0089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11294" name="Line 88">
              <a:extLst>
                <a:ext uri="{FF2B5EF4-FFF2-40B4-BE49-F238E27FC236}">
                  <a16:creationId xmlns:a16="http://schemas.microsoft.com/office/drawing/2014/main" id="{20F6DF49-C44D-45A4-936C-34EBDDB46DA0}"/>
                </a:ext>
              </a:extLst>
            </p:cNvPr>
            <p:cNvSpPr>
              <a:spLocks noChangeShapeType="1"/>
            </p:cNvSpPr>
            <p:nvPr/>
          </p:nvSpPr>
          <p:spPr bwMode="auto">
            <a:xfrm flipV="1">
              <a:off x="4574" y="1542"/>
              <a:ext cx="33"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295" name="Line 89">
              <a:extLst>
                <a:ext uri="{FF2B5EF4-FFF2-40B4-BE49-F238E27FC236}">
                  <a16:creationId xmlns:a16="http://schemas.microsoft.com/office/drawing/2014/main" id="{5A32A02B-194E-4292-ABAB-F475A8E74613}"/>
                </a:ext>
              </a:extLst>
            </p:cNvPr>
            <p:cNvSpPr>
              <a:spLocks noChangeShapeType="1"/>
            </p:cNvSpPr>
            <p:nvPr/>
          </p:nvSpPr>
          <p:spPr bwMode="auto">
            <a:xfrm flipV="1">
              <a:off x="4622" y="1485"/>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296" name="Line 90">
              <a:extLst>
                <a:ext uri="{FF2B5EF4-FFF2-40B4-BE49-F238E27FC236}">
                  <a16:creationId xmlns:a16="http://schemas.microsoft.com/office/drawing/2014/main" id="{E8271997-C319-4CD8-B380-F83DECE5EDC2}"/>
                </a:ext>
              </a:extLst>
            </p:cNvPr>
            <p:cNvSpPr>
              <a:spLocks noChangeShapeType="1"/>
            </p:cNvSpPr>
            <p:nvPr/>
          </p:nvSpPr>
          <p:spPr bwMode="auto">
            <a:xfrm flipV="1">
              <a:off x="4677" y="1436"/>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297" name="Line 91">
              <a:extLst>
                <a:ext uri="{FF2B5EF4-FFF2-40B4-BE49-F238E27FC236}">
                  <a16:creationId xmlns:a16="http://schemas.microsoft.com/office/drawing/2014/main" id="{E9426786-F5A0-43C9-A2D9-2E3420397B84}"/>
                </a:ext>
              </a:extLst>
            </p:cNvPr>
            <p:cNvSpPr>
              <a:spLocks noChangeShapeType="1"/>
            </p:cNvSpPr>
            <p:nvPr/>
          </p:nvSpPr>
          <p:spPr bwMode="auto">
            <a:xfrm flipV="1">
              <a:off x="4724" y="1379"/>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298" name="Line 92">
              <a:extLst>
                <a:ext uri="{FF2B5EF4-FFF2-40B4-BE49-F238E27FC236}">
                  <a16:creationId xmlns:a16="http://schemas.microsoft.com/office/drawing/2014/main" id="{8AD59D33-18FF-4550-9BF2-5E83249CB8A0}"/>
                </a:ext>
              </a:extLst>
            </p:cNvPr>
            <p:cNvSpPr>
              <a:spLocks noChangeShapeType="1"/>
            </p:cNvSpPr>
            <p:nvPr/>
          </p:nvSpPr>
          <p:spPr bwMode="auto">
            <a:xfrm flipV="1">
              <a:off x="4771" y="1310"/>
              <a:ext cx="32" cy="3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299" name="Line 93">
              <a:extLst>
                <a:ext uri="{FF2B5EF4-FFF2-40B4-BE49-F238E27FC236}">
                  <a16:creationId xmlns:a16="http://schemas.microsoft.com/office/drawing/2014/main" id="{DC2FC8AE-29AC-4378-AB78-FBCCF95E51D6}"/>
                </a:ext>
              </a:extLst>
            </p:cNvPr>
            <p:cNvSpPr>
              <a:spLocks noChangeShapeType="1"/>
            </p:cNvSpPr>
            <p:nvPr/>
          </p:nvSpPr>
          <p:spPr bwMode="auto">
            <a:xfrm flipV="1">
              <a:off x="4826" y="1273"/>
              <a:ext cx="32" cy="3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300" name="Line 94">
              <a:extLst>
                <a:ext uri="{FF2B5EF4-FFF2-40B4-BE49-F238E27FC236}">
                  <a16:creationId xmlns:a16="http://schemas.microsoft.com/office/drawing/2014/main" id="{C006EEFD-C54B-4ADD-B40B-E15FF881BDEC}"/>
                </a:ext>
              </a:extLst>
            </p:cNvPr>
            <p:cNvSpPr>
              <a:spLocks noChangeShapeType="1"/>
            </p:cNvSpPr>
            <p:nvPr/>
          </p:nvSpPr>
          <p:spPr bwMode="auto">
            <a:xfrm flipV="1">
              <a:off x="4873" y="1224"/>
              <a:ext cx="32" cy="3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301" name="Line 95">
              <a:extLst>
                <a:ext uri="{FF2B5EF4-FFF2-40B4-BE49-F238E27FC236}">
                  <a16:creationId xmlns:a16="http://schemas.microsoft.com/office/drawing/2014/main" id="{D63DBAA7-D4C7-45C6-B7C0-89E8CA888433}"/>
                </a:ext>
              </a:extLst>
            </p:cNvPr>
            <p:cNvSpPr>
              <a:spLocks noChangeShapeType="1"/>
            </p:cNvSpPr>
            <p:nvPr/>
          </p:nvSpPr>
          <p:spPr bwMode="auto">
            <a:xfrm flipV="1">
              <a:off x="4920" y="1175"/>
              <a:ext cx="32" cy="3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302" name="Line 96">
              <a:extLst>
                <a:ext uri="{FF2B5EF4-FFF2-40B4-BE49-F238E27FC236}">
                  <a16:creationId xmlns:a16="http://schemas.microsoft.com/office/drawing/2014/main" id="{4EF64F4A-872F-433E-BEAA-5CB1AA3DC386}"/>
                </a:ext>
              </a:extLst>
            </p:cNvPr>
            <p:cNvSpPr>
              <a:spLocks noChangeShapeType="1"/>
            </p:cNvSpPr>
            <p:nvPr/>
          </p:nvSpPr>
          <p:spPr bwMode="auto">
            <a:xfrm flipV="1">
              <a:off x="4966" y="1118"/>
              <a:ext cx="41" cy="4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303" name="Line 97">
              <a:extLst>
                <a:ext uri="{FF2B5EF4-FFF2-40B4-BE49-F238E27FC236}">
                  <a16:creationId xmlns:a16="http://schemas.microsoft.com/office/drawing/2014/main" id="{3A8C330C-D11A-48E2-BBEF-A50B11DAF8D8}"/>
                </a:ext>
              </a:extLst>
            </p:cNvPr>
            <p:cNvSpPr>
              <a:spLocks noChangeShapeType="1"/>
            </p:cNvSpPr>
            <p:nvPr/>
          </p:nvSpPr>
          <p:spPr bwMode="auto">
            <a:xfrm flipV="1">
              <a:off x="5022" y="1070"/>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304" name="Line 98">
              <a:extLst>
                <a:ext uri="{FF2B5EF4-FFF2-40B4-BE49-F238E27FC236}">
                  <a16:creationId xmlns:a16="http://schemas.microsoft.com/office/drawing/2014/main" id="{B249A4A7-758F-48A9-920A-0145FF3727DC}"/>
                </a:ext>
              </a:extLst>
            </p:cNvPr>
            <p:cNvSpPr>
              <a:spLocks noChangeShapeType="1"/>
            </p:cNvSpPr>
            <p:nvPr/>
          </p:nvSpPr>
          <p:spPr bwMode="auto">
            <a:xfrm flipV="1">
              <a:off x="5069" y="1013"/>
              <a:ext cx="32" cy="33"/>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305" name="Line 99">
              <a:extLst>
                <a:ext uri="{FF2B5EF4-FFF2-40B4-BE49-F238E27FC236}">
                  <a16:creationId xmlns:a16="http://schemas.microsoft.com/office/drawing/2014/main" id="{6CB8222B-77FA-41F4-B3F1-0283CBE368E2}"/>
                </a:ext>
              </a:extLst>
            </p:cNvPr>
            <p:cNvSpPr>
              <a:spLocks noChangeShapeType="1"/>
            </p:cNvSpPr>
            <p:nvPr/>
          </p:nvSpPr>
          <p:spPr bwMode="auto">
            <a:xfrm flipV="1">
              <a:off x="5124" y="964"/>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306" name="Line 100">
              <a:extLst>
                <a:ext uri="{FF2B5EF4-FFF2-40B4-BE49-F238E27FC236}">
                  <a16:creationId xmlns:a16="http://schemas.microsoft.com/office/drawing/2014/main" id="{91F60E34-56AF-4704-8075-798E9F7A59BB}"/>
                </a:ext>
              </a:extLst>
            </p:cNvPr>
            <p:cNvSpPr>
              <a:spLocks noChangeShapeType="1"/>
            </p:cNvSpPr>
            <p:nvPr/>
          </p:nvSpPr>
          <p:spPr bwMode="auto">
            <a:xfrm flipV="1">
              <a:off x="5171" y="916"/>
              <a:ext cx="32" cy="32"/>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307" name="Line 101">
              <a:extLst>
                <a:ext uri="{FF2B5EF4-FFF2-40B4-BE49-F238E27FC236}">
                  <a16:creationId xmlns:a16="http://schemas.microsoft.com/office/drawing/2014/main" id="{5F418BF4-A2FB-4248-AA64-1945ACA09755}"/>
                </a:ext>
              </a:extLst>
            </p:cNvPr>
            <p:cNvSpPr>
              <a:spLocks noChangeShapeType="1"/>
            </p:cNvSpPr>
            <p:nvPr/>
          </p:nvSpPr>
          <p:spPr bwMode="auto">
            <a:xfrm flipV="1">
              <a:off x="5218" y="867"/>
              <a:ext cx="32" cy="24"/>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308" name="Line 102">
              <a:extLst>
                <a:ext uri="{FF2B5EF4-FFF2-40B4-BE49-F238E27FC236}">
                  <a16:creationId xmlns:a16="http://schemas.microsoft.com/office/drawing/2014/main" id="{238929F4-F355-486D-ADD3-BCED60EF5EDF}"/>
                </a:ext>
              </a:extLst>
            </p:cNvPr>
            <p:cNvSpPr>
              <a:spLocks noChangeShapeType="1"/>
            </p:cNvSpPr>
            <p:nvPr/>
          </p:nvSpPr>
          <p:spPr bwMode="auto">
            <a:xfrm flipV="1">
              <a:off x="5218" y="867"/>
              <a:ext cx="32" cy="24"/>
            </a:xfrm>
            <a:prstGeom prst="line">
              <a:avLst/>
            </a:prstGeom>
            <a:noFill/>
            <a:ln w="0">
              <a:solidFill>
                <a:srgbClr val="009049"/>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mj-lt"/>
              </a:endParaRPr>
            </a:p>
          </p:txBody>
        </p:sp>
        <p:sp>
          <p:nvSpPr>
            <p:cNvPr id="11309" name="Arc 103">
              <a:extLst>
                <a:ext uri="{FF2B5EF4-FFF2-40B4-BE49-F238E27FC236}">
                  <a16:creationId xmlns:a16="http://schemas.microsoft.com/office/drawing/2014/main" id="{51E5942F-EFEA-4428-A31A-99218604CA57}"/>
                </a:ext>
              </a:extLst>
            </p:cNvPr>
            <p:cNvSpPr>
              <a:spLocks/>
            </p:cNvSpPr>
            <p:nvPr/>
          </p:nvSpPr>
          <p:spPr bwMode="auto">
            <a:xfrm rot="10725089" flipH="1">
              <a:off x="4363" y="754"/>
              <a:ext cx="784" cy="1052"/>
            </a:xfrm>
            <a:custGeom>
              <a:avLst/>
              <a:gdLst>
                <a:gd name="T0" fmla="*/ 0 w 24106"/>
                <a:gd name="T1" fmla="*/ 4 h 40020"/>
                <a:gd name="T2" fmla="*/ 448 w 24106"/>
                <a:gd name="T3" fmla="*/ 1052 h 40020"/>
                <a:gd name="T4" fmla="*/ 82 w 24106"/>
                <a:gd name="T5" fmla="*/ 568 h 40020"/>
                <a:gd name="T6" fmla="*/ 0 60000 65536"/>
                <a:gd name="T7" fmla="*/ 0 60000 65536"/>
                <a:gd name="T8" fmla="*/ 0 60000 65536"/>
                <a:gd name="T9" fmla="*/ 0 w 24106"/>
                <a:gd name="T10" fmla="*/ 0 h 40020"/>
                <a:gd name="T11" fmla="*/ 24106 w 24106"/>
                <a:gd name="T12" fmla="*/ 40020 h 40020"/>
              </a:gdLst>
              <a:ahLst/>
              <a:cxnLst>
                <a:cxn ang="T6">
                  <a:pos x="T0" y="T1"/>
                </a:cxn>
                <a:cxn ang="T7">
                  <a:pos x="T2" y="T3"/>
                </a:cxn>
                <a:cxn ang="T8">
                  <a:pos x="T4" y="T5"/>
                </a:cxn>
              </a:cxnLst>
              <a:rect l="T9" t="T10" r="T11" b="T12"/>
              <a:pathLst>
                <a:path w="24106" h="40020" fill="none" extrusionOk="0">
                  <a:moveTo>
                    <a:pt x="-1" y="145"/>
                  </a:moveTo>
                  <a:cubicBezTo>
                    <a:pt x="831" y="48"/>
                    <a:pt x="1668" y="-1"/>
                    <a:pt x="2506" y="0"/>
                  </a:cubicBezTo>
                  <a:cubicBezTo>
                    <a:pt x="14435" y="0"/>
                    <a:pt x="24106" y="9670"/>
                    <a:pt x="24106" y="21600"/>
                  </a:cubicBezTo>
                  <a:cubicBezTo>
                    <a:pt x="24106" y="29117"/>
                    <a:pt x="20197" y="36093"/>
                    <a:pt x="13787" y="40020"/>
                  </a:cubicBezTo>
                </a:path>
                <a:path w="24106" h="40020" stroke="0" extrusionOk="0">
                  <a:moveTo>
                    <a:pt x="-1" y="145"/>
                  </a:moveTo>
                  <a:cubicBezTo>
                    <a:pt x="831" y="48"/>
                    <a:pt x="1668" y="-1"/>
                    <a:pt x="2506" y="0"/>
                  </a:cubicBezTo>
                  <a:cubicBezTo>
                    <a:pt x="14435" y="0"/>
                    <a:pt x="24106" y="9670"/>
                    <a:pt x="24106" y="21600"/>
                  </a:cubicBezTo>
                  <a:cubicBezTo>
                    <a:pt x="24106" y="29117"/>
                    <a:pt x="20197" y="36093"/>
                    <a:pt x="13787" y="40020"/>
                  </a:cubicBezTo>
                  <a:lnTo>
                    <a:pt x="2506"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sp>
          <p:nvSpPr>
            <p:cNvPr id="11310" name="Line 104">
              <a:extLst>
                <a:ext uri="{FF2B5EF4-FFF2-40B4-BE49-F238E27FC236}">
                  <a16:creationId xmlns:a16="http://schemas.microsoft.com/office/drawing/2014/main" id="{2E69CDCB-587B-4AA0-9A72-AE563A5F6D49}"/>
                </a:ext>
              </a:extLst>
            </p:cNvPr>
            <p:cNvSpPr>
              <a:spLocks noChangeShapeType="1"/>
            </p:cNvSpPr>
            <p:nvPr/>
          </p:nvSpPr>
          <p:spPr bwMode="auto">
            <a:xfrm flipV="1">
              <a:off x="4830" y="799"/>
              <a:ext cx="0" cy="453"/>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11311" name="Line 105">
              <a:extLst>
                <a:ext uri="{FF2B5EF4-FFF2-40B4-BE49-F238E27FC236}">
                  <a16:creationId xmlns:a16="http://schemas.microsoft.com/office/drawing/2014/main" id="{5EC9A70E-F1DE-4470-98BC-9E7EB01EFAA2}"/>
                </a:ext>
              </a:extLst>
            </p:cNvPr>
            <p:cNvSpPr>
              <a:spLocks noChangeShapeType="1"/>
            </p:cNvSpPr>
            <p:nvPr/>
          </p:nvSpPr>
          <p:spPr bwMode="auto">
            <a:xfrm flipV="1">
              <a:off x="4150" y="844"/>
              <a:ext cx="182" cy="91"/>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11312" name="Line 106">
              <a:extLst>
                <a:ext uri="{FF2B5EF4-FFF2-40B4-BE49-F238E27FC236}">
                  <a16:creationId xmlns:a16="http://schemas.microsoft.com/office/drawing/2014/main" id="{64478EDF-1BC4-4C8C-8D7F-61B586162058}"/>
                </a:ext>
              </a:extLst>
            </p:cNvPr>
            <p:cNvSpPr>
              <a:spLocks noChangeShapeType="1"/>
            </p:cNvSpPr>
            <p:nvPr/>
          </p:nvSpPr>
          <p:spPr bwMode="auto">
            <a:xfrm>
              <a:off x="5148" y="1162"/>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11313" name="Line 107">
              <a:extLst>
                <a:ext uri="{FF2B5EF4-FFF2-40B4-BE49-F238E27FC236}">
                  <a16:creationId xmlns:a16="http://schemas.microsoft.com/office/drawing/2014/main" id="{35AA6B38-494C-43ED-AC13-98DA2F36B6B5}"/>
                </a:ext>
              </a:extLst>
            </p:cNvPr>
            <p:cNvSpPr>
              <a:spLocks noChangeShapeType="1"/>
            </p:cNvSpPr>
            <p:nvPr/>
          </p:nvSpPr>
          <p:spPr bwMode="auto">
            <a:xfrm flipH="1">
              <a:off x="3969" y="1253"/>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mc:AlternateContent xmlns:mc="http://schemas.openxmlformats.org/markup-compatibility/2006" xmlns:a14="http://schemas.microsoft.com/office/drawing/2010/main">
          <mc:Choice Requires="a14">
            <p:sp>
              <p:nvSpPr>
                <p:cNvPr id="11279" name="Object 108">
                  <a:extLst>
                    <a:ext uri="{FF2B5EF4-FFF2-40B4-BE49-F238E27FC236}">
                      <a16:creationId xmlns:a16="http://schemas.microsoft.com/office/drawing/2014/main" id="{36A13594-AC73-4305-9926-6F537E1CA9DE}"/>
                    </a:ext>
                  </a:extLst>
                </p:cNvPr>
                <p:cNvSpPr txBox="1"/>
                <p:nvPr/>
              </p:nvSpPr>
              <p:spPr bwMode="auto">
                <a:xfrm>
                  <a:off x="4523" y="799"/>
                  <a:ext cx="256" cy="28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𝒃</m:t>
                        </m:r>
                      </m:oMath>
                    </m:oMathPara>
                  </a14:m>
                  <a:endParaRPr lang="zh-CN" altLang="en-US" sz="2800" b="1">
                    <a:latin typeface="+mj-lt"/>
                  </a:endParaRPr>
                </a:p>
              </p:txBody>
            </p:sp>
          </mc:Choice>
          <mc:Fallback xmlns="">
            <p:sp>
              <p:nvSpPr>
                <p:cNvPr id="11279" name="Object 108">
                  <a:extLst>
                    <a:ext uri="{FF2B5EF4-FFF2-40B4-BE49-F238E27FC236}">
                      <a16:creationId xmlns:a16="http://schemas.microsoft.com/office/drawing/2014/main" id="{36A13594-AC73-4305-9926-6F537E1CA9DE}"/>
                    </a:ext>
                  </a:extLst>
                </p:cNvPr>
                <p:cNvSpPr txBox="1">
                  <a:spLocks noRot="1" noChangeAspect="1" noMove="1" noResize="1" noEditPoints="1" noAdjustHandles="1" noChangeArrowheads="1" noChangeShapeType="1" noTextEdit="1"/>
                </p:cNvSpPr>
                <p:nvPr/>
              </p:nvSpPr>
              <p:spPr bwMode="auto">
                <a:xfrm>
                  <a:off x="4523" y="799"/>
                  <a:ext cx="256" cy="288"/>
                </a:xfrm>
                <a:prstGeom prst="rect">
                  <a:avLst/>
                </a:prstGeom>
                <a:blipFill>
                  <a:blip r:embed="rId23"/>
                  <a:stretch>
                    <a:fillRect l="-5634"/>
                  </a:stretch>
                </a:blipFill>
                <a:ln>
                  <a:noFill/>
                </a:ln>
                <a:effectLst/>
              </p:spPr>
              <p:txBody>
                <a:bodyPr/>
                <a:lstStyle/>
                <a:p>
                  <a:r>
                    <a:rPr lang="zh-CN" altLang="en-US">
                      <a:noFill/>
                    </a:rPr>
                    <a:t> </a:t>
                  </a:r>
                </a:p>
              </p:txBody>
            </p:sp>
          </mc:Fallback>
        </mc:AlternateContent>
        <p:sp>
          <p:nvSpPr>
            <p:cNvPr id="11314" name="Line 109">
              <a:extLst>
                <a:ext uri="{FF2B5EF4-FFF2-40B4-BE49-F238E27FC236}">
                  <a16:creationId xmlns:a16="http://schemas.microsoft.com/office/drawing/2014/main" id="{A5F8D434-3335-4B7F-9C45-40B12EC2F215}"/>
                </a:ext>
              </a:extLst>
            </p:cNvPr>
            <p:cNvSpPr>
              <a:spLocks noChangeShapeType="1"/>
            </p:cNvSpPr>
            <p:nvPr/>
          </p:nvSpPr>
          <p:spPr bwMode="auto">
            <a:xfrm flipH="1">
              <a:off x="4558" y="1071"/>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mc:AlternateContent xmlns:mc="http://schemas.openxmlformats.org/markup-compatibility/2006" xmlns:a14="http://schemas.microsoft.com/office/drawing/2010/main">
          <mc:Choice Requires="a14">
            <p:sp>
              <p:nvSpPr>
                <p:cNvPr id="11280" name="Object 110">
                  <a:extLst>
                    <a:ext uri="{FF2B5EF4-FFF2-40B4-BE49-F238E27FC236}">
                      <a16:creationId xmlns:a16="http://schemas.microsoft.com/office/drawing/2014/main" id="{7EE637A8-6E9A-410E-B71A-FCA524F15ADC}"/>
                    </a:ext>
                  </a:extLst>
                </p:cNvPr>
                <p:cNvSpPr txBox="1"/>
                <p:nvPr/>
              </p:nvSpPr>
              <p:spPr bwMode="auto">
                <a:xfrm>
                  <a:off x="4834" y="481"/>
                  <a:ext cx="266" cy="269"/>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𝒏</m:t>
                        </m:r>
                      </m:oMath>
                    </m:oMathPara>
                  </a14:m>
                  <a:endParaRPr lang="zh-CN" altLang="en-US" sz="2800" b="1" dirty="0">
                    <a:latin typeface="+mj-lt"/>
                  </a:endParaRPr>
                </a:p>
              </p:txBody>
            </p:sp>
          </mc:Choice>
          <mc:Fallback xmlns="">
            <p:sp>
              <p:nvSpPr>
                <p:cNvPr id="11280" name="Object 110">
                  <a:extLst>
                    <a:ext uri="{FF2B5EF4-FFF2-40B4-BE49-F238E27FC236}">
                      <a16:creationId xmlns:a16="http://schemas.microsoft.com/office/drawing/2014/main" id="{7EE637A8-6E9A-410E-B71A-FCA524F15ADC}"/>
                    </a:ext>
                  </a:extLst>
                </p:cNvPr>
                <p:cNvSpPr txBox="1">
                  <a:spLocks noRot="1" noChangeAspect="1" noMove="1" noResize="1" noEditPoints="1" noAdjustHandles="1" noChangeArrowheads="1" noChangeShapeType="1" noTextEdit="1"/>
                </p:cNvSpPr>
                <p:nvPr/>
              </p:nvSpPr>
              <p:spPr bwMode="auto">
                <a:xfrm>
                  <a:off x="4834" y="481"/>
                  <a:ext cx="266" cy="269"/>
                </a:xfrm>
                <a:prstGeom prst="rect">
                  <a:avLst/>
                </a:prstGeom>
                <a:blipFill>
                  <a:blip r:embed="rId2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81" name="Object 111">
                  <a:extLst>
                    <a:ext uri="{FF2B5EF4-FFF2-40B4-BE49-F238E27FC236}">
                      <a16:creationId xmlns:a16="http://schemas.microsoft.com/office/drawing/2014/main" id="{E6F5F1D3-9F29-4929-AF86-7B481D3B2CED}"/>
                    </a:ext>
                  </a:extLst>
                </p:cNvPr>
                <p:cNvSpPr txBox="1"/>
                <p:nvPr/>
              </p:nvSpPr>
              <p:spPr bwMode="auto">
                <a:xfrm>
                  <a:off x="4286" y="1797"/>
                  <a:ext cx="405" cy="29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𝒂</m:t>
                        </m:r>
                      </m:oMath>
                    </m:oMathPara>
                  </a14:m>
                  <a:endParaRPr lang="zh-CN" altLang="en-US" sz="2800" b="1" dirty="0">
                    <a:latin typeface="+mj-lt"/>
                  </a:endParaRPr>
                </a:p>
              </p:txBody>
            </p:sp>
          </mc:Choice>
          <mc:Fallback xmlns="">
            <p:sp>
              <p:nvSpPr>
                <p:cNvPr id="11281" name="Object 111">
                  <a:extLst>
                    <a:ext uri="{FF2B5EF4-FFF2-40B4-BE49-F238E27FC236}">
                      <a16:creationId xmlns:a16="http://schemas.microsoft.com/office/drawing/2014/main" id="{E6F5F1D3-9F29-4929-AF86-7B481D3B2CED}"/>
                    </a:ext>
                  </a:extLst>
                </p:cNvPr>
                <p:cNvSpPr txBox="1">
                  <a:spLocks noRot="1" noChangeAspect="1" noMove="1" noResize="1" noEditPoints="1" noAdjustHandles="1" noChangeArrowheads="1" noChangeShapeType="1" noTextEdit="1"/>
                </p:cNvSpPr>
                <p:nvPr/>
              </p:nvSpPr>
              <p:spPr bwMode="auto">
                <a:xfrm>
                  <a:off x="4286" y="1797"/>
                  <a:ext cx="405" cy="290"/>
                </a:xfrm>
                <a:prstGeom prst="rect">
                  <a:avLst/>
                </a:prstGeom>
                <a:blipFill>
                  <a:blip r:embed="rId25"/>
                  <a:stretch>
                    <a:fillRect/>
                  </a:stretch>
                </a:blipFill>
                <a:ln>
                  <a:noFill/>
                </a:ln>
                <a:effectLst/>
              </p:spPr>
              <p:txBody>
                <a:bodyPr/>
                <a:lstStyle/>
                <a:p>
                  <a:r>
                    <a:rPr lang="zh-CN" altLang="en-US">
                      <a:noFill/>
                    </a:rPr>
                    <a:t> </a:t>
                  </a:r>
                </a:p>
              </p:txBody>
            </p:sp>
          </mc:Fallback>
        </mc:AlternateContent>
        <p:sp>
          <p:nvSpPr>
            <p:cNvPr id="11315" name="Arc 112">
              <a:extLst>
                <a:ext uri="{FF2B5EF4-FFF2-40B4-BE49-F238E27FC236}">
                  <a16:creationId xmlns:a16="http://schemas.microsoft.com/office/drawing/2014/main" id="{0436FCE7-AAA8-45CF-BA8F-21AC68412792}"/>
                </a:ext>
              </a:extLst>
            </p:cNvPr>
            <p:cNvSpPr>
              <a:spLocks/>
            </p:cNvSpPr>
            <p:nvPr/>
          </p:nvSpPr>
          <p:spPr bwMode="auto">
            <a:xfrm flipV="1">
              <a:off x="3969" y="1302"/>
              <a:ext cx="1179" cy="316"/>
            </a:xfrm>
            <a:custGeom>
              <a:avLst/>
              <a:gdLst>
                <a:gd name="T0" fmla="*/ 1179 w 43148"/>
                <a:gd name="T1" fmla="*/ 1 h 21600"/>
                <a:gd name="T2" fmla="*/ 0 w 43148"/>
                <a:gd name="T3" fmla="*/ 22 h 21600"/>
                <a:gd name="T4" fmla="*/ 589 w 43148"/>
                <a:gd name="T5" fmla="*/ 0 h 21600"/>
                <a:gd name="T6" fmla="*/ 0 60000 65536"/>
                <a:gd name="T7" fmla="*/ 0 60000 65536"/>
                <a:gd name="T8" fmla="*/ 0 60000 65536"/>
                <a:gd name="T9" fmla="*/ 0 w 43148"/>
                <a:gd name="T10" fmla="*/ 0 h 21600"/>
                <a:gd name="T11" fmla="*/ 43148 w 43148"/>
                <a:gd name="T12" fmla="*/ 21600 h 21600"/>
              </a:gdLst>
              <a:ahLst/>
              <a:cxnLst>
                <a:cxn ang="T6">
                  <a:pos x="T0" y="T1"/>
                </a:cxn>
                <a:cxn ang="T7">
                  <a:pos x="T2" y="T3"/>
                </a:cxn>
                <a:cxn ang="T8">
                  <a:pos x="T4" y="T5"/>
                </a:cxn>
              </a:cxnLst>
              <a:rect l="T9" t="T10" r="T11" b="T12"/>
              <a:pathLst>
                <a:path w="43148" h="21600" fill="none" extrusionOk="0">
                  <a:moveTo>
                    <a:pt x="43147" y="97"/>
                  </a:moveTo>
                  <a:cubicBezTo>
                    <a:pt x="43093" y="11988"/>
                    <a:pt x="33439" y="21599"/>
                    <a:pt x="21548" y="21600"/>
                  </a:cubicBezTo>
                  <a:cubicBezTo>
                    <a:pt x="10198" y="21600"/>
                    <a:pt x="784" y="12815"/>
                    <a:pt x="-1" y="1493"/>
                  </a:cubicBezTo>
                </a:path>
                <a:path w="43148" h="21600" stroke="0" extrusionOk="0">
                  <a:moveTo>
                    <a:pt x="43147" y="97"/>
                  </a:moveTo>
                  <a:cubicBezTo>
                    <a:pt x="43093" y="11988"/>
                    <a:pt x="33439" y="21599"/>
                    <a:pt x="21548" y="21600"/>
                  </a:cubicBezTo>
                  <a:cubicBezTo>
                    <a:pt x="10198" y="21600"/>
                    <a:pt x="784" y="12815"/>
                    <a:pt x="-1" y="1493"/>
                  </a:cubicBezTo>
                  <a:lnTo>
                    <a:pt x="21548" y="0"/>
                  </a:ln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9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9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9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9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35902"/>
                                        </p:tgtEl>
                                        <p:attrNameLst>
                                          <p:attrName>style.visibility</p:attrName>
                                        </p:attrNameLst>
                                      </p:cBhvr>
                                      <p:to>
                                        <p:strVal val="visible"/>
                                      </p:to>
                                    </p:set>
                                    <p:animEffect transition="in" filter="barn(outVertical)">
                                      <p:cBhvr>
                                        <p:cTn id="31" dur="500"/>
                                        <p:tgtEl>
                                          <p:spTgt spid="3590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590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590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5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35902" grpId="0"/>
      <p:bldP spid="35903" grpId="0"/>
      <p:bldP spid="35904" grpId="0"/>
      <p:bldP spid="35905" grpId="0"/>
      <p:bldP spid="35906" grpId="0"/>
      <p:bldP spid="35907" grpId="0"/>
      <p:bldP spid="35908" grpId="0"/>
      <p:bldP spid="3590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a:extLst>
              <a:ext uri="{FF2B5EF4-FFF2-40B4-BE49-F238E27FC236}">
                <a16:creationId xmlns:a16="http://schemas.microsoft.com/office/drawing/2014/main" id="{61E9EC01-E137-4DAB-8408-EEAA9F8105B2}"/>
              </a:ext>
            </a:extLst>
          </p:cNvPr>
          <p:cNvGrpSpPr>
            <a:grpSpLocks/>
          </p:cNvGrpSpPr>
          <p:nvPr/>
        </p:nvGrpSpPr>
        <p:grpSpPr bwMode="auto">
          <a:xfrm>
            <a:off x="1644650" y="1"/>
            <a:ext cx="7045326" cy="1336674"/>
            <a:chOff x="257" y="0"/>
            <a:chExt cx="4438" cy="842"/>
          </a:xfrm>
        </p:grpSpPr>
        <p:sp>
          <p:nvSpPr>
            <p:cNvPr id="12316" name="Text Box 3">
              <a:extLst>
                <a:ext uri="{FF2B5EF4-FFF2-40B4-BE49-F238E27FC236}">
                  <a16:creationId xmlns:a16="http://schemas.microsoft.com/office/drawing/2014/main" id="{F088E4E2-20E8-4A51-AA09-FB5A1D01A339}"/>
                </a:ext>
              </a:extLst>
            </p:cNvPr>
            <p:cNvSpPr txBox="1">
              <a:spLocks noChangeArrowheads="1"/>
            </p:cNvSpPr>
            <p:nvPr/>
          </p:nvSpPr>
          <p:spPr bwMode="auto">
            <a:xfrm>
              <a:off x="257" y="226"/>
              <a:ext cx="117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0000FF"/>
                  </a:solidFill>
                  <a:latin typeface="+mj-lt"/>
                  <a:ea typeface="+mj-ea"/>
                </a:rPr>
                <a:t>例</a:t>
              </a:r>
              <a:r>
                <a:rPr lang="en-US" altLang="zh-CN" sz="3200" b="1" dirty="0">
                  <a:solidFill>
                    <a:srgbClr val="0000FF"/>
                  </a:solidFill>
                  <a:latin typeface="+mj-lt"/>
                  <a:ea typeface="+mj-ea"/>
                </a:rPr>
                <a:t>5:</a:t>
              </a:r>
              <a:r>
                <a:rPr lang="en-US" altLang="zh-CN" sz="3200" b="1" dirty="0">
                  <a:latin typeface="+mj-lt"/>
                  <a:ea typeface="+mj-ea"/>
                </a:rPr>
                <a:t> </a:t>
              </a:r>
              <a:r>
                <a:rPr lang="zh-CN" altLang="en-US" sz="3200" b="1" dirty="0">
                  <a:latin typeface="+mj-lt"/>
                  <a:ea typeface="+mj-ea"/>
                </a:rPr>
                <a:t>计算</a:t>
              </a:r>
            </a:p>
          </p:txBody>
        </p:sp>
        <mc:AlternateContent xmlns:mc="http://schemas.openxmlformats.org/markup-compatibility/2006" xmlns:a14="http://schemas.microsoft.com/office/drawing/2010/main">
          <mc:Choice Requires="a14">
            <p:sp>
              <p:nvSpPr>
                <p:cNvPr id="12300" name="Object 4">
                  <a:extLst>
                    <a:ext uri="{FF2B5EF4-FFF2-40B4-BE49-F238E27FC236}">
                      <a16:creationId xmlns:a16="http://schemas.microsoft.com/office/drawing/2014/main" id="{7D897445-6D4E-4519-8220-02B35D87A14B}"/>
                    </a:ext>
                  </a:extLst>
                </p:cNvPr>
                <p:cNvSpPr txBox="1"/>
                <p:nvPr/>
              </p:nvSpPr>
              <p:spPr bwMode="auto">
                <a:xfrm>
                  <a:off x="1746" y="0"/>
                  <a:ext cx="2949" cy="84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𝑰</m:t>
                        </m:r>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𝜞</m:t>
                            </m:r>
                          </m:sub>
                          <m:sup/>
                          <m:e>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𝒙𝒅𝒙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𝒚𝒅𝒚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𝒛𝒅𝒛</m:t>
                                </m:r>
                              </m:num>
                              <m:den>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𝒛</m:t>
                                    </m:r>
                                  </m:e>
                                  <m:sup>
                                    <m:r>
                                      <a:rPr lang="zh-CN" altLang="en-US" sz="2800" b="1" i="1">
                                        <a:solidFill>
                                          <a:srgbClr val="000000"/>
                                        </a:solidFill>
                                        <a:latin typeface="Cambria Math" panose="02040503050406030204" pitchFamily="18" charset="0"/>
                                        <a:ea typeface="+mj-ea"/>
                                      </a:rPr>
                                      <m:t>𝟐</m:t>
                                    </m:r>
                                  </m:sup>
                                </m:sSup>
                              </m:den>
                            </m:f>
                          </m:e>
                        </m:nary>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12300" name="Object 4">
                  <a:extLst>
                    <a:ext uri="{FF2B5EF4-FFF2-40B4-BE49-F238E27FC236}">
                      <a16:creationId xmlns:a16="http://schemas.microsoft.com/office/drawing/2014/main" id="{7D897445-6D4E-4519-8220-02B35D87A14B}"/>
                    </a:ext>
                  </a:extLst>
                </p:cNvPr>
                <p:cNvSpPr txBox="1">
                  <a:spLocks noRot="1" noChangeAspect="1" noMove="1" noResize="1" noEditPoints="1" noAdjustHandles="1" noChangeArrowheads="1" noChangeShapeType="1" noTextEdit="1"/>
                </p:cNvSpPr>
                <p:nvPr/>
              </p:nvSpPr>
              <p:spPr bwMode="auto">
                <a:xfrm>
                  <a:off x="1746" y="0"/>
                  <a:ext cx="2949" cy="842"/>
                </a:xfrm>
                <a:prstGeom prst="rect">
                  <a:avLst/>
                </a:prstGeom>
                <a:blipFill>
                  <a:blip r:embed="rId2"/>
                  <a:stretch>
                    <a:fillRect/>
                  </a:stretch>
                </a:blipFill>
                <a:ln>
                  <a:noFill/>
                </a:ln>
                <a:effectLst/>
              </p:spPr>
              <p:txBody>
                <a:bodyPr/>
                <a:lstStyle/>
                <a:p>
                  <a:r>
                    <a:rPr lang="zh-CN" altLang="en-US">
                      <a:noFill/>
                    </a:rPr>
                    <a:t> </a:t>
                  </a:r>
                </a:p>
              </p:txBody>
            </p:sp>
          </mc:Fallback>
        </mc:AlternateContent>
      </p:grpSp>
      <p:sp>
        <p:nvSpPr>
          <p:cNvPr id="36869" name="Text Box 5">
            <a:extLst>
              <a:ext uri="{FF2B5EF4-FFF2-40B4-BE49-F238E27FC236}">
                <a16:creationId xmlns:a16="http://schemas.microsoft.com/office/drawing/2014/main" id="{5D5FBE2F-78A9-40E8-8732-CE2B3806D2A8}"/>
              </a:ext>
            </a:extLst>
          </p:cNvPr>
          <p:cNvSpPr txBox="1">
            <a:spLocks noChangeArrowheads="1"/>
          </p:cNvSpPr>
          <p:nvPr/>
        </p:nvSpPr>
        <p:spPr bwMode="auto">
          <a:xfrm>
            <a:off x="1737450" y="2230766"/>
            <a:ext cx="7328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0000FF"/>
                </a:solidFill>
                <a:latin typeface="+mj-lt"/>
                <a:ea typeface="+mj-ea"/>
              </a:rPr>
              <a:t>解</a:t>
            </a:r>
            <a:r>
              <a:rPr lang="en-US" altLang="zh-CN" sz="3200" b="1" dirty="0">
                <a:solidFill>
                  <a:srgbClr val="0000FF"/>
                </a:solidFill>
                <a:latin typeface="+mj-lt"/>
                <a:ea typeface="+mj-ea"/>
              </a:rPr>
              <a:t>:</a:t>
            </a:r>
          </a:p>
        </p:txBody>
      </p:sp>
      <p:sp>
        <p:nvSpPr>
          <p:cNvPr id="36870" name="Text Box 6">
            <a:extLst>
              <a:ext uri="{FF2B5EF4-FFF2-40B4-BE49-F238E27FC236}">
                <a16:creationId xmlns:a16="http://schemas.microsoft.com/office/drawing/2014/main" id="{DC6B7046-A853-4E71-8DDD-C00710570B75}"/>
              </a:ext>
            </a:extLst>
          </p:cNvPr>
          <p:cNvSpPr txBox="1">
            <a:spLocks noChangeArrowheads="1"/>
          </p:cNvSpPr>
          <p:nvPr/>
        </p:nvSpPr>
        <p:spPr bwMode="auto">
          <a:xfrm>
            <a:off x="1992312" y="1341439"/>
            <a:ext cx="98186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latin typeface="+mj-lt"/>
                <a:ea typeface="+mj-ea"/>
              </a:rPr>
              <a:t>其中</a:t>
            </a:r>
            <a:r>
              <a:rPr lang="ru-RU" altLang="zh-CN" sz="2800" b="1" i="1" dirty="0">
                <a:latin typeface="+mj-lt"/>
                <a:ea typeface="+mj-ea"/>
              </a:rPr>
              <a:t>Г</a:t>
            </a:r>
            <a:r>
              <a:rPr lang="zh-CN" altLang="en-US" sz="2800" b="1" dirty="0">
                <a:latin typeface="+mj-lt"/>
                <a:ea typeface="+mj-ea"/>
              </a:rPr>
              <a:t>为</a:t>
            </a:r>
            <a:r>
              <a:rPr lang="en-US" altLang="zh-CN" sz="2800" b="1" dirty="0">
                <a:latin typeface="+mj-lt"/>
                <a:ea typeface="+mj-ea"/>
              </a:rPr>
              <a:t>Σ: </a:t>
            </a:r>
            <a:r>
              <a:rPr lang="en-US" altLang="zh-CN" sz="2800" b="1" i="1" dirty="0">
                <a:solidFill>
                  <a:srgbClr val="0000FF"/>
                </a:solidFill>
                <a:latin typeface="+mj-lt"/>
                <a:ea typeface="+mj-ea"/>
              </a:rPr>
              <a:t>x</a:t>
            </a:r>
            <a:r>
              <a:rPr lang="en-US" altLang="zh-CN" sz="2800" b="1" baseline="30000" dirty="0">
                <a:solidFill>
                  <a:srgbClr val="0000FF"/>
                </a:solidFill>
                <a:latin typeface="+mj-lt"/>
                <a:ea typeface="+mj-ea"/>
              </a:rPr>
              <a:t>2</a:t>
            </a:r>
            <a:r>
              <a:rPr lang="en-US" altLang="zh-CN" sz="2800" b="1" dirty="0">
                <a:solidFill>
                  <a:srgbClr val="0000FF"/>
                </a:solidFill>
                <a:latin typeface="+mj-lt"/>
                <a:ea typeface="+mj-ea"/>
              </a:rPr>
              <a:t>+</a:t>
            </a:r>
            <a:r>
              <a:rPr lang="en-US" altLang="zh-CN" sz="2800" b="1" i="1" dirty="0">
                <a:solidFill>
                  <a:srgbClr val="0000FF"/>
                </a:solidFill>
                <a:latin typeface="+mj-lt"/>
                <a:ea typeface="+mj-ea"/>
              </a:rPr>
              <a:t>y</a:t>
            </a:r>
            <a:r>
              <a:rPr lang="en-US" altLang="zh-CN" sz="2800" b="1" baseline="30000" dirty="0">
                <a:solidFill>
                  <a:srgbClr val="0000FF"/>
                </a:solidFill>
                <a:latin typeface="+mj-lt"/>
                <a:ea typeface="+mj-ea"/>
              </a:rPr>
              <a:t>2</a:t>
            </a:r>
            <a:r>
              <a:rPr lang="en-US" altLang="zh-CN" sz="2800" b="1" dirty="0">
                <a:solidFill>
                  <a:srgbClr val="0000FF"/>
                </a:solidFill>
                <a:latin typeface="+mj-lt"/>
                <a:ea typeface="+mj-ea"/>
              </a:rPr>
              <a:t>+</a:t>
            </a:r>
            <a:r>
              <a:rPr lang="en-US" altLang="zh-CN" sz="2800" b="1" i="1" dirty="0">
                <a:solidFill>
                  <a:srgbClr val="0000FF"/>
                </a:solidFill>
                <a:latin typeface="+mj-lt"/>
                <a:ea typeface="+mj-ea"/>
              </a:rPr>
              <a:t>z</a:t>
            </a:r>
            <a:r>
              <a:rPr lang="en-US" altLang="zh-CN" sz="2800" b="1" baseline="30000" dirty="0">
                <a:solidFill>
                  <a:srgbClr val="0000FF"/>
                </a:solidFill>
                <a:latin typeface="+mj-lt"/>
                <a:ea typeface="+mj-ea"/>
              </a:rPr>
              <a:t>2</a:t>
            </a:r>
            <a:r>
              <a:rPr lang="en-US" altLang="zh-CN" sz="2800" b="1" dirty="0">
                <a:solidFill>
                  <a:srgbClr val="0000FF"/>
                </a:solidFill>
                <a:latin typeface="+mj-lt"/>
                <a:ea typeface="+mj-ea"/>
              </a:rPr>
              <a:t>=</a:t>
            </a:r>
            <a:r>
              <a:rPr lang="en-US" altLang="zh-CN" sz="2800" b="1" i="1" dirty="0">
                <a:solidFill>
                  <a:srgbClr val="0000FF"/>
                </a:solidFill>
                <a:latin typeface="+mj-lt"/>
                <a:ea typeface="+mj-ea"/>
              </a:rPr>
              <a:t>a</a:t>
            </a:r>
            <a:r>
              <a:rPr lang="en-US" altLang="zh-CN" sz="2800" b="1" baseline="30000" dirty="0">
                <a:solidFill>
                  <a:srgbClr val="0000FF"/>
                </a:solidFill>
                <a:latin typeface="+mj-lt"/>
                <a:ea typeface="+mj-ea"/>
              </a:rPr>
              <a:t>2</a:t>
            </a:r>
            <a:r>
              <a:rPr lang="zh-CN" altLang="en-US" sz="2800" b="1" dirty="0">
                <a:latin typeface="+mj-lt"/>
                <a:ea typeface="+mj-ea"/>
              </a:rPr>
              <a:t>在第一卦限与坐标面的交线</a:t>
            </a:r>
            <a:r>
              <a:rPr lang="en-US" altLang="zh-CN" sz="2800" b="1" dirty="0">
                <a:latin typeface="+mj-lt"/>
                <a:ea typeface="+mj-ea"/>
              </a:rPr>
              <a:t>,</a:t>
            </a:r>
            <a:r>
              <a:rPr lang="zh-CN" altLang="en-US" sz="2800" b="1" dirty="0">
                <a:latin typeface="+mj-lt"/>
                <a:ea typeface="+mj-ea"/>
              </a:rPr>
              <a:t>方向如图</a:t>
            </a:r>
            <a:r>
              <a:rPr lang="en-US" altLang="zh-CN" sz="2800" b="1" dirty="0">
                <a:latin typeface="+mj-lt"/>
                <a:ea typeface="+mj-ea"/>
              </a:rPr>
              <a:t>:</a:t>
            </a:r>
          </a:p>
        </p:txBody>
      </p:sp>
      <p:sp>
        <p:nvSpPr>
          <p:cNvPr id="36889" name="Text Box 25">
            <a:extLst>
              <a:ext uri="{FF2B5EF4-FFF2-40B4-BE49-F238E27FC236}">
                <a16:creationId xmlns:a16="http://schemas.microsoft.com/office/drawing/2014/main" id="{0D23948C-4255-43F8-A97A-6BAA22F2AEAE}"/>
              </a:ext>
            </a:extLst>
          </p:cNvPr>
          <p:cNvSpPr txBox="1">
            <a:spLocks noChangeArrowheads="1"/>
          </p:cNvSpPr>
          <p:nvPr/>
        </p:nvSpPr>
        <p:spPr bwMode="auto">
          <a:xfrm>
            <a:off x="3075684" y="2183637"/>
            <a:ext cx="2991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latin typeface="+mj-lt"/>
                <a:ea typeface="+mj-ea"/>
              </a:rPr>
              <a:t>因为</a:t>
            </a:r>
            <a:r>
              <a:rPr lang="ru-RU" altLang="zh-CN" sz="2800" b="1" dirty="0">
                <a:latin typeface="+mj-lt"/>
                <a:ea typeface="+mj-ea"/>
              </a:rPr>
              <a:t>Г</a:t>
            </a:r>
            <a:r>
              <a:rPr lang="zh-CN" altLang="en-US" sz="2800" b="1" dirty="0">
                <a:latin typeface="+mj-lt"/>
                <a:ea typeface="+mj-ea"/>
              </a:rPr>
              <a:t>在</a:t>
            </a:r>
            <a:r>
              <a:rPr lang="en-US" altLang="zh-CN" sz="2800" b="1" dirty="0">
                <a:latin typeface="+mj-lt"/>
                <a:ea typeface="+mj-ea"/>
              </a:rPr>
              <a:t>Σ</a:t>
            </a:r>
            <a:r>
              <a:rPr lang="zh-CN" altLang="en-US" sz="2800" b="1" dirty="0">
                <a:latin typeface="+mj-lt"/>
                <a:ea typeface="+mj-ea"/>
              </a:rPr>
              <a:t>上</a:t>
            </a:r>
            <a:r>
              <a:rPr lang="en-US" altLang="zh-CN" sz="2800" b="1" dirty="0">
                <a:latin typeface="+mj-lt"/>
                <a:ea typeface="+mj-ea"/>
              </a:rPr>
              <a:t>, </a:t>
            </a:r>
            <a:r>
              <a:rPr lang="zh-CN" altLang="en-US" sz="2800" b="1" dirty="0">
                <a:latin typeface="+mj-lt"/>
                <a:ea typeface="+mj-ea"/>
              </a:rPr>
              <a:t>所以</a:t>
            </a:r>
          </a:p>
        </p:txBody>
      </p:sp>
      <mc:AlternateContent xmlns:mc="http://schemas.openxmlformats.org/markup-compatibility/2006" xmlns:a14="http://schemas.microsoft.com/office/drawing/2010/main">
        <mc:Choice Requires="a14">
          <p:sp>
            <p:nvSpPr>
              <p:cNvPr id="36890" name="Object 26">
                <a:extLst>
                  <a:ext uri="{FF2B5EF4-FFF2-40B4-BE49-F238E27FC236}">
                    <a16:creationId xmlns:a16="http://schemas.microsoft.com/office/drawing/2014/main" id="{1B54EB57-363D-4138-A274-A919D960C722}"/>
                  </a:ext>
                </a:extLst>
              </p:cNvPr>
              <p:cNvSpPr txBox="1"/>
              <p:nvPr/>
            </p:nvSpPr>
            <p:spPr bwMode="auto">
              <a:xfrm>
                <a:off x="2887622" y="2726239"/>
                <a:ext cx="4546605" cy="151288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𝑰</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𝟏</m:t>
                          </m:r>
                        </m:num>
                        <m:den>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𝟐</m:t>
                              </m:r>
                            </m:sup>
                          </m:sSup>
                        </m:den>
                      </m:f>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𝜞</m:t>
                          </m:r>
                        </m:sub>
                        <m:sup/>
                        <m:e>
                          <m:r>
                            <a:rPr lang="zh-CN" altLang="en-US" sz="2800" b="1" i="1">
                              <a:solidFill>
                                <a:srgbClr val="000000"/>
                              </a:solidFill>
                              <a:latin typeface="Cambria Math" panose="02040503050406030204" pitchFamily="18" charset="0"/>
                              <a:ea typeface="+mj-ea"/>
                            </a:rPr>
                            <m:t>𝒙𝒅𝒙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𝒚𝒅𝒚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𝒛𝒅𝒛</m:t>
                          </m:r>
                        </m:e>
                      </m:nary>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36890" name="Object 26">
                <a:extLst>
                  <a:ext uri="{FF2B5EF4-FFF2-40B4-BE49-F238E27FC236}">
                    <a16:creationId xmlns:a16="http://schemas.microsoft.com/office/drawing/2014/main" id="{1B54EB57-363D-4138-A274-A919D960C722}"/>
                  </a:ext>
                </a:extLst>
              </p:cNvPr>
              <p:cNvSpPr txBox="1">
                <a:spLocks noRot="1" noChangeAspect="1" noMove="1" noResize="1" noEditPoints="1" noAdjustHandles="1" noChangeArrowheads="1" noChangeShapeType="1" noTextEdit="1"/>
              </p:cNvSpPr>
              <p:nvPr/>
            </p:nvSpPr>
            <p:spPr bwMode="auto">
              <a:xfrm>
                <a:off x="2887622" y="2726239"/>
                <a:ext cx="4546605" cy="1512886"/>
              </a:xfrm>
              <a:prstGeom prst="rect">
                <a:avLst/>
              </a:prstGeom>
              <a:blipFill>
                <a:blip r:embed="rId3"/>
                <a:stretch>
                  <a:fillRect/>
                </a:stretch>
              </a:blipFill>
              <a:ln>
                <a:noFill/>
              </a:ln>
              <a:effectLst/>
            </p:spPr>
            <p:txBody>
              <a:bodyPr/>
              <a:lstStyle/>
              <a:p>
                <a:r>
                  <a:rPr lang="zh-CN" altLang="en-US">
                    <a:noFill/>
                  </a:rPr>
                  <a:t> </a:t>
                </a:r>
              </a:p>
            </p:txBody>
          </p:sp>
        </mc:Fallback>
      </mc:AlternateContent>
      <p:grpSp>
        <p:nvGrpSpPr>
          <p:cNvPr id="3" name="Group 40">
            <a:extLst>
              <a:ext uri="{FF2B5EF4-FFF2-40B4-BE49-F238E27FC236}">
                <a16:creationId xmlns:a16="http://schemas.microsoft.com/office/drawing/2014/main" id="{821056C8-2BBB-4326-8620-B7556C5167E0}"/>
              </a:ext>
            </a:extLst>
          </p:cNvPr>
          <p:cNvGrpSpPr>
            <a:grpSpLocks/>
          </p:cNvGrpSpPr>
          <p:nvPr/>
        </p:nvGrpSpPr>
        <p:grpSpPr bwMode="auto">
          <a:xfrm>
            <a:off x="8861156" y="2523153"/>
            <a:ext cx="2547934" cy="2342216"/>
            <a:chOff x="3784" y="1488"/>
            <a:chExt cx="1409" cy="1352"/>
          </a:xfrm>
        </p:grpSpPr>
        <mc:AlternateContent xmlns:mc="http://schemas.openxmlformats.org/markup-compatibility/2006" xmlns:a14="http://schemas.microsoft.com/office/drawing/2010/main">
          <mc:Choice Requires="a14">
            <p:sp>
              <p:nvSpPr>
                <p:cNvPr id="12293" name="Object 15">
                  <a:extLst>
                    <a:ext uri="{FF2B5EF4-FFF2-40B4-BE49-F238E27FC236}">
                      <a16:creationId xmlns:a16="http://schemas.microsoft.com/office/drawing/2014/main" id="{F333014D-90F7-462E-B17B-2FB3143B84E7}"/>
                    </a:ext>
                  </a:extLst>
                </p:cNvPr>
                <p:cNvSpPr txBox="1"/>
                <p:nvPr/>
              </p:nvSpPr>
              <p:spPr bwMode="auto">
                <a:xfrm>
                  <a:off x="4444" y="1834"/>
                  <a:ext cx="242" cy="291"/>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𝜮</m:t>
                        </m:r>
                      </m:oMath>
                    </m:oMathPara>
                  </a14:m>
                  <a:endParaRPr lang="zh-CN" altLang="en-US" sz="2800" b="1" dirty="0">
                    <a:latin typeface="+mj-lt"/>
                    <a:ea typeface="+mj-ea"/>
                  </a:endParaRPr>
                </a:p>
              </p:txBody>
            </p:sp>
          </mc:Choice>
          <mc:Fallback xmlns="">
            <p:sp>
              <p:nvSpPr>
                <p:cNvPr id="12293" name="Object 15">
                  <a:extLst>
                    <a:ext uri="{FF2B5EF4-FFF2-40B4-BE49-F238E27FC236}">
                      <a16:creationId xmlns:a16="http://schemas.microsoft.com/office/drawing/2014/main" id="{F333014D-90F7-462E-B17B-2FB3143B84E7}"/>
                    </a:ext>
                  </a:extLst>
                </p:cNvPr>
                <p:cNvSpPr txBox="1">
                  <a:spLocks noRot="1" noChangeAspect="1" noMove="1" noResize="1" noEditPoints="1" noAdjustHandles="1" noChangeArrowheads="1" noChangeShapeType="1" noTextEdit="1"/>
                </p:cNvSpPr>
                <p:nvPr/>
              </p:nvSpPr>
              <p:spPr bwMode="auto">
                <a:xfrm>
                  <a:off x="4444" y="1834"/>
                  <a:ext cx="242" cy="291"/>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12306" name="Line 16">
              <a:extLst>
                <a:ext uri="{FF2B5EF4-FFF2-40B4-BE49-F238E27FC236}">
                  <a16:creationId xmlns:a16="http://schemas.microsoft.com/office/drawing/2014/main" id="{EFF7ED87-2ED9-4B63-81F4-9BCA17449566}"/>
                </a:ext>
              </a:extLst>
            </p:cNvPr>
            <p:cNvSpPr>
              <a:spLocks noChangeShapeType="1"/>
            </p:cNvSpPr>
            <p:nvPr/>
          </p:nvSpPr>
          <p:spPr bwMode="auto">
            <a:xfrm flipV="1">
              <a:off x="4320" y="1488"/>
              <a:ext cx="1" cy="1296"/>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2307" name="Line 17">
              <a:extLst>
                <a:ext uri="{FF2B5EF4-FFF2-40B4-BE49-F238E27FC236}">
                  <a16:creationId xmlns:a16="http://schemas.microsoft.com/office/drawing/2014/main" id="{9C806A4B-B8A0-4AFA-BE2C-AF0996A2A6F4}"/>
                </a:ext>
              </a:extLst>
            </p:cNvPr>
            <p:cNvSpPr>
              <a:spLocks noChangeShapeType="1"/>
            </p:cNvSpPr>
            <p:nvPr/>
          </p:nvSpPr>
          <p:spPr bwMode="auto">
            <a:xfrm flipV="1">
              <a:off x="4320" y="2205"/>
              <a:ext cx="873" cy="3"/>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2308" name="Arc 18">
              <a:extLst>
                <a:ext uri="{FF2B5EF4-FFF2-40B4-BE49-F238E27FC236}">
                  <a16:creationId xmlns:a16="http://schemas.microsoft.com/office/drawing/2014/main" id="{17018D90-7582-4B59-96FE-81C5B73A2C71}"/>
                </a:ext>
              </a:extLst>
            </p:cNvPr>
            <p:cNvSpPr>
              <a:spLocks/>
            </p:cNvSpPr>
            <p:nvPr/>
          </p:nvSpPr>
          <p:spPr bwMode="auto">
            <a:xfrm>
              <a:off x="4307" y="1629"/>
              <a:ext cx="576" cy="576"/>
            </a:xfrm>
            <a:custGeom>
              <a:avLst/>
              <a:gdLst>
                <a:gd name="T0" fmla="*/ 0 w 21598"/>
                <a:gd name="T1" fmla="*/ 0 h 21600"/>
                <a:gd name="T2" fmla="*/ 576 w 21598"/>
                <a:gd name="T3" fmla="*/ 568 h 21600"/>
                <a:gd name="T4" fmla="*/ 0 w 21598"/>
                <a:gd name="T5" fmla="*/ 576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1" y="0"/>
                  </a:moveTo>
                  <a:cubicBezTo>
                    <a:pt x="11805" y="0"/>
                    <a:pt x="21424" y="9478"/>
                    <a:pt x="21597" y="21283"/>
                  </a:cubicBezTo>
                </a:path>
                <a:path w="21598" h="21600" stroke="0" extrusionOk="0">
                  <a:moveTo>
                    <a:pt x="-1" y="0"/>
                  </a:moveTo>
                  <a:cubicBezTo>
                    <a:pt x="11805" y="0"/>
                    <a:pt x="21424" y="9478"/>
                    <a:pt x="21597" y="21283"/>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a typeface="+mj-ea"/>
              </a:endParaRPr>
            </a:p>
          </p:txBody>
        </p:sp>
        <p:sp>
          <p:nvSpPr>
            <p:cNvPr id="12309" name="Line 19">
              <a:extLst>
                <a:ext uri="{FF2B5EF4-FFF2-40B4-BE49-F238E27FC236}">
                  <a16:creationId xmlns:a16="http://schemas.microsoft.com/office/drawing/2014/main" id="{6759F0D3-9DFC-4D1B-A6B4-4798F442D1F2}"/>
                </a:ext>
              </a:extLst>
            </p:cNvPr>
            <p:cNvSpPr>
              <a:spLocks noChangeShapeType="1"/>
            </p:cNvSpPr>
            <p:nvPr/>
          </p:nvSpPr>
          <p:spPr bwMode="auto">
            <a:xfrm flipH="1">
              <a:off x="3833" y="2208"/>
              <a:ext cx="487" cy="632"/>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2310" name="Arc 20">
              <a:extLst>
                <a:ext uri="{FF2B5EF4-FFF2-40B4-BE49-F238E27FC236}">
                  <a16:creationId xmlns:a16="http://schemas.microsoft.com/office/drawing/2014/main" id="{BF965B4C-EF6F-4DD9-A0E2-6BEEF544345E}"/>
                </a:ext>
              </a:extLst>
            </p:cNvPr>
            <p:cNvSpPr>
              <a:spLocks/>
            </p:cNvSpPr>
            <p:nvPr/>
          </p:nvSpPr>
          <p:spPr bwMode="auto">
            <a:xfrm flipH="1">
              <a:off x="3929" y="1616"/>
              <a:ext cx="720" cy="1009"/>
            </a:xfrm>
            <a:custGeom>
              <a:avLst/>
              <a:gdLst>
                <a:gd name="T0" fmla="*/ 284 w 21600"/>
                <a:gd name="T1" fmla="*/ 0 h 28575"/>
                <a:gd name="T2" fmla="*/ 659 w 21600"/>
                <a:gd name="T3" fmla="*/ 1009 h 28575"/>
                <a:gd name="T4" fmla="*/ 0 w 21600"/>
                <a:gd name="T5" fmla="*/ 701 h 28575"/>
                <a:gd name="T6" fmla="*/ 0 60000 65536"/>
                <a:gd name="T7" fmla="*/ 0 60000 65536"/>
                <a:gd name="T8" fmla="*/ 0 60000 65536"/>
                <a:gd name="T9" fmla="*/ 0 w 21600"/>
                <a:gd name="T10" fmla="*/ 0 h 28575"/>
                <a:gd name="T11" fmla="*/ 21600 w 21600"/>
                <a:gd name="T12" fmla="*/ 28575 h 28575"/>
              </a:gdLst>
              <a:ahLst/>
              <a:cxnLst>
                <a:cxn ang="T6">
                  <a:pos x="T0" y="T1"/>
                </a:cxn>
                <a:cxn ang="T7">
                  <a:pos x="T2" y="T3"/>
                </a:cxn>
                <a:cxn ang="T8">
                  <a:pos x="T4" y="T5"/>
                </a:cxn>
              </a:cxnLst>
              <a:rect l="T9" t="T10" r="T11" b="T12"/>
              <a:pathLst>
                <a:path w="21600" h="28575" fill="none" extrusionOk="0">
                  <a:moveTo>
                    <a:pt x="8521" y="0"/>
                  </a:moveTo>
                  <a:cubicBezTo>
                    <a:pt x="16456" y="3407"/>
                    <a:pt x="21600" y="11212"/>
                    <a:pt x="21600" y="19848"/>
                  </a:cubicBezTo>
                  <a:cubicBezTo>
                    <a:pt x="21600" y="22853"/>
                    <a:pt x="20972" y="25825"/>
                    <a:pt x="19758" y="28574"/>
                  </a:cubicBezTo>
                </a:path>
                <a:path w="21600" h="28575" stroke="0" extrusionOk="0">
                  <a:moveTo>
                    <a:pt x="8521" y="0"/>
                  </a:moveTo>
                  <a:cubicBezTo>
                    <a:pt x="16456" y="3407"/>
                    <a:pt x="21600" y="11212"/>
                    <a:pt x="21600" y="19848"/>
                  </a:cubicBezTo>
                  <a:cubicBezTo>
                    <a:pt x="21600" y="22853"/>
                    <a:pt x="20972" y="25825"/>
                    <a:pt x="19758" y="28574"/>
                  </a:cubicBezTo>
                  <a:lnTo>
                    <a:pt x="0" y="1984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a typeface="+mj-ea"/>
              </a:endParaRPr>
            </a:p>
          </p:txBody>
        </p:sp>
        <p:sp>
          <p:nvSpPr>
            <p:cNvPr id="12311" name="Arc 21">
              <a:extLst>
                <a:ext uri="{FF2B5EF4-FFF2-40B4-BE49-F238E27FC236}">
                  <a16:creationId xmlns:a16="http://schemas.microsoft.com/office/drawing/2014/main" id="{0EE1E1BD-FAF3-4C2A-AB65-DD80E3F5A595}"/>
                </a:ext>
              </a:extLst>
            </p:cNvPr>
            <p:cNvSpPr>
              <a:spLocks/>
            </p:cNvSpPr>
            <p:nvPr/>
          </p:nvSpPr>
          <p:spPr bwMode="auto">
            <a:xfrm flipV="1">
              <a:off x="3984" y="2024"/>
              <a:ext cx="912" cy="576"/>
            </a:xfrm>
            <a:custGeom>
              <a:avLst/>
              <a:gdLst>
                <a:gd name="T0" fmla="*/ 0 w 20780"/>
                <a:gd name="T1" fmla="*/ 0 h 21600"/>
                <a:gd name="T2" fmla="*/ 912 w 20780"/>
                <a:gd name="T3" fmla="*/ 419 h 21600"/>
                <a:gd name="T4" fmla="*/ 0 w 20780"/>
                <a:gd name="T5" fmla="*/ 576 h 21600"/>
                <a:gd name="T6" fmla="*/ 0 60000 65536"/>
                <a:gd name="T7" fmla="*/ 0 60000 65536"/>
                <a:gd name="T8" fmla="*/ 0 60000 65536"/>
                <a:gd name="T9" fmla="*/ 0 w 20780"/>
                <a:gd name="T10" fmla="*/ 0 h 21600"/>
                <a:gd name="T11" fmla="*/ 20780 w 20780"/>
                <a:gd name="T12" fmla="*/ 21600 h 21600"/>
              </a:gdLst>
              <a:ahLst/>
              <a:cxnLst>
                <a:cxn ang="T6">
                  <a:pos x="T0" y="T1"/>
                </a:cxn>
                <a:cxn ang="T7">
                  <a:pos x="T2" y="T3"/>
                </a:cxn>
                <a:cxn ang="T8">
                  <a:pos x="T4" y="T5"/>
                </a:cxn>
              </a:cxnLst>
              <a:rect l="T9" t="T10" r="T11" b="T12"/>
              <a:pathLst>
                <a:path w="20780" h="21600" fill="none" extrusionOk="0">
                  <a:moveTo>
                    <a:pt x="-1" y="0"/>
                  </a:moveTo>
                  <a:cubicBezTo>
                    <a:pt x="9658" y="0"/>
                    <a:pt x="18143" y="6412"/>
                    <a:pt x="20780" y="15704"/>
                  </a:cubicBezTo>
                </a:path>
                <a:path w="20780" h="21600" stroke="0" extrusionOk="0">
                  <a:moveTo>
                    <a:pt x="-1" y="0"/>
                  </a:moveTo>
                  <a:cubicBezTo>
                    <a:pt x="9658" y="0"/>
                    <a:pt x="18143" y="6412"/>
                    <a:pt x="20780" y="15704"/>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b="1">
                <a:latin typeface="+mj-lt"/>
                <a:ea typeface="+mj-ea"/>
              </a:endParaRPr>
            </a:p>
          </p:txBody>
        </p:sp>
        <mc:AlternateContent xmlns:mc="http://schemas.openxmlformats.org/markup-compatibility/2006" xmlns:a14="http://schemas.microsoft.com/office/drawing/2010/main">
          <mc:Choice Requires="a14">
            <p:sp>
              <p:nvSpPr>
                <p:cNvPr id="12294" name="Object 22">
                  <a:extLst>
                    <a:ext uri="{FF2B5EF4-FFF2-40B4-BE49-F238E27FC236}">
                      <a16:creationId xmlns:a16="http://schemas.microsoft.com/office/drawing/2014/main" id="{8627E352-2818-42E5-9C0F-062E377D8F39}"/>
                    </a:ext>
                  </a:extLst>
                </p:cNvPr>
                <p:cNvSpPr txBox="1"/>
                <p:nvPr/>
              </p:nvSpPr>
              <p:spPr bwMode="auto">
                <a:xfrm>
                  <a:off x="4375" y="2538"/>
                  <a:ext cx="287" cy="299"/>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𝜞</m:t>
                        </m:r>
                      </m:oMath>
                    </m:oMathPara>
                  </a14:m>
                  <a:endParaRPr lang="zh-CN" altLang="en-US" sz="2800" b="1" dirty="0">
                    <a:latin typeface="+mj-lt"/>
                    <a:ea typeface="+mj-ea"/>
                  </a:endParaRPr>
                </a:p>
              </p:txBody>
            </p:sp>
          </mc:Choice>
          <mc:Fallback xmlns="">
            <p:sp>
              <p:nvSpPr>
                <p:cNvPr id="12294" name="Object 22">
                  <a:extLst>
                    <a:ext uri="{FF2B5EF4-FFF2-40B4-BE49-F238E27FC236}">
                      <a16:creationId xmlns:a16="http://schemas.microsoft.com/office/drawing/2014/main" id="{8627E352-2818-42E5-9C0F-062E377D8F39}"/>
                    </a:ext>
                  </a:extLst>
                </p:cNvPr>
                <p:cNvSpPr txBox="1">
                  <a:spLocks noRot="1" noChangeAspect="1" noMove="1" noResize="1" noEditPoints="1" noAdjustHandles="1" noChangeArrowheads="1" noChangeShapeType="1" noTextEdit="1"/>
                </p:cNvSpPr>
                <p:nvPr/>
              </p:nvSpPr>
              <p:spPr bwMode="auto">
                <a:xfrm>
                  <a:off x="4375" y="2538"/>
                  <a:ext cx="287" cy="299"/>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12312" name="Line 23">
              <a:extLst>
                <a:ext uri="{FF2B5EF4-FFF2-40B4-BE49-F238E27FC236}">
                  <a16:creationId xmlns:a16="http://schemas.microsoft.com/office/drawing/2014/main" id="{C2D0F82E-7BF7-4EE9-9272-4D68D60EC8A3}"/>
                </a:ext>
              </a:extLst>
            </p:cNvPr>
            <p:cNvSpPr>
              <a:spLocks noChangeShapeType="1"/>
            </p:cNvSpPr>
            <p:nvPr/>
          </p:nvSpPr>
          <p:spPr bwMode="auto">
            <a:xfrm flipV="1">
              <a:off x="4656" y="1728"/>
              <a:ext cx="2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2313" name="Line 24">
              <a:extLst>
                <a:ext uri="{FF2B5EF4-FFF2-40B4-BE49-F238E27FC236}">
                  <a16:creationId xmlns:a16="http://schemas.microsoft.com/office/drawing/2014/main" id="{62309D87-2A8A-4341-9F16-4C6A2BFE32BF}"/>
                </a:ext>
              </a:extLst>
            </p:cNvPr>
            <p:cNvSpPr>
              <a:spLocks noChangeShapeType="1"/>
            </p:cNvSpPr>
            <p:nvPr/>
          </p:nvSpPr>
          <p:spPr bwMode="auto">
            <a:xfrm flipV="1">
              <a:off x="4468" y="2478"/>
              <a:ext cx="136" cy="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mc:AlternateContent xmlns:mc="http://schemas.openxmlformats.org/markup-compatibility/2006" xmlns:a14="http://schemas.microsoft.com/office/drawing/2010/main">
          <mc:Choice Requires="a14">
            <p:sp>
              <p:nvSpPr>
                <p:cNvPr id="12295" name="Object 32">
                  <a:extLst>
                    <a:ext uri="{FF2B5EF4-FFF2-40B4-BE49-F238E27FC236}">
                      <a16:creationId xmlns:a16="http://schemas.microsoft.com/office/drawing/2014/main" id="{6F211A95-BE73-412A-A7C1-B1EBE3CB1519}"/>
                    </a:ext>
                  </a:extLst>
                </p:cNvPr>
                <p:cNvSpPr txBox="1"/>
                <p:nvPr/>
              </p:nvSpPr>
              <p:spPr bwMode="auto">
                <a:xfrm>
                  <a:off x="4649" y="1538"/>
                  <a:ext cx="378" cy="240"/>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𝒏</m:t>
                        </m:r>
                      </m:oMath>
                    </m:oMathPara>
                  </a14:m>
                  <a:endParaRPr lang="zh-CN" altLang="en-US" sz="2800" b="1" dirty="0">
                    <a:latin typeface="+mj-lt"/>
                    <a:ea typeface="+mj-ea"/>
                  </a:endParaRPr>
                </a:p>
              </p:txBody>
            </p:sp>
          </mc:Choice>
          <mc:Fallback xmlns="">
            <p:sp>
              <p:nvSpPr>
                <p:cNvPr id="12295" name="Object 32">
                  <a:extLst>
                    <a:ext uri="{FF2B5EF4-FFF2-40B4-BE49-F238E27FC236}">
                      <a16:creationId xmlns:a16="http://schemas.microsoft.com/office/drawing/2014/main" id="{6F211A95-BE73-412A-A7C1-B1EBE3CB1519}"/>
                    </a:ext>
                  </a:extLst>
                </p:cNvPr>
                <p:cNvSpPr txBox="1">
                  <a:spLocks noRot="1" noChangeAspect="1" noMove="1" noResize="1" noEditPoints="1" noAdjustHandles="1" noChangeArrowheads="1" noChangeShapeType="1" noTextEdit="1"/>
                </p:cNvSpPr>
                <p:nvPr/>
              </p:nvSpPr>
              <p:spPr bwMode="auto">
                <a:xfrm>
                  <a:off x="4649" y="1538"/>
                  <a:ext cx="378" cy="24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6" name="Object 33">
                  <a:extLst>
                    <a:ext uri="{FF2B5EF4-FFF2-40B4-BE49-F238E27FC236}">
                      <a16:creationId xmlns:a16="http://schemas.microsoft.com/office/drawing/2014/main" id="{AF2EB18F-6B2B-4791-B84A-B094E05990A0}"/>
                    </a:ext>
                  </a:extLst>
                </p:cNvPr>
                <p:cNvSpPr txBox="1"/>
                <p:nvPr/>
              </p:nvSpPr>
              <p:spPr bwMode="auto">
                <a:xfrm>
                  <a:off x="4107" y="1511"/>
                  <a:ext cx="208" cy="241"/>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𝑪</m:t>
                        </m:r>
                      </m:oMath>
                    </m:oMathPara>
                  </a14:m>
                  <a:endParaRPr lang="zh-CN" altLang="en-US" sz="2800" b="1">
                    <a:latin typeface="+mj-lt"/>
                    <a:ea typeface="+mj-ea"/>
                  </a:endParaRPr>
                </a:p>
              </p:txBody>
            </p:sp>
          </mc:Choice>
          <mc:Fallback xmlns="">
            <p:sp>
              <p:nvSpPr>
                <p:cNvPr id="12296" name="Object 33">
                  <a:extLst>
                    <a:ext uri="{FF2B5EF4-FFF2-40B4-BE49-F238E27FC236}">
                      <a16:creationId xmlns:a16="http://schemas.microsoft.com/office/drawing/2014/main" id="{AF2EB18F-6B2B-4791-B84A-B094E05990A0}"/>
                    </a:ext>
                  </a:extLst>
                </p:cNvPr>
                <p:cNvSpPr txBox="1">
                  <a:spLocks noRot="1" noChangeAspect="1" noMove="1" noResize="1" noEditPoints="1" noAdjustHandles="1" noChangeArrowheads="1" noChangeShapeType="1" noTextEdit="1"/>
                </p:cNvSpPr>
                <p:nvPr/>
              </p:nvSpPr>
              <p:spPr bwMode="auto">
                <a:xfrm>
                  <a:off x="4107" y="1511"/>
                  <a:ext cx="208" cy="241"/>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7" name="Object 34">
                  <a:extLst>
                    <a:ext uri="{FF2B5EF4-FFF2-40B4-BE49-F238E27FC236}">
                      <a16:creationId xmlns:a16="http://schemas.microsoft.com/office/drawing/2014/main" id="{617B4E67-DD79-4C00-9757-E076FAC4528C}"/>
                    </a:ext>
                  </a:extLst>
                </p:cNvPr>
                <p:cNvSpPr txBox="1"/>
                <p:nvPr/>
              </p:nvSpPr>
              <p:spPr bwMode="auto">
                <a:xfrm>
                  <a:off x="4876" y="2205"/>
                  <a:ext cx="220" cy="240"/>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𝑩</m:t>
                        </m:r>
                      </m:oMath>
                    </m:oMathPara>
                  </a14:m>
                  <a:endParaRPr lang="zh-CN" altLang="en-US" sz="2800" b="1" dirty="0">
                    <a:latin typeface="+mj-lt"/>
                    <a:ea typeface="+mj-ea"/>
                  </a:endParaRPr>
                </a:p>
              </p:txBody>
            </p:sp>
          </mc:Choice>
          <mc:Fallback xmlns="">
            <p:sp>
              <p:nvSpPr>
                <p:cNvPr id="12297" name="Object 34">
                  <a:extLst>
                    <a:ext uri="{FF2B5EF4-FFF2-40B4-BE49-F238E27FC236}">
                      <a16:creationId xmlns:a16="http://schemas.microsoft.com/office/drawing/2014/main" id="{617B4E67-DD79-4C00-9757-E076FAC4528C}"/>
                    </a:ext>
                  </a:extLst>
                </p:cNvPr>
                <p:cNvSpPr txBox="1">
                  <a:spLocks noRot="1" noChangeAspect="1" noMove="1" noResize="1" noEditPoints="1" noAdjustHandles="1" noChangeArrowheads="1" noChangeShapeType="1" noTextEdit="1"/>
                </p:cNvSpPr>
                <p:nvPr/>
              </p:nvSpPr>
              <p:spPr bwMode="auto">
                <a:xfrm>
                  <a:off x="4876" y="2205"/>
                  <a:ext cx="220" cy="240"/>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8" name="Object 35">
                  <a:extLst>
                    <a:ext uri="{FF2B5EF4-FFF2-40B4-BE49-F238E27FC236}">
                      <a16:creationId xmlns:a16="http://schemas.microsoft.com/office/drawing/2014/main" id="{A63751B1-2CC4-47B2-84AE-C833A545A33E}"/>
                    </a:ext>
                  </a:extLst>
                </p:cNvPr>
                <p:cNvSpPr txBox="1"/>
                <p:nvPr/>
              </p:nvSpPr>
              <p:spPr bwMode="auto">
                <a:xfrm>
                  <a:off x="3784" y="2437"/>
                  <a:ext cx="222" cy="229"/>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𝑨</m:t>
                        </m:r>
                      </m:oMath>
                    </m:oMathPara>
                  </a14:m>
                  <a:endParaRPr lang="zh-CN" altLang="en-US" sz="2800" b="1" dirty="0">
                    <a:latin typeface="+mj-lt"/>
                    <a:ea typeface="+mj-ea"/>
                  </a:endParaRPr>
                </a:p>
              </p:txBody>
            </p:sp>
          </mc:Choice>
          <mc:Fallback xmlns="">
            <p:sp>
              <p:nvSpPr>
                <p:cNvPr id="12298" name="Object 35">
                  <a:extLst>
                    <a:ext uri="{FF2B5EF4-FFF2-40B4-BE49-F238E27FC236}">
                      <a16:creationId xmlns:a16="http://schemas.microsoft.com/office/drawing/2014/main" id="{A63751B1-2CC4-47B2-84AE-C833A545A33E}"/>
                    </a:ext>
                  </a:extLst>
                </p:cNvPr>
                <p:cNvSpPr txBox="1">
                  <a:spLocks noRot="1" noChangeAspect="1" noMove="1" noResize="1" noEditPoints="1" noAdjustHandles="1" noChangeArrowheads="1" noChangeShapeType="1" noTextEdit="1"/>
                </p:cNvSpPr>
                <p:nvPr/>
              </p:nvSpPr>
              <p:spPr bwMode="auto">
                <a:xfrm>
                  <a:off x="3784" y="2437"/>
                  <a:ext cx="222" cy="229"/>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9" name="Object 36">
                  <a:extLst>
                    <a:ext uri="{FF2B5EF4-FFF2-40B4-BE49-F238E27FC236}">
                      <a16:creationId xmlns:a16="http://schemas.microsoft.com/office/drawing/2014/main" id="{89909863-FAC5-4574-9502-710C894A4E13}"/>
                    </a:ext>
                  </a:extLst>
                </p:cNvPr>
                <p:cNvSpPr txBox="1"/>
                <p:nvPr/>
              </p:nvSpPr>
              <p:spPr bwMode="auto">
                <a:xfrm>
                  <a:off x="4339" y="2125"/>
                  <a:ext cx="315" cy="3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𝒐</m:t>
                        </m:r>
                      </m:oMath>
                    </m:oMathPara>
                  </a14:m>
                  <a:endParaRPr lang="zh-CN" altLang="en-US" sz="2800" b="1" dirty="0">
                    <a:latin typeface="+mj-lt"/>
                    <a:ea typeface="+mj-ea"/>
                  </a:endParaRPr>
                </a:p>
              </p:txBody>
            </p:sp>
          </mc:Choice>
          <mc:Fallback xmlns="">
            <p:sp>
              <p:nvSpPr>
                <p:cNvPr id="12299" name="Object 36">
                  <a:extLst>
                    <a:ext uri="{FF2B5EF4-FFF2-40B4-BE49-F238E27FC236}">
                      <a16:creationId xmlns:a16="http://schemas.microsoft.com/office/drawing/2014/main" id="{89909863-FAC5-4574-9502-710C894A4E13}"/>
                    </a:ext>
                  </a:extLst>
                </p:cNvPr>
                <p:cNvSpPr txBox="1">
                  <a:spLocks noRot="1" noChangeAspect="1" noMove="1" noResize="1" noEditPoints="1" noAdjustHandles="1" noChangeArrowheads="1" noChangeShapeType="1" noTextEdit="1"/>
                </p:cNvSpPr>
                <p:nvPr/>
              </p:nvSpPr>
              <p:spPr bwMode="auto">
                <a:xfrm>
                  <a:off x="4339" y="2125"/>
                  <a:ext cx="315" cy="312"/>
                </a:xfrm>
                <a:prstGeom prst="rect">
                  <a:avLst/>
                </a:prstGeom>
                <a:blipFill>
                  <a:blip r:embed="rId10"/>
                  <a:stretch>
                    <a:fillRect/>
                  </a:stretch>
                </a:blipFill>
                <a:ln>
                  <a:noFill/>
                </a:ln>
                <a:effectLst/>
              </p:spPr>
              <p:txBody>
                <a:bodyPr/>
                <a:lstStyle/>
                <a:p>
                  <a:r>
                    <a:rPr lang="zh-CN" altLang="en-US">
                      <a:noFill/>
                    </a:rPr>
                    <a:t> </a:t>
                  </a:r>
                </a:p>
              </p:txBody>
            </p:sp>
          </mc:Fallback>
        </mc:AlternateContent>
        <p:sp>
          <p:nvSpPr>
            <p:cNvPr id="12314" name="Line 37">
              <a:extLst>
                <a:ext uri="{FF2B5EF4-FFF2-40B4-BE49-F238E27FC236}">
                  <a16:creationId xmlns:a16="http://schemas.microsoft.com/office/drawing/2014/main" id="{0DBF8A2C-A6C9-4860-B604-D994F97C1005}"/>
                </a:ext>
              </a:extLst>
            </p:cNvPr>
            <p:cNvSpPr>
              <a:spLocks noChangeShapeType="1"/>
            </p:cNvSpPr>
            <p:nvPr/>
          </p:nvSpPr>
          <p:spPr bwMode="auto">
            <a:xfrm flipH="1" flipV="1">
              <a:off x="4830" y="1979"/>
              <a:ext cx="46"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2315" name="Line 38">
              <a:extLst>
                <a:ext uri="{FF2B5EF4-FFF2-40B4-BE49-F238E27FC236}">
                  <a16:creationId xmlns:a16="http://schemas.microsoft.com/office/drawing/2014/main" id="{CD1CD2CA-C4E9-4E8F-8126-F20128004010}"/>
                </a:ext>
              </a:extLst>
            </p:cNvPr>
            <p:cNvSpPr>
              <a:spLocks noChangeShapeType="1"/>
            </p:cNvSpPr>
            <p:nvPr/>
          </p:nvSpPr>
          <p:spPr bwMode="auto">
            <a:xfrm flipH="1">
              <a:off x="3969" y="1888"/>
              <a:ext cx="9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grpSp>
      <mc:AlternateContent xmlns:mc="http://schemas.openxmlformats.org/markup-compatibility/2006" xmlns:a14="http://schemas.microsoft.com/office/drawing/2010/main">
        <mc:Choice Requires="a14">
          <p:sp>
            <p:nvSpPr>
              <p:cNvPr id="36905" name="Object 41">
                <a:extLst>
                  <a:ext uri="{FF2B5EF4-FFF2-40B4-BE49-F238E27FC236}">
                    <a16:creationId xmlns:a16="http://schemas.microsoft.com/office/drawing/2014/main" id="{0BFFD8C1-D942-4A63-9BB1-9D52D28107B4}"/>
                  </a:ext>
                </a:extLst>
              </p:cNvPr>
              <p:cNvSpPr txBox="1"/>
              <p:nvPr/>
            </p:nvSpPr>
            <p:spPr bwMode="auto">
              <a:xfrm>
                <a:off x="2931953" y="3959559"/>
                <a:ext cx="5098463" cy="178608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𝟏</m:t>
                          </m:r>
                        </m:num>
                        <m:den>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𝟐</m:t>
                              </m:r>
                            </m:sup>
                          </m:sSup>
                        </m:den>
                      </m:f>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d>
                            <m:dPr>
                              <m:begChr m:val="|"/>
                              <m:endChr m:val="|"/>
                              <m:ctrlPr>
                                <a:rPr lang="zh-CN" altLang="en-US" sz="2800" b="1" i="1">
                                  <a:solidFill>
                                    <a:srgbClr val="000000"/>
                                  </a:solidFill>
                                  <a:latin typeface="Cambria Math" panose="02040503050406030204" pitchFamily="18" charset="0"/>
                                </a:rPr>
                              </m:ctrlPr>
                            </m:dPr>
                            <m:e>
                              <m:m>
                                <m:mPr>
                                  <m:plcHide m:val="on"/>
                                  <m:mcs>
                                    <m:mc>
                                      <m:mcPr>
                                        <m:count m:val="3"/>
                                        <m:mcJc m:val="center"/>
                                      </m:mcPr>
                                    </m:mc>
                                  </m:mcs>
                                  <m:ctrlPr>
                                    <a:rPr lang="zh-CN" altLang="en-US" sz="2800" b="1" i="1">
                                      <a:solidFill>
                                        <a:srgbClr val="000000"/>
                                      </a:solidFill>
                                      <a:latin typeface="Cambria Math" panose="02040503050406030204" pitchFamily="18" charset="0"/>
                                    </a:rPr>
                                  </m:ctrlPr>
                                </m:mPr>
                                <m:mr>
                                  <m:e>
                                    <m:r>
                                      <a:rPr lang="zh-CN" altLang="en-US" sz="2800" b="1" i="1">
                                        <a:solidFill>
                                          <a:srgbClr val="000000"/>
                                        </a:solidFill>
                                        <a:latin typeface="Cambria Math" panose="02040503050406030204" pitchFamily="18" charset="0"/>
                                      </a:rPr>
                                      <m:t>𝒅𝒚𝒅𝒛</m:t>
                                    </m:r>
                                  </m:e>
                                  <m:e>
                                    <m:r>
                                      <a:rPr lang="zh-CN" altLang="en-US" sz="2800" b="1" i="1">
                                        <a:solidFill>
                                          <a:srgbClr val="000000"/>
                                        </a:solidFill>
                                        <a:latin typeface="Cambria Math" panose="02040503050406030204" pitchFamily="18" charset="0"/>
                                      </a:rPr>
                                      <m:t>𝒅𝒛𝒅𝒙</m:t>
                                    </m:r>
                                  </m:e>
                                  <m:e>
                                    <m:r>
                                      <a:rPr lang="zh-CN" altLang="en-US" sz="2800" b="1" i="1">
                                        <a:solidFill>
                                          <a:srgbClr val="000000"/>
                                        </a:solidFill>
                                        <a:latin typeface="Cambria Math" panose="02040503050406030204" pitchFamily="18" charset="0"/>
                                      </a:rPr>
                                      <m:t>𝒅𝒙𝒅𝒚</m:t>
                                    </m:r>
                                  </m:e>
                                </m:mr>
                                <m:mr>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den>
                                    </m:f>
                                  </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e>
                                </m:mr>
                                <m:mr>
                                  <m:e>
                                    <m:r>
                                      <a:rPr lang="en-US" altLang="zh-CN" sz="2800" b="1" i="1" smtClean="0">
                                        <a:solidFill>
                                          <a:srgbClr val="000000"/>
                                        </a:solidFill>
                                        <a:latin typeface="Cambria Math" panose="02040503050406030204" pitchFamily="18" charset="0"/>
                                      </a:rPr>
                                      <m:t>𝒙</m:t>
                                    </m:r>
                                  </m:e>
                                  <m:e>
                                    <m:r>
                                      <a:rPr lang="en-US" altLang="zh-CN" sz="2800" b="1" i="1" smtClean="0">
                                        <a:solidFill>
                                          <a:srgbClr val="000000"/>
                                        </a:solidFill>
                                        <a:latin typeface="Cambria Math" panose="02040503050406030204" pitchFamily="18" charset="0"/>
                                      </a:rPr>
                                      <m:t>𝒚</m:t>
                                    </m:r>
                                  </m:e>
                                  <m:e>
                                    <m:r>
                                      <a:rPr lang="en-US" altLang="zh-CN" sz="2800" b="1" i="1" smtClean="0">
                                        <a:solidFill>
                                          <a:srgbClr val="000000"/>
                                        </a:solidFill>
                                        <a:latin typeface="Cambria Math" panose="02040503050406030204" pitchFamily="18" charset="0"/>
                                      </a:rPr>
                                      <m:t>𝒛</m:t>
                                    </m:r>
                                  </m:e>
                                </m:mr>
                              </m:m>
                            </m:e>
                          </m:d>
                        </m:e>
                      </m:nary>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36905" name="Object 41">
                <a:extLst>
                  <a:ext uri="{FF2B5EF4-FFF2-40B4-BE49-F238E27FC236}">
                    <a16:creationId xmlns:a16="http://schemas.microsoft.com/office/drawing/2014/main" id="{0BFFD8C1-D942-4A63-9BB1-9D52D28107B4}"/>
                  </a:ext>
                </a:extLst>
              </p:cNvPr>
              <p:cNvSpPr txBox="1">
                <a:spLocks noRot="1" noChangeAspect="1" noMove="1" noResize="1" noEditPoints="1" noAdjustHandles="1" noChangeArrowheads="1" noChangeShapeType="1" noTextEdit="1"/>
              </p:cNvSpPr>
              <p:nvPr/>
            </p:nvSpPr>
            <p:spPr bwMode="auto">
              <a:xfrm>
                <a:off x="2931953" y="3959559"/>
                <a:ext cx="5098463" cy="1786080"/>
              </a:xfrm>
              <a:prstGeom prst="rect">
                <a:avLst/>
              </a:prstGeom>
              <a:blipFill>
                <a:blip r:embed="rId11"/>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906" name="Object 42">
                <a:extLst>
                  <a:ext uri="{FF2B5EF4-FFF2-40B4-BE49-F238E27FC236}">
                    <a16:creationId xmlns:a16="http://schemas.microsoft.com/office/drawing/2014/main" id="{73BCAA0A-53FD-4810-B97A-9C9CE4AA1D20}"/>
                  </a:ext>
                </a:extLst>
              </p:cNvPr>
              <p:cNvSpPr txBox="1"/>
              <p:nvPr/>
            </p:nvSpPr>
            <p:spPr bwMode="auto">
              <a:xfrm>
                <a:off x="2979141" y="5745639"/>
                <a:ext cx="7056436" cy="90011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𝟏</m:t>
                          </m:r>
                        </m:num>
                        <m:den>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𝟐</m:t>
                              </m:r>
                            </m:sup>
                          </m:sSup>
                        </m:den>
                      </m:f>
                      <m:nary>
                        <m:naryPr>
                          <m:chr m:val="∬"/>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𝜮</m:t>
                          </m:r>
                        </m:sub>
                        <m:sup/>
                        <m:e>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𝒅𝒚𝒅𝒛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𝒅𝒛𝒅𝒙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𝒅𝒙𝒅𝒚</m:t>
                          </m:r>
                        </m:e>
                      </m:nary>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36906" name="Object 42">
                <a:extLst>
                  <a:ext uri="{FF2B5EF4-FFF2-40B4-BE49-F238E27FC236}">
                    <a16:creationId xmlns:a16="http://schemas.microsoft.com/office/drawing/2014/main" id="{73BCAA0A-53FD-4810-B97A-9C9CE4AA1D20}"/>
                  </a:ext>
                </a:extLst>
              </p:cNvPr>
              <p:cNvSpPr txBox="1">
                <a:spLocks noRot="1" noChangeAspect="1" noMove="1" noResize="1" noEditPoints="1" noAdjustHandles="1" noChangeArrowheads="1" noChangeShapeType="1" noTextEdit="1"/>
              </p:cNvSpPr>
              <p:nvPr/>
            </p:nvSpPr>
            <p:spPr bwMode="auto">
              <a:xfrm>
                <a:off x="2979141" y="5745639"/>
                <a:ext cx="7056436" cy="900112"/>
              </a:xfrm>
              <a:prstGeom prst="rect">
                <a:avLst/>
              </a:prstGeom>
              <a:blipFill>
                <a:blip r:embed="rId12"/>
                <a:stretch>
                  <a:fillRect b="-5442"/>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36870"/>
                                        </p:tgtEl>
                                        <p:attrNameLst>
                                          <p:attrName>style.visibility</p:attrName>
                                        </p:attrNameLst>
                                      </p:cBhvr>
                                      <p:to>
                                        <p:strVal val="visible"/>
                                      </p:to>
                                    </p:set>
                                    <p:animEffect transition="in" filter="barn(outVertical)">
                                      <p:cBhvr>
                                        <p:cTn id="14" dur="500"/>
                                        <p:tgtEl>
                                          <p:spTgt spid="3687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downRigh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36869"/>
                                        </p:tgtEl>
                                        <p:attrNameLst>
                                          <p:attrName>style.visibility</p:attrName>
                                        </p:attrNameLst>
                                      </p:cBhvr>
                                      <p:to>
                                        <p:strVal val="visible"/>
                                      </p:to>
                                    </p:set>
                                    <p:animEffect transition="in" filter="box(out)">
                                      <p:cBhvr>
                                        <p:cTn id="24" dur="500"/>
                                        <p:tgtEl>
                                          <p:spTgt spid="368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36889"/>
                                        </p:tgtEl>
                                        <p:attrNameLst>
                                          <p:attrName>style.visibility</p:attrName>
                                        </p:attrNameLst>
                                      </p:cBhvr>
                                      <p:to>
                                        <p:strVal val="visible"/>
                                      </p:to>
                                    </p:set>
                                    <p:animEffect transition="in" filter="box(out)">
                                      <p:cBhvr>
                                        <p:cTn id="29" dur="500"/>
                                        <p:tgtEl>
                                          <p:spTgt spid="3688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689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90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6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0" grpId="0"/>
      <p:bldP spid="36889" grpId="0" autoUpdateAnimBg="0"/>
      <p:bldP spid="36890" grpId="0"/>
      <p:bldP spid="36905" grpId="0"/>
      <p:bldP spid="369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292" name="Object 4">
                <a:extLst>
                  <a:ext uri="{FF2B5EF4-FFF2-40B4-BE49-F238E27FC236}">
                    <a16:creationId xmlns:a16="http://schemas.microsoft.com/office/drawing/2014/main" id="{A1A21E6D-B0D1-4433-9A95-FFD01062548E}"/>
                  </a:ext>
                </a:extLst>
              </p:cNvPr>
              <p:cNvSpPr txBox="1"/>
              <p:nvPr/>
            </p:nvSpPr>
            <p:spPr bwMode="auto">
              <a:xfrm>
                <a:off x="925022" y="233365"/>
                <a:ext cx="9810750" cy="194404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例</m:t>
                      </m:r>
                      <m:r>
                        <a:rPr lang="zh-CN" altLang="en-US" sz="2800" b="1" i="0">
                          <a:solidFill>
                            <a:srgbClr val="000000"/>
                          </a:solidFill>
                          <a:latin typeface="Cambria Math" panose="02040503050406030204" pitchFamily="18" charset="0"/>
                          <a:ea typeface="+mj-ea"/>
                        </a:rPr>
                        <m:t>𝟒</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计算曲线积分</m:t>
                      </m:r>
                      <m:nary>
                        <m:naryPr>
                          <m:chr m:val="∮"/>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𝒄</m:t>
                          </m:r>
                        </m:sub>
                        <m:sup/>
                        <m:e>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𝒛</m:t>
                          </m:r>
                        </m:e>
                      </m:nary>
                      <m:r>
                        <a:rPr lang="zh-CN" altLang="en-US" sz="2800" b="1" i="1">
                          <a:solidFill>
                            <a:srgbClr val="000000"/>
                          </a:solidFill>
                          <a:latin typeface="Cambria Math" panose="02040503050406030204" pitchFamily="18" charset="0"/>
                          <a:ea typeface="+mj-ea"/>
                        </a:rPr>
                        <m:t>，</m:t>
                      </m:r>
                    </m:oMath>
                    <m:oMath xmlns:m="http://schemas.openxmlformats.org/officeDocument/2006/math">
                      <m:r>
                        <a:rPr lang="zh-CN" altLang="en-US" sz="2800" b="1" i="1">
                          <a:solidFill>
                            <a:srgbClr val="000000"/>
                          </a:solidFill>
                          <a:latin typeface="Cambria Math" panose="02040503050406030204" pitchFamily="18" charset="0"/>
                          <a:ea typeface="+mj-ea"/>
                        </a:rPr>
                        <m:t>其中</m:t>
                      </m:r>
                      <m:r>
                        <a:rPr lang="zh-CN" altLang="en-US" sz="2800" b="1" i="1">
                          <a:solidFill>
                            <a:srgbClr val="000000"/>
                          </a:solidFill>
                          <a:latin typeface="Cambria Math" panose="02040503050406030204" pitchFamily="18" charset="0"/>
                          <a:ea typeface="+mj-ea"/>
                        </a:rPr>
                        <m:t>𝒄</m:t>
                      </m:r>
                      <m:r>
                        <a:rPr lang="zh-CN" altLang="en-US" sz="2800" b="1" i="1">
                          <a:solidFill>
                            <a:srgbClr val="000000"/>
                          </a:solidFill>
                          <a:latin typeface="Cambria Math" panose="02040503050406030204" pitchFamily="18" charset="0"/>
                          <a:ea typeface="+mj-ea"/>
                        </a:rPr>
                        <m:t>是曲线</m:t>
                      </m:r>
                      <m:d>
                        <m:dPr>
                          <m:begChr m:val="{"/>
                          <m:endChr m:val=""/>
                          <m:ctrlPr>
                            <a:rPr lang="zh-CN" altLang="en-US" sz="2800" b="1" i="1">
                              <a:solidFill>
                                <a:srgbClr val="000000"/>
                              </a:solidFill>
                              <a:latin typeface="Cambria Math" panose="02040503050406030204" pitchFamily="18" charset="0"/>
                              <a:ea typeface="+mj-ea"/>
                            </a:rPr>
                          </m:ctrlPr>
                        </m:dPr>
                        <m:e>
                          <m:eqArr>
                            <m:eqArrPr>
                              <m:ctrlPr>
                                <a:rPr lang="zh-CN" altLang="en-US" sz="2800" b="1" i="1">
                                  <a:solidFill>
                                    <a:srgbClr val="000000"/>
                                  </a:solidFill>
                                  <a:latin typeface="Cambria Math" panose="02040503050406030204" pitchFamily="18" charset="0"/>
                                  <a:ea typeface="+mj-ea"/>
                                </a:rPr>
                              </m:ctrlPr>
                            </m:eqArrPr>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e>
                            <m:e>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𝟐</m:t>
                              </m:r>
                            </m:e>
                          </m:eqArr>
                        </m:e>
                      </m:d>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从</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轴正向看</m:t>
                      </m:r>
                      <m:r>
                        <a:rPr lang="zh-CN" altLang="en-US" sz="2800" b="1" i="1">
                          <a:solidFill>
                            <a:srgbClr val="000000"/>
                          </a:solidFill>
                          <a:latin typeface="Cambria Math" panose="02040503050406030204" pitchFamily="18" charset="0"/>
                          <a:ea typeface="+mj-ea"/>
                        </a:rPr>
                        <m:t>𝒄</m:t>
                      </m:r>
                      <m:r>
                        <a:rPr lang="zh-CN" altLang="en-US" sz="2800" b="1" i="1">
                          <a:solidFill>
                            <a:srgbClr val="000000"/>
                          </a:solidFill>
                          <a:latin typeface="Cambria Math" panose="02040503050406030204" pitchFamily="18" charset="0"/>
                          <a:ea typeface="+mj-ea"/>
                        </a:rPr>
                        <m:t>的方向是顺时针的</m:t>
                      </m:r>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12292" name="Object 4">
                <a:extLst>
                  <a:ext uri="{FF2B5EF4-FFF2-40B4-BE49-F238E27FC236}">
                    <a16:creationId xmlns:a16="http://schemas.microsoft.com/office/drawing/2014/main" id="{A1A21E6D-B0D1-4433-9A95-FFD01062548E}"/>
                  </a:ext>
                </a:extLst>
              </p:cNvPr>
              <p:cNvSpPr txBox="1">
                <a:spLocks noRot="1" noChangeAspect="1" noMove="1" noResize="1" noEditPoints="1" noAdjustHandles="1" noChangeArrowheads="1" noChangeShapeType="1" noTextEdit="1"/>
              </p:cNvSpPr>
              <p:nvPr/>
            </p:nvSpPr>
            <p:spPr bwMode="auto">
              <a:xfrm>
                <a:off x="925022" y="233365"/>
                <a:ext cx="9810750" cy="1944049"/>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3" name="Object 5">
                <a:extLst>
                  <a:ext uri="{FF2B5EF4-FFF2-40B4-BE49-F238E27FC236}">
                    <a16:creationId xmlns:a16="http://schemas.microsoft.com/office/drawing/2014/main" id="{02499C76-9E64-40D4-BC58-5C8579089117}"/>
                  </a:ext>
                </a:extLst>
              </p:cNvPr>
              <p:cNvSpPr txBox="1"/>
              <p:nvPr/>
            </p:nvSpPr>
            <p:spPr bwMode="auto">
              <a:xfrm>
                <a:off x="2038349" y="2157413"/>
                <a:ext cx="4352926" cy="70008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令</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𝐜𝐨𝐬</m:t>
                          </m:r>
                        </m:fName>
                        <m:e>
                          <m:r>
                            <a:rPr lang="zh-CN" altLang="en-US" sz="2800" b="1" i="1">
                              <a:solidFill>
                                <a:srgbClr val="000000"/>
                              </a:solidFill>
                              <a:latin typeface="Cambria Math" panose="02040503050406030204" pitchFamily="18" charset="0"/>
                              <a:ea typeface="+mj-ea"/>
                            </a:rPr>
                            <m:t>𝜽</m:t>
                          </m:r>
                        </m:e>
                      </m:func>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𝐬𝐢𝐧</m:t>
                          </m:r>
                        </m:fName>
                        <m:e>
                          <m:r>
                            <a:rPr lang="zh-CN" altLang="en-US" sz="2800" b="1" i="1">
                              <a:solidFill>
                                <a:srgbClr val="000000"/>
                              </a:solidFill>
                              <a:latin typeface="Cambria Math" panose="02040503050406030204" pitchFamily="18" charset="0"/>
                              <a:ea typeface="+mj-ea"/>
                            </a:rPr>
                            <m:t>𝜽</m:t>
                          </m:r>
                        </m:e>
                      </m:func>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12293" name="Object 5">
                <a:extLst>
                  <a:ext uri="{FF2B5EF4-FFF2-40B4-BE49-F238E27FC236}">
                    <a16:creationId xmlns:a16="http://schemas.microsoft.com/office/drawing/2014/main" id="{02499C76-9E64-40D4-BC58-5C8579089117}"/>
                  </a:ext>
                </a:extLst>
              </p:cNvPr>
              <p:cNvSpPr txBox="1">
                <a:spLocks noRot="1" noChangeAspect="1" noMove="1" noResize="1" noEditPoints="1" noAdjustHandles="1" noChangeArrowheads="1" noChangeShapeType="1" noTextEdit="1"/>
              </p:cNvSpPr>
              <p:nvPr/>
            </p:nvSpPr>
            <p:spPr bwMode="auto">
              <a:xfrm>
                <a:off x="2038349" y="2157413"/>
                <a:ext cx="4352926" cy="700085"/>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4" name="Object 6">
                <a:extLst>
                  <a:ext uri="{FF2B5EF4-FFF2-40B4-BE49-F238E27FC236}">
                    <a16:creationId xmlns:a16="http://schemas.microsoft.com/office/drawing/2014/main" id="{88BE5FBD-CF5F-4CEF-AADB-D2211D8965F4}"/>
                  </a:ext>
                </a:extLst>
              </p:cNvPr>
              <p:cNvSpPr txBox="1"/>
              <p:nvPr/>
            </p:nvSpPr>
            <p:spPr bwMode="auto">
              <a:xfrm>
                <a:off x="5830397" y="2095499"/>
                <a:ext cx="6057898" cy="60960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则</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𝐜𝐨𝐬</m:t>
                          </m:r>
                        </m:fName>
                        <m:e>
                          <m:r>
                            <a:rPr lang="zh-CN" altLang="en-US" sz="2800" b="1" i="1">
                              <a:solidFill>
                                <a:srgbClr val="000000"/>
                              </a:solidFill>
                              <a:latin typeface="Cambria Math" panose="02040503050406030204" pitchFamily="18" charset="0"/>
                              <a:ea typeface="+mj-ea"/>
                            </a:rPr>
                            <m:t>𝜽</m:t>
                          </m:r>
                        </m:e>
                      </m:func>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𝐬𝐢𝐧</m:t>
                          </m:r>
                        </m:fName>
                        <m:e>
                          <m:r>
                            <a:rPr lang="zh-CN" altLang="en-US" sz="2800" b="1" i="1">
                              <a:solidFill>
                                <a:srgbClr val="000000"/>
                              </a:solidFill>
                              <a:latin typeface="Cambria Math" panose="02040503050406030204" pitchFamily="18" charset="0"/>
                              <a:ea typeface="+mj-ea"/>
                            </a:rPr>
                            <m:t>𝜽</m:t>
                          </m:r>
                        </m:e>
                      </m:func>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12294" name="Object 6">
                <a:extLst>
                  <a:ext uri="{FF2B5EF4-FFF2-40B4-BE49-F238E27FC236}">
                    <a16:creationId xmlns:a16="http://schemas.microsoft.com/office/drawing/2014/main" id="{88BE5FBD-CF5F-4CEF-AADB-D2211D8965F4}"/>
                  </a:ext>
                </a:extLst>
              </p:cNvPr>
              <p:cNvSpPr txBox="1">
                <a:spLocks noRot="1" noChangeAspect="1" noMove="1" noResize="1" noEditPoints="1" noAdjustHandles="1" noChangeArrowheads="1" noChangeShapeType="1" noTextEdit="1"/>
              </p:cNvSpPr>
              <p:nvPr/>
            </p:nvSpPr>
            <p:spPr bwMode="auto">
              <a:xfrm>
                <a:off x="5830397" y="2095499"/>
                <a:ext cx="6057898" cy="609602"/>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5" name="Object 7">
                <a:extLst>
                  <a:ext uri="{FF2B5EF4-FFF2-40B4-BE49-F238E27FC236}">
                    <a16:creationId xmlns:a16="http://schemas.microsoft.com/office/drawing/2014/main" id="{E292932C-00EB-4A81-9F10-0D8FCA3482C6}"/>
                  </a:ext>
                </a:extLst>
              </p:cNvPr>
              <p:cNvSpPr txBox="1"/>
              <p:nvPr/>
            </p:nvSpPr>
            <p:spPr bwMode="auto">
              <a:xfrm>
                <a:off x="2343149" y="2705101"/>
                <a:ext cx="6675723" cy="113013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𝒄</m:t>
                          </m:r>
                        </m:sub>
                        <m:sup/>
                        <m:e>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e>
                          </m:d>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e>
                          </m:d>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e>
                          </m:d>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𝒛</m:t>
                          </m:r>
                        </m:e>
                      </m:nary>
                    </m:oMath>
                  </m:oMathPara>
                </a14:m>
                <a:endParaRPr lang="zh-CN" altLang="en-US" sz="2800" b="1" dirty="0">
                  <a:latin typeface="+mj-lt"/>
                  <a:ea typeface="+mj-ea"/>
                </a:endParaRPr>
              </a:p>
            </p:txBody>
          </p:sp>
        </mc:Choice>
        <mc:Fallback xmlns="">
          <p:sp>
            <p:nvSpPr>
              <p:cNvPr id="12295" name="Object 7">
                <a:extLst>
                  <a:ext uri="{FF2B5EF4-FFF2-40B4-BE49-F238E27FC236}">
                    <a16:creationId xmlns:a16="http://schemas.microsoft.com/office/drawing/2014/main" id="{E292932C-00EB-4A81-9F10-0D8FCA3482C6}"/>
                  </a:ext>
                </a:extLst>
              </p:cNvPr>
              <p:cNvSpPr txBox="1">
                <a:spLocks noRot="1" noChangeAspect="1" noMove="1" noResize="1" noEditPoints="1" noAdjustHandles="1" noChangeArrowheads="1" noChangeShapeType="1" noTextEdit="1"/>
              </p:cNvSpPr>
              <p:nvPr/>
            </p:nvSpPr>
            <p:spPr bwMode="auto">
              <a:xfrm>
                <a:off x="2343149" y="2705101"/>
                <a:ext cx="6675723" cy="1130135"/>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6" name="Object 8">
                <a:extLst>
                  <a:ext uri="{FF2B5EF4-FFF2-40B4-BE49-F238E27FC236}">
                    <a16:creationId xmlns:a16="http://schemas.microsoft.com/office/drawing/2014/main" id="{818402E7-2460-4C06-9761-7CA0F8CAD5D4}"/>
                  </a:ext>
                </a:extLst>
              </p:cNvPr>
              <p:cNvSpPr txBox="1"/>
              <p:nvPr/>
            </p:nvSpPr>
            <p:spPr bwMode="auto">
              <a:xfrm>
                <a:off x="2038349" y="3727604"/>
                <a:ext cx="8697423" cy="128492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𝝅</m:t>
                          </m:r>
                        </m:sub>
                        <m:sup>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𝟎</m:t>
                          </m:r>
                        </m:sup>
                        <m:e>
                          <m:d>
                            <m:dPr>
                              <m:begChr m:val="["/>
                              <m:endChr m:val="]"/>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𝟐</m:t>
                              </m:r>
                              <m:d>
                                <m:dPr>
                                  <m:ctrlPr>
                                    <a:rPr lang="zh-CN" altLang="en-US" sz="2800" b="1" i="1">
                                      <a:solidFill>
                                        <a:srgbClr val="000000"/>
                                      </a:solidFill>
                                      <a:latin typeface="Cambria Math" panose="02040503050406030204" pitchFamily="18" charset="0"/>
                                      <a:ea typeface="+mj-ea"/>
                                    </a:rPr>
                                  </m:ctrlPr>
                                </m:dPr>
                                <m:e>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𝐬𝐢𝐧</m:t>
                                      </m:r>
                                    </m:fName>
                                    <m:e>
                                      <m:r>
                                        <a:rPr lang="zh-CN" altLang="en-US" sz="2800" b="1" i="1">
                                          <a:solidFill>
                                            <a:srgbClr val="000000"/>
                                          </a:solidFill>
                                          <a:latin typeface="Cambria Math" panose="02040503050406030204" pitchFamily="18" charset="0"/>
                                          <a:ea typeface="+mj-ea"/>
                                        </a:rPr>
                                        <m:t>𝜽</m:t>
                                      </m:r>
                                    </m:e>
                                  </m:func>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𝐜𝐨𝐬</m:t>
                                      </m:r>
                                    </m:fName>
                                    <m:e>
                                      <m:r>
                                        <a:rPr lang="zh-CN" altLang="en-US" sz="2800" b="1" i="1">
                                          <a:solidFill>
                                            <a:srgbClr val="000000"/>
                                          </a:solidFill>
                                          <a:latin typeface="Cambria Math" panose="02040503050406030204" pitchFamily="18" charset="0"/>
                                          <a:ea typeface="+mj-ea"/>
                                        </a:rPr>
                                        <m:t>𝜽</m:t>
                                      </m:r>
                                    </m:e>
                                  </m:func>
                                </m:e>
                              </m:d>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𝟐</m:t>
                              </m:r>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𝐜𝐨𝐬</m:t>
                                  </m:r>
                                </m:fName>
                                <m:e>
                                  <m:r>
                                    <a:rPr lang="zh-CN" altLang="en-US" sz="2800" b="1" i="1">
                                      <a:solidFill>
                                        <a:srgbClr val="000000"/>
                                      </a:solidFill>
                                      <a:latin typeface="Cambria Math" panose="02040503050406030204" pitchFamily="18" charset="0"/>
                                      <a:ea typeface="+mj-ea"/>
                                    </a:rPr>
                                    <m:t>𝟐</m:t>
                                  </m:r>
                                </m:e>
                              </m:func>
                              <m:r>
                                <a:rPr lang="zh-CN" altLang="en-US" sz="2800" b="1" i="1">
                                  <a:solidFill>
                                    <a:srgbClr val="000000"/>
                                  </a:solidFill>
                                  <a:latin typeface="Cambria Math" panose="02040503050406030204" pitchFamily="18" charset="0"/>
                                  <a:ea typeface="+mj-ea"/>
                                </a:rPr>
                                <m:t>𝜽</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e>
                          </m:d>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𝜽</m:t>
                          </m:r>
                        </m:e>
                      </m:nary>
                    </m:oMath>
                  </m:oMathPara>
                </a14:m>
                <a:endParaRPr lang="zh-CN" altLang="en-US" sz="2800" b="1" dirty="0">
                  <a:latin typeface="+mj-lt"/>
                  <a:ea typeface="+mj-ea"/>
                </a:endParaRPr>
              </a:p>
            </p:txBody>
          </p:sp>
        </mc:Choice>
        <mc:Fallback xmlns="">
          <p:sp>
            <p:nvSpPr>
              <p:cNvPr id="12296" name="Object 8">
                <a:extLst>
                  <a:ext uri="{FF2B5EF4-FFF2-40B4-BE49-F238E27FC236}">
                    <a16:creationId xmlns:a16="http://schemas.microsoft.com/office/drawing/2014/main" id="{818402E7-2460-4C06-9761-7CA0F8CAD5D4}"/>
                  </a:ext>
                </a:extLst>
              </p:cNvPr>
              <p:cNvSpPr txBox="1">
                <a:spLocks noRot="1" noChangeAspect="1" noMove="1" noResize="1" noEditPoints="1" noAdjustHandles="1" noChangeArrowheads="1" noChangeShapeType="1" noTextEdit="1"/>
              </p:cNvSpPr>
              <p:nvPr/>
            </p:nvSpPr>
            <p:spPr bwMode="auto">
              <a:xfrm>
                <a:off x="2038349" y="3727604"/>
                <a:ext cx="8697423" cy="1284923"/>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7" name="Object 9">
                <a:extLst>
                  <a:ext uri="{FF2B5EF4-FFF2-40B4-BE49-F238E27FC236}">
                    <a16:creationId xmlns:a16="http://schemas.microsoft.com/office/drawing/2014/main" id="{54A5A8E0-A7A8-4F91-9620-7CCC557FC39E}"/>
                  </a:ext>
                </a:extLst>
              </p:cNvPr>
              <p:cNvSpPr txBox="1"/>
              <p:nvPr/>
            </p:nvSpPr>
            <p:spPr bwMode="auto">
              <a:xfrm>
                <a:off x="2164208" y="5164924"/>
                <a:ext cx="8237092" cy="90154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ea typeface="+mj-ea"/>
                        </a:rPr>
                        <m:t>=−</m:t>
                      </m:r>
                      <m:d>
                        <m:dPr>
                          <m:begChr m:val="["/>
                          <m:endChr m:val="]"/>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𝟐</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𝐜𝐨𝐬</m:t>
                                  </m:r>
                                </m:fName>
                                <m:e>
                                  <m:r>
                                    <a:rPr lang="zh-CN" altLang="en-US" sz="2800" b="1" i="1">
                                      <a:solidFill>
                                        <a:srgbClr val="000000"/>
                                      </a:solidFill>
                                      <a:latin typeface="Cambria Math" panose="02040503050406030204" pitchFamily="18" charset="0"/>
                                      <a:ea typeface="+mj-ea"/>
                                    </a:rPr>
                                    <m:t>𝜽</m:t>
                                  </m:r>
                                </m:e>
                              </m:func>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𝐬𝐢𝐧</m:t>
                                  </m:r>
                                </m:fName>
                                <m:e>
                                  <m:r>
                                    <a:rPr lang="zh-CN" altLang="en-US" sz="2800" b="1" i="1">
                                      <a:solidFill>
                                        <a:srgbClr val="000000"/>
                                      </a:solidFill>
                                      <a:latin typeface="Cambria Math" panose="02040503050406030204" pitchFamily="18" charset="0"/>
                                      <a:ea typeface="+mj-ea"/>
                                    </a:rPr>
                                    <m:t>𝜽</m:t>
                                  </m:r>
                                </m:e>
                              </m:func>
                            </m:e>
                          </m:d>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𝐬𝐢𝐧</m:t>
                              </m:r>
                            </m:fName>
                            <m:e>
                              <m:r>
                                <a:rPr lang="zh-CN" altLang="en-US" sz="2800" b="1" i="1">
                                  <a:solidFill>
                                    <a:srgbClr val="000000"/>
                                  </a:solidFill>
                                  <a:latin typeface="Cambria Math" panose="02040503050406030204" pitchFamily="18" charset="0"/>
                                  <a:ea typeface="+mj-ea"/>
                                </a:rPr>
                                <m:t>𝟐</m:t>
                              </m:r>
                            </m:e>
                          </m:func>
                          <m:r>
                            <a:rPr lang="zh-CN" altLang="en-US" sz="2800" b="1" i="1">
                              <a:solidFill>
                                <a:srgbClr val="000000"/>
                              </a:solidFill>
                              <a:latin typeface="Cambria Math" panose="02040503050406030204" pitchFamily="18" charset="0"/>
                              <a:ea typeface="+mj-ea"/>
                            </a:rPr>
                            <m:t>𝜽</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𝜽</m:t>
                          </m:r>
                        </m:e>
                      </m:d>
                      <m:d>
                        <m:dPr>
                          <m:begChr m:val="|"/>
                          <m:endChr m:val=""/>
                          <m:ctrlPr>
                            <a:rPr lang="zh-CN" altLang="en-US" sz="2800" b="1" i="1">
                              <a:solidFill>
                                <a:srgbClr val="000000"/>
                              </a:solidFill>
                              <a:latin typeface="Cambria Math" panose="02040503050406030204" pitchFamily="18" charset="0"/>
                              <a:ea typeface="+mj-ea"/>
                            </a:rPr>
                          </m:ctrlPr>
                        </m:dPr>
                        <m:e>
                          <m:sSubSup>
                            <m:sSubSupPr>
                              <m:ctrlPr>
                                <a:rPr lang="zh-CN" altLang="en-US" sz="2800" b="1" i="1">
                                  <a:solidFill>
                                    <a:srgbClr val="000000"/>
                                  </a:solidFill>
                                  <a:latin typeface="Cambria Math" panose="02040503050406030204" pitchFamily="18" charset="0"/>
                                  <a:ea typeface="+mj-ea"/>
                                </a:rPr>
                              </m:ctrlPr>
                            </m:sSubSupPr>
                            <m:e>
                              <m:r>
                                <a:rPr lang="en-US" altLang="zh-CN" sz="2800" b="1" i="1" smtClean="0">
                                  <a:solidFill>
                                    <a:srgbClr val="000000"/>
                                  </a:solidFill>
                                  <a:latin typeface="Cambria Math" panose="02040503050406030204" pitchFamily="18" charset="0"/>
                                  <a:ea typeface="+mj-ea"/>
                                </a:rPr>
                                <m:t> </m:t>
                              </m:r>
                            </m:e>
                            <m:sub>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𝝅</m:t>
                              </m:r>
                            </m:sub>
                            <m:sup>
                              <m:r>
                                <a:rPr lang="zh-CN" altLang="en-US" sz="2800" b="1" i="1">
                                  <a:solidFill>
                                    <a:srgbClr val="000000"/>
                                  </a:solidFill>
                                  <a:latin typeface="Cambria Math" panose="02040503050406030204" pitchFamily="18" charset="0"/>
                                  <a:ea typeface="+mj-ea"/>
                                </a:rPr>
                                <m:t>𝟎</m:t>
                              </m:r>
                            </m:sup>
                          </m:sSubSup>
                        </m:e>
                      </m:d>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𝝅</m:t>
                      </m:r>
                    </m:oMath>
                  </m:oMathPara>
                </a14:m>
                <a:endParaRPr lang="zh-CN" altLang="en-US" sz="2800" b="1" dirty="0">
                  <a:latin typeface="+mj-lt"/>
                  <a:ea typeface="+mj-ea"/>
                </a:endParaRPr>
              </a:p>
            </p:txBody>
          </p:sp>
        </mc:Choice>
        <mc:Fallback xmlns="">
          <p:sp>
            <p:nvSpPr>
              <p:cNvPr id="12297" name="Object 9">
                <a:extLst>
                  <a:ext uri="{FF2B5EF4-FFF2-40B4-BE49-F238E27FC236}">
                    <a16:creationId xmlns:a16="http://schemas.microsoft.com/office/drawing/2014/main" id="{54A5A8E0-A7A8-4F91-9620-7CCC557FC39E}"/>
                  </a:ext>
                </a:extLst>
              </p:cNvPr>
              <p:cNvSpPr txBox="1">
                <a:spLocks noRot="1" noChangeAspect="1" noMove="1" noResize="1" noEditPoints="1" noAdjustHandles="1" noChangeArrowheads="1" noChangeShapeType="1" noTextEdit="1"/>
              </p:cNvSpPr>
              <p:nvPr/>
            </p:nvSpPr>
            <p:spPr bwMode="auto">
              <a:xfrm>
                <a:off x="2164208" y="5164924"/>
                <a:ext cx="8237092" cy="901545"/>
              </a:xfrm>
              <a:prstGeom prst="rect">
                <a:avLst/>
              </a:prstGeom>
              <a:blipFill>
                <a:blip r:embed="rId7"/>
                <a:stretch>
                  <a:fillRect/>
                </a:stretch>
              </a:blipFill>
              <a:ln>
                <a:noFill/>
              </a:ln>
              <a:effectLst/>
            </p:spPr>
            <p:txBody>
              <a:bodyPr/>
              <a:lstStyle/>
              <a:p>
                <a:r>
                  <a:rPr lang="zh-CN" altLang="en-US">
                    <a:noFill/>
                  </a:rPr>
                  <a:t> </a:t>
                </a:r>
              </a:p>
            </p:txBody>
          </p:sp>
        </mc:Fallback>
      </mc:AlternateContent>
      <p:grpSp>
        <p:nvGrpSpPr>
          <p:cNvPr id="12298" name="Group 10">
            <a:extLst>
              <a:ext uri="{FF2B5EF4-FFF2-40B4-BE49-F238E27FC236}">
                <a16:creationId xmlns:a16="http://schemas.microsoft.com/office/drawing/2014/main" id="{1CEA05D0-354E-453F-B455-BDDEADAAF1F2}"/>
              </a:ext>
            </a:extLst>
          </p:cNvPr>
          <p:cNvGrpSpPr>
            <a:grpSpLocks/>
          </p:cNvGrpSpPr>
          <p:nvPr/>
        </p:nvGrpSpPr>
        <p:grpSpPr bwMode="auto">
          <a:xfrm>
            <a:off x="746286" y="1994534"/>
            <a:ext cx="1295312" cy="1097279"/>
            <a:chOff x="209" y="2208"/>
            <a:chExt cx="655" cy="288"/>
          </a:xfrm>
        </p:grpSpPr>
        <mc:AlternateContent xmlns:mc="http://schemas.openxmlformats.org/markup-compatibility/2006" xmlns:a14="http://schemas.microsoft.com/office/drawing/2010/main">
          <mc:Choice Requires="a14">
            <p:sp>
              <p:nvSpPr>
                <p:cNvPr id="12299" name="Object 11">
                  <a:extLst>
                    <a:ext uri="{FF2B5EF4-FFF2-40B4-BE49-F238E27FC236}">
                      <a16:creationId xmlns:a16="http://schemas.microsoft.com/office/drawing/2014/main" id="{9F54D3D2-DACC-4FE0-BEFF-C1D4A8BEF92F}"/>
                    </a:ext>
                  </a:extLst>
                </p:cNvPr>
                <p:cNvSpPr txBox="1"/>
                <p:nvPr/>
              </p:nvSpPr>
              <p:spPr bwMode="auto">
                <a:xfrm>
                  <a:off x="209" y="2235"/>
                  <a:ext cx="653" cy="23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0">
                            <a:solidFill>
                              <a:srgbClr val="000000"/>
                            </a:solidFill>
                            <a:latin typeface="Cambria Math" panose="02040503050406030204" pitchFamily="18" charset="0"/>
                            <a:ea typeface="+mj-ea"/>
                          </a:rPr>
                          <m:t>解法一</m:t>
                        </m:r>
                      </m:oMath>
                    </m:oMathPara>
                  </a14:m>
                  <a:endParaRPr lang="zh-CN" altLang="en-US" sz="2800" b="1" dirty="0">
                    <a:latin typeface="+mj-lt"/>
                    <a:ea typeface="+mj-ea"/>
                  </a:endParaRPr>
                </a:p>
              </p:txBody>
            </p:sp>
          </mc:Choice>
          <mc:Fallback xmlns="">
            <p:sp>
              <p:nvSpPr>
                <p:cNvPr id="12299" name="Object 11">
                  <a:extLst>
                    <a:ext uri="{FF2B5EF4-FFF2-40B4-BE49-F238E27FC236}">
                      <a16:creationId xmlns:a16="http://schemas.microsoft.com/office/drawing/2014/main" id="{9F54D3D2-DACC-4FE0-BEFF-C1D4A8BEF92F}"/>
                    </a:ext>
                  </a:extLst>
                </p:cNvPr>
                <p:cNvSpPr txBox="1">
                  <a:spLocks noRot="1" noChangeAspect="1" noMove="1" noResize="1" noEditPoints="1" noAdjustHandles="1" noChangeArrowheads="1" noChangeShapeType="1" noTextEdit="1"/>
                </p:cNvSpPr>
                <p:nvPr/>
              </p:nvSpPr>
              <p:spPr bwMode="auto">
                <a:xfrm>
                  <a:off x="209" y="2235"/>
                  <a:ext cx="653" cy="234"/>
                </a:xfrm>
                <a:prstGeom prst="rect">
                  <a:avLst/>
                </a:prstGeom>
                <a:blipFill>
                  <a:blip r:embed="rId8"/>
                  <a:stretch>
                    <a:fillRect/>
                  </a:stretch>
                </a:blipFill>
                <a:ln>
                  <a:noFill/>
                </a:ln>
                <a:effectLst/>
              </p:spPr>
              <p:txBody>
                <a:bodyPr/>
                <a:lstStyle/>
                <a:p>
                  <a:r>
                    <a:rPr lang="zh-CN" altLang="en-US">
                      <a:noFill/>
                    </a:rPr>
                    <a:t> </a:t>
                  </a:r>
                </a:p>
              </p:txBody>
            </p:sp>
          </mc:Fallback>
        </mc:AlternateContent>
        <p:sp>
          <p:nvSpPr>
            <p:cNvPr id="12300" name="AutoShape 12">
              <a:extLst>
                <a:ext uri="{FF2B5EF4-FFF2-40B4-BE49-F238E27FC236}">
                  <a16:creationId xmlns:a16="http://schemas.microsoft.com/office/drawing/2014/main" id="{53844A9F-B955-4F78-AE4B-3E1FD19B4FF1}"/>
                </a:ext>
              </a:extLst>
            </p:cNvPr>
            <p:cNvSpPr>
              <a:spLocks noChangeArrowheads="1"/>
            </p:cNvSpPr>
            <p:nvPr/>
          </p:nvSpPr>
          <p:spPr bwMode="auto">
            <a:xfrm>
              <a:off x="240" y="2208"/>
              <a:ext cx="624" cy="288"/>
            </a:xfrm>
            <a:prstGeom prst="wedgeRectCallout">
              <a:avLst>
                <a:gd name="adj1" fmla="val -32213"/>
                <a:gd name="adj2" fmla="val 2847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2800" b="1">
                <a:latin typeface="+mj-lt"/>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p:bldP spid="12294" grpId="0"/>
      <p:bldP spid="12295" grpId="0"/>
      <p:bldP spid="12296" grpId="0"/>
      <p:bldP spid="122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Object 2">
                <a:extLst>
                  <a:ext uri="{FF2B5EF4-FFF2-40B4-BE49-F238E27FC236}">
                    <a16:creationId xmlns:a16="http://schemas.microsoft.com/office/drawing/2014/main" id="{D1B89BD0-4C47-4446-A869-94F4FEAEA379}"/>
                  </a:ext>
                </a:extLst>
              </p:cNvPr>
              <p:cNvSpPr txBox="1"/>
              <p:nvPr/>
            </p:nvSpPr>
            <p:spPr bwMode="auto">
              <a:xfrm>
                <a:off x="709337" y="965474"/>
                <a:ext cx="10343214" cy="102055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0">
                          <a:solidFill>
                            <a:srgbClr val="000000"/>
                          </a:solidFill>
                          <a:latin typeface="Cambria Math" panose="02040503050406030204" pitchFamily="18" charset="0"/>
                        </a:rPr>
                        <m:t>设</m:t>
                      </m:r>
                      <m:r>
                        <a:rPr lang="zh-CN" altLang="en-US" sz="2800" b="1" i="0">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𝜮</m:t>
                      </m:r>
                      <m:r>
                        <a:rPr lang="zh-CN" altLang="en-US" sz="2800" b="1" i="0">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是平面</m:t>
                      </m:r>
                      <m:r>
                        <a:rPr lang="zh-CN" altLang="en-US" sz="2800" b="1" i="0">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𝐱</m:t>
                      </m:r>
                      <m:r>
                        <a:rPr lang="zh-CN" altLang="en-US" sz="2800" b="1" i="0">
                          <a:solidFill>
                            <a:srgbClr val="000000"/>
                          </a:solidFill>
                          <a:latin typeface="Cambria Math" panose="02040503050406030204" pitchFamily="18" charset="0"/>
                        </a:rPr>
                        <m:t>−</m:t>
                      </m:r>
                      <m:r>
                        <a:rPr lang="zh-CN" altLang="en-US" sz="2800" b="1" i="0">
                          <a:solidFill>
                            <a:srgbClr val="000000"/>
                          </a:solidFill>
                          <a:latin typeface="Cambria Math" panose="02040503050406030204" pitchFamily="18" charset="0"/>
                        </a:rPr>
                        <m:t>𝐲</m:t>
                      </m:r>
                      <m:r>
                        <a:rPr lang="zh-CN" altLang="en-US" sz="2800" b="1" i="0">
                          <a:solidFill>
                            <a:srgbClr val="000000"/>
                          </a:solidFill>
                          <a:latin typeface="Cambria Math" panose="02040503050406030204" pitchFamily="18" charset="0"/>
                        </a:rPr>
                        <m:t>+</m:t>
                      </m:r>
                      <m:r>
                        <a:rPr lang="zh-CN" altLang="en-US" sz="2800" b="1" i="0">
                          <a:solidFill>
                            <a:srgbClr val="000000"/>
                          </a:solidFill>
                          <a:latin typeface="Cambria Math" panose="02040503050406030204" pitchFamily="18" charset="0"/>
                        </a:rPr>
                        <m:t>𝐳</m:t>
                      </m:r>
                      <m:r>
                        <a:rPr lang="zh-CN" altLang="en-US" sz="2800" b="1" i="0">
                          <a:solidFill>
                            <a:srgbClr val="000000"/>
                          </a:solidFill>
                          <a:latin typeface="Cambria Math" panose="02040503050406030204" pitchFamily="18" charset="0"/>
                        </a:rPr>
                        <m:t>=</m:t>
                      </m:r>
                      <m:r>
                        <a:rPr lang="zh-CN" altLang="en-US" sz="2800" b="1" i="0">
                          <a:solidFill>
                            <a:srgbClr val="000000"/>
                          </a:solidFill>
                          <a:latin typeface="Cambria Math" panose="02040503050406030204" pitchFamily="18" charset="0"/>
                        </a:rPr>
                        <m:t>𝟐</m:t>
                      </m:r>
                      <m:r>
                        <a:rPr lang="zh-CN" altLang="en-US" sz="2800" b="1" i="0">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上以</m:t>
                      </m:r>
                      <m:r>
                        <a:rPr lang="zh-CN" altLang="en-US" sz="2800" b="1" i="0">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𝐜</m:t>
                      </m:r>
                      <m:r>
                        <a:rPr lang="zh-CN" altLang="en-US" sz="2800" b="1" i="0">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为边界的有限部分，其法向量</m:t>
                      </m:r>
                    </m:oMath>
                    <m:oMath xmlns:m="http://schemas.openxmlformats.org/officeDocument/2006/math">
                      <m:r>
                        <a:rPr lang="zh-CN" altLang="en-US" sz="2800" b="1" i="0">
                          <a:solidFill>
                            <a:srgbClr val="000000"/>
                          </a:solidFill>
                          <a:latin typeface="Cambria Math" panose="02040503050406030204" pitchFamily="18" charset="0"/>
                        </a:rPr>
                        <m:t>与</m:t>
                      </m:r>
                      <m:r>
                        <a:rPr lang="zh-CN" altLang="en-US" sz="2800" b="1" i="0">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𝐳</m:t>
                      </m:r>
                      <m:r>
                        <a:rPr lang="zh-CN" altLang="en-US" sz="2800" b="1" i="0">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轴正向的夹角为钝角</m:t>
                      </m:r>
                      <m:r>
                        <a:rPr lang="zh-CN" altLang="en-US" sz="2800" b="1" i="0">
                          <a:solidFill>
                            <a:srgbClr val="000000"/>
                          </a:solidFill>
                          <a:latin typeface="Cambria Math" panose="02040503050406030204" pitchFamily="18" charset="0"/>
                        </a:rPr>
                        <m:t>.  </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𝑫</m:t>
                          </m:r>
                        </m:e>
                        <m:sub>
                          <m:r>
                            <a:rPr lang="zh-CN" altLang="en-US" sz="2800" b="1" i="0">
                              <a:solidFill>
                                <a:srgbClr val="000000"/>
                              </a:solidFill>
                              <a:latin typeface="Cambria Math" panose="02040503050406030204" pitchFamily="18" charset="0"/>
                            </a:rPr>
                            <m:t>𝐱𝐲</m:t>
                          </m:r>
                        </m:sub>
                      </m:sSub>
                      <m:r>
                        <a:rPr lang="zh-CN" altLang="en-US" sz="2800" b="1" i="0">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为</m:t>
                      </m:r>
                      <m:r>
                        <a:rPr lang="zh-CN" altLang="en-US" sz="2800" b="1" i="0">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𝜮</m:t>
                      </m:r>
                      <m:r>
                        <a:rPr lang="zh-CN" altLang="en-US" sz="2800" b="1" i="0">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在</m:t>
                      </m:r>
                      <m:r>
                        <a:rPr lang="zh-CN" altLang="en-US" sz="2800" b="1" i="0">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𝐱𝐎𝐲</m:t>
                      </m:r>
                      <m:r>
                        <a:rPr lang="zh-CN" altLang="en-US" sz="2800" b="1" i="0">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面上的投影区域。</m:t>
                      </m:r>
                    </m:oMath>
                  </m:oMathPara>
                </a14:m>
                <a:endParaRPr lang="zh-CN" altLang="en-US" sz="2800" b="1" dirty="0"/>
              </a:p>
            </p:txBody>
          </p:sp>
        </mc:Choice>
        <mc:Fallback xmlns="">
          <p:sp>
            <p:nvSpPr>
              <p:cNvPr id="14338" name="Object 2">
                <a:extLst>
                  <a:ext uri="{FF2B5EF4-FFF2-40B4-BE49-F238E27FC236}">
                    <a16:creationId xmlns:a16="http://schemas.microsoft.com/office/drawing/2014/main" id="{D1B89BD0-4C47-4446-A869-94F4FEAEA379}"/>
                  </a:ext>
                </a:extLst>
              </p:cNvPr>
              <p:cNvSpPr txBox="1">
                <a:spLocks noRot="1" noChangeAspect="1" noMove="1" noResize="1" noEditPoints="1" noAdjustHandles="1" noChangeArrowheads="1" noChangeShapeType="1" noTextEdit="1"/>
              </p:cNvSpPr>
              <p:nvPr/>
            </p:nvSpPr>
            <p:spPr bwMode="auto">
              <a:xfrm>
                <a:off x="709337" y="965474"/>
                <a:ext cx="10343214" cy="1020555"/>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41" name="Object 5">
                <a:extLst>
                  <a:ext uri="{FF2B5EF4-FFF2-40B4-BE49-F238E27FC236}">
                    <a16:creationId xmlns:a16="http://schemas.microsoft.com/office/drawing/2014/main" id="{CAA2CE19-F18B-442F-AE48-9F7D0A7344E3}"/>
                  </a:ext>
                </a:extLst>
              </p:cNvPr>
              <p:cNvSpPr txBox="1"/>
              <p:nvPr/>
            </p:nvSpPr>
            <p:spPr bwMode="auto">
              <a:xfrm>
                <a:off x="804740" y="2231136"/>
                <a:ext cx="2936875" cy="44462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利用斯托克斯公式知</m:t>
                      </m:r>
                    </m:oMath>
                  </m:oMathPara>
                </a14:m>
                <a:endParaRPr lang="zh-CN" altLang="en-US" sz="2800" b="1" dirty="0"/>
              </a:p>
            </p:txBody>
          </p:sp>
        </mc:Choice>
        <mc:Fallback xmlns="">
          <p:sp>
            <p:nvSpPr>
              <p:cNvPr id="14341" name="Object 5">
                <a:extLst>
                  <a:ext uri="{FF2B5EF4-FFF2-40B4-BE49-F238E27FC236}">
                    <a16:creationId xmlns:a16="http://schemas.microsoft.com/office/drawing/2014/main" id="{CAA2CE19-F18B-442F-AE48-9F7D0A7344E3}"/>
                  </a:ext>
                </a:extLst>
              </p:cNvPr>
              <p:cNvSpPr txBox="1">
                <a:spLocks noRot="1" noChangeAspect="1" noMove="1" noResize="1" noEditPoints="1" noAdjustHandles="1" noChangeArrowheads="1" noChangeShapeType="1" noTextEdit="1"/>
              </p:cNvSpPr>
              <p:nvPr/>
            </p:nvSpPr>
            <p:spPr bwMode="auto">
              <a:xfrm>
                <a:off x="804740" y="2231136"/>
                <a:ext cx="2936875" cy="444622"/>
              </a:xfrm>
              <a:prstGeom prst="rect">
                <a:avLst/>
              </a:prstGeom>
              <a:blipFill>
                <a:blip r:embed="rId3"/>
                <a:stretch>
                  <a:fillRect r="-1099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47" name="Object 11">
                <a:extLst>
                  <a:ext uri="{FF2B5EF4-FFF2-40B4-BE49-F238E27FC236}">
                    <a16:creationId xmlns:a16="http://schemas.microsoft.com/office/drawing/2014/main" id="{C778217E-922C-4554-A461-1E37ABCD37EB}"/>
                  </a:ext>
                </a:extLst>
              </p:cNvPr>
              <p:cNvSpPr txBox="1"/>
              <p:nvPr/>
            </p:nvSpPr>
            <p:spPr bwMode="auto">
              <a:xfrm>
                <a:off x="1284103" y="169800"/>
                <a:ext cx="5621793" cy="55056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3200" b="0" i="1">
                          <a:solidFill>
                            <a:srgbClr val="000000"/>
                          </a:solidFill>
                          <a:latin typeface="Cambria Math" panose="02040503050406030204" pitchFamily="18" charset="0"/>
                        </a:rPr>
                        <m:t>解法二</m:t>
                      </m:r>
                      <m:r>
                        <a:rPr lang="zh-CN" altLang="en-US" sz="3200" b="0" i="1">
                          <a:solidFill>
                            <a:srgbClr val="000000"/>
                          </a:solidFill>
                          <a:latin typeface="Cambria Math" panose="02040503050406030204" pitchFamily="18" charset="0"/>
                        </a:rPr>
                        <m:t>(</m:t>
                      </m:r>
                      <m:r>
                        <a:rPr lang="zh-CN" altLang="en-US" sz="3200" b="1" i="1">
                          <a:solidFill>
                            <a:srgbClr val="000000"/>
                          </a:solidFill>
                          <a:latin typeface="Cambria Math" panose="02040503050406030204" pitchFamily="18" charset="0"/>
                        </a:rPr>
                        <m:t>利用斯托克斯公式</m:t>
                      </m:r>
                      <m:r>
                        <a:rPr lang="zh-CN" altLang="en-US" sz="3200" b="0" i="1">
                          <a:solidFill>
                            <a:srgbClr val="000000"/>
                          </a:solidFill>
                          <a:latin typeface="Cambria Math" panose="02040503050406030204" pitchFamily="18" charset="0"/>
                        </a:rPr>
                        <m:t>）</m:t>
                      </m:r>
                    </m:oMath>
                  </m:oMathPara>
                </a14:m>
                <a:endParaRPr lang="zh-CN" altLang="en-US" sz="3200" dirty="0"/>
              </a:p>
            </p:txBody>
          </p:sp>
        </mc:Choice>
        <mc:Fallback xmlns="">
          <p:sp>
            <p:nvSpPr>
              <p:cNvPr id="14347" name="Object 11">
                <a:extLst>
                  <a:ext uri="{FF2B5EF4-FFF2-40B4-BE49-F238E27FC236}">
                    <a16:creationId xmlns:a16="http://schemas.microsoft.com/office/drawing/2014/main" id="{C778217E-922C-4554-A461-1E37ABCD37EB}"/>
                  </a:ext>
                </a:extLst>
              </p:cNvPr>
              <p:cNvSpPr txBox="1">
                <a:spLocks noRot="1" noChangeAspect="1" noMove="1" noResize="1" noEditPoints="1" noAdjustHandles="1" noChangeArrowheads="1" noChangeShapeType="1" noTextEdit="1"/>
              </p:cNvSpPr>
              <p:nvPr/>
            </p:nvSpPr>
            <p:spPr bwMode="auto">
              <a:xfrm>
                <a:off x="1284103" y="169800"/>
                <a:ext cx="5621793" cy="550567"/>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Object 7">
                <a:extLst>
                  <a:ext uri="{FF2B5EF4-FFF2-40B4-BE49-F238E27FC236}">
                    <a16:creationId xmlns:a16="http://schemas.microsoft.com/office/drawing/2014/main" id="{ECE373B5-343C-4DE7-B2F6-068E265F25FC}"/>
                  </a:ext>
                </a:extLst>
              </p:cNvPr>
              <p:cNvSpPr txBox="1"/>
              <p:nvPr/>
            </p:nvSpPr>
            <p:spPr bwMode="auto">
              <a:xfrm>
                <a:off x="1249076" y="2799993"/>
                <a:ext cx="6675723" cy="113013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supHide m:val="on"/>
                          <m:ctrlPr>
                            <a:rPr lang="zh-CN" altLang="en-US" sz="2800" b="1" i="1" smtClean="0">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rPr>
                            <m:t>𝜮</m:t>
                          </m:r>
                        </m:sub>
                        <m:sup/>
                        <m:e>
                          <m:d>
                            <m:dPr>
                              <m:ctrlPr>
                                <a:rPr lang="zh-CN" altLang="en-US" sz="2800" b="1" i="1">
                                  <a:solidFill>
                                    <a:srgbClr val="000000"/>
                                  </a:solidFill>
                                  <a:latin typeface="Cambria Math" panose="02040503050406030204" pitchFamily="18" charset="0"/>
                                  <a:ea typeface="+mj-ea"/>
                                </a:rPr>
                              </m:ctrlPr>
                            </m:dPr>
                            <m:e>
                              <m:r>
                                <a:rPr lang="en-US" altLang="zh-CN" sz="2800" b="1" i="1" smtClean="0">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e>
                          </m:d>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e>
                          </m:d>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e>
                          </m:d>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𝒛</m:t>
                          </m:r>
                        </m:e>
                      </m:nary>
                    </m:oMath>
                  </m:oMathPara>
                </a14:m>
                <a:endParaRPr lang="zh-CN" altLang="en-US" sz="2800" b="1" dirty="0">
                  <a:latin typeface="+mj-lt"/>
                  <a:ea typeface="+mj-ea"/>
                </a:endParaRPr>
              </a:p>
            </p:txBody>
          </p:sp>
        </mc:Choice>
        <mc:Fallback>
          <p:sp>
            <p:nvSpPr>
              <p:cNvPr id="11" name="Object 7">
                <a:extLst>
                  <a:ext uri="{FF2B5EF4-FFF2-40B4-BE49-F238E27FC236}">
                    <a16:creationId xmlns:a16="http://schemas.microsoft.com/office/drawing/2014/main" id="{ECE373B5-343C-4DE7-B2F6-068E265F25FC}"/>
                  </a:ext>
                </a:extLst>
              </p:cNvPr>
              <p:cNvSpPr txBox="1">
                <a:spLocks noRot="1" noChangeAspect="1" noMove="1" noResize="1" noEditPoints="1" noAdjustHandles="1" noChangeArrowheads="1" noChangeShapeType="1" noTextEdit="1"/>
              </p:cNvSpPr>
              <p:nvPr/>
            </p:nvSpPr>
            <p:spPr bwMode="auto">
              <a:xfrm>
                <a:off x="1249076" y="2799993"/>
                <a:ext cx="6675723" cy="1130135"/>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bject 63">
                <a:extLst>
                  <a:ext uri="{FF2B5EF4-FFF2-40B4-BE49-F238E27FC236}">
                    <a16:creationId xmlns:a16="http://schemas.microsoft.com/office/drawing/2014/main" id="{951C50B6-9E33-4142-841E-9ED78D4AACA3}"/>
                  </a:ext>
                </a:extLst>
              </p:cNvPr>
              <p:cNvSpPr txBox="1"/>
              <p:nvPr/>
            </p:nvSpPr>
            <p:spPr bwMode="auto">
              <a:xfrm>
                <a:off x="1802914" y="3643820"/>
                <a:ext cx="4498585" cy="18668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d>
                            <m:dPr>
                              <m:begChr m:val="|"/>
                              <m:endChr m:val="|"/>
                              <m:ctrlPr>
                                <a:rPr lang="zh-CN" altLang="en-US" sz="2800" b="1" i="1">
                                  <a:solidFill>
                                    <a:srgbClr val="000000"/>
                                  </a:solidFill>
                                  <a:latin typeface="Cambria Math" panose="02040503050406030204" pitchFamily="18" charset="0"/>
                                </a:rPr>
                              </m:ctrlPr>
                            </m:dPr>
                            <m:e>
                              <m:m>
                                <m:mPr>
                                  <m:plcHide m:val="on"/>
                                  <m:mcs>
                                    <m:mc>
                                      <m:mcPr>
                                        <m:count m:val="3"/>
                                        <m:mcJc m:val="center"/>
                                      </m:mcPr>
                                    </m:mc>
                                  </m:mcs>
                                  <m:ctrlPr>
                                    <a:rPr lang="zh-CN" altLang="en-US" sz="2800" b="1" i="1">
                                      <a:solidFill>
                                        <a:srgbClr val="000000"/>
                                      </a:solidFill>
                                      <a:latin typeface="Cambria Math" panose="02040503050406030204" pitchFamily="18" charset="0"/>
                                    </a:rPr>
                                  </m:ctrlPr>
                                </m:mPr>
                                <m:mr>
                                  <m:e>
                                    <m:r>
                                      <a:rPr lang="zh-CN" altLang="en-US" sz="2800" b="1" i="1">
                                        <a:solidFill>
                                          <a:srgbClr val="000000"/>
                                        </a:solidFill>
                                        <a:latin typeface="Cambria Math" panose="02040503050406030204" pitchFamily="18" charset="0"/>
                                      </a:rPr>
                                      <m:t>𝒅𝒚𝒅𝒛</m:t>
                                    </m:r>
                                  </m:e>
                                  <m:e>
                                    <m:r>
                                      <a:rPr lang="zh-CN" altLang="en-US" sz="2800" b="1" i="1">
                                        <a:solidFill>
                                          <a:srgbClr val="000000"/>
                                        </a:solidFill>
                                        <a:latin typeface="Cambria Math" panose="02040503050406030204" pitchFamily="18" charset="0"/>
                                      </a:rPr>
                                      <m:t>𝒅𝒛𝒅𝒙</m:t>
                                    </m:r>
                                  </m:e>
                                  <m:e>
                                    <m:r>
                                      <a:rPr lang="zh-CN" altLang="en-US" sz="2800" b="1" i="1">
                                        <a:solidFill>
                                          <a:srgbClr val="000000"/>
                                        </a:solidFill>
                                        <a:latin typeface="Cambria Math" panose="02040503050406030204" pitchFamily="18" charset="0"/>
                                      </a:rPr>
                                      <m:t>𝒅𝒙𝒅𝒚</m:t>
                                    </m:r>
                                  </m:e>
                                </m:mr>
                                <m:mr>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den>
                                    </m:f>
                                  </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e>
                                </m:mr>
                                <m:mr>
                                  <m:e>
                                    <m:r>
                                      <a:rPr lang="en-US" altLang="zh-CN" sz="2800" b="1" i="1" smtClean="0">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en-US" altLang="zh-CN" sz="2800" b="1" i="1" smtClean="0">
                                        <a:solidFill>
                                          <a:srgbClr val="000000"/>
                                        </a:solidFill>
                                        <a:latin typeface="Cambria Math" panose="02040503050406030204" pitchFamily="18" charset="0"/>
                                      </a:rPr>
                                      <m:t>𝒚</m:t>
                                    </m:r>
                                  </m:e>
                                  <m:e>
                                    <m:r>
                                      <a:rPr lang="en-US" altLang="zh-CN" sz="2800" b="1" i="1" smtClean="0">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en-US" altLang="zh-CN" sz="2800" b="1" i="1" smtClean="0">
                                        <a:solidFill>
                                          <a:srgbClr val="000000"/>
                                        </a:solidFill>
                                        <a:latin typeface="Cambria Math" panose="02040503050406030204" pitchFamily="18" charset="0"/>
                                      </a:rPr>
                                      <m:t>𝒛</m:t>
                                    </m:r>
                                  </m:e>
                                  <m:e>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e>
                                </m:mr>
                              </m:m>
                            </m:e>
                          </m:d>
                        </m:e>
                      </m:nary>
                    </m:oMath>
                  </m:oMathPara>
                </a14:m>
                <a:endParaRPr lang="zh-CN" altLang="en-US" sz="2800" b="1" dirty="0">
                  <a:latin typeface="+mj-lt"/>
                </a:endParaRPr>
              </a:p>
            </p:txBody>
          </p:sp>
        </mc:Choice>
        <mc:Fallback xmlns="">
          <p:sp>
            <p:nvSpPr>
              <p:cNvPr id="12" name="Object 63">
                <a:extLst>
                  <a:ext uri="{FF2B5EF4-FFF2-40B4-BE49-F238E27FC236}">
                    <a16:creationId xmlns:a16="http://schemas.microsoft.com/office/drawing/2014/main" id="{951C50B6-9E33-4142-841E-9ED78D4AACA3}"/>
                  </a:ext>
                </a:extLst>
              </p:cNvPr>
              <p:cNvSpPr txBox="1">
                <a:spLocks noRot="1" noChangeAspect="1" noMove="1" noResize="1" noEditPoints="1" noAdjustHandles="1" noChangeArrowheads="1" noChangeShapeType="1" noTextEdit="1"/>
              </p:cNvSpPr>
              <p:nvPr/>
            </p:nvSpPr>
            <p:spPr bwMode="auto">
              <a:xfrm>
                <a:off x="1802914" y="3643820"/>
                <a:ext cx="4498585" cy="1866899"/>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Object 63">
                <a:extLst>
                  <a:ext uri="{FF2B5EF4-FFF2-40B4-BE49-F238E27FC236}">
                    <a16:creationId xmlns:a16="http://schemas.microsoft.com/office/drawing/2014/main" id="{26EF483E-184F-42E4-9947-A459043D1EEE}"/>
                  </a:ext>
                </a:extLst>
              </p:cNvPr>
              <p:cNvSpPr txBox="1"/>
              <p:nvPr/>
            </p:nvSpPr>
            <p:spPr bwMode="auto">
              <a:xfrm>
                <a:off x="6487157" y="3791918"/>
                <a:ext cx="2469517" cy="138310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𝒅𝒙𝒅𝒚</m:t>
                          </m:r>
                        </m:e>
                      </m:nary>
                    </m:oMath>
                  </m:oMathPara>
                </a14:m>
                <a:endParaRPr lang="zh-CN" altLang="en-US" sz="2800" b="1" dirty="0">
                  <a:latin typeface="+mj-lt"/>
                </a:endParaRPr>
              </a:p>
            </p:txBody>
          </p:sp>
        </mc:Choice>
        <mc:Fallback xmlns="">
          <p:sp>
            <p:nvSpPr>
              <p:cNvPr id="13" name="Object 63">
                <a:extLst>
                  <a:ext uri="{FF2B5EF4-FFF2-40B4-BE49-F238E27FC236}">
                    <a16:creationId xmlns:a16="http://schemas.microsoft.com/office/drawing/2014/main" id="{26EF483E-184F-42E4-9947-A459043D1EEE}"/>
                  </a:ext>
                </a:extLst>
              </p:cNvPr>
              <p:cNvSpPr txBox="1">
                <a:spLocks noRot="1" noChangeAspect="1" noMove="1" noResize="1" noEditPoints="1" noAdjustHandles="1" noChangeArrowheads="1" noChangeShapeType="1" noTextEdit="1"/>
              </p:cNvSpPr>
              <p:nvPr/>
            </p:nvSpPr>
            <p:spPr bwMode="auto">
              <a:xfrm>
                <a:off x="6487157" y="3791918"/>
                <a:ext cx="2469517" cy="1383102"/>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bject 63">
                <a:extLst>
                  <a:ext uri="{FF2B5EF4-FFF2-40B4-BE49-F238E27FC236}">
                    <a16:creationId xmlns:a16="http://schemas.microsoft.com/office/drawing/2014/main" id="{12DBF49B-859B-442C-9D53-AD0563175942}"/>
                  </a:ext>
                </a:extLst>
              </p:cNvPr>
              <p:cNvSpPr txBox="1"/>
              <p:nvPr/>
            </p:nvSpPr>
            <p:spPr bwMode="auto">
              <a:xfrm>
                <a:off x="1802914" y="5556311"/>
                <a:ext cx="2613551" cy="138310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rPr>
                        <m:t>=</m:t>
                      </m:r>
                      <m:r>
                        <a:rPr lang="en-US" altLang="zh-CN" sz="2800" b="1" i="1" smtClean="0">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a:solidFill>
                                <a:srgbClr val="000000"/>
                              </a:solidFill>
                              <a:latin typeface="Cambria Math" panose="02040503050406030204" pitchFamily="18" charset="0"/>
                            </a:rPr>
                            <m:t> </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𝑫</m:t>
                              </m:r>
                            </m:e>
                            <m:sub>
                              <m:r>
                                <a:rPr lang="zh-CN" altLang="en-US" sz="2800" b="1" i="1">
                                  <a:solidFill>
                                    <a:srgbClr val="000000"/>
                                  </a:solidFill>
                                  <a:latin typeface="Cambria Math" panose="02040503050406030204" pitchFamily="18" charset="0"/>
                                </a:rPr>
                                <m:t>𝒙𝒚</m:t>
                              </m:r>
                            </m:sub>
                          </m:sSub>
                          <m:r>
                            <a:rPr lang="zh-CN" altLang="en-US" sz="2800" b="1">
                              <a:solidFill>
                                <a:srgbClr val="000000"/>
                              </a:solidFill>
                              <a:latin typeface="Cambria Math" panose="02040503050406030204" pitchFamily="18" charset="0"/>
                            </a:rPr>
                            <m:t> </m:t>
                          </m:r>
                        </m:sub>
                        <m:sup/>
                        <m:e>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𝒅𝒙𝒅𝒚</m:t>
                          </m:r>
                        </m:e>
                      </m:nary>
                    </m:oMath>
                  </m:oMathPara>
                </a14:m>
                <a:endParaRPr lang="zh-CN" altLang="en-US" sz="2800" b="1" dirty="0">
                  <a:latin typeface="+mj-lt"/>
                </a:endParaRPr>
              </a:p>
            </p:txBody>
          </p:sp>
        </mc:Choice>
        <mc:Fallback xmlns="">
          <p:sp>
            <p:nvSpPr>
              <p:cNvPr id="14" name="Object 63">
                <a:extLst>
                  <a:ext uri="{FF2B5EF4-FFF2-40B4-BE49-F238E27FC236}">
                    <a16:creationId xmlns:a16="http://schemas.microsoft.com/office/drawing/2014/main" id="{12DBF49B-859B-442C-9D53-AD0563175942}"/>
                  </a:ext>
                </a:extLst>
              </p:cNvPr>
              <p:cNvSpPr txBox="1">
                <a:spLocks noRot="1" noChangeAspect="1" noMove="1" noResize="1" noEditPoints="1" noAdjustHandles="1" noChangeArrowheads="1" noChangeShapeType="1" noTextEdit="1"/>
              </p:cNvSpPr>
              <p:nvPr/>
            </p:nvSpPr>
            <p:spPr bwMode="auto">
              <a:xfrm>
                <a:off x="1802914" y="5556311"/>
                <a:ext cx="2613551" cy="1383102"/>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63">
                <a:extLst>
                  <a:ext uri="{FF2B5EF4-FFF2-40B4-BE49-F238E27FC236}">
                    <a16:creationId xmlns:a16="http://schemas.microsoft.com/office/drawing/2014/main" id="{703B791B-4B7C-4803-9B02-D744F8EF45DD}"/>
                  </a:ext>
                </a:extLst>
              </p:cNvPr>
              <p:cNvSpPr txBox="1"/>
              <p:nvPr/>
            </p:nvSpPr>
            <p:spPr bwMode="auto">
              <a:xfrm>
                <a:off x="4586937" y="5863371"/>
                <a:ext cx="2150747" cy="60714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rPr>
                        <m:t>=</m:t>
                      </m:r>
                      <m:r>
                        <a:rPr lang="en-US" altLang="zh-CN" sz="2800" b="1" i="1" smtClean="0">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el-GR" altLang="zh-CN" sz="2800" b="1" i="1">
                          <a:solidFill>
                            <a:srgbClr val="000000"/>
                          </a:solidFill>
                          <a:latin typeface="Cambria Math" panose="02040503050406030204" pitchFamily="18" charset="0"/>
                        </a:rPr>
                        <m:t>𝝅</m:t>
                      </m:r>
                    </m:oMath>
                  </m:oMathPara>
                </a14:m>
                <a:endParaRPr lang="zh-CN" altLang="en-US" sz="2800" b="1" dirty="0">
                  <a:latin typeface="+mj-lt"/>
                </a:endParaRPr>
              </a:p>
            </p:txBody>
          </p:sp>
        </mc:Choice>
        <mc:Fallback xmlns="">
          <p:sp>
            <p:nvSpPr>
              <p:cNvPr id="15" name="Object 63">
                <a:extLst>
                  <a:ext uri="{FF2B5EF4-FFF2-40B4-BE49-F238E27FC236}">
                    <a16:creationId xmlns:a16="http://schemas.microsoft.com/office/drawing/2014/main" id="{703B791B-4B7C-4803-9B02-D744F8EF45DD}"/>
                  </a:ext>
                </a:extLst>
              </p:cNvPr>
              <p:cNvSpPr txBox="1">
                <a:spLocks noRot="1" noChangeAspect="1" noMove="1" noResize="1" noEditPoints="1" noAdjustHandles="1" noChangeArrowheads="1" noChangeShapeType="1" noTextEdit="1"/>
              </p:cNvSpPr>
              <p:nvPr/>
            </p:nvSpPr>
            <p:spPr bwMode="auto">
              <a:xfrm>
                <a:off x="4586937" y="5863371"/>
                <a:ext cx="2150747" cy="607147"/>
              </a:xfrm>
              <a:prstGeom prst="rect">
                <a:avLst/>
              </a:prstGeom>
              <a:blipFill>
                <a:blip r:embed="rId9"/>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1" grpId="0"/>
      <p:bldP spid="14347" grpId="0"/>
      <p:bldP spid="11" grpId="0"/>
      <p:bldP spid="12" grpId="0"/>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a:extLst>
              <a:ext uri="{FF2B5EF4-FFF2-40B4-BE49-F238E27FC236}">
                <a16:creationId xmlns:a16="http://schemas.microsoft.com/office/drawing/2014/main" id="{522B7751-42CA-4FF9-8FE8-035FE58085C6}"/>
              </a:ext>
            </a:extLst>
          </p:cNvPr>
          <p:cNvSpPr txBox="1">
            <a:spLocks noChangeArrowheads="1"/>
          </p:cNvSpPr>
          <p:nvPr/>
        </p:nvSpPr>
        <p:spPr bwMode="auto">
          <a:xfrm>
            <a:off x="2279650" y="377826"/>
            <a:ext cx="34900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b="1">
                <a:solidFill>
                  <a:srgbClr val="3333FF"/>
                </a:solidFill>
              </a:rPr>
              <a:t>定理 </a:t>
            </a:r>
            <a:r>
              <a:rPr lang="en-US" altLang="zh-CN" sz="3600" b="1">
                <a:solidFill>
                  <a:srgbClr val="3333FF"/>
                </a:solidFill>
              </a:rPr>
              <a:t>(</a:t>
            </a:r>
            <a:r>
              <a:rPr lang="zh-CN" altLang="en-US" sz="3600" b="1">
                <a:solidFill>
                  <a:srgbClr val="3333FF"/>
                </a:solidFill>
              </a:rPr>
              <a:t>高斯公式</a:t>
            </a:r>
            <a:r>
              <a:rPr lang="en-US" altLang="zh-CN" sz="3600" b="1">
                <a:solidFill>
                  <a:srgbClr val="3333FF"/>
                </a:solidFill>
              </a:rPr>
              <a:t>)</a:t>
            </a:r>
            <a:r>
              <a:rPr lang="en-US" altLang="zh-CN" sz="3200" b="1"/>
              <a:t> </a:t>
            </a:r>
          </a:p>
        </p:txBody>
      </p:sp>
      <p:sp>
        <p:nvSpPr>
          <p:cNvPr id="28677" name="Text Box 5">
            <a:extLst>
              <a:ext uri="{FF2B5EF4-FFF2-40B4-BE49-F238E27FC236}">
                <a16:creationId xmlns:a16="http://schemas.microsoft.com/office/drawing/2014/main" id="{86B5F0B9-0710-41CE-96E8-23ED470E4CEB}"/>
              </a:ext>
            </a:extLst>
          </p:cNvPr>
          <p:cNvSpPr txBox="1">
            <a:spLocks noChangeArrowheads="1"/>
          </p:cNvSpPr>
          <p:nvPr/>
        </p:nvSpPr>
        <p:spPr bwMode="auto">
          <a:xfrm>
            <a:off x="2208214" y="1196975"/>
            <a:ext cx="7331075" cy="1227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zh-CN" altLang="en-US" sz="2800" b="1" dirty="0"/>
              <a:t>设函数</a:t>
            </a:r>
            <a:r>
              <a:rPr lang="en-US" altLang="zh-CN" sz="2800" b="1" i="1" dirty="0"/>
              <a:t>P</a:t>
            </a:r>
            <a:r>
              <a:rPr lang="en-US" altLang="zh-CN" sz="2800" b="1" dirty="0"/>
              <a:t>(</a:t>
            </a:r>
            <a:r>
              <a:rPr lang="en-US" altLang="zh-CN" sz="2800" b="1" i="1" dirty="0" err="1"/>
              <a:t>x,y,z</a:t>
            </a:r>
            <a:r>
              <a:rPr lang="en-US" altLang="zh-CN" sz="2800" b="1" dirty="0"/>
              <a:t>)</a:t>
            </a:r>
            <a:r>
              <a:rPr lang="en-US" altLang="zh-CN" sz="2800" b="1" i="1" dirty="0"/>
              <a:t>,Q</a:t>
            </a:r>
            <a:r>
              <a:rPr lang="en-US" altLang="zh-CN" sz="2800" b="1" dirty="0"/>
              <a:t>(</a:t>
            </a:r>
            <a:r>
              <a:rPr lang="en-US" altLang="zh-CN" sz="2800" b="1" i="1" dirty="0" err="1"/>
              <a:t>x,y,z</a:t>
            </a:r>
            <a:r>
              <a:rPr lang="en-US" altLang="zh-CN" sz="2800" b="1" dirty="0"/>
              <a:t>)</a:t>
            </a:r>
            <a:r>
              <a:rPr lang="en-US" altLang="zh-CN" sz="2800" b="1" i="1" dirty="0"/>
              <a:t>,R</a:t>
            </a:r>
            <a:r>
              <a:rPr lang="en-US" altLang="zh-CN" sz="2800" b="1" dirty="0"/>
              <a:t>(</a:t>
            </a:r>
            <a:r>
              <a:rPr lang="en-US" altLang="zh-CN" sz="2800" b="1" i="1" dirty="0" err="1"/>
              <a:t>x,y,z</a:t>
            </a:r>
            <a:r>
              <a:rPr lang="en-US" altLang="zh-CN" sz="2800" b="1" dirty="0"/>
              <a:t>)</a:t>
            </a:r>
            <a:r>
              <a:rPr lang="zh-CN" altLang="en-US" sz="2800" b="1" dirty="0"/>
              <a:t>在空间闭区域</a:t>
            </a:r>
            <a:r>
              <a:rPr lang="en-US" altLang="zh-CN" sz="2800" b="1" i="1" dirty="0"/>
              <a:t>Ω</a:t>
            </a:r>
            <a:r>
              <a:rPr lang="zh-CN" altLang="en-US" sz="2800" b="1" dirty="0"/>
              <a:t>上具有一阶连续偏导数</a:t>
            </a:r>
            <a:r>
              <a:rPr lang="en-US" altLang="zh-CN" sz="2800" b="1" dirty="0"/>
              <a:t>, </a:t>
            </a:r>
            <a:r>
              <a:rPr lang="zh-CN" altLang="en-US" sz="2800" b="1" dirty="0"/>
              <a:t>则</a:t>
            </a:r>
            <a:r>
              <a:rPr lang="en-US" altLang="zh-CN" sz="2800" b="1" dirty="0"/>
              <a:t>:</a:t>
            </a:r>
          </a:p>
        </p:txBody>
      </p:sp>
      <mc:AlternateContent xmlns:mc="http://schemas.openxmlformats.org/markup-compatibility/2006" xmlns:a14="http://schemas.microsoft.com/office/drawing/2010/main">
        <mc:Choice Requires="a14">
          <p:sp>
            <p:nvSpPr>
              <p:cNvPr id="28678" name="Object 6">
                <a:extLst>
                  <a:ext uri="{FF2B5EF4-FFF2-40B4-BE49-F238E27FC236}">
                    <a16:creationId xmlns:a16="http://schemas.microsoft.com/office/drawing/2014/main" id="{0AE805A8-72DC-4056-A8DC-E323AFA3B92F}"/>
                  </a:ext>
                </a:extLst>
              </p:cNvPr>
              <p:cNvSpPr txBox="1"/>
              <p:nvPr/>
            </p:nvSpPr>
            <p:spPr bwMode="auto">
              <a:xfrm>
                <a:off x="1847850" y="2424747"/>
                <a:ext cx="9269329" cy="1743076"/>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𝑷</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e>
                      </m:nary>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𝑸</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𝒅𝒗</m:t>
                      </m:r>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𝑷𝒅𝒚𝒅𝒛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𝑸𝒅𝒛𝒅𝒙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𝑹𝒅𝒙𝒅𝒚</m:t>
                          </m:r>
                        </m:e>
                      </m:nary>
                    </m:oMath>
                  </m:oMathPara>
                </a14:m>
                <a:endParaRPr lang="zh-CN" altLang="en-US" b="1" dirty="0"/>
              </a:p>
            </p:txBody>
          </p:sp>
        </mc:Choice>
        <mc:Fallback xmlns="">
          <p:sp>
            <p:nvSpPr>
              <p:cNvPr id="28678" name="Object 6">
                <a:extLst>
                  <a:ext uri="{FF2B5EF4-FFF2-40B4-BE49-F238E27FC236}">
                    <a16:creationId xmlns:a16="http://schemas.microsoft.com/office/drawing/2014/main" id="{0AE805A8-72DC-4056-A8DC-E323AFA3B92F}"/>
                  </a:ext>
                </a:extLst>
              </p:cNvPr>
              <p:cNvSpPr txBox="1">
                <a:spLocks noRot="1" noChangeAspect="1" noMove="1" noResize="1" noEditPoints="1" noAdjustHandles="1" noChangeArrowheads="1" noChangeShapeType="1" noTextEdit="1"/>
              </p:cNvSpPr>
              <p:nvPr/>
            </p:nvSpPr>
            <p:spPr bwMode="auto">
              <a:xfrm>
                <a:off x="1847850" y="2424747"/>
                <a:ext cx="9269329" cy="1743076"/>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28679" name="Text Box 7">
            <a:extLst>
              <a:ext uri="{FF2B5EF4-FFF2-40B4-BE49-F238E27FC236}">
                <a16:creationId xmlns:a16="http://schemas.microsoft.com/office/drawing/2014/main" id="{F9A4FEF6-25F7-4AA0-91ED-E15B83618F55}"/>
              </a:ext>
            </a:extLst>
          </p:cNvPr>
          <p:cNvSpPr txBox="1">
            <a:spLocks noChangeArrowheads="1"/>
          </p:cNvSpPr>
          <p:nvPr/>
        </p:nvSpPr>
        <p:spPr bwMode="auto">
          <a:xfrm>
            <a:off x="2516188" y="3588386"/>
            <a:ext cx="445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t>其中</a:t>
            </a:r>
            <a:r>
              <a:rPr lang="en-US" altLang="zh-CN" sz="2800" b="1" dirty="0"/>
              <a:t>Σ</a:t>
            </a:r>
            <a:r>
              <a:rPr lang="zh-CN" altLang="en-US" sz="2800" b="1" dirty="0"/>
              <a:t>是</a:t>
            </a:r>
            <a:r>
              <a:rPr lang="en-US" altLang="zh-CN" sz="2800" b="1" dirty="0"/>
              <a:t>Ω</a:t>
            </a:r>
            <a:r>
              <a:rPr lang="zh-CN" altLang="en-US" sz="2800" b="1" dirty="0"/>
              <a:t>的边界曲面外侧</a:t>
            </a:r>
          </a:p>
        </p:txBody>
      </p:sp>
      <p:sp>
        <p:nvSpPr>
          <p:cNvPr id="28682" name="Text Box 10">
            <a:extLst>
              <a:ext uri="{FF2B5EF4-FFF2-40B4-BE49-F238E27FC236}">
                <a16:creationId xmlns:a16="http://schemas.microsoft.com/office/drawing/2014/main" id="{730EF824-35BA-41EB-9570-264C2CE500DC}"/>
              </a:ext>
            </a:extLst>
          </p:cNvPr>
          <p:cNvSpPr txBox="1">
            <a:spLocks noChangeArrowheads="1"/>
          </p:cNvSpPr>
          <p:nvPr/>
        </p:nvSpPr>
        <p:spPr bwMode="auto">
          <a:xfrm>
            <a:off x="1458915" y="4257199"/>
            <a:ext cx="2579686"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3333FF"/>
                </a:solidFill>
              </a:rPr>
              <a:t>证</a:t>
            </a:r>
            <a:r>
              <a:rPr lang="en-US" altLang="zh-CN" sz="3200" b="1" dirty="0">
                <a:solidFill>
                  <a:srgbClr val="3333FF"/>
                </a:solidFill>
              </a:rPr>
              <a:t>:</a:t>
            </a:r>
            <a:r>
              <a:rPr lang="zh-CN" altLang="en-US" sz="3200" b="1" dirty="0"/>
              <a:t>下面先证</a:t>
            </a:r>
            <a:r>
              <a:rPr lang="en-US" altLang="zh-CN" sz="3200" b="1" dirty="0"/>
              <a:t>:</a:t>
            </a:r>
            <a:endParaRPr lang="en-US" altLang="zh-CN" sz="3200" b="1" i="1" baseline="-25000" dirty="0"/>
          </a:p>
        </p:txBody>
      </p:sp>
      <p:sp>
        <p:nvSpPr>
          <p:cNvPr id="28684" name="Text Box 12">
            <a:extLst>
              <a:ext uri="{FF2B5EF4-FFF2-40B4-BE49-F238E27FC236}">
                <a16:creationId xmlns:a16="http://schemas.microsoft.com/office/drawing/2014/main" id="{D2306408-66AB-4C6C-96A5-DFE6C9DAE768}"/>
              </a:ext>
            </a:extLst>
          </p:cNvPr>
          <p:cNvSpPr txBox="1">
            <a:spLocks noChangeArrowheads="1"/>
          </p:cNvSpPr>
          <p:nvPr/>
        </p:nvSpPr>
        <p:spPr bwMode="auto">
          <a:xfrm>
            <a:off x="1919227" y="6073932"/>
            <a:ext cx="7700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t>边界曲面</a:t>
            </a:r>
            <a:r>
              <a:rPr lang="en-US" altLang="zh-CN" sz="2800" b="1" dirty="0"/>
              <a:t>Σ</a:t>
            </a:r>
            <a:r>
              <a:rPr lang="zh-CN" altLang="en-US" sz="2800" b="1" dirty="0"/>
              <a:t>与平行于 </a:t>
            </a:r>
            <a:r>
              <a:rPr lang="en-US" altLang="zh-CN" sz="2800" b="1" i="1" dirty="0"/>
              <a:t>z </a:t>
            </a:r>
            <a:r>
              <a:rPr lang="zh-CN" altLang="en-US" sz="2800" b="1" dirty="0"/>
              <a:t>轴的直线相交不多于两点</a:t>
            </a:r>
            <a:r>
              <a:rPr lang="en-US" altLang="zh-CN" sz="2800" b="1" dirty="0"/>
              <a:t>,</a:t>
            </a:r>
          </a:p>
        </p:txBody>
      </p:sp>
      <mc:AlternateContent xmlns:mc="http://schemas.openxmlformats.org/markup-compatibility/2006" xmlns:a14="http://schemas.microsoft.com/office/drawing/2010/main">
        <mc:Choice Requires="a14">
          <p:sp>
            <p:nvSpPr>
              <p:cNvPr id="10" name="Object 12">
                <a:extLst>
                  <a:ext uri="{FF2B5EF4-FFF2-40B4-BE49-F238E27FC236}">
                    <a16:creationId xmlns:a16="http://schemas.microsoft.com/office/drawing/2014/main" id="{4A198798-FF51-40FF-BE67-CEB7FC422470}"/>
                  </a:ext>
                </a:extLst>
              </p:cNvPr>
              <p:cNvSpPr txBox="1"/>
              <p:nvPr/>
            </p:nvSpPr>
            <p:spPr bwMode="auto">
              <a:xfrm>
                <a:off x="4038601" y="4057264"/>
                <a:ext cx="5695950" cy="107410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zh-CN" altLang="en-US" sz="2800" b="1" i="1" smtClean="0">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r>
                            <a:rPr lang="en-US" altLang="zh-CN" sz="2800" b="1" i="1">
                              <a:solidFill>
                                <a:srgbClr val="000000"/>
                              </a:solidFill>
                              <a:latin typeface="Cambria Math" panose="02040503050406030204" pitchFamily="18" charset="0"/>
                            </a:rPr>
                            <m:t> </m:t>
                          </m:r>
                        </m:sup>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func>
                            <m:funcPr>
                              <m:ctrlPr>
                                <a:rPr lang="zh-CN" altLang="en-US" sz="2800" b="1" i="1">
                                  <a:solidFill>
                                    <a:srgbClr val="000000"/>
                                  </a:solidFill>
                                  <a:latin typeface="Cambria Math" panose="02040503050406030204" pitchFamily="18" charset="0"/>
                                </a:rPr>
                              </m:ctrlPr>
                            </m:funcPr>
                            <m:fName>
                              <m:r>
                                <a:rPr lang="zh-CN" altLang="en-US" sz="2800" b="1">
                                  <a:solidFill>
                                    <a:srgbClr val="000000"/>
                                  </a:solidFill>
                                  <a:latin typeface="Cambria Math" panose="02040503050406030204" pitchFamily="18" charset="0"/>
                                </a:rPr>
                                <m:t>𝐝</m:t>
                              </m:r>
                            </m:fName>
                            <m:e>
                              <m:r>
                                <a:rPr lang="en-US" altLang="zh-CN" sz="2800" b="1" i="1" smtClean="0">
                                  <a:solidFill>
                                    <a:srgbClr val="000000"/>
                                  </a:solidFill>
                                  <a:latin typeface="Cambria Math" panose="02040503050406030204" pitchFamily="18" charset="0"/>
                                </a:rPr>
                                <m:t>𝒗</m:t>
                              </m:r>
                            </m:e>
                          </m:func>
                        </m:e>
                      </m:nary>
                      <m:r>
                        <a:rPr lang="zh-CN" altLang="en-US" sz="2800" b="1" i="1">
                          <a:solidFill>
                            <a:srgbClr val="000000"/>
                          </a:solidFill>
                          <a:latin typeface="Cambria Math" panose="02040503050406030204" pitchFamily="18" charset="0"/>
                        </a:rPr>
                        <m:t>=</m:t>
                      </m:r>
                      <m:nary>
                        <m:naryPr>
                          <m:chr m:val="∯"/>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𝑹</m:t>
                          </m:r>
                          <m:func>
                            <m:funcPr>
                              <m:ctrlPr>
                                <a:rPr lang="zh-CN" altLang="en-US" sz="2800" b="1" i="1">
                                  <a:solidFill>
                                    <a:srgbClr val="000000"/>
                                  </a:solidFill>
                                  <a:latin typeface="Cambria Math" panose="02040503050406030204" pitchFamily="18" charset="0"/>
                                </a:rPr>
                              </m:ctrlPr>
                            </m:funcPr>
                            <m:fName>
                              <m:r>
                                <a:rPr lang="zh-CN" altLang="en-US" sz="2800" b="1" i="1">
                                  <a:solidFill>
                                    <a:srgbClr val="000000"/>
                                  </a:solidFill>
                                  <a:latin typeface="Cambria Math" panose="02040503050406030204" pitchFamily="18" charset="0"/>
                                </a:rPr>
                                <m:t>𝒅</m:t>
                              </m:r>
                            </m:fName>
                            <m:e>
                              <m:r>
                                <a:rPr lang="zh-CN" altLang="en-US" sz="2800" b="1" i="1">
                                  <a:solidFill>
                                    <a:srgbClr val="000000"/>
                                  </a:solidFill>
                                  <a:latin typeface="Cambria Math" panose="02040503050406030204" pitchFamily="18" charset="0"/>
                                </a:rPr>
                                <m:t>𝒙</m:t>
                              </m:r>
                            </m:e>
                          </m:func>
                          <m:func>
                            <m:funcPr>
                              <m:ctrlPr>
                                <a:rPr lang="zh-CN" altLang="en-US" sz="2800" b="1" i="1">
                                  <a:solidFill>
                                    <a:srgbClr val="000000"/>
                                  </a:solidFill>
                                  <a:latin typeface="Cambria Math" panose="02040503050406030204" pitchFamily="18" charset="0"/>
                                </a:rPr>
                              </m:ctrlPr>
                            </m:funcPr>
                            <m:fName>
                              <m:r>
                                <a:rPr lang="zh-CN" altLang="en-US" sz="2800" b="1" i="1">
                                  <a:solidFill>
                                    <a:srgbClr val="000000"/>
                                  </a:solidFill>
                                  <a:latin typeface="Cambria Math" panose="02040503050406030204" pitchFamily="18" charset="0"/>
                                </a:rPr>
                                <m:t>𝒅</m:t>
                              </m:r>
                            </m:fName>
                            <m:e>
                              <m:r>
                                <a:rPr lang="zh-CN" altLang="en-US" sz="2800" b="1" i="1">
                                  <a:solidFill>
                                    <a:srgbClr val="000000"/>
                                  </a:solidFill>
                                  <a:latin typeface="Cambria Math" panose="02040503050406030204" pitchFamily="18" charset="0"/>
                                </a:rPr>
                                <m:t>𝒚</m:t>
                              </m:r>
                            </m:e>
                          </m:func>
                        </m:e>
                      </m:nary>
                    </m:oMath>
                  </m:oMathPara>
                </a14:m>
                <a:endParaRPr lang="zh-CN" altLang="en-US" sz="2800" b="1" dirty="0"/>
              </a:p>
            </p:txBody>
          </p:sp>
        </mc:Choice>
        <mc:Fallback xmlns="">
          <p:sp>
            <p:nvSpPr>
              <p:cNvPr id="10" name="Object 12">
                <a:extLst>
                  <a:ext uri="{FF2B5EF4-FFF2-40B4-BE49-F238E27FC236}">
                    <a16:creationId xmlns:a16="http://schemas.microsoft.com/office/drawing/2014/main" id="{4A198798-FF51-40FF-BE67-CEB7FC422470}"/>
                  </a:ext>
                </a:extLst>
              </p:cNvPr>
              <p:cNvSpPr txBox="1">
                <a:spLocks noRot="1" noChangeAspect="1" noMove="1" noResize="1" noEditPoints="1" noAdjustHandles="1" noChangeArrowheads="1" noChangeShapeType="1" noTextEdit="1"/>
              </p:cNvSpPr>
              <p:nvPr/>
            </p:nvSpPr>
            <p:spPr bwMode="auto">
              <a:xfrm>
                <a:off x="4038601" y="4057264"/>
                <a:ext cx="5695950" cy="1074101"/>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12" name="Text Box 14">
            <a:extLst>
              <a:ext uri="{FF2B5EF4-FFF2-40B4-BE49-F238E27FC236}">
                <a16:creationId xmlns:a16="http://schemas.microsoft.com/office/drawing/2014/main" id="{AAE74206-0DAC-403E-BF0B-59364568C3B1}"/>
              </a:ext>
            </a:extLst>
          </p:cNvPr>
          <p:cNvSpPr txBox="1">
            <a:spLocks noChangeArrowheads="1"/>
          </p:cNvSpPr>
          <p:nvPr/>
        </p:nvSpPr>
        <p:spPr bwMode="auto">
          <a:xfrm>
            <a:off x="2062528" y="5323452"/>
            <a:ext cx="676714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lang="zh-CN" altLang="en-US" sz="2800" b="1" dirty="0"/>
              <a:t>设闭区域</a:t>
            </a:r>
            <a:r>
              <a:rPr lang="en-US" altLang="zh-CN" sz="2800" b="1" dirty="0"/>
              <a:t>Ω</a:t>
            </a:r>
            <a:r>
              <a:rPr lang="zh-CN" altLang="en-US" sz="2800" b="1" dirty="0"/>
              <a:t>在 </a:t>
            </a:r>
            <a:r>
              <a:rPr lang="en-US" altLang="zh-CN" sz="2800" b="1" i="1" dirty="0" err="1"/>
              <a:t>xoy</a:t>
            </a:r>
            <a:r>
              <a:rPr lang="en-US" altLang="zh-CN" sz="2800" b="1" i="1" dirty="0"/>
              <a:t> </a:t>
            </a:r>
            <a:r>
              <a:rPr lang="zh-CN" altLang="en-US" sz="2800" b="1" dirty="0"/>
              <a:t>面上的投影域为</a:t>
            </a:r>
            <a:r>
              <a:rPr lang="en-US" altLang="zh-CN" sz="2800" b="1" i="1" dirty="0" err="1"/>
              <a:t>D</a:t>
            </a:r>
            <a:r>
              <a:rPr lang="en-US" altLang="zh-CN" sz="3200" b="1" i="1" baseline="-25000" dirty="0" err="1"/>
              <a:t>xy</a:t>
            </a:r>
            <a:r>
              <a:rPr lang="en-US" altLang="zh-CN" sz="3200" b="1" i="1" baseline="-25000" dirty="0"/>
              <a:t> </a:t>
            </a:r>
            <a:r>
              <a:rPr lang="en-US" altLang="zh-CN" sz="2800" b="1" dirty="0"/>
              <a:t>,</a:t>
            </a:r>
            <a:endParaRPr lang="en-US" altLang="zh-CN" sz="28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p:cTn id="7" dur="500" fill="hold"/>
                                        <p:tgtEl>
                                          <p:spTgt spid="28676"/>
                                        </p:tgtEl>
                                        <p:attrNameLst>
                                          <p:attrName>ppt_w</p:attrName>
                                        </p:attrNameLst>
                                      </p:cBhvr>
                                      <p:tavLst>
                                        <p:tav tm="0">
                                          <p:val>
                                            <p:fltVal val="0"/>
                                          </p:val>
                                        </p:tav>
                                        <p:tav tm="100000">
                                          <p:val>
                                            <p:strVal val="#ppt_w"/>
                                          </p:val>
                                        </p:tav>
                                      </p:tavLst>
                                    </p:anim>
                                    <p:anim calcmode="lin" valueType="num">
                                      <p:cBhvr>
                                        <p:cTn id="8" dur="500" fill="hold"/>
                                        <p:tgtEl>
                                          <p:spTgt spid="28676"/>
                                        </p:tgtEl>
                                        <p:attrNameLst>
                                          <p:attrName>ppt_h</p:attrName>
                                        </p:attrNameLst>
                                      </p:cBhvr>
                                      <p:tavLst>
                                        <p:tav tm="0">
                                          <p:val>
                                            <p:fltVal val="0"/>
                                          </p:val>
                                        </p:tav>
                                        <p:tav tm="100000">
                                          <p:val>
                                            <p:strVal val="#ppt_h"/>
                                          </p:val>
                                        </p:tav>
                                      </p:tavLst>
                                    </p:anim>
                                    <p:animEffect transition="in" filter="fade">
                                      <p:cBhvr>
                                        <p:cTn id="9" dur="500"/>
                                        <p:tgtEl>
                                          <p:spTgt spid="2867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32" fill="hold" grpId="0" nodeType="clickEffect">
                                  <p:stCondLst>
                                    <p:cond delay="0"/>
                                  </p:stCondLst>
                                  <p:childTnLst>
                                    <p:set>
                                      <p:cBhvr>
                                        <p:cTn id="13" dur="1" fill="hold">
                                          <p:stCondLst>
                                            <p:cond delay="0"/>
                                          </p:stCondLst>
                                        </p:cTn>
                                        <p:tgtEl>
                                          <p:spTgt spid="28677"/>
                                        </p:tgtEl>
                                        <p:attrNameLst>
                                          <p:attrName>style.visibility</p:attrName>
                                        </p:attrNameLst>
                                      </p:cBhvr>
                                      <p:to>
                                        <p:strVal val="visible"/>
                                      </p:to>
                                    </p:set>
                                    <p:animEffect transition="in" filter="box(out)">
                                      <p:cBhvr>
                                        <p:cTn id="14" dur="500"/>
                                        <p:tgtEl>
                                          <p:spTgt spid="2867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8679"/>
                                        </p:tgtEl>
                                        <p:attrNameLst>
                                          <p:attrName>style.visibility</p:attrName>
                                        </p:attrNameLst>
                                      </p:cBhvr>
                                      <p:to>
                                        <p:strVal val="visible"/>
                                      </p:to>
                                    </p:set>
                                    <p:animEffect transition="in" filter="box(out)">
                                      <p:cBhvr>
                                        <p:cTn id="23" dur="500"/>
                                        <p:tgtEl>
                                          <p:spTgt spid="286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28682"/>
                                        </p:tgtEl>
                                        <p:attrNameLst>
                                          <p:attrName>style.visibility</p:attrName>
                                        </p:attrNameLst>
                                      </p:cBhvr>
                                      <p:to>
                                        <p:strVal val="visible"/>
                                      </p:to>
                                    </p:set>
                                    <p:animEffect transition="in" filter="barn(outVertical)">
                                      <p:cBhvr>
                                        <p:cTn id="28" dur="500"/>
                                        <p:tgtEl>
                                          <p:spTgt spid="2868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wipe(left)">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8684"/>
                                        </p:tgtEl>
                                        <p:attrNameLst>
                                          <p:attrName>style.visibility</p:attrName>
                                        </p:attrNameLst>
                                      </p:cBhvr>
                                      <p:to>
                                        <p:strVal val="visible"/>
                                      </p:to>
                                    </p:set>
                                    <p:animEffect transition="in" filter="box(out)">
                                      <p:cBhvr>
                                        <p:cTn id="42" dur="500"/>
                                        <p:tgtEl>
                                          <p:spTgt spid="2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P spid="28678" grpId="0"/>
      <p:bldP spid="28679" grpId="0" autoUpdateAnimBg="0"/>
      <p:bldP spid="28682" grpId="0"/>
      <p:bldP spid="28684" grpId="0" autoUpdateAnimBg="0"/>
      <p:bldP spid="10" grpId="0"/>
      <p:bldP spid="1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749" name="组合 70748">
            <a:extLst>
              <a:ext uri="{FF2B5EF4-FFF2-40B4-BE49-F238E27FC236}">
                <a16:creationId xmlns:a16="http://schemas.microsoft.com/office/drawing/2014/main" id="{8D2E3EEA-986C-45FD-97C6-73B741786B42}"/>
              </a:ext>
            </a:extLst>
          </p:cNvPr>
          <p:cNvGrpSpPr/>
          <p:nvPr/>
        </p:nvGrpSpPr>
        <p:grpSpPr>
          <a:xfrm>
            <a:off x="9330659" y="1450975"/>
            <a:ext cx="2315699" cy="2673350"/>
            <a:chOff x="8356947" y="1571625"/>
            <a:chExt cx="2315699" cy="2673350"/>
          </a:xfrm>
        </p:grpSpPr>
        <mc:AlternateContent xmlns:mc="http://schemas.openxmlformats.org/markup-compatibility/2006" xmlns:a14="http://schemas.microsoft.com/office/drawing/2010/main">
          <mc:Choice Requires="a14">
            <p:sp>
              <p:nvSpPr>
                <p:cNvPr id="70658" name="Object 2">
                  <a:extLst>
                    <a:ext uri="{FF2B5EF4-FFF2-40B4-BE49-F238E27FC236}">
                      <a16:creationId xmlns:a16="http://schemas.microsoft.com/office/drawing/2014/main" id="{4C799D4C-3530-4BE8-9D5D-69959977FF72}"/>
                    </a:ext>
                  </a:extLst>
                </p:cNvPr>
                <p:cNvSpPr txBox="1"/>
                <p:nvPr/>
              </p:nvSpPr>
              <p:spPr bwMode="auto">
                <a:xfrm>
                  <a:off x="9703761" y="1600200"/>
                  <a:ext cx="484816" cy="425450"/>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rPr>
                              <m:t>𝟐</m:t>
                            </m:r>
                          </m:sub>
                        </m:sSub>
                      </m:oMath>
                    </m:oMathPara>
                  </a14:m>
                  <a:endParaRPr lang="zh-CN" altLang="en-US" sz="2800" b="1" dirty="0">
                    <a:latin typeface="+mj-lt"/>
                  </a:endParaRPr>
                </a:p>
              </p:txBody>
            </p:sp>
          </mc:Choice>
          <mc:Fallback xmlns="">
            <p:sp>
              <p:nvSpPr>
                <p:cNvPr id="70658" name="Object 2">
                  <a:extLst>
                    <a:ext uri="{FF2B5EF4-FFF2-40B4-BE49-F238E27FC236}">
                      <a16:creationId xmlns:a16="http://schemas.microsoft.com/office/drawing/2014/main" id="{4C799D4C-3530-4BE8-9D5D-69959977FF72}"/>
                    </a:ext>
                  </a:extLst>
                </p:cNvPr>
                <p:cNvSpPr txBox="1">
                  <a:spLocks noRot="1" noChangeAspect="1" noMove="1" noResize="1" noEditPoints="1" noAdjustHandles="1" noChangeArrowheads="1" noChangeShapeType="1" noTextEdit="1"/>
                </p:cNvSpPr>
                <p:nvPr/>
              </p:nvSpPr>
              <p:spPr bwMode="auto">
                <a:xfrm>
                  <a:off x="9703761" y="1600200"/>
                  <a:ext cx="484816" cy="425450"/>
                </a:xfrm>
                <a:prstGeom prst="rect">
                  <a:avLst/>
                </a:prstGeom>
                <a:blipFill>
                  <a:blip r:embed="rId3"/>
                  <a:stretch>
                    <a:fillRect l="-6329" b="-857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59" name="Object 3">
                  <a:extLst>
                    <a:ext uri="{FF2B5EF4-FFF2-40B4-BE49-F238E27FC236}">
                      <a16:creationId xmlns:a16="http://schemas.microsoft.com/office/drawing/2014/main" id="{28901809-1EA7-4F82-8CB7-7FB253D8FF77}"/>
                    </a:ext>
                  </a:extLst>
                </p:cNvPr>
                <p:cNvSpPr txBox="1"/>
                <p:nvPr/>
              </p:nvSpPr>
              <p:spPr bwMode="auto">
                <a:xfrm>
                  <a:off x="9968740" y="2362200"/>
                  <a:ext cx="470661" cy="425450"/>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rPr>
                              <m:t>𝟑</m:t>
                            </m:r>
                          </m:sub>
                        </m:sSub>
                      </m:oMath>
                    </m:oMathPara>
                  </a14:m>
                  <a:endParaRPr lang="zh-CN" altLang="en-US" sz="2800" b="1" dirty="0">
                    <a:latin typeface="+mj-lt"/>
                  </a:endParaRPr>
                </a:p>
              </p:txBody>
            </p:sp>
          </mc:Choice>
          <mc:Fallback xmlns="">
            <p:sp>
              <p:nvSpPr>
                <p:cNvPr id="70659" name="Object 3">
                  <a:extLst>
                    <a:ext uri="{FF2B5EF4-FFF2-40B4-BE49-F238E27FC236}">
                      <a16:creationId xmlns:a16="http://schemas.microsoft.com/office/drawing/2014/main" id="{28901809-1EA7-4F82-8CB7-7FB253D8FF77}"/>
                    </a:ext>
                  </a:extLst>
                </p:cNvPr>
                <p:cNvSpPr txBox="1">
                  <a:spLocks noRot="1" noChangeAspect="1" noMove="1" noResize="1" noEditPoints="1" noAdjustHandles="1" noChangeArrowheads="1" noChangeShapeType="1" noTextEdit="1"/>
                </p:cNvSpPr>
                <p:nvPr/>
              </p:nvSpPr>
              <p:spPr bwMode="auto">
                <a:xfrm>
                  <a:off x="9968740" y="2362200"/>
                  <a:ext cx="470661" cy="425450"/>
                </a:xfrm>
                <a:prstGeom prst="rect">
                  <a:avLst/>
                </a:prstGeom>
                <a:blipFill>
                  <a:blip r:embed="rId4"/>
                  <a:stretch>
                    <a:fillRect l="-5195" b="-857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60" name="Object 4">
                  <a:extLst>
                    <a:ext uri="{FF2B5EF4-FFF2-40B4-BE49-F238E27FC236}">
                      <a16:creationId xmlns:a16="http://schemas.microsoft.com/office/drawing/2014/main" id="{81140645-B8DD-42AB-A7DC-A4A169C84877}"/>
                    </a:ext>
                  </a:extLst>
                </p:cNvPr>
                <p:cNvSpPr txBox="1"/>
                <p:nvPr/>
              </p:nvSpPr>
              <p:spPr bwMode="auto">
                <a:xfrm>
                  <a:off x="10009436" y="2971800"/>
                  <a:ext cx="429964" cy="425450"/>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rPr>
                              <m:t>𝟏</m:t>
                            </m:r>
                          </m:sub>
                        </m:sSub>
                      </m:oMath>
                    </m:oMathPara>
                  </a14:m>
                  <a:endParaRPr lang="zh-CN" altLang="en-US" sz="2800" b="1" dirty="0">
                    <a:latin typeface="+mj-lt"/>
                  </a:endParaRPr>
                </a:p>
              </p:txBody>
            </p:sp>
          </mc:Choice>
          <mc:Fallback xmlns="">
            <p:sp>
              <p:nvSpPr>
                <p:cNvPr id="70660" name="Object 4">
                  <a:extLst>
                    <a:ext uri="{FF2B5EF4-FFF2-40B4-BE49-F238E27FC236}">
                      <a16:creationId xmlns:a16="http://schemas.microsoft.com/office/drawing/2014/main" id="{81140645-B8DD-42AB-A7DC-A4A169C84877}"/>
                    </a:ext>
                  </a:extLst>
                </p:cNvPr>
                <p:cNvSpPr txBox="1">
                  <a:spLocks noRot="1" noChangeAspect="1" noMove="1" noResize="1" noEditPoints="1" noAdjustHandles="1" noChangeArrowheads="1" noChangeShapeType="1" noTextEdit="1"/>
                </p:cNvSpPr>
                <p:nvPr/>
              </p:nvSpPr>
              <p:spPr bwMode="auto">
                <a:xfrm>
                  <a:off x="10009436" y="2971800"/>
                  <a:ext cx="429964" cy="425450"/>
                </a:xfrm>
                <a:prstGeom prst="rect">
                  <a:avLst/>
                </a:prstGeom>
                <a:blipFill>
                  <a:blip r:embed="rId5"/>
                  <a:stretch>
                    <a:fillRect l="-7143" r="-7143" b="-8571"/>
                  </a:stretch>
                </a:blipFill>
                <a:ln>
                  <a:noFill/>
                </a:ln>
                <a:effectLst/>
              </p:spPr>
              <p:txBody>
                <a:bodyPr/>
                <a:lstStyle/>
                <a:p>
                  <a:r>
                    <a:rPr lang="zh-CN" altLang="en-US">
                      <a:noFill/>
                    </a:rPr>
                    <a:t> </a:t>
                  </a:r>
                </a:p>
              </p:txBody>
            </p:sp>
          </mc:Fallback>
        </mc:AlternateContent>
        <p:grpSp>
          <p:nvGrpSpPr>
            <p:cNvPr id="70662" name="Group 6">
              <a:extLst>
                <a:ext uri="{FF2B5EF4-FFF2-40B4-BE49-F238E27FC236}">
                  <a16:creationId xmlns:a16="http://schemas.microsoft.com/office/drawing/2014/main" id="{8A0EE7EB-4A82-4E90-B9B3-EF84FA16E081}"/>
                </a:ext>
              </a:extLst>
            </p:cNvPr>
            <p:cNvGrpSpPr>
              <a:grpSpLocks/>
            </p:cNvGrpSpPr>
            <p:nvPr/>
          </p:nvGrpSpPr>
          <p:grpSpPr bwMode="auto">
            <a:xfrm>
              <a:off x="8356947" y="1571625"/>
              <a:ext cx="2045427" cy="2616200"/>
              <a:chOff x="4368" y="964"/>
              <a:chExt cx="1156" cy="1648"/>
            </a:xfrm>
          </p:grpSpPr>
          <p:sp>
            <p:nvSpPr>
              <p:cNvPr id="70663" name="Freeform 7">
                <a:extLst>
                  <a:ext uri="{FF2B5EF4-FFF2-40B4-BE49-F238E27FC236}">
                    <a16:creationId xmlns:a16="http://schemas.microsoft.com/office/drawing/2014/main" id="{929FCEBC-50A7-4760-9FF5-C312FBE9E481}"/>
                  </a:ext>
                </a:extLst>
              </p:cNvPr>
              <p:cNvSpPr>
                <a:spLocks/>
              </p:cNvSpPr>
              <p:nvPr/>
            </p:nvSpPr>
            <p:spPr bwMode="auto">
              <a:xfrm>
                <a:off x="4694" y="1396"/>
                <a:ext cx="567" cy="528"/>
              </a:xfrm>
              <a:custGeom>
                <a:avLst/>
                <a:gdLst>
                  <a:gd name="T0" fmla="*/ 0 w 576"/>
                  <a:gd name="T1" fmla="*/ 48 h 528"/>
                  <a:gd name="T2" fmla="*/ 0 w 576"/>
                  <a:gd name="T3" fmla="*/ 528 h 528"/>
                  <a:gd name="T4" fmla="*/ 576 w 576"/>
                  <a:gd name="T5" fmla="*/ 384 h 528"/>
                  <a:gd name="T6" fmla="*/ 576 w 576"/>
                  <a:gd name="T7" fmla="*/ 0 h 528"/>
                  <a:gd name="T8" fmla="*/ 0 w 576"/>
                  <a:gd name="T9" fmla="*/ 48 h 528"/>
                </a:gdLst>
                <a:ahLst/>
                <a:cxnLst>
                  <a:cxn ang="0">
                    <a:pos x="T0" y="T1"/>
                  </a:cxn>
                  <a:cxn ang="0">
                    <a:pos x="T2" y="T3"/>
                  </a:cxn>
                  <a:cxn ang="0">
                    <a:pos x="T4" y="T5"/>
                  </a:cxn>
                  <a:cxn ang="0">
                    <a:pos x="T6" y="T7"/>
                  </a:cxn>
                  <a:cxn ang="0">
                    <a:pos x="T8" y="T9"/>
                  </a:cxn>
                </a:cxnLst>
                <a:rect l="0" t="0" r="r" b="b"/>
                <a:pathLst>
                  <a:path w="576" h="528">
                    <a:moveTo>
                      <a:pt x="0" y="48"/>
                    </a:moveTo>
                    <a:lnTo>
                      <a:pt x="0" y="528"/>
                    </a:lnTo>
                    <a:lnTo>
                      <a:pt x="576" y="384"/>
                    </a:lnTo>
                    <a:lnTo>
                      <a:pt x="576" y="0"/>
                    </a:lnTo>
                    <a:lnTo>
                      <a:pt x="0" y="48"/>
                    </a:lnTo>
                    <a:close/>
                  </a:path>
                </a:pathLst>
              </a:custGeom>
              <a:gradFill rotWithShape="0">
                <a:gsLst>
                  <a:gs pos="0">
                    <a:srgbClr val="33CC33">
                      <a:gamma/>
                      <a:shade val="46275"/>
                      <a:invGamma/>
                    </a:srgbClr>
                  </a:gs>
                  <a:gs pos="100000">
                    <a:srgbClr val="33CC33"/>
                  </a:gs>
                </a:gsLst>
                <a:lin ang="0" scaled="1"/>
              </a:gradFill>
              <a:ln w="9525">
                <a:solidFill>
                  <a:schemeClr val="tx1"/>
                </a:solidFill>
                <a:round/>
                <a:headEnd/>
                <a:tailEnd/>
              </a:ln>
            </p:spPr>
            <p:txBody>
              <a:bodyPr wrap="none" anchor="ctr"/>
              <a:lstStyle/>
              <a:p>
                <a:endParaRPr lang="zh-CN" altLang="en-US" sz="2800" b="1">
                  <a:latin typeface="+mj-lt"/>
                </a:endParaRPr>
              </a:p>
            </p:txBody>
          </p:sp>
          <p:grpSp>
            <p:nvGrpSpPr>
              <p:cNvPr id="70664" name="Group 8">
                <a:extLst>
                  <a:ext uri="{FF2B5EF4-FFF2-40B4-BE49-F238E27FC236}">
                    <a16:creationId xmlns:a16="http://schemas.microsoft.com/office/drawing/2014/main" id="{048D23C6-CE00-4BB7-8955-43046A396E1C}"/>
                  </a:ext>
                </a:extLst>
              </p:cNvPr>
              <p:cNvGrpSpPr>
                <a:grpSpLocks/>
              </p:cNvGrpSpPr>
              <p:nvPr/>
            </p:nvGrpSpPr>
            <p:grpSpPr bwMode="auto">
              <a:xfrm>
                <a:off x="4368" y="964"/>
                <a:ext cx="1156" cy="1648"/>
                <a:chOff x="4368" y="964"/>
                <a:chExt cx="1156" cy="1648"/>
              </a:xfrm>
            </p:grpSpPr>
            <p:sp>
              <p:nvSpPr>
                <p:cNvPr id="70665" name="Line 9">
                  <a:extLst>
                    <a:ext uri="{FF2B5EF4-FFF2-40B4-BE49-F238E27FC236}">
                      <a16:creationId xmlns:a16="http://schemas.microsoft.com/office/drawing/2014/main" id="{23FF9A85-E819-49AA-8F4D-31D55C69DE07}"/>
                    </a:ext>
                  </a:extLst>
                </p:cNvPr>
                <p:cNvSpPr>
                  <a:spLocks noChangeShapeType="1"/>
                </p:cNvSpPr>
                <p:nvPr/>
              </p:nvSpPr>
              <p:spPr bwMode="auto">
                <a:xfrm>
                  <a:off x="4697" y="1895"/>
                  <a:ext cx="0" cy="48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grpSp>
              <p:nvGrpSpPr>
                <p:cNvPr id="70666" name="Group 10">
                  <a:extLst>
                    <a:ext uri="{FF2B5EF4-FFF2-40B4-BE49-F238E27FC236}">
                      <a16:creationId xmlns:a16="http://schemas.microsoft.com/office/drawing/2014/main" id="{69FD4709-4FE9-4002-B3DA-8E77587A141B}"/>
                    </a:ext>
                  </a:extLst>
                </p:cNvPr>
                <p:cNvGrpSpPr>
                  <a:grpSpLocks/>
                </p:cNvGrpSpPr>
                <p:nvPr/>
              </p:nvGrpSpPr>
              <p:grpSpPr bwMode="auto">
                <a:xfrm>
                  <a:off x="4368" y="964"/>
                  <a:ext cx="1156" cy="1628"/>
                  <a:chOff x="4368" y="964"/>
                  <a:chExt cx="1156" cy="1628"/>
                </a:xfrm>
              </p:grpSpPr>
              <p:sp>
                <p:nvSpPr>
                  <p:cNvPr id="70667" name="Arc 11">
                    <a:extLst>
                      <a:ext uri="{FF2B5EF4-FFF2-40B4-BE49-F238E27FC236}">
                        <a16:creationId xmlns:a16="http://schemas.microsoft.com/office/drawing/2014/main" id="{A6BFE1B9-0B29-4F20-8BB5-FA223592A67B}"/>
                      </a:ext>
                    </a:extLst>
                  </p:cNvPr>
                  <p:cNvSpPr>
                    <a:spLocks/>
                  </p:cNvSpPr>
                  <p:nvPr/>
                </p:nvSpPr>
                <p:spPr bwMode="auto">
                  <a:xfrm>
                    <a:off x="4692" y="1828"/>
                    <a:ext cx="567" cy="288"/>
                  </a:xfrm>
                  <a:custGeom>
                    <a:avLst/>
                    <a:gdLst>
                      <a:gd name="G0" fmla="+- 21343 0 0"/>
                      <a:gd name="G1" fmla="+- 0 0 0"/>
                      <a:gd name="G2" fmla="+- 21600 0 0"/>
                      <a:gd name="T0" fmla="*/ 42928 w 42928"/>
                      <a:gd name="T1" fmla="*/ 810 h 21600"/>
                      <a:gd name="T2" fmla="*/ 0 w 42928"/>
                      <a:gd name="T3" fmla="*/ 3319 h 21600"/>
                      <a:gd name="T4" fmla="*/ 21343 w 42928"/>
                      <a:gd name="T5" fmla="*/ 0 h 21600"/>
                    </a:gdLst>
                    <a:ahLst/>
                    <a:cxnLst>
                      <a:cxn ang="0">
                        <a:pos x="T0" y="T1"/>
                      </a:cxn>
                      <a:cxn ang="0">
                        <a:pos x="T2" y="T3"/>
                      </a:cxn>
                      <a:cxn ang="0">
                        <a:pos x="T4" y="T5"/>
                      </a:cxn>
                    </a:cxnLst>
                    <a:rect l="0" t="0" r="r" b="b"/>
                    <a:pathLst>
                      <a:path w="42928" h="21600" fill="none" extrusionOk="0">
                        <a:moveTo>
                          <a:pt x="42927" y="809"/>
                        </a:moveTo>
                        <a:cubicBezTo>
                          <a:pt x="42492" y="12415"/>
                          <a:pt x="32957" y="21600"/>
                          <a:pt x="21343" y="21600"/>
                        </a:cubicBezTo>
                        <a:cubicBezTo>
                          <a:pt x="10695" y="21600"/>
                          <a:pt x="1635" y="13840"/>
                          <a:pt x="-1" y="3319"/>
                        </a:cubicBezTo>
                      </a:path>
                      <a:path w="42928" h="21600" stroke="0" extrusionOk="0">
                        <a:moveTo>
                          <a:pt x="42927" y="809"/>
                        </a:moveTo>
                        <a:cubicBezTo>
                          <a:pt x="42492" y="12415"/>
                          <a:pt x="32957" y="21600"/>
                          <a:pt x="21343" y="21600"/>
                        </a:cubicBezTo>
                        <a:cubicBezTo>
                          <a:pt x="10695" y="21600"/>
                          <a:pt x="1635" y="13840"/>
                          <a:pt x="-1" y="3319"/>
                        </a:cubicBezTo>
                        <a:lnTo>
                          <a:pt x="21343" y="0"/>
                        </a:lnTo>
                        <a:close/>
                      </a:path>
                    </a:pathLst>
                  </a:custGeom>
                  <a:gradFill rotWithShape="0">
                    <a:gsLst>
                      <a:gs pos="0">
                        <a:srgbClr val="33CC33">
                          <a:gamma/>
                          <a:shade val="46275"/>
                          <a:invGamma/>
                        </a:srgbClr>
                      </a:gs>
                      <a:gs pos="100000">
                        <a:srgbClr val="33CC33"/>
                      </a:gs>
                    </a:gsLst>
                    <a:lin ang="0" scaled="1"/>
                  </a:gradFill>
                  <a:ln w="9525">
                    <a:solidFill>
                      <a:schemeClr val="tx1"/>
                    </a:solidFill>
                    <a:round/>
                    <a:headEnd/>
                    <a:tailEnd/>
                  </a:ln>
                </p:spPr>
                <p:txBody>
                  <a:bodyPr wrap="none" anchor="ctr"/>
                  <a:lstStyle/>
                  <a:p>
                    <a:endParaRPr lang="zh-CN" altLang="en-US" sz="2800" b="1">
                      <a:latin typeface="+mj-lt"/>
                    </a:endParaRPr>
                  </a:p>
                </p:txBody>
              </p:sp>
              <p:sp>
                <p:nvSpPr>
                  <p:cNvPr id="70668" name="Arc 12">
                    <a:extLst>
                      <a:ext uri="{FF2B5EF4-FFF2-40B4-BE49-F238E27FC236}">
                        <a16:creationId xmlns:a16="http://schemas.microsoft.com/office/drawing/2014/main" id="{95A89F39-C3DF-4BA4-BD43-40E1AC76D65F}"/>
                      </a:ext>
                    </a:extLst>
                  </p:cNvPr>
                  <p:cNvSpPr>
                    <a:spLocks/>
                  </p:cNvSpPr>
                  <p:nvPr/>
                </p:nvSpPr>
                <p:spPr bwMode="auto">
                  <a:xfrm>
                    <a:off x="4697" y="1157"/>
                    <a:ext cx="571" cy="384"/>
                  </a:xfrm>
                  <a:custGeom>
                    <a:avLst/>
                    <a:gdLst>
                      <a:gd name="G0" fmla="+- 20405 0 0"/>
                      <a:gd name="G1" fmla="+- 21600 0 0"/>
                      <a:gd name="G2" fmla="+- 21600 0 0"/>
                      <a:gd name="T0" fmla="*/ 0 w 40902"/>
                      <a:gd name="T1" fmla="*/ 14515 h 21600"/>
                      <a:gd name="T2" fmla="*/ 40902 w 40902"/>
                      <a:gd name="T3" fmla="*/ 14785 h 21600"/>
                      <a:gd name="T4" fmla="*/ 20405 w 40902"/>
                      <a:gd name="T5" fmla="*/ 21600 h 21600"/>
                    </a:gdLst>
                    <a:ahLst/>
                    <a:cxnLst>
                      <a:cxn ang="0">
                        <a:pos x="T0" y="T1"/>
                      </a:cxn>
                      <a:cxn ang="0">
                        <a:pos x="T2" y="T3"/>
                      </a:cxn>
                      <a:cxn ang="0">
                        <a:pos x="T4" y="T5"/>
                      </a:cxn>
                    </a:cxnLst>
                    <a:rect l="0" t="0" r="r" b="b"/>
                    <a:pathLst>
                      <a:path w="40902" h="21600" fill="none" extrusionOk="0">
                        <a:moveTo>
                          <a:pt x="0" y="14515"/>
                        </a:moveTo>
                        <a:cubicBezTo>
                          <a:pt x="3017" y="5825"/>
                          <a:pt x="11206" y="0"/>
                          <a:pt x="20405" y="0"/>
                        </a:cubicBezTo>
                        <a:cubicBezTo>
                          <a:pt x="29708" y="0"/>
                          <a:pt x="37966" y="5956"/>
                          <a:pt x="40901" y="14785"/>
                        </a:cubicBezTo>
                      </a:path>
                      <a:path w="40902" h="21600" stroke="0" extrusionOk="0">
                        <a:moveTo>
                          <a:pt x="0" y="14515"/>
                        </a:moveTo>
                        <a:cubicBezTo>
                          <a:pt x="3017" y="5825"/>
                          <a:pt x="11206" y="0"/>
                          <a:pt x="20405" y="0"/>
                        </a:cubicBezTo>
                        <a:cubicBezTo>
                          <a:pt x="29708" y="0"/>
                          <a:pt x="37966" y="5956"/>
                          <a:pt x="40901" y="14785"/>
                        </a:cubicBezTo>
                        <a:lnTo>
                          <a:pt x="20405" y="21600"/>
                        </a:lnTo>
                        <a:close/>
                      </a:path>
                    </a:pathLst>
                  </a:custGeom>
                  <a:gradFill rotWithShape="0">
                    <a:gsLst>
                      <a:gs pos="0">
                        <a:srgbClr val="33CC33">
                          <a:gamma/>
                          <a:shade val="46275"/>
                          <a:invGamma/>
                        </a:srgbClr>
                      </a:gs>
                      <a:gs pos="100000">
                        <a:srgbClr val="33CC33"/>
                      </a:gs>
                    </a:gsLst>
                    <a:lin ang="0" scaled="1"/>
                  </a:gradFill>
                  <a:ln w="9525">
                    <a:solidFill>
                      <a:schemeClr val="tx1"/>
                    </a:solidFill>
                    <a:round/>
                    <a:headEnd/>
                    <a:tailEnd/>
                  </a:ln>
                </p:spPr>
                <p:txBody>
                  <a:bodyPr wrap="none" anchor="ctr"/>
                  <a:lstStyle/>
                  <a:p>
                    <a:endParaRPr lang="zh-CN" altLang="en-US" sz="2800" b="1">
                      <a:latin typeface="+mj-lt"/>
                    </a:endParaRPr>
                  </a:p>
                </p:txBody>
              </p:sp>
              <p:sp>
                <p:nvSpPr>
                  <p:cNvPr id="70669" name="Arc 13">
                    <a:extLst>
                      <a:ext uri="{FF2B5EF4-FFF2-40B4-BE49-F238E27FC236}">
                        <a16:creationId xmlns:a16="http://schemas.microsoft.com/office/drawing/2014/main" id="{AF59CA9C-C46F-48E0-938C-679266291B39}"/>
                      </a:ext>
                    </a:extLst>
                  </p:cNvPr>
                  <p:cNvSpPr>
                    <a:spLocks/>
                  </p:cNvSpPr>
                  <p:nvPr/>
                </p:nvSpPr>
                <p:spPr bwMode="auto">
                  <a:xfrm>
                    <a:off x="4686" y="1301"/>
                    <a:ext cx="573" cy="289"/>
                  </a:xfrm>
                  <a:custGeom>
                    <a:avLst/>
                    <a:gdLst>
                      <a:gd name="G0" fmla="+- 19100 0 0"/>
                      <a:gd name="G1" fmla="+- 21600 0 0"/>
                      <a:gd name="G2" fmla="+- 21600 0 0"/>
                      <a:gd name="T0" fmla="*/ 0 w 36330"/>
                      <a:gd name="T1" fmla="*/ 11512 h 21600"/>
                      <a:gd name="T2" fmla="*/ 36330 w 36330"/>
                      <a:gd name="T3" fmla="*/ 8574 h 21600"/>
                      <a:gd name="T4" fmla="*/ 19100 w 36330"/>
                      <a:gd name="T5" fmla="*/ 21600 h 21600"/>
                    </a:gdLst>
                    <a:ahLst/>
                    <a:cxnLst>
                      <a:cxn ang="0">
                        <a:pos x="T0" y="T1"/>
                      </a:cxn>
                      <a:cxn ang="0">
                        <a:pos x="T2" y="T3"/>
                      </a:cxn>
                      <a:cxn ang="0">
                        <a:pos x="T4" y="T5"/>
                      </a:cxn>
                    </a:cxnLst>
                    <a:rect l="0" t="0" r="r" b="b"/>
                    <a:pathLst>
                      <a:path w="36330" h="21600" fill="none" extrusionOk="0">
                        <a:moveTo>
                          <a:pt x="0" y="11512"/>
                        </a:moveTo>
                        <a:cubicBezTo>
                          <a:pt x="3740" y="4430"/>
                          <a:pt x="11091" y="0"/>
                          <a:pt x="19100" y="0"/>
                        </a:cubicBezTo>
                        <a:cubicBezTo>
                          <a:pt x="25869" y="0"/>
                          <a:pt x="32247" y="3173"/>
                          <a:pt x="36330" y="8573"/>
                        </a:cubicBezTo>
                      </a:path>
                      <a:path w="36330" h="21600" stroke="0" extrusionOk="0">
                        <a:moveTo>
                          <a:pt x="0" y="11512"/>
                        </a:moveTo>
                        <a:cubicBezTo>
                          <a:pt x="3740" y="4430"/>
                          <a:pt x="11091" y="0"/>
                          <a:pt x="19100" y="0"/>
                        </a:cubicBezTo>
                        <a:cubicBezTo>
                          <a:pt x="25869" y="0"/>
                          <a:pt x="32247" y="3173"/>
                          <a:pt x="36330" y="8573"/>
                        </a:cubicBezTo>
                        <a:lnTo>
                          <a:pt x="19100" y="21600"/>
                        </a:lnTo>
                        <a:close/>
                      </a:path>
                    </a:pathLst>
                  </a:custGeom>
                  <a:gradFill rotWithShape="0">
                    <a:gsLst>
                      <a:gs pos="0">
                        <a:srgbClr val="33CC33">
                          <a:gamma/>
                          <a:shade val="46275"/>
                          <a:invGamma/>
                        </a:srgbClr>
                      </a:gs>
                      <a:gs pos="100000">
                        <a:srgbClr val="33CC33"/>
                      </a:gs>
                    </a:gsLst>
                    <a:lin ang="0" scaled="1"/>
                  </a:gradFill>
                  <a:ln w="9525">
                    <a:solidFill>
                      <a:schemeClr val="tx1"/>
                    </a:solidFill>
                    <a:prstDash val="dash"/>
                    <a:round/>
                    <a:headEnd/>
                    <a:tailEnd/>
                  </a:ln>
                </p:spPr>
                <p:txBody>
                  <a:bodyPr wrap="none" anchor="ctr"/>
                  <a:lstStyle/>
                  <a:p>
                    <a:endParaRPr lang="zh-CN" altLang="en-US" sz="2800" b="1">
                      <a:latin typeface="+mj-lt"/>
                    </a:endParaRPr>
                  </a:p>
                </p:txBody>
              </p:sp>
              <p:sp>
                <p:nvSpPr>
                  <p:cNvPr id="70670" name="Arc 14">
                    <a:extLst>
                      <a:ext uri="{FF2B5EF4-FFF2-40B4-BE49-F238E27FC236}">
                        <a16:creationId xmlns:a16="http://schemas.microsoft.com/office/drawing/2014/main" id="{A8713E31-FC37-4C40-B0CC-D1CFA4D90B90}"/>
                      </a:ext>
                    </a:extLst>
                  </p:cNvPr>
                  <p:cNvSpPr>
                    <a:spLocks/>
                  </p:cNvSpPr>
                  <p:nvPr/>
                </p:nvSpPr>
                <p:spPr bwMode="auto">
                  <a:xfrm rot="-1293864">
                    <a:off x="4698" y="1685"/>
                    <a:ext cx="567" cy="259"/>
                  </a:xfrm>
                  <a:custGeom>
                    <a:avLst/>
                    <a:gdLst>
                      <a:gd name="G0" fmla="+- 19059 0 0"/>
                      <a:gd name="G1" fmla="+- 21600 0 0"/>
                      <a:gd name="G2" fmla="+- 21600 0 0"/>
                      <a:gd name="T0" fmla="*/ 0 w 40659"/>
                      <a:gd name="T1" fmla="*/ 11435 h 32224"/>
                      <a:gd name="T2" fmla="*/ 37866 w 40659"/>
                      <a:gd name="T3" fmla="*/ 32224 h 32224"/>
                      <a:gd name="T4" fmla="*/ 19059 w 40659"/>
                      <a:gd name="T5" fmla="*/ 21600 h 32224"/>
                    </a:gdLst>
                    <a:ahLst/>
                    <a:cxnLst>
                      <a:cxn ang="0">
                        <a:pos x="T0" y="T1"/>
                      </a:cxn>
                      <a:cxn ang="0">
                        <a:pos x="T2" y="T3"/>
                      </a:cxn>
                      <a:cxn ang="0">
                        <a:pos x="T4" y="T5"/>
                      </a:cxn>
                    </a:cxnLst>
                    <a:rect l="0" t="0" r="r" b="b"/>
                    <a:pathLst>
                      <a:path w="40659" h="32224" fill="none" extrusionOk="0">
                        <a:moveTo>
                          <a:pt x="0" y="11435"/>
                        </a:moveTo>
                        <a:cubicBezTo>
                          <a:pt x="3754" y="4396"/>
                          <a:pt x="11081" y="0"/>
                          <a:pt x="19059" y="0"/>
                        </a:cubicBezTo>
                        <a:cubicBezTo>
                          <a:pt x="30988" y="0"/>
                          <a:pt x="40659" y="9670"/>
                          <a:pt x="40659" y="21600"/>
                        </a:cubicBezTo>
                        <a:cubicBezTo>
                          <a:pt x="40659" y="25322"/>
                          <a:pt x="39696" y="28982"/>
                          <a:pt x="37865" y="32223"/>
                        </a:cubicBezTo>
                      </a:path>
                      <a:path w="40659" h="32224" stroke="0" extrusionOk="0">
                        <a:moveTo>
                          <a:pt x="0" y="11435"/>
                        </a:moveTo>
                        <a:cubicBezTo>
                          <a:pt x="3754" y="4396"/>
                          <a:pt x="11081" y="0"/>
                          <a:pt x="19059" y="0"/>
                        </a:cubicBezTo>
                        <a:cubicBezTo>
                          <a:pt x="30988" y="0"/>
                          <a:pt x="40659" y="9670"/>
                          <a:pt x="40659" y="21600"/>
                        </a:cubicBezTo>
                        <a:cubicBezTo>
                          <a:pt x="40659" y="25322"/>
                          <a:pt x="39696" y="28982"/>
                          <a:pt x="37865" y="32223"/>
                        </a:cubicBezTo>
                        <a:lnTo>
                          <a:pt x="19059" y="21600"/>
                        </a:lnTo>
                        <a:close/>
                      </a:path>
                    </a:pathLst>
                  </a:custGeom>
                  <a:gradFill rotWithShape="0">
                    <a:gsLst>
                      <a:gs pos="0">
                        <a:srgbClr val="33CC33">
                          <a:gamma/>
                          <a:shade val="46275"/>
                          <a:invGamma/>
                        </a:srgbClr>
                      </a:gs>
                      <a:gs pos="100000">
                        <a:srgbClr val="33CC33"/>
                      </a:gs>
                    </a:gsLst>
                    <a:lin ang="0" scaled="1"/>
                  </a:gradFill>
                  <a:ln w="9525">
                    <a:solidFill>
                      <a:schemeClr val="tx1"/>
                    </a:solidFill>
                    <a:prstDash val="dash"/>
                    <a:round/>
                    <a:headEnd/>
                    <a:tailEnd/>
                  </a:ln>
                </p:spPr>
                <p:txBody>
                  <a:bodyPr wrap="none" anchor="ctr"/>
                  <a:lstStyle/>
                  <a:p>
                    <a:endParaRPr lang="zh-CN" altLang="en-US" sz="2800" b="1">
                      <a:latin typeface="+mj-lt"/>
                    </a:endParaRPr>
                  </a:p>
                </p:txBody>
              </p:sp>
              <p:sp>
                <p:nvSpPr>
                  <p:cNvPr id="70671" name="Arc 15">
                    <a:extLst>
                      <a:ext uri="{FF2B5EF4-FFF2-40B4-BE49-F238E27FC236}">
                        <a16:creationId xmlns:a16="http://schemas.microsoft.com/office/drawing/2014/main" id="{C57A8822-DAFA-421F-A2AA-DC0AFD9750E5}"/>
                      </a:ext>
                    </a:extLst>
                  </p:cNvPr>
                  <p:cNvSpPr>
                    <a:spLocks/>
                  </p:cNvSpPr>
                  <p:nvPr/>
                </p:nvSpPr>
                <p:spPr bwMode="auto">
                  <a:xfrm>
                    <a:off x="4709" y="1347"/>
                    <a:ext cx="548" cy="183"/>
                  </a:xfrm>
                  <a:custGeom>
                    <a:avLst/>
                    <a:gdLst>
                      <a:gd name="G0" fmla="+- 17859 0 0"/>
                      <a:gd name="G1" fmla="+- 0 0 0"/>
                      <a:gd name="G2" fmla="+- 21600 0 0"/>
                      <a:gd name="T0" fmla="*/ 37543 w 37543"/>
                      <a:gd name="T1" fmla="*/ 8895 h 21600"/>
                      <a:gd name="T2" fmla="*/ 0 w 37543"/>
                      <a:gd name="T3" fmla="*/ 12149 h 21600"/>
                      <a:gd name="T4" fmla="*/ 17859 w 37543"/>
                      <a:gd name="T5" fmla="*/ 0 h 21600"/>
                    </a:gdLst>
                    <a:ahLst/>
                    <a:cxnLst>
                      <a:cxn ang="0">
                        <a:pos x="T0" y="T1"/>
                      </a:cxn>
                      <a:cxn ang="0">
                        <a:pos x="T2" y="T3"/>
                      </a:cxn>
                      <a:cxn ang="0">
                        <a:pos x="T4" y="T5"/>
                      </a:cxn>
                    </a:cxnLst>
                    <a:rect l="0" t="0" r="r" b="b"/>
                    <a:pathLst>
                      <a:path w="37543" h="21600" fill="none" extrusionOk="0">
                        <a:moveTo>
                          <a:pt x="37542" y="8894"/>
                        </a:moveTo>
                        <a:cubicBezTo>
                          <a:pt x="34047" y="16629"/>
                          <a:pt x="26346" y="21600"/>
                          <a:pt x="17859" y="21600"/>
                        </a:cubicBezTo>
                        <a:cubicBezTo>
                          <a:pt x="10708" y="21600"/>
                          <a:pt x="4021" y="18061"/>
                          <a:pt x="-1" y="12149"/>
                        </a:cubicBezTo>
                      </a:path>
                      <a:path w="37543" h="21600" stroke="0" extrusionOk="0">
                        <a:moveTo>
                          <a:pt x="37542" y="8894"/>
                        </a:moveTo>
                        <a:cubicBezTo>
                          <a:pt x="34047" y="16629"/>
                          <a:pt x="26346" y="21600"/>
                          <a:pt x="17859" y="21600"/>
                        </a:cubicBezTo>
                        <a:cubicBezTo>
                          <a:pt x="10708" y="21600"/>
                          <a:pt x="4021" y="18061"/>
                          <a:pt x="-1" y="12149"/>
                        </a:cubicBezTo>
                        <a:lnTo>
                          <a:pt x="17859" y="0"/>
                        </a:lnTo>
                        <a:close/>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mj-lt"/>
                    </a:endParaRPr>
                  </a:p>
                </p:txBody>
              </p:sp>
              <p:sp>
                <p:nvSpPr>
                  <p:cNvPr id="70672" name="Line 16">
                    <a:extLst>
                      <a:ext uri="{FF2B5EF4-FFF2-40B4-BE49-F238E27FC236}">
                        <a16:creationId xmlns:a16="http://schemas.microsoft.com/office/drawing/2014/main" id="{CF345F41-4987-4B45-9FBB-4D18D9794D3F}"/>
                      </a:ext>
                    </a:extLst>
                  </p:cNvPr>
                  <p:cNvSpPr>
                    <a:spLocks noChangeShapeType="1"/>
                  </p:cNvSpPr>
                  <p:nvPr/>
                </p:nvSpPr>
                <p:spPr bwMode="auto">
                  <a:xfrm>
                    <a:off x="5261" y="1780"/>
                    <a:ext cx="4" cy="52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70673" name="Line 17">
                    <a:extLst>
                      <a:ext uri="{FF2B5EF4-FFF2-40B4-BE49-F238E27FC236}">
                        <a16:creationId xmlns:a16="http://schemas.microsoft.com/office/drawing/2014/main" id="{16D9AA11-EE08-44F1-928C-58B7A7A9F8F6}"/>
                      </a:ext>
                    </a:extLst>
                  </p:cNvPr>
                  <p:cNvSpPr>
                    <a:spLocks noChangeShapeType="1"/>
                  </p:cNvSpPr>
                  <p:nvPr/>
                </p:nvSpPr>
                <p:spPr bwMode="auto">
                  <a:xfrm>
                    <a:off x="4612" y="2164"/>
                    <a:ext cx="9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70674" name="Line 18">
                    <a:extLst>
                      <a:ext uri="{FF2B5EF4-FFF2-40B4-BE49-F238E27FC236}">
                        <a16:creationId xmlns:a16="http://schemas.microsoft.com/office/drawing/2014/main" id="{D17002EB-D55C-456F-B80D-E5B77AC584E3}"/>
                      </a:ext>
                    </a:extLst>
                  </p:cNvPr>
                  <p:cNvSpPr>
                    <a:spLocks noChangeShapeType="1"/>
                  </p:cNvSpPr>
                  <p:nvPr/>
                </p:nvSpPr>
                <p:spPr bwMode="auto">
                  <a:xfrm flipH="1">
                    <a:off x="4368" y="2164"/>
                    <a:ext cx="244" cy="4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70675" name="Line 19">
                    <a:extLst>
                      <a:ext uri="{FF2B5EF4-FFF2-40B4-BE49-F238E27FC236}">
                        <a16:creationId xmlns:a16="http://schemas.microsoft.com/office/drawing/2014/main" id="{B313464B-1D5F-40C9-98A5-6D37A76D3341}"/>
                      </a:ext>
                    </a:extLst>
                  </p:cNvPr>
                  <p:cNvSpPr>
                    <a:spLocks noChangeShapeType="1"/>
                  </p:cNvSpPr>
                  <p:nvPr/>
                </p:nvSpPr>
                <p:spPr bwMode="auto">
                  <a:xfrm flipV="1">
                    <a:off x="4612" y="964"/>
                    <a:ext cx="0" cy="1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ndParaRPr>
                  </a:p>
                </p:txBody>
              </p:sp>
              <p:sp>
                <p:nvSpPr>
                  <p:cNvPr id="70676" name="Arc 20">
                    <a:extLst>
                      <a:ext uri="{FF2B5EF4-FFF2-40B4-BE49-F238E27FC236}">
                        <a16:creationId xmlns:a16="http://schemas.microsoft.com/office/drawing/2014/main" id="{095AA162-1D77-4D20-95B3-B0A280BEC226}"/>
                      </a:ext>
                    </a:extLst>
                  </p:cNvPr>
                  <p:cNvSpPr>
                    <a:spLocks/>
                  </p:cNvSpPr>
                  <p:nvPr/>
                </p:nvSpPr>
                <p:spPr bwMode="auto">
                  <a:xfrm rot="-791262">
                    <a:off x="4707" y="1827"/>
                    <a:ext cx="563" cy="144"/>
                  </a:xfrm>
                  <a:custGeom>
                    <a:avLst/>
                    <a:gdLst>
                      <a:gd name="G0" fmla="+- 20744 0 0"/>
                      <a:gd name="G1" fmla="+- 0 0 0"/>
                      <a:gd name="G2" fmla="+- 21600 0 0"/>
                      <a:gd name="T0" fmla="*/ 41272 w 41272"/>
                      <a:gd name="T1" fmla="*/ 6720 h 21600"/>
                      <a:gd name="T2" fmla="*/ 0 w 41272"/>
                      <a:gd name="T3" fmla="*/ 6021 h 21600"/>
                      <a:gd name="T4" fmla="*/ 20744 w 41272"/>
                      <a:gd name="T5" fmla="*/ 0 h 21600"/>
                    </a:gdLst>
                    <a:ahLst/>
                    <a:cxnLst>
                      <a:cxn ang="0">
                        <a:pos x="T0" y="T1"/>
                      </a:cxn>
                      <a:cxn ang="0">
                        <a:pos x="T2" y="T3"/>
                      </a:cxn>
                      <a:cxn ang="0">
                        <a:pos x="T4" y="T5"/>
                      </a:cxn>
                    </a:cxnLst>
                    <a:rect l="0" t="0" r="r" b="b"/>
                    <a:pathLst>
                      <a:path w="41272" h="21600" fill="none" extrusionOk="0">
                        <a:moveTo>
                          <a:pt x="41272" y="6720"/>
                        </a:moveTo>
                        <a:cubicBezTo>
                          <a:pt x="38366" y="15596"/>
                          <a:pt x="30084" y="21600"/>
                          <a:pt x="20744" y="21600"/>
                        </a:cubicBezTo>
                        <a:cubicBezTo>
                          <a:pt x="11133" y="21600"/>
                          <a:pt x="2679" y="15250"/>
                          <a:pt x="0" y="6020"/>
                        </a:cubicBezTo>
                      </a:path>
                      <a:path w="41272" h="21600" stroke="0" extrusionOk="0">
                        <a:moveTo>
                          <a:pt x="41272" y="6720"/>
                        </a:moveTo>
                        <a:cubicBezTo>
                          <a:pt x="38366" y="15596"/>
                          <a:pt x="30084" y="21600"/>
                          <a:pt x="20744" y="21600"/>
                        </a:cubicBezTo>
                        <a:cubicBezTo>
                          <a:pt x="11133" y="21600"/>
                          <a:pt x="2679" y="15250"/>
                          <a:pt x="0" y="6020"/>
                        </a:cubicBezTo>
                        <a:lnTo>
                          <a:pt x="20744" y="0"/>
                        </a:lnTo>
                        <a:close/>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mj-lt"/>
                    </a:endParaRPr>
                  </a:p>
                </p:txBody>
              </p:sp>
            </p:grpSp>
            <p:sp>
              <p:nvSpPr>
                <p:cNvPr id="70677" name="Freeform 21">
                  <a:extLst>
                    <a:ext uri="{FF2B5EF4-FFF2-40B4-BE49-F238E27FC236}">
                      <a16:creationId xmlns:a16="http://schemas.microsoft.com/office/drawing/2014/main" id="{14956CB0-5A7D-4A45-AE2D-D5D89E6EB498}"/>
                    </a:ext>
                  </a:extLst>
                </p:cNvPr>
                <p:cNvSpPr>
                  <a:spLocks/>
                </p:cNvSpPr>
                <p:nvPr/>
              </p:nvSpPr>
              <p:spPr bwMode="auto">
                <a:xfrm>
                  <a:off x="4684" y="2212"/>
                  <a:ext cx="589" cy="400"/>
                </a:xfrm>
                <a:custGeom>
                  <a:avLst/>
                  <a:gdLst>
                    <a:gd name="T0" fmla="*/ 24 w 624"/>
                    <a:gd name="T1" fmla="*/ 144 h 400"/>
                    <a:gd name="T2" fmla="*/ 264 w 624"/>
                    <a:gd name="T3" fmla="*/ 384 h 400"/>
                    <a:gd name="T4" fmla="*/ 552 w 624"/>
                    <a:gd name="T5" fmla="*/ 240 h 400"/>
                    <a:gd name="T6" fmla="*/ 600 w 624"/>
                    <a:gd name="T7" fmla="*/ 96 h 400"/>
                    <a:gd name="T8" fmla="*/ 408 w 624"/>
                    <a:gd name="T9" fmla="*/ 0 h 400"/>
                    <a:gd name="T10" fmla="*/ 24 w 624"/>
                    <a:gd name="T11" fmla="*/ 144 h 400"/>
                  </a:gdLst>
                  <a:ahLst/>
                  <a:cxnLst>
                    <a:cxn ang="0">
                      <a:pos x="T0" y="T1"/>
                    </a:cxn>
                    <a:cxn ang="0">
                      <a:pos x="T2" y="T3"/>
                    </a:cxn>
                    <a:cxn ang="0">
                      <a:pos x="T4" y="T5"/>
                    </a:cxn>
                    <a:cxn ang="0">
                      <a:pos x="T6" y="T7"/>
                    </a:cxn>
                    <a:cxn ang="0">
                      <a:pos x="T8" y="T9"/>
                    </a:cxn>
                    <a:cxn ang="0">
                      <a:pos x="T10" y="T11"/>
                    </a:cxn>
                  </a:cxnLst>
                  <a:rect l="0" t="0" r="r" b="b"/>
                  <a:pathLst>
                    <a:path w="624" h="400">
                      <a:moveTo>
                        <a:pt x="24" y="144"/>
                      </a:moveTo>
                      <a:cubicBezTo>
                        <a:pt x="0" y="208"/>
                        <a:pt x="176" y="368"/>
                        <a:pt x="264" y="384"/>
                      </a:cubicBezTo>
                      <a:cubicBezTo>
                        <a:pt x="352" y="400"/>
                        <a:pt x="496" y="288"/>
                        <a:pt x="552" y="240"/>
                      </a:cubicBezTo>
                      <a:cubicBezTo>
                        <a:pt x="608" y="192"/>
                        <a:pt x="624" y="136"/>
                        <a:pt x="600" y="96"/>
                      </a:cubicBezTo>
                      <a:cubicBezTo>
                        <a:pt x="576" y="56"/>
                        <a:pt x="504" y="0"/>
                        <a:pt x="408" y="0"/>
                      </a:cubicBezTo>
                      <a:cubicBezTo>
                        <a:pt x="312" y="0"/>
                        <a:pt x="48" y="80"/>
                        <a:pt x="24" y="144"/>
                      </a:cubicBezTo>
                      <a:close/>
                    </a:path>
                  </a:pathLst>
                </a:custGeom>
                <a:solidFill>
                  <a:schemeClr val="folHlink"/>
                </a:solidFill>
                <a:ln w="9525">
                  <a:solidFill>
                    <a:schemeClr val="tx1"/>
                  </a:solidFill>
                  <a:round/>
                  <a:headEnd/>
                  <a:tailEnd/>
                </a:ln>
              </p:spPr>
              <p:txBody>
                <a:bodyPr wrap="none" anchor="ctr"/>
                <a:lstStyle/>
                <a:p>
                  <a:endParaRPr lang="zh-CN" altLang="en-US" sz="2800" b="1">
                    <a:latin typeface="+mj-lt"/>
                  </a:endParaRPr>
                </a:p>
              </p:txBody>
            </p:sp>
          </p:grpSp>
        </p:grpSp>
        <mc:AlternateContent xmlns:mc="http://schemas.openxmlformats.org/markup-compatibility/2006" xmlns:a14="http://schemas.microsoft.com/office/drawing/2010/main">
          <mc:Choice Requires="a14">
            <p:sp>
              <p:nvSpPr>
                <p:cNvPr id="70678" name="Object 22">
                  <a:extLst>
                    <a:ext uri="{FF2B5EF4-FFF2-40B4-BE49-F238E27FC236}">
                      <a16:creationId xmlns:a16="http://schemas.microsoft.com/office/drawing/2014/main" id="{8FFA319D-77BA-41CD-883F-4D41712C906D}"/>
                    </a:ext>
                  </a:extLst>
                </p:cNvPr>
                <p:cNvSpPr txBox="1"/>
                <p:nvPr/>
              </p:nvSpPr>
              <p:spPr bwMode="auto">
                <a:xfrm>
                  <a:off x="9277035" y="2555875"/>
                  <a:ext cx="353880" cy="304800"/>
                </a:xfrm>
                <a:prstGeom prst="rect">
                  <a:avLst/>
                </a:prstGeom>
                <a:noFill/>
                <a:ln>
                  <a:noFill/>
                </a:ln>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𝜴</m:t>
                        </m:r>
                      </m:oMath>
                    </m:oMathPara>
                  </a14:m>
                  <a:endParaRPr lang="zh-CN" altLang="en-US" sz="2800" b="1">
                    <a:latin typeface="+mj-lt"/>
                  </a:endParaRPr>
                </a:p>
              </p:txBody>
            </p:sp>
          </mc:Choice>
          <mc:Fallback xmlns="">
            <p:sp>
              <p:nvSpPr>
                <p:cNvPr id="70678" name="Object 22">
                  <a:extLst>
                    <a:ext uri="{FF2B5EF4-FFF2-40B4-BE49-F238E27FC236}">
                      <a16:creationId xmlns:a16="http://schemas.microsoft.com/office/drawing/2014/main" id="{8FFA319D-77BA-41CD-883F-4D41712C906D}"/>
                    </a:ext>
                  </a:extLst>
                </p:cNvPr>
                <p:cNvSpPr txBox="1">
                  <a:spLocks noRot="1" noChangeAspect="1" noMove="1" noResize="1" noEditPoints="1" noAdjustHandles="1" noChangeArrowheads="1" noChangeShapeType="1" noTextEdit="1"/>
                </p:cNvSpPr>
                <p:nvPr/>
              </p:nvSpPr>
              <p:spPr bwMode="auto">
                <a:xfrm>
                  <a:off x="9277035" y="2555875"/>
                  <a:ext cx="353880" cy="30480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79" name="Object 23">
                  <a:extLst>
                    <a:ext uri="{FF2B5EF4-FFF2-40B4-BE49-F238E27FC236}">
                      <a16:creationId xmlns:a16="http://schemas.microsoft.com/office/drawing/2014/main" id="{30F3B690-CA20-44E6-AE59-6A11952249BC}"/>
                    </a:ext>
                  </a:extLst>
                </p:cNvPr>
                <p:cNvSpPr txBox="1"/>
                <p:nvPr/>
              </p:nvSpPr>
              <p:spPr bwMode="auto">
                <a:xfrm>
                  <a:off x="8456033" y="1577974"/>
                  <a:ext cx="313314" cy="434975"/>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𝒛</m:t>
                        </m:r>
                      </m:oMath>
                    </m:oMathPara>
                  </a14:m>
                  <a:endParaRPr lang="zh-CN" altLang="en-US" sz="2800" b="1" dirty="0">
                    <a:latin typeface="+mj-lt"/>
                  </a:endParaRPr>
                </a:p>
              </p:txBody>
            </p:sp>
          </mc:Choice>
          <mc:Fallback xmlns="">
            <p:sp>
              <p:nvSpPr>
                <p:cNvPr id="70679" name="Object 23">
                  <a:extLst>
                    <a:ext uri="{FF2B5EF4-FFF2-40B4-BE49-F238E27FC236}">
                      <a16:creationId xmlns:a16="http://schemas.microsoft.com/office/drawing/2014/main" id="{30F3B690-CA20-44E6-AE59-6A11952249BC}"/>
                    </a:ext>
                  </a:extLst>
                </p:cNvPr>
                <p:cNvSpPr txBox="1">
                  <a:spLocks noRot="1" noChangeAspect="1" noMove="1" noResize="1" noEditPoints="1" noAdjustHandles="1" noChangeArrowheads="1" noChangeShapeType="1" noTextEdit="1"/>
                </p:cNvSpPr>
                <p:nvPr/>
              </p:nvSpPr>
              <p:spPr bwMode="auto">
                <a:xfrm>
                  <a:off x="8456033" y="1577974"/>
                  <a:ext cx="313314" cy="434975"/>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80" name="Object 24">
                  <a:extLst>
                    <a:ext uri="{FF2B5EF4-FFF2-40B4-BE49-F238E27FC236}">
                      <a16:creationId xmlns:a16="http://schemas.microsoft.com/office/drawing/2014/main" id="{7D93E7E0-D468-4DEC-8798-D911CCEF0ABC}"/>
                    </a:ext>
                  </a:extLst>
                </p:cNvPr>
                <p:cNvSpPr txBox="1"/>
                <p:nvPr/>
              </p:nvSpPr>
              <p:spPr bwMode="auto">
                <a:xfrm>
                  <a:off x="10132102" y="3576518"/>
                  <a:ext cx="540544" cy="35412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𝒚</m:t>
                        </m:r>
                      </m:oMath>
                    </m:oMathPara>
                  </a14:m>
                  <a:endParaRPr lang="zh-CN" altLang="en-US" sz="2800" b="1" dirty="0">
                    <a:latin typeface="+mj-lt"/>
                  </a:endParaRPr>
                </a:p>
              </p:txBody>
            </p:sp>
          </mc:Choice>
          <mc:Fallback xmlns="">
            <p:sp>
              <p:nvSpPr>
                <p:cNvPr id="70680" name="Object 24">
                  <a:extLst>
                    <a:ext uri="{FF2B5EF4-FFF2-40B4-BE49-F238E27FC236}">
                      <a16:creationId xmlns:a16="http://schemas.microsoft.com/office/drawing/2014/main" id="{7D93E7E0-D468-4DEC-8798-D911CCEF0ABC}"/>
                    </a:ext>
                  </a:extLst>
                </p:cNvPr>
                <p:cNvSpPr txBox="1">
                  <a:spLocks noRot="1" noChangeAspect="1" noMove="1" noResize="1" noEditPoints="1" noAdjustHandles="1" noChangeArrowheads="1" noChangeShapeType="1" noTextEdit="1"/>
                </p:cNvSpPr>
                <p:nvPr/>
              </p:nvSpPr>
              <p:spPr bwMode="auto">
                <a:xfrm>
                  <a:off x="10132102" y="3576518"/>
                  <a:ext cx="540544" cy="354127"/>
                </a:xfrm>
                <a:prstGeom prst="rect">
                  <a:avLst/>
                </a:prstGeom>
                <a:blipFill>
                  <a:blip r:embed="rId8"/>
                  <a:stretch>
                    <a:fillRect b="-31034"/>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81" name="Object 25">
                  <a:extLst>
                    <a:ext uri="{FF2B5EF4-FFF2-40B4-BE49-F238E27FC236}">
                      <a16:creationId xmlns:a16="http://schemas.microsoft.com/office/drawing/2014/main" id="{8CB6ACEC-9CA5-40D3-B444-DCF52717513E}"/>
                    </a:ext>
                  </a:extLst>
                </p:cNvPr>
                <p:cNvSpPr txBox="1"/>
                <p:nvPr/>
              </p:nvSpPr>
              <p:spPr bwMode="auto">
                <a:xfrm>
                  <a:off x="8526808" y="3754438"/>
                  <a:ext cx="452955" cy="490537"/>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𝒙</m:t>
                        </m:r>
                      </m:oMath>
                    </m:oMathPara>
                  </a14:m>
                  <a:endParaRPr lang="zh-CN" altLang="en-US" sz="2800" b="1">
                    <a:latin typeface="+mj-lt"/>
                  </a:endParaRPr>
                </a:p>
              </p:txBody>
            </p:sp>
          </mc:Choice>
          <mc:Fallback xmlns="">
            <p:sp>
              <p:nvSpPr>
                <p:cNvPr id="70681" name="Object 25">
                  <a:extLst>
                    <a:ext uri="{FF2B5EF4-FFF2-40B4-BE49-F238E27FC236}">
                      <a16:creationId xmlns:a16="http://schemas.microsoft.com/office/drawing/2014/main" id="{8CB6ACEC-9CA5-40D3-B444-DCF52717513E}"/>
                    </a:ext>
                  </a:extLst>
                </p:cNvPr>
                <p:cNvSpPr txBox="1">
                  <a:spLocks noRot="1" noChangeAspect="1" noMove="1" noResize="1" noEditPoints="1" noAdjustHandles="1" noChangeArrowheads="1" noChangeShapeType="1" noTextEdit="1"/>
                </p:cNvSpPr>
                <p:nvPr/>
              </p:nvSpPr>
              <p:spPr bwMode="auto">
                <a:xfrm>
                  <a:off x="8526808" y="3754438"/>
                  <a:ext cx="452955" cy="490537"/>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82" name="Object 26">
                  <a:extLst>
                    <a:ext uri="{FF2B5EF4-FFF2-40B4-BE49-F238E27FC236}">
                      <a16:creationId xmlns:a16="http://schemas.microsoft.com/office/drawing/2014/main" id="{BAE9E675-52F5-44BE-8528-97E9F13A0671}"/>
                    </a:ext>
                  </a:extLst>
                </p:cNvPr>
                <p:cNvSpPr txBox="1"/>
                <p:nvPr/>
              </p:nvSpPr>
              <p:spPr bwMode="auto">
                <a:xfrm>
                  <a:off x="9107173" y="3578225"/>
                  <a:ext cx="693605" cy="50800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𝑫</m:t>
                            </m:r>
                          </m:e>
                          <m:sub>
                            <m:r>
                              <a:rPr lang="zh-CN" altLang="en-US" sz="2800" b="1" i="1">
                                <a:solidFill>
                                  <a:srgbClr val="000000"/>
                                </a:solidFill>
                                <a:latin typeface="Cambria Math" panose="02040503050406030204" pitchFamily="18" charset="0"/>
                              </a:rPr>
                              <m:t>𝒙𝒚</m:t>
                            </m:r>
                          </m:sub>
                        </m:sSub>
                      </m:oMath>
                    </m:oMathPara>
                  </a14:m>
                  <a:endParaRPr lang="zh-CN" altLang="en-US" sz="2800" b="1">
                    <a:latin typeface="+mj-lt"/>
                  </a:endParaRPr>
                </a:p>
              </p:txBody>
            </p:sp>
          </mc:Choice>
          <mc:Fallback xmlns="">
            <p:sp>
              <p:nvSpPr>
                <p:cNvPr id="70682" name="Object 26">
                  <a:extLst>
                    <a:ext uri="{FF2B5EF4-FFF2-40B4-BE49-F238E27FC236}">
                      <a16:creationId xmlns:a16="http://schemas.microsoft.com/office/drawing/2014/main" id="{BAE9E675-52F5-44BE-8528-97E9F13A0671}"/>
                    </a:ext>
                  </a:extLst>
                </p:cNvPr>
                <p:cNvSpPr txBox="1">
                  <a:spLocks noRot="1" noChangeAspect="1" noMove="1" noResize="1" noEditPoints="1" noAdjustHandles="1" noChangeArrowheads="1" noChangeShapeType="1" noTextEdit="1"/>
                </p:cNvSpPr>
                <p:nvPr/>
              </p:nvSpPr>
              <p:spPr bwMode="auto">
                <a:xfrm>
                  <a:off x="9107173" y="3578225"/>
                  <a:ext cx="693605" cy="508000"/>
                </a:xfrm>
                <a:prstGeom prst="rect">
                  <a:avLst/>
                </a:prstGeom>
                <a:blipFill>
                  <a:blip r:embed="rId10"/>
                  <a:stretch>
                    <a:fillRect l="-2655" b="-3571"/>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0685" name="Object 29">
                <a:extLst>
                  <a:ext uri="{FF2B5EF4-FFF2-40B4-BE49-F238E27FC236}">
                    <a16:creationId xmlns:a16="http://schemas.microsoft.com/office/drawing/2014/main" id="{845C6CB9-69A0-4DA9-8B5F-C3D12A653E4A}"/>
                  </a:ext>
                </a:extLst>
              </p:cNvPr>
              <p:cNvSpPr txBox="1"/>
              <p:nvPr/>
            </p:nvSpPr>
            <p:spPr bwMode="auto">
              <a:xfrm>
                <a:off x="3913763" y="912620"/>
                <a:ext cx="2798764" cy="5334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rPr>
                            <m:t>𝟏</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𝟏</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oMath>
                  </m:oMathPara>
                </a14:m>
                <a:endParaRPr lang="zh-CN" altLang="en-US" sz="2800" b="1" dirty="0">
                  <a:latin typeface="+mj-lt"/>
                </a:endParaRPr>
              </a:p>
            </p:txBody>
          </p:sp>
        </mc:Choice>
        <mc:Fallback xmlns="">
          <p:sp>
            <p:nvSpPr>
              <p:cNvPr id="70685" name="Object 29">
                <a:extLst>
                  <a:ext uri="{FF2B5EF4-FFF2-40B4-BE49-F238E27FC236}">
                    <a16:creationId xmlns:a16="http://schemas.microsoft.com/office/drawing/2014/main" id="{845C6CB9-69A0-4DA9-8B5F-C3D12A653E4A}"/>
                  </a:ext>
                </a:extLst>
              </p:cNvPr>
              <p:cNvSpPr txBox="1">
                <a:spLocks noRot="1" noChangeAspect="1" noMove="1" noResize="1" noEditPoints="1" noAdjustHandles="1" noChangeArrowheads="1" noChangeShapeType="1" noTextEdit="1"/>
              </p:cNvSpPr>
              <p:nvPr/>
            </p:nvSpPr>
            <p:spPr bwMode="auto">
              <a:xfrm>
                <a:off x="3913763" y="912620"/>
                <a:ext cx="2798764" cy="533400"/>
              </a:xfrm>
              <a:prstGeom prst="rect">
                <a:avLst/>
              </a:prstGeom>
              <a:blipFill>
                <a:blip r:embed="rId11"/>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86" name="Rectangle 30">
                <a:extLst>
                  <a:ext uri="{FF2B5EF4-FFF2-40B4-BE49-F238E27FC236}">
                    <a16:creationId xmlns:a16="http://schemas.microsoft.com/office/drawing/2014/main" id="{8D314D5F-5EE0-43D2-9EFB-1106CC0A77B8}"/>
                  </a:ext>
                </a:extLst>
              </p:cNvPr>
              <p:cNvSpPr>
                <a:spLocks noGrp="1" noChangeArrowheads="1"/>
              </p:cNvSpPr>
              <p:nvPr>
                <p:ph type="title"/>
              </p:nvPr>
            </p:nvSpPr>
            <p:spPr>
              <a:xfrm>
                <a:off x="810417" y="195144"/>
                <a:ext cx="9867049" cy="776406"/>
              </a:xfrm>
            </p:spPr>
            <p:txBody>
              <a:bodyPr>
                <a:noAutofit/>
              </a:bodyPr>
              <a:lstStyle/>
              <a:p>
                <a:r>
                  <a:rPr lang="zh-CN" altLang="en-US" sz="2800" b="1" dirty="0">
                    <a:ea typeface="+mn-ea"/>
                  </a:rPr>
                  <a:t>设 </a:t>
                </a:r>
                <a14:m>
                  <m:oMath xmlns:m="http://schemas.openxmlformats.org/officeDocument/2006/math">
                    <m:r>
                      <a:rPr lang="zh-CN" altLang="en-US" sz="2800" b="1" i="1">
                        <a:solidFill>
                          <a:srgbClr val="000000"/>
                        </a:solidFill>
                        <a:latin typeface="Cambria Math" panose="02040503050406030204" pitchFamily="18" charset="0"/>
                      </a:rPr>
                      <m:t>𝜴</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𝟏</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𝟐</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𝑫</m:t>
                        </m:r>
                      </m:e>
                      <m:sub>
                        <m:r>
                          <a:rPr lang="zh-CN" altLang="en-US" sz="2800" b="1" i="1">
                            <a:solidFill>
                              <a:srgbClr val="000000"/>
                            </a:solidFill>
                            <a:latin typeface="Cambria Math" panose="02040503050406030204" pitchFamily="18" charset="0"/>
                          </a:rPr>
                          <m:t>𝒙𝒚</m:t>
                        </m:r>
                      </m:sub>
                    </m:sSub>
                  </m:oMath>
                </a14:m>
                <a:r>
                  <a:rPr lang="zh-CN" altLang="en-US" sz="2800" b="1" dirty="0"/>
                  <a:t>   为</a:t>
                </a:r>
                <a:r>
                  <a:rPr lang="en-US" altLang="zh-CN" sz="2800" b="1" dirty="0"/>
                  <a:t>XY</a:t>
                </a:r>
                <a:r>
                  <a:rPr lang="zh-CN" altLang="en-US" sz="2800" b="1" dirty="0"/>
                  <a:t>型区域 </a:t>
                </a:r>
                <a:endParaRPr lang="zh-CN" altLang="en-US" sz="2800" b="1" dirty="0">
                  <a:ea typeface="+mn-ea"/>
                </a:endParaRPr>
              </a:p>
            </p:txBody>
          </p:sp>
        </mc:Choice>
        <mc:Fallback xmlns="">
          <p:sp>
            <p:nvSpPr>
              <p:cNvPr id="70686" name="Rectangle 30">
                <a:extLst>
                  <a:ext uri="{FF2B5EF4-FFF2-40B4-BE49-F238E27FC236}">
                    <a16:creationId xmlns:a16="http://schemas.microsoft.com/office/drawing/2014/main" id="{8D314D5F-5EE0-43D2-9EFB-1106CC0A77B8}"/>
                  </a:ext>
                </a:extLst>
              </p:cNvPr>
              <p:cNvSpPr>
                <a:spLocks noGrp="1" noRot="1" noChangeAspect="1" noMove="1" noResize="1" noEditPoints="1" noAdjustHandles="1" noChangeArrowheads="1" noChangeShapeType="1" noTextEdit="1"/>
              </p:cNvSpPr>
              <p:nvPr>
                <p:ph type="title"/>
              </p:nvPr>
            </p:nvSpPr>
            <p:spPr>
              <a:xfrm>
                <a:off x="810417" y="195144"/>
                <a:ext cx="9867049" cy="776406"/>
              </a:xfrm>
              <a:blipFill>
                <a:blip r:embed="rId12"/>
                <a:stretch>
                  <a:fillRect l="-1297" r="-926" b="-15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88" name="Object 32">
                <a:extLst>
                  <a:ext uri="{FF2B5EF4-FFF2-40B4-BE49-F238E27FC236}">
                    <a16:creationId xmlns:a16="http://schemas.microsoft.com/office/drawing/2014/main" id="{F79D0A86-86B4-45FE-A09B-5F8C1FDCDD6C}"/>
                  </a:ext>
                </a:extLst>
              </p:cNvPr>
              <p:cNvSpPr txBox="1"/>
              <p:nvPr/>
            </p:nvSpPr>
            <p:spPr bwMode="auto">
              <a:xfrm>
                <a:off x="703791" y="890395"/>
                <a:ext cx="3170238" cy="7493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0">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0">
                              <a:solidFill>
                                <a:srgbClr val="000000"/>
                              </a:solidFill>
                              <a:latin typeface="Cambria Math" panose="02040503050406030204" pitchFamily="18" charset="0"/>
                            </a:rPr>
                            <m:t>∑</m:t>
                          </m:r>
                        </m:e>
                        <m:sub>
                          <m:r>
                            <a:rPr lang="zh-CN" altLang="en-US" sz="2800" b="1" i="0">
                              <a:solidFill>
                                <a:srgbClr val="000000"/>
                              </a:solidFill>
                              <a:latin typeface="Cambria Math" panose="02040503050406030204" pitchFamily="18" charset="0"/>
                            </a:rPr>
                            <m:t>𝟏</m:t>
                          </m:r>
                        </m:sub>
                      </m:sSub>
                      <m:r>
                        <a:rPr lang="zh-CN" altLang="en-US" sz="2800" b="1" i="0">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0">
                              <a:solidFill>
                                <a:srgbClr val="000000"/>
                              </a:solidFill>
                              <a:latin typeface="Cambria Math" panose="02040503050406030204" pitchFamily="18" charset="0"/>
                            </a:rPr>
                            <m:t>∑</m:t>
                          </m:r>
                        </m:e>
                        <m:sub>
                          <m:r>
                            <a:rPr lang="zh-CN" altLang="en-US" sz="2800" b="1" i="0">
                              <a:solidFill>
                                <a:srgbClr val="000000"/>
                              </a:solidFill>
                              <a:latin typeface="Cambria Math" panose="02040503050406030204" pitchFamily="18" charset="0"/>
                            </a:rPr>
                            <m:t>𝟐</m:t>
                          </m:r>
                        </m:sub>
                      </m:sSub>
                      <m:r>
                        <a:rPr lang="zh-CN" altLang="en-US" sz="2800" b="1" i="0">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0">
                              <a:solidFill>
                                <a:srgbClr val="000000"/>
                              </a:solidFill>
                              <a:latin typeface="Cambria Math" panose="02040503050406030204" pitchFamily="18" charset="0"/>
                            </a:rPr>
                            <m:t>∑</m:t>
                          </m:r>
                        </m:e>
                        <m:sub>
                          <m:r>
                            <a:rPr lang="zh-CN" altLang="en-US" sz="2800" b="1" i="0">
                              <a:solidFill>
                                <a:srgbClr val="000000"/>
                              </a:solidFill>
                              <a:latin typeface="Cambria Math" panose="02040503050406030204" pitchFamily="18" charset="0"/>
                            </a:rPr>
                            <m:t>𝟑</m:t>
                          </m:r>
                        </m:sub>
                      </m:sSub>
                      <m:r>
                        <a:rPr lang="zh-CN" altLang="en-US" sz="2800" b="1" i="0">
                          <a:solidFill>
                            <a:srgbClr val="000000"/>
                          </a:solidFill>
                          <a:latin typeface="Cambria Math" panose="02040503050406030204" pitchFamily="18" charset="0"/>
                        </a:rPr>
                        <m:t>,</m:t>
                      </m:r>
                    </m:oMath>
                  </m:oMathPara>
                </a14:m>
                <a:endParaRPr lang="zh-CN" altLang="en-US" sz="2800" b="1" dirty="0">
                  <a:latin typeface="+mj-lt"/>
                </a:endParaRPr>
              </a:p>
            </p:txBody>
          </p:sp>
        </mc:Choice>
        <mc:Fallback xmlns="">
          <p:sp>
            <p:nvSpPr>
              <p:cNvPr id="70688" name="Object 32">
                <a:extLst>
                  <a:ext uri="{FF2B5EF4-FFF2-40B4-BE49-F238E27FC236}">
                    <a16:creationId xmlns:a16="http://schemas.microsoft.com/office/drawing/2014/main" id="{F79D0A86-86B4-45FE-A09B-5F8C1FDCDD6C}"/>
                  </a:ext>
                </a:extLst>
              </p:cNvPr>
              <p:cNvSpPr txBox="1">
                <a:spLocks noRot="1" noChangeAspect="1" noMove="1" noResize="1" noEditPoints="1" noAdjustHandles="1" noChangeArrowheads="1" noChangeShapeType="1" noTextEdit="1"/>
              </p:cNvSpPr>
              <p:nvPr/>
            </p:nvSpPr>
            <p:spPr bwMode="auto">
              <a:xfrm>
                <a:off x="703791" y="890395"/>
                <a:ext cx="3170238" cy="74930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89" name="Object 33">
                <a:extLst>
                  <a:ext uri="{FF2B5EF4-FFF2-40B4-BE49-F238E27FC236}">
                    <a16:creationId xmlns:a16="http://schemas.microsoft.com/office/drawing/2014/main" id="{4E0D21DE-BA16-4576-9316-47DEA0724B82}"/>
                  </a:ext>
                </a:extLst>
              </p:cNvPr>
              <p:cNvSpPr txBox="1"/>
              <p:nvPr/>
            </p:nvSpPr>
            <p:spPr bwMode="auto">
              <a:xfrm>
                <a:off x="3382398" y="1671563"/>
                <a:ext cx="4723086" cy="12573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altLang="zh-CN" sz="2800" b="1" i="1" smtClean="0">
                          <a:solidFill>
                            <a:srgbClr val="000000"/>
                          </a:solidFill>
                          <a:latin typeface="Cambria Math" panose="02040503050406030204" pitchFamily="18" charset="0"/>
                        </a:rPr>
                        <m:t>=</m:t>
                      </m:r>
                      <m:nary>
                        <m:naryPr>
                          <m:chr m:val="∬"/>
                          <m:supHide m:val="on"/>
                          <m:ctrlPr>
                            <a:rPr lang="zh-CN" altLang="en-US" sz="2800" b="1" i="1">
                              <a:solidFill>
                                <a:srgbClr val="000000"/>
                              </a:solidFill>
                              <a:latin typeface="Cambria Math" panose="02040503050406030204" pitchFamily="18" charset="0"/>
                            </a:rPr>
                          </m:ctrlPr>
                        </m:naryPr>
                        <m:sub>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𝑫</m:t>
                              </m:r>
                            </m:e>
                            <m:sub>
                              <m:r>
                                <a:rPr lang="zh-CN" altLang="en-US" sz="2800" b="1" i="1">
                                  <a:solidFill>
                                    <a:srgbClr val="000000"/>
                                  </a:solidFill>
                                  <a:latin typeface="Cambria Math" panose="02040503050406030204" pitchFamily="18" charset="0"/>
                                </a:rPr>
                                <m:t>𝒙𝒚</m:t>
                              </m:r>
                            </m:sub>
                          </m:sSub>
                        </m:sub>
                        <m:sup/>
                        <m:e>
                          <m:func>
                            <m:funcPr>
                              <m:ctrlPr>
                                <a:rPr lang="zh-CN" altLang="en-US" sz="2800" b="1" i="1">
                                  <a:solidFill>
                                    <a:srgbClr val="000000"/>
                                  </a:solidFill>
                                  <a:latin typeface="Cambria Math" panose="02040503050406030204" pitchFamily="18" charset="0"/>
                                </a:rPr>
                              </m:ctrlPr>
                            </m:funcPr>
                            <m:fName>
                              <m:r>
                                <a:rPr lang="zh-CN" altLang="en-US" sz="2800" b="1">
                                  <a:solidFill>
                                    <a:srgbClr val="000000"/>
                                  </a:solidFill>
                                  <a:latin typeface="Cambria Math" panose="02040503050406030204" pitchFamily="18" charset="0"/>
                                </a:rPr>
                                <m:t>𝐝</m:t>
                              </m:r>
                            </m:fName>
                            <m:e>
                              <m:r>
                                <a:rPr lang="zh-CN" altLang="en-US" sz="2800" b="1" i="1">
                                  <a:solidFill>
                                    <a:srgbClr val="000000"/>
                                  </a:solidFill>
                                  <a:latin typeface="Cambria Math" panose="02040503050406030204" pitchFamily="18" charset="0"/>
                                </a:rPr>
                                <m:t>𝒙</m:t>
                              </m:r>
                            </m:e>
                          </m:func>
                          <m:func>
                            <m:funcPr>
                              <m:ctrlPr>
                                <a:rPr lang="zh-CN" altLang="en-US" sz="2800" b="1" i="1">
                                  <a:solidFill>
                                    <a:srgbClr val="000000"/>
                                  </a:solidFill>
                                  <a:latin typeface="Cambria Math" panose="02040503050406030204" pitchFamily="18" charset="0"/>
                                </a:rPr>
                              </m:ctrlPr>
                            </m:funcPr>
                            <m:fName>
                              <m:r>
                                <a:rPr lang="zh-CN" altLang="en-US" sz="2800" b="1">
                                  <a:solidFill>
                                    <a:srgbClr val="000000"/>
                                  </a:solidFill>
                                  <a:latin typeface="Cambria Math" panose="02040503050406030204" pitchFamily="18" charset="0"/>
                                </a:rPr>
                                <m:t>𝐝</m:t>
                              </m:r>
                            </m:fName>
                            <m:e>
                              <m:r>
                                <a:rPr lang="zh-CN" altLang="en-US" sz="2800" b="1" i="1">
                                  <a:solidFill>
                                    <a:srgbClr val="000000"/>
                                  </a:solidFill>
                                  <a:latin typeface="Cambria Math" panose="02040503050406030204" pitchFamily="18" charset="0"/>
                                </a:rPr>
                                <m:t>𝒚</m:t>
                              </m:r>
                            </m:e>
                          </m:func>
                        </m:e>
                      </m:nary>
                      <m:r>
                        <a:rPr lang="zh-CN" altLang="en-US" sz="2800" b="1" i="1">
                          <a:solidFill>
                            <a:srgbClr val="000000"/>
                          </a:solidFill>
                          <a:latin typeface="Cambria Math" panose="02040503050406030204" pitchFamily="18" charset="0"/>
                        </a:rPr>
                        <m:t> </m:t>
                      </m:r>
                      <m:nary>
                        <m:naryPr>
                          <m:ctrlPr>
                            <a:rPr lang="zh-CN" altLang="en-US" sz="2800" b="1" i="1">
                              <a:solidFill>
                                <a:srgbClr val="000000"/>
                              </a:solidFill>
                              <a:latin typeface="Cambria Math" panose="02040503050406030204" pitchFamily="18" charset="0"/>
                            </a:rPr>
                          </m:ctrlPr>
                        </m:naryPr>
                        <m:sub>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𝟏</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sub>
                        <m:sup>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𝟐</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sup>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e>
                      </m:nary>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𝐝</m:t>
                          </m:r>
                        </m:fName>
                        <m:e>
                          <m:r>
                            <a:rPr lang="zh-CN" altLang="en-US" sz="2800" b="1" i="1">
                              <a:solidFill>
                                <a:srgbClr val="000000"/>
                              </a:solidFill>
                              <a:latin typeface="Cambria Math" panose="02040503050406030204" pitchFamily="18" charset="0"/>
                            </a:rPr>
                            <m:t>𝒛</m:t>
                          </m:r>
                        </m:e>
                      </m:func>
                    </m:oMath>
                  </m:oMathPara>
                </a14:m>
                <a:endParaRPr lang="zh-CN" altLang="en-US" sz="2800" b="1" dirty="0">
                  <a:latin typeface="+mj-lt"/>
                </a:endParaRPr>
              </a:p>
            </p:txBody>
          </p:sp>
        </mc:Choice>
        <mc:Fallback xmlns="">
          <p:sp>
            <p:nvSpPr>
              <p:cNvPr id="70689" name="Object 33">
                <a:extLst>
                  <a:ext uri="{FF2B5EF4-FFF2-40B4-BE49-F238E27FC236}">
                    <a16:creationId xmlns:a16="http://schemas.microsoft.com/office/drawing/2014/main" id="{4E0D21DE-BA16-4576-9316-47DEA0724B82}"/>
                  </a:ext>
                </a:extLst>
              </p:cNvPr>
              <p:cNvSpPr txBox="1">
                <a:spLocks noRot="1" noChangeAspect="1" noMove="1" noResize="1" noEditPoints="1" noAdjustHandles="1" noChangeArrowheads="1" noChangeShapeType="1" noTextEdit="1"/>
              </p:cNvSpPr>
              <p:nvPr/>
            </p:nvSpPr>
            <p:spPr bwMode="auto">
              <a:xfrm>
                <a:off x="3382398" y="1671563"/>
                <a:ext cx="4723086" cy="1257375"/>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90" name="Object 34">
                <a:extLst>
                  <a:ext uri="{FF2B5EF4-FFF2-40B4-BE49-F238E27FC236}">
                    <a16:creationId xmlns:a16="http://schemas.microsoft.com/office/drawing/2014/main" id="{C3713810-2DA3-4375-AD29-20CCCBE5DE3D}"/>
                  </a:ext>
                </a:extLst>
              </p:cNvPr>
              <p:cNvSpPr txBox="1"/>
              <p:nvPr/>
            </p:nvSpPr>
            <p:spPr bwMode="auto">
              <a:xfrm>
                <a:off x="1105797" y="2867218"/>
                <a:ext cx="7721468" cy="127476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𝑫</m:t>
                              </m:r>
                            </m:e>
                            <m:sub>
                              <m:r>
                                <a:rPr lang="zh-CN" altLang="en-US" sz="2800" b="1" i="1">
                                  <a:solidFill>
                                    <a:srgbClr val="000000"/>
                                  </a:solidFill>
                                  <a:latin typeface="Cambria Math" panose="02040503050406030204" pitchFamily="18" charset="0"/>
                                </a:rPr>
                                <m:t>𝒙𝒚</m:t>
                              </m:r>
                            </m:sub>
                          </m:sSub>
                        </m:sub>
                        <m:sup/>
                        <m:e>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𝟐</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𝟏</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𝒅𝒙𝒅𝒚</m:t>
                          </m:r>
                        </m:e>
                      </m:nary>
                    </m:oMath>
                  </m:oMathPara>
                </a14:m>
                <a:endParaRPr lang="zh-CN" altLang="en-US" sz="2800" b="1" dirty="0"/>
              </a:p>
              <a:p>
                <a:endParaRPr lang="zh-CN" altLang="en-US" sz="2800" b="1" dirty="0">
                  <a:latin typeface="+mj-lt"/>
                </a:endParaRPr>
              </a:p>
            </p:txBody>
          </p:sp>
        </mc:Choice>
        <mc:Fallback xmlns="">
          <p:sp>
            <p:nvSpPr>
              <p:cNvPr id="70690" name="Object 34">
                <a:extLst>
                  <a:ext uri="{FF2B5EF4-FFF2-40B4-BE49-F238E27FC236}">
                    <a16:creationId xmlns:a16="http://schemas.microsoft.com/office/drawing/2014/main" id="{C3713810-2DA3-4375-AD29-20CCCBE5DE3D}"/>
                  </a:ext>
                </a:extLst>
              </p:cNvPr>
              <p:cNvSpPr txBox="1">
                <a:spLocks noRot="1" noChangeAspect="1" noMove="1" noResize="1" noEditPoints="1" noAdjustHandles="1" noChangeArrowheads="1" noChangeShapeType="1" noTextEdit="1"/>
              </p:cNvSpPr>
              <p:nvPr/>
            </p:nvSpPr>
            <p:spPr bwMode="auto">
              <a:xfrm>
                <a:off x="1105797" y="2867218"/>
                <a:ext cx="7721468" cy="1274763"/>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93" name="Object 37">
                <a:extLst>
                  <a:ext uri="{FF2B5EF4-FFF2-40B4-BE49-F238E27FC236}">
                    <a16:creationId xmlns:a16="http://schemas.microsoft.com/office/drawing/2014/main" id="{59D54B28-73C4-408C-9B90-90377D2D8329}"/>
                  </a:ext>
                </a:extLst>
              </p:cNvPr>
              <p:cNvSpPr txBox="1"/>
              <p:nvPr/>
            </p:nvSpPr>
            <p:spPr bwMode="auto">
              <a:xfrm>
                <a:off x="1035574" y="5625599"/>
                <a:ext cx="2266553" cy="1023551"/>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0">
                          <a:solidFill>
                            <a:srgbClr val="000000"/>
                          </a:solidFill>
                          <a:latin typeface="Cambria Math" panose="02040503050406030204" pitchFamily="18" charset="0"/>
                        </a:rPr>
                        <m:t> </m:t>
                      </m:r>
                      <m:r>
                        <a:rPr lang="en-US" altLang="zh-CN" sz="2800" b="1" i="1">
                          <a:solidFill>
                            <a:srgbClr val="000000"/>
                          </a:solidFill>
                          <a:latin typeface="Cambria Math" panose="02040503050406030204" pitchFamily="18" charset="0"/>
                        </a:rPr>
                        <m:t>=</m:t>
                      </m:r>
                      <m:nary>
                        <m:naryPr>
                          <m:chr m:val="∯"/>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𝑹</m:t>
                          </m:r>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𝐝</m:t>
                              </m:r>
                            </m:fName>
                            <m:e>
                              <m:r>
                                <a:rPr lang="zh-CN" altLang="en-US" sz="2800" b="1" i="1">
                                  <a:solidFill>
                                    <a:srgbClr val="000000"/>
                                  </a:solidFill>
                                  <a:latin typeface="Cambria Math" panose="02040503050406030204" pitchFamily="18" charset="0"/>
                                </a:rPr>
                                <m:t>𝒙</m:t>
                              </m:r>
                            </m:e>
                          </m:func>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𝐝</m:t>
                              </m:r>
                            </m:fName>
                            <m:e>
                              <m:r>
                                <a:rPr lang="zh-CN" altLang="en-US" sz="2800" b="1" i="1">
                                  <a:solidFill>
                                    <a:srgbClr val="000000"/>
                                  </a:solidFill>
                                  <a:latin typeface="Cambria Math" panose="02040503050406030204" pitchFamily="18" charset="0"/>
                                </a:rPr>
                                <m:t>𝒚</m:t>
                              </m:r>
                            </m:e>
                          </m:func>
                        </m:e>
                      </m:nary>
                    </m:oMath>
                  </m:oMathPara>
                </a14:m>
                <a:endParaRPr lang="zh-CN" altLang="en-US" sz="2800" b="1" dirty="0">
                  <a:latin typeface="+mj-lt"/>
                </a:endParaRPr>
              </a:p>
            </p:txBody>
          </p:sp>
        </mc:Choice>
        <mc:Fallback xmlns="">
          <p:sp>
            <p:nvSpPr>
              <p:cNvPr id="70693" name="Object 37">
                <a:extLst>
                  <a:ext uri="{FF2B5EF4-FFF2-40B4-BE49-F238E27FC236}">
                    <a16:creationId xmlns:a16="http://schemas.microsoft.com/office/drawing/2014/main" id="{59D54B28-73C4-408C-9B90-90377D2D8329}"/>
                  </a:ext>
                </a:extLst>
              </p:cNvPr>
              <p:cNvSpPr txBox="1">
                <a:spLocks noRot="1" noChangeAspect="1" noMove="1" noResize="1" noEditPoints="1" noAdjustHandles="1" noChangeArrowheads="1" noChangeShapeType="1" noTextEdit="1"/>
              </p:cNvSpPr>
              <p:nvPr/>
            </p:nvSpPr>
            <p:spPr bwMode="auto">
              <a:xfrm>
                <a:off x="1035574" y="5625599"/>
                <a:ext cx="2266553" cy="1023551"/>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697" name="Object 41">
                <a:extLst>
                  <a:ext uri="{FF2B5EF4-FFF2-40B4-BE49-F238E27FC236}">
                    <a16:creationId xmlns:a16="http://schemas.microsoft.com/office/drawing/2014/main" id="{C04EE66F-8A57-4534-9C6F-B08E5C6B97A6}"/>
                  </a:ext>
                </a:extLst>
              </p:cNvPr>
              <p:cNvSpPr txBox="1"/>
              <p:nvPr/>
            </p:nvSpPr>
            <p:spPr bwMode="auto">
              <a:xfrm>
                <a:off x="1530874" y="1719263"/>
                <a:ext cx="2136351" cy="10747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zh-CN" altLang="en-US" sz="2800" b="1" i="1" smtClean="0">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r>
                            <a:rPr lang="en-US" altLang="zh-CN" sz="2800" b="1" i="1" smtClean="0">
                              <a:solidFill>
                                <a:srgbClr val="000000"/>
                              </a:solidFill>
                              <a:latin typeface="Cambria Math" panose="02040503050406030204" pitchFamily="18" charset="0"/>
                            </a:rPr>
                            <m:t> </m:t>
                          </m:r>
                        </m:sup>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func>
                            <m:funcPr>
                              <m:ctrlPr>
                                <a:rPr lang="zh-CN" altLang="en-US" sz="2800" b="1" i="1">
                                  <a:solidFill>
                                    <a:srgbClr val="000000"/>
                                  </a:solidFill>
                                  <a:latin typeface="Cambria Math" panose="02040503050406030204" pitchFamily="18" charset="0"/>
                                </a:rPr>
                              </m:ctrlPr>
                            </m:funcPr>
                            <m:fName>
                              <m:r>
                                <a:rPr lang="zh-CN" altLang="en-US" sz="2800" b="1">
                                  <a:solidFill>
                                    <a:srgbClr val="000000"/>
                                  </a:solidFill>
                                  <a:latin typeface="Cambria Math" panose="02040503050406030204" pitchFamily="18" charset="0"/>
                                </a:rPr>
                                <m:t>𝐝</m:t>
                              </m:r>
                            </m:fName>
                            <m:e>
                              <m:r>
                                <a:rPr lang="en-US" altLang="zh-CN" sz="2800" b="1" i="1" smtClean="0">
                                  <a:solidFill>
                                    <a:srgbClr val="000000"/>
                                  </a:solidFill>
                                  <a:latin typeface="Cambria Math" panose="02040503050406030204" pitchFamily="18" charset="0"/>
                                </a:rPr>
                                <m:t>𝒗</m:t>
                              </m:r>
                            </m:e>
                          </m:func>
                        </m:e>
                      </m:nary>
                    </m:oMath>
                  </m:oMathPara>
                </a14:m>
                <a:endParaRPr lang="zh-CN" altLang="en-US" sz="2800" b="1" dirty="0">
                  <a:latin typeface="+mj-lt"/>
                </a:endParaRPr>
              </a:p>
            </p:txBody>
          </p:sp>
        </mc:Choice>
        <mc:Fallback xmlns="">
          <p:sp>
            <p:nvSpPr>
              <p:cNvPr id="70697" name="Object 41">
                <a:extLst>
                  <a:ext uri="{FF2B5EF4-FFF2-40B4-BE49-F238E27FC236}">
                    <a16:creationId xmlns:a16="http://schemas.microsoft.com/office/drawing/2014/main" id="{C04EE66F-8A57-4534-9C6F-B08E5C6B97A6}"/>
                  </a:ext>
                </a:extLst>
              </p:cNvPr>
              <p:cNvSpPr txBox="1">
                <a:spLocks noRot="1" noChangeAspect="1" noMove="1" noResize="1" noEditPoints="1" noAdjustHandles="1" noChangeArrowheads="1" noChangeShapeType="1" noTextEdit="1"/>
              </p:cNvSpPr>
              <p:nvPr/>
            </p:nvSpPr>
            <p:spPr bwMode="auto">
              <a:xfrm>
                <a:off x="1530874" y="1719263"/>
                <a:ext cx="2136351" cy="1074737"/>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703" name="Object 47">
                <a:extLst>
                  <a:ext uri="{FF2B5EF4-FFF2-40B4-BE49-F238E27FC236}">
                    <a16:creationId xmlns:a16="http://schemas.microsoft.com/office/drawing/2014/main" id="{13C1D1FA-0BE1-4B3F-83D5-E6B301489E62}"/>
                  </a:ext>
                </a:extLst>
              </p:cNvPr>
              <p:cNvSpPr txBox="1"/>
              <p:nvPr/>
            </p:nvSpPr>
            <p:spPr bwMode="auto">
              <a:xfrm>
                <a:off x="6506198" y="865789"/>
                <a:ext cx="2923547" cy="5715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rPr>
                            <m:t>𝟐</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𝟐</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oMath>
                  </m:oMathPara>
                </a14:m>
                <a:endParaRPr lang="zh-CN" altLang="en-US" sz="2800" b="1" dirty="0">
                  <a:latin typeface="+mj-lt"/>
                </a:endParaRPr>
              </a:p>
            </p:txBody>
          </p:sp>
        </mc:Choice>
        <mc:Fallback xmlns="">
          <p:sp>
            <p:nvSpPr>
              <p:cNvPr id="70703" name="Object 47">
                <a:extLst>
                  <a:ext uri="{FF2B5EF4-FFF2-40B4-BE49-F238E27FC236}">
                    <a16:creationId xmlns:a16="http://schemas.microsoft.com/office/drawing/2014/main" id="{13C1D1FA-0BE1-4B3F-83D5-E6B301489E62}"/>
                  </a:ext>
                </a:extLst>
              </p:cNvPr>
              <p:cNvSpPr txBox="1">
                <a:spLocks noRot="1" noChangeAspect="1" noMove="1" noResize="1" noEditPoints="1" noAdjustHandles="1" noChangeArrowheads="1" noChangeShapeType="1" noTextEdit="1"/>
              </p:cNvSpPr>
              <p:nvPr/>
            </p:nvSpPr>
            <p:spPr bwMode="auto">
              <a:xfrm>
                <a:off x="6506198" y="865789"/>
                <a:ext cx="2923547" cy="571500"/>
              </a:xfrm>
              <a:prstGeom prst="rect">
                <a:avLst/>
              </a:prstGeom>
              <a:blipFill>
                <a:blip r:embed="rId18"/>
                <a:stretch>
                  <a:fillRect/>
                </a:stretch>
              </a:blipFill>
              <a:ln>
                <a:noFill/>
              </a:ln>
              <a:effectLst/>
            </p:spPr>
            <p:txBody>
              <a:bodyPr/>
              <a:lstStyle/>
              <a:p>
                <a:r>
                  <a:rPr lang="zh-CN" altLang="en-US">
                    <a:noFill/>
                  </a:rPr>
                  <a:t> </a:t>
                </a:r>
              </a:p>
            </p:txBody>
          </p:sp>
        </mc:Fallback>
      </mc:AlternateContent>
      <p:sp>
        <p:nvSpPr>
          <p:cNvPr id="70704" name="Text Box 48">
            <a:extLst>
              <a:ext uri="{FF2B5EF4-FFF2-40B4-BE49-F238E27FC236}">
                <a16:creationId xmlns:a16="http://schemas.microsoft.com/office/drawing/2014/main" id="{0F35FB7B-5264-4F6A-89C2-16D9D5E87918}"/>
              </a:ext>
            </a:extLst>
          </p:cNvPr>
          <p:cNvSpPr txBox="1">
            <a:spLocks noChangeArrowheads="1"/>
          </p:cNvSpPr>
          <p:nvPr/>
        </p:nvSpPr>
        <p:spPr bwMode="auto">
          <a:xfrm>
            <a:off x="617389" y="1921530"/>
            <a:ext cx="6078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mj-lt"/>
              </a:rPr>
              <a:t>则</a:t>
            </a:r>
          </a:p>
        </p:txBody>
      </p:sp>
      <mc:AlternateContent xmlns:mc="http://schemas.openxmlformats.org/markup-compatibility/2006" xmlns:a14="http://schemas.microsoft.com/office/drawing/2010/main">
        <mc:Choice Requires="a14">
          <p:sp>
            <p:nvSpPr>
              <p:cNvPr id="126" name="Object 47">
                <a:extLst>
                  <a:ext uri="{FF2B5EF4-FFF2-40B4-BE49-F238E27FC236}">
                    <a16:creationId xmlns:a16="http://schemas.microsoft.com/office/drawing/2014/main" id="{51C70BBB-2945-4B2A-A7A9-93E599324584}"/>
                  </a:ext>
                </a:extLst>
              </p:cNvPr>
              <p:cNvSpPr txBox="1"/>
              <p:nvPr/>
            </p:nvSpPr>
            <p:spPr bwMode="auto">
              <a:xfrm>
                <a:off x="9111253" y="807963"/>
                <a:ext cx="1883965" cy="571500"/>
              </a:xfrm>
              <a:prstGeom prst="rect">
                <a:avLst/>
              </a:prstGeom>
              <a:noFill/>
              <a:ln>
                <a:noFill/>
              </a:ln>
              <a:effectLst/>
            </p:spPr>
            <p:txBody>
              <a:bodyPr>
                <a:normAutofit/>
              </a:bodyPr>
              <a:lstStyle/>
              <a:p>
                <a14:m>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m:t>
                        </m:r>
                      </m:e>
                      <m:sub>
                        <m:r>
                          <a:rPr lang="en-US" altLang="zh-CN" sz="2800" b="1" i="1">
                            <a:solidFill>
                              <a:srgbClr val="000000"/>
                            </a:solidFill>
                            <a:latin typeface="Cambria Math" panose="02040503050406030204" pitchFamily="18" charset="0"/>
                          </a:rPr>
                          <m:t>3</m:t>
                        </m:r>
                      </m:sub>
                    </m:sSub>
                    <m:r>
                      <a:rPr lang="zh-CN" altLang="en-US" sz="2800" b="1" i="1">
                        <a:solidFill>
                          <a:srgbClr val="000000"/>
                        </a:solidFill>
                        <a:latin typeface="Cambria Math" panose="02040503050406030204" pitchFamily="18" charset="0"/>
                      </a:rPr>
                      <m:t>，</m:t>
                    </m:r>
                  </m:oMath>
                </a14:m>
                <a:r>
                  <a:rPr lang="zh-CN" altLang="en-US" sz="2800" b="1" dirty="0">
                    <a:latin typeface="+mj-lt"/>
                  </a:rPr>
                  <a:t>柱面</a:t>
                </a:r>
              </a:p>
            </p:txBody>
          </p:sp>
        </mc:Choice>
        <mc:Fallback xmlns="">
          <p:sp>
            <p:nvSpPr>
              <p:cNvPr id="126" name="Object 47">
                <a:extLst>
                  <a:ext uri="{FF2B5EF4-FFF2-40B4-BE49-F238E27FC236}">
                    <a16:creationId xmlns:a16="http://schemas.microsoft.com/office/drawing/2014/main" id="{51C70BBB-2945-4B2A-A7A9-93E599324584}"/>
                  </a:ext>
                </a:extLst>
              </p:cNvPr>
              <p:cNvSpPr txBox="1">
                <a:spLocks noRot="1" noChangeAspect="1" noMove="1" noResize="1" noEditPoints="1" noAdjustHandles="1" noChangeArrowheads="1" noChangeShapeType="1" noTextEdit="1"/>
              </p:cNvSpPr>
              <p:nvPr/>
            </p:nvSpPr>
            <p:spPr bwMode="auto">
              <a:xfrm>
                <a:off x="9111253" y="807963"/>
                <a:ext cx="1883965" cy="571500"/>
              </a:xfrm>
              <a:prstGeom prst="rect">
                <a:avLst/>
              </a:prstGeom>
              <a:blipFill>
                <a:blip r:embed="rId19"/>
                <a:stretch>
                  <a:fillRect t="-15054" b="-18280"/>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7" name="Object 26">
                <a:extLst>
                  <a:ext uri="{FF2B5EF4-FFF2-40B4-BE49-F238E27FC236}">
                    <a16:creationId xmlns:a16="http://schemas.microsoft.com/office/drawing/2014/main" id="{0C449677-BBA1-42DE-9407-CC5377A59F7E}"/>
                  </a:ext>
                </a:extLst>
              </p:cNvPr>
              <p:cNvSpPr txBox="1"/>
              <p:nvPr/>
            </p:nvSpPr>
            <p:spPr bwMode="auto">
              <a:xfrm>
                <a:off x="1105797" y="4213805"/>
                <a:ext cx="7129600" cy="124421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𝜮</m:t>
                              </m:r>
                            </m:e>
                            <m:sub>
                              <m:r>
                                <a:rPr lang="zh-CN" altLang="en-US" sz="2800" b="1" i="1">
                                  <a:solidFill>
                                    <a:srgbClr val="000000"/>
                                  </a:solidFill>
                                  <a:latin typeface="Cambria Math" panose="02040503050406030204" pitchFamily="18" charset="0"/>
                                </a:rPr>
                                <m:t>𝟐</m:t>
                              </m:r>
                            </m:sub>
                          </m:sSub>
                        </m:sub>
                        <m:sup/>
                        <m:e>
                          <m:r>
                            <a:rPr lang="zh-CN" altLang="en-US" sz="2800" b="1" i="1">
                              <a:solidFill>
                                <a:srgbClr val="000000"/>
                              </a:solidFill>
                              <a:latin typeface="Cambria Math" panose="02040503050406030204" pitchFamily="18" charset="0"/>
                            </a:rPr>
                            <m:t>𝑹</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𝒅𝒙𝒅𝒚</m:t>
                          </m:r>
                        </m:e>
                      </m:nary>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𝜮</m:t>
                              </m:r>
                            </m:e>
                            <m:sub>
                              <m:r>
                                <a:rPr lang="zh-CN" altLang="en-US" sz="2800" b="1" i="1">
                                  <a:solidFill>
                                    <a:srgbClr val="000000"/>
                                  </a:solidFill>
                                  <a:latin typeface="Cambria Math" panose="02040503050406030204" pitchFamily="18" charset="0"/>
                                </a:rPr>
                                <m:t>𝟏</m:t>
                              </m:r>
                            </m:sub>
                          </m:sSub>
                        </m:sub>
                        <m:sup/>
                        <m:e>
                          <m:r>
                            <a:rPr lang="zh-CN" altLang="en-US" sz="2800" b="1" i="1">
                              <a:solidFill>
                                <a:srgbClr val="000000"/>
                              </a:solidFill>
                              <a:latin typeface="Cambria Math" panose="02040503050406030204" pitchFamily="18" charset="0"/>
                            </a:rPr>
                            <m:t>𝑹</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𝒅𝒙𝒅𝒚</m:t>
                          </m:r>
                        </m:e>
                      </m:nary>
                    </m:oMath>
                  </m:oMathPara>
                </a14:m>
                <a:endParaRPr lang="zh-CN" altLang="en-US" sz="2800" b="1" dirty="0"/>
              </a:p>
            </p:txBody>
          </p:sp>
        </mc:Choice>
        <mc:Fallback xmlns="">
          <p:sp>
            <p:nvSpPr>
              <p:cNvPr id="127" name="Object 26">
                <a:extLst>
                  <a:ext uri="{FF2B5EF4-FFF2-40B4-BE49-F238E27FC236}">
                    <a16:creationId xmlns:a16="http://schemas.microsoft.com/office/drawing/2014/main" id="{0C449677-BBA1-42DE-9407-CC5377A59F7E}"/>
                  </a:ext>
                </a:extLst>
              </p:cNvPr>
              <p:cNvSpPr txBox="1">
                <a:spLocks noRot="1" noChangeAspect="1" noMove="1" noResize="1" noEditPoints="1" noAdjustHandles="1" noChangeArrowheads="1" noChangeShapeType="1" noTextEdit="1"/>
              </p:cNvSpPr>
              <p:nvPr/>
            </p:nvSpPr>
            <p:spPr bwMode="auto">
              <a:xfrm>
                <a:off x="1105797" y="4213805"/>
                <a:ext cx="7129600" cy="1244215"/>
              </a:xfrm>
              <a:prstGeom prst="rect">
                <a:avLst/>
              </a:prstGeom>
              <a:blipFill>
                <a:blip r:embed="rId20"/>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7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7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7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6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8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06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85" grpId="0"/>
      <p:bldP spid="70686" grpId="0"/>
      <p:bldP spid="70688" grpId="0"/>
      <p:bldP spid="70689" grpId="0"/>
      <p:bldP spid="70690" grpId="0"/>
      <p:bldP spid="70693" grpId="0"/>
      <p:bldP spid="70697" grpId="0"/>
      <p:bldP spid="70703" grpId="0"/>
      <p:bldP spid="70704" grpId="0"/>
      <p:bldP spid="126" grpId="0"/>
      <p:bldP spid="1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0" name="Text Box 36">
            <a:extLst>
              <a:ext uri="{FF2B5EF4-FFF2-40B4-BE49-F238E27FC236}">
                <a16:creationId xmlns:a16="http://schemas.microsoft.com/office/drawing/2014/main" id="{11605CBE-45DE-4FA0-8C06-272EA703AF1A}"/>
              </a:ext>
            </a:extLst>
          </p:cNvPr>
          <p:cNvSpPr txBox="1">
            <a:spLocks noChangeArrowheads="1"/>
          </p:cNvSpPr>
          <p:nvPr/>
        </p:nvSpPr>
        <p:spPr bwMode="auto">
          <a:xfrm>
            <a:off x="749302" y="194673"/>
            <a:ext cx="99361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t>如果曲面</a:t>
            </a:r>
            <a:r>
              <a:rPr lang="en-US" altLang="zh-CN" sz="2800" b="1" dirty="0"/>
              <a:t>Σ</a:t>
            </a:r>
            <a:r>
              <a:rPr lang="zh-CN" altLang="en-US" sz="2800" b="1" dirty="0"/>
              <a:t>与平行于 </a:t>
            </a:r>
            <a:r>
              <a:rPr lang="en-US" altLang="zh-CN" sz="2800" b="1" i="1" dirty="0"/>
              <a:t>z </a:t>
            </a:r>
            <a:r>
              <a:rPr lang="zh-CN" altLang="en-US" sz="2800" b="1" dirty="0"/>
              <a:t>轴的直线相交多于两点</a:t>
            </a:r>
            <a:r>
              <a:rPr lang="en-US" altLang="zh-CN" sz="2800" b="1" dirty="0"/>
              <a:t>, </a:t>
            </a:r>
            <a:r>
              <a:rPr lang="zh-CN" altLang="en-US" sz="2800" b="1" dirty="0"/>
              <a:t>则将</a:t>
            </a:r>
            <a:r>
              <a:rPr lang="en-US" altLang="zh-CN" sz="2800" b="1" dirty="0"/>
              <a:t>Ω</a:t>
            </a:r>
            <a:r>
              <a:rPr lang="zh-CN" altLang="en-US" sz="2800" b="1" dirty="0"/>
              <a:t>分成小块</a:t>
            </a:r>
            <a:r>
              <a:rPr lang="en-US" altLang="zh-CN" sz="2800" b="1" dirty="0"/>
              <a:t>, </a:t>
            </a:r>
            <a:r>
              <a:rPr lang="zh-CN" altLang="en-US" sz="2800" b="1" dirty="0"/>
              <a:t>利用区域的可加性可得上式</a:t>
            </a:r>
            <a:r>
              <a:rPr lang="en-US" altLang="zh-CN" sz="2800" b="1" dirty="0"/>
              <a:t>.</a:t>
            </a:r>
          </a:p>
        </p:txBody>
      </p:sp>
      <p:sp>
        <p:nvSpPr>
          <p:cNvPr id="60" name="Text Box 10">
            <a:extLst>
              <a:ext uri="{FF2B5EF4-FFF2-40B4-BE49-F238E27FC236}">
                <a16:creationId xmlns:a16="http://schemas.microsoft.com/office/drawing/2014/main" id="{704B004F-8959-4BDA-8CAF-24D00D390834}"/>
              </a:ext>
            </a:extLst>
          </p:cNvPr>
          <p:cNvSpPr txBox="1">
            <a:spLocks noChangeArrowheads="1"/>
          </p:cNvSpPr>
          <p:nvPr/>
        </p:nvSpPr>
        <p:spPr bwMode="auto">
          <a:xfrm>
            <a:off x="749301" y="1189507"/>
            <a:ext cx="156527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t>所以</a:t>
            </a:r>
            <a:endParaRPr lang="en-US" altLang="zh-CN" sz="3200" b="1" i="1" baseline="-25000" dirty="0"/>
          </a:p>
        </p:txBody>
      </p:sp>
      <mc:AlternateContent xmlns:mc="http://schemas.openxmlformats.org/markup-compatibility/2006" xmlns:a14="http://schemas.microsoft.com/office/drawing/2010/main">
        <mc:Choice Requires="a14">
          <p:sp>
            <p:nvSpPr>
              <p:cNvPr id="61" name="Object 12">
                <a:extLst>
                  <a:ext uri="{FF2B5EF4-FFF2-40B4-BE49-F238E27FC236}">
                    <a16:creationId xmlns:a16="http://schemas.microsoft.com/office/drawing/2014/main" id="{67B74839-9B4F-4EAC-BB52-172CCFA8DD41}"/>
                  </a:ext>
                </a:extLst>
              </p:cNvPr>
              <p:cNvSpPr txBox="1"/>
              <p:nvPr/>
            </p:nvSpPr>
            <p:spPr bwMode="auto">
              <a:xfrm>
                <a:off x="2195513" y="1062121"/>
                <a:ext cx="4536213" cy="107410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zh-CN" altLang="en-US" sz="2800" b="1" i="1" smtClean="0">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r>
                            <a:rPr lang="en-US" altLang="zh-CN" sz="2800" b="1" i="1">
                              <a:solidFill>
                                <a:srgbClr val="000000"/>
                              </a:solidFill>
                              <a:latin typeface="Cambria Math" panose="02040503050406030204" pitchFamily="18" charset="0"/>
                            </a:rPr>
                            <m:t> </m:t>
                          </m:r>
                        </m:sup>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func>
                            <m:funcPr>
                              <m:ctrlPr>
                                <a:rPr lang="zh-CN" altLang="en-US" sz="2800" b="1" i="1">
                                  <a:solidFill>
                                    <a:srgbClr val="000000"/>
                                  </a:solidFill>
                                  <a:latin typeface="Cambria Math" panose="02040503050406030204" pitchFamily="18" charset="0"/>
                                </a:rPr>
                              </m:ctrlPr>
                            </m:funcPr>
                            <m:fName>
                              <m:r>
                                <a:rPr lang="zh-CN" altLang="en-US" sz="2800" b="1">
                                  <a:solidFill>
                                    <a:srgbClr val="000000"/>
                                  </a:solidFill>
                                  <a:latin typeface="Cambria Math" panose="02040503050406030204" pitchFamily="18" charset="0"/>
                                </a:rPr>
                                <m:t>𝐝</m:t>
                              </m:r>
                            </m:fName>
                            <m:e>
                              <m:r>
                                <a:rPr lang="en-US" altLang="zh-CN" sz="2800" b="1" i="1" smtClean="0">
                                  <a:solidFill>
                                    <a:srgbClr val="000000"/>
                                  </a:solidFill>
                                  <a:latin typeface="Cambria Math" panose="02040503050406030204" pitchFamily="18" charset="0"/>
                                </a:rPr>
                                <m:t>𝒗</m:t>
                              </m:r>
                            </m:e>
                          </m:func>
                        </m:e>
                      </m:nary>
                      <m:r>
                        <a:rPr lang="zh-CN" altLang="en-US" sz="2800" b="1" i="1">
                          <a:solidFill>
                            <a:srgbClr val="000000"/>
                          </a:solidFill>
                          <a:latin typeface="Cambria Math" panose="02040503050406030204" pitchFamily="18" charset="0"/>
                        </a:rPr>
                        <m:t>=</m:t>
                      </m:r>
                      <m:nary>
                        <m:naryPr>
                          <m:chr m:val="∯"/>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𝑹</m:t>
                          </m:r>
                          <m:func>
                            <m:funcPr>
                              <m:ctrlPr>
                                <a:rPr lang="zh-CN" altLang="en-US" sz="2800" b="1" i="1">
                                  <a:solidFill>
                                    <a:srgbClr val="000000"/>
                                  </a:solidFill>
                                  <a:latin typeface="Cambria Math" panose="02040503050406030204" pitchFamily="18" charset="0"/>
                                </a:rPr>
                              </m:ctrlPr>
                            </m:funcPr>
                            <m:fName>
                              <m:r>
                                <a:rPr lang="zh-CN" altLang="en-US" sz="2800" b="1" i="1">
                                  <a:solidFill>
                                    <a:srgbClr val="000000"/>
                                  </a:solidFill>
                                  <a:latin typeface="Cambria Math" panose="02040503050406030204" pitchFamily="18" charset="0"/>
                                </a:rPr>
                                <m:t>𝒅</m:t>
                              </m:r>
                            </m:fName>
                            <m:e>
                              <m:r>
                                <a:rPr lang="zh-CN" altLang="en-US" sz="2800" b="1" i="1">
                                  <a:solidFill>
                                    <a:srgbClr val="000000"/>
                                  </a:solidFill>
                                  <a:latin typeface="Cambria Math" panose="02040503050406030204" pitchFamily="18" charset="0"/>
                                </a:rPr>
                                <m:t>𝒙</m:t>
                              </m:r>
                            </m:e>
                          </m:func>
                          <m:func>
                            <m:funcPr>
                              <m:ctrlPr>
                                <a:rPr lang="zh-CN" altLang="en-US" sz="2800" b="1" i="1">
                                  <a:solidFill>
                                    <a:srgbClr val="000000"/>
                                  </a:solidFill>
                                  <a:latin typeface="Cambria Math" panose="02040503050406030204" pitchFamily="18" charset="0"/>
                                </a:rPr>
                              </m:ctrlPr>
                            </m:funcPr>
                            <m:fName>
                              <m:r>
                                <a:rPr lang="zh-CN" altLang="en-US" sz="2800" b="1" i="1">
                                  <a:solidFill>
                                    <a:srgbClr val="000000"/>
                                  </a:solidFill>
                                  <a:latin typeface="Cambria Math" panose="02040503050406030204" pitchFamily="18" charset="0"/>
                                </a:rPr>
                                <m:t>𝒅</m:t>
                              </m:r>
                            </m:fName>
                            <m:e>
                              <m:r>
                                <a:rPr lang="zh-CN" altLang="en-US" sz="2800" b="1" i="1">
                                  <a:solidFill>
                                    <a:srgbClr val="000000"/>
                                  </a:solidFill>
                                  <a:latin typeface="Cambria Math" panose="02040503050406030204" pitchFamily="18" charset="0"/>
                                </a:rPr>
                                <m:t>𝒚</m:t>
                              </m:r>
                            </m:e>
                          </m:func>
                        </m:e>
                      </m:nary>
                    </m:oMath>
                  </m:oMathPara>
                </a14:m>
                <a:endParaRPr lang="zh-CN" altLang="en-US" sz="2800" b="1" dirty="0"/>
              </a:p>
            </p:txBody>
          </p:sp>
        </mc:Choice>
        <mc:Fallback xmlns="">
          <p:sp>
            <p:nvSpPr>
              <p:cNvPr id="61" name="Object 12">
                <a:extLst>
                  <a:ext uri="{FF2B5EF4-FFF2-40B4-BE49-F238E27FC236}">
                    <a16:creationId xmlns:a16="http://schemas.microsoft.com/office/drawing/2014/main" id="{67B74839-9B4F-4EAC-BB52-172CCFA8DD41}"/>
                  </a:ext>
                </a:extLst>
              </p:cNvPr>
              <p:cNvSpPr txBox="1">
                <a:spLocks noRot="1" noChangeAspect="1" noMove="1" noResize="1" noEditPoints="1" noAdjustHandles="1" noChangeArrowheads="1" noChangeShapeType="1" noTextEdit="1"/>
              </p:cNvSpPr>
              <p:nvPr/>
            </p:nvSpPr>
            <p:spPr bwMode="auto">
              <a:xfrm>
                <a:off x="2195513" y="1062121"/>
                <a:ext cx="4536213" cy="1074101"/>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Object 2">
                <a:extLst>
                  <a:ext uri="{FF2B5EF4-FFF2-40B4-BE49-F238E27FC236}">
                    <a16:creationId xmlns:a16="http://schemas.microsoft.com/office/drawing/2014/main" id="{C8795DB4-9573-40FF-8F9C-ED8427024405}"/>
                  </a:ext>
                </a:extLst>
              </p:cNvPr>
              <p:cNvSpPr txBox="1"/>
              <p:nvPr/>
            </p:nvSpPr>
            <p:spPr bwMode="auto">
              <a:xfrm>
                <a:off x="2521001" y="3383553"/>
                <a:ext cx="9148711" cy="136213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𝑷</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e>
                      </m:nary>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𝑸</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𝒅𝒗</m:t>
                      </m:r>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𝑷𝒅𝒚𝒅𝒛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𝑸𝒅𝒛𝒅𝒙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𝑹𝒅𝒙𝒅𝒚</m:t>
                          </m:r>
                        </m:e>
                      </m:nary>
                    </m:oMath>
                  </m:oMathPara>
                </a14:m>
                <a:endParaRPr lang="zh-CN" altLang="en-US" sz="2800" b="1" dirty="0"/>
              </a:p>
            </p:txBody>
          </p:sp>
        </mc:Choice>
        <mc:Fallback xmlns="">
          <p:sp>
            <p:nvSpPr>
              <p:cNvPr id="62" name="Object 2">
                <a:extLst>
                  <a:ext uri="{FF2B5EF4-FFF2-40B4-BE49-F238E27FC236}">
                    <a16:creationId xmlns:a16="http://schemas.microsoft.com/office/drawing/2014/main" id="{C8795DB4-9573-40FF-8F9C-ED8427024405}"/>
                  </a:ext>
                </a:extLst>
              </p:cNvPr>
              <p:cNvSpPr txBox="1">
                <a:spLocks noRot="1" noChangeAspect="1" noMove="1" noResize="1" noEditPoints="1" noAdjustHandles="1" noChangeArrowheads="1" noChangeShapeType="1" noTextEdit="1"/>
              </p:cNvSpPr>
              <p:nvPr/>
            </p:nvSpPr>
            <p:spPr bwMode="auto">
              <a:xfrm>
                <a:off x="2521001" y="3383553"/>
                <a:ext cx="9148711" cy="1362132"/>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63" name="Text Box 3">
            <a:extLst>
              <a:ext uri="{FF2B5EF4-FFF2-40B4-BE49-F238E27FC236}">
                <a16:creationId xmlns:a16="http://schemas.microsoft.com/office/drawing/2014/main" id="{46AB07F4-03F5-4FA1-82F6-8FF4E7D64C4D}"/>
              </a:ext>
            </a:extLst>
          </p:cNvPr>
          <p:cNvSpPr txBox="1">
            <a:spLocks noChangeArrowheads="1"/>
          </p:cNvSpPr>
          <p:nvPr/>
        </p:nvSpPr>
        <p:spPr bwMode="auto">
          <a:xfrm>
            <a:off x="522288" y="3641184"/>
            <a:ext cx="22464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t>三式相加得</a:t>
            </a:r>
            <a:r>
              <a:rPr lang="en-US" altLang="zh-CN" sz="2800" b="1" dirty="0"/>
              <a:t>:</a:t>
            </a:r>
          </a:p>
        </p:txBody>
      </p:sp>
      <mc:AlternateContent xmlns:mc="http://schemas.openxmlformats.org/markup-compatibility/2006" xmlns:a14="http://schemas.microsoft.com/office/drawing/2010/main">
        <mc:Choice Requires="a14">
          <p:sp>
            <p:nvSpPr>
              <p:cNvPr id="64" name="Object 12">
                <a:extLst>
                  <a:ext uri="{FF2B5EF4-FFF2-40B4-BE49-F238E27FC236}">
                    <a16:creationId xmlns:a16="http://schemas.microsoft.com/office/drawing/2014/main" id="{18B99322-7E72-47A4-BFD2-53F91CC75C85}"/>
                  </a:ext>
                </a:extLst>
              </p:cNvPr>
              <p:cNvSpPr txBox="1"/>
              <p:nvPr/>
            </p:nvSpPr>
            <p:spPr bwMode="auto">
              <a:xfrm>
                <a:off x="2028824" y="2207658"/>
                <a:ext cx="4025270" cy="130480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𝑷</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e>
                      </m:nary>
                      <m:r>
                        <a:rPr lang="zh-CN" altLang="en-US" sz="2800" b="1" i="1">
                          <a:solidFill>
                            <a:srgbClr val="000000"/>
                          </a:solidFill>
                          <a:latin typeface="Cambria Math" panose="02040503050406030204" pitchFamily="18" charset="0"/>
                        </a:rPr>
                        <m:t>𝒅𝒗</m:t>
                      </m:r>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𝑷𝒅𝒚𝒅𝒛</m:t>
                          </m:r>
                        </m:e>
                      </m:nary>
                    </m:oMath>
                  </m:oMathPara>
                </a14:m>
                <a:endParaRPr lang="zh-CN" altLang="en-US" sz="2800" b="1" dirty="0"/>
              </a:p>
            </p:txBody>
          </p:sp>
        </mc:Choice>
        <mc:Fallback xmlns="">
          <p:sp>
            <p:nvSpPr>
              <p:cNvPr id="64" name="Object 12">
                <a:extLst>
                  <a:ext uri="{FF2B5EF4-FFF2-40B4-BE49-F238E27FC236}">
                    <a16:creationId xmlns:a16="http://schemas.microsoft.com/office/drawing/2014/main" id="{18B99322-7E72-47A4-BFD2-53F91CC75C85}"/>
                  </a:ext>
                </a:extLst>
              </p:cNvPr>
              <p:cNvSpPr txBox="1">
                <a:spLocks noRot="1" noChangeAspect="1" noMove="1" noResize="1" noEditPoints="1" noAdjustHandles="1" noChangeArrowheads="1" noChangeShapeType="1" noTextEdit="1"/>
              </p:cNvSpPr>
              <p:nvPr/>
            </p:nvSpPr>
            <p:spPr bwMode="auto">
              <a:xfrm>
                <a:off x="2028824" y="2207658"/>
                <a:ext cx="4025270" cy="1304803"/>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bject 13">
                <a:extLst>
                  <a:ext uri="{FF2B5EF4-FFF2-40B4-BE49-F238E27FC236}">
                    <a16:creationId xmlns:a16="http://schemas.microsoft.com/office/drawing/2014/main" id="{BD00CE4B-7F24-42E7-AC7C-FBDFBB1662BA}"/>
                  </a:ext>
                </a:extLst>
              </p:cNvPr>
              <p:cNvSpPr txBox="1"/>
              <p:nvPr/>
            </p:nvSpPr>
            <p:spPr bwMode="auto">
              <a:xfrm>
                <a:off x="5939637" y="2184989"/>
                <a:ext cx="3903652" cy="12933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𝑸</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den>
                          </m:f>
                        </m:e>
                      </m:nary>
                      <m:r>
                        <a:rPr lang="zh-CN" altLang="en-US" sz="2800" b="1" i="1">
                          <a:solidFill>
                            <a:srgbClr val="000000"/>
                          </a:solidFill>
                          <a:latin typeface="Cambria Math" panose="02040503050406030204" pitchFamily="18" charset="0"/>
                        </a:rPr>
                        <m:t>𝒅𝒗</m:t>
                      </m:r>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𝑸𝒅𝒛𝒅𝒙</m:t>
                          </m:r>
                        </m:e>
                      </m:nary>
                    </m:oMath>
                  </m:oMathPara>
                </a14:m>
                <a:endParaRPr lang="zh-CN" altLang="en-US" sz="2800" b="1" dirty="0"/>
              </a:p>
            </p:txBody>
          </p:sp>
        </mc:Choice>
        <mc:Fallback xmlns="">
          <p:sp>
            <p:nvSpPr>
              <p:cNvPr id="65" name="Object 13">
                <a:extLst>
                  <a:ext uri="{FF2B5EF4-FFF2-40B4-BE49-F238E27FC236}">
                    <a16:creationId xmlns:a16="http://schemas.microsoft.com/office/drawing/2014/main" id="{BD00CE4B-7F24-42E7-AC7C-FBDFBB1662BA}"/>
                  </a:ext>
                </a:extLst>
              </p:cNvPr>
              <p:cNvSpPr txBox="1">
                <a:spLocks noRot="1" noChangeAspect="1" noMove="1" noResize="1" noEditPoints="1" noAdjustHandles="1" noChangeArrowheads="1" noChangeShapeType="1" noTextEdit="1"/>
              </p:cNvSpPr>
              <p:nvPr/>
            </p:nvSpPr>
            <p:spPr bwMode="auto">
              <a:xfrm>
                <a:off x="5939637" y="2184989"/>
                <a:ext cx="3903652" cy="1293337"/>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66" name="Text Box 14">
            <a:extLst>
              <a:ext uri="{FF2B5EF4-FFF2-40B4-BE49-F238E27FC236}">
                <a16:creationId xmlns:a16="http://schemas.microsoft.com/office/drawing/2014/main" id="{FAF7DC99-CAFD-4159-8B3B-1E85588A0477}"/>
              </a:ext>
            </a:extLst>
          </p:cNvPr>
          <p:cNvSpPr txBox="1">
            <a:spLocks noChangeArrowheads="1"/>
          </p:cNvSpPr>
          <p:nvPr/>
        </p:nvSpPr>
        <p:spPr bwMode="auto">
          <a:xfrm>
            <a:off x="749301" y="2454975"/>
            <a:ext cx="14446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t>同理</a:t>
            </a:r>
          </a:p>
        </p:txBody>
      </p:sp>
      <p:grpSp>
        <p:nvGrpSpPr>
          <p:cNvPr id="67" name="Group 1095">
            <a:extLst>
              <a:ext uri="{FF2B5EF4-FFF2-40B4-BE49-F238E27FC236}">
                <a16:creationId xmlns:a16="http://schemas.microsoft.com/office/drawing/2014/main" id="{4F999BB9-6766-4FED-AEF9-E8BF07CF7E4F}"/>
              </a:ext>
            </a:extLst>
          </p:cNvPr>
          <p:cNvGrpSpPr>
            <a:grpSpLocks/>
          </p:cNvGrpSpPr>
          <p:nvPr/>
        </p:nvGrpSpPr>
        <p:grpSpPr bwMode="auto">
          <a:xfrm>
            <a:off x="9594179" y="925513"/>
            <a:ext cx="1727200" cy="1727200"/>
            <a:chOff x="4368" y="986"/>
            <a:chExt cx="1088" cy="1088"/>
          </a:xfrm>
        </p:grpSpPr>
        <p:sp>
          <p:nvSpPr>
            <p:cNvPr id="68" name="Oval 1096">
              <a:extLst>
                <a:ext uri="{FF2B5EF4-FFF2-40B4-BE49-F238E27FC236}">
                  <a16:creationId xmlns:a16="http://schemas.microsoft.com/office/drawing/2014/main" id="{1818704E-7EBF-4CE5-8078-0547A7DCB706}"/>
                </a:ext>
              </a:extLst>
            </p:cNvPr>
            <p:cNvSpPr>
              <a:spLocks noChangeArrowheads="1"/>
            </p:cNvSpPr>
            <p:nvPr/>
          </p:nvSpPr>
          <p:spPr bwMode="auto">
            <a:xfrm>
              <a:off x="4368" y="986"/>
              <a:ext cx="1088" cy="1088"/>
            </a:xfrm>
            <a:prstGeom prst="ellipse">
              <a:avLst/>
            </a:prstGeom>
            <a:gradFill rotWithShape="0">
              <a:gsLst>
                <a:gs pos="0">
                  <a:srgbClr val="33CC33"/>
                </a:gs>
                <a:gs pos="100000">
                  <a:srgbClr val="33CC33">
                    <a:gamma/>
                    <a:shade val="61176"/>
                    <a:invGamma/>
                  </a:srgbClr>
                </a:gs>
              </a:gsLst>
              <a:path path="shape">
                <a:fillToRect l="50000" t="50000" r="50000" b="50000"/>
              </a:path>
            </a:gradFill>
            <a:ln w="9525">
              <a:solidFill>
                <a:srgbClr val="0F7D0F"/>
              </a:solidFill>
              <a:round/>
              <a:headEnd/>
              <a:tailEnd/>
            </a:ln>
          </p:spPr>
          <p:txBody>
            <a:bodyPr wrap="none" anchor="ctr"/>
            <a:lstStyle/>
            <a:p>
              <a:endParaRPr lang="zh-CN" altLang="en-US"/>
            </a:p>
          </p:txBody>
        </p:sp>
        <p:sp>
          <p:nvSpPr>
            <p:cNvPr id="69" name="Oval 1097">
              <a:extLst>
                <a:ext uri="{FF2B5EF4-FFF2-40B4-BE49-F238E27FC236}">
                  <a16:creationId xmlns:a16="http://schemas.microsoft.com/office/drawing/2014/main" id="{F16D462D-FBA2-4926-B450-A45B7B256171}"/>
                </a:ext>
              </a:extLst>
            </p:cNvPr>
            <p:cNvSpPr>
              <a:spLocks noChangeArrowheads="1"/>
            </p:cNvSpPr>
            <p:nvPr/>
          </p:nvSpPr>
          <p:spPr bwMode="auto">
            <a:xfrm>
              <a:off x="4624" y="1248"/>
              <a:ext cx="576" cy="576"/>
            </a:xfrm>
            <a:prstGeom prst="ellipse">
              <a:avLst/>
            </a:prstGeom>
            <a:solidFill>
              <a:schemeClr val="bg1"/>
            </a:solidFill>
            <a:ln w="9525">
              <a:solidFill>
                <a:srgbClr val="0F7D0F"/>
              </a:solidFill>
              <a:round/>
              <a:headEnd/>
              <a:tailEnd/>
            </a:ln>
          </p:spPr>
          <p:txBody>
            <a:bodyPr wrap="none" anchor="ctr"/>
            <a:lstStyle/>
            <a:p>
              <a:endParaRPr lang="zh-CN" altLang="en-US"/>
            </a:p>
          </p:txBody>
        </p:sp>
      </p:grpSp>
      <p:grpSp>
        <p:nvGrpSpPr>
          <p:cNvPr id="70" name="Group 1098">
            <a:extLst>
              <a:ext uri="{FF2B5EF4-FFF2-40B4-BE49-F238E27FC236}">
                <a16:creationId xmlns:a16="http://schemas.microsoft.com/office/drawing/2014/main" id="{DB9BCDD8-D530-4F39-92FA-BC3F7299E00A}"/>
              </a:ext>
            </a:extLst>
          </p:cNvPr>
          <p:cNvGrpSpPr>
            <a:grpSpLocks/>
          </p:cNvGrpSpPr>
          <p:nvPr/>
        </p:nvGrpSpPr>
        <p:grpSpPr bwMode="auto">
          <a:xfrm>
            <a:off x="9594180" y="1722438"/>
            <a:ext cx="1735137" cy="144462"/>
            <a:chOff x="4368" y="1488"/>
            <a:chExt cx="1093" cy="91"/>
          </a:xfrm>
        </p:grpSpPr>
        <p:sp>
          <p:nvSpPr>
            <p:cNvPr id="71" name="Oval 1099">
              <a:extLst>
                <a:ext uri="{FF2B5EF4-FFF2-40B4-BE49-F238E27FC236}">
                  <a16:creationId xmlns:a16="http://schemas.microsoft.com/office/drawing/2014/main" id="{1080985D-A96E-4042-A7BE-9FB8795136BF}"/>
                </a:ext>
              </a:extLst>
            </p:cNvPr>
            <p:cNvSpPr>
              <a:spLocks noChangeArrowheads="1"/>
            </p:cNvSpPr>
            <p:nvPr/>
          </p:nvSpPr>
          <p:spPr bwMode="auto">
            <a:xfrm>
              <a:off x="4368" y="1488"/>
              <a:ext cx="256" cy="91"/>
            </a:xfrm>
            <a:prstGeom prst="ellipse">
              <a:avLst/>
            </a:prstGeom>
            <a:gradFill rotWithShape="0">
              <a:gsLst>
                <a:gs pos="0">
                  <a:schemeClr val="accent1"/>
                </a:gs>
                <a:gs pos="100000">
                  <a:schemeClr val="accent1">
                    <a:gamma/>
                    <a:shade val="46275"/>
                    <a:invGamma/>
                  </a:schemeClr>
                </a:gs>
              </a:gsLst>
              <a:lin ang="5400000" scaled="1"/>
            </a:gradFill>
            <a:ln w="9525">
              <a:solidFill>
                <a:schemeClr val="accent1"/>
              </a:solidFill>
              <a:round/>
              <a:headEnd/>
              <a:tailEnd/>
            </a:ln>
          </p:spPr>
          <p:txBody>
            <a:bodyPr wrap="none" anchor="ctr"/>
            <a:lstStyle/>
            <a:p>
              <a:endParaRPr lang="zh-CN" altLang="en-US"/>
            </a:p>
          </p:txBody>
        </p:sp>
        <p:sp>
          <p:nvSpPr>
            <p:cNvPr id="72" name="Oval 1100">
              <a:extLst>
                <a:ext uri="{FF2B5EF4-FFF2-40B4-BE49-F238E27FC236}">
                  <a16:creationId xmlns:a16="http://schemas.microsoft.com/office/drawing/2014/main" id="{F36DBB58-2ABF-44F5-B2E8-79D170FD3190}"/>
                </a:ext>
              </a:extLst>
            </p:cNvPr>
            <p:cNvSpPr>
              <a:spLocks noChangeArrowheads="1"/>
            </p:cNvSpPr>
            <p:nvPr/>
          </p:nvSpPr>
          <p:spPr bwMode="auto">
            <a:xfrm>
              <a:off x="5205" y="1488"/>
              <a:ext cx="256" cy="91"/>
            </a:xfrm>
            <a:prstGeom prst="ellipse">
              <a:avLst/>
            </a:prstGeom>
            <a:gradFill rotWithShape="0">
              <a:gsLst>
                <a:gs pos="0">
                  <a:schemeClr val="accent1"/>
                </a:gs>
                <a:gs pos="100000">
                  <a:schemeClr val="accent1">
                    <a:gamma/>
                    <a:shade val="46275"/>
                    <a:invGamma/>
                  </a:schemeClr>
                </a:gs>
              </a:gsLst>
              <a:lin ang="5400000" scaled="1"/>
            </a:gradFill>
            <a:ln w="9525">
              <a:solidFill>
                <a:schemeClr val="accent1"/>
              </a:solidFill>
              <a:round/>
              <a:headEnd/>
              <a:tailEnd/>
            </a:ln>
          </p:spPr>
          <p:txBody>
            <a:bodyPr wrap="none" anchor="ctr"/>
            <a:lstStyle/>
            <a:p>
              <a:endParaRPr lang="zh-CN" altLang="en-US"/>
            </a:p>
          </p:txBody>
        </p:sp>
      </p:grpSp>
      <p:grpSp>
        <p:nvGrpSpPr>
          <p:cNvPr id="73" name="Group 1101">
            <a:extLst>
              <a:ext uri="{FF2B5EF4-FFF2-40B4-BE49-F238E27FC236}">
                <a16:creationId xmlns:a16="http://schemas.microsoft.com/office/drawing/2014/main" id="{085A3AC4-78EA-4AE9-B7E1-DCC70B58C177}"/>
              </a:ext>
            </a:extLst>
          </p:cNvPr>
          <p:cNvGrpSpPr>
            <a:grpSpLocks/>
          </p:cNvGrpSpPr>
          <p:nvPr/>
        </p:nvGrpSpPr>
        <p:grpSpPr bwMode="auto">
          <a:xfrm>
            <a:off x="9746579" y="1493838"/>
            <a:ext cx="1295400" cy="304800"/>
            <a:chOff x="4464" y="1344"/>
            <a:chExt cx="816" cy="192"/>
          </a:xfrm>
        </p:grpSpPr>
        <p:sp>
          <p:nvSpPr>
            <p:cNvPr id="74" name="Line 1102">
              <a:extLst>
                <a:ext uri="{FF2B5EF4-FFF2-40B4-BE49-F238E27FC236}">
                  <a16:creationId xmlns:a16="http://schemas.microsoft.com/office/drawing/2014/main" id="{278D75CA-4C33-43B7-BE30-B93E53077BB9}"/>
                </a:ext>
              </a:extLst>
            </p:cNvPr>
            <p:cNvSpPr>
              <a:spLocks noChangeShapeType="1"/>
            </p:cNvSpPr>
            <p:nvPr/>
          </p:nvSpPr>
          <p:spPr bwMode="auto">
            <a:xfrm flipV="1">
              <a:off x="4464" y="1344"/>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1103">
              <a:extLst>
                <a:ext uri="{FF2B5EF4-FFF2-40B4-BE49-F238E27FC236}">
                  <a16:creationId xmlns:a16="http://schemas.microsoft.com/office/drawing/2014/main" id="{DED626EE-B3C4-48D0-8AF1-8FA3F2009206}"/>
                </a:ext>
              </a:extLst>
            </p:cNvPr>
            <p:cNvSpPr>
              <a:spLocks noChangeShapeType="1"/>
            </p:cNvSpPr>
            <p:nvPr/>
          </p:nvSpPr>
          <p:spPr bwMode="auto">
            <a:xfrm flipV="1">
              <a:off x="5280" y="1344"/>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6" name="Group 1104">
            <a:extLst>
              <a:ext uri="{FF2B5EF4-FFF2-40B4-BE49-F238E27FC236}">
                <a16:creationId xmlns:a16="http://schemas.microsoft.com/office/drawing/2014/main" id="{C9B9B70F-EC7F-4E58-A84C-E3B3AA13BC9C}"/>
              </a:ext>
            </a:extLst>
          </p:cNvPr>
          <p:cNvGrpSpPr>
            <a:grpSpLocks/>
          </p:cNvGrpSpPr>
          <p:nvPr/>
        </p:nvGrpSpPr>
        <p:grpSpPr bwMode="auto">
          <a:xfrm>
            <a:off x="9822779" y="1798638"/>
            <a:ext cx="1295400" cy="304800"/>
            <a:chOff x="4512" y="1536"/>
            <a:chExt cx="816" cy="192"/>
          </a:xfrm>
        </p:grpSpPr>
        <p:sp>
          <p:nvSpPr>
            <p:cNvPr id="77" name="Line 1105">
              <a:extLst>
                <a:ext uri="{FF2B5EF4-FFF2-40B4-BE49-F238E27FC236}">
                  <a16:creationId xmlns:a16="http://schemas.microsoft.com/office/drawing/2014/main" id="{A394D589-6B19-4C3A-BEC1-16E7BF3D268D}"/>
                </a:ext>
              </a:extLst>
            </p:cNvPr>
            <p:cNvSpPr>
              <a:spLocks noChangeShapeType="1"/>
            </p:cNvSpPr>
            <p:nvPr/>
          </p:nvSpPr>
          <p:spPr bwMode="auto">
            <a:xfrm flipV="1">
              <a:off x="4512" y="1536"/>
              <a:ext cx="0" cy="19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1106">
              <a:extLst>
                <a:ext uri="{FF2B5EF4-FFF2-40B4-BE49-F238E27FC236}">
                  <a16:creationId xmlns:a16="http://schemas.microsoft.com/office/drawing/2014/main" id="{5CF1E16A-D5BA-4613-892C-783CEBFE8983}"/>
                </a:ext>
              </a:extLst>
            </p:cNvPr>
            <p:cNvSpPr>
              <a:spLocks noChangeShapeType="1"/>
            </p:cNvSpPr>
            <p:nvPr/>
          </p:nvSpPr>
          <p:spPr bwMode="auto">
            <a:xfrm flipV="1">
              <a:off x="5328" y="1536"/>
              <a:ext cx="0" cy="19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 name="Text Box 6">
            <a:extLst>
              <a:ext uri="{FF2B5EF4-FFF2-40B4-BE49-F238E27FC236}">
                <a16:creationId xmlns:a16="http://schemas.microsoft.com/office/drawing/2014/main" id="{4EA80E5F-2E44-4961-973D-77BC40C84339}"/>
              </a:ext>
            </a:extLst>
          </p:cNvPr>
          <p:cNvSpPr txBox="1">
            <a:spLocks noChangeArrowheads="1"/>
          </p:cNvSpPr>
          <p:nvPr/>
        </p:nvSpPr>
        <p:spPr bwMode="auto">
          <a:xfrm>
            <a:off x="0" y="4490741"/>
            <a:ext cx="12069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3333FF"/>
                </a:solidFill>
              </a:rPr>
              <a:t>注意</a:t>
            </a:r>
            <a:r>
              <a:rPr lang="en-US" altLang="zh-CN" sz="3200" b="1" dirty="0">
                <a:solidFill>
                  <a:srgbClr val="3333FF"/>
                </a:solidFill>
              </a:rPr>
              <a:t>:</a:t>
            </a:r>
            <a:r>
              <a:rPr lang="en-US" altLang="zh-CN" sz="2800" b="1" dirty="0"/>
              <a:t> </a:t>
            </a:r>
            <a:r>
              <a:rPr lang="zh-CN" altLang="en-US" sz="2800" b="1" dirty="0"/>
              <a:t>对于闭曲面上的第二类曲面积分</a:t>
            </a:r>
            <a:r>
              <a:rPr lang="en-US" altLang="zh-CN" sz="2800" b="1" dirty="0"/>
              <a:t>,</a:t>
            </a:r>
            <a:r>
              <a:rPr lang="zh-CN" altLang="en-US" sz="2800" b="1" dirty="0"/>
              <a:t>利用高斯公式化成三重积分计算简便</a:t>
            </a:r>
            <a:r>
              <a:rPr lang="en-US" altLang="zh-CN" sz="2800" b="1" dirty="0"/>
              <a:t>.</a:t>
            </a:r>
          </a:p>
        </p:txBody>
      </p:sp>
      <p:sp>
        <p:nvSpPr>
          <p:cNvPr id="80" name="Text Box 7">
            <a:extLst>
              <a:ext uri="{FF2B5EF4-FFF2-40B4-BE49-F238E27FC236}">
                <a16:creationId xmlns:a16="http://schemas.microsoft.com/office/drawing/2014/main" id="{5E37553E-8CB5-4152-94CA-583D3C08FBF2}"/>
              </a:ext>
            </a:extLst>
          </p:cNvPr>
          <p:cNvSpPr txBox="1">
            <a:spLocks noChangeArrowheads="1"/>
          </p:cNvSpPr>
          <p:nvPr/>
        </p:nvSpPr>
        <p:spPr bwMode="auto">
          <a:xfrm>
            <a:off x="828675" y="5070670"/>
            <a:ext cx="3144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solidFill>
                  <a:srgbClr val="3333FF"/>
                </a:solidFill>
              </a:rPr>
              <a:t>例</a:t>
            </a:r>
            <a:r>
              <a:rPr lang="en-US" altLang="zh-CN" sz="3200" b="1">
                <a:solidFill>
                  <a:srgbClr val="3333FF"/>
                </a:solidFill>
              </a:rPr>
              <a:t>1. (</a:t>
            </a:r>
            <a:r>
              <a:rPr lang="zh-CN" altLang="en-US" sz="2800" b="1">
                <a:solidFill>
                  <a:srgbClr val="3333FF"/>
                </a:solidFill>
              </a:rPr>
              <a:t>上节例题</a:t>
            </a:r>
            <a:r>
              <a:rPr lang="en-US" altLang="zh-CN" sz="2800" b="1">
                <a:solidFill>
                  <a:srgbClr val="3333FF"/>
                </a:solidFill>
              </a:rPr>
              <a:t>2)</a:t>
            </a:r>
          </a:p>
        </p:txBody>
      </p:sp>
      <mc:AlternateContent xmlns:mc="http://schemas.openxmlformats.org/markup-compatibility/2006" xmlns:a14="http://schemas.microsoft.com/office/drawing/2010/main">
        <mc:Choice Requires="a14">
          <p:sp>
            <p:nvSpPr>
              <p:cNvPr id="81" name="Object 8">
                <a:extLst>
                  <a:ext uri="{FF2B5EF4-FFF2-40B4-BE49-F238E27FC236}">
                    <a16:creationId xmlns:a16="http://schemas.microsoft.com/office/drawing/2014/main" id="{EE3407A1-8C2A-4A42-A8EE-2CF2CD588027}"/>
                  </a:ext>
                </a:extLst>
              </p:cNvPr>
              <p:cNvSpPr txBox="1"/>
              <p:nvPr/>
            </p:nvSpPr>
            <p:spPr bwMode="auto">
              <a:xfrm>
                <a:off x="268289" y="5595177"/>
                <a:ext cx="6037261" cy="98550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𝜱</m:t>
                      </m:r>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𝒙𝒅𝒚𝒅𝒛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𝒚𝒅𝒛𝒅𝒙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𝟑</m:t>
                          </m:r>
                          <m:r>
                            <a:rPr lang="zh-CN" altLang="en-US" sz="2800" b="1" i="1">
                              <a:solidFill>
                                <a:srgbClr val="000000"/>
                              </a:solidFill>
                              <a:latin typeface="Cambria Math" panose="02040503050406030204" pitchFamily="18" charset="0"/>
                            </a:rPr>
                            <m:t>𝒛𝒅𝒙𝒅𝒚</m:t>
                          </m:r>
                        </m:e>
                      </m:nary>
                    </m:oMath>
                  </m:oMathPara>
                </a14:m>
                <a:endParaRPr lang="zh-CN" altLang="en-US" sz="2800" b="1" dirty="0"/>
              </a:p>
            </p:txBody>
          </p:sp>
        </mc:Choice>
        <mc:Fallback xmlns="">
          <p:sp>
            <p:nvSpPr>
              <p:cNvPr id="81" name="Object 8">
                <a:extLst>
                  <a:ext uri="{FF2B5EF4-FFF2-40B4-BE49-F238E27FC236}">
                    <a16:creationId xmlns:a16="http://schemas.microsoft.com/office/drawing/2014/main" id="{EE3407A1-8C2A-4A42-A8EE-2CF2CD588027}"/>
                  </a:ext>
                </a:extLst>
              </p:cNvPr>
              <p:cNvSpPr txBox="1">
                <a:spLocks noRot="1" noChangeAspect="1" noMove="1" noResize="1" noEditPoints="1" noAdjustHandles="1" noChangeArrowheads="1" noChangeShapeType="1" noTextEdit="1"/>
              </p:cNvSpPr>
              <p:nvPr/>
            </p:nvSpPr>
            <p:spPr bwMode="auto">
              <a:xfrm>
                <a:off x="268289" y="5595177"/>
                <a:ext cx="6037261" cy="985508"/>
              </a:xfrm>
              <a:prstGeom prst="rect">
                <a:avLst/>
              </a:prstGeom>
              <a:blipFill>
                <a:blip r:embed="rId6"/>
                <a:stretch>
                  <a:fillRect b="-17901"/>
                </a:stretch>
              </a:blipFill>
              <a:ln>
                <a:noFill/>
              </a:ln>
              <a:effectLst/>
            </p:spPr>
            <p:txBody>
              <a:bodyPr/>
              <a:lstStyle/>
              <a:p>
                <a:r>
                  <a:rPr lang="zh-CN" altLang="en-US">
                    <a:noFill/>
                  </a:rPr>
                  <a:t> </a:t>
                </a:r>
              </a:p>
            </p:txBody>
          </p:sp>
        </mc:Fallback>
      </mc:AlternateContent>
      <p:sp>
        <p:nvSpPr>
          <p:cNvPr id="82" name="AutoShape 9">
            <a:extLst>
              <a:ext uri="{FF2B5EF4-FFF2-40B4-BE49-F238E27FC236}">
                <a16:creationId xmlns:a16="http://schemas.microsoft.com/office/drawing/2014/main" id="{7EA25641-ECAC-4893-B836-70DB5068A152}"/>
              </a:ext>
            </a:extLst>
          </p:cNvPr>
          <p:cNvSpPr>
            <a:spLocks noChangeArrowheads="1"/>
          </p:cNvSpPr>
          <p:nvPr/>
        </p:nvSpPr>
        <p:spPr bwMode="auto">
          <a:xfrm>
            <a:off x="5039524" y="4994979"/>
            <a:ext cx="1800225" cy="569732"/>
          </a:xfrm>
          <a:prstGeom prst="wedgeRoundRectCallout">
            <a:avLst>
              <a:gd name="adj1" fmla="val 40566"/>
              <a:gd name="adj2" fmla="val 9442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3333FF"/>
                </a:solidFill>
              </a:rPr>
              <a:t>高斯公式</a:t>
            </a:r>
          </a:p>
        </p:txBody>
      </p:sp>
      <mc:AlternateContent xmlns:mc="http://schemas.openxmlformats.org/markup-compatibility/2006" xmlns:a14="http://schemas.microsoft.com/office/drawing/2010/main">
        <mc:Choice Requires="a14">
          <p:sp>
            <p:nvSpPr>
              <p:cNvPr id="83" name="Object 11">
                <a:extLst>
                  <a:ext uri="{FF2B5EF4-FFF2-40B4-BE49-F238E27FC236}">
                    <a16:creationId xmlns:a16="http://schemas.microsoft.com/office/drawing/2014/main" id="{A9AB7754-524E-42C2-8874-743AC1C658EA}"/>
                  </a:ext>
                </a:extLst>
              </p:cNvPr>
              <p:cNvSpPr txBox="1"/>
              <p:nvPr/>
            </p:nvSpPr>
            <p:spPr bwMode="auto">
              <a:xfrm>
                <a:off x="6054094" y="5610868"/>
                <a:ext cx="5569343" cy="1302939"/>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𝟑</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𝒅𝒗</m:t>
                          </m:r>
                        </m:e>
                      </m:nary>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𝟔</m:t>
                      </m:r>
                      <m:r>
                        <a:rPr lang="zh-CN" altLang="en-US" sz="2800" b="1" i="1">
                          <a:solidFill>
                            <a:srgbClr val="000000"/>
                          </a:solidFill>
                          <a:latin typeface="Cambria Math" panose="02040503050406030204" pitchFamily="18" charset="0"/>
                        </a:rPr>
                        <m:t>𝑽</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𝝅</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𝟑</m:t>
                          </m:r>
                        </m:sup>
                      </m:sSup>
                    </m:oMath>
                  </m:oMathPara>
                </a14:m>
                <a:endParaRPr lang="zh-CN" altLang="en-US" sz="2800" b="1" dirty="0"/>
              </a:p>
            </p:txBody>
          </p:sp>
        </mc:Choice>
        <mc:Fallback xmlns="">
          <p:sp>
            <p:nvSpPr>
              <p:cNvPr id="83" name="Object 11">
                <a:extLst>
                  <a:ext uri="{FF2B5EF4-FFF2-40B4-BE49-F238E27FC236}">
                    <a16:creationId xmlns:a16="http://schemas.microsoft.com/office/drawing/2014/main" id="{A9AB7754-524E-42C2-8874-743AC1C658EA}"/>
                  </a:ext>
                </a:extLst>
              </p:cNvPr>
              <p:cNvSpPr txBox="1">
                <a:spLocks noRot="1" noChangeAspect="1" noMove="1" noResize="1" noEditPoints="1" noAdjustHandles="1" noChangeArrowheads="1" noChangeShapeType="1" noTextEdit="1"/>
              </p:cNvSpPr>
              <p:nvPr/>
            </p:nvSpPr>
            <p:spPr bwMode="auto">
              <a:xfrm>
                <a:off x="6054094" y="5610868"/>
                <a:ext cx="5569343" cy="1302939"/>
              </a:xfrm>
              <a:prstGeom prst="rect">
                <a:avLst/>
              </a:prstGeom>
              <a:blipFill>
                <a:blip r:embed="rId7"/>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420"/>
                                        </p:tgtEl>
                                        <p:attrNameLst>
                                          <p:attrName>style.visibility</p:attrName>
                                        </p:attrNameLst>
                                      </p:cBhvr>
                                      <p:to>
                                        <p:strVal val="visible"/>
                                      </p:to>
                                    </p:set>
                                    <p:animEffect transition="in" filter="box(out)">
                                      <p:cBhvr>
                                        <p:cTn id="7" dur="500"/>
                                        <p:tgtEl>
                                          <p:spTgt spid="164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left)">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wipe(up)">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down)">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barn(outVertical)">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box(out)">
                                      <p:cBhvr>
                                        <p:cTn id="41" dur="500"/>
                                        <p:tgtEl>
                                          <p:spTgt spid="6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box(out)">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79"/>
                                        </p:tgtEl>
                                        <p:attrNameLst>
                                          <p:attrName>style.visibility</p:attrName>
                                        </p:attrNameLst>
                                      </p:cBhvr>
                                      <p:to>
                                        <p:strVal val="visible"/>
                                      </p:to>
                                    </p:set>
                                    <p:animEffect transition="in" filter="box(out)">
                                      <p:cBhvr>
                                        <p:cTn id="63" dur="500"/>
                                        <p:tgtEl>
                                          <p:spTgt spid="79"/>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80"/>
                                        </p:tgtEl>
                                        <p:attrNameLst>
                                          <p:attrName>style.visibility</p:attrName>
                                        </p:attrNameLst>
                                      </p:cBhvr>
                                      <p:to>
                                        <p:strVal val="visible"/>
                                      </p:to>
                                    </p:set>
                                    <p:animEffect transition="in" filter="box(out)">
                                      <p:cBhvr>
                                        <p:cTn id="68" dur="500"/>
                                        <p:tgtEl>
                                          <p:spTgt spid="80"/>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box(out)">
                                      <p:cBhvr>
                                        <p:cTn id="77" dur="500"/>
                                        <p:tgtEl>
                                          <p:spTgt spid="8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0" grpId="0" autoUpdateAnimBg="0"/>
      <p:bldP spid="60" grpId="0"/>
      <p:bldP spid="61" grpId="0"/>
      <p:bldP spid="62" grpId="0"/>
      <p:bldP spid="63" grpId="0" autoUpdateAnimBg="0"/>
      <p:bldP spid="64" grpId="0"/>
      <p:bldP spid="65" grpId="0"/>
      <p:bldP spid="66" grpId="0" autoUpdateAnimBg="0"/>
      <p:bldP spid="79" grpId="0" autoUpdateAnimBg="0"/>
      <p:bldP spid="80" grpId="0" autoUpdateAnimBg="0"/>
      <p:bldP spid="81" grpId="0"/>
      <p:bldP spid="82" grpId="0" animBg="1" autoUpdateAnimBg="0"/>
      <p:bldP spid="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73C4836B-FA5B-419B-968C-841001972EBC}"/>
              </a:ext>
            </a:extLst>
          </p:cNvPr>
          <p:cNvGrpSpPr>
            <a:grpSpLocks/>
          </p:cNvGrpSpPr>
          <p:nvPr/>
        </p:nvGrpSpPr>
        <p:grpSpPr bwMode="auto">
          <a:xfrm>
            <a:off x="318267" y="75444"/>
            <a:ext cx="11064619" cy="1877663"/>
            <a:chOff x="439" y="184"/>
            <a:chExt cx="5769" cy="1190"/>
          </a:xfrm>
        </p:grpSpPr>
        <p:sp>
          <p:nvSpPr>
            <p:cNvPr id="4113" name="Text Box 2">
              <a:extLst>
                <a:ext uri="{FF2B5EF4-FFF2-40B4-BE49-F238E27FC236}">
                  <a16:creationId xmlns:a16="http://schemas.microsoft.com/office/drawing/2014/main" id="{9A4DB889-6FA2-4B11-9AA4-19332887ADB1}"/>
                </a:ext>
              </a:extLst>
            </p:cNvPr>
            <p:cNvSpPr txBox="1">
              <a:spLocks noChangeArrowheads="1"/>
            </p:cNvSpPr>
            <p:nvPr/>
          </p:nvSpPr>
          <p:spPr bwMode="auto">
            <a:xfrm>
              <a:off x="439" y="371"/>
              <a:ext cx="521"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0000FF"/>
                  </a:solidFill>
                  <a:latin typeface="+mj-lt"/>
                  <a:ea typeface="+mj-ea"/>
                </a:rPr>
                <a:t>例</a:t>
              </a:r>
              <a:r>
                <a:rPr lang="en-US" altLang="zh-CN" sz="3200" b="1" dirty="0">
                  <a:solidFill>
                    <a:srgbClr val="0000FF"/>
                  </a:solidFill>
                  <a:latin typeface="+mj-lt"/>
                  <a:ea typeface="+mj-ea"/>
                </a:rPr>
                <a:t>2</a:t>
              </a:r>
              <a:r>
                <a:rPr lang="en-US" altLang="zh-CN" sz="3200" b="1" dirty="0">
                  <a:latin typeface="+mj-lt"/>
                  <a:ea typeface="+mj-ea"/>
                </a:rPr>
                <a:t> </a:t>
              </a:r>
            </a:p>
          </p:txBody>
        </p:sp>
        <mc:AlternateContent xmlns:mc="http://schemas.openxmlformats.org/markup-compatibility/2006" xmlns:a14="http://schemas.microsoft.com/office/drawing/2010/main">
          <mc:Choice Requires="a14">
            <p:sp>
              <p:nvSpPr>
                <p:cNvPr id="4106" name="Object 3">
                  <a:extLst>
                    <a:ext uri="{FF2B5EF4-FFF2-40B4-BE49-F238E27FC236}">
                      <a16:creationId xmlns:a16="http://schemas.microsoft.com/office/drawing/2014/main" id="{15223321-9233-4338-B1D0-23E7110491ED}"/>
                    </a:ext>
                  </a:extLst>
                </p:cNvPr>
                <p:cNvSpPr txBox="1"/>
                <p:nvPr/>
              </p:nvSpPr>
              <p:spPr bwMode="auto">
                <a:xfrm>
                  <a:off x="854" y="184"/>
                  <a:ext cx="5354" cy="93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3000" b="1" i="1">
                                <a:solidFill>
                                  <a:srgbClr val="000000"/>
                                </a:solidFill>
                                <a:latin typeface="Cambria Math" panose="02040503050406030204" pitchFamily="18" charset="0"/>
                                <a:ea typeface="+mj-ea"/>
                              </a:rPr>
                            </m:ctrlPr>
                          </m:naryPr>
                          <m:sub>
                            <m:r>
                              <a:rPr lang="zh-CN" altLang="en-US" sz="3000" b="1" i="1">
                                <a:solidFill>
                                  <a:srgbClr val="000000"/>
                                </a:solidFill>
                                <a:latin typeface="Cambria Math" panose="02040503050406030204" pitchFamily="18" charset="0"/>
                                <a:ea typeface="+mj-ea"/>
                              </a:rPr>
                              <m:t>𝜮</m:t>
                            </m:r>
                          </m:sub>
                          <m:sup/>
                          <m:e>
                            <m:r>
                              <a:rPr lang="zh-CN" altLang="en-US" sz="3000" b="1" i="1">
                                <a:solidFill>
                                  <a:srgbClr val="000000"/>
                                </a:solidFill>
                                <a:latin typeface="Cambria Math" panose="02040503050406030204" pitchFamily="18" charset="0"/>
                                <a:ea typeface="+mj-ea"/>
                              </a:rPr>
                              <m:t>(</m:t>
                            </m:r>
                            <m:r>
                              <a:rPr lang="zh-CN" altLang="en-US" sz="3000" b="1" i="1">
                                <a:solidFill>
                                  <a:srgbClr val="000000"/>
                                </a:solidFill>
                                <a:latin typeface="Cambria Math" panose="02040503050406030204" pitchFamily="18" charset="0"/>
                                <a:ea typeface="+mj-ea"/>
                              </a:rPr>
                              <m:t>𝒚</m:t>
                            </m:r>
                            <m:r>
                              <a:rPr lang="zh-CN" altLang="en-US" sz="3000" b="1" i="1">
                                <a:solidFill>
                                  <a:srgbClr val="000000"/>
                                </a:solidFill>
                                <a:latin typeface="Cambria Math" panose="02040503050406030204" pitchFamily="18" charset="0"/>
                                <a:ea typeface="+mj-ea"/>
                              </a:rPr>
                              <m:t>−</m:t>
                            </m:r>
                            <m:sSup>
                              <m:sSupPr>
                                <m:ctrlPr>
                                  <a:rPr lang="zh-CN" altLang="en-US" sz="3000" b="1" i="1">
                                    <a:solidFill>
                                      <a:srgbClr val="000000"/>
                                    </a:solidFill>
                                    <a:latin typeface="Cambria Math" panose="02040503050406030204" pitchFamily="18" charset="0"/>
                                    <a:ea typeface="+mj-ea"/>
                                  </a:rPr>
                                </m:ctrlPr>
                              </m:sSupPr>
                              <m:e>
                                <m:r>
                                  <a:rPr lang="zh-CN" altLang="en-US" sz="3000" b="1" i="1">
                                    <a:solidFill>
                                      <a:srgbClr val="000000"/>
                                    </a:solidFill>
                                    <a:latin typeface="Cambria Math" panose="02040503050406030204" pitchFamily="18" charset="0"/>
                                    <a:ea typeface="+mj-ea"/>
                                  </a:rPr>
                                  <m:t>𝒙</m:t>
                                </m:r>
                              </m:e>
                              <m:sup>
                                <m:r>
                                  <a:rPr lang="zh-CN" altLang="en-US" sz="3000" b="1" i="1">
                                    <a:solidFill>
                                      <a:srgbClr val="000000"/>
                                    </a:solidFill>
                                    <a:latin typeface="Cambria Math" panose="02040503050406030204" pitchFamily="18" charset="0"/>
                                    <a:ea typeface="+mj-ea"/>
                                  </a:rPr>
                                  <m:t>𝟐</m:t>
                                </m:r>
                              </m:sup>
                            </m:sSup>
                            <m:r>
                              <a:rPr lang="zh-CN" altLang="en-US" sz="3000" b="1" i="1">
                                <a:solidFill>
                                  <a:srgbClr val="000000"/>
                                </a:solidFill>
                                <a:latin typeface="Cambria Math" panose="02040503050406030204" pitchFamily="18" charset="0"/>
                                <a:ea typeface="+mj-ea"/>
                              </a:rPr>
                              <m:t>+</m:t>
                            </m:r>
                            <m:sSup>
                              <m:sSupPr>
                                <m:ctrlPr>
                                  <a:rPr lang="zh-CN" altLang="en-US" sz="3000" b="1" i="1">
                                    <a:solidFill>
                                      <a:srgbClr val="000000"/>
                                    </a:solidFill>
                                    <a:latin typeface="Cambria Math" panose="02040503050406030204" pitchFamily="18" charset="0"/>
                                    <a:ea typeface="+mj-ea"/>
                                  </a:rPr>
                                </m:ctrlPr>
                              </m:sSupPr>
                              <m:e>
                                <m:r>
                                  <a:rPr lang="zh-CN" altLang="en-US" sz="3000" b="1" i="1">
                                    <a:solidFill>
                                      <a:srgbClr val="000000"/>
                                    </a:solidFill>
                                    <a:latin typeface="Cambria Math" panose="02040503050406030204" pitchFamily="18" charset="0"/>
                                    <a:ea typeface="+mj-ea"/>
                                  </a:rPr>
                                  <m:t>𝒛</m:t>
                                </m:r>
                              </m:e>
                              <m:sup>
                                <m:r>
                                  <a:rPr lang="zh-CN" altLang="en-US" sz="3000" b="1" i="1">
                                    <a:solidFill>
                                      <a:srgbClr val="000000"/>
                                    </a:solidFill>
                                    <a:latin typeface="Cambria Math" panose="02040503050406030204" pitchFamily="18" charset="0"/>
                                    <a:ea typeface="+mj-ea"/>
                                  </a:rPr>
                                  <m:t>𝟐</m:t>
                                </m:r>
                              </m:sup>
                            </m:sSup>
                            <m:r>
                              <a:rPr lang="zh-CN" altLang="en-US" sz="3000" b="1" i="1">
                                <a:solidFill>
                                  <a:srgbClr val="000000"/>
                                </a:solidFill>
                                <a:latin typeface="Cambria Math" panose="02040503050406030204" pitchFamily="18" charset="0"/>
                                <a:ea typeface="+mj-ea"/>
                              </a:rPr>
                              <m:t>)</m:t>
                            </m:r>
                            <m:r>
                              <a:rPr lang="zh-CN" altLang="en-US" sz="3000" b="1" i="1">
                                <a:solidFill>
                                  <a:srgbClr val="000000"/>
                                </a:solidFill>
                                <a:latin typeface="Cambria Math" panose="02040503050406030204" pitchFamily="18" charset="0"/>
                                <a:ea typeface="+mj-ea"/>
                              </a:rPr>
                              <m:t>𝒅𝒚𝒅𝒛</m:t>
                            </m:r>
                            <m:r>
                              <a:rPr lang="zh-CN" altLang="en-US" sz="3000" b="1" i="1">
                                <a:solidFill>
                                  <a:srgbClr val="000000"/>
                                </a:solidFill>
                                <a:latin typeface="Cambria Math" panose="02040503050406030204" pitchFamily="18" charset="0"/>
                                <a:ea typeface="+mj-ea"/>
                              </a:rPr>
                              <m:t>+(</m:t>
                            </m:r>
                            <m:r>
                              <a:rPr lang="zh-CN" altLang="en-US" sz="3000" b="1" i="1">
                                <a:solidFill>
                                  <a:srgbClr val="000000"/>
                                </a:solidFill>
                                <a:latin typeface="Cambria Math" panose="02040503050406030204" pitchFamily="18" charset="0"/>
                                <a:ea typeface="+mj-ea"/>
                              </a:rPr>
                              <m:t>𝒙</m:t>
                            </m:r>
                            <m:r>
                              <a:rPr lang="zh-CN" altLang="en-US" sz="3000" b="1" i="1">
                                <a:solidFill>
                                  <a:srgbClr val="000000"/>
                                </a:solidFill>
                                <a:latin typeface="Cambria Math" panose="02040503050406030204" pitchFamily="18" charset="0"/>
                                <a:ea typeface="+mj-ea"/>
                              </a:rPr>
                              <m:t>−</m:t>
                            </m:r>
                            <m:sSup>
                              <m:sSupPr>
                                <m:ctrlPr>
                                  <a:rPr lang="zh-CN" altLang="en-US" sz="3000" b="1" i="1">
                                    <a:solidFill>
                                      <a:srgbClr val="000000"/>
                                    </a:solidFill>
                                    <a:latin typeface="Cambria Math" panose="02040503050406030204" pitchFamily="18" charset="0"/>
                                    <a:ea typeface="+mj-ea"/>
                                  </a:rPr>
                                </m:ctrlPr>
                              </m:sSupPr>
                              <m:e>
                                <m:r>
                                  <a:rPr lang="zh-CN" altLang="en-US" sz="3000" b="1" i="1">
                                    <a:solidFill>
                                      <a:srgbClr val="000000"/>
                                    </a:solidFill>
                                    <a:latin typeface="Cambria Math" panose="02040503050406030204" pitchFamily="18" charset="0"/>
                                    <a:ea typeface="+mj-ea"/>
                                  </a:rPr>
                                  <m:t>𝒛</m:t>
                                </m:r>
                              </m:e>
                              <m:sup>
                                <m:r>
                                  <a:rPr lang="zh-CN" altLang="en-US" sz="3000" b="1" i="1">
                                    <a:solidFill>
                                      <a:srgbClr val="000000"/>
                                    </a:solidFill>
                                    <a:latin typeface="Cambria Math" panose="02040503050406030204" pitchFamily="18" charset="0"/>
                                    <a:ea typeface="+mj-ea"/>
                                  </a:rPr>
                                  <m:t>𝟐</m:t>
                                </m:r>
                              </m:sup>
                            </m:sSup>
                            <m:r>
                              <a:rPr lang="zh-CN" altLang="en-US" sz="3000" b="1" i="1">
                                <a:solidFill>
                                  <a:srgbClr val="000000"/>
                                </a:solidFill>
                                <a:latin typeface="Cambria Math" panose="02040503050406030204" pitchFamily="18" charset="0"/>
                                <a:ea typeface="+mj-ea"/>
                              </a:rPr>
                              <m:t>+</m:t>
                            </m:r>
                            <m:sSup>
                              <m:sSupPr>
                                <m:ctrlPr>
                                  <a:rPr lang="zh-CN" altLang="en-US" sz="3000" b="1" i="1">
                                    <a:solidFill>
                                      <a:srgbClr val="000000"/>
                                    </a:solidFill>
                                    <a:latin typeface="Cambria Math" panose="02040503050406030204" pitchFamily="18" charset="0"/>
                                    <a:ea typeface="+mj-ea"/>
                                  </a:rPr>
                                </m:ctrlPr>
                              </m:sSupPr>
                              <m:e>
                                <m:r>
                                  <a:rPr lang="zh-CN" altLang="en-US" sz="3000" b="1" i="1">
                                    <a:solidFill>
                                      <a:srgbClr val="000000"/>
                                    </a:solidFill>
                                    <a:latin typeface="Cambria Math" panose="02040503050406030204" pitchFamily="18" charset="0"/>
                                    <a:ea typeface="+mj-ea"/>
                                  </a:rPr>
                                  <m:t>𝒚</m:t>
                                </m:r>
                              </m:e>
                              <m:sup>
                                <m:r>
                                  <a:rPr lang="zh-CN" altLang="en-US" sz="3000" b="1" i="1">
                                    <a:solidFill>
                                      <a:srgbClr val="000000"/>
                                    </a:solidFill>
                                    <a:latin typeface="Cambria Math" panose="02040503050406030204" pitchFamily="18" charset="0"/>
                                    <a:ea typeface="+mj-ea"/>
                                  </a:rPr>
                                  <m:t>𝟐</m:t>
                                </m:r>
                              </m:sup>
                            </m:sSup>
                            <m:r>
                              <a:rPr lang="zh-CN" altLang="en-US" sz="3000" b="1" i="1">
                                <a:solidFill>
                                  <a:srgbClr val="000000"/>
                                </a:solidFill>
                                <a:latin typeface="Cambria Math" panose="02040503050406030204" pitchFamily="18" charset="0"/>
                                <a:ea typeface="+mj-ea"/>
                              </a:rPr>
                              <m:t>)</m:t>
                            </m:r>
                            <m:r>
                              <a:rPr lang="zh-CN" altLang="en-US" sz="3000" b="1" i="1">
                                <a:solidFill>
                                  <a:srgbClr val="000000"/>
                                </a:solidFill>
                                <a:latin typeface="Cambria Math" panose="02040503050406030204" pitchFamily="18" charset="0"/>
                                <a:ea typeface="+mj-ea"/>
                              </a:rPr>
                              <m:t>𝒅𝒛𝒅𝒙</m:t>
                            </m:r>
                            <m:r>
                              <a:rPr lang="zh-CN" altLang="en-US" sz="3000" b="1" i="1">
                                <a:solidFill>
                                  <a:srgbClr val="000000"/>
                                </a:solidFill>
                                <a:latin typeface="Cambria Math" panose="02040503050406030204" pitchFamily="18" charset="0"/>
                                <a:ea typeface="+mj-ea"/>
                              </a:rPr>
                              <m:t>+(</m:t>
                            </m:r>
                            <m:r>
                              <a:rPr lang="zh-CN" altLang="en-US" sz="3000" b="1" i="1">
                                <a:solidFill>
                                  <a:srgbClr val="000000"/>
                                </a:solidFill>
                                <a:latin typeface="Cambria Math" panose="02040503050406030204" pitchFamily="18" charset="0"/>
                                <a:ea typeface="+mj-ea"/>
                              </a:rPr>
                              <m:t>𝒛</m:t>
                            </m:r>
                            <m:r>
                              <a:rPr lang="zh-CN" altLang="en-US" sz="3000" b="1" i="1">
                                <a:solidFill>
                                  <a:srgbClr val="000000"/>
                                </a:solidFill>
                                <a:latin typeface="Cambria Math" panose="02040503050406030204" pitchFamily="18" charset="0"/>
                                <a:ea typeface="+mj-ea"/>
                              </a:rPr>
                              <m:t>−</m:t>
                            </m:r>
                            <m:sSup>
                              <m:sSupPr>
                                <m:ctrlPr>
                                  <a:rPr lang="zh-CN" altLang="en-US" sz="3000" b="1" i="1">
                                    <a:solidFill>
                                      <a:srgbClr val="000000"/>
                                    </a:solidFill>
                                    <a:latin typeface="Cambria Math" panose="02040503050406030204" pitchFamily="18" charset="0"/>
                                    <a:ea typeface="+mj-ea"/>
                                  </a:rPr>
                                </m:ctrlPr>
                              </m:sSupPr>
                              <m:e>
                                <m:r>
                                  <a:rPr lang="zh-CN" altLang="en-US" sz="3000" b="1" i="1">
                                    <a:solidFill>
                                      <a:srgbClr val="000000"/>
                                    </a:solidFill>
                                    <a:latin typeface="Cambria Math" panose="02040503050406030204" pitchFamily="18" charset="0"/>
                                    <a:ea typeface="+mj-ea"/>
                                  </a:rPr>
                                  <m:t>𝒚</m:t>
                                </m:r>
                              </m:e>
                              <m:sup>
                                <m:r>
                                  <a:rPr lang="zh-CN" altLang="en-US" sz="3000" b="1" i="1">
                                    <a:solidFill>
                                      <a:srgbClr val="000000"/>
                                    </a:solidFill>
                                    <a:latin typeface="Cambria Math" panose="02040503050406030204" pitchFamily="18" charset="0"/>
                                    <a:ea typeface="+mj-ea"/>
                                  </a:rPr>
                                  <m:t>𝟐</m:t>
                                </m:r>
                              </m:sup>
                            </m:sSup>
                            <m:r>
                              <a:rPr lang="zh-CN" altLang="en-US" sz="3000" b="1" i="1">
                                <a:solidFill>
                                  <a:srgbClr val="000000"/>
                                </a:solidFill>
                                <a:latin typeface="Cambria Math" panose="02040503050406030204" pitchFamily="18" charset="0"/>
                                <a:ea typeface="+mj-ea"/>
                              </a:rPr>
                              <m:t>+</m:t>
                            </m:r>
                            <m:sSup>
                              <m:sSupPr>
                                <m:ctrlPr>
                                  <a:rPr lang="zh-CN" altLang="en-US" sz="3000" b="1" i="1">
                                    <a:solidFill>
                                      <a:srgbClr val="000000"/>
                                    </a:solidFill>
                                    <a:latin typeface="Cambria Math" panose="02040503050406030204" pitchFamily="18" charset="0"/>
                                    <a:ea typeface="+mj-ea"/>
                                  </a:rPr>
                                </m:ctrlPr>
                              </m:sSupPr>
                              <m:e>
                                <m:r>
                                  <a:rPr lang="zh-CN" altLang="en-US" sz="3000" b="1" i="1">
                                    <a:solidFill>
                                      <a:srgbClr val="000000"/>
                                    </a:solidFill>
                                    <a:latin typeface="Cambria Math" panose="02040503050406030204" pitchFamily="18" charset="0"/>
                                    <a:ea typeface="+mj-ea"/>
                                  </a:rPr>
                                  <m:t>𝒙</m:t>
                                </m:r>
                              </m:e>
                              <m:sup>
                                <m:r>
                                  <a:rPr lang="zh-CN" altLang="en-US" sz="3000" b="1" i="1">
                                    <a:solidFill>
                                      <a:srgbClr val="000000"/>
                                    </a:solidFill>
                                    <a:latin typeface="Cambria Math" panose="02040503050406030204" pitchFamily="18" charset="0"/>
                                    <a:ea typeface="+mj-ea"/>
                                  </a:rPr>
                                  <m:t>𝟐</m:t>
                                </m:r>
                              </m:sup>
                            </m:sSup>
                            <m:r>
                              <a:rPr lang="zh-CN" altLang="en-US" sz="3000" b="1" i="1">
                                <a:solidFill>
                                  <a:srgbClr val="000000"/>
                                </a:solidFill>
                                <a:latin typeface="Cambria Math" panose="02040503050406030204" pitchFamily="18" charset="0"/>
                                <a:ea typeface="+mj-ea"/>
                              </a:rPr>
                              <m:t>)</m:t>
                            </m:r>
                            <m:r>
                              <a:rPr lang="zh-CN" altLang="en-US" sz="3000" b="1" i="1">
                                <a:solidFill>
                                  <a:srgbClr val="000000"/>
                                </a:solidFill>
                                <a:latin typeface="Cambria Math" panose="02040503050406030204" pitchFamily="18" charset="0"/>
                                <a:ea typeface="+mj-ea"/>
                              </a:rPr>
                              <m:t>𝒅𝒙𝒅𝒚</m:t>
                            </m:r>
                          </m:e>
                        </m:nary>
                      </m:oMath>
                    </m:oMathPara>
                  </a14:m>
                  <a:endParaRPr lang="zh-CN" altLang="en-US" sz="2800" b="1" dirty="0">
                    <a:latin typeface="+mj-lt"/>
                    <a:ea typeface="+mj-ea"/>
                  </a:endParaRPr>
                </a:p>
              </p:txBody>
            </p:sp>
          </mc:Choice>
          <mc:Fallback xmlns="">
            <p:sp>
              <p:nvSpPr>
                <p:cNvPr id="4106" name="Object 3">
                  <a:extLst>
                    <a:ext uri="{FF2B5EF4-FFF2-40B4-BE49-F238E27FC236}">
                      <a16:creationId xmlns:a16="http://schemas.microsoft.com/office/drawing/2014/main" id="{15223321-9233-4338-B1D0-23E7110491ED}"/>
                    </a:ext>
                  </a:extLst>
                </p:cNvPr>
                <p:cNvSpPr txBox="1">
                  <a:spLocks noRot="1" noChangeAspect="1" noMove="1" noResize="1" noEditPoints="1" noAdjustHandles="1" noChangeArrowheads="1" noChangeShapeType="1" noTextEdit="1"/>
                </p:cNvSpPr>
                <p:nvPr/>
              </p:nvSpPr>
              <p:spPr bwMode="auto">
                <a:xfrm>
                  <a:off x="854" y="184"/>
                  <a:ext cx="5354" cy="930"/>
                </a:xfrm>
                <a:prstGeom prst="rect">
                  <a:avLst/>
                </a:prstGeom>
                <a:blipFill>
                  <a:blip r:embed="rId2"/>
                  <a:stretch>
                    <a:fillRect/>
                  </a:stretch>
                </a:blipFill>
                <a:ln>
                  <a:noFill/>
                </a:ln>
                <a:effectLst/>
              </p:spPr>
              <p:txBody>
                <a:bodyPr/>
                <a:lstStyle/>
                <a:p>
                  <a:r>
                    <a:rPr lang="zh-CN" altLang="en-US">
                      <a:noFill/>
                    </a:rPr>
                    <a:t> </a:t>
                  </a:r>
                </a:p>
              </p:txBody>
            </p:sp>
          </mc:Fallback>
        </mc:AlternateContent>
        <p:grpSp>
          <p:nvGrpSpPr>
            <p:cNvPr id="4114" name="Group 19">
              <a:extLst>
                <a:ext uri="{FF2B5EF4-FFF2-40B4-BE49-F238E27FC236}">
                  <a16:creationId xmlns:a16="http://schemas.microsoft.com/office/drawing/2014/main" id="{BE7536DB-8501-4049-9A79-D6532F7B55C6}"/>
                </a:ext>
              </a:extLst>
            </p:cNvPr>
            <p:cNvGrpSpPr>
              <a:grpSpLocks/>
            </p:cNvGrpSpPr>
            <p:nvPr/>
          </p:nvGrpSpPr>
          <p:grpSpPr bwMode="auto">
            <a:xfrm>
              <a:off x="880" y="963"/>
              <a:ext cx="3214" cy="411"/>
              <a:chOff x="486" y="976"/>
              <a:chExt cx="3214" cy="411"/>
            </a:xfrm>
          </p:grpSpPr>
          <p:sp>
            <p:nvSpPr>
              <p:cNvPr id="4115" name="Text Box 4">
                <a:extLst>
                  <a:ext uri="{FF2B5EF4-FFF2-40B4-BE49-F238E27FC236}">
                    <a16:creationId xmlns:a16="http://schemas.microsoft.com/office/drawing/2014/main" id="{0EB302F6-9BE0-48A7-ABAB-FFCAEE9BCBC2}"/>
                  </a:ext>
                </a:extLst>
              </p:cNvPr>
              <p:cNvSpPr txBox="1">
                <a:spLocks noChangeArrowheads="1"/>
              </p:cNvSpPr>
              <p:nvPr/>
            </p:nvSpPr>
            <p:spPr bwMode="auto">
              <a:xfrm>
                <a:off x="486" y="976"/>
                <a:ext cx="465"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dirty="0">
                    <a:latin typeface="+mj-lt"/>
                    <a:ea typeface="+mj-ea"/>
                  </a:rPr>
                  <a:t>Σ</a:t>
                </a:r>
                <a:r>
                  <a:rPr lang="zh-CN" altLang="en-US" sz="2800" b="1" dirty="0">
                    <a:latin typeface="+mj-lt"/>
                    <a:ea typeface="+mj-ea"/>
                  </a:rPr>
                  <a:t>为</a:t>
                </a:r>
              </a:p>
            </p:txBody>
          </p:sp>
          <mc:AlternateContent xmlns:mc="http://schemas.openxmlformats.org/markup-compatibility/2006" xmlns:a14="http://schemas.microsoft.com/office/drawing/2010/main">
            <mc:Choice Requires="a14">
              <p:sp>
                <p:nvSpPr>
                  <p:cNvPr id="4107" name="Object 5">
                    <a:extLst>
                      <a:ext uri="{FF2B5EF4-FFF2-40B4-BE49-F238E27FC236}">
                        <a16:creationId xmlns:a16="http://schemas.microsoft.com/office/drawing/2014/main" id="{D52131EC-C5A1-4912-B0BD-0C215EB429C0}"/>
                      </a:ext>
                    </a:extLst>
                  </p:cNvPr>
                  <p:cNvSpPr txBox="1"/>
                  <p:nvPr/>
                </p:nvSpPr>
                <p:spPr bwMode="auto">
                  <a:xfrm>
                    <a:off x="977" y="988"/>
                    <a:ext cx="2319" cy="3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4107" name="Object 5">
                    <a:extLst>
                      <a:ext uri="{FF2B5EF4-FFF2-40B4-BE49-F238E27FC236}">
                        <a16:creationId xmlns:a16="http://schemas.microsoft.com/office/drawing/2014/main" id="{D52131EC-C5A1-4912-B0BD-0C215EB429C0}"/>
                      </a:ext>
                    </a:extLst>
                  </p:cNvPr>
                  <p:cNvSpPr txBox="1">
                    <a:spLocks noRot="1" noChangeAspect="1" noMove="1" noResize="1" noEditPoints="1" noAdjustHandles="1" noChangeArrowheads="1" noChangeShapeType="1" noTextEdit="1"/>
                  </p:cNvSpPr>
                  <p:nvPr/>
                </p:nvSpPr>
                <p:spPr bwMode="auto">
                  <a:xfrm>
                    <a:off x="977" y="988"/>
                    <a:ext cx="2319" cy="399"/>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4116" name="Text Box 6">
                <a:extLst>
                  <a:ext uri="{FF2B5EF4-FFF2-40B4-BE49-F238E27FC236}">
                    <a16:creationId xmlns:a16="http://schemas.microsoft.com/office/drawing/2014/main" id="{23E0EE97-C453-40AA-B2F6-1837D8008BEB}"/>
                  </a:ext>
                </a:extLst>
              </p:cNvPr>
              <p:cNvSpPr txBox="1">
                <a:spLocks noChangeArrowheads="1"/>
              </p:cNvSpPr>
              <p:nvPr/>
            </p:nvSpPr>
            <p:spPr bwMode="auto">
              <a:xfrm>
                <a:off x="3160" y="986"/>
                <a:ext cx="54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latin typeface="+mj-lt"/>
                    <a:ea typeface="+mj-ea"/>
                  </a:rPr>
                  <a:t>下侧</a:t>
                </a:r>
              </a:p>
            </p:txBody>
          </p:sp>
        </p:grpSp>
      </p:grpSp>
      <p:sp>
        <p:nvSpPr>
          <p:cNvPr id="18439" name="Text Box 7">
            <a:extLst>
              <a:ext uri="{FF2B5EF4-FFF2-40B4-BE49-F238E27FC236}">
                <a16:creationId xmlns:a16="http://schemas.microsoft.com/office/drawing/2014/main" id="{D507735C-E6E8-4133-9358-22399BBCF792}"/>
              </a:ext>
            </a:extLst>
          </p:cNvPr>
          <p:cNvSpPr txBox="1">
            <a:spLocks noChangeArrowheads="1"/>
          </p:cNvSpPr>
          <p:nvPr/>
        </p:nvSpPr>
        <p:spPr bwMode="auto">
          <a:xfrm>
            <a:off x="350372" y="2187245"/>
            <a:ext cx="9350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0000FF"/>
                </a:solidFill>
                <a:latin typeface="+mj-lt"/>
                <a:ea typeface="+mj-ea"/>
              </a:rPr>
              <a:t>解</a:t>
            </a:r>
            <a:r>
              <a:rPr lang="en-US" altLang="zh-CN" sz="3200" b="1" dirty="0">
                <a:solidFill>
                  <a:srgbClr val="0000FF"/>
                </a:solidFill>
                <a:latin typeface="+mj-lt"/>
                <a:ea typeface="+mj-ea"/>
              </a:rPr>
              <a:t>:</a:t>
            </a:r>
          </a:p>
        </p:txBody>
      </p:sp>
      <p:sp>
        <p:nvSpPr>
          <p:cNvPr id="18440" name="Text Box 8">
            <a:extLst>
              <a:ext uri="{FF2B5EF4-FFF2-40B4-BE49-F238E27FC236}">
                <a16:creationId xmlns:a16="http://schemas.microsoft.com/office/drawing/2014/main" id="{89DF202B-2724-47BB-A006-E9094672D7E9}"/>
              </a:ext>
            </a:extLst>
          </p:cNvPr>
          <p:cNvSpPr txBox="1">
            <a:spLocks noChangeArrowheads="1"/>
          </p:cNvSpPr>
          <p:nvPr/>
        </p:nvSpPr>
        <p:spPr bwMode="auto">
          <a:xfrm>
            <a:off x="1105363" y="2216094"/>
            <a:ext cx="8719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Σ</a:t>
            </a:r>
            <a:r>
              <a:rPr lang="zh-CN" altLang="en-US" sz="2800" b="1" dirty="0"/>
              <a:t>为</a:t>
            </a:r>
            <a:r>
              <a:rPr lang="zh-CN" altLang="en-US" sz="2800" b="1" dirty="0">
                <a:latin typeface="+mj-lt"/>
                <a:ea typeface="+mj-ea"/>
              </a:rPr>
              <a:t>非封闭曲面</a:t>
            </a:r>
            <a:r>
              <a:rPr lang="en-US" altLang="zh-CN" sz="2800" b="1" dirty="0">
                <a:latin typeface="+mj-lt"/>
                <a:ea typeface="+mj-ea"/>
              </a:rPr>
              <a:t>, </a:t>
            </a:r>
            <a:r>
              <a:rPr lang="zh-CN" altLang="en-US" sz="2800" b="1" dirty="0">
                <a:latin typeface="+mj-lt"/>
                <a:ea typeface="+mj-ea"/>
              </a:rPr>
              <a:t>不能直接用高斯公式</a:t>
            </a:r>
            <a:r>
              <a:rPr lang="en-US" altLang="zh-CN" sz="2800" b="1" dirty="0">
                <a:latin typeface="+mj-lt"/>
                <a:ea typeface="+mj-ea"/>
              </a:rPr>
              <a:t>,</a:t>
            </a:r>
            <a:r>
              <a:rPr lang="zh-CN" altLang="en-US" sz="2800" b="1" dirty="0">
                <a:latin typeface="+mj-lt"/>
                <a:ea typeface="+mj-ea"/>
              </a:rPr>
              <a:t>可以加辅助曲面</a:t>
            </a:r>
            <a:r>
              <a:rPr lang="en-US" altLang="zh-CN" sz="2800" b="1" dirty="0">
                <a:latin typeface="+mj-lt"/>
                <a:ea typeface="+mj-ea"/>
              </a:rPr>
              <a:t>:</a:t>
            </a:r>
          </a:p>
        </p:txBody>
      </p:sp>
      <mc:AlternateContent xmlns:mc="http://schemas.openxmlformats.org/markup-compatibility/2006" xmlns:a14="http://schemas.microsoft.com/office/drawing/2010/main">
        <mc:Choice Requires="a14">
          <p:sp>
            <p:nvSpPr>
              <p:cNvPr id="18443" name="Object 11">
                <a:extLst>
                  <a:ext uri="{FF2B5EF4-FFF2-40B4-BE49-F238E27FC236}">
                    <a16:creationId xmlns:a16="http://schemas.microsoft.com/office/drawing/2014/main" id="{F586899D-840D-4D42-83F1-77A49FD09669}"/>
                  </a:ext>
                </a:extLst>
              </p:cNvPr>
              <p:cNvSpPr txBox="1"/>
              <p:nvPr/>
            </p:nvSpPr>
            <p:spPr bwMode="auto">
              <a:xfrm>
                <a:off x="961041" y="3316840"/>
                <a:ext cx="10487237" cy="128246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𝜮</m:t>
                          </m:r>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𝜮</m:t>
                              </m:r>
                            </m:e>
                            <m:sub>
                              <m:r>
                                <a:rPr lang="zh-CN" altLang="en-US" sz="2800" b="1" i="1">
                                  <a:solidFill>
                                    <a:srgbClr val="000000"/>
                                  </a:solidFill>
                                  <a:latin typeface="Cambria Math" panose="02040503050406030204" pitchFamily="18" charset="0"/>
                                  <a:ea typeface="+mj-ea"/>
                                </a:rPr>
                                <m:t>𝟏</m:t>
                              </m:r>
                            </m:sub>
                          </m:sSub>
                        </m:sub>
                        <m:sup/>
                        <m:e>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𝒛</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𝒅𝒚𝒅𝒛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𝒛</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𝒅𝒛𝒅𝒙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𝒅𝒙𝒅𝒚</m:t>
                          </m:r>
                        </m:e>
                      </m:nary>
                    </m:oMath>
                  </m:oMathPara>
                </a14:m>
                <a:endParaRPr lang="zh-CN" altLang="en-US" sz="2800" b="1" dirty="0">
                  <a:latin typeface="+mj-lt"/>
                  <a:ea typeface="+mj-ea"/>
                </a:endParaRPr>
              </a:p>
            </p:txBody>
          </p:sp>
        </mc:Choice>
        <mc:Fallback xmlns="">
          <p:sp>
            <p:nvSpPr>
              <p:cNvPr id="18443" name="Object 11">
                <a:extLst>
                  <a:ext uri="{FF2B5EF4-FFF2-40B4-BE49-F238E27FC236}">
                    <a16:creationId xmlns:a16="http://schemas.microsoft.com/office/drawing/2014/main" id="{F586899D-840D-4D42-83F1-77A49FD09669}"/>
                  </a:ext>
                </a:extLst>
              </p:cNvPr>
              <p:cNvSpPr txBox="1">
                <a:spLocks noRot="1" noChangeAspect="1" noMove="1" noResize="1" noEditPoints="1" noAdjustHandles="1" noChangeArrowheads="1" noChangeShapeType="1" noTextEdit="1"/>
              </p:cNvSpPr>
              <p:nvPr/>
            </p:nvSpPr>
            <p:spPr bwMode="auto">
              <a:xfrm>
                <a:off x="961041" y="3316840"/>
                <a:ext cx="10487237" cy="1282467"/>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44" name="Object 12">
                <a:extLst>
                  <a:ext uri="{FF2B5EF4-FFF2-40B4-BE49-F238E27FC236}">
                    <a16:creationId xmlns:a16="http://schemas.microsoft.com/office/drawing/2014/main" id="{D7543BC7-72D0-478A-A72B-AC0B71571FE0}"/>
                  </a:ext>
                </a:extLst>
              </p:cNvPr>
              <p:cNvSpPr txBox="1"/>
              <p:nvPr/>
            </p:nvSpPr>
            <p:spPr bwMode="auto">
              <a:xfrm>
                <a:off x="1008238" y="4647317"/>
                <a:ext cx="3760788" cy="1282467"/>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𝒅𝒗</m:t>
                          </m:r>
                        </m:e>
                      </m:nary>
                    </m:oMath>
                  </m:oMathPara>
                </a14:m>
                <a:endParaRPr lang="zh-CN" altLang="en-US" sz="2800" b="1" dirty="0">
                  <a:latin typeface="+mj-lt"/>
                  <a:ea typeface="+mj-ea"/>
                </a:endParaRPr>
              </a:p>
            </p:txBody>
          </p:sp>
        </mc:Choice>
        <mc:Fallback xmlns="">
          <p:sp>
            <p:nvSpPr>
              <p:cNvPr id="18444" name="Object 12">
                <a:extLst>
                  <a:ext uri="{FF2B5EF4-FFF2-40B4-BE49-F238E27FC236}">
                    <a16:creationId xmlns:a16="http://schemas.microsoft.com/office/drawing/2014/main" id="{D7543BC7-72D0-478A-A72B-AC0B71571FE0}"/>
                  </a:ext>
                </a:extLst>
              </p:cNvPr>
              <p:cNvSpPr txBox="1">
                <a:spLocks noRot="1" noChangeAspect="1" noMove="1" noResize="1" noEditPoints="1" noAdjustHandles="1" noChangeArrowheads="1" noChangeShapeType="1" noTextEdit="1"/>
              </p:cNvSpPr>
              <p:nvPr/>
            </p:nvSpPr>
            <p:spPr bwMode="auto">
              <a:xfrm>
                <a:off x="1008238" y="4647317"/>
                <a:ext cx="3760788" cy="1282467"/>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45" name="Object 13">
                <a:extLst>
                  <a:ext uri="{FF2B5EF4-FFF2-40B4-BE49-F238E27FC236}">
                    <a16:creationId xmlns:a16="http://schemas.microsoft.com/office/drawing/2014/main" id="{6D485A23-3DFE-4A62-B862-380D3B788C8B}"/>
                  </a:ext>
                </a:extLst>
              </p:cNvPr>
              <p:cNvSpPr txBox="1"/>
              <p:nvPr/>
            </p:nvSpPr>
            <p:spPr bwMode="auto">
              <a:xfrm>
                <a:off x="4826881" y="4639171"/>
                <a:ext cx="1584326" cy="140640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r>
                            <a:rPr lang="zh-CN" altLang="en-US" sz="2800" b="1" i="1">
                              <a:solidFill>
                                <a:srgbClr val="000000"/>
                              </a:solidFill>
                              <a:latin typeface="Cambria Math" panose="02040503050406030204" pitchFamily="18" charset="0"/>
                              <a:ea typeface="+mj-ea"/>
                            </a:rPr>
                            <m:t>𝒅𝒗</m:t>
                          </m:r>
                        </m:e>
                      </m:nary>
                    </m:oMath>
                  </m:oMathPara>
                </a14:m>
                <a:endParaRPr lang="zh-CN" altLang="en-US" sz="2800" b="1" dirty="0">
                  <a:latin typeface="+mj-lt"/>
                  <a:ea typeface="+mj-ea"/>
                </a:endParaRPr>
              </a:p>
            </p:txBody>
          </p:sp>
        </mc:Choice>
        <mc:Fallback xmlns="">
          <p:sp>
            <p:nvSpPr>
              <p:cNvPr id="18445" name="Object 13">
                <a:extLst>
                  <a:ext uri="{FF2B5EF4-FFF2-40B4-BE49-F238E27FC236}">
                    <a16:creationId xmlns:a16="http://schemas.microsoft.com/office/drawing/2014/main" id="{6D485A23-3DFE-4A62-B862-380D3B788C8B}"/>
                  </a:ext>
                </a:extLst>
              </p:cNvPr>
              <p:cNvSpPr txBox="1">
                <a:spLocks noRot="1" noChangeAspect="1" noMove="1" noResize="1" noEditPoints="1" noAdjustHandles="1" noChangeArrowheads="1" noChangeShapeType="1" noTextEdit="1"/>
              </p:cNvSpPr>
              <p:nvPr/>
            </p:nvSpPr>
            <p:spPr bwMode="auto">
              <a:xfrm>
                <a:off x="4826881" y="4639171"/>
                <a:ext cx="1584326" cy="1406409"/>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46" name="Object 14">
                <a:extLst>
                  <a:ext uri="{FF2B5EF4-FFF2-40B4-BE49-F238E27FC236}">
                    <a16:creationId xmlns:a16="http://schemas.microsoft.com/office/drawing/2014/main" id="{4775C0B9-4C0E-4977-ABA2-235AB279E702}"/>
                  </a:ext>
                </a:extLst>
              </p:cNvPr>
              <p:cNvSpPr txBox="1"/>
              <p:nvPr/>
            </p:nvSpPr>
            <p:spPr bwMode="auto">
              <a:xfrm>
                <a:off x="6711184" y="4523375"/>
                <a:ext cx="3618788" cy="140640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ea typeface="+mj-ea"/>
                        </a:rPr>
                        <m:t>=</m:t>
                      </m:r>
                      <m:nary>
                        <m:naryPr>
                          <m:ctrlPr>
                            <a:rPr lang="zh-CN" altLang="en-US" sz="2800" b="1" i="1" smtClean="0">
                              <a:solidFill>
                                <a:srgbClr val="000000"/>
                              </a:solidFill>
                              <a:latin typeface="Cambria Math" panose="02040503050406030204" pitchFamily="18" charset="0"/>
                              <a:ea typeface="+mj-ea"/>
                            </a:rPr>
                          </m:ctrlPr>
                        </m:naryPr>
                        <m:sub>
                          <m:r>
                            <m:rPr>
                              <m:brk m:alnAt="23"/>
                            </m:rPr>
                            <a:rPr lang="en-US" altLang="zh-CN" sz="2800" b="1" i="1" smtClean="0">
                              <a:solidFill>
                                <a:srgbClr val="000000"/>
                              </a:solidFill>
                              <a:latin typeface="Cambria Math" panose="02040503050406030204" pitchFamily="18" charset="0"/>
                              <a:ea typeface="+mj-ea"/>
                            </a:rPr>
                            <m:t>𝟎</m:t>
                          </m:r>
                        </m:sub>
                        <m:sup>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𝟐</m:t>
                              </m:r>
                            </m:sup>
                          </m:sSup>
                        </m:sup>
                        <m:e>
                          <m:r>
                            <a:rPr lang="en-US" altLang="zh-CN" sz="2800" b="1" i="1" smtClean="0">
                              <a:solidFill>
                                <a:srgbClr val="000000"/>
                              </a:solidFill>
                              <a:latin typeface="Cambria Math" panose="02040503050406030204" pitchFamily="18" charset="0"/>
                              <a:ea typeface="+mj-ea"/>
                            </a:rPr>
                            <m:t>𝒅𝒛</m:t>
                          </m:r>
                        </m:e>
                      </m:nary>
                      <m:nary>
                        <m:naryPr>
                          <m:chr m:val="∬"/>
                          <m:ctrlPr>
                            <a:rPr lang="en-US" altLang="zh-CN" sz="2800" b="1" i="1" smtClean="0">
                              <a:solidFill>
                                <a:srgbClr val="000000"/>
                              </a:solidFill>
                              <a:latin typeface="Cambria Math" panose="02040503050406030204" pitchFamily="18" charset="0"/>
                              <a:ea typeface="+mj-ea"/>
                            </a:rPr>
                          </m:ctrlPr>
                        </m:naryPr>
                        <m:sub>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en-US" altLang="zh-CN" sz="2800" b="1" i="1">
                              <a:solidFill>
                                <a:srgbClr val="000000"/>
                              </a:solidFill>
                              <a:latin typeface="Cambria Math" panose="02040503050406030204" pitchFamily="18" charset="0"/>
                            </a:rPr>
                            <m:t>𝒛</m:t>
                          </m:r>
                        </m:sub>
                        <m:sup>
                          <m:r>
                            <a:rPr lang="en-US" altLang="zh-CN" sz="2800" b="1" i="1" smtClean="0">
                              <a:solidFill>
                                <a:srgbClr val="000000"/>
                              </a:solidFill>
                              <a:latin typeface="Cambria Math" panose="02040503050406030204" pitchFamily="18" charset="0"/>
                              <a:ea typeface="+mj-ea"/>
                            </a:rPr>
                            <m:t> </m:t>
                          </m:r>
                        </m:sup>
                        <m:e>
                          <m:r>
                            <a:rPr lang="en-US" altLang="zh-CN" sz="2800" b="1" i="1">
                              <a:solidFill>
                                <a:srgbClr val="000000"/>
                              </a:solidFill>
                              <a:latin typeface="Cambria Math" panose="02040503050406030204" pitchFamily="18" charset="0"/>
                            </a:rPr>
                            <m:t>𝒅</m:t>
                          </m:r>
                          <m:r>
                            <a:rPr lang="zh-CN" altLang="en-US" sz="2800" b="1" i="1">
                              <a:solidFill>
                                <a:srgbClr val="000000"/>
                              </a:solidFill>
                              <a:latin typeface="Cambria Math" panose="02040503050406030204" pitchFamily="18" charset="0"/>
                            </a:rPr>
                            <m:t>𝝈</m:t>
                          </m:r>
                        </m:e>
                      </m:nary>
                    </m:oMath>
                  </m:oMathPara>
                </a14:m>
                <a:endParaRPr lang="zh-CN" altLang="en-US" sz="2800" b="1" dirty="0">
                  <a:latin typeface="+mj-lt"/>
                  <a:ea typeface="+mj-ea"/>
                </a:endParaRPr>
              </a:p>
            </p:txBody>
          </p:sp>
        </mc:Choice>
        <mc:Fallback xmlns="">
          <p:sp>
            <p:nvSpPr>
              <p:cNvPr id="18446" name="Object 14">
                <a:extLst>
                  <a:ext uri="{FF2B5EF4-FFF2-40B4-BE49-F238E27FC236}">
                    <a16:creationId xmlns:a16="http://schemas.microsoft.com/office/drawing/2014/main" id="{4775C0B9-4C0E-4977-ABA2-235AB279E702}"/>
                  </a:ext>
                </a:extLst>
              </p:cNvPr>
              <p:cNvSpPr txBox="1">
                <a:spLocks noRot="1" noChangeAspect="1" noMove="1" noResize="1" noEditPoints="1" noAdjustHandles="1" noChangeArrowheads="1" noChangeShapeType="1" noTextEdit="1"/>
              </p:cNvSpPr>
              <p:nvPr/>
            </p:nvSpPr>
            <p:spPr bwMode="auto">
              <a:xfrm>
                <a:off x="6711184" y="4523375"/>
                <a:ext cx="3618788" cy="1406409"/>
              </a:xfrm>
              <a:prstGeom prst="rect">
                <a:avLst/>
              </a:prstGeom>
              <a:blipFill>
                <a:blip r:embed="rId7"/>
                <a:stretch>
                  <a:fillRect/>
                </a:stretch>
              </a:blipFill>
              <a:ln>
                <a:noFill/>
              </a:ln>
              <a:effectLst/>
            </p:spPr>
            <p:txBody>
              <a:bodyPr/>
              <a:lstStyle/>
              <a:p>
                <a:r>
                  <a:rPr lang="zh-CN" altLang="en-US">
                    <a:noFill/>
                  </a:rPr>
                  <a:t> </a:t>
                </a:r>
              </a:p>
            </p:txBody>
          </p:sp>
        </mc:Fallback>
      </mc:AlternateContent>
      <p:grpSp>
        <p:nvGrpSpPr>
          <p:cNvPr id="4" name="Group 21">
            <a:extLst>
              <a:ext uri="{FF2B5EF4-FFF2-40B4-BE49-F238E27FC236}">
                <a16:creationId xmlns:a16="http://schemas.microsoft.com/office/drawing/2014/main" id="{0CB81FAD-1FC1-4971-8785-7A7F3A00A79A}"/>
              </a:ext>
            </a:extLst>
          </p:cNvPr>
          <p:cNvGrpSpPr>
            <a:grpSpLocks/>
          </p:cNvGrpSpPr>
          <p:nvPr/>
        </p:nvGrpSpPr>
        <p:grpSpPr bwMode="auto">
          <a:xfrm>
            <a:off x="2006705" y="2772313"/>
            <a:ext cx="2663248" cy="544527"/>
            <a:chOff x="960" y="1730"/>
            <a:chExt cx="1477" cy="326"/>
          </a:xfrm>
        </p:grpSpPr>
        <mc:AlternateContent xmlns:mc="http://schemas.openxmlformats.org/markup-compatibility/2006" xmlns:a14="http://schemas.microsoft.com/office/drawing/2010/main">
          <mc:Choice Requires="a14">
            <p:sp>
              <p:nvSpPr>
                <p:cNvPr id="4105" name="Object 9">
                  <a:extLst>
                    <a:ext uri="{FF2B5EF4-FFF2-40B4-BE49-F238E27FC236}">
                      <a16:creationId xmlns:a16="http://schemas.microsoft.com/office/drawing/2014/main" id="{E1614E76-B3FE-446A-A64B-DE5CE7E8F813}"/>
                    </a:ext>
                  </a:extLst>
                </p:cNvPr>
                <p:cNvSpPr txBox="1"/>
                <p:nvPr/>
              </p:nvSpPr>
              <p:spPr bwMode="auto">
                <a:xfrm>
                  <a:off x="960" y="1730"/>
                  <a:ext cx="1067" cy="32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𝜮</m:t>
                            </m:r>
                          </m:e>
                          <m:sub>
                            <m:r>
                              <a:rPr lang="zh-CN" altLang="en-US" sz="2800" b="1" i="1">
                                <a:solidFill>
                                  <a:srgbClr val="000000"/>
                                </a:solidFill>
                                <a:latin typeface="Cambria Math" panose="02040503050406030204" pitchFamily="18" charset="0"/>
                                <a:ea typeface="+mj-ea"/>
                              </a:rPr>
                              <m:t>𝟏</m:t>
                            </m:r>
                          </m:sub>
                        </m:sSub>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𝟐</m:t>
                            </m:r>
                          </m:sup>
                        </m:sSup>
                      </m:oMath>
                    </m:oMathPara>
                  </a14:m>
                  <a:endParaRPr lang="zh-CN" altLang="en-US" sz="2800" b="1" dirty="0">
                    <a:latin typeface="+mj-lt"/>
                    <a:ea typeface="+mj-ea"/>
                  </a:endParaRPr>
                </a:p>
              </p:txBody>
            </p:sp>
          </mc:Choice>
          <mc:Fallback xmlns="">
            <p:sp>
              <p:nvSpPr>
                <p:cNvPr id="4105" name="Object 9">
                  <a:extLst>
                    <a:ext uri="{FF2B5EF4-FFF2-40B4-BE49-F238E27FC236}">
                      <a16:creationId xmlns:a16="http://schemas.microsoft.com/office/drawing/2014/main" id="{E1614E76-B3FE-446A-A64B-DE5CE7E8F813}"/>
                    </a:ext>
                  </a:extLst>
                </p:cNvPr>
                <p:cNvSpPr txBox="1">
                  <a:spLocks noRot="1" noChangeAspect="1" noMove="1" noResize="1" noEditPoints="1" noAdjustHandles="1" noChangeArrowheads="1" noChangeShapeType="1" noTextEdit="1"/>
                </p:cNvSpPr>
                <p:nvPr/>
              </p:nvSpPr>
              <p:spPr bwMode="auto">
                <a:xfrm>
                  <a:off x="960" y="1730"/>
                  <a:ext cx="1067" cy="323"/>
                </a:xfrm>
                <a:prstGeom prst="rect">
                  <a:avLst/>
                </a:prstGeom>
                <a:blipFill>
                  <a:blip r:embed="rId8"/>
                  <a:stretch>
                    <a:fillRect/>
                  </a:stretch>
                </a:blipFill>
                <a:ln>
                  <a:noFill/>
                </a:ln>
                <a:effectLst/>
              </p:spPr>
              <p:txBody>
                <a:bodyPr/>
                <a:lstStyle/>
                <a:p>
                  <a:r>
                    <a:rPr lang="zh-CN" altLang="en-US">
                      <a:noFill/>
                    </a:rPr>
                    <a:t> </a:t>
                  </a:r>
                </a:p>
              </p:txBody>
            </p:sp>
          </mc:Fallback>
        </mc:AlternateContent>
        <p:sp>
          <p:nvSpPr>
            <p:cNvPr id="4112" name="Text Box 15">
              <a:extLst>
                <a:ext uri="{FF2B5EF4-FFF2-40B4-BE49-F238E27FC236}">
                  <a16:creationId xmlns:a16="http://schemas.microsoft.com/office/drawing/2014/main" id="{A60A604D-5B4C-4FBB-B7CC-9CB22D928F8F}"/>
                </a:ext>
              </a:extLst>
            </p:cNvPr>
            <p:cNvSpPr txBox="1">
              <a:spLocks noChangeArrowheads="1"/>
            </p:cNvSpPr>
            <p:nvPr/>
          </p:nvSpPr>
          <p:spPr bwMode="auto">
            <a:xfrm>
              <a:off x="1935" y="1743"/>
              <a:ext cx="50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latin typeface="+mj-lt"/>
                  <a:ea typeface="+mj-ea"/>
                </a:rPr>
                <a:t>上侧</a:t>
              </a:r>
            </a:p>
          </p:txBody>
        </p:sp>
      </p:grpSp>
      <p:grpSp>
        <p:nvGrpSpPr>
          <p:cNvPr id="41" name="Group 11">
            <a:extLst>
              <a:ext uri="{FF2B5EF4-FFF2-40B4-BE49-F238E27FC236}">
                <a16:creationId xmlns:a16="http://schemas.microsoft.com/office/drawing/2014/main" id="{0036A10B-FAB0-4EA1-8FCC-C1FE1D825DBA}"/>
              </a:ext>
            </a:extLst>
          </p:cNvPr>
          <p:cNvGrpSpPr>
            <a:grpSpLocks/>
          </p:cNvGrpSpPr>
          <p:nvPr/>
        </p:nvGrpSpPr>
        <p:grpSpPr bwMode="auto">
          <a:xfrm>
            <a:off x="9883884" y="1193074"/>
            <a:ext cx="1981200" cy="2106133"/>
            <a:chOff x="4368" y="432"/>
            <a:chExt cx="1248" cy="1296"/>
          </a:xfrm>
          <a:noFill/>
        </p:grpSpPr>
        <mc:AlternateContent xmlns:mc="http://schemas.openxmlformats.org/markup-compatibility/2006" xmlns:a14="http://schemas.microsoft.com/office/drawing/2010/main">
          <mc:Choice Requires="a14">
            <p:sp>
              <p:nvSpPr>
                <p:cNvPr id="42" name="Object 12">
                  <a:extLst>
                    <a:ext uri="{FF2B5EF4-FFF2-40B4-BE49-F238E27FC236}">
                      <a16:creationId xmlns:a16="http://schemas.microsoft.com/office/drawing/2014/main" id="{208B5366-51D9-426D-819C-4573E2C3F301}"/>
                    </a:ext>
                  </a:extLst>
                </p:cNvPr>
                <p:cNvSpPr txBox="1"/>
                <p:nvPr/>
              </p:nvSpPr>
              <p:spPr bwMode="auto">
                <a:xfrm>
                  <a:off x="4889" y="1173"/>
                  <a:ext cx="216" cy="341"/>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rPr>
                          <m:t>𝒐</m:t>
                        </m:r>
                      </m:oMath>
                    </m:oMathPara>
                  </a14:m>
                  <a:endParaRPr lang="zh-CN" altLang="en-US" sz="2800" b="1" dirty="0">
                    <a:latin typeface="+mj-lt"/>
                  </a:endParaRPr>
                </a:p>
              </p:txBody>
            </p:sp>
          </mc:Choice>
          <mc:Fallback xmlns="">
            <p:sp>
              <p:nvSpPr>
                <p:cNvPr id="42" name="Object 12">
                  <a:extLst>
                    <a:ext uri="{FF2B5EF4-FFF2-40B4-BE49-F238E27FC236}">
                      <a16:creationId xmlns:a16="http://schemas.microsoft.com/office/drawing/2014/main" id="{208B5366-51D9-426D-819C-4573E2C3F301}"/>
                    </a:ext>
                  </a:extLst>
                </p:cNvPr>
                <p:cNvSpPr txBox="1">
                  <a:spLocks noRot="1" noChangeAspect="1" noMove="1" noResize="1" noEditPoints="1" noAdjustHandles="1" noChangeArrowheads="1" noChangeShapeType="1" noTextEdit="1"/>
                </p:cNvSpPr>
                <p:nvPr/>
              </p:nvSpPr>
              <p:spPr bwMode="auto">
                <a:xfrm>
                  <a:off x="4889" y="1173"/>
                  <a:ext cx="216" cy="341"/>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Object 13">
                  <a:extLst>
                    <a:ext uri="{FF2B5EF4-FFF2-40B4-BE49-F238E27FC236}">
                      <a16:creationId xmlns:a16="http://schemas.microsoft.com/office/drawing/2014/main" id="{48D4C546-ED9D-49DA-B58C-C63CA66B5188}"/>
                    </a:ext>
                  </a:extLst>
                </p:cNvPr>
                <p:cNvSpPr txBox="1"/>
                <p:nvPr/>
              </p:nvSpPr>
              <p:spPr bwMode="auto">
                <a:xfrm>
                  <a:off x="4981" y="843"/>
                  <a:ext cx="189" cy="343"/>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800" b="1" dirty="0"/>
                          <m:t>Σ</m:t>
                        </m:r>
                      </m:oMath>
                    </m:oMathPara>
                  </a14:m>
                  <a:endParaRPr lang="zh-CN" altLang="en-US" sz="2800" b="1" dirty="0">
                    <a:latin typeface="+mj-lt"/>
                  </a:endParaRPr>
                </a:p>
              </p:txBody>
            </p:sp>
          </mc:Choice>
          <mc:Fallback xmlns="">
            <p:sp>
              <p:nvSpPr>
                <p:cNvPr id="43" name="Object 13">
                  <a:extLst>
                    <a:ext uri="{FF2B5EF4-FFF2-40B4-BE49-F238E27FC236}">
                      <a16:creationId xmlns:a16="http://schemas.microsoft.com/office/drawing/2014/main" id="{48D4C546-ED9D-49DA-B58C-C63CA66B5188}"/>
                    </a:ext>
                  </a:extLst>
                </p:cNvPr>
                <p:cNvSpPr txBox="1">
                  <a:spLocks noRot="1" noChangeAspect="1" noMove="1" noResize="1" noEditPoints="1" noAdjustHandles="1" noChangeArrowheads="1" noChangeShapeType="1" noTextEdit="1"/>
                </p:cNvSpPr>
                <p:nvPr/>
              </p:nvSpPr>
              <p:spPr bwMode="auto">
                <a:xfrm>
                  <a:off x="4981" y="843"/>
                  <a:ext cx="189" cy="343"/>
                </a:xfrm>
                <a:prstGeom prst="rect">
                  <a:avLst/>
                </a:prstGeom>
                <a:blipFill>
                  <a:blip r:embed="rId10"/>
                  <a:stretch>
                    <a:fillRect r="-6122"/>
                  </a:stretch>
                </a:blipFill>
                <a:ln>
                  <a:noFill/>
                </a:ln>
                <a:effectLst/>
              </p:spPr>
              <p:txBody>
                <a:bodyPr/>
                <a:lstStyle/>
                <a:p>
                  <a:r>
                    <a:rPr lang="zh-CN" altLang="en-US">
                      <a:noFill/>
                    </a:rPr>
                    <a:t> </a:t>
                  </a:r>
                </a:p>
              </p:txBody>
            </p:sp>
          </mc:Fallback>
        </mc:AlternateContent>
        <p:grpSp>
          <p:nvGrpSpPr>
            <p:cNvPr id="45" name="Group 15">
              <a:extLst>
                <a:ext uri="{FF2B5EF4-FFF2-40B4-BE49-F238E27FC236}">
                  <a16:creationId xmlns:a16="http://schemas.microsoft.com/office/drawing/2014/main" id="{0F9D8F73-B863-422C-AAB6-A5C16B99DB50}"/>
                </a:ext>
              </a:extLst>
            </p:cNvPr>
            <p:cNvGrpSpPr>
              <a:grpSpLocks/>
            </p:cNvGrpSpPr>
            <p:nvPr/>
          </p:nvGrpSpPr>
          <p:grpSpPr bwMode="auto">
            <a:xfrm>
              <a:off x="4368" y="432"/>
              <a:ext cx="1248" cy="1296"/>
              <a:chOff x="4368" y="432"/>
              <a:chExt cx="1248" cy="1296"/>
            </a:xfrm>
            <a:grpFill/>
          </p:grpSpPr>
          <p:sp>
            <p:nvSpPr>
              <p:cNvPr id="47" name="Object 16">
                <a:extLst>
                  <a:ext uri="{FF2B5EF4-FFF2-40B4-BE49-F238E27FC236}">
                    <a16:creationId xmlns:a16="http://schemas.microsoft.com/office/drawing/2014/main" id="{8685EE9E-043F-426D-B2A8-F8CDE6EFE268}"/>
                  </a:ext>
                </a:extLst>
              </p:cNvPr>
              <p:cNvSpPr txBox="1"/>
              <p:nvPr/>
            </p:nvSpPr>
            <p:spPr bwMode="auto">
              <a:xfrm>
                <a:off x="4649" y="444"/>
                <a:ext cx="276" cy="323"/>
              </a:xfrm>
              <a:prstGeom prst="rect">
                <a:avLst/>
              </a:prstGeom>
              <a:grpFill/>
              <a:ln>
                <a:noFill/>
              </a:ln>
              <a:effectLst/>
            </p:spPr>
            <p:txBody>
              <a:bodyPr>
                <a:noAutofit/>
              </a:bodyPr>
              <a:lstStyle/>
              <a:p>
                <a:endParaRPr lang="zh-CN" altLang="en-US" sz="2800" b="1" dirty="0">
                  <a:latin typeface="+mj-lt"/>
                </a:endParaRPr>
              </a:p>
            </p:txBody>
          </p:sp>
          <p:sp>
            <p:nvSpPr>
              <p:cNvPr id="48" name="Freeform 17">
                <a:extLst>
                  <a:ext uri="{FF2B5EF4-FFF2-40B4-BE49-F238E27FC236}">
                    <a16:creationId xmlns:a16="http://schemas.microsoft.com/office/drawing/2014/main" id="{F46F9483-9E8E-454E-87B8-1BBB6766411C}"/>
                  </a:ext>
                </a:extLst>
              </p:cNvPr>
              <p:cNvSpPr>
                <a:spLocks/>
              </p:cNvSpPr>
              <p:nvPr/>
            </p:nvSpPr>
            <p:spPr bwMode="auto">
              <a:xfrm>
                <a:off x="4368" y="720"/>
                <a:ext cx="1152" cy="576"/>
              </a:xfrm>
              <a:custGeom>
                <a:avLst/>
                <a:gdLst>
                  <a:gd name="T0" fmla="*/ 0 w 1152"/>
                  <a:gd name="T1" fmla="*/ 0 h 576"/>
                  <a:gd name="T2" fmla="*/ 288 w 1152"/>
                  <a:gd name="T3" fmla="*/ 432 h 576"/>
                  <a:gd name="T4" fmla="*/ 576 w 1152"/>
                  <a:gd name="T5" fmla="*/ 576 h 576"/>
                  <a:gd name="T6" fmla="*/ 864 w 1152"/>
                  <a:gd name="T7" fmla="*/ 432 h 576"/>
                  <a:gd name="T8" fmla="*/ 1152 w 1152"/>
                  <a:gd name="T9" fmla="*/ 0 h 576"/>
                </a:gdLst>
                <a:ahLst/>
                <a:cxnLst>
                  <a:cxn ang="0">
                    <a:pos x="T0" y="T1"/>
                  </a:cxn>
                  <a:cxn ang="0">
                    <a:pos x="T2" y="T3"/>
                  </a:cxn>
                  <a:cxn ang="0">
                    <a:pos x="T4" y="T5"/>
                  </a:cxn>
                  <a:cxn ang="0">
                    <a:pos x="T6" y="T7"/>
                  </a:cxn>
                  <a:cxn ang="0">
                    <a:pos x="T8" y="T9"/>
                  </a:cxn>
                </a:cxnLst>
                <a:rect l="0" t="0" r="r" b="b"/>
                <a:pathLst>
                  <a:path w="1152" h="576">
                    <a:moveTo>
                      <a:pt x="0" y="0"/>
                    </a:moveTo>
                    <a:cubicBezTo>
                      <a:pt x="96" y="168"/>
                      <a:pt x="192" y="336"/>
                      <a:pt x="288" y="432"/>
                    </a:cubicBezTo>
                    <a:cubicBezTo>
                      <a:pt x="384" y="528"/>
                      <a:pt x="480" y="576"/>
                      <a:pt x="576" y="576"/>
                    </a:cubicBezTo>
                    <a:cubicBezTo>
                      <a:pt x="672" y="576"/>
                      <a:pt x="768" y="528"/>
                      <a:pt x="864" y="432"/>
                    </a:cubicBezTo>
                    <a:cubicBezTo>
                      <a:pt x="960" y="336"/>
                      <a:pt x="1056" y="168"/>
                      <a:pt x="1152" y="0"/>
                    </a:cubicBezTo>
                  </a:path>
                </a:pathLst>
              </a:cu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p:sp>
            <p:nvSpPr>
              <p:cNvPr id="49" name="Oval 18">
                <a:extLst>
                  <a:ext uri="{FF2B5EF4-FFF2-40B4-BE49-F238E27FC236}">
                    <a16:creationId xmlns:a16="http://schemas.microsoft.com/office/drawing/2014/main" id="{9B8C6265-DB65-4CB1-B312-ED08BD5CE8BB}"/>
                  </a:ext>
                </a:extLst>
              </p:cNvPr>
              <p:cNvSpPr>
                <a:spLocks noChangeArrowheads="1"/>
              </p:cNvSpPr>
              <p:nvPr/>
            </p:nvSpPr>
            <p:spPr bwMode="auto">
              <a:xfrm>
                <a:off x="4368" y="624"/>
                <a:ext cx="1152" cy="192"/>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p:grpSp>
            <p:nvGrpSpPr>
              <p:cNvPr id="50" name="Group 19">
                <a:extLst>
                  <a:ext uri="{FF2B5EF4-FFF2-40B4-BE49-F238E27FC236}">
                    <a16:creationId xmlns:a16="http://schemas.microsoft.com/office/drawing/2014/main" id="{03DBD0FA-CF23-484A-8F14-1EBE01A487C0}"/>
                  </a:ext>
                </a:extLst>
              </p:cNvPr>
              <p:cNvGrpSpPr>
                <a:grpSpLocks/>
              </p:cNvGrpSpPr>
              <p:nvPr/>
            </p:nvGrpSpPr>
            <p:grpSpPr bwMode="auto">
              <a:xfrm>
                <a:off x="4656" y="720"/>
                <a:ext cx="960" cy="1008"/>
                <a:chOff x="4512" y="1056"/>
                <a:chExt cx="960" cy="1008"/>
              </a:xfrm>
              <a:grpFill/>
            </p:grpSpPr>
            <p:sp>
              <p:nvSpPr>
                <p:cNvPr id="53" name="Line 20">
                  <a:extLst>
                    <a:ext uri="{FF2B5EF4-FFF2-40B4-BE49-F238E27FC236}">
                      <a16:creationId xmlns:a16="http://schemas.microsoft.com/office/drawing/2014/main" id="{9E42C832-64BD-4529-888D-C6860F63EB1F}"/>
                    </a:ext>
                  </a:extLst>
                </p:cNvPr>
                <p:cNvSpPr>
                  <a:spLocks noChangeShapeType="1"/>
                </p:cNvSpPr>
                <p:nvPr/>
              </p:nvSpPr>
              <p:spPr bwMode="auto">
                <a:xfrm>
                  <a:off x="4800" y="1632"/>
                  <a:ext cx="672"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p:sp>
              <p:nvSpPr>
                <p:cNvPr id="54" name="Line 21">
                  <a:extLst>
                    <a:ext uri="{FF2B5EF4-FFF2-40B4-BE49-F238E27FC236}">
                      <a16:creationId xmlns:a16="http://schemas.microsoft.com/office/drawing/2014/main" id="{CFC1825E-7B2A-4305-8FBE-2040438201E5}"/>
                    </a:ext>
                  </a:extLst>
                </p:cNvPr>
                <p:cNvSpPr>
                  <a:spLocks noChangeShapeType="1"/>
                </p:cNvSpPr>
                <p:nvPr/>
              </p:nvSpPr>
              <p:spPr bwMode="auto">
                <a:xfrm flipH="1">
                  <a:off x="4512" y="1632"/>
                  <a:ext cx="288" cy="43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p:sp>
              <p:nvSpPr>
                <p:cNvPr id="55" name="Line 22">
                  <a:extLst>
                    <a:ext uri="{FF2B5EF4-FFF2-40B4-BE49-F238E27FC236}">
                      <a16:creationId xmlns:a16="http://schemas.microsoft.com/office/drawing/2014/main" id="{F31941D0-5F64-4DFF-895D-EDC5E5632AD8}"/>
                    </a:ext>
                  </a:extLst>
                </p:cNvPr>
                <p:cNvSpPr>
                  <a:spLocks noChangeShapeType="1"/>
                </p:cNvSpPr>
                <p:nvPr/>
              </p:nvSpPr>
              <p:spPr bwMode="auto">
                <a:xfrm flipV="1">
                  <a:off x="4800" y="1056"/>
                  <a:ext cx="0" cy="576"/>
                </a:xfrm>
                <a:prstGeom prst="line">
                  <a:avLst/>
                </a:prstGeom>
                <a:grp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p:grpSp>
          <p:sp>
            <p:nvSpPr>
              <p:cNvPr id="51" name="Line 23">
                <a:extLst>
                  <a:ext uri="{FF2B5EF4-FFF2-40B4-BE49-F238E27FC236}">
                    <a16:creationId xmlns:a16="http://schemas.microsoft.com/office/drawing/2014/main" id="{57B4984C-5D70-406F-87BA-63D5BF3640BD}"/>
                  </a:ext>
                </a:extLst>
              </p:cNvPr>
              <p:cNvSpPr>
                <a:spLocks noChangeShapeType="1"/>
              </p:cNvSpPr>
              <p:nvPr/>
            </p:nvSpPr>
            <p:spPr bwMode="auto">
              <a:xfrm flipV="1">
                <a:off x="4944" y="432"/>
                <a:ext cx="0" cy="28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mc:AlternateContent xmlns:mc="http://schemas.openxmlformats.org/markup-compatibility/2006" xmlns:a14="http://schemas.microsoft.com/office/drawing/2010/main">
            <mc:Choice Requires="a14">
              <p:sp>
                <p:nvSpPr>
                  <p:cNvPr id="52" name="Object 24">
                    <a:extLst>
                      <a:ext uri="{FF2B5EF4-FFF2-40B4-BE49-F238E27FC236}">
                        <a16:creationId xmlns:a16="http://schemas.microsoft.com/office/drawing/2014/main" id="{51ADB8B2-E924-4C27-8D59-5B8C8685604D}"/>
                      </a:ext>
                    </a:extLst>
                  </p:cNvPr>
                  <p:cNvSpPr txBox="1"/>
                  <p:nvPr/>
                </p:nvSpPr>
                <p:spPr bwMode="auto">
                  <a:xfrm>
                    <a:off x="4932" y="554"/>
                    <a:ext cx="169" cy="225"/>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altLang="zh-CN" sz="2400" b="1" i="1" smtClean="0">
                              <a:solidFill>
                                <a:srgbClr val="000000"/>
                              </a:solidFill>
                              <a:latin typeface="Cambria Math" panose="02040503050406030204" pitchFamily="18" charset="0"/>
                            </a:rPr>
                            <m:t>𝒂</m:t>
                          </m:r>
                          <m:r>
                            <a:rPr lang="zh-CN" altLang="en-US" sz="2400" b="1" i="1" baseline="30000" smtClean="0">
                              <a:solidFill>
                                <a:srgbClr val="000000"/>
                              </a:solidFill>
                              <a:latin typeface="Cambria Math" panose="02040503050406030204" pitchFamily="18" charset="0"/>
                            </a:rPr>
                            <m:t>𝟐</m:t>
                          </m:r>
                        </m:oMath>
                      </m:oMathPara>
                    </a14:m>
                    <a:endParaRPr lang="zh-CN" altLang="en-US" sz="2800" b="1" baseline="30000" dirty="0">
                      <a:latin typeface="+mj-lt"/>
                    </a:endParaRPr>
                  </a:p>
                </p:txBody>
              </p:sp>
            </mc:Choice>
            <mc:Fallback xmlns="">
              <p:sp>
                <p:nvSpPr>
                  <p:cNvPr id="52" name="Object 24">
                    <a:extLst>
                      <a:ext uri="{FF2B5EF4-FFF2-40B4-BE49-F238E27FC236}">
                        <a16:creationId xmlns:a16="http://schemas.microsoft.com/office/drawing/2014/main" id="{51ADB8B2-E924-4C27-8D59-5B8C8685604D}"/>
                      </a:ext>
                    </a:extLst>
                  </p:cNvPr>
                  <p:cNvSpPr txBox="1">
                    <a:spLocks noRot="1" noChangeAspect="1" noMove="1" noResize="1" noEditPoints="1" noAdjustHandles="1" noChangeArrowheads="1" noChangeShapeType="1" noTextEdit="1"/>
                  </p:cNvSpPr>
                  <p:nvPr/>
                </p:nvSpPr>
                <p:spPr bwMode="auto">
                  <a:xfrm>
                    <a:off x="4932" y="554"/>
                    <a:ext cx="169" cy="225"/>
                  </a:xfrm>
                  <a:prstGeom prst="rect">
                    <a:avLst/>
                  </a:prstGeom>
                  <a:blipFill>
                    <a:blip r:embed="rId11"/>
                    <a:stretch>
                      <a:fillRect r="-77273" b="-30769"/>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4" name="Object 13">
                  <a:extLst>
                    <a:ext uri="{FF2B5EF4-FFF2-40B4-BE49-F238E27FC236}">
                      <a16:creationId xmlns:a16="http://schemas.microsoft.com/office/drawing/2014/main" id="{BB15473A-43A2-437D-A2A5-A9BA70FE1CA2}"/>
                    </a:ext>
                  </a:extLst>
                </p:cNvPr>
                <p:cNvSpPr txBox="1"/>
                <p:nvPr/>
              </p:nvSpPr>
              <p:spPr bwMode="auto">
                <a:xfrm>
                  <a:off x="4587" y="482"/>
                  <a:ext cx="302" cy="343"/>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800" b="1" dirty="0"/>
                          <m:t>Σ</m:t>
                        </m:r>
                        <m:r>
                          <m:rPr>
                            <m:nor/>
                          </m:rPr>
                          <a:rPr lang="en-US" altLang="zh-CN" sz="2800" b="1" i="0" baseline="-25000" dirty="0" smtClean="0"/>
                          <m:t>1</m:t>
                        </m:r>
                      </m:oMath>
                    </m:oMathPara>
                  </a14:m>
                  <a:endParaRPr lang="zh-CN" altLang="en-US" sz="2800" b="1" baseline="-25000" dirty="0">
                    <a:latin typeface="+mj-lt"/>
                  </a:endParaRPr>
                </a:p>
              </p:txBody>
            </p:sp>
          </mc:Choice>
          <mc:Fallback xmlns="">
            <p:sp>
              <p:nvSpPr>
                <p:cNvPr id="34" name="Object 13">
                  <a:extLst>
                    <a:ext uri="{FF2B5EF4-FFF2-40B4-BE49-F238E27FC236}">
                      <a16:creationId xmlns:a16="http://schemas.microsoft.com/office/drawing/2014/main" id="{BB15473A-43A2-437D-A2A5-A9BA70FE1CA2}"/>
                    </a:ext>
                  </a:extLst>
                </p:cNvPr>
                <p:cNvSpPr txBox="1">
                  <a:spLocks noRot="1" noChangeAspect="1" noMove="1" noResize="1" noEditPoints="1" noAdjustHandles="1" noChangeArrowheads="1" noChangeShapeType="1" noTextEdit="1"/>
                </p:cNvSpPr>
                <p:nvPr/>
              </p:nvSpPr>
              <p:spPr bwMode="auto">
                <a:xfrm>
                  <a:off x="4587" y="482"/>
                  <a:ext cx="302" cy="343"/>
                </a:xfrm>
                <a:prstGeom prst="rect">
                  <a:avLst/>
                </a:prstGeom>
                <a:blipFill>
                  <a:blip r:embed="rId12"/>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2" name="Object 14">
                <a:extLst>
                  <a:ext uri="{FF2B5EF4-FFF2-40B4-BE49-F238E27FC236}">
                    <a16:creationId xmlns:a16="http://schemas.microsoft.com/office/drawing/2014/main" id="{36C6B78E-9E16-4B55-8BD9-141799AF2A8E}"/>
                  </a:ext>
                </a:extLst>
              </p:cNvPr>
              <p:cNvSpPr txBox="1"/>
              <p:nvPr/>
            </p:nvSpPr>
            <p:spPr bwMode="auto">
              <a:xfrm>
                <a:off x="3833864" y="5796532"/>
                <a:ext cx="1182513" cy="10513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𝝅</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𝟒</m:t>
                              </m:r>
                            </m:sup>
                          </m:sSup>
                        </m:num>
                        <m:den>
                          <m:r>
                            <a:rPr lang="zh-CN" altLang="en-US" sz="2800" b="1" i="1">
                              <a:solidFill>
                                <a:srgbClr val="000000"/>
                              </a:solidFill>
                              <a:latin typeface="Cambria Math" panose="02040503050406030204" pitchFamily="18" charset="0"/>
                              <a:ea typeface="+mj-ea"/>
                            </a:rPr>
                            <m:t>𝟐</m:t>
                          </m:r>
                        </m:den>
                      </m:f>
                    </m:oMath>
                  </m:oMathPara>
                </a14:m>
                <a:endParaRPr lang="zh-CN" altLang="en-US" sz="2800" b="1" dirty="0">
                  <a:latin typeface="+mj-lt"/>
                  <a:ea typeface="+mj-ea"/>
                </a:endParaRPr>
              </a:p>
            </p:txBody>
          </p:sp>
        </mc:Choice>
        <mc:Fallback xmlns="">
          <p:sp>
            <p:nvSpPr>
              <p:cNvPr id="32" name="Object 14">
                <a:extLst>
                  <a:ext uri="{FF2B5EF4-FFF2-40B4-BE49-F238E27FC236}">
                    <a16:creationId xmlns:a16="http://schemas.microsoft.com/office/drawing/2014/main" id="{36C6B78E-9E16-4B55-8BD9-141799AF2A8E}"/>
                  </a:ext>
                </a:extLst>
              </p:cNvPr>
              <p:cNvSpPr txBox="1">
                <a:spLocks noRot="1" noChangeAspect="1" noMove="1" noResize="1" noEditPoints="1" noAdjustHandles="1" noChangeArrowheads="1" noChangeShapeType="1" noTextEdit="1"/>
              </p:cNvSpPr>
              <p:nvPr/>
            </p:nvSpPr>
            <p:spPr bwMode="auto">
              <a:xfrm>
                <a:off x="3833864" y="5796532"/>
                <a:ext cx="1182513" cy="1051362"/>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bject 14">
                <a:extLst>
                  <a:ext uri="{FF2B5EF4-FFF2-40B4-BE49-F238E27FC236}">
                    <a16:creationId xmlns:a16="http://schemas.microsoft.com/office/drawing/2014/main" id="{B5C11A73-CB8A-4536-BCFE-D76290BA16A6}"/>
                  </a:ext>
                </a:extLst>
              </p:cNvPr>
              <p:cNvSpPr txBox="1"/>
              <p:nvPr/>
            </p:nvSpPr>
            <p:spPr bwMode="auto">
              <a:xfrm>
                <a:off x="1610002" y="5619009"/>
                <a:ext cx="2413358" cy="140640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ea typeface="+mj-ea"/>
                        </a:rPr>
                        <m:t>=</m:t>
                      </m:r>
                      <m:nary>
                        <m:naryPr>
                          <m:ctrlPr>
                            <a:rPr lang="zh-CN" altLang="en-US" sz="2800" b="1" i="1" smtClean="0">
                              <a:solidFill>
                                <a:srgbClr val="000000"/>
                              </a:solidFill>
                              <a:latin typeface="Cambria Math" panose="02040503050406030204" pitchFamily="18" charset="0"/>
                              <a:ea typeface="+mj-ea"/>
                            </a:rPr>
                          </m:ctrlPr>
                        </m:naryPr>
                        <m:sub>
                          <m:r>
                            <m:rPr>
                              <m:brk m:alnAt="23"/>
                            </m:rPr>
                            <a:rPr lang="en-US" altLang="zh-CN" sz="2800" b="1" i="1" smtClean="0">
                              <a:solidFill>
                                <a:srgbClr val="000000"/>
                              </a:solidFill>
                              <a:latin typeface="Cambria Math" panose="02040503050406030204" pitchFamily="18" charset="0"/>
                              <a:ea typeface="+mj-ea"/>
                            </a:rPr>
                            <m:t>𝟎</m:t>
                          </m:r>
                        </m:sub>
                        <m:sup>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𝟐</m:t>
                              </m:r>
                            </m:sup>
                          </m:sSup>
                        </m:sup>
                        <m:e>
                          <m:r>
                            <a:rPr lang="zh-CN" altLang="en-US" sz="2800" b="1" i="1">
                              <a:solidFill>
                                <a:srgbClr val="000000"/>
                              </a:solidFill>
                              <a:latin typeface="Cambria Math" panose="02040503050406030204" pitchFamily="18" charset="0"/>
                            </a:rPr>
                            <m:t>𝝅</m:t>
                          </m:r>
                          <m:r>
                            <a:rPr lang="en-US" altLang="zh-CN" sz="2800" b="1" i="1" smtClean="0">
                              <a:solidFill>
                                <a:srgbClr val="000000"/>
                              </a:solidFill>
                              <a:latin typeface="Cambria Math" panose="02040503050406030204" pitchFamily="18" charset="0"/>
                            </a:rPr>
                            <m:t>𝒛</m:t>
                          </m:r>
                          <m:r>
                            <a:rPr lang="en-US" altLang="zh-CN" sz="2800" b="1" i="1" smtClean="0">
                              <a:solidFill>
                                <a:srgbClr val="000000"/>
                              </a:solidFill>
                              <a:latin typeface="Cambria Math" panose="02040503050406030204" pitchFamily="18" charset="0"/>
                              <a:ea typeface="+mj-ea"/>
                            </a:rPr>
                            <m:t>𝒅𝒛</m:t>
                          </m:r>
                        </m:e>
                      </m:nary>
                    </m:oMath>
                  </m:oMathPara>
                </a14:m>
                <a:endParaRPr lang="zh-CN" altLang="en-US" sz="2800" b="1" dirty="0">
                  <a:latin typeface="+mj-lt"/>
                  <a:ea typeface="+mj-ea"/>
                </a:endParaRPr>
              </a:p>
            </p:txBody>
          </p:sp>
        </mc:Choice>
        <mc:Fallback xmlns="">
          <p:sp>
            <p:nvSpPr>
              <p:cNvPr id="33" name="Object 14">
                <a:extLst>
                  <a:ext uri="{FF2B5EF4-FFF2-40B4-BE49-F238E27FC236}">
                    <a16:creationId xmlns:a16="http://schemas.microsoft.com/office/drawing/2014/main" id="{B5C11A73-CB8A-4536-BCFE-D76290BA16A6}"/>
                  </a:ext>
                </a:extLst>
              </p:cNvPr>
              <p:cNvSpPr txBox="1">
                <a:spLocks noRot="1" noChangeAspect="1" noMove="1" noResize="1" noEditPoints="1" noAdjustHandles="1" noChangeArrowheads="1" noChangeShapeType="1" noTextEdit="1"/>
              </p:cNvSpPr>
              <p:nvPr/>
            </p:nvSpPr>
            <p:spPr bwMode="auto">
              <a:xfrm>
                <a:off x="1610002" y="5619009"/>
                <a:ext cx="2413358" cy="1406409"/>
              </a:xfrm>
              <a:prstGeom prst="rect">
                <a:avLst/>
              </a:prstGeom>
              <a:blipFill>
                <a:blip r:embed="rId14"/>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8439"/>
                                        </p:tgtEl>
                                        <p:attrNameLst>
                                          <p:attrName>style.visibility</p:attrName>
                                        </p:attrNameLst>
                                      </p:cBhvr>
                                      <p:to>
                                        <p:strVal val="visible"/>
                                      </p:to>
                                    </p:set>
                                    <p:animEffect transition="in" filter="box(out)">
                                      <p:cBhvr>
                                        <p:cTn id="15" dur="500"/>
                                        <p:tgtEl>
                                          <p:spTgt spid="184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8440"/>
                                        </p:tgtEl>
                                        <p:attrNameLst>
                                          <p:attrName>style.visibility</p:attrName>
                                        </p:attrNameLst>
                                      </p:cBhvr>
                                      <p:to>
                                        <p:strVal val="visible"/>
                                      </p:to>
                                    </p:set>
                                    <p:animEffect transition="in" filter="box(out)">
                                      <p:cBhvr>
                                        <p:cTn id="20" dur="500"/>
                                        <p:tgtEl>
                                          <p:spTgt spid="184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ox(ou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4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44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44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44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utoUpdateAnimBg="0"/>
      <p:bldP spid="18440" grpId="0" autoUpdateAnimBg="0"/>
      <p:bldP spid="18443" grpId="0"/>
      <p:bldP spid="18444" grpId="0"/>
      <p:bldP spid="18445" grpId="0"/>
      <p:bldP spid="18446"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48" name="Object 16">
                <a:extLst>
                  <a:ext uri="{FF2B5EF4-FFF2-40B4-BE49-F238E27FC236}">
                    <a16:creationId xmlns:a16="http://schemas.microsoft.com/office/drawing/2014/main" id="{9D76DAFB-5593-4AE4-8B29-A30EC8B999AD}"/>
                  </a:ext>
                </a:extLst>
              </p:cNvPr>
              <p:cNvSpPr txBox="1"/>
              <p:nvPr/>
            </p:nvSpPr>
            <p:spPr bwMode="auto">
              <a:xfrm>
                <a:off x="619125" y="330148"/>
                <a:ext cx="8286750" cy="129381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ea typeface="+mj-ea"/>
                            </a:rPr>
                          </m:ctrlPr>
                        </m:naryPr>
                        <m:sub>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𝜮</m:t>
                              </m:r>
                            </m:e>
                            <m:sub>
                              <m:r>
                                <a:rPr lang="zh-CN" altLang="en-US" sz="2800" b="1" i="1">
                                  <a:solidFill>
                                    <a:srgbClr val="000000"/>
                                  </a:solidFill>
                                  <a:latin typeface="Cambria Math" panose="02040503050406030204" pitchFamily="18" charset="0"/>
                                  <a:ea typeface="+mj-ea"/>
                                </a:rPr>
                                <m:t>𝟏</m:t>
                              </m:r>
                            </m:sub>
                          </m:sSub>
                        </m:sub>
                        <m:sup/>
                        <m:e>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𝒛</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𝒅𝒚𝒅𝒛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𝒛</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𝒅𝒛𝒅𝒙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𝒅𝒙𝒅𝒚</m:t>
                          </m:r>
                        </m:e>
                      </m:nary>
                    </m:oMath>
                  </m:oMathPara>
                </a14:m>
                <a:endParaRPr lang="zh-CN" altLang="en-US" sz="2800" b="1" dirty="0">
                  <a:latin typeface="+mj-lt"/>
                  <a:ea typeface="+mj-ea"/>
                </a:endParaRPr>
              </a:p>
            </p:txBody>
          </p:sp>
        </mc:Choice>
        <mc:Fallback xmlns="">
          <p:sp>
            <p:nvSpPr>
              <p:cNvPr id="18448" name="Object 16">
                <a:extLst>
                  <a:ext uri="{FF2B5EF4-FFF2-40B4-BE49-F238E27FC236}">
                    <a16:creationId xmlns:a16="http://schemas.microsoft.com/office/drawing/2014/main" id="{9D76DAFB-5593-4AE4-8B29-A30EC8B999AD}"/>
                  </a:ext>
                </a:extLst>
              </p:cNvPr>
              <p:cNvSpPr txBox="1">
                <a:spLocks noRot="1" noChangeAspect="1" noMove="1" noResize="1" noEditPoints="1" noAdjustHandles="1" noChangeArrowheads="1" noChangeShapeType="1" noTextEdit="1"/>
              </p:cNvSpPr>
              <p:nvPr/>
            </p:nvSpPr>
            <p:spPr bwMode="auto">
              <a:xfrm>
                <a:off x="619125" y="330148"/>
                <a:ext cx="8286750" cy="1293814"/>
              </a:xfrm>
              <a:prstGeom prst="rect">
                <a:avLst/>
              </a:prstGeom>
              <a:blipFill>
                <a:blip r:embed="rId2"/>
                <a:stretch>
                  <a:fillRect r="-22884"/>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49" name="Object 17">
                <a:extLst>
                  <a:ext uri="{FF2B5EF4-FFF2-40B4-BE49-F238E27FC236}">
                    <a16:creationId xmlns:a16="http://schemas.microsoft.com/office/drawing/2014/main" id="{D8DAB929-DEE7-46F3-8176-2F3B66685942}"/>
                  </a:ext>
                </a:extLst>
              </p:cNvPr>
              <p:cNvSpPr txBox="1"/>
              <p:nvPr/>
            </p:nvSpPr>
            <p:spPr bwMode="auto">
              <a:xfrm>
                <a:off x="619125" y="1738209"/>
                <a:ext cx="4438650" cy="131455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𝜮</m:t>
                              </m:r>
                            </m:e>
                            <m:sub>
                              <m:r>
                                <a:rPr lang="zh-CN" altLang="en-US" sz="2800" b="1" i="1">
                                  <a:solidFill>
                                    <a:srgbClr val="000000"/>
                                  </a:solidFill>
                                  <a:latin typeface="Cambria Math" panose="02040503050406030204" pitchFamily="18" charset="0"/>
                                  <a:ea typeface="+mj-ea"/>
                                </a:rPr>
                                <m:t>𝟏</m:t>
                              </m:r>
                            </m:sub>
                          </m:sSub>
                        </m:sub>
                        <m:sup/>
                        <m:e>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𝒅𝒙𝒅𝒚</m:t>
                          </m:r>
                        </m:e>
                      </m:nary>
                    </m:oMath>
                  </m:oMathPara>
                </a14:m>
                <a:endParaRPr lang="zh-CN" altLang="en-US" sz="2800" b="1" dirty="0">
                  <a:latin typeface="+mj-lt"/>
                  <a:ea typeface="+mj-ea"/>
                </a:endParaRPr>
              </a:p>
            </p:txBody>
          </p:sp>
        </mc:Choice>
        <mc:Fallback xmlns="">
          <p:sp>
            <p:nvSpPr>
              <p:cNvPr id="18449" name="Object 17">
                <a:extLst>
                  <a:ext uri="{FF2B5EF4-FFF2-40B4-BE49-F238E27FC236}">
                    <a16:creationId xmlns:a16="http://schemas.microsoft.com/office/drawing/2014/main" id="{D8DAB929-DEE7-46F3-8176-2F3B66685942}"/>
                  </a:ext>
                </a:extLst>
              </p:cNvPr>
              <p:cNvSpPr txBox="1">
                <a:spLocks noRot="1" noChangeAspect="1" noMove="1" noResize="1" noEditPoints="1" noAdjustHandles="1" noChangeArrowheads="1" noChangeShapeType="1" noTextEdit="1"/>
              </p:cNvSpPr>
              <p:nvPr/>
            </p:nvSpPr>
            <p:spPr bwMode="auto">
              <a:xfrm>
                <a:off x="619125" y="1738209"/>
                <a:ext cx="4438650" cy="1314556"/>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50" name="Object 18">
                <a:extLst>
                  <a:ext uri="{FF2B5EF4-FFF2-40B4-BE49-F238E27FC236}">
                    <a16:creationId xmlns:a16="http://schemas.microsoft.com/office/drawing/2014/main" id="{81137A30-4977-41A6-AF2C-989A9A397DB5}"/>
                  </a:ext>
                </a:extLst>
              </p:cNvPr>
              <p:cNvSpPr txBox="1"/>
              <p:nvPr/>
            </p:nvSpPr>
            <p:spPr bwMode="auto">
              <a:xfrm>
                <a:off x="4529491" y="1836148"/>
                <a:ext cx="4602111" cy="138974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𝑫</m:t>
                              </m:r>
                            </m:e>
                            <m:sub>
                              <m:r>
                                <a:rPr lang="zh-CN" altLang="en-US" sz="2800" b="1" i="1">
                                  <a:solidFill>
                                    <a:srgbClr val="000000"/>
                                  </a:solidFill>
                                  <a:latin typeface="Cambria Math" panose="02040503050406030204" pitchFamily="18" charset="0"/>
                                  <a:ea typeface="+mj-ea"/>
                                </a:rPr>
                                <m:t>𝒙𝒚</m:t>
                              </m:r>
                            </m:sub>
                          </m:sSub>
                        </m:sub>
                        <m:sup/>
                        <m:e>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𝒅𝒙𝒅𝒚</m:t>
                          </m:r>
                        </m:e>
                      </m:nary>
                    </m:oMath>
                  </m:oMathPara>
                </a14:m>
                <a:endParaRPr lang="zh-CN" altLang="en-US" sz="2800" b="1" dirty="0">
                  <a:latin typeface="+mj-lt"/>
                  <a:ea typeface="+mj-ea"/>
                </a:endParaRPr>
              </a:p>
            </p:txBody>
          </p:sp>
        </mc:Choice>
        <mc:Fallback xmlns="">
          <p:sp>
            <p:nvSpPr>
              <p:cNvPr id="18450" name="Object 18">
                <a:extLst>
                  <a:ext uri="{FF2B5EF4-FFF2-40B4-BE49-F238E27FC236}">
                    <a16:creationId xmlns:a16="http://schemas.microsoft.com/office/drawing/2014/main" id="{81137A30-4977-41A6-AF2C-989A9A397DB5}"/>
                  </a:ext>
                </a:extLst>
              </p:cNvPr>
              <p:cNvSpPr txBox="1">
                <a:spLocks noRot="1" noChangeAspect="1" noMove="1" noResize="1" noEditPoints="1" noAdjustHandles="1" noChangeArrowheads="1" noChangeShapeType="1" noTextEdit="1"/>
              </p:cNvSpPr>
              <p:nvPr/>
            </p:nvSpPr>
            <p:spPr bwMode="auto">
              <a:xfrm>
                <a:off x="4529491" y="1836148"/>
                <a:ext cx="4602111" cy="1389747"/>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Object 2">
                <a:extLst>
                  <a:ext uri="{FF2B5EF4-FFF2-40B4-BE49-F238E27FC236}">
                    <a16:creationId xmlns:a16="http://schemas.microsoft.com/office/drawing/2014/main" id="{793D9D0B-516A-4722-B792-EEBAA28DF953}"/>
                  </a:ext>
                </a:extLst>
              </p:cNvPr>
              <p:cNvSpPr txBox="1"/>
              <p:nvPr/>
            </p:nvSpPr>
            <p:spPr bwMode="auto">
              <a:xfrm>
                <a:off x="8774113" y="2178105"/>
                <a:ext cx="1447799" cy="8001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𝝅</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𝟒</m:t>
                          </m:r>
                        </m:sup>
                      </m:sSup>
                    </m:oMath>
                  </m:oMathPara>
                </a14:m>
                <a:endParaRPr lang="zh-CN" altLang="en-US" sz="2800" b="1" dirty="0">
                  <a:ea typeface="+mj-ea"/>
                </a:endParaRPr>
              </a:p>
            </p:txBody>
          </p:sp>
        </mc:Choice>
        <mc:Fallback xmlns="">
          <p:sp>
            <p:nvSpPr>
              <p:cNvPr id="21" name="Object 2">
                <a:extLst>
                  <a:ext uri="{FF2B5EF4-FFF2-40B4-BE49-F238E27FC236}">
                    <a16:creationId xmlns:a16="http://schemas.microsoft.com/office/drawing/2014/main" id="{793D9D0B-516A-4722-B792-EEBAA28DF953}"/>
                  </a:ext>
                </a:extLst>
              </p:cNvPr>
              <p:cNvSpPr txBox="1">
                <a:spLocks noRot="1" noChangeAspect="1" noMove="1" noResize="1" noEditPoints="1" noAdjustHandles="1" noChangeArrowheads="1" noChangeShapeType="1" noTextEdit="1"/>
              </p:cNvSpPr>
              <p:nvPr/>
            </p:nvSpPr>
            <p:spPr bwMode="auto">
              <a:xfrm>
                <a:off x="8774113" y="2178105"/>
                <a:ext cx="1447799" cy="80010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Object 3">
                <a:extLst>
                  <a:ext uri="{FF2B5EF4-FFF2-40B4-BE49-F238E27FC236}">
                    <a16:creationId xmlns:a16="http://schemas.microsoft.com/office/drawing/2014/main" id="{08302BA8-EE24-4C41-8AE5-F9E9B00D1DC7}"/>
                  </a:ext>
                </a:extLst>
              </p:cNvPr>
              <p:cNvSpPr txBox="1"/>
              <p:nvPr/>
            </p:nvSpPr>
            <p:spPr bwMode="auto">
              <a:xfrm>
                <a:off x="527160" y="3439511"/>
                <a:ext cx="10629900" cy="131455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𝜮</m:t>
                          </m:r>
                        </m:sub>
                        <m:sup/>
                        <m:e>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𝒛</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𝒅𝒚𝒅𝒛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𝒛</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𝒅𝒛𝒅𝒙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𝒅𝒙𝒅𝒚</m:t>
                          </m:r>
                        </m:e>
                      </m:nary>
                    </m:oMath>
                  </m:oMathPara>
                </a14:m>
                <a:endParaRPr lang="zh-CN" altLang="en-US" sz="2800" b="1" dirty="0">
                  <a:ea typeface="+mj-ea"/>
                </a:endParaRPr>
              </a:p>
            </p:txBody>
          </p:sp>
        </mc:Choice>
        <mc:Fallback xmlns="">
          <p:sp>
            <p:nvSpPr>
              <p:cNvPr id="22" name="Object 3">
                <a:extLst>
                  <a:ext uri="{FF2B5EF4-FFF2-40B4-BE49-F238E27FC236}">
                    <a16:creationId xmlns:a16="http://schemas.microsoft.com/office/drawing/2014/main" id="{08302BA8-EE24-4C41-8AE5-F9E9B00D1DC7}"/>
                  </a:ext>
                </a:extLst>
              </p:cNvPr>
              <p:cNvSpPr txBox="1">
                <a:spLocks noRot="1" noChangeAspect="1" noMove="1" noResize="1" noEditPoints="1" noAdjustHandles="1" noChangeArrowheads="1" noChangeShapeType="1" noTextEdit="1"/>
              </p:cNvSpPr>
              <p:nvPr/>
            </p:nvSpPr>
            <p:spPr bwMode="auto">
              <a:xfrm>
                <a:off x="527160" y="3439511"/>
                <a:ext cx="10629900" cy="1314557"/>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Object 4">
                <a:extLst>
                  <a:ext uri="{FF2B5EF4-FFF2-40B4-BE49-F238E27FC236}">
                    <a16:creationId xmlns:a16="http://schemas.microsoft.com/office/drawing/2014/main" id="{65F6E650-C573-408D-A3E6-BE84D8D1B7D0}"/>
                  </a:ext>
                </a:extLst>
              </p:cNvPr>
              <p:cNvSpPr txBox="1"/>
              <p:nvPr/>
            </p:nvSpPr>
            <p:spPr bwMode="auto">
              <a:xfrm>
                <a:off x="628649" y="4677681"/>
                <a:ext cx="7134225" cy="160518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𝜮</m:t>
                          </m:r>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𝜮</m:t>
                              </m:r>
                            </m:e>
                            <m:sub>
                              <m:r>
                                <a:rPr lang="zh-CN" altLang="en-US" sz="2800" b="1" i="1">
                                  <a:solidFill>
                                    <a:srgbClr val="000000"/>
                                  </a:solidFill>
                                  <a:latin typeface="Cambria Math" panose="02040503050406030204" pitchFamily="18" charset="0"/>
                                  <a:ea typeface="+mj-ea"/>
                                </a:rPr>
                                <m:t>𝟏</m:t>
                              </m:r>
                            </m:sub>
                          </m:sSub>
                        </m:sub>
                        <m:sup/>
                        <m:e>
                          <m:r>
                            <a:rPr lang="en-US" altLang="zh-CN" sz="2800" b="1" i="1" smtClean="0">
                              <a:solidFill>
                                <a:srgbClr val="000000"/>
                              </a:solidFill>
                              <a:latin typeface="Cambria Math" panose="02040503050406030204" pitchFamily="18" charset="0"/>
                              <a:ea typeface="+mj-ea"/>
                            </a:rPr>
                            <m:t> </m:t>
                          </m:r>
                        </m:e>
                      </m:nary>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𝜮</m:t>
                              </m:r>
                            </m:e>
                            <m:sub>
                              <m:r>
                                <a:rPr lang="zh-CN" altLang="en-US" sz="2800" b="1" i="1">
                                  <a:solidFill>
                                    <a:srgbClr val="000000"/>
                                  </a:solidFill>
                                  <a:latin typeface="Cambria Math" panose="02040503050406030204" pitchFamily="18" charset="0"/>
                                  <a:ea typeface="+mj-ea"/>
                                </a:rPr>
                                <m:t>𝟏</m:t>
                              </m:r>
                            </m:sub>
                          </m:sSub>
                        </m:sub>
                        <m:sup/>
                        <m:e>
                          <m:r>
                            <a:rPr lang="en-US" altLang="zh-CN" sz="2800" b="1" i="1" smtClean="0">
                              <a:solidFill>
                                <a:srgbClr val="000000"/>
                              </a:solidFill>
                              <a:latin typeface="Cambria Math" panose="02040503050406030204" pitchFamily="18" charset="0"/>
                              <a:ea typeface="+mj-ea"/>
                            </a:rPr>
                            <m:t> </m:t>
                          </m:r>
                        </m:e>
                      </m:nary>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𝝅</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𝟒</m:t>
                              </m:r>
                            </m:sup>
                          </m:sSup>
                        </m:num>
                        <m:den>
                          <m:r>
                            <a:rPr lang="zh-CN" altLang="en-US" sz="2800" b="1" i="1">
                              <a:solidFill>
                                <a:srgbClr val="000000"/>
                              </a:solidFill>
                              <a:latin typeface="Cambria Math" panose="02040503050406030204" pitchFamily="18" charset="0"/>
                              <a:ea typeface="+mj-ea"/>
                            </a:rPr>
                            <m:t>𝟐</m:t>
                          </m:r>
                        </m:den>
                      </m:f>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𝝅</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𝟒</m:t>
                          </m:r>
                        </m:sup>
                      </m:sSup>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𝝅</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𝒂</m:t>
                              </m:r>
                            </m:e>
                            <m:sup>
                              <m:r>
                                <a:rPr lang="zh-CN" altLang="en-US" sz="2800" b="1" i="1">
                                  <a:solidFill>
                                    <a:srgbClr val="000000"/>
                                  </a:solidFill>
                                  <a:latin typeface="Cambria Math" panose="02040503050406030204" pitchFamily="18" charset="0"/>
                                  <a:ea typeface="+mj-ea"/>
                                </a:rPr>
                                <m:t>𝟒</m:t>
                              </m:r>
                            </m:sup>
                          </m:sSup>
                        </m:num>
                        <m:den>
                          <m:r>
                            <a:rPr lang="zh-CN" altLang="en-US" sz="2800" b="1" i="1">
                              <a:solidFill>
                                <a:srgbClr val="000000"/>
                              </a:solidFill>
                              <a:latin typeface="Cambria Math" panose="02040503050406030204" pitchFamily="18" charset="0"/>
                              <a:ea typeface="+mj-ea"/>
                            </a:rPr>
                            <m:t>𝟐</m:t>
                          </m:r>
                        </m:den>
                      </m:f>
                    </m:oMath>
                  </m:oMathPara>
                </a14:m>
                <a:endParaRPr lang="zh-CN" altLang="en-US" sz="2800" b="1" dirty="0">
                  <a:ea typeface="+mj-ea"/>
                </a:endParaRPr>
              </a:p>
            </p:txBody>
          </p:sp>
        </mc:Choice>
        <mc:Fallback xmlns="">
          <p:sp>
            <p:nvSpPr>
              <p:cNvPr id="23" name="Object 4">
                <a:extLst>
                  <a:ext uri="{FF2B5EF4-FFF2-40B4-BE49-F238E27FC236}">
                    <a16:creationId xmlns:a16="http://schemas.microsoft.com/office/drawing/2014/main" id="{65F6E650-C573-408D-A3E6-BE84D8D1B7D0}"/>
                  </a:ext>
                </a:extLst>
              </p:cNvPr>
              <p:cNvSpPr txBox="1">
                <a:spLocks noRot="1" noChangeAspect="1" noMove="1" noResize="1" noEditPoints="1" noAdjustHandles="1" noChangeArrowheads="1" noChangeShapeType="1" noTextEdit="1"/>
              </p:cNvSpPr>
              <p:nvPr/>
            </p:nvSpPr>
            <p:spPr bwMode="auto">
              <a:xfrm>
                <a:off x="628649" y="4677681"/>
                <a:ext cx="7134225" cy="1605181"/>
              </a:xfrm>
              <a:prstGeom prst="rect">
                <a:avLst/>
              </a:prstGeom>
              <a:blipFill>
                <a:blip r:embed="rId7"/>
                <a:stretch>
                  <a:fillRect/>
                </a:stretch>
              </a:blipFill>
              <a:ln>
                <a:noFill/>
              </a:ln>
              <a:effectLst/>
            </p:spPr>
            <p:txBody>
              <a:bodyPr/>
              <a:lstStyle/>
              <a:p>
                <a:r>
                  <a:rPr lang="zh-CN" altLang="en-US">
                    <a:noFill/>
                  </a:rPr>
                  <a:t> </a:t>
                </a:r>
              </a:p>
            </p:txBody>
          </p:sp>
        </mc:Fallback>
      </mc:AlternateContent>
      <p:grpSp>
        <p:nvGrpSpPr>
          <p:cNvPr id="25" name="Group 11">
            <a:extLst>
              <a:ext uri="{FF2B5EF4-FFF2-40B4-BE49-F238E27FC236}">
                <a16:creationId xmlns:a16="http://schemas.microsoft.com/office/drawing/2014/main" id="{34B7C706-3609-4F8E-B784-3A425F41C920}"/>
              </a:ext>
            </a:extLst>
          </p:cNvPr>
          <p:cNvGrpSpPr>
            <a:grpSpLocks/>
          </p:cNvGrpSpPr>
          <p:nvPr/>
        </p:nvGrpSpPr>
        <p:grpSpPr bwMode="auto">
          <a:xfrm>
            <a:off x="10043429" y="1405455"/>
            <a:ext cx="1981200" cy="2273355"/>
            <a:chOff x="4368" y="432"/>
            <a:chExt cx="1248" cy="1309"/>
          </a:xfrm>
          <a:noFill/>
        </p:grpSpPr>
        <mc:AlternateContent xmlns:mc="http://schemas.openxmlformats.org/markup-compatibility/2006" xmlns:a14="http://schemas.microsoft.com/office/drawing/2010/main">
          <mc:Choice Requires="a14">
            <p:sp>
              <p:nvSpPr>
                <p:cNvPr id="26" name="Object 12">
                  <a:extLst>
                    <a:ext uri="{FF2B5EF4-FFF2-40B4-BE49-F238E27FC236}">
                      <a16:creationId xmlns:a16="http://schemas.microsoft.com/office/drawing/2014/main" id="{F55F64B5-46A9-4B75-A390-BD0905C9EB7A}"/>
                    </a:ext>
                  </a:extLst>
                </p:cNvPr>
                <p:cNvSpPr txBox="1"/>
                <p:nvPr/>
              </p:nvSpPr>
              <p:spPr bwMode="auto">
                <a:xfrm>
                  <a:off x="4889" y="1173"/>
                  <a:ext cx="216" cy="341"/>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rPr>
                          <m:t>𝒐</m:t>
                        </m:r>
                      </m:oMath>
                    </m:oMathPara>
                  </a14:m>
                  <a:endParaRPr lang="zh-CN" altLang="en-US" sz="2800" b="1" dirty="0">
                    <a:latin typeface="+mj-lt"/>
                  </a:endParaRPr>
                </a:p>
              </p:txBody>
            </p:sp>
          </mc:Choice>
          <mc:Fallback xmlns="">
            <p:sp>
              <p:nvSpPr>
                <p:cNvPr id="42" name="Object 12">
                  <a:extLst>
                    <a:ext uri="{FF2B5EF4-FFF2-40B4-BE49-F238E27FC236}">
                      <a16:creationId xmlns:a16="http://schemas.microsoft.com/office/drawing/2014/main" id="{208B5366-51D9-426D-819C-4573E2C3F301}"/>
                    </a:ext>
                  </a:extLst>
                </p:cNvPr>
                <p:cNvSpPr txBox="1">
                  <a:spLocks noRot="1" noChangeAspect="1" noMove="1" noResize="1" noEditPoints="1" noAdjustHandles="1" noChangeArrowheads="1" noChangeShapeType="1" noTextEdit="1"/>
                </p:cNvSpPr>
                <p:nvPr/>
              </p:nvSpPr>
              <p:spPr bwMode="auto">
                <a:xfrm>
                  <a:off x="4889" y="1173"/>
                  <a:ext cx="216" cy="341"/>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Object 13">
                  <a:extLst>
                    <a:ext uri="{FF2B5EF4-FFF2-40B4-BE49-F238E27FC236}">
                      <a16:creationId xmlns:a16="http://schemas.microsoft.com/office/drawing/2014/main" id="{FBCEA566-EFB3-4478-B509-63759626FC90}"/>
                    </a:ext>
                  </a:extLst>
                </p:cNvPr>
                <p:cNvSpPr txBox="1"/>
                <p:nvPr/>
              </p:nvSpPr>
              <p:spPr bwMode="auto">
                <a:xfrm>
                  <a:off x="4981" y="843"/>
                  <a:ext cx="189" cy="343"/>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800" b="1" dirty="0"/>
                          <m:t>Σ</m:t>
                        </m:r>
                      </m:oMath>
                    </m:oMathPara>
                  </a14:m>
                  <a:endParaRPr lang="zh-CN" altLang="en-US" sz="2800" b="1" dirty="0">
                    <a:latin typeface="+mj-lt"/>
                  </a:endParaRPr>
                </a:p>
              </p:txBody>
            </p:sp>
          </mc:Choice>
          <mc:Fallback xmlns="">
            <p:sp>
              <p:nvSpPr>
                <p:cNvPr id="27" name="Object 13">
                  <a:extLst>
                    <a:ext uri="{FF2B5EF4-FFF2-40B4-BE49-F238E27FC236}">
                      <a16:creationId xmlns:a16="http://schemas.microsoft.com/office/drawing/2014/main" id="{FBCEA566-EFB3-4478-B509-63759626FC90}"/>
                    </a:ext>
                  </a:extLst>
                </p:cNvPr>
                <p:cNvSpPr txBox="1">
                  <a:spLocks noRot="1" noChangeAspect="1" noMove="1" noResize="1" noEditPoints="1" noAdjustHandles="1" noChangeArrowheads="1" noChangeShapeType="1" noTextEdit="1"/>
                </p:cNvSpPr>
                <p:nvPr/>
              </p:nvSpPr>
              <p:spPr bwMode="auto">
                <a:xfrm>
                  <a:off x="4981" y="843"/>
                  <a:ext cx="189" cy="343"/>
                </a:xfrm>
                <a:prstGeom prst="rect">
                  <a:avLst/>
                </a:prstGeom>
                <a:blipFill>
                  <a:blip r:embed="rId10"/>
                  <a:stretch>
                    <a:fillRect r="-6122"/>
                  </a:stretch>
                </a:blipFill>
                <a:ln>
                  <a:noFill/>
                </a:ln>
                <a:effectLst/>
              </p:spPr>
              <p:txBody>
                <a:bodyPr/>
                <a:lstStyle/>
                <a:p>
                  <a:r>
                    <a:rPr lang="zh-CN" altLang="en-US">
                      <a:noFill/>
                    </a:rPr>
                    <a:t> </a:t>
                  </a:r>
                </a:p>
              </p:txBody>
            </p:sp>
          </mc:Fallback>
        </mc:AlternateContent>
        <p:sp>
          <p:nvSpPr>
            <p:cNvPr id="28" name="Object 14">
              <a:extLst>
                <a:ext uri="{FF2B5EF4-FFF2-40B4-BE49-F238E27FC236}">
                  <a16:creationId xmlns:a16="http://schemas.microsoft.com/office/drawing/2014/main" id="{ED427577-3E12-42A3-9957-1761C419ECE3}"/>
                </a:ext>
              </a:extLst>
            </p:cNvPr>
            <p:cNvSpPr txBox="1"/>
            <p:nvPr/>
          </p:nvSpPr>
          <p:spPr bwMode="auto">
            <a:xfrm>
              <a:off x="4488" y="1396"/>
              <a:ext cx="288" cy="345"/>
            </a:xfrm>
            <a:prstGeom prst="rect">
              <a:avLst/>
            </a:prstGeom>
            <a:grpFill/>
            <a:ln>
              <a:noFill/>
            </a:ln>
            <a:effectLst/>
          </p:spPr>
          <p:txBody>
            <a:bodyPr>
              <a:noAutofit/>
            </a:bodyPr>
            <a:lstStyle/>
            <a:p>
              <a:endParaRPr lang="zh-CN" altLang="en-US" sz="2800" b="1" dirty="0">
                <a:latin typeface="+mj-lt"/>
              </a:endParaRPr>
            </a:p>
          </p:txBody>
        </p:sp>
        <p:grpSp>
          <p:nvGrpSpPr>
            <p:cNvPr id="29" name="Group 15">
              <a:extLst>
                <a:ext uri="{FF2B5EF4-FFF2-40B4-BE49-F238E27FC236}">
                  <a16:creationId xmlns:a16="http://schemas.microsoft.com/office/drawing/2014/main" id="{E9F54670-B45A-4198-9ABB-614BEE71D73B}"/>
                </a:ext>
              </a:extLst>
            </p:cNvPr>
            <p:cNvGrpSpPr>
              <a:grpSpLocks/>
            </p:cNvGrpSpPr>
            <p:nvPr/>
          </p:nvGrpSpPr>
          <p:grpSpPr bwMode="auto">
            <a:xfrm>
              <a:off x="4368" y="432"/>
              <a:ext cx="1248" cy="1296"/>
              <a:chOff x="4368" y="432"/>
              <a:chExt cx="1248" cy="1296"/>
            </a:xfrm>
            <a:grpFill/>
          </p:grpSpPr>
          <p:sp>
            <p:nvSpPr>
              <p:cNvPr id="31" name="Object 16">
                <a:extLst>
                  <a:ext uri="{FF2B5EF4-FFF2-40B4-BE49-F238E27FC236}">
                    <a16:creationId xmlns:a16="http://schemas.microsoft.com/office/drawing/2014/main" id="{07FA9395-EB47-4DA6-85AE-7A289C32BD3A}"/>
                  </a:ext>
                </a:extLst>
              </p:cNvPr>
              <p:cNvSpPr txBox="1"/>
              <p:nvPr/>
            </p:nvSpPr>
            <p:spPr bwMode="auto">
              <a:xfrm>
                <a:off x="4649" y="444"/>
                <a:ext cx="276" cy="323"/>
              </a:xfrm>
              <a:prstGeom prst="rect">
                <a:avLst/>
              </a:prstGeom>
              <a:grpFill/>
              <a:ln>
                <a:noFill/>
              </a:ln>
              <a:effectLst/>
            </p:spPr>
            <p:txBody>
              <a:bodyPr>
                <a:noAutofit/>
              </a:bodyPr>
              <a:lstStyle/>
              <a:p>
                <a:endParaRPr lang="zh-CN" altLang="en-US" sz="2800" b="1" dirty="0">
                  <a:latin typeface="+mj-lt"/>
                </a:endParaRPr>
              </a:p>
            </p:txBody>
          </p:sp>
          <p:sp>
            <p:nvSpPr>
              <p:cNvPr id="32" name="Freeform 17">
                <a:extLst>
                  <a:ext uri="{FF2B5EF4-FFF2-40B4-BE49-F238E27FC236}">
                    <a16:creationId xmlns:a16="http://schemas.microsoft.com/office/drawing/2014/main" id="{80813F9B-E644-4B6A-8BFF-E531DD5E1EC5}"/>
                  </a:ext>
                </a:extLst>
              </p:cNvPr>
              <p:cNvSpPr>
                <a:spLocks/>
              </p:cNvSpPr>
              <p:nvPr/>
            </p:nvSpPr>
            <p:spPr bwMode="auto">
              <a:xfrm>
                <a:off x="4368" y="720"/>
                <a:ext cx="1152" cy="576"/>
              </a:xfrm>
              <a:custGeom>
                <a:avLst/>
                <a:gdLst>
                  <a:gd name="T0" fmla="*/ 0 w 1152"/>
                  <a:gd name="T1" fmla="*/ 0 h 576"/>
                  <a:gd name="T2" fmla="*/ 288 w 1152"/>
                  <a:gd name="T3" fmla="*/ 432 h 576"/>
                  <a:gd name="T4" fmla="*/ 576 w 1152"/>
                  <a:gd name="T5" fmla="*/ 576 h 576"/>
                  <a:gd name="T6" fmla="*/ 864 w 1152"/>
                  <a:gd name="T7" fmla="*/ 432 h 576"/>
                  <a:gd name="T8" fmla="*/ 1152 w 1152"/>
                  <a:gd name="T9" fmla="*/ 0 h 576"/>
                </a:gdLst>
                <a:ahLst/>
                <a:cxnLst>
                  <a:cxn ang="0">
                    <a:pos x="T0" y="T1"/>
                  </a:cxn>
                  <a:cxn ang="0">
                    <a:pos x="T2" y="T3"/>
                  </a:cxn>
                  <a:cxn ang="0">
                    <a:pos x="T4" y="T5"/>
                  </a:cxn>
                  <a:cxn ang="0">
                    <a:pos x="T6" y="T7"/>
                  </a:cxn>
                  <a:cxn ang="0">
                    <a:pos x="T8" y="T9"/>
                  </a:cxn>
                </a:cxnLst>
                <a:rect l="0" t="0" r="r" b="b"/>
                <a:pathLst>
                  <a:path w="1152" h="576">
                    <a:moveTo>
                      <a:pt x="0" y="0"/>
                    </a:moveTo>
                    <a:cubicBezTo>
                      <a:pt x="96" y="168"/>
                      <a:pt x="192" y="336"/>
                      <a:pt x="288" y="432"/>
                    </a:cubicBezTo>
                    <a:cubicBezTo>
                      <a:pt x="384" y="528"/>
                      <a:pt x="480" y="576"/>
                      <a:pt x="576" y="576"/>
                    </a:cubicBezTo>
                    <a:cubicBezTo>
                      <a:pt x="672" y="576"/>
                      <a:pt x="768" y="528"/>
                      <a:pt x="864" y="432"/>
                    </a:cubicBezTo>
                    <a:cubicBezTo>
                      <a:pt x="960" y="336"/>
                      <a:pt x="1056" y="168"/>
                      <a:pt x="1152" y="0"/>
                    </a:cubicBezTo>
                  </a:path>
                </a:pathLst>
              </a:cu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p:sp>
            <p:nvSpPr>
              <p:cNvPr id="33" name="Oval 18">
                <a:extLst>
                  <a:ext uri="{FF2B5EF4-FFF2-40B4-BE49-F238E27FC236}">
                    <a16:creationId xmlns:a16="http://schemas.microsoft.com/office/drawing/2014/main" id="{5E54DE79-ADD0-4C92-BE51-5D75D19B26FC}"/>
                  </a:ext>
                </a:extLst>
              </p:cNvPr>
              <p:cNvSpPr>
                <a:spLocks noChangeArrowheads="1"/>
              </p:cNvSpPr>
              <p:nvPr/>
            </p:nvSpPr>
            <p:spPr bwMode="auto">
              <a:xfrm>
                <a:off x="4368" y="624"/>
                <a:ext cx="1152" cy="192"/>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p:grpSp>
            <p:nvGrpSpPr>
              <p:cNvPr id="34" name="Group 19">
                <a:extLst>
                  <a:ext uri="{FF2B5EF4-FFF2-40B4-BE49-F238E27FC236}">
                    <a16:creationId xmlns:a16="http://schemas.microsoft.com/office/drawing/2014/main" id="{B938E447-ECE9-436F-9BE0-02A75DFBFDF4}"/>
                  </a:ext>
                </a:extLst>
              </p:cNvPr>
              <p:cNvGrpSpPr>
                <a:grpSpLocks/>
              </p:cNvGrpSpPr>
              <p:nvPr/>
            </p:nvGrpSpPr>
            <p:grpSpPr bwMode="auto">
              <a:xfrm>
                <a:off x="4656" y="720"/>
                <a:ext cx="960" cy="1008"/>
                <a:chOff x="4512" y="1056"/>
                <a:chExt cx="960" cy="1008"/>
              </a:xfrm>
              <a:grpFill/>
            </p:grpSpPr>
            <p:sp>
              <p:nvSpPr>
                <p:cNvPr id="37" name="Line 20">
                  <a:extLst>
                    <a:ext uri="{FF2B5EF4-FFF2-40B4-BE49-F238E27FC236}">
                      <a16:creationId xmlns:a16="http://schemas.microsoft.com/office/drawing/2014/main" id="{E83E18DC-B8DA-4683-BDF2-01CE7C5CE2BF}"/>
                    </a:ext>
                  </a:extLst>
                </p:cNvPr>
                <p:cNvSpPr>
                  <a:spLocks noChangeShapeType="1"/>
                </p:cNvSpPr>
                <p:nvPr/>
              </p:nvSpPr>
              <p:spPr bwMode="auto">
                <a:xfrm>
                  <a:off x="4800" y="1632"/>
                  <a:ext cx="672"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p:sp>
              <p:nvSpPr>
                <p:cNvPr id="38" name="Line 21">
                  <a:extLst>
                    <a:ext uri="{FF2B5EF4-FFF2-40B4-BE49-F238E27FC236}">
                      <a16:creationId xmlns:a16="http://schemas.microsoft.com/office/drawing/2014/main" id="{7807DECA-A96E-4253-BE6E-C02F73441904}"/>
                    </a:ext>
                  </a:extLst>
                </p:cNvPr>
                <p:cNvSpPr>
                  <a:spLocks noChangeShapeType="1"/>
                </p:cNvSpPr>
                <p:nvPr/>
              </p:nvSpPr>
              <p:spPr bwMode="auto">
                <a:xfrm flipH="1">
                  <a:off x="4512" y="1632"/>
                  <a:ext cx="288" cy="43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p:sp>
              <p:nvSpPr>
                <p:cNvPr id="39" name="Line 22">
                  <a:extLst>
                    <a:ext uri="{FF2B5EF4-FFF2-40B4-BE49-F238E27FC236}">
                      <a16:creationId xmlns:a16="http://schemas.microsoft.com/office/drawing/2014/main" id="{0B356BA8-5580-4498-89A8-3AB8E5939AED}"/>
                    </a:ext>
                  </a:extLst>
                </p:cNvPr>
                <p:cNvSpPr>
                  <a:spLocks noChangeShapeType="1"/>
                </p:cNvSpPr>
                <p:nvPr/>
              </p:nvSpPr>
              <p:spPr bwMode="auto">
                <a:xfrm flipV="1">
                  <a:off x="4800" y="1056"/>
                  <a:ext cx="0" cy="576"/>
                </a:xfrm>
                <a:prstGeom prst="line">
                  <a:avLst/>
                </a:prstGeom>
                <a:grp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p:grpSp>
          <p:sp>
            <p:nvSpPr>
              <p:cNvPr id="35" name="Line 23">
                <a:extLst>
                  <a:ext uri="{FF2B5EF4-FFF2-40B4-BE49-F238E27FC236}">
                    <a16:creationId xmlns:a16="http://schemas.microsoft.com/office/drawing/2014/main" id="{1032D2DE-1FF4-4167-9F5F-3102C7EAFFE0}"/>
                  </a:ext>
                </a:extLst>
              </p:cNvPr>
              <p:cNvSpPr>
                <a:spLocks noChangeShapeType="1"/>
              </p:cNvSpPr>
              <p:nvPr/>
            </p:nvSpPr>
            <p:spPr bwMode="auto">
              <a:xfrm flipV="1">
                <a:off x="4944" y="432"/>
                <a:ext cx="0" cy="28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ndParaRPr>
              </a:p>
            </p:txBody>
          </p:sp>
          <mc:AlternateContent xmlns:mc="http://schemas.openxmlformats.org/markup-compatibility/2006" xmlns:a14="http://schemas.microsoft.com/office/drawing/2010/main">
            <mc:Choice Requires="a14">
              <p:sp>
                <p:nvSpPr>
                  <p:cNvPr id="36" name="Object 24">
                    <a:extLst>
                      <a:ext uri="{FF2B5EF4-FFF2-40B4-BE49-F238E27FC236}">
                        <a16:creationId xmlns:a16="http://schemas.microsoft.com/office/drawing/2014/main" id="{384B5994-B3EA-41F2-8DA8-F13C5C412E52}"/>
                      </a:ext>
                    </a:extLst>
                  </p:cNvPr>
                  <p:cNvSpPr txBox="1"/>
                  <p:nvPr/>
                </p:nvSpPr>
                <p:spPr bwMode="auto">
                  <a:xfrm>
                    <a:off x="4932" y="554"/>
                    <a:ext cx="169" cy="225"/>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altLang="zh-CN" sz="2400" b="1" i="1" smtClean="0">
                              <a:solidFill>
                                <a:srgbClr val="000000"/>
                              </a:solidFill>
                              <a:latin typeface="Cambria Math" panose="02040503050406030204" pitchFamily="18" charset="0"/>
                            </a:rPr>
                            <m:t>𝒂</m:t>
                          </m:r>
                          <m:r>
                            <a:rPr lang="zh-CN" altLang="en-US" sz="2400" b="1" i="1" baseline="30000" smtClean="0">
                              <a:solidFill>
                                <a:srgbClr val="000000"/>
                              </a:solidFill>
                              <a:latin typeface="Cambria Math" panose="02040503050406030204" pitchFamily="18" charset="0"/>
                            </a:rPr>
                            <m:t>𝟐</m:t>
                          </m:r>
                        </m:oMath>
                      </m:oMathPara>
                    </a14:m>
                    <a:endParaRPr lang="zh-CN" altLang="en-US" sz="2800" b="1" baseline="30000" dirty="0">
                      <a:latin typeface="+mj-lt"/>
                    </a:endParaRPr>
                  </a:p>
                </p:txBody>
              </p:sp>
            </mc:Choice>
            <mc:Fallback xmlns="">
              <p:sp>
                <p:nvSpPr>
                  <p:cNvPr id="52" name="Object 24">
                    <a:extLst>
                      <a:ext uri="{FF2B5EF4-FFF2-40B4-BE49-F238E27FC236}">
                        <a16:creationId xmlns:a16="http://schemas.microsoft.com/office/drawing/2014/main" id="{51ADB8B2-E924-4C27-8D59-5B8C8685604D}"/>
                      </a:ext>
                    </a:extLst>
                  </p:cNvPr>
                  <p:cNvSpPr txBox="1">
                    <a:spLocks noRot="1" noChangeAspect="1" noMove="1" noResize="1" noEditPoints="1" noAdjustHandles="1" noChangeArrowheads="1" noChangeShapeType="1" noTextEdit="1"/>
                  </p:cNvSpPr>
                  <p:nvPr/>
                </p:nvSpPr>
                <p:spPr bwMode="auto">
                  <a:xfrm>
                    <a:off x="4932" y="554"/>
                    <a:ext cx="169" cy="225"/>
                  </a:xfrm>
                  <a:prstGeom prst="rect">
                    <a:avLst/>
                  </a:prstGeom>
                  <a:blipFill>
                    <a:blip r:embed="rId11"/>
                    <a:stretch>
                      <a:fillRect r="-77273" b="-30769"/>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0" name="Object 13">
                  <a:extLst>
                    <a:ext uri="{FF2B5EF4-FFF2-40B4-BE49-F238E27FC236}">
                      <a16:creationId xmlns:a16="http://schemas.microsoft.com/office/drawing/2014/main" id="{0D04DBC0-C138-4FD3-A50A-F71137674D6C}"/>
                    </a:ext>
                  </a:extLst>
                </p:cNvPr>
                <p:cNvSpPr txBox="1"/>
                <p:nvPr/>
              </p:nvSpPr>
              <p:spPr bwMode="auto">
                <a:xfrm>
                  <a:off x="4587" y="482"/>
                  <a:ext cx="302" cy="343"/>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800" b="1" dirty="0"/>
                          <m:t>Σ</m:t>
                        </m:r>
                        <m:r>
                          <m:rPr>
                            <m:nor/>
                          </m:rPr>
                          <a:rPr lang="en-US" altLang="zh-CN" sz="2800" b="1" i="0" baseline="-25000" dirty="0" smtClean="0"/>
                          <m:t>1</m:t>
                        </m:r>
                      </m:oMath>
                    </m:oMathPara>
                  </a14:m>
                  <a:endParaRPr lang="zh-CN" altLang="en-US" sz="2800" b="1" baseline="-25000" dirty="0">
                    <a:latin typeface="+mj-lt"/>
                  </a:endParaRPr>
                </a:p>
              </p:txBody>
            </p:sp>
          </mc:Choice>
          <mc:Fallback xmlns="">
            <p:sp>
              <p:nvSpPr>
                <p:cNvPr id="30" name="Object 13">
                  <a:extLst>
                    <a:ext uri="{FF2B5EF4-FFF2-40B4-BE49-F238E27FC236}">
                      <a16:creationId xmlns:a16="http://schemas.microsoft.com/office/drawing/2014/main" id="{0D04DBC0-C138-4FD3-A50A-F71137674D6C}"/>
                    </a:ext>
                  </a:extLst>
                </p:cNvPr>
                <p:cNvSpPr txBox="1">
                  <a:spLocks noRot="1" noChangeAspect="1" noMove="1" noResize="1" noEditPoints="1" noAdjustHandles="1" noChangeArrowheads="1" noChangeShapeType="1" noTextEdit="1"/>
                </p:cNvSpPr>
                <p:nvPr/>
              </p:nvSpPr>
              <p:spPr bwMode="auto">
                <a:xfrm>
                  <a:off x="4587" y="482"/>
                  <a:ext cx="302" cy="343"/>
                </a:xfrm>
                <a:prstGeom prst="rect">
                  <a:avLst/>
                </a:prstGeom>
                <a:blipFill>
                  <a:blip r:embed="rId2"/>
                  <a:stretch>
                    <a:fillRect/>
                  </a:stretch>
                </a:blipFill>
                <a:ln>
                  <a:noFill/>
                </a:ln>
                <a:effectLst/>
              </p:spPr>
              <p:txBody>
                <a:bodyPr/>
                <a:lstStyle/>
                <a:p>
                  <a:r>
                    <a:rPr lang="zh-CN" altLang="en-US">
                      <a:noFill/>
                    </a:rPr>
                    <a:t> </a:t>
                  </a:r>
                </a:p>
              </p:txBody>
            </p:sp>
          </mc:Fallback>
        </mc:AlternateContent>
      </p:grpSp>
    </p:spTree>
    <p:extLst>
      <p:ext uri="{BB962C8B-B14F-4D97-AF65-F5344CB8AC3E}">
        <p14:creationId xmlns:p14="http://schemas.microsoft.com/office/powerpoint/2010/main" val="97631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8" grpId="0"/>
      <p:bldP spid="18449" grpId="0"/>
      <p:bldP spid="1845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461" name="Object 5">
                <a:extLst>
                  <a:ext uri="{FF2B5EF4-FFF2-40B4-BE49-F238E27FC236}">
                    <a16:creationId xmlns:a16="http://schemas.microsoft.com/office/drawing/2014/main" id="{B5DA9BF9-87B7-44C6-90ED-36C73F92654A}"/>
                  </a:ext>
                </a:extLst>
              </p:cNvPr>
              <p:cNvSpPr txBox="1"/>
              <p:nvPr/>
            </p:nvSpPr>
            <p:spPr bwMode="auto">
              <a:xfrm>
                <a:off x="538163" y="142874"/>
                <a:ext cx="10539412" cy="289560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例</m:t>
                      </m:r>
                      <m:r>
                        <a:rPr lang="zh-CN" altLang="en-US" sz="2800" b="1" i="1">
                          <a:solidFill>
                            <a:srgbClr val="000000"/>
                          </a:solidFill>
                          <a:latin typeface="Cambria Math" panose="02040503050406030204" pitchFamily="18" charset="0"/>
                          <a:ea typeface="+mj-ea"/>
                        </a:rPr>
                        <m:t>𝟑</m:t>
                      </m:r>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设对于半空间</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&gt;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内任意的光滑有向封闭曲面</m:t>
                      </m:r>
                      <m:r>
                        <a:rPr lang="zh-CN" altLang="en-US" sz="2800" b="1" i="1">
                          <a:solidFill>
                            <a:srgbClr val="000000"/>
                          </a:solidFill>
                          <a:latin typeface="Cambria Math" panose="02040503050406030204" pitchFamily="18" charset="0"/>
                          <a:ea typeface="+mj-ea"/>
                        </a:rPr>
                        <m:t>𝑺</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都有</m:t>
                      </m:r>
                    </m:oMath>
                    <m:oMath xmlns:m="http://schemas.openxmlformats.org/officeDocument/2006/math">
                      <m:r>
                        <a:rPr lang="zh-CN" altLang="en-US" sz="2800" b="1" i="1">
                          <a:solidFill>
                            <a:srgbClr val="000000"/>
                          </a:solidFill>
                          <a:latin typeface="Cambria Math" panose="02040503050406030204" pitchFamily="18" charset="0"/>
                          <a:ea typeface="+mj-ea"/>
                        </a:rPr>
                        <m:t> </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𝑺</m:t>
                          </m:r>
                        </m:sub>
                        <m:sup/>
                        <m:e>
                          <m:r>
                            <a:rPr lang="zh-CN" altLang="en-US" sz="2800" b="1" i="1">
                              <a:solidFill>
                                <a:srgbClr val="000000"/>
                              </a:solidFill>
                              <a:latin typeface="Cambria Math" panose="02040503050406030204" pitchFamily="18" charset="0"/>
                              <a:ea typeface="+mj-ea"/>
                            </a:rPr>
                            <m:t>𝒙𝒇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𝒚</m:t>
                          </m:r>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𝒙𝒚𝒇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𝒛</m:t>
                          </m:r>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𝒆</m:t>
                              </m:r>
                            </m:e>
                            <m:sup>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𝒙</m:t>
                              </m:r>
                            </m:sup>
                          </m:sSup>
                          <m:r>
                            <a:rPr lang="zh-CN" altLang="en-US" sz="2800" b="1" i="1">
                              <a:solidFill>
                                <a:srgbClr val="000000"/>
                              </a:solidFill>
                              <a:latin typeface="Cambria Math" panose="02040503050406030204" pitchFamily="18" charset="0"/>
                              <a:ea typeface="+mj-ea"/>
                            </a:rPr>
                            <m:t>𝒛</m:t>
                          </m:r>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𝒙</m:t>
                          </m:r>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𝒚</m:t>
                          </m:r>
                        </m:e>
                      </m:nary>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oMath>
                    <m:oMath xmlns:m="http://schemas.openxmlformats.org/officeDocument/2006/math">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其中</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在</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内具有一阶连续导数，且</m:t>
                      </m:r>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𝟎</m:t>
                                  </m:r>
                                </m:e>
                                <m:sup>
                                  <m:r>
                                    <a:rPr lang="zh-CN" altLang="en-US" sz="2800" b="1" i="1">
                                      <a:solidFill>
                                        <a:srgbClr val="000000"/>
                                      </a:solidFill>
                                      <a:latin typeface="Cambria Math" panose="02040503050406030204" pitchFamily="18" charset="0"/>
                                      <a:ea typeface="+mj-ea"/>
                                    </a:rPr>
                                    <m:t>+</m:t>
                                  </m:r>
                                </m:sup>
                              </m:sSup>
                            </m:lim>
                          </m:limLow>
                        </m:fName>
                        <m:e>
                          <m:r>
                            <a:rPr lang="zh-CN" altLang="en-US" sz="2800" b="1" i="1">
                              <a:solidFill>
                                <a:srgbClr val="000000"/>
                              </a:solidFill>
                              <a:latin typeface="Cambria Math" panose="02040503050406030204" pitchFamily="18" charset="0"/>
                              <a:ea typeface="+mj-ea"/>
                            </a:rPr>
                            <m:t>𝒇</m:t>
                          </m:r>
                        </m:e>
                      </m:func>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oMath>
                    <m:oMath xmlns:m="http://schemas.openxmlformats.org/officeDocument/2006/math">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求</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oMath>
                  </m:oMathPara>
                </a14:m>
                <a:endParaRPr lang="zh-CN" altLang="en-US" sz="2800" b="1" dirty="0">
                  <a:ea typeface="+mj-ea"/>
                </a:endParaRPr>
              </a:p>
            </p:txBody>
          </p:sp>
        </mc:Choice>
        <mc:Fallback xmlns="">
          <p:sp>
            <p:nvSpPr>
              <p:cNvPr id="19461" name="Object 5">
                <a:extLst>
                  <a:ext uri="{FF2B5EF4-FFF2-40B4-BE49-F238E27FC236}">
                    <a16:creationId xmlns:a16="http://schemas.microsoft.com/office/drawing/2014/main" id="{B5DA9BF9-87B7-44C6-90ED-36C73F92654A}"/>
                  </a:ext>
                </a:extLst>
              </p:cNvPr>
              <p:cNvSpPr txBox="1">
                <a:spLocks noRot="1" noChangeAspect="1" noMove="1" noResize="1" noEditPoints="1" noAdjustHandles="1" noChangeArrowheads="1" noChangeShapeType="1" noTextEdit="1"/>
              </p:cNvSpPr>
              <p:nvPr/>
            </p:nvSpPr>
            <p:spPr bwMode="auto">
              <a:xfrm>
                <a:off x="538163" y="142874"/>
                <a:ext cx="10539412" cy="2895601"/>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bject 3">
                <a:extLst>
                  <a:ext uri="{FF2B5EF4-FFF2-40B4-BE49-F238E27FC236}">
                    <a16:creationId xmlns:a16="http://schemas.microsoft.com/office/drawing/2014/main" id="{63E2A712-0087-4917-A624-4875ECDA8038}"/>
                  </a:ext>
                </a:extLst>
              </p:cNvPr>
              <p:cNvSpPr txBox="1"/>
              <p:nvPr/>
            </p:nvSpPr>
            <p:spPr bwMode="auto">
              <a:xfrm>
                <a:off x="919163" y="2714625"/>
                <a:ext cx="10615612" cy="13335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由高斯公式</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𝑺</m:t>
                          </m:r>
                        </m:sub>
                        <m:sup/>
                        <m:e>
                          <m:r>
                            <a:rPr lang="zh-CN" altLang="en-US" sz="2800" b="1" i="1">
                              <a:solidFill>
                                <a:srgbClr val="000000"/>
                              </a:solidFill>
                              <a:latin typeface="Cambria Math" panose="02040503050406030204" pitchFamily="18" charset="0"/>
                            </a:rPr>
                            <m:t>𝒙𝒇</m:t>
                          </m:r>
                          <m:d>
                            <m:dPr>
                              <m:ctrlPr>
                                <a:rPr lang="zh-CN" altLang="en-US" sz="2800" b="1" i="1">
                                  <a:solidFill>
                                    <a:srgbClr val="000000"/>
                                  </a:solidFill>
                                  <a:latin typeface="Cambria Math" panose="02040503050406030204" pitchFamily="18" charset="0"/>
                                </a:rPr>
                              </m:ctrlPr>
                            </m:dPr>
                            <m:e>
                              <m:r>
                                <a:rPr lang="zh-CN" altLang="en-US" sz="2800" b="1" i="1">
                                  <a:solidFill>
                                    <a:srgbClr val="000000"/>
                                  </a:solidFill>
                                  <a:latin typeface="Cambria Math" panose="02040503050406030204" pitchFamily="18" charset="0"/>
                                </a:rPr>
                                <m:t>𝒙</m:t>
                              </m:r>
                            </m:e>
                          </m:d>
                          <m:r>
                            <a:rPr lang="zh-CN" altLang="en-US" sz="2800" b="1">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𝒚</m:t>
                          </m:r>
                          <m:r>
                            <a:rPr lang="zh-CN" altLang="en-US" sz="2800" b="1">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𝒛</m:t>
                          </m:r>
                        </m:e>
                      </m:nary>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𝒙𝒚𝒇</m:t>
                      </m:r>
                      <m:d>
                        <m:dPr>
                          <m:ctrlPr>
                            <a:rPr lang="zh-CN" altLang="en-US" sz="2800" b="1" i="1">
                              <a:solidFill>
                                <a:srgbClr val="000000"/>
                              </a:solidFill>
                              <a:latin typeface="Cambria Math" panose="02040503050406030204" pitchFamily="18" charset="0"/>
                            </a:rPr>
                          </m:ctrlPr>
                        </m:dPr>
                        <m:e>
                          <m:r>
                            <a:rPr lang="zh-CN" altLang="en-US" sz="2800" b="1" i="1">
                              <a:solidFill>
                                <a:srgbClr val="000000"/>
                              </a:solidFill>
                              <a:latin typeface="Cambria Math" panose="02040503050406030204" pitchFamily="18" charset="0"/>
                            </a:rPr>
                            <m:t>𝒙</m:t>
                          </m:r>
                        </m:e>
                      </m:d>
                      <m:r>
                        <a:rPr lang="zh-CN" altLang="en-US" sz="2800" b="1">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𝒛</m:t>
                      </m:r>
                      <m:r>
                        <a:rPr lang="zh-CN" altLang="en-US" sz="2800" b="1">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𝒆</m:t>
                          </m:r>
                        </m:e>
                        <m:sup>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𝒙</m:t>
                          </m:r>
                        </m:sup>
                      </m:sSup>
                      <m:r>
                        <a:rPr lang="zh-CN" altLang="en-US" sz="2800" b="1" i="1">
                          <a:solidFill>
                            <a:srgbClr val="000000"/>
                          </a:solidFill>
                          <a:latin typeface="Cambria Math" panose="02040503050406030204" pitchFamily="18" charset="0"/>
                        </a:rPr>
                        <m:t>𝒛</m:t>
                      </m:r>
                      <m:r>
                        <a:rPr lang="zh-CN" altLang="en-US" sz="2800" b="1">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𝒙</m:t>
                      </m:r>
                      <m:r>
                        <a:rPr lang="zh-CN" altLang="en-US" sz="2800" b="1">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𝒚</m:t>
                      </m:r>
                    </m:oMath>
                  </m:oMathPara>
                </a14:m>
                <a:endParaRPr lang="zh-CN" altLang="en-US" sz="2800" b="1" dirty="0"/>
              </a:p>
              <a:p>
                <a:endParaRPr lang="zh-CN" altLang="en-US" sz="2800" b="1" dirty="0">
                  <a:latin typeface="+mj-lt"/>
                  <a:ea typeface="+mj-ea"/>
                </a:endParaRPr>
              </a:p>
            </p:txBody>
          </p:sp>
        </mc:Choice>
        <mc:Fallback xmlns="">
          <p:sp>
            <p:nvSpPr>
              <p:cNvPr id="14" name="Object 3">
                <a:extLst>
                  <a:ext uri="{FF2B5EF4-FFF2-40B4-BE49-F238E27FC236}">
                    <a16:creationId xmlns:a16="http://schemas.microsoft.com/office/drawing/2014/main" id="{63E2A712-0087-4917-A624-4875ECDA8038}"/>
                  </a:ext>
                </a:extLst>
              </p:cNvPr>
              <p:cNvSpPr txBox="1">
                <a:spLocks noRot="1" noChangeAspect="1" noMove="1" noResize="1" noEditPoints="1" noAdjustHandles="1" noChangeArrowheads="1" noChangeShapeType="1" noTextEdit="1"/>
              </p:cNvSpPr>
              <p:nvPr/>
            </p:nvSpPr>
            <p:spPr bwMode="auto">
              <a:xfrm>
                <a:off x="919163" y="2714625"/>
                <a:ext cx="10615612" cy="1333500"/>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Object 5">
                <a:extLst>
                  <a:ext uri="{FF2B5EF4-FFF2-40B4-BE49-F238E27FC236}">
                    <a16:creationId xmlns:a16="http://schemas.microsoft.com/office/drawing/2014/main" id="{12BA06FB-A635-4A77-A7D0-DA95F0C7DC7D}"/>
                  </a:ext>
                </a:extLst>
              </p:cNvPr>
              <p:cNvSpPr txBox="1"/>
              <p:nvPr/>
            </p:nvSpPr>
            <p:spPr bwMode="auto">
              <a:xfrm>
                <a:off x="2085976" y="3952876"/>
                <a:ext cx="7115174" cy="12938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𝑽</m:t>
                          </m:r>
                        </m:sub>
                        <m:sup/>
                        <m:e>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𝒙𝒇</m:t>
                          </m:r>
                          <m:r>
                            <a:rPr lang="zh-CN" altLang="en-US" sz="2800" b="1" i="1">
                              <a:solidFill>
                                <a:srgbClr val="000000"/>
                              </a:solidFill>
                              <a:latin typeface="Cambria Math" panose="02040503050406030204" pitchFamily="18" charset="0"/>
                              <a:ea typeface="+mj-ea"/>
                            </a:rPr>
                            <m:t>′</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𝒇</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𝒆</m:t>
                              </m:r>
                            </m:e>
                            <m:sup>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𝒙</m:t>
                              </m:r>
                            </m:sup>
                          </m:sSup>
                          <m:r>
                            <a:rPr lang="zh-CN" altLang="en-US" sz="2800" b="1" i="1">
                              <a:solidFill>
                                <a:srgbClr val="000000"/>
                              </a:solidFill>
                              <a:latin typeface="Cambria Math" panose="02040503050406030204" pitchFamily="18" charset="0"/>
                              <a:ea typeface="+mj-ea"/>
                            </a:rPr>
                            <m:t>]</m:t>
                          </m:r>
                        </m:e>
                      </m:nary>
                      <m:r>
                        <m:rPr>
                          <m:nor/>
                        </m:rPr>
                        <a:rPr lang="zh-CN" altLang="en-US" sz="2800" b="1" i="0">
                          <a:solidFill>
                            <a:srgbClr val="000000"/>
                          </a:solidFill>
                          <a:latin typeface="+mj-lt"/>
                          <a:ea typeface="+mj-ea"/>
                        </a:rPr>
                        <m:t>d</m:t>
                      </m:r>
                      <m:r>
                        <m:rPr>
                          <m:nor/>
                        </m:rPr>
                        <a:rPr lang="zh-CN" altLang="en-US" sz="2800" b="1" i="1">
                          <a:solidFill>
                            <a:srgbClr val="000000"/>
                          </a:solidFill>
                          <a:latin typeface="+mj-lt"/>
                          <a:ea typeface="+mj-ea"/>
                        </a:rPr>
                        <m:t>V</m:t>
                      </m:r>
                      <m:r>
                        <a:rPr lang="zh-CN" altLang="en-US" sz="2800" b="1" i="1">
                          <a:solidFill>
                            <a:srgbClr val="000000"/>
                          </a:solidFill>
                          <a:latin typeface="Cambria Math" panose="02040503050406030204" pitchFamily="18" charset="0"/>
                          <a:ea typeface="+mj-ea"/>
                        </a:rPr>
                        <m:t>=</m:t>
                      </m:r>
                      <m:r>
                        <a:rPr lang="zh-CN" altLang="en-US" sz="2800" b="1" i="0">
                          <a:solidFill>
                            <a:srgbClr val="000000"/>
                          </a:solidFill>
                          <a:latin typeface="Cambria Math" panose="02040503050406030204" pitchFamily="18" charset="0"/>
                          <a:ea typeface="+mj-ea"/>
                        </a:rPr>
                        <m:t>𝟎</m:t>
                      </m:r>
                    </m:oMath>
                  </m:oMathPara>
                </a14:m>
                <a:endParaRPr lang="zh-CN" altLang="en-US" sz="2800" b="1" dirty="0">
                  <a:latin typeface="+mj-lt"/>
                  <a:ea typeface="+mj-ea"/>
                </a:endParaRPr>
              </a:p>
            </p:txBody>
          </p:sp>
        </mc:Choice>
        <mc:Fallback xmlns="">
          <p:sp>
            <p:nvSpPr>
              <p:cNvPr id="16" name="Object 5">
                <a:extLst>
                  <a:ext uri="{FF2B5EF4-FFF2-40B4-BE49-F238E27FC236}">
                    <a16:creationId xmlns:a16="http://schemas.microsoft.com/office/drawing/2014/main" id="{12BA06FB-A635-4A77-A7D0-DA95F0C7DC7D}"/>
                  </a:ext>
                </a:extLst>
              </p:cNvPr>
              <p:cNvSpPr txBox="1">
                <a:spLocks noRot="1" noChangeAspect="1" noMove="1" noResize="1" noEditPoints="1" noAdjustHandles="1" noChangeArrowheads="1" noChangeShapeType="1" noTextEdit="1"/>
              </p:cNvSpPr>
              <p:nvPr/>
            </p:nvSpPr>
            <p:spPr bwMode="auto">
              <a:xfrm>
                <a:off x="2085976" y="3952876"/>
                <a:ext cx="7115174" cy="1293812"/>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Object 6">
                <a:extLst>
                  <a:ext uri="{FF2B5EF4-FFF2-40B4-BE49-F238E27FC236}">
                    <a16:creationId xmlns:a16="http://schemas.microsoft.com/office/drawing/2014/main" id="{C1CF4F51-D5A7-48C1-B516-3A54F745AD6B}"/>
                  </a:ext>
                </a:extLst>
              </p:cNvPr>
              <p:cNvSpPr txBox="1"/>
              <p:nvPr/>
            </p:nvSpPr>
            <p:spPr bwMode="auto">
              <a:xfrm>
                <a:off x="1914526" y="5254626"/>
                <a:ext cx="6451599" cy="91440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故</m:t>
                      </m:r>
                      <m:r>
                        <a:rPr lang="zh-CN" altLang="en-US" sz="2800" b="1" i="0">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𝒙𝒇</m:t>
                      </m:r>
                      <m:r>
                        <a:rPr lang="zh-CN" altLang="en-US" sz="2800" b="1" i="1">
                          <a:solidFill>
                            <a:srgbClr val="000000"/>
                          </a:solidFill>
                          <a:latin typeface="Cambria Math" panose="02040503050406030204" pitchFamily="18" charset="0"/>
                          <a:ea typeface="+mj-ea"/>
                        </a:rPr>
                        <m:t>′</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𝒇</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𝒆</m:t>
                          </m:r>
                        </m:e>
                        <m:sup>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𝒙</m:t>
                          </m:r>
                        </m:sup>
                      </m:sSup>
                      <m:r>
                        <a:rPr lang="zh-CN" altLang="en-US" sz="2800" b="1" i="1">
                          <a:solidFill>
                            <a:srgbClr val="000000"/>
                          </a:solidFill>
                          <a:latin typeface="Cambria Math" panose="02040503050406030204" pitchFamily="18" charset="0"/>
                          <a:ea typeface="+mj-ea"/>
                        </a:rPr>
                        <m:t> </m:t>
                      </m:r>
                    </m:oMath>
                  </m:oMathPara>
                </a14:m>
                <a:endParaRPr lang="zh-CN" altLang="en-US" sz="2800" b="1" dirty="0">
                  <a:latin typeface="+mj-lt"/>
                  <a:ea typeface="+mj-ea"/>
                </a:endParaRPr>
              </a:p>
            </p:txBody>
          </p:sp>
        </mc:Choice>
        <mc:Fallback xmlns="">
          <p:sp>
            <p:nvSpPr>
              <p:cNvPr id="17" name="Object 6">
                <a:extLst>
                  <a:ext uri="{FF2B5EF4-FFF2-40B4-BE49-F238E27FC236}">
                    <a16:creationId xmlns:a16="http://schemas.microsoft.com/office/drawing/2014/main" id="{C1CF4F51-D5A7-48C1-B516-3A54F745AD6B}"/>
                  </a:ext>
                </a:extLst>
              </p:cNvPr>
              <p:cNvSpPr txBox="1">
                <a:spLocks noRot="1" noChangeAspect="1" noMove="1" noResize="1" noEditPoints="1" noAdjustHandles="1" noChangeArrowheads="1" noChangeShapeType="1" noTextEdit="1"/>
              </p:cNvSpPr>
              <p:nvPr/>
            </p:nvSpPr>
            <p:spPr bwMode="auto">
              <a:xfrm>
                <a:off x="1914526" y="5254626"/>
                <a:ext cx="6451599" cy="914401"/>
              </a:xfrm>
              <a:prstGeom prst="rect">
                <a:avLst/>
              </a:prstGeom>
              <a:blipFill>
                <a:blip r:embed="rId5"/>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4"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11" name="Object 7">
                <a:extLst>
                  <a:ext uri="{FF2B5EF4-FFF2-40B4-BE49-F238E27FC236}">
                    <a16:creationId xmlns:a16="http://schemas.microsoft.com/office/drawing/2014/main" id="{2488F3E8-8962-4207-8263-5BE618CC8BE7}"/>
                  </a:ext>
                </a:extLst>
              </p:cNvPr>
              <p:cNvSpPr txBox="1"/>
              <p:nvPr/>
            </p:nvSpPr>
            <p:spPr bwMode="auto">
              <a:xfrm>
                <a:off x="1481137" y="1737518"/>
                <a:ext cx="6589713" cy="112950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解此一阶线性方程得</m:t>
                      </m:r>
                      <m:r>
                        <a:rPr lang="zh-CN" altLang="en-US" sz="2800" b="1" i="1">
                          <a:solidFill>
                            <a:srgbClr val="000000"/>
                          </a:solidFill>
                          <a:latin typeface="Cambria Math" panose="02040503050406030204" pitchFamily="18" charset="0"/>
                          <a:ea typeface="+mj-ea"/>
                        </a:rPr>
                        <m:t>𝒇</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𝒆</m:t>
                              </m:r>
                            </m:e>
                            <m:sup>
                              <m:r>
                                <a:rPr lang="zh-CN" altLang="en-US" sz="2800" b="1" i="1">
                                  <a:solidFill>
                                    <a:srgbClr val="000000"/>
                                  </a:solidFill>
                                  <a:latin typeface="Cambria Math" panose="02040503050406030204" pitchFamily="18" charset="0"/>
                                  <a:ea typeface="+mj-ea"/>
                                </a:rPr>
                                <m:t>𝒙</m:t>
                              </m:r>
                            </m:sup>
                          </m:sSup>
                        </m:num>
                        <m:den>
                          <m:r>
                            <a:rPr lang="zh-CN" altLang="en-US" sz="2800" b="1" i="1">
                              <a:solidFill>
                                <a:srgbClr val="000000"/>
                              </a:solidFill>
                              <a:latin typeface="Cambria Math" panose="02040503050406030204" pitchFamily="18" charset="0"/>
                              <a:ea typeface="+mj-ea"/>
                            </a:rPr>
                            <m:t>𝒙</m:t>
                          </m:r>
                        </m:den>
                      </m:f>
                      <m:d>
                        <m:dPr>
                          <m:ctrlPr>
                            <a:rPr lang="zh-CN" altLang="en-US" sz="2800" b="1" i="1">
                              <a:solidFill>
                                <a:srgbClr val="000000"/>
                              </a:solidFill>
                              <a:latin typeface="Cambria Math" panose="02040503050406030204" pitchFamily="18" charset="0"/>
                              <a:ea typeface="+mj-ea"/>
                            </a:rPr>
                          </m:ctrlPr>
                        </m:dPr>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𝒆</m:t>
                              </m:r>
                            </m:e>
                            <m:sup>
                              <m:r>
                                <a:rPr lang="zh-CN" altLang="en-US" sz="2800" b="1" i="1">
                                  <a:solidFill>
                                    <a:srgbClr val="000000"/>
                                  </a:solidFill>
                                  <a:latin typeface="Cambria Math" panose="02040503050406030204" pitchFamily="18" charset="0"/>
                                  <a:ea typeface="+mj-ea"/>
                                </a:rPr>
                                <m:t>𝒙</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𝑪</m:t>
                          </m:r>
                        </m:e>
                      </m:d>
                    </m:oMath>
                  </m:oMathPara>
                </a14:m>
                <a:endParaRPr lang="zh-CN" altLang="en-US" sz="2800" b="1" dirty="0">
                  <a:latin typeface="+mj-lt"/>
                  <a:ea typeface="+mj-ea"/>
                </a:endParaRPr>
              </a:p>
            </p:txBody>
          </p:sp>
        </mc:Choice>
        <mc:Fallback xmlns="">
          <p:sp>
            <p:nvSpPr>
              <p:cNvPr id="21511" name="Object 7">
                <a:extLst>
                  <a:ext uri="{FF2B5EF4-FFF2-40B4-BE49-F238E27FC236}">
                    <a16:creationId xmlns:a16="http://schemas.microsoft.com/office/drawing/2014/main" id="{2488F3E8-8962-4207-8263-5BE618CC8BE7}"/>
                  </a:ext>
                </a:extLst>
              </p:cNvPr>
              <p:cNvSpPr txBox="1">
                <a:spLocks noRot="1" noChangeAspect="1" noMove="1" noResize="1" noEditPoints="1" noAdjustHandles="1" noChangeArrowheads="1" noChangeShapeType="1" noTextEdit="1"/>
              </p:cNvSpPr>
              <p:nvPr/>
            </p:nvSpPr>
            <p:spPr bwMode="auto">
              <a:xfrm>
                <a:off x="1481137" y="1737518"/>
                <a:ext cx="6589713" cy="1129507"/>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12" name="Object 8">
                <a:extLst>
                  <a:ext uri="{FF2B5EF4-FFF2-40B4-BE49-F238E27FC236}">
                    <a16:creationId xmlns:a16="http://schemas.microsoft.com/office/drawing/2014/main" id="{114D9B67-10C5-4914-B8AD-66A9170FEF5D}"/>
                  </a:ext>
                </a:extLst>
              </p:cNvPr>
              <p:cNvSpPr txBox="1"/>
              <p:nvPr/>
            </p:nvSpPr>
            <p:spPr bwMode="auto">
              <a:xfrm>
                <a:off x="1771650" y="2947194"/>
                <a:ext cx="7010399" cy="9223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由</m:t>
                      </m:r>
                      <m:r>
                        <a:rPr lang="zh-CN" altLang="en-US" sz="2800" b="1" i="1">
                          <a:solidFill>
                            <a:srgbClr val="000000"/>
                          </a:solidFill>
                          <a:latin typeface="Cambria Math" panose="02040503050406030204" pitchFamily="18" charset="0"/>
                          <a:ea typeface="+mj-ea"/>
                        </a:rPr>
                        <m:t> </m:t>
                      </m:r>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𝟎</m:t>
                                  </m:r>
                                </m:e>
                                <m:sup>
                                  <m:r>
                                    <a:rPr lang="zh-CN" altLang="en-US" sz="2800" b="1" i="1">
                                      <a:solidFill>
                                        <a:srgbClr val="000000"/>
                                      </a:solidFill>
                                      <a:latin typeface="Cambria Math" panose="02040503050406030204" pitchFamily="18" charset="0"/>
                                      <a:ea typeface="+mj-ea"/>
                                    </a:rPr>
                                    <m:t>+</m:t>
                                  </m:r>
                                </m:sup>
                              </m:sSup>
                            </m:lim>
                          </m:limLow>
                        </m:fName>
                        <m:e>
                          <m:r>
                            <a:rPr lang="zh-CN" altLang="en-US" sz="2800" b="1" i="1">
                              <a:solidFill>
                                <a:srgbClr val="000000"/>
                              </a:solidFill>
                              <a:latin typeface="Cambria Math" panose="02040503050406030204" pitchFamily="18" charset="0"/>
                              <a:ea typeface="+mj-ea"/>
                            </a:rPr>
                            <m:t>𝒇</m:t>
                          </m:r>
                        </m:e>
                      </m:func>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0">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知</m:t>
                      </m:r>
                      <m:r>
                        <m:rPr>
                          <m:nor/>
                        </m:rPr>
                        <a:rPr lang="zh-CN" altLang="en-US" sz="2800" b="1" i="0">
                          <a:solidFill>
                            <a:srgbClr val="000000"/>
                          </a:solidFill>
                          <a:latin typeface="+mj-lt"/>
                          <a:ea typeface="+mj-ea"/>
                        </a:rPr>
                        <m:t>  </m:t>
                      </m:r>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𝟎</m:t>
                                  </m:r>
                                </m:e>
                                <m:sup>
                                  <m:r>
                                    <a:rPr lang="zh-CN" altLang="en-US" sz="2800" b="1" i="1">
                                      <a:solidFill>
                                        <a:srgbClr val="000000"/>
                                      </a:solidFill>
                                      <a:latin typeface="Cambria Math" panose="02040503050406030204" pitchFamily="18" charset="0"/>
                                      <a:ea typeface="+mj-ea"/>
                                    </a:rPr>
                                    <m:t>+</m:t>
                                  </m:r>
                                </m:sup>
                              </m:sSup>
                            </m:lim>
                          </m:limLow>
                        </m:fName>
                        <m:e>
                          <m:d>
                            <m:dPr>
                              <m:ctrlPr>
                                <a:rPr lang="zh-CN" altLang="en-US" sz="2800" b="1" i="1">
                                  <a:solidFill>
                                    <a:srgbClr val="000000"/>
                                  </a:solidFill>
                                  <a:latin typeface="Cambria Math" panose="02040503050406030204" pitchFamily="18" charset="0"/>
                                  <a:ea typeface="+mj-ea"/>
                                </a:rPr>
                              </m:ctrlPr>
                            </m:dPr>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𝒆</m:t>
                                  </m:r>
                                </m:e>
                                <m:sup>
                                  <m:r>
                                    <a:rPr lang="zh-CN" altLang="en-US" sz="2800" b="1" i="1">
                                      <a:solidFill>
                                        <a:srgbClr val="000000"/>
                                      </a:solidFill>
                                      <a:latin typeface="Cambria Math" panose="02040503050406030204" pitchFamily="18" charset="0"/>
                                      <a:ea typeface="+mj-ea"/>
                                    </a:rPr>
                                    <m:t>𝒙</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𝑪</m:t>
                              </m:r>
                            </m:e>
                          </m:d>
                        </m:e>
                      </m:func>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oMath>
                  </m:oMathPara>
                </a14:m>
                <a:endParaRPr lang="zh-CN" altLang="en-US" sz="2800" b="1" dirty="0">
                  <a:latin typeface="+mj-lt"/>
                  <a:ea typeface="+mj-ea"/>
                </a:endParaRPr>
              </a:p>
            </p:txBody>
          </p:sp>
        </mc:Choice>
        <mc:Fallback xmlns="">
          <p:sp>
            <p:nvSpPr>
              <p:cNvPr id="21512" name="Object 8">
                <a:extLst>
                  <a:ext uri="{FF2B5EF4-FFF2-40B4-BE49-F238E27FC236}">
                    <a16:creationId xmlns:a16="http://schemas.microsoft.com/office/drawing/2014/main" id="{114D9B67-10C5-4914-B8AD-66A9170FEF5D}"/>
                  </a:ext>
                </a:extLst>
              </p:cNvPr>
              <p:cNvSpPr txBox="1">
                <a:spLocks noRot="1" noChangeAspect="1" noMove="1" noResize="1" noEditPoints="1" noAdjustHandles="1" noChangeArrowheads="1" noChangeShapeType="1" noTextEdit="1"/>
              </p:cNvSpPr>
              <p:nvPr/>
            </p:nvSpPr>
            <p:spPr bwMode="auto">
              <a:xfrm>
                <a:off x="1771650" y="2947194"/>
                <a:ext cx="7010399" cy="922338"/>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13" name="Object 9">
                <a:extLst>
                  <a:ext uri="{FF2B5EF4-FFF2-40B4-BE49-F238E27FC236}">
                    <a16:creationId xmlns:a16="http://schemas.microsoft.com/office/drawing/2014/main" id="{7F292B89-910A-413E-8D66-12717AA6BB54}"/>
                  </a:ext>
                </a:extLst>
              </p:cNvPr>
              <p:cNvSpPr txBox="1"/>
              <p:nvPr/>
            </p:nvSpPr>
            <p:spPr bwMode="auto">
              <a:xfrm>
                <a:off x="1771650" y="3869532"/>
                <a:ext cx="2484437" cy="9223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𝑪</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oMath>
                  </m:oMathPara>
                </a14:m>
                <a:endParaRPr lang="zh-CN" altLang="en-US" sz="2800" b="1" dirty="0">
                  <a:latin typeface="+mj-lt"/>
                  <a:ea typeface="+mj-ea"/>
                </a:endParaRPr>
              </a:p>
            </p:txBody>
          </p:sp>
        </mc:Choice>
        <mc:Fallback xmlns="">
          <p:sp>
            <p:nvSpPr>
              <p:cNvPr id="21513" name="Object 9">
                <a:extLst>
                  <a:ext uri="{FF2B5EF4-FFF2-40B4-BE49-F238E27FC236}">
                    <a16:creationId xmlns:a16="http://schemas.microsoft.com/office/drawing/2014/main" id="{7F292B89-910A-413E-8D66-12717AA6BB54}"/>
                  </a:ext>
                </a:extLst>
              </p:cNvPr>
              <p:cNvSpPr txBox="1">
                <a:spLocks noRot="1" noChangeAspect="1" noMove="1" noResize="1" noEditPoints="1" noAdjustHandles="1" noChangeArrowheads="1" noChangeShapeType="1" noTextEdit="1"/>
              </p:cNvSpPr>
              <p:nvPr/>
            </p:nvSpPr>
            <p:spPr bwMode="auto">
              <a:xfrm>
                <a:off x="1771650" y="3869532"/>
                <a:ext cx="2484437" cy="922338"/>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14" name="Object 10">
                <a:extLst>
                  <a:ext uri="{FF2B5EF4-FFF2-40B4-BE49-F238E27FC236}">
                    <a16:creationId xmlns:a16="http://schemas.microsoft.com/office/drawing/2014/main" id="{8A1CB9F6-10A7-4826-B9E0-B16BB6FE7E3E}"/>
                  </a:ext>
                </a:extLst>
              </p:cNvPr>
              <p:cNvSpPr txBox="1"/>
              <p:nvPr/>
            </p:nvSpPr>
            <p:spPr bwMode="auto">
              <a:xfrm>
                <a:off x="1619251" y="4698208"/>
                <a:ext cx="5472113" cy="92233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故</m:t>
                      </m:r>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𝒇</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𝒆</m:t>
                              </m:r>
                            </m:e>
                            <m:sup>
                              <m:r>
                                <a:rPr lang="zh-CN" altLang="en-US" sz="2800" b="1" i="1">
                                  <a:solidFill>
                                    <a:srgbClr val="000000"/>
                                  </a:solidFill>
                                  <a:latin typeface="Cambria Math" panose="02040503050406030204" pitchFamily="18" charset="0"/>
                                  <a:ea typeface="+mj-ea"/>
                                </a:rPr>
                                <m:t>𝒙</m:t>
                              </m:r>
                            </m:sup>
                          </m:sSup>
                        </m:num>
                        <m:den>
                          <m:r>
                            <a:rPr lang="zh-CN" altLang="en-US" sz="2800" b="1" i="1">
                              <a:solidFill>
                                <a:srgbClr val="000000"/>
                              </a:solidFill>
                              <a:latin typeface="Cambria Math" panose="02040503050406030204" pitchFamily="18" charset="0"/>
                              <a:ea typeface="+mj-ea"/>
                            </a:rPr>
                            <m:t>𝒙</m:t>
                          </m:r>
                        </m:den>
                      </m:f>
                      <m:d>
                        <m:dPr>
                          <m:ctrlPr>
                            <a:rPr lang="zh-CN" altLang="en-US" sz="2800" b="1" i="1">
                              <a:solidFill>
                                <a:srgbClr val="000000"/>
                              </a:solidFill>
                              <a:latin typeface="Cambria Math" panose="02040503050406030204" pitchFamily="18" charset="0"/>
                              <a:ea typeface="+mj-ea"/>
                            </a:rPr>
                          </m:ctrlPr>
                        </m:dPr>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𝒆</m:t>
                              </m:r>
                            </m:e>
                            <m:sup>
                              <m:r>
                                <a:rPr lang="zh-CN" altLang="en-US" sz="2800" b="1" i="1">
                                  <a:solidFill>
                                    <a:srgbClr val="000000"/>
                                  </a:solidFill>
                                  <a:latin typeface="Cambria Math" panose="02040503050406030204" pitchFamily="18" charset="0"/>
                                  <a:ea typeface="+mj-ea"/>
                                </a:rPr>
                                <m:t>𝒙</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e>
                      </m:d>
                    </m:oMath>
                  </m:oMathPara>
                </a14:m>
                <a:endParaRPr lang="zh-CN" altLang="en-US" sz="2800" b="1" dirty="0">
                  <a:latin typeface="+mj-lt"/>
                  <a:ea typeface="+mj-ea"/>
                </a:endParaRPr>
              </a:p>
            </p:txBody>
          </p:sp>
        </mc:Choice>
        <mc:Fallback xmlns="">
          <p:sp>
            <p:nvSpPr>
              <p:cNvPr id="21514" name="Object 10">
                <a:extLst>
                  <a:ext uri="{FF2B5EF4-FFF2-40B4-BE49-F238E27FC236}">
                    <a16:creationId xmlns:a16="http://schemas.microsoft.com/office/drawing/2014/main" id="{8A1CB9F6-10A7-4826-B9E0-B16BB6FE7E3E}"/>
                  </a:ext>
                </a:extLst>
              </p:cNvPr>
              <p:cNvSpPr txBox="1">
                <a:spLocks noRot="1" noChangeAspect="1" noMove="1" noResize="1" noEditPoints="1" noAdjustHandles="1" noChangeArrowheads="1" noChangeShapeType="1" noTextEdit="1"/>
              </p:cNvSpPr>
              <p:nvPr/>
            </p:nvSpPr>
            <p:spPr bwMode="auto">
              <a:xfrm>
                <a:off x="1619251" y="4698208"/>
                <a:ext cx="5472113" cy="922337"/>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Object 6">
                <a:extLst>
                  <a:ext uri="{FF2B5EF4-FFF2-40B4-BE49-F238E27FC236}">
                    <a16:creationId xmlns:a16="http://schemas.microsoft.com/office/drawing/2014/main" id="{C308A98E-F745-4389-AD4E-EAD04C587C67}"/>
                  </a:ext>
                </a:extLst>
              </p:cNvPr>
              <p:cNvSpPr txBox="1"/>
              <p:nvPr/>
            </p:nvSpPr>
            <p:spPr bwMode="auto">
              <a:xfrm>
                <a:off x="1619251" y="742948"/>
                <a:ext cx="6451599" cy="91440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故</m:t>
                      </m:r>
                      <m:r>
                        <a:rPr lang="zh-CN" altLang="en-US" sz="2800" b="1" i="0">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𝒙𝒇</m:t>
                      </m:r>
                      <m:r>
                        <a:rPr lang="zh-CN" altLang="en-US" sz="2800" b="1" i="1">
                          <a:solidFill>
                            <a:srgbClr val="000000"/>
                          </a:solidFill>
                          <a:latin typeface="Cambria Math" panose="02040503050406030204" pitchFamily="18" charset="0"/>
                          <a:ea typeface="+mj-ea"/>
                        </a:rPr>
                        <m:t>′</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𝒇</m:t>
                      </m:r>
                      <m:d>
                        <m:dPr>
                          <m:ctrlPr>
                            <a:rPr lang="zh-CN" altLang="en-US" sz="2800" b="1" i="1">
                              <a:solidFill>
                                <a:srgbClr val="000000"/>
                              </a:solidFill>
                              <a:latin typeface="Cambria Math" panose="02040503050406030204" pitchFamily="18" charset="0"/>
                              <a:ea typeface="+mj-ea"/>
                            </a:rPr>
                          </m:ctrlPr>
                        </m:dPr>
                        <m:e>
                          <m:r>
                            <a:rPr lang="zh-CN" altLang="en-US" sz="2800" b="1" i="1">
                              <a:solidFill>
                                <a:srgbClr val="000000"/>
                              </a:solidFill>
                              <a:latin typeface="Cambria Math" panose="02040503050406030204" pitchFamily="18" charset="0"/>
                              <a:ea typeface="+mj-ea"/>
                            </a:rPr>
                            <m:t>𝒙</m:t>
                          </m:r>
                        </m:e>
                      </m:d>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𝒆</m:t>
                          </m:r>
                        </m:e>
                        <m:sup>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𝒙</m:t>
                          </m:r>
                        </m:sup>
                      </m:sSup>
                      <m:r>
                        <a:rPr lang="zh-CN" altLang="en-US" sz="2800" b="1" i="1">
                          <a:solidFill>
                            <a:srgbClr val="000000"/>
                          </a:solidFill>
                          <a:latin typeface="Cambria Math" panose="02040503050406030204" pitchFamily="18" charset="0"/>
                          <a:ea typeface="+mj-ea"/>
                        </a:rPr>
                        <m:t> </m:t>
                      </m:r>
                    </m:oMath>
                  </m:oMathPara>
                </a14:m>
                <a:endParaRPr lang="zh-CN" altLang="en-US" sz="2800" b="1" dirty="0">
                  <a:latin typeface="+mj-lt"/>
                  <a:ea typeface="+mj-ea"/>
                </a:endParaRPr>
              </a:p>
            </p:txBody>
          </p:sp>
        </mc:Choice>
        <mc:Fallback xmlns="">
          <p:sp>
            <p:nvSpPr>
              <p:cNvPr id="26" name="Object 6">
                <a:extLst>
                  <a:ext uri="{FF2B5EF4-FFF2-40B4-BE49-F238E27FC236}">
                    <a16:creationId xmlns:a16="http://schemas.microsoft.com/office/drawing/2014/main" id="{C308A98E-F745-4389-AD4E-EAD04C587C67}"/>
                  </a:ext>
                </a:extLst>
              </p:cNvPr>
              <p:cNvSpPr txBox="1">
                <a:spLocks noRot="1" noChangeAspect="1" noMove="1" noResize="1" noEditPoints="1" noAdjustHandles="1" noChangeArrowheads="1" noChangeShapeType="1" noTextEdit="1"/>
              </p:cNvSpPr>
              <p:nvPr/>
            </p:nvSpPr>
            <p:spPr bwMode="auto">
              <a:xfrm>
                <a:off x="1619251" y="742948"/>
                <a:ext cx="6451599" cy="914401"/>
              </a:xfrm>
              <a:prstGeom prst="rect">
                <a:avLst/>
              </a:prstGeom>
              <a:blipFill>
                <a:blip r:embed="rId6"/>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P spid="21512" grpId="0"/>
      <p:bldP spid="21513" grpId="0"/>
      <p:bldP spid="21514"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a:extLst>
              <a:ext uri="{FF2B5EF4-FFF2-40B4-BE49-F238E27FC236}">
                <a16:creationId xmlns:a16="http://schemas.microsoft.com/office/drawing/2014/main" id="{3AD20D9B-A27D-4429-A6CA-3E76FB683918}"/>
              </a:ext>
            </a:extLst>
          </p:cNvPr>
          <p:cNvSpPr txBox="1">
            <a:spLocks noChangeArrowheads="1"/>
          </p:cNvSpPr>
          <p:nvPr/>
        </p:nvSpPr>
        <p:spPr bwMode="auto">
          <a:xfrm>
            <a:off x="2208214" y="873125"/>
            <a:ext cx="5616575" cy="70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zh-CN" altLang="en-US" sz="2800" b="1" dirty="0"/>
              <a:t>若高斯公式中</a:t>
            </a:r>
            <a:r>
              <a:rPr lang="en-US" altLang="zh-CN" sz="2800" b="1" i="1" dirty="0"/>
              <a:t>P</a:t>
            </a:r>
            <a:r>
              <a:rPr lang="en-US" altLang="zh-CN" sz="2800" b="1" dirty="0"/>
              <a:t>=</a:t>
            </a:r>
            <a:r>
              <a:rPr lang="en-US" altLang="zh-CN" sz="3200" b="1" i="1" dirty="0"/>
              <a:t>x</a:t>
            </a:r>
            <a:r>
              <a:rPr lang="en-US" altLang="zh-CN" sz="2800" b="1" i="1" dirty="0"/>
              <a:t>, Q</a:t>
            </a:r>
            <a:r>
              <a:rPr lang="en-US" altLang="zh-CN" sz="2800" b="1" dirty="0"/>
              <a:t>=</a:t>
            </a:r>
            <a:r>
              <a:rPr lang="en-US" altLang="zh-CN" sz="3200" b="1" i="1" dirty="0"/>
              <a:t>y</a:t>
            </a:r>
            <a:r>
              <a:rPr lang="en-US" altLang="zh-CN" sz="2800" b="1" i="1" dirty="0"/>
              <a:t>, R</a:t>
            </a:r>
            <a:r>
              <a:rPr lang="en-US" altLang="zh-CN" sz="2800" b="1" dirty="0"/>
              <a:t>=</a:t>
            </a:r>
            <a:r>
              <a:rPr lang="en-US" altLang="zh-CN" sz="3200" b="1" i="1" dirty="0"/>
              <a:t>z</a:t>
            </a:r>
            <a:r>
              <a:rPr lang="en-US" altLang="zh-CN" sz="2800" b="1" i="1" dirty="0"/>
              <a:t> , </a:t>
            </a:r>
            <a:r>
              <a:rPr lang="zh-CN" altLang="en-US" sz="2800" b="1" dirty="0"/>
              <a:t>则</a:t>
            </a:r>
            <a:r>
              <a:rPr lang="en-US" altLang="zh-CN" sz="2800" b="1" dirty="0"/>
              <a:t>:</a:t>
            </a:r>
          </a:p>
        </p:txBody>
      </p:sp>
      <mc:AlternateContent xmlns:mc="http://schemas.openxmlformats.org/markup-compatibility/2006" xmlns:a14="http://schemas.microsoft.com/office/drawing/2010/main">
        <mc:Choice Requires="a14">
          <p:sp>
            <p:nvSpPr>
              <p:cNvPr id="38916" name="Object 4">
                <a:extLst>
                  <a:ext uri="{FF2B5EF4-FFF2-40B4-BE49-F238E27FC236}">
                    <a16:creationId xmlns:a16="http://schemas.microsoft.com/office/drawing/2014/main" id="{FA513A98-4306-40C8-AEAE-3254F3D6BA86}"/>
                  </a:ext>
                </a:extLst>
              </p:cNvPr>
              <p:cNvSpPr txBox="1"/>
              <p:nvPr/>
            </p:nvSpPr>
            <p:spPr bwMode="auto">
              <a:xfrm>
                <a:off x="2114385" y="1721760"/>
                <a:ext cx="7787017" cy="341448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𝒙𝒅𝒚𝒅𝒛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𝒚𝒅𝒛𝒅𝒙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𝒛𝒅𝒙𝒅𝒚</m:t>
                          </m:r>
                        </m:e>
                      </m:nary>
                    </m:oMath>
                    <m:oMath xmlns:m="http://schemas.openxmlformats.org/officeDocument/2006/math">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𝑷</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𝑸</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den>
                          </m:f>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𝒅𝒗</m:t>
                          </m:r>
                        </m:e>
                      </m:nary>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𝟑</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r>
                            <a:rPr lang="zh-CN" altLang="en-US" sz="2800" b="1" i="1">
                              <a:solidFill>
                                <a:srgbClr val="000000"/>
                              </a:solidFill>
                              <a:latin typeface="Cambria Math" panose="02040503050406030204" pitchFamily="18" charset="0"/>
                            </a:rPr>
                            <m:t>𝒅𝒗</m:t>
                          </m:r>
                        </m:e>
                      </m:nary>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𝟑</m:t>
                      </m:r>
                      <m:r>
                        <a:rPr lang="zh-CN" altLang="en-US" sz="2800" b="1" i="1">
                          <a:solidFill>
                            <a:srgbClr val="000000"/>
                          </a:solidFill>
                          <a:latin typeface="Cambria Math" panose="02040503050406030204" pitchFamily="18" charset="0"/>
                        </a:rPr>
                        <m:t>𝑽</m:t>
                      </m:r>
                    </m:oMath>
                  </m:oMathPara>
                </a14:m>
                <a:endParaRPr lang="zh-CN" altLang="en-US" sz="2800" b="1" dirty="0"/>
              </a:p>
            </p:txBody>
          </p:sp>
        </mc:Choice>
        <mc:Fallback xmlns="">
          <p:sp>
            <p:nvSpPr>
              <p:cNvPr id="38916" name="Object 4">
                <a:extLst>
                  <a:ext uri="{FF2B5EF4-FFF2-40B4-BE49-F238E27FC236}">
                    <a16:creationId xmlns:a16="http://schemas.microsoft.com/office/drawing/2014/main" id="{FA513A98-4306-40C8-AEAE-3254F3D6BA86}"/>
                  </a:ext>
                </a:extLst>
              </p:cNvPr>
              <p:cNvSpPr txBox="1">
                <a:spLocks noRot="1" noChangeAspect="1" noMove="1" noResize="1" noEditPoints="1" noAdjustHandles="1" noChangeArrowheads="1" noChangeShapeType="1" noTextEdit="1"/>
              </p:cNvSpPr>
              <p:nvPr/>
            </p:nvSpPr>
            <p:spPr bwMode="auto">
              <a:xfrm>
                <a:off x="2114385" y="1721760"/>
                <a:ext cx="7787017" cy="3414480"/>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921" name="Object 9">
                <a:extLst>
                  <a:ext uri="{FF2B5EF4-FFF2-40B4-BE49-F238E27FC236}">
                    <a16:creationId xmlns:a16="http://schemas.microsoft.com/office/drawing/2014/main" id="{F4860B32-BA2D-4B79-99ED-AE3D408FF425}"/>
                  </a:ext>
                </a:extLst>
              </p:cNvPr>
              <p:cNvSpPr txBox="1"/>
              <p:nvPr/>
            </p:nvSpPr>
            <p:spPr bwMode="auto">
              <a:xfrm>
                <a:off x="1557339" y="4458741"/>
                <a:ext cx="6348411" cy="135499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m:rPr>
                          <m:nor/>
                        </m:rPr>
                        <a:rPr lang="zh-CN" altLang="en-US" sz="2800" b="1" i="0">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𝑽</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𝟏</m:t>
                          </m:r>
                        </m:num>
                        <m:den>
                          <m:r>
                            <a:rPr lang="zh-CN" altLang="en-US" sz="2800" b="1" i="1">
                              <a:solidFill>
                                <a:srgbClr val="000000"/>
                              </a:solidFill>
                              <a:latin typeface="Cambria Math" panose="02040503050406030204" pitchFamily="18" charset="0"/>
                            </a:rPr>
                            <m:t>𝟑</m:t>
                          </m:r>
                        </m:den>
                      </m:f>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𝜮</m:t>
                          </m:r>
                        </m:sub>
                        <m:sup/>
                        <m:e>
                          <m:r>
                            <a:rPr lang="zh-CN" altLang="en-US" sz="2800" b="1" i="1">
                              <a:solidFill>
                                <a:srgbClr val="000000"/>
                              </a:solidFill>
                              <a:latin typeface="Cambria Math" panose="02040503050406030204" pitchFamily="18" charset="0"/>
                            </a:rPr>
                            <m:t>𝒙𝒅𝒚𝒅𝒛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𝒚𝒅𝒛𝒅𝒙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𝒛𝒅𝒙𝒅𝒚</m:t>
                          </m:r>
                        </m:e>
                      </m:nary>
                    </m:oMath>
                  </m:oMathPara>
                </a14:m>
                <a:endParaRPr lang="zh-CN" altLang="en-US" sz="2800" b="1" dirty="0"/>
              </a:p>
            </p:txBody>
          </p:sp>
        </mc:Choice>
        <mc:Fallback xmlns="">
          <p:sp>
            <p:nvSpPr>
              <p:cNvPr id="38921" name="Object 9">
                <a:extLst>
                  <a:ext uri="{FF2B5EF4-FFF2-40B4-BE49-F238E27FC236}">
                    <a16:creationId xmlns:a16="http://schemas.microsoft.com/office/drawing/2014/main" id="{F4860B32-BA2D-4B79-99ED-AE3D408FF425}"/>
                  </a:ext>
                </a:extLst>
              </p:cNvPr>
              <p:cNvSpPr txBox="1">
                <a:spLocks noRot="1" noChangeAspect="1" noMove="1" noResize="1" noEditPoints="1" noAdjustHandles="1" noChangeArrowheads="1" noChangeShapeType="1" noTextEdit="1"/>
              </p:cNvSpPr>
              <p:nvPr/>
            </p:nvSpPr>
            <p:spPr bwMode="auto">
              <a:xfrm>
                <a:off x="1557339" y="4458741"/>
                <a:ext cx="6348411" cy="1354998"/>
              </a:xfrm>
              <a:prstGeom prst="rect">
                <a:avLst/>
              </a:prstGeom>
              <a:blipFill>
                <a:blip r:embed="rId3"/>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ox(out)">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8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p:bldP spid="389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3625</TotalTime>
  <Words>1192</Words>
  <Application>Microsoft Office PowerPoint</Application>
  <PresentationFormat>宽屏</PresentationFormat>
  <Paragraphs>164</Paragraphs>
  <Slides>17</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4" baseType="lpstr">
      <vt:lpstr>等线</vt:lpstr>
      <vt:lpstr>宋体</vt:lpstr>
      <vt:lpstr>Arial</vt:lpstr>
      <vt:lpstr>Cambria Math</vt:lpstr>
      <vt:lpstr>Times New Roman</vt:lpstr>
      <vt:lpstr>Office 主题​​</vt:lpstr>
      <vt:lpstr>公式</vt:lpstr>
      <vt:lpstr>PowerPoint 演示文稿</vt:lpstr>
      <vt:lpstr>PowerPoint 演示文稿</vt:lpstr>
      <vt:lpstr>设 Ω:z_1 (x,y)≤z(x,y)≤z_2 (x,y),  (x,y)∈D_xy   为XY型区域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dc:creator>
  <cp:lastModifiedBy>aa</cp:lastModifiedBy>
  <cp:revision>305</cp:revision>
  <dcterms:created xsi:type="dcterms:W3CDTF">2020-02-21T07:30:31Z</dcterms:created>
  <dcterms:modified xsi:type="dcterms:W3CDTF">2020-05-29T07:59:32Z</dcterms:modified>
</cp:coreProperties>
</file>