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75" r:id="rId3"/>
    <p:sldId id="276" r:id="rId4"/>
    <p:sldId id="277" r:id="rId5"/>
    <p:sldId id="278" r:id="rId6"/>
    <p:sldId id="279" r:id="rId7"/>
    <p:sldId id="280" r:id="rId8"/>
    <p:sldId id="329" r:id="rId9"/>
    <p:sldId id="330" r:id="rId10"/>
    <p:sldId id="331" r:id="rId11"/>
    <p:sldId id="332" r:id="rId12"/>
    <p:sldId id="333" r:id="rId13"/>
    <p:sldId id="282" r:id="rId14"/>
    <p:sldId id="334" r:id="rId15"/>
    <p:sldId id="335" r:id="rId16"/>
    <p:sldId id="281" r:id="rId17"/>
    <p:sldId id="336" r:id="rId18"/>
    <p:sldId id="337" r:id="rId19"/>
    <p:sldId id="338" r:id="rId20"/>
    <p:sldId id="274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5AF76-28B8-42F0-859E-53A9D24056BC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235E3-65FC-4395-8D40-52591EDC0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C85D831-A724-4BA8-BD75-F34965430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6C30F080-809A-4AD7-884E-0A23076CA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86E64026-4D39-44E7-A64E-5E82C6BD1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50D513-5854-4C28-B3B0-805BCA2CE6F3}" type="slidenum">
              <a:rPr lang="zh-CN" altLang="en-US" sz="1200" smtClean="0"/>
              <a:pPr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5F8B5-4D54-45FD-8E41-2730AA3A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BBEA3-1BD5-48B5-B050-ABD1E46A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8F4A-2933-44C4-9F66-3A0A0943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3C0F1-E49A-440F-A6BA-13502CDC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C93D3-18C0-4783-AEA8-FEBE55E5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6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4299-188F-4810-8757-AA496A11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9D8415-3B5D-4F3A-B6A2-3848128E2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B199-9BE7-477A-8B2C-7822913A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7A759-10D5-4ED7-BE5F-C526CCA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C51F4-B526-4B2C-98D5-AD284C3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6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46408D-43DF-41CA-989D-C1A7005CF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62157-8AC2-4A57-9154-6BE2D141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8C9F1-900C-4F9F-A93F-F1FAB2A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A0C73-C7F2-49FF-BD45-87374605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F782B-1631-4375-8007-34E40B17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B93F-0C5F-432C-91FE-D6A2756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CAB08-2F1F-4FF3-B360-09BF853B1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CDA98-4310-43EE-86B5-E9D7F381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7E075-9221-4FE0-BFDA-0F360AD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F629E-260F-4A53-81B4-A4AB39D4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E2135-D225-4F6A-95D3-DFACC1E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A32D4-D87A-402A-B556-D93AEE70E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21137-BB35-4CC9-8158-828CFCE0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46CEB-A025-4327-9070-2DB6B3CE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9BE6-AEA4-4BF0-A684-99BEA53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50949-851E-4C90-8BE1-4CAC213A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7824A-7E79-4422-85E8-C9B73554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F9B58-0F0C-42A6-A5C8-2B8E2802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4D15C-FB52-4947-8B26-463CF549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577C8-CEE2-497E-B3C0-3872469B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C7A99-B961-4428-9540-F3993A0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08980-8987-4ABA-BE14-2420E805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565F3A-7535-4478-A78A-C353E2B8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3D4CF4-D212-4C53-A3CB-ADC0698B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BAE83-8F2D-4C1F-9624-2F106F4D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170FC4-A076-4193-974A-413282ED3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97038-3D92-4CF2-B704-F0595147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93B7C-4EDD-4AAE-8B76-A175F1A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BC386-F8AF-4CB8-B49F-E9E86F6C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D122-0C4F-458A-A09F-6DFD1ED0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726B5A-0209-4ADD-996A-46E9B7E7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63B1D1-605B-4EC0-ADCB-80DDD20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2A6D0-BDD4-49F7-A5E1-EA1B345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C6EB7-F40D-4585-91D5-E9A5D44A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65936-FB44-4FEC-98A4-84B59F25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62B24-FAA8-4859-A67D-807BFF4B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0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07C7-174E-428F-A0ED-1E845BB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EAC77-008F-4A21-B535-2BF4646F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D56ED-B2B9-4FE8-A6A4-D00F361B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60787-DC36-42DD-9AF2-DECA314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CA72-F162-4E1B-B889-BF24F361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010BE-CCF6-4450-AF27-4B0C5150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E8B4-D6E5-4B8D-B6A2-B377C98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C04E52-9F11-4597-9678-E8D9A6E49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F46F0-B8BA-4D0A-90F3-3B187E2B0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98FD4-8615-4737-A6CF-4DB0CF14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8E5BDD-1089-4790-ABC8-CD1CA381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F242A8-762C-4175-8FB3-F857777D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E5275-5EFA-4844-A0FC-C5E2C16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43C7E-44F3-41CB-896A-952B5891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76ECE-53EB-480B-9F9E-030A88A1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E70FF-976F-450E-8BF1-1B8CEBDFDAFD}" type="datetimeFigureOut">
              <a:rPr lang="zh-CN" altLang="en-US" smtClean="0"/>
              <a:t>2023/3/12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7476-B161-4EB0-8820-EE1CDC06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569B1-E2B9-447B-8B2D-AA0EB2A5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A2C-F472-4A92-B85E-F87B9DBB5F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449181CF-C433-4554-BCF7-27FA81DD1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836613"/>
            <a:ext cx="755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/>
              <a:t>第</a:t>
            </a:r>
            <a:r>
              <a:rPr lang="en-US" altLang="zh-CN" sz="3600" b="1"/>
              <a:t>7</a:t>
            </a:r>
            <a:r>
              <a:rPr lang="zh-CN" altLang="en-US" sz="3600" b="1"/>
              <a:t>章  向量代数与空间解析几何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E2FF059C-E784-469D-8927-C9BD150FC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989139"/>
            <a:ext cx="80772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如同平面解析几何那样，空间解析几何是通过建立</a:t>
            </a:r>
            <a:r>
              <a:rPr lang="zh-CN" altLang="en-US" sz="2800" b="1" dirty="0">
                <a:solidFill>
                  <a:srgbClr val="0000CC"/>
                </a:solidFill>
              </a:rPr>
              <a:t>空间直角坐标系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把空间的点与三元有序数组对应起来，用三元方程及方程组来表示空间几何图形。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23DAF95A-692C-407A-BFF5-116F09803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3573464"/>
            <a:ext cx="8353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先介绍</a:t>
            </a:r>
            <a:r>
              <a:rPr lang="zh-CN" altLang="en-US" sz="2800" b="1">
                <a:solidFill>
                  <a:srgbClr val="0000CC"/>
                </a:solidFill>
              </a:rPr>
              <a:t>向量及其运算</a:t>
            </a:r>
            <a:r>
              <a:rPr lang="zh-CN" altLang="en-US" sz="2800" b="1"/>
              <a:t>，然后以向量为工具讨论空间的</a:t>
            </a:r>
            <a:r>
              <a:rPr lang="zh-CN" altLang="en-US" sz="2800" b="1">
                <a:solidFill>
                  <a:srgbClr val="0000CC"/>
                </a:solidFill>
              </a:rPr>
              <a:t>平面和直线</a:t>
            </a:r>
            <a:r>
              <a:rPr lang="zh-CN" altLang="en-US" sz="2800" b="1"/>
              <a:t>；介绍 空间的</a:t>
            </a:r>
            <a:r>
              <a:rPr lang="zh-CN" altLang="en-US" sz="2800" b="1">
                <a:solidFill>
                  <a:srgbClr val="0000CC"/>
                </a:solidFill>
              </a:rPr>
              <a:t>曲面和曲线</a:t>
            </a:r>
            <a:r>
              <a:rPr lang="en-US" altLang="zh-CN" sz="2800" b="1"/>
              <a:t>. </a:t>
            </a:r>
            <a:r>
              <a:rPr lang="zh-CN" altLang="en-US" sz="2800" b="1"/>
              <a:t>特别是有广泛应用的</a:t>
            </a:r>
            <a:r>
              <a:rPr lang="zh-CN" altLang="en-US" sz="2800" b="1">
                <a:solidFill>
                  <a:srgbClr val="0000CC"/>
                </a:solidFill>
              </a:rPr>
              <a:t>空间曲线的切线和法平面及空间曲面的切平面和法线。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autoUpdateAnimBg="0"/>
      <p:bldP spid="1127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>
            <a:extLst>
              <a:ext uri="{FF2B5EF4-FFF2-40B4-BE49-F238E27FC236}">
                <a16:creationId xmlns:a16="http://schemas.microsoft.com/office/drawing/2014/main" id="{C091E6A8-D9C1-4B35-B0B8-1DA0A614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702627"/>
            <a:ext cx="1838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坐标轴 </a:t>
            </a:r>
            <a:r>
              <a:rPr lang="en-US" altLang="zh-CN" sz="2800" b="1" dirty="0">
                <a:cs typeface="Times New Roman" panose="02020603050405020304" pitchFamily="18" charset="0"/>
              </a:rPr>
              <a:t>: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E401B9-2FF4-4784-84E9-98B22BF6F2BE}"/>
              </a:ext>
            </a:extLst>
          </p:cNvPr>
          <p:cNvGrpSpPr/>
          <p:nvPr/>
        </p:nvGrpSpPr>
        <p:grpSpPr>
          <a:xfrm>
            <a:off x="6896099" y="1415374"/>
            <a:ext cx="2413271" cy="946825"/>
            <a:chOff x="6896099" y="1415374"/>
            <a:chExt cx="2413271" cy="946825"/>
          </a:xfrm>
        </p:grpSpPr>
        <p:sp>
          <p:nvSpPr>
            <p:cNvPr id="107527" name="AutoShape 7">
              <a:extLst>
                <a:ext uri="{FF2B5EF4-FFF2-40B4-BE49-F238E27FC236}">
                  <a16:creationId xmlns:a16="http://schemas.microsoft.com/office/drawing/2014/main" id="{50ECC95F-CC76-4402-999A-4095D3A7A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299" y="1415375"/>
              <a:ext cx="162591" cy="69660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529" name="Object 9">
                  <a:extLst>
                    <a:ext uri="{FF2B5EF4-FFF2-40B4-BE49-F238E27FC236}">
                      <a16:creationId xmlns:a16="http://schemas.microsoft.com/office/drawing/2014/main" id="{A03BA8B3-09A5-4008-AA1C-882728CAA5D8}"/>
                    </a:ext>
                  </a:extLst>
                </p:cNvPr>
                <p:cNvSpPr txBox="1"/>
                <p:nvPr/>
              </p:nvSpPr>
              <p:spPr bwMode="auto">
                <a:xfrm>
                  <a:off x="6896099" y="1571264"/>
                  <a:ext cx="1317943" cy="6258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轴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7529" name="Object 9">
                  <a:extLst>
                    <a:ext uri="{FF2B5EF4-FFF2-40B4-BE49-F238E27FC236}">
                      <a16:creationId xmlns:a16="http://schemas.microsoft.com/office/drawing/2014/main" id="{A03BA8B3-09A5-4008-AA1C-882728CAA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6099" y="1571264"/>
                  <a:ext cx="1317943" cy="6258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530" name="Object 10">
                  <a:extLst>
                    <a:ext uri="{FF2B5EF4-FFF2-40B4-BE49-F238E27FC236}">
                      <a16:creationId xmlns:a16="http://schemas.microsoft.com/office/drawing/2014/main" id="{6E3765D9-C3C7-445E-9914-808E876F6554}"/>
                    </a:ext>
                  </a:extLst>
                </p:cNvPr>
                <p:cNvSpPr txBox="1"/>
                <p:nvPr/>
              </p:nvSpPr>
              <p:spPr bwMode="auto">
                <a:xfrm>
                  <a:off x="8343900" y="1415374"/>
                  <a:ext cx="965470" cy="946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530" name="Object 10">
                  <a:extLst>
                    <a:ext uri="{FF2B5EF4-FFF2-40B4-BE49-F238E27FC236}">
                      <a16:creationId xmlns:a16="http://schemas.microsoft.com/office/drawing/2014/main" id="{6E3765D9-C3C7-445E-9914-808E876F6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43900" y="1415374"/>
                  <a:ext cx="965470" cy="946825"/>
                </a:xfrm>
                <a:prstGeom prst="rect">
                  <a:avLst/>
                </a:prstGeom>
                <a:blipFill>
                  <a:blip r:embed="rId3"/>
                  <a:stretch>
                    <a:fillRect l="-253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167CBF-6EE5-4A4C-BACF-AB64BA0769B4}"/>
              </a:ext>
            </a:extLst>
          </p:cNvPr>
          <p:cNvGrpSpPr/>
          <p:nvPr/>
        </p:nvGrpSpPr>
        <p:grpSpPr>
          <a:xfrm>
            <a:off x="6906003" y="2524100"/>
            <a:ext cx="2730611" cy="946825"/>
            <a:chOff x="6906003" y="2524100"/>
            <a:chExt cx="2730611" cy="946825"/>
          </a:xfrm>
        </p:grpSpPr>
        <p:sp>
          <p:nvSpPr>
            <p:cNvPr id="107534" name="AutoShape 14">
              <a:extLst>
                <a:ext uri="{FF2B5EF4-FFF2-40B4-BE49-F238E27FC236}">
                  <a16:creationId xmlns:a16="http://schemas.microsoft.com/office/drawing/2014/main" id="{9C93A18B-B2AA-49A7-BEE3-E26E9AAF3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8718" y="2712256"/>
              <a:ext cx="55877" cy="62583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536" name="Object 16">
                  <a:extLst>
                    <a:ext uri="{FF2B5EF4-FFF2-40B4-BE49-F238E27FC236}">
                      <a16:creationId xmlns:a16="http://schemas.microsoft.com/office/drawing/2014/main" id="{6457ACF3-3E9A-49DA-A29A-1FBEA32B8E33}"/>
                    </a:ext>
                  </a:extLst>
                </p:cNvPr>
                <p:cNvSpPr txBox="1"/>
                <p:nvPr/>
              </p:nvSpPr>
              <p:spPr bwMode="auto">
                <a:xfrm>
                  <a:off x="8343899" y="2524100"/>
                  <a:ext cx="1292715" cy="946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536" name="Object 16">
                  <a:extLst>
                    <a:ext uri="{FF2B5EF4-FFF2-40B4-BE49-F238E27FC236}">
                      <a16:creationId xmlns:a16="http://schemas.microsoft.com/office/drawing/2014/main" id="{6457ACF3-3E9A-49DA-A29A-1FBEA32B8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43899" y="2524100"/>
                  <a:ext cx="1292715" cy="9468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537" name="Object 17">
                  <a:extLst>
                    <a:ext uri="{FF2B5EF4-FFF2-40B4-BE49-F238E27FC236}">
                      <a16:creationId xmlns:a16="http://schemas.microsoft.com/office/drawing/2014/main" id="{332C0B46-2768-4424-B47C-D7D83E9586DD}"/>
                    </a:ext>
                  </a:extLst>
                </p:cNvPr>
                <p:cNvSpPr txBox="1"/>
                <p:nvPr/>
              </p:nvSpPr>
              <p:spPr bwMode="auto">
                <a:xfrm>
                  <a:off x="6906003" y="2743330"/>
                  <a:ext cx="1437896" cy="6599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轴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537" name="Object 17">
                  <a:extLst>
                    <a:ext uri="{FF2B5EF4-FFF2-40B4-BE49-F238E27FC236}">
                      <a16:creationId xmlns:a16="http://schemas.microsoft.com/office/drawing/2014/main" id="{332C0B46-2768-4424-B47C-D7D83E958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06003" y="2743330"/>
                  <a:ext cx="1437896" cy="6599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68CB3ED-3C03-41AB-B8A3-934E8C1FABF2}"/>
              </a:ext>
            </a:extLst>
          </p:cNvPr>
          <p:cNvGrpSpPr/>
          <p:nvPr/>
        </p:nvGrpSpPr>
        <p:grpSpPr>
          <a:xfrm>
            <a:off x="6964193" y="3879682"/>
            <a:ext cx="2424628" cy="1035997"/>
            <a:chOff x="6964193" y="3879682"/>
            <a:chExt cx="2424628" cy="1035997"/>
          </a:xfrm>
        </p:grpSpPr>
        <p:sp>
          <p:nvSpPr>
            <p:cNvPr id="107541" name="AutoShape 21">
              <a:extLst>
                <a:ext uri="{FF2B5EF4-FFF2-40B4-BE49-F238E27FC236}">
                  <a16:creationId xmlns:a16="http://schemas.microsoft.com/office/drawing/2014/main" id="{A83E63D3-AD08-44CD-AEB3-EF847B139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391" y="3951263"/>
              <a:ext cx="231289" cy="86713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543" name="Object 23">
                  <a:extLst>
                    <a:ext uri="{FF2B5EF4-FFF2-40B4-BE49-F238E27FC236}">
                      <a16:creationId xmlns:a16="http://schemas.microsoft.com/office/drawing/2014/main" id="{54331E93-CEAC-4A1F-AA11-95D35924D640}"/>
                    </a:ext>
                  </a:extLst>
                </p:cNvPr>
                <p:cNvSpPr txBox="1"/>
                <p:nvPr/>
              </p:nvSpPr>
              <p:spPr bwMode="auto">
                <a:xfrm>
                  <a:off x="6964193" y="4048543"/>
                  <a:ext cx="1317942" cy="6258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轴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</m:oMath>
                    </m:oMathPara>
                  </a14:m>
                  <a:endParaRPr lang="zh-CN" altLang="en-US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543" name="Object 23">
                  <a:extLst>
                    <a:ext uri="{FF2B5EF4-FFF2-40B4-BE49-F238E27FC236}">
                      <a16:creationId xmlns:a16="http://schemas.microsoft.com/office/drawing/2014/main" id="{54331E93-CEAC-4A1F-AA11-95D35924D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4193" y="4048543"/>
                  <a:ext cx="1317942" cy="6258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544" name="Object 24">
                  <a:extLst>
                    <a:ext uri="{FF2B5EF4-FFF2-40B4-BE49-F238E27FC236}">
                      <a16:creationId xmlns:a16="http://schemas.microsoft.com/office/drawing/2014/main" id="{D1315FF9-5576-4233-9239-1CEC82A0E594}"/>
                    </a:ext>
                  </a:extLst>
                </p:cNvPr>
                <p:cNvSpPr txBox="1"/>
                <p:nvPr/>
              </p:nvSpPr>
              <p:spPr bwMode="auto">
                <a:xfrm>
                  <a:off x="8411993" y="3879682"/>
                  <a:ext cx="976828" cy="10359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544" name="Object 24">
                  <a:extLst>
                    <a:ext uri="{FF2B5EF4-FFF2-40B4-BE49-F238E27FC236}">
                      <a16:creationId xmlns:a16="http://schemas.microsoft.com/office/drawing/2014/main" id="{D1315FF9-5576-4233-9239-1CEC82A0E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11993" y="3879682"/>
                  <a:ext cx="976828" cy="1035997"/>
                </a:xfrm>
                <a:prstGeom prst="rect">
                  <a:avLst/>
                </a:prstGeom>
                <a:blipFill>
                  <a:blip r:embed="rId7"/>
                  <a:stretch>
                    <a:fillRect l="-25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523" name="Text Box 3">
            <a:extLst>
              <a:ext uri="{FF2B5EF4-FFF2-40B4-BE49-F238E27FC236}">
                <a16:creationId xmlns:a16="http://schemas.microsoft.com/office/drawing/2014/main" id="{665BF1F9-E0FB-4D2D-9EA1-30B8D2334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052" y="4259482"/>
            <a:ext cx="20228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坐标面 </a:t>
            </a:r>
            <a:r>
              <a:rPr lang="en-US" altLang="zh-CN" sz="2800" b="1" dirty="0"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546" name="Object 26">
                <a:extLst>
                  <a:ext uri="{FF2B5EF4-FFF2-40B4-BE49-F238E27FC236}">
                    <a16:creationId xmlns:a16="http://schemas.microsoft.com/office/drawing/2014/main" id="{5F11BBD6-1B34-4ADD-ABAC-39B6F0576AEF}"/>
                  </a:ext>
                </a:extLst>
              </p:cNvPr>
              <p:cNvSpPr txBox="1"/>
              <p:nvPr/>
            </p:nvSpPr>
            <p:spPr bwMode="auto">
              <a:xfrm>
                <a:off x="2261974" y="4988212"/>
                <a:ext cx="2855082" cy="5900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𝒙𝒐𝒚</m:t>
                    </m:r>
                    <m:r>
                      <a:rPr lang="zh-CN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面</m:t>
                    </m:r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546" name="Object 26">
                <a:extLst>
                  <a:ext uri="{FF2B5EF4-FFF2-40B4-BE49-F238E27FC236}">
                    <a16:creationId xmlns:a16="http://schemas.microsoft.com/office/drawing/2014/main" id="{5F11BBD6-1B34-4ADD-ABAC-39B6F0576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1974" y="4988212"/>
                <a:ext cx="2855082" cy="5900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52" name="Object 32">
                <a:extLst>
                  <a:ext uri="{FF2B5EF4-FFF2-40B4-BE49-F238E27FC236}">
                    <a16:creationId xmlns:a16="http://schemas.microsoft.com/office/drawing/2014/main" id="{27981E36-9312-49A2-AF37-8652ED545B4E}"/>
                  </a:ext>
                </a:extLst>
              </p:cNvPr>
              <p:cNvSpPr txBox="1"/>
              <p:nvPr/>
            </p:nvSpPr>
            <p:spPr bwMode="auto">
              <a:xfrm>
                <a:off x="2261974" y="5559712"/>
                <a:ext cx="2855082" cy="5900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𝒚𝒐𝒛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面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552" name="Object 32">
                <a:extLst>
                  <a:ext uri="{FF2B5EF4-FFF2-40B4-BE49-F238E27FC236}">
                    <a16:creationId xmlns:a16="http://schemas.microsoft.com/office/drawing/2014/main" id="{27981E36-9312-49A2-AF37-8652ED545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1974" y="5559712"/>
                <a:ext cx="2855082" cy="5900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58" name="Object 38">
                <a:extLst>
                  <a:ext uri="{FF2B5EF4-FFF2-40B4-BE49-F238E27FC236}">
                    <a16:creationId xmlns:a16="http://schemas.microsoft.com/office/drawing/2014/main" id="{D902592B-1CDE-476E-8062-8821EA46B2D2}"/>
                  </a:ext>
                </a:extLst>
              </p:cNvPr>
              <p:cNvSpPr txBox="1"/>
              <p:nvPr/>
            </p:nvSpPr>
            <p:spPr bwMode="auto">
              <a:xfrm>
                <a:off x="2261974" y="6093112"/>
                <a:ext cx="2855082" cy="5900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𝒛𝒐𝒙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面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558" name="Object 38">
                <a:extLst>
                  <a:ext uri="{FF2B5EF4-FFF2-40B4-BE49-F238E27FC236}">
                    <a16:creationId xmlns:a16="http://schemas.microsoft.com/office/drawing/2014/main" id="{D902592B-1CDE-476E-8062-8821EA46B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1974" y="6093112"/>
                <a:ext cx="2855082" cy="5900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86" name="Group 73">
            <a:extLst>
              <a:ext uri="{FF2B5EF4-FFF2-40B4-BE49-F238E27FC236}">
                <a16:creationId xmlns:a16="http://schemas.microsoft.com/office/drawing/2014/main" id="{6B58E14F-EBB0-4172-A4A7-DFE33CCAB07E}"/>
              </a:ext>
            </a:extLst>
          </p:cNvPr>
          <p:cNvGrpSpPr>
            <a:grpSpLocks/>
          </p:cNvGrpSpPr>
          <p:nvPr/>
        </p:nvGrpSpPr>
        <p:grpSpPr bwMode="auto">
          <a:xfrm>
            <a:off x="1548137" y="411936"/>
            <a:ext cx="4204964" cy="3269558"/>
            <a:chOff x="624" y="384"/>
            <a:chExt cx="2332" cy="1708"/>
          </a:xfrm>
        </p:grpSpPr>
        <p:sp>
          <p:nvSpPr>
            <p:cNvPr id="15387" name="Line 44">
              <a:extLst>
                <a:ext uri="{FF2B5EF4-FFF2-40B4-BE49-F238E27FC236}">
                  <a16:creationId xmlns:a16="http://schemas.microsoft.com/office/drawing/2014/main" id="{6D34E220-984B-406F-8537-EF346D234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1575"/>
              <a:ext cx="12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8" name="AutoShape 47">
              <a:extLst>
                <a:ext uri="{FF2B5EF4-FFF2-40B4-BE49-F238E27FC236}">
                  <a16:creationId xmlns:a16="http://schemas.microsoft.com/office/drawing/2014/main" id="{0F306132-6064-4F8F-8818-58CCD584FA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1392" y="768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89" name="Object 48">
                  <a:extLst>
                    <a:ext uri="{FF2B5EF4-FFF2-40B4-BE49-F238E27FC236}">
                      <a16:creationId xmlns:a16="http://schemas.microsoft.com/office/drawing/2014/main" id="{4706F146-AE2F-4961-84F3-881DDCDCC812}"/>
                    </a:ext>
                  </a:extLst>
                </p:cNvPr>
                <p:cNvSpPr txBox="1"/>
                <p:nvPr/>
              </p:nvSpPr>
              <p:spPr bwMode="auto">
                <a:xfrm>
                  <a:off x="624" y="1806"/>
                  <a:ext cx="199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89" name="Object 48">
                  <a:extLst>
                    <a:ext uri="{FF2B5EF4-FFF2-40B4-BE49-F238E27FC236}">
                      <a16:creationId xmlns:a16="http://schemas.microsoft.com/office/drawing/2014/main" id="{4706F146-AE2F-4961-84F3-881DDCDCC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1806"/>
                  <a:ext cx="199" cy="2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90" name="Object 49">
                  <a:extLst>
                    <a:ext uri="{FF2B5EF4-FFF2-40B4-BE49-F238E27FC236}">
                      <a16:creationId xmlns:a16="http://schemas.microsoft.com/office/drawing/2014/main" id="{F3BECC27-BFA5-465B-8E36-888ACCD00D49}"/>
                    </a:ext>
                  </a:extLst>
                </p:cNvPr>
                <p:cNvSpPr txBox="1"/>
                <p:nvPr/>
              </p:nvSpPr>
              <p:spPr bwMode="auto">
                <a:xfrm>
                  <a:off x="2736" y="1386"/>
                  <a:ext cx="220" cy="2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90" name="Object 49">
                  <a:extLst>
                    <a:ext uri="{FF2B5EF4-FFF2-40B4-BE49-F238E27FC236}">
                      <a16:creationId xmlns:a16="http://schemas.microsoft.com/office/drawing/2014/main" id="{F3BECC27-BFA5-465B-8E36-888ACCD00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36" y="1386"/>
                  <a:ext cx="220" cy="26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91" name="Object 50">
                  <a:extLst>
                    <a:ext uri="{FF2B5EF4-FFF2-40B4-BE49-F238E27FC236}">
                      <a16:creationId xmlns:a16="http://schemas.microsoft.com/office/drawing/2014/main" id="{78F91F64-E5C0-418E-8D7C-2CDBD190864B}"/>
                    </a:ext>
                  </a:extLst>
                </p:cNvPr>
                <p:cNvSpPr txBox="1"/>
                <p:nvPr/>
              </p:nvSpPr>
              <p:spPr bwMode="auto">
                <a:xfrm>
                  <a:off x="1721" y="384"/>
                  <a:ext cx="199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91" name="Object 50">
                  <a:extLst>
                    <a:ext uri="{FF2B5EF4-FFF2-40B4-BE49-F238E27FC236}">
                      <a16:creationId xmlns:a16="http://schemas.microsoft.com/office/drawing/2014/main" id="{78F91F64-E5C0-418E-8D7C-2CDBD1908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1" y="384"/>
                  <a:ext cx="199" cy="28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92" name="Rectangle 51">
              <a:extLst>
                <a:ext uri="{FF2B5EF4-FFF2-40B4-BE49-F238E27FC236}">
                  <a16:creationId xmlns:a16="http://schemas.microsoft.com/office/drawing/2014/main" id="{56AA029D-0F8E-481C-A976-42697FC8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1344"/>
              <a:ext cx="1258" cy="607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15393" name="AutoShape 52">
              <a:extLst>
                <a:ext uri="{FF2B5EF4-FFF2-40B4-BE49-F238E27FC236}">
                  <a16:creationId xmlns:a16="http://schemas.microsoft.com/office/drawing/2014/main" id="{541CE857-83DF-4369-A6C0-5B85AEF14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1191"/>
              <a:ext cx="1991" cy="384"/>
            </a:xfrm>
            <a:prstGeom prst="parallelogram">
              <a:avLst>
                <a:gd name="adj" fmla="val 196330"/>
              </a:avLst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15394" name="Rectangle 53">
              <a:extLst>
                <a:ext uri="{FF2B5EF4-FFF2-40B4-BE49-F238E27FC236}">
                  <a16:creationId xmlns:a16="http://schemas.microsoft.com/office/drawing/2014/main" id="{90720A16-89E2-4B92-A0ED-88C0F39E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825"/>
              <a:ext cx="1258" cy="5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15395" name="AutoShape 54">
              <a:extLst>
                <a:ext uri="{FF2B5EF4-FFF2-40B4-BE49-F238E27FC236}">
                  <a16:creationId xmlns:a16="http://schemas.microsoft.com/office/drawing/2014/main" id="{124396CF-3CC4-4E2C-8923-1C458EEA9F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945" y="983"/>
              <a:ext cx="975" cy="103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15396" name="Line 55">
              <a:extLst>
                <a:ext uri="{FF2B5EF4-FFF2-40B4-BE49-F238E27FC236}">
                  <a16:creationId xmlns:a16="http://schemas.microsoft.com/office/drawing/2014/main" id="{8EE966D8-9CC3-4E20-8E95-617366BC8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438"/>
              <a:ext cx="0" cy="9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97" name="AutoShape 56">
              <a:extLst>
                <a:ext uri="{FF2B5EF4-FFF2-40B4-BE49-F238E27FC236}">
                  <a16:creationId xmlns:a16="http://schemas.microsoft.com/office/drawing/2014/main" id="{C74784FB-6A47-44F0-8792-8B79210880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08" y="1344"/>
              <a:ext cx="472" cy="227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15398" name="Line 57">
              <a:extLst>
                <a:ext uri="{FF2B5EF4-FFF2-40B4-BE49-F238E27FC236}">
                  <a16:creationId xmlns:a16="http://schemas.microsoft.com/office/drawing/2014/main" id="{1981FC54-EF8D-4BF1-85D3-04E1A016B4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57764" flipV="1">
              <a:off x="672" y="1292"/>
              <a:ext cx="960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99" name="Line 58">
              <a:extLst>
                <a:ext uri="{FF2B5EF4-FFF2-40B4-BE49-F238E27FC236}">
                  <a16:creationId xmlns:a16="http://schemas.microsoft.com/office/drawing/2014/main" id="{605ECB15-412A-4662-B508-651B13CDE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575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00" name="Object 59">
                  <a:extLst>
                    <a:ext uri="{FF2B5EF4-FFF2-40B4-BE49-F238E27FC236}">
                      <a16:creationId xmlns:a16="http://schemas.microsoft.com/office/drawing/2014/main" id="{E342CB8F-410E-4EB1-80BB-5B73555901E7}"/>
                    </a:ext>
                  </a:extLst>
                </p:cNvPr>
                <p:cNvSpPr txBox="1"/>
                <p:nvPr/>
              </p:nvSpPr>
              <p:spPr bwMode="auto">
                <a:xfrm>
                  <a:off x="1632" y="1340"/>
                  <a:ext cx="231" cy="2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400" name="Object 59">
                  <a:extLst>
                    <a:ext uri="{FF2B5EF4-FFF2-40B4-BE49-F238E27FC236}">
                      <a16:creationId xmlns:a16="http://schemas.microsoft.com/office/drawing/2014/main" id="{E342CB8F-410E-4EB1-80BB-5B7355590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" y="1340"/>
                  <a:ext cx="231" cy="2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01" name="Line 60">
              <a:extLst>
                <a:ext uri="{FF2B5EF4-FFF2-40B4-BE49-F238E27FC236}">
                  <a16:creationId xmlns:a16="http://schemas.microsoft.com/office/drawing/2014/main" id="{BD7B3CCC-8624-4EAD-B008-43C8723D2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1351"/>
              <a:ext cx="12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 autoUpdateAnimBg="0"/>
      <p:bldP spid="107523" grpId="0" build="p" autoUpdateAnimBg="0"/>
      <p:bldP spid="107546" grpId="0"/>
      <p:bldP spid="107552" grpId="0"/>
      <p:bldP spid="1075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3">
                <a:extLst>
                  <a:ext uri="{FF2B5EF4-FFF2-40B4-BE49-F238E27FC236}">
                    <a16:creationId xmlns:a16="http://schemas.microsoft.com/office/drawing/2014/main" id="{300C3F7C-CB51-4407-BF1F-7417A3308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275" y="5956301"/>
                <a:ext cx="4969010" cy="57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r>
                  <a:rPr lang="zh-CN" altLang="en-US" sz="2800" b="1" dirty="0"/>
                  <a:t>也可记为</a:t>
                </a:r>
                <a:r>
                  <a:rPr lang="en-US" altLang="zh-CN" sz="2800" b="1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𝑶𝑴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33795" name="Text Box 3">
                <a:extLst>
                  <a:ext uri="{FF2B5EF4-FFF2-40B4-BE49-F238E27FC236}">
                    <a16:creationId xmlns:a16="http://schemas.microsoft.com/office/drawing/2014/main" id="{300C3F7C-CB51-4407-BF1F-7417A330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0275" y="5956301"/>
                <a:ext cx="4969010" cy="578300"/>
              </a:xfrm>
              <a:prstGeom prst="rect">
                <a:avLst/>
              </a:prstGeom>
              <a:blipFill>
                <a:blip r:embed="rId3"/>
                <a:stretch>
                  <a:fillRect l="-2577" t="-5263" b="-2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Rectangle 5">
            <a:extLst>
              <a:ext uri="{FF2B5EF4-FFF2-40B4-BE49-F238E27FC236}">
                <a16:creationId xmlns:a16="http://schemas.microsoft.com/office/drawing/2014/main" id="{35DAD82F-6659-42B5-99D4-611E0C3BC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967" y="135309"/>
            <a:ext cx="325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三</a:t>
            </a:r>
            <a:r>
              <a:rPr lang="en-US" altLang="zh-CN" b="1"/>
              <a:t>. </a:t>
            </a:r>
            <a:r>
              <a:rPr lang="zh-CN" altLang="en-US" b="1"/>
              <a:t>向量的坐标：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ADCE30F2-591F-4A03-B34B-9A3AE976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93" y="857623"/>
            <a:ext cx="3446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1. </a:t>
            </a:r>
            <a:r>
              <a:rPr lang="zh-CN" altLang="en-US" b="1">
                <a:solidFill>
                  <a:srgbClr val="0000CC"/>
                </a:solidFill>
              </a:rPr>
              <a:t>基本单位向量：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9" name="Rectangle 7">
                <a:extLst>
                  <a:ext uri="{FF2B5EF4-FFF2-40B4-BE49-F238E27FC236}">
                    <a16:creationId xmlns:a16="http://schemas.microsoft.com/office/drawing/2014/main" id="{E109787B-E0E7-4EE2-902C-941F6AA6A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690" y="5180244"/>
                <a:ext cx="5903768" cy="57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r>
                  <a:rPr lang="zh-CN" altLang="en-US" sz="2800" b="1" dirty="0"/>
                  <a:t>此向量的坐标为</a:t>
                </a:r>
                <a:r>
                  <a:rPr lang="en-US" altLang="zh-CN" sz="2800" b="1" dirty="0"/>
                  <a:t>: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𝑶𝑴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𝒙𝒊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𝒚𝒋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𝒛𝒌</m:t>
                    </m:r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33799" name="Rectangle 7">
                <a:extLst>
                  <a:ext uri="{FF2B5EF4-FFF2-40B4-BE49-F238E27FC236}">
                    <a16:creationId xmlns:a16="http://schemas.microsoft.com/office/drawing/2014/main" id="{E109787B-E0E7-4EE2-902C-941F6AA6A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9690" y="5180244"/>
                <a:ext cx="5903768" cy="578300"/>
              </a:xfrm>
              <a:prstGeom prst="rect">
                <a:avLst/>
              </a:prstGeom>
              <a:blipFill>
                <a:blip r:embed="rId4"/>
                <a:stretch>
                  <a:fillRect l="-2169" t="-6316" b="-2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25" name="Rectangle 12">
                <a:extLst>
                  <a:ext uri="{FF2B5EF4-FFF2-40B4-BE49-F238E27FC236}">
                    <a16:creationId xmlns:a16="http://schemas.microsoft.com/office/drawing/2014/main" id="{07C3B883-8DBF-4CC7-8C8D-D0828886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342" y="4416798"/>
                <a:ext cx="4341253" cy="578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 b="1" dirty="0"/>
                  <a:t>称向量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𝑶𝑴</m:t>
                        </m:r>
                      </m:e>
                    </m:acc>
                  </m:oMath>
                </a14:m>
                <a:r>
                  <a:rPr lang="zh-CN" altLang="en-US" sz="2800" b="1" dirty="0"/>
                  <a:t>为点</a:t>
                </a:r>
                <a:r>
                  <a:rPr lang="en-US" altLang="zh-CN" sz="2800" b="1" i="1" dirty="0"/>
                  <a:t>M</a:t>
                </a:r>
                <a:r>
                  <a:rPr lang="zh-CN" altLang="en-US" sz="2800" b="1" dirty="0"/>
                  <a:t>的向径，</a:t>
                </a:r>
              </a:p>
            </p:txBody>
          </p:sp>
        </mc:Choice>
        <mc:Fallback xmlns="">
          <p:sp>
            <p:nvSpPr>
              <p:cNvPr id="16425" name="Rectangle 12">
                <a:extLst>
                  <a:ext uri="{FF2B5EF4-FFF2-40B4-BE49-F238E27FC236}">
                    <a16:creationId xmlns:a16="http://schemas.microsoft.com/office/drawing/2014/main" id="{07C3B883-8DBF-4CC7-8C8D-D0828886A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1342" y="4416798"/>
                <a:ext cx="4341253" cy="578300"/>
              </a:xfrm>
              <a:prstGeom prst="rect">
                <a:avLst/>
              </a:prstGeom>
              <a:blipFill>
                <a:blip r:embed="rId5"/>
                <a:stretch>
                  <a:fillRect l="-2949" t="-6383" r="-2247" b="-297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05" name="Rectangle 13">
            <a:extLst>
              <a:ext uri="{FF2B5EF4-FFF2-40B4-BE49-F238E27FC236}">
                <a16:creationId xmlns:a16="http://schemas.microsoft.com/office/drawing/2014/main" id="{994C943C-9102-446B-8BA8-86CD78B6A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631" y="3729410"/>
            <a:ext cx="381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/>
              <a:t>设有空间中点</a:t>
            </a:r>
            <a:r>
              <a:rPr kumimoji="0" lang="en-US" altLang="zh-CN" sz="2800" b="1" i="1"/>
              <a:t>M</a:t>
            </a:r>
            <a:r>
              <a:rPr kumimoji="0" lang="en-US" altLang="zh-CN" sz="2800" b="1"/>
              <a:t>(</a:t>
            </a:r>
            <a:r>
              <a:rPr kumimoji="0" lang="en-US" altLang="zh-CN" sz="2800" b="1" i="1"/>
              <a:t>x,y,z</a:t>
            </a:r>
            <a:r>
              <a:rPr kumimoji="0" lang="en-US" altLang="zh-CN" sz="2800" b="1"/>
              <a:t>),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8E2FFDC7-E135-4482-9C4B-E077A766A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556" y="3061073"/>
            <a:ext cx="4327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/>
              <a:t> </a:t>
            </a:r>
            <a:r>
              <a:rPr kumimoji="0" lang="en-US" altLang="zh-CN" b="1">
                <a:solidFill>
                  <a:srgbClr val="0000CC"/>
                </a:solidFill>
              </a:rPr>
              <a:t>2. </a:t>
            </a:r>
            <a:r>
              <a:rPr kumimoji="0" lang="zh-CN" altLang="en-US" b="1">
                <a:solidFill>
                  <a:srgbClr val="0000CC"/>
                </a:solidFill>
              </a:rPr>
              <a:t>点</a:t>
            </a:r>
            <a:r>
              <a:rPr kumimoji="0" lang="en-US" altLang="zh-CN" b="1">
                <a:solidFill>
                  <a:srgbClr val="0000CC"/>
                </a:solidFill>
              </a:rPr>
              <a:t>M</a:t>
            </a:r>
            <a:r>
              <a:rPr kumimoji="0" lang="zh-CN" altLang="en-US" b="1">
                <a:solidFill>
                  <a:srgbClr val="0000CC"/>
                </a:solidFill>
              </a:rPr>
              <a:t>的向径的坐标：</a:t>
            </a:r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C1B9DF09-C6DB-4980-BD68-86CA02410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955" y="2230809"/>
            <a:ext cx="2990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分别记为</a:t>
            </a:r>
            <a:r>
              <a:rPr lang="en-US" altLang="zh-CN" b="1">
                <a:solidFill>
                  <a:srgbClr val="0000CC"/>
                </a:solidFill>
              </a:rPr>
              <a:t>i</a:t>
            </a:r>
            <a:r>
              <a:rPr lang="zh-CN" altLang="en-US" b="1">
                <a:solidFill>
                  <a:srgbClr val="0000CC"/>
                </a:solidFill>
              </a:rPr>
              <a:t>、</a:t>
            </a:r>
            <a:r>
              <a:rPr lang="en-US" altLang="zh-CN" b="1">
                <a:solidFill>
                  <a:srgbClr val="0000CC"/>
                </a:solidFill>
              </a:rPr>
              <a:t>j</a:t>
            </a:r>
            <a:r>
              <a:rPr lang="zh-CN" altLang="en-US" b="1">
                <a:solidFill>
                  <a:srgbClr val="0000CC"/>
                </a:solidFill>
              </a:rPr>
              <a:t>、</a:t>
            </a:r>
            <a:r>
              <a:rPr lang="en-US" altLang="zh-CN" b="1">
                <a:solidFill>
                  <a:srgbClr val="0000CC"/>
                </a:solidFill>
              </a:rPr>
              <a:t>k</a:t>
            </a:r>
            <a:r>
              <a:rPr kumimoji="0" lang="en-US" altLang="zh-CN" sz="2800" b="1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33810" name="Rectangle 18">
            <a:extLst>
              <a:ext uri="{FF2B5EF4-FFF2-40B4-BE49-F238E27FC236}">
                <a16:creationId xmlns:a16="http://schemas.microsoft.com/office/drawing/2014/main" id="{AF7F817A-625F-4A50-8EC4-06E5B5B8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342" y="1513260"/>
            <a:ext cx="68868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与</a:t>
            </a:r>
            <a:r>
              <a:rPr lang="en-US" altLang="zh-CN" b="1" i="1"/>
              <a:t>x</a:t>
            </a:r>
            <a:r>
              <a:rPr lang="zh-CN" altLang="en-US" sz="2800" b="1"/>
              <a:t>轴、</a:t>
            </a:r>
            <a:r>
              <a:rPr lang="en-US" altLang="zh-CN" b="1" i="1"/>
              <a:t>y</a:t>
            </a:r>
            <a:r>
              <a:rPr lang="zh-CN" altLang="en-US" sz="2800" b="1"/>
              <a:t>轴、</a:t>
            </a:r>
            <a:r>
              <a:rPr lang="en-US" altLang="zh-CN" b="1"/>
              <a:t>z</a:t>
            </a:r>
            <a:r>
              <a:rPr lang="zh-CN" altLang="en-US" sz="2800" b="1"/>
              <a:t>轴正向相同的三个单位向量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21145E-C5BE-42E0-BD15-E7C0E3A006B5}"/>
              </a:ext>
            </a:extLst>
          </p:cNvPr>
          <p:cNvGrpSpPr>
            <a:grpSpLocks/>
          </p:cNvGrpSpPr>
          <p:nvPr/>
        </p:nvGrpSpPr>
        <p:grpSpPr bwMode="auto">
          <a:xfrm>
            <a:off x="7746999" y="2451370"/>
            <a:ext cx="2990849" cy="3168381"/>
            <a:chOff x="6288462" y="2653010"/>
            <a:chExt cx="2702563" cy="2903244"/>
          </a:xfrm>
        </p:grpSpPr>
        <p:sp>
          <p:nvSpPr>
            <p:cNvPr id="16398" name="Line 2">
              <a:extLst>
                <a:ext uri="{FF2B5EF4-FFF2-40B4-BE49-F238E27FC236}">
                  <a16:creationId xmlns:a16="http://schemas.microsoft.com/office/drawing/2014/main" id="{BC08DA2E-EC82-4E04-A8B9-54CD73A9D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1025" y="4438650"/>
              <a:ext cx="1096963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1">
              <a:extLst>
                <a:ext uri="{FF2B5EF4-FFF2-40B4-BE49-F238E27FC236}">
                  <a16:creationId xmlns:a16="http://schemas.microsoft.com/office/drawing/2014/main" id="{BAF83FF0-D5EC-45D7-8D0B-82F77417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988" y="3890963"/>
              <a:ext cx="0" cy="1157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12">
              <a:extLst>
                <a:ext uri="{FF2B5EF4-FFF2-40B4-BE49-F238E27FC236}">
                  <a16:creationId xmlns:a16="http://schemas.microsoft.com/office/drawing/2014/main" id="{6930059C-1731-4FB7-BB98-7A97E5A72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7850" y="3875088"/>
              <a:ext cx="1096963" cy="5476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01" name="Group 14">
              <a:extLst>
                <a:ext uri="{FF2B5EF4-FFF2-40B4-BE49-F238E27FC236}">
                  <a16:creationId xmlns:a16="http://schemas.microsoft.com/office/drawing/2014/main" id="{D9705E83-95D1-4BB8-9347-2AE161E31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0813" y="2900363"/>
              <a:ext cx="2193925" cy="2314575"/>
              <a:chOff x="4095" y="1674"/>
              <a:chExt cx="1382" cy="1458"/>
            </a:xfrm>
          </p:grpSpPr>
          <p:sp>
            <p:nvSpPr>
              <p:cNvPr id="16421" name="Line 15">
                <a:extLst>
                  <a:ext uri="{FF2B5EF4-FFF2-40B4-BE49-F238E27FC236}">
                    <a16:creationId xmlns:a16="http://schemas.microsoft.com/office/drawing/2014/main" id="{ECC2B0D1-D4FC-48A4-8EF5-CBA25F3A8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2" name="Line 16">
                <a:extLst>
                  <a:ext uri="{FF2B5EF4-FFF2-40B4-BE49-F238E27FC236}">
                    <a16:creationId xmlns:a16="http://schemas.microsoft.com/office/drawing/2014/main" id="{1557C7D4-D752-4C75-A030-7DF76B755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3" name="Line 17">
                <a:extLst>
                  <a:ext uri="{FF2B5EF4-FFF2-40B4-BE49-F238E27FC236}">
                    <a16:creationId xmlns:a16="http://schemas.microsoft.com/office/drawing/2014/main" id="{5DB1BFA1-67AD-43EE-AB02-7E4B8A00A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" name="Line 26">
              <a:extLst>
                <a:ext uri="{FF2B5EF4-FFF2-40B4-BE49-F238E27FC236}">
                  <a16:creationId xmlns:a16="http://schemas.microsoft.com/office/drawing/2014/main" id="{8A16E35B-5844-43B0-9B9C-528F8F195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5338" y="4398995"/>
              <a:ext cx="111574" cy="229898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>
              <a:outerShdw blurRad="50800" dist="50800" dir="54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403" name="Line 27">
              <a:extLst>
                <a:ext uri="{FF2B5EF4-FFF2-40B4-BE49-F238E27FC236}">
                  <a16:creationId xmlns:a16="http://schemas.microsoft.com/office/drawing/2014/main" id="{94C38EEB-28BA-4556-8631-E1AFE4E7C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1025" y="4422775"/>
              <a:ext cx="427038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Line 28">
              <a:extLst>
                <a:ext uri="{FF2B5EF4-FFF2-40B4-BE49-F238E27FC236}">
                  <a16:creationId xmlns:a16="http://schemas.microsoft.com/office/drawing/2014/main" id="{11D36EBC-1A60-4378-B499-4E0E6783A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31025" y="3978275"/>
              <a:ext cx="0" cy="46037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Line 32">
              <a:extLst>
                <a:ext uri="{FF2B5EF4-FFF2-40B4-BE49-F238E27FC236}">
                  <a16:creationId xmlns:a16="http://schemas.microsoft.com/office/drawing/2014/main" id="{BCAA0963-3330-4BEB-AC54-EACD9BF4E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5900" y="5048250"/>
              <a:ext cx="146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33">
              <a:extLst>
                <a:ext uri="{FF2B5EF4-FFF2-40B4-BE49-F238E27FC236}">
                  <a16:creationId xmlns:a16="http://schemas.microsoft.com/office/drawing/2014/main" id="{9201E10D-6230-42C0-A062-2570152DB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4438650"/>
              <a:ext cx="366712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Line 34">
              <a:extLst>
                <a:ext uri="{FF2B5EF4-FFF2-40B4-BE49-F238E27FC236}">
                  <a16:creationId xmlns:a16="http://schemas.microsoft.com/office/drawing/2014/main" id="{79338895-FD8A-4C0E-BA72-7858548DB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1025" y="3281363"/>
              <a:ext cx="1096963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Line 36">
              <a:extLst>
                <a:ext uri="{FF2B5EF4-FFF2-40B4-BE49-F238E27FC236}">
                  <a16:creationId xmlns:a16="http://schemas.microsoft.com/office/drawing/2014/main" id="{2EC77657-6585-4A21-82AF-6B6605259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7988" y="3890963"/>
              <a:ext cx="0" cy="11572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Text Box 3">
              <a:extLst>
                <a:ext uri="{FF2B5EF4-FFF2-40B4-BE49-F238E27FC236}">
                  <a16:creationId xmlns:a16="http://schemas.microsoft.com/office/drawing/2014/main" id="{695A6692-424D-4C55-96B3-DA2849C0E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6368" y="3507085"/>
              <a:ext cx="4635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M</a:t>
              </a:r>
            </a:p>
          </p:txBody>
        </p:sp>
        <p:sp>
          <p:nvSpPr>
            <p:cNvPr id="16410" name="Text Box 3">
              <a:extLst>
                <a:ext uri="{FF2B5EF4-FFF2-40B4-BE49-F238E27FC236}">
                  <a16:creationId xmlns:a16="http://schemas.microsoft.com/office/drawing/2014/main" id="{866F3E0F-B3FD-4B6D-A03F-D6AE53206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3038" y="5017167"/>
              <a:ext cx="4635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N</a:t>
              </a:r>
            </a:p>
          </p:txBody>
        </p:sp>
        <p:sp>
          <p:nvSpPr>
            <p:cNvPr id="16411" name="Text Box 3">
              <a:extLst>
                <a:ext uri="{FF2B5EF4-FFF2-40B4-BE49-F238E27FC236}">
                  <a16:creationId xmlns:a16="http://schemas.microsoft.com/office/drawing/2014/main" id="{751B14EA-DF33-481A-9655-161ED8EB9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3694" y="4642609"/>
              <a:ext cx="2905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i</a:t>
              </a:r>
            </a:p>
          </p:txBody>
        </p:sp>
        <p:sp>
          <p:nvSpPr>
            <p:cNvPr id="16412" name="Text Box 3">
              <a:extLst>
                <a:ext uri="{FF2B5EF4-FFF2-40B4-BE49-F238E27FC236}">
                  <a16:creationId xmlns:a16="http://schemas.microsoft.com/office/drawing/2014/main" id="{17CDDCFB-F1A3-4AC0-A167-84E4E4892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6726" y="4347340"/>
              <a:ext cx="338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/>
                <a:t>j</a:t>
              </a:r>
            </a:p>
          </p:txBody>
        </p:sp>
        <p:sp>
          <p:nvSpPr>
            <p:cNvPr id="16413" name="Text Box 3">
              <a:extLst>
                <a:ext uri="{FF2B5EF4-FFF2-40B4-BE49-F238E27FC236}">
                  <a16:creationId xmlns:a16="http://schemas.microsoft.com/office/drawing/2014/main" id="{93675641-6364-4DC1-B328-6CC8B3940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477" y="3628382"/>
              <a:ext cx="25365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/>
                <a:t>k</a:t>
              </a:r>
            </a:p>
          </p:txBody>
        </p:sp>
        <p:sp>
          <p:nvSpPr>
            <p:cNvPr id="16414" name="Text Box 3">
              <a:extLst>
                <a:ext uri="{FF2B5EF4-FFF2-40B4-BE49-F238E27FC236}">
                  <a16:creationId xmlns:a16="http://schemas.microsoft.com/office/drawing/2014/main" id="{017F1764-21F7-426E-AFD6-C747A0EA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581" y="5094589"/>
              <a:ext cx="338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x</a:t>
              </a:r>
            </a:p>
          </p:txBody>
        </p:sp>
        <p:sp>
          <p:nvSpPr>
            <p:cNvPr id="16415" name="Text Box 3">
              <a:extLst>
                <a:ext uri="{FF2B5EF4-FFF2-40B4-BE49-F238E27FC236}">
                  <a16:creationId xmlns:a16="http://schemas.microsoft.com/office/drawing/2014/main" id="{5E281BB8-562A-4C21-BC46-EFC5A97A2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2888" y="4161992"/>
              <a:ext cx="338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y</a:t>
              </a:r>
            </a:p>
          </p:txBody>
        </p:sp>
        <p:sp>
          <p:nvSpPr>
            <p:cNvPr id="16416" name="Text Box 3">
              <a:extLst>
                <a:ext uri="{FF2B5EF4-FFF2-40B4-BE49-F238E27FC236}">
                  <a16:creationId xmlns:a16="http://schemas.microsoft.com/office/drawing/2014/main" id="{7B0BEDF2-7AAE-45FC-A4AB-7752E1CE0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477" y="2653010"/>
              <a:ext cx="338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z</a:t>
              </a:r>
            </a:p>
          </p:txBody>
        </p:sp>
        <p:sp>
          <p:nvSpPr>
            <p:cNvPr id="16417" name="Text Box 3">
              <a:extLst>
                <a:ext uri="{FF2B5EF4-FFF2-40B4-BE49-F238E27FC236}">
                  <a16:creationId xmlns:a16="http://schemas.microsoft.com/office/drawing/2014/main" id="{DC99CA98-5070-4889-AE31-DEBE12818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8462" y="4821478"/>
              <a:ext cx="338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P</a:t>
              </a:r>
            </a:p>
          </p:txBody>
        </p:sp>
        <p:sp>
          <p:nvSpPr>
            <p:cNvPr id="16418" name="Text Box 3">
              <a:extLst>
                <a:ext uri="{FF2B5EF4-FFF2-40B4-BE49-F238E27FC236}">
                  <a16:creationId xmlns:a16="http://schemas.microsoft.com/office/drawing/2014/main" id="{D535B27F-F0B4-4B0C-A056-E95EEF0BC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3" y="4408329"/>
              <a:ext cx="338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Q</a:t>
              </a:r>
            </a:p>
          </p:txBody>
        </p:sp>
        <p:sp>
          <p:nvSpPr>
            <p:cNvPr id="16419" name="Text Box 3">
              <a:extLst>
                <a:ext uri="{FF2B5EF4-FFF2-40B4-BE49-F238E27FC236}">
                  <a16:creationId xmlns:a16="http://schemas.microsoft.com/office/drawing/2014/main" id="{3F5CE20B-9640-44E8-83DE-CD02D6D2F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9713" y="3110296"/>
              <a:ext cx="338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R</a:t>
              </a:r>
            </a:p>
          </p:txBody>
        </p:sp>
        <p:sp>
          <p:nvSpPr>
            <p:cNvPr id="16420" name="Text Box 3">
              <a:extLst>
                <a:ext uri="{FF2B5EF4-FFF2-40B4-BE49-F238E27FC236}">
                  <a16:creationId xmlns:a16="http://schemas.microsoft.com/office/drawing/2014/main" id="{DEBACB35-DD17-4800-9456-A95D18189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0127" y="4068652"/>
              <a:ext cx="3381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/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7" grpId="0" autoUpdateAnimBg="0"/>
      <p:bldP spid="33798" grpId="0" autoUpdateAnimBg="0"/>
      <p:bldP spid="33799" grpId="0" autoUpdateAnimBg="0"/>
      <p:bldP spid="16425" grpId="0"/>
      <p:bldP spid="33805" grpId="0" autoUpdateAnimBg="0"/>
      <p:bldP spid="33806" grpId="0" autoUpdateAnimBg="0"/>
      <p:bldP spid="33807" grpId="0" autoUpdateAnimBg="0"/>
      <p:bldP spid="338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19055CC5-CA35-4255-887E-AA4D505D3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038600"/>
            <a:ext cx="662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5. </a:t>
            </a:r>
            <a:r>
              <a:rPr lang="zh-CN" altLang="en-US" b="1">
                <a:solidFill>
                  <a:srgbClr val="0000CC"/>
                </a:solidFill>
              </a:rPr>
              <a:t>向量线性运算的坐标</a:t>
            </a:r>
            <a:r>
              <a:rPr lang="en-US" altLang="zh-CN" b="1">
                <a:solidFill>
                  <a:srgbClr val="0000CC"/>
                </a:solidFill>
              </a:rPr>
              <a:t>(</a:t>
            </a:r>
            <a:r>
              <a:rPr lang="zh-CN" altLang="en-US" b="1">
                <a:solidFill>
                  <a:srgbClr val="0000CC"/>
                </a:solidFill>
              </a:rPr>
              <a:t>代数</a:t>
            </a:r>
            <a:r>
              <a:rPr lang="en-US" altLang="zh-CN" b="1">
                <a:solidFill>
                  <a:srgbClr val="0000CC"/>
                </a:solidFill>
              </a:rPr>
              <a:t>)</a:t>
            </a:r>
            <a:r>
              <a:rPr lang="zh-CN" altLang="en-US" b="1">
                <a:solidFill>
                  <a:srgbClr val="0000CC"/>
                </a:solidFill>
              </a:rPr>
              <a:t>表示：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0FE20DC2-7D5F-4144-9DCC-77DF8DF0E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1"/>
            <a:ext cx="6262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设</a:t>
            </a:r>
            <a:r>
              <a:rPr lang="en-US" altLang="zh-CN" sz="2800" b="1" dirty="0"/>
              <a:t>A(x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,z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),B(x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,z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为空间中两点，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7" name="Text Box 7">
                <a:extLst>
                  <a:ext uri="{FF2B5EF4-FFF2-40B4-BE49-F238E27FC236}">
                    <a16:creationId xmlns:a16="http://schemas.microsoft.com/office/drawing/2014/main" id="{964F3FC6-7F32-4C5B-AC4E-F7EFC9CAF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413" y="406402"/>
                <a:ext cx="4319587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solidFill>
                      <a:srgbClr val="0000CC"/>
                    </a:solidFill>
                  </a:rPr>
                  <a:t>3. 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zh-CN" altLang="en-US" b="1" dirty="0">
                    <a:solidFill>
                      <a:srgbClr val="0000CC"/>
                    </a:solidFill>
                  </a:rPr>
                  <a:t>   的坐标：</a:t>
                </a:r>
              </a:p>
            </p:txBody>
          </p:sp>
        </mc:Choice>
        <mc:Fallback xmlns="">
          <p:sp>
            <p:nvSpPr>
              <p:cNvPr id="18447" name="Text Box 7">
                <a:extLst>
                  <a:ext uri="{FF2B5EF4-FFF2-40B4-BE49-F238E27FC236}">
                    <a16:creationId xmlns:a16="http://schemas.microsoft.com/office/drawing/2014/main" id="{964F3FC6-7F32-4C5B-AC4E-F7EFC9CA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6413" y="406402"/>
                <a:ext cx="4319587" cy="647700"/>
              </a:xfrm>
              <a:prstGeom prst="rect">
                <a:avLst/>
              </a:prstGeom>
              <a:blipFill>
                <a:blip r:embed="rId2"/>
                <a:stretch>
                  <a:fillRect l="-3526" t="-7547" b="-29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5" name="Rectangle 9">
            <a:extLst>
              <a:ext uri="{FF2B5EF4-FFF2-40B4-BE49-F238E27FC236}">
                <a16:creationId xmlns:a16="http://schemas.microsoft.com/office/drawing/2014/main" id="{B435C3E0-2A5A-412D-9C24-71D92A32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9954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易知：</a:t>
            </a:r>
          </a:p>
        </p:txBody>
      </p:sp>
      <p:grpSp>
        <p:nvGrpSpPr>
          <p:cNvPr id="34826" name="Group 10">
            <a:extLst>
              <a:ext uri="{FF2B5EF4-FFF2-40B4-BE49-F238E27FC236}">
                <a16:creationId xmlns:a16="http://schemas.microsoft.com/office/drawing/2014/main" id="{8614E5A5-4102-46E5-95C3-42722E3F626D}"/>
              </a:ext>
            </a:extLst>
          </p:cNvPr>
          <p:cNvGrpSpPr>
            <a:grpSpLocks/>
          </p:cNvGrpSpPr>
          <p:nvPr/>
        </p:nvGrpSpPr>
        <p:grpSpPr bwMode="auto">
          <a:xfrm>
            <a:off x="3120981" y="1952622"/>
            <a:ext cx="6646907" cy="631825"/>
            <a:chOff x="910" y="3068"/>
            <a:chExt cx="4130" cy="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4" name="Object 11">
                  <a:extLst>
                    <a:ext uri="{FF2B5EF4-FFF2-40B4-BE49-F238E27FC236}">
                      <a16:creationId xmlns:a16="http://schemas.microsoft.com/office/drawing/2014/main" id="{1DAF7977-74FC-43CA-8070-0BDDDEAA34E9}"/>
                    </a:ext>
                  </a:extLst>
                </p:cNvPr>
                <p:cNvSpPr txBox="1"/>
                <p:nvPr/>
              </p:nvSpPr>
              <p:spPr bwMode="auto">
                <a:xfrm>
                  <a:off x="910" y="3068"/>
                  <a:ext cx="412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444" name="Object 11">
                  <a:extLst>
                    <a:ext uri="{FF2B5EF4-FFF2-40B4-BE49-F238E27FC236}">
                      <a16:creationId xmlns:a16="http://schemas.microsoft.com/office/drawing/2014/main" id="{1DAF7977-74FC-43CA-8070-0BDDDEAA3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0" y="3068"/>
                  <a:ext cx="412" cy="3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5" name="Text Box 12">
              <a:extLst>
                <a:ext uri="{FF2B5EF4-FFF2-40B4-BE49-F238E27FC236}">
                  <a16:creationId xmlns:a16="http://schemas.microsoft.com/office/drawing/2014/main" id="{A3A93564-3B5F-4727-A924-37B456AC1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072"/>
              <a:ext cx="3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dirty="0"/>
                <a:t>={x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-x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,y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-y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,z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-z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}</a:t>
              </a:r>
            </a:p>
          </p:txBody>
        </p:sp>
      </p:grp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B75B72EE-08A7-468C-8C58-4A009342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67088"/>
            <a:ext cx="7232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易知</a:t>
            </a:r>
            <a:r>
              <a:rPr lang="en-US" altLang="zh-CN" sz="2800" b="1"/>
              <a:t>i</a:t>
            </a:r>
            <a:r>
              <a:rPr lang="zh-CN" altLang="en-US" sz="2800" b="1"/>
              <a:t>、</a:t>
            </a:r>
            <a:r>
              <a:rPr lang="en-US" altLang="zh-CN" sz="2800" b="1"/>
              <a:t>j</a:t>
            </a:r>
            <a:r>
              <a:rPr lang="zh-CN" altLang="en-US" sz="2800" b="1"/>
              <a:t>、</a:t>
            </a:r>
            <a:r>
              <a:rPr lang="en-US" altLang="zh-CN" sz="2800" b="1"/>
              <a:t>k</a:t>
            </a:r>
            <a:r>
              <a:rPr lang="zh-CN" altLang="en-US" sz="2800" b="1"/>
              <a:t>的坐标分别为</a:t>
            </a:r>
            <a:r>
              <a:rPr lang="en-US" altLang="zh-CN" sz="2800" b="1"/>
              <a:t>{1,0,0},{0,1,0},{0,01}</a:t>
            </a: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6151FA3B-7375-436E-B1FA-3E7B79828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39" y="2614276"/>
            <a:ext cx="461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4.  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zh-CN" altLang="en-US" b="1" dirty="0">
                <a:solidFill>
                  <a:srgbClr val="0000CC"/>
                </a:solidFill>
              </a:rPr>
              <a:t>、</a:t>
            </a:r>
            <a:r>
              <a:rPr lang="en-US" altLang="zh-CN" b="1" dirty="0">
                <a:solidFill>
                  <a:srgbClr val="0000CC"/>
                </a:solidFill>
              </a:rPr>
              <a:t>j</a:t>
            </a:r>
            <a:r>
              <a:rPr lang="zh-CN" altLang="en-US" b="1" dirty="0">
                <a:solidFill>
                  <a:srgbClr val="0000CC"/>
                </a:solidFill>
              </a:rPr>
              <a:t>、</a:t>
            </a:r>
            <a:r>
              <a:rPr lang="en-US" altLang="zh-CN" b="1" dirty="0">
                <a:solidFill>
                  <a:srgbClr val="0000CC"/>
                </a:solidFill>
              </a:rPr>
              <a:t>k</a:t>
            </a:r>
            <a:r>
              <a:rPr lang="zh-CN" altLang="en-US" b="1" dirty="0">
                <a:solidFill>
                  <a:srgbClr val="0000CC"/>
                </a:solidFill>
              </a:rPr>
              <a:t>的坐标：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E3906F5D-AE66-44C8-8DA9-DBE69515D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00601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设有向量</a:t>
            </a:r>
            <a:r>
              <a:rPr lang="en-US" altLang="zh-CN" sz="2800" b="1"/>
              <a:t>a=a</a:t>
            </a:r>
            <a:r>
              <a:rPr lang="en-US" altLang="zh-CN" sz="2800" b="1" baseline="-25000"/>
              <a:t>x</a:t>
            </a:r>
            <a:r>
              <a:rPr lang="en-US" altLang="zh-CN" sz="2800" b="1"/>
              <a:t>i+a</a:t>
            </a:r>
            <a:r>
              <a:rPr lang="en-US" altLang="zh-CN" sz="2800" b="1" baseline="-25000"/>
              <a:t>y</a:t>
            </a:r>
            <a:r>
              <a:rPr lang="en-US" altLang="zh-CN" sz="2800" b="1"/>
              <a:t>j+a</a:t>
            </a:r>
            <a:r>
              <a:rPr lang="en-US" altLang="zh-CN" sz="2800" b="1" baseline="-25000"/>
              <a:t>z</a:t>
            </a:r>
            <a:r>
              <a:rPr lang="en-US" altLang="zh-CN" sz="2800" b="1"/>
              <a:t>k,b=b</a:t>
            </a:r>
            <a:r>
              <a:rPr lang="en-US" altLang="zh-CN" sz="2800" b="1" baseline="-25000"/>
              <a:t>x</a:t>
            </a:r>
            <a:r>
              <a:rPr lang="en-US" altLang="zh-CN" sz="2800" b="1"/>
              <a:t>i+b</a:t>
            </a:r>
            <a:r>
              <a:rPr lang="en-US" altLang="zh-CN" sz="2800" b="1" baseline="-25000"/>
              <a:t>y</a:t>
            </a:r>
            <a:r>
              <a:rPr lang="en-US" altLang="zh-CN" sz="2800" b="1"/>
              <a:t>j+b</a:t>
            </a:r>
            <a:r>
              <a:rPr lang="en-US" altLang="zh-CN" sz="2800" b="1" baseline="-25000"/>
              <a:t>z</a:t>
            </a:r>
            <a:r>
              <a:rPr lang="en-US" altLang="zh-CN" sz="2800" b="1"/>
              <a:t>k</a:t>
            </a:r>
            <a:r>
              <a:rPr kumimoji="0" lang="en-US" altLang="zh-CN" sz="2800" b="1"/>
              <a:t>,</a:t>
            </a:r>
            <a:r>
              <a:rPr kumimoji="0" lang="zh-CN" altLang="en-US" sz="2800" b="1"/>
              <a:t>则有</a:t>
            </a:r>
            <a:endParaRPr kumimoji="0" lang="zh-CN" altLang="en-US" sz="2800" b="1">
              <a:sym typeface="Symbol" panose="05050102010706020507" pitchFamily="18" charset="2"/>
            </a:endParaRPr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18D9D12B-0B24-46AC-82A9-CF4C8EC2E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6" y="6045201"/>
            <a:ext cx="3852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 b="1">
                <a:sym typeface="Symbol" panose="05050102010706020507" pitchFamily="18" charset="2"/>
              </a:rPr>
              <a:t> a=(a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ym typeface="Symbol" panose="05050102010706020507" pitchFamily="18" charset="2"/>
              </a:rPr>
              <a:t>)i+(a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y</a:t>
            </a:r>
            <a:r>
              <a:rPr kumimoji="0" lang="en-US" altLang="zh-CN" sz="2800" b="1">
                <a:sym typeface="Symbol" panose="05050102010706020507" pitchFamily="18" charset="2"/>
              </a:rPr>
              <a:t>)j+(a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z</a:t>
            </a:r>
            <a:r>
              <a:rPr kumimoji="0" lang="en-US" altLang="zh-CN" sz="2800" b="1">
                <a:sym typeface="Symbol" panose="05050102010706020507" pitchFamily="18" charset="2"/>
              </a:rPr>
              <a:t>)k</a:t>
            </a:r>
          </a:p>
        </p:txBody>
      </p:sp>
      <p:sp>
        <p:nvSpPr>
          <p:cNvPr id="34833" name="Rectangle 17">
            <a:extLst>
              <a:ext uri="{FF2B5EF4-FFF2-40B4-BE49-F238E27FC236}">
                <a16:creationId xmlns:a16="http://schemas.microsoft.com/office/drawing/2014/main" id="{1089F502-0B15-4A2D-9B8E-A7AF6BD55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5511801"/>
            <a:ext cx="526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/>
              <a:t> a</a:t>
            </a:r>
            <a:r>
              <a:rPr kumimoji="0" lang="en-US" altLang="zh-CN" sz="2800" b="1">
                <a:sym typeface="Symbol" panose="05050102010706020507" pitchFamily="18" charset="2"/>
              </a:rPr>
              <a:t>b=(a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ym typeface="Symbol" panose="05050102010706020507" pitchFamily="18" charset="2"/>
              </a:rPr>
              <a:t> b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ym typeface="Symbol" panose="05050102010706020507" pitchFamily="18" charset="2"/>
              </a:rPr>
              <a:t>)i+(a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y</a:t>
            </a:r>
            <a:r>
              <a:rPr kumimoji="0" lang="en-US" altLang="zh-CN" sz="2800" b="1">
                <a:sym typeface="Symbol" panose="05050102010706020507" pitchFamily="18" charset="2"/>
              </a:rPr>
              <a:t> b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y</a:t>
            </a:r>
            <a:r>
              <a:rPr kumimoji="0" lang="en-US" altLang="zh-CN" sz="2800" b="1">
                <a:sym typeface="Symbol" panose="05050102010706020507" pitchFamily="18" charset="2"/>
              </a:rPr>
              <a:t>)j+(a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z</a:t>
            </a:r>
            <a:r>
              <a:rPr kumimoji="0" lang="en-US" altLang="zh-CN" sz="2800" b="1">
                <a:sym typeface="Symbol" panose="05050102010706020507" pitchFamily="18" charset="2"/>
              </a:rPr>
              <a:t> b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z</a:t>
            </a:r>
            <a:r>
              <a:rPr kumimoji="0" lang="en-US" altLang="zh-CN" sz="2800" b="1">
                <a:sym typeface="Symbol" panose="05050102010706020507" pitchFamily="18" charset="2"/>
              </a:rPr>
              <a:t>)k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18447" grpId="0"/>
      <p:bldP spid="34825" grpId="0" build="p" autoUpdateAnimBg="0"/>
      <p:bldP spid="34829" grpId="0" autoUpdateAnimBg="0"/>
      <p:bldP spid="34830" grpId="0" autoUpdateAnimBg="0"/>
      <p:bldP spid="34831" grpId="0" autoUpdateAnimBg="0"/>
      <p:bldP spid="34832" grpId="0" autoUpdateAnimBg="0"/>
      <p:bldP spid="348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9724AFE4-2DB4-4F7E-BE52-F680237DE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1"/>
            <a:ext cx="609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zh-CN" sz="2800" b="1">
                <a:sym typeface="Symbol" panose="05050102010706020507" pitchFamily="18" charset="2"/>
              </a:rPr>
              <a:t>即</a:t>
            </a:r>
            <a:r>
              <a:rPr kumimoji="0" lang="en-US" altLang="zh-CN" sz="2800" b="1">
                <a:sym typeface="Symbol" panose="05050102010706020507" pitchFamily="18" charset="2"/>
              </a:rPr>
              <a:t>a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ym typeface="Symbol" panose="05050102010706020507" pitchFamily="18" charset="2"/>
              </a:rPr>
              <a:t>= b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x</a:t>
            </a:r>
            <a:r>
              <a:rPr kumimoji="0" lang="en-US" altLang="zh-CN" sz="2800" b="1">
                <a:sym typeface="Symbol" panose="05050102010706020507" pitchFamily="18" charset="2"/>
              </a:rPr>
              <a:t>,a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y</a:t>
            </a:r>
            <a:r>
              <a:rPr kumimoji="0" lang="en-US" altLang="zh-CN" sz="2800" b="1">
                <a:sym typeface="Symbol" panose="05050102010706020507" pitchFamily="18" charset="2"/>
              </a:rPr>
              <a:t>= b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y</a:t>
            </a:r>
            <a:r>
              <a:rPr kumimoji="0" lang="en-US" altLang="zh-CN" sz="2800" b="1">
                <a:sym typeface="Symbol" panose="05050102010706020507" pitchFamily="18" charset="2"/>
              </a:rPr>
              <a:t>,a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z</a:t>
            </a:r>
            <a:r>
              <a:rPr kumimoji="0" lang="en-US" altLang="zh-CN" sz="2800" b="1">
                <a:sym typeface="Symbol" panose="05050102010706020507" pitchFamily="18" charset="2"/>
              </a:rPr>
              <a:t>= b</a:t>
            </a:r>
            <a:r>
              <a:rPr kumimoji="0" lang="en-US" altLang="zh-CN" sz="2800" b="1" baseline="-25000">
                <a:sym typeface="Symbol" panose="05050102010706020507" pitchFamily="18" charset="2"/>
              </a:rPr>
              <a:t>z</a:t>
            </a:r>
            <a:r>
              <a:rPr kumimoji="0" lang="en-US" altLang="zh-CN" sz="2800" b="1">
                <a:sym typeface="Symbol" panose="05050102010706020507" pitchFamily="18" charset="2"/>
              </a:rPr>
              <a:t>,</a:t>
            </a:r>
            <a:r>
              <a:rPr kumimoji="0" lang="zh-CN" altLang="zh-CN" sz="2800" b="1">
                <a:sym typeface="Symbol" panose="05050102010706020507" pitchFamily="18" charset="2"/>
              </a:rPr>
              <a:t>从中消去</a:t>
            </a:r>
            <a:r>
              <a:rPr kumimoji="0" lang="zh-CN" altLang="en-US" sz="2800" b="1">
                <a:sym typeface="Symbol" panose="05050102010706020507" pitchFamily="18" charset="2"/>
              </a:rPr>
              <a:t>得</a:t>
            </a:r>
            <a:endParaRPr lang="zh-CN" altLang="en-US" sz="28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Object 3">
                <a:extLst>
                  <a:ext uri="{FF2B5EF4-FFF2-40B4-BE49-F238E27FC236}">
                    <a16:creationId xmlns:a16="http://schemas.microsoft.com/office/drawing/2014/main" id="{791BAB33-A1A1-47B2-9694-50523985FF93}"/>
                  </a:ext>
                </a:extLst>
              </p:cNvPr>
              <p:cNvSpPr txBox="1"/>
              <p:nvPr/>
            </p:nvSpPr>
            <p:spPr bwMode="auto">
              <a:xfrm>
                <a:off x="3900556" y="2585434"/>
                <a:ext cx="2895600" cy="11588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0963" name="Object 3">
                <a:extLst>
                  <a:ext uri="{FF2B5EF4-FFF2-40B4-BE49-F238E27FC236}">
                    <a16:creationId xmlns:a16="http://schemas.microsoft.com/office/drawing/2014/main" id="{791BAB33-A1A1-47B2-9694-50523985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0556" y="2585434"/>
                <a:ext cx="2895600" cy="1158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4" name="Text Box 4">
            <a:extLst>
              <a:ext uri="{FF2B5EF4-FFF2-40B4-BE49-F238E27FC236}">
                <a16:creationId xmlns:a16="http://schemas.microsoft.com/office/drawing/2014/main" id="{EC28C341-1DC8-43D6-A389-A103022A5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65751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其中</a:t>
            </a:r>
            <a:r>
              <a:rPr lang="en-US" altLang="zh-CN" sz="2800" b="1"/>
              <a:t>, </a:t>
            </a:r>
            <a:r>
              <a:rPr lang="zh-CN" altLang="en-US" sz="2800" b="1"/>
              <a:t>若上式中某个分母为</a:t>
            </a:r>
            <a:r>
              <a:rPr lang="en-US" altLang="zh-CN" sz="2800" b="1"/>
              <a:t>0</a:t>
            </a:r>
            <a:r>
              <a:rPr lang="zh-CN" altLang="en-US" sz="2800" b="1"/>
              <a:t>，则其分子也为</a:t>
            </a:r>
            <a:r>
              <a:rPr lang="en-US" altLang="zh-CN" sz="2800" b="1"/>
              <a:t>0.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C6F71F1-4EB2-4DEB-8F97-43B97208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374650"/>
            <a:ext cx="516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6. </a:t>
            </a:r>
            <a:r>
              <a:rPr lang="zh-CN" altLang="en-US" b="1">
                <a:solidFill>
                  <a:srgbClr val="0000CC"/>
                </a:solidFill>
              </a:rPr>
              <a:t>两向量平行的充要条件：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2B2B2A5A-6B4F-4A7A-8D2B-038758718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9" y="1143001"/>
            <a:ext cx="7227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我们已知两向量</a:t>
            </a:r>
            <a:r>
              <a:rPr lang="en-US" altLang="en-US" sz="2800" b="1"/>
              <a:t>a</a:t>
            </a:r>
            <a:r>
              <a:rPr lang="zh-CN" altLang="en-US" sz="2800" b="1"/>
              <a:t>与</a:t>
            </a:r>
            <a:r>
              <a:rPr lang="en-US" altLang="en-US" sz="2800" b="1"/>
              <a:t>b</a:t>
            </a:r>
            <a:r>
              <a:rPr lang="zh-CN" altLang="en-US" sz="2800" b="1"/>
              <a:t>平行的充要条件是</a:t>
            </a:r>
            <a:r>
              <a:rPr lang="en-US" altLang="en-US" sz="2800" b="1"/>
              <a:t>a= </a:t>
            </a:r>
            <a:r>
              <a:rPr kumimoji="0" lang="en-US" altLang="zh-CN" sz="2800" b="1"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ym typeface="Symbol" panose="05050102010706020507" pitchFamily="18" charset="2"/>
              </a:rPr>
              <a:t>b</a:t>
            </a:r>
            <a:r>
              <a:rPr kumimoji="0" lang="en-US" altLang="zh-CN" sz="2800" b="1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7FB55921-A667-4843-B0A1-4AE7E7DC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886201"/>
            <a:ext cx="48736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即两向量平行的充要条件是：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3AE4A577-98BF-4141-B21E-5EDCB58E0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542" y="4626303"/>
            <a:ext cx="333375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其坐标对应成比例</a:t>
            </a:r>
            <a:r>
              <a:rPr lang="en-US" altLang="zh-CN" sz="28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/>
      <p:bldP spid="40964" grpId="0" autoUpdateAnimBg="0"/>
      <p:bldP spid="40965" grpId="0" autoUpdateAnimBg="0"/>
      <p:bldP spid="40966" grpId="0" autoUpdateAnimBg="0"/>
      <p:bldP spid="40967" grpId="0" autoUpdateAnimBg="0"/>
      <p:bldP spid="409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>
            <a:extLst>
              <a:ext uri="{FF2B5EF4-FFF2-40B4-BE49-F238E27FC236}">
                <a16:creationId xmlns:a16="http://schemas.microsoft.com/office/drawing/2014/main" id="{BBDF8DAD-1B79-454A-AC36-02E8AEA0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739775"/>
            <a:ext cx="741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33CC"/>
                </a:solidFill>
              </a:rPr>
              <a:t>例</a:t>
            </a:r>
            <a:r>
              <a:rPr lang="en-US" altLang="zh-CN" b="1">
                <a:solidFill>
                  <a:srgbClr val="0033CC"/>
                </a:solidFill>
              </a:rPr>
              <a:t>1</a:t>
            </a:r>
            <a:r>
              <a:rPr lang="en-US" altLang="zh-CN" sz="2800" b="1">
                <a:solidFill>
                  <a:srgbClr val="0033CC"/>
                </a:solidFill>
              </a:rPr>
              <a:t>   </a:t>
            </a:r>
            <a:r>
              <a:rPr lang="zh-CN" altLang="en-US" b="1">
                <a:solidFill>
                  <a:schemeClr val="tx2"/>
                </a:solidFill>
              </a:rPr>
              <a:t>已知两向量 </a:t>
            </a:r>
            <a:r>
              <a:rPr lang="en-US" altLang="en-US" b="1">
                <a:solidFill>
                  <a:schemeClr val="tx2"/>
                </a:solidFill>
              </a:rPr>
              <a:t>a=6i-4j+10k,b=3i+4j-9k</a:t>
            </a:r>
            <a:r>
              <a:rPr lang="en-US" altLang="en-US" sz="2800" b="1">
                <a:solidFill>
                  <a:schemeClr val="tx2"/>
                </a:solidFill>
              </a:rPr>
              <a:t>,</a:t>
            </a:r>
            <a:endParaRPr lang="en-US" altLang="zh-CN" sz="2800" b="1">
              <a:solidFill>
                <a:schemeClr val="tx2"/>
              </a:solidFill>
            </a:endParaRP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E7FF403-18C8-4B2A-B63D-71340024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085975"/>
            <a:ext cx="81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CC"/>
                </a:solidFill>
              </a:rPr>
              <a:t>解</a:t>
            </a:r>
            <a:r>
              <a:rPr lang="en-US" altLang="zh-CN" b="1">
                <a:solidFill>
                  <a:srgbClr val="0000CC"/>
                </a:solidFill>
              </a:rPr>
              <a:t>:</a:t>
            </a:r>
            <a:r>
              <a:rPr lang="en-US" altLang="zh-CN" sz="2800"/>
              <a:t> </a:t>
            </a:r>
            <a:endParaRPr lang="en-US" altLang="en-US" sz="2800" b="1"/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8F3C8CBB-CF5E-4D1D-A69D-5A89DE58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213360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a+2b=(6+6)i+(-4+8)j+(10-8)k</a:t>
            </a: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82E7E1D8-1A3E-410B-BBC9-2E2E521AD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924175"/>
            <a:ext cx="2068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=12i+4j-8k</a:t>
            </a:r>
          </a:p>
        </p:txBody>
      </p:sp>
      <p:sp>
        <p:nvSpPr>
          <p:cNvPr id="36876" name="Rectangle 12">
            <a:extLst>
              <a:ext uri="{FF2B5EF4-FFF2-40B4-BE49-F238E27FC236}">
                <a16:creationId xmlns:a16="http://schemas.microsoft.com/office/drawing/2014/main" id="{2E5A8DE3-15D6-4988-995B-4E6786BDB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1412875"/>
            <a:ext cx="345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CC"/>
                </a:solidFill>
              </a:rPr>
              <a:t>求</a:t>
            </a:r>
            <a:r>
              <a:rPr lang="en-US" altLang="zh-CN" sz="2800" b="1">
                <a:solidFill>
                  <a:srgbClr val="0000CC"/>
                </a:solidFill>
              </a:rPr>
              <a:t>: </a:t>
            </a:r>
            <a:r>
              <a:rPr lang="en-US" altLang="zh-CN" sz="2800" b="1"/>
              <a:t>   </a:t>
            </a:r>
            <a:r>
              <a:rPr lang="en-US" altLang="en-US" b="1"/>
              <a:t>a+2b,</a:t>
            </a:r>
            <a:r>
              <a:rPr lang="en-US" altLang="zh-CN" b="1"/>
              <a:t> </a:t>
            </a:r>
            <a:r>
              <a:rPr lang="en-US" altLang="en-US" b="1"/>
              <a:t>3a-2b</a:t>
            </a:r>
            <a:r>
              <a:rPr lang="en-US" altLang="en-US" sz="2800"/>
              <a:t>.</a:t>
            </a:r>
            <a:endParaRPr lang="en-US" altLang="zh-CN" sz="2800"/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E11B4CE1-BD41-492E-9F27-FB6969FA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6" y="364490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3</a:t>
            </a:r>
            <a:r>
              <a:rPr lang="en-US" altLang="en-US" b="1"/>
              <a:t>a-2b=(18-6)i+(-12-8)j+(30+18)k</a:t>
            </a:r>
            <a:endParaRPr lang="en-US" altLang="en-US" sz="3600" b="1"/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B821CD14-0DE7-4DDA-98D4-A28DC5E9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4722814"/>
            <a:ext cx="6048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/>
              <a:t>=12i-20j+48k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  <p:bldP spid="36873" grpId="0"/>
      <p:bldP spid="36874" grpId="0"/>
      <p:bldP spid="36876" grpId="0"/>
      <p:bldP spid="36877" grpId="0"/>
      <p:bldP spid="368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>
            <a:extLst>
              <a:ext uri="{FF2B5EF4-FFF2-40B4-BE49-F238E27FC236}">
                <a16:creationId xmlns:a16="http://schemas.microsoft.com/office/drawing/2014/main" id="{A5D4AFD5-D4E8-4946-88BC-E23C61094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18" y="59751"/>
            <a:ext cx="936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0033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altLang="zh-CN" sz="2800" b="1" i="1">
              <a:cs typeface="Times New Roman" panose="02020603050405020304" pitchFamily="18" charset="0"/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E84BA364-B809-4C57-9B84-09316565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54" y="89913"/>
            <a:ext cx="774065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cs typeface="Times New Roman" panose="02020603050405020304" pitchFamily="18" charset="0"/>
              </a:rPr>
              <a:t>设有向线段</a:t>
            </a:r>
            <a:r>
              <a:rPr lang="en-US" altLang="zh-CN" sz="2800" b="1" i="1">
                <a:cs typeface="Times New Roman" panose="02020603050405020304" pitchFamily="18" charset="0"/>
              </a:rPr>
              <a:t>AB</a:t>
            </a:r>
            <a:r>
              <a:rPr lang="zh-CN" altLang="en-US" sz="2800" b="1">
                <a:cs typeface="Times New Roman" panose="02020603050405020304" pitchFamily="18" charset="0"/>
              </a:rPr>
              <a:t>的始点为</a:t>
            </a:r>
            <a:r>
              <a:rPr lang="en-US" altLang="zh-CN" sz="2800" b="1"/>
              <a:t>A(</a:t>
            </a:r>
            <a:r>
              <a:rPr lang="en-US" altLang="zh-CN" b="1" i="1"/>
              <a:t>x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b="1" i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b="1" i="1"/>
              <a:t>z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), </a:t>
            </a:r>
            <a:r>
              <a:rPr lang="zh-CN" altLang="en-US" sz="2800" b="1"/>
              <a:t>终点为</a:t>
            </a:r>
            <a:r>
              <a:rPr lang="zh-CN" altLang="en-US" sz="2800"/>
              <a:t> </a:t>
            </a:r>
            <a:r>
              <a:rPr lang="en-US" altLang="zh-CN" sz="2800" b="1"/>
              <a:t>B</a:t>
            </a:r>
            <a:r>
              <a:rPr lang="en-US" altLang="zh-CN" b="1"/>
              <a:t>(</a:t>
            </a:r>
            <a:r>
              <a:rPr lang="en-US" altLang="zh-CN" sz="3600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sz="3600" b="1" i="1"/>
              <a:t>z</a:t>
            </a:r>
            <a:r>
              <a:rPr lang="en-US" altLang="zh-CN" b="1" baseline="-25000"/>
              <a:t>2</a:t>
            </a:r>
            <a:r>
              <a:rPr lang="en-US" altLang="zh-CN" sz="2800" b="1"/>
              <a:t>),</a:t>
            </a:r>
            <a:r>
              <a:rPr lang="zh-CN" altLang="en-US" sz="2800" b="1"/>
              <a:t>点</a:t>
            </a:r>
            <a:r>
              <a:rPr lang="en-US" altLang="zh-CN" sz="2800" b="1" i="1"/>
              <a:t>M</a:t>
            </a:r>
            <a:r>
              <a:rPr lang="en-US" altLang="zh-CN" sz="2800" b="1"/>
              <a:t>(</a:t>
            </a:r>
            <a:r>
              <a:rPr lang="en-US" altLang="zh-CN" b="1" i="1"/>
              <a:t>x</a:t>
            </a:r>
            <a:r>
              <a:rPr lang="en-US" altLang="zh-CN" sz="2800" b="1"/>
              <a:t>,</a:t>
            </a:r>
            <a:r>
              <a:rPr lang="en-US" altLang="zh-CN" b="1" i="1"/>
              <a:t>y</a:t>
            </a:r>
            <a:r>
              <a:rPr lang="en-US" altLang="zh-CN" sz="2800" b="1"/>
              <a:t>,</a:t>
            </a:r>
            <a:r>
              <a:rPr lang="en-US" altLang="zh-CN" b="1" i="1"/>
              <a:t>z</a:t>
            </a:r>
            <a:r>
              <a:rPr lang="en-US" altLang="zh-CN" sz="2800" b="1"/>
              <a:t>),</a:t>
            </a:r>
            <a:r>
              <a:rPr lang="zh-CN" altLang="en-US" sz="2800" b="1"/>
              <a:t>把有向线段</a:t>
            </a:r>
            <a:r>
              <a:rPr lang="en-US" altLang="zh-CN" sz="2800" b="1" i="1"/>
              <a:t>AB</a:t>
            </a:r>
            <a:r>
              <a:rPr lang="zh-CN" altLang="en-US" sz="2800" b="1"/>
              <a:t>分成定比</a:t>
            </a:r>
            <a:r>
              <a:rPr lang="zh-CN" altLang="en-US" sz="2800" b="1"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ym typeface="Symbol" panose="05050102010706020507" pitchFamily="18" charset="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04" name="Object 16">
                <a:extLst>
                  <a:ext uri="{FF2B5EF4-FFF2-40B4-BE49-F238E27FC236}">
                    <a16:creationId xmlns:a16="http://schemas.microsoft.com/office/drawing/2014/main" id="{90297F1C-2DF4-4CF8-AFBE-AA320914EF9D}"/>
                  </a:ext>
                </a:extLst>
              </p:cNvPr>
              <p:cNvSpPr txBox="1"/>
              <p:nvPr/>
            </p:nvSpPr>
            <p:spPr bwMode="auto">
              <a:xfrm>
                <a:off x="2767654" y="1350843"/>
                <a:ext cx="4207078" cy="7075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𝑨𝑴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𝑴𝑩</m:t>
                          </m:r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nor/>
                        </m:rPr>
                        <a:rPr lang="zh-CN" altLang="en-US" sz="2800" b="1" i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904" name="Object 16">
                <a:extLst>
                  <a:ext uri="{FF2B5EF4-FFF2-40B4-BE49-F238E27FC236}">
                    <a16:creationId xmlns:a16="http://schemas.microsoft.com/office/drawing/2014/main" id="{90297F1C-2DF4-4CF8-AFBE-AA320914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7654" y="1350843"/>
                <a:ext cx="4207078" cy="7075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08" name="Rectangle 20">
            <a:extLst>
              <a:ext uri="{FF2B5EF4-FFF2-40B4-BE49-F238E27FC236}">
                <a16:creationId xmlns:a16="http://schemas.microsoft.com/office/drawing/2014/main" id="{7FFBB87A-02AE-415B-91F9-82C73280D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854" y="2020640"/>
            <a:ext cx="2486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cs typeface="Times New Roman" panose="02020603050405020304" pitchFamily="18" charset="0"/>
              </a:rPr>
              <a:t>求</a:t>
            </a:r>
            <a:r>
              <a:rPr lang="zh-CN" altLang="en-US" sz="2800" b="1">
                <a:cs typeface="Times New Roman" panose="02020603050405020304" pitchFamily="18" charset="0"/>
              </a:rPr>
              <a:t>点</a:t>
            </a:r>
            <a:r>
              <a:rPr lang="en-US" altLang="zh-CN" sz="2800" b="1" i="1">
                <a:solidFill>
                  <a:srgbClr val="0033CC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cs typeface="Times New Roman" panose="02020603050405020304" pitchFamily="18" charset="0"/>
              </a:rPr>
              <a:t>的坐标 </a:t>
            </a:r>
            <a:r>
              <a:rPr lang="en-US" altLang="zh-CN" sz="2800" b="1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911" name="Rectangle 23">
            <a:extLst>
              <a:ext uri="{FF2B5EF4-FFF2-40B4-BE49-F238E27FC236}">
                <a16:creationId xmlns:a16="http://schemas.microsoft.com/office/drawing/2014/main" id="{E15CB8DC-E9BA-4450-A46D-C7A80BCB5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655" y="2704852"/>
            <a:ext cx="7553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rgbClr val="0033CC"/>
                </a:solidFill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12" name="Object 24">
                <a:extLst>
                  <a:ext uri="{FF2B5EF4-FFF2-40B4-BE49-F238E27FC236}">
                    <a16:creationId xmlns:a16="http://schemas.microsoft.com/office/drawing/2014/main" id="{4EBED9B2-CA91-4ACC-8B37-681D972819D9}"/>
                  </a:ext>
                </a:extLst>
              </p:cNvPr>
              <p:cNvSpPr txBox="1"/>
              <p:nvPr/>
            </p:nvSpPr>
            <p:spPr bwMode="auto">
              <a:xfrm>
                <a:off x="2607317" y="2631934"/>
                <a:ext cx="5144109" cy="674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𝑨𝑴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912" name="Object 24">
                <a:extLst>
                  <a:ext uri="{FF2B5EF4-FFF2-40B4-BE49-F238E27FC236}">
                    <a16:creationId xmlns:a16="http://schemas.microsoft.com/office/drawing/2014/main" id="{4EBED9B2-CA91-4ACC-8B37-681D97281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7317" y="2631934"/>
                <a:ext cx="5144109" cy="674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13" name="Object 25">
                <a:extLst>
                  <a:ext uri="{FF2B5EF4-FFF2-40B4-BE49-F238E27FC236}">
                    <a16:creationId xmlns:a16="http://schemas.microsoft.com/office/drawing/2014/main" id="{DD0AB134-5CF2-4930-94E6-B899699FD6F2}"/>
                  </a:ext>
                </a:extLst>
              </p:cNvPr>
              <p:cNvSpPr txBox="1"/>
              <p:nvPr/>
            </p:nvSpPr>
            <p:spPr bwMode="auto">
              <a:xfrm>
                <a:off x="2607317" y="3312537"/>
                <a:ext cx="5144109" cy="6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𝑴𝑩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913" name="Object 25">
                <a:extLst>
                  <a:ext uri="{FF2B5EF4-FFF2-40B4-BE49-F238E27FC236}">
                    <a16:creationId xmlns:a16="http://schemas.microsoft.com/office/drawing/2014/main" id="{DD0AB134-5CF2-4930-94E6-B899699FD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7317" y="3312537"/>
                <a:ext cx="5144109" cy="647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923" name="Group 35">
            <a:extLst>
              <a:ext uri="{FF2B5EF4-FFF2-40B4-BE49-F238E27FC236}">
                <a16:creationId xmlns:a16="http://schemas.microsoft.com/office/drawing/2014/main" id="{FA613300-1274-4827-826A-65F2A931483A}"/>
              </a:ext>
            </a:extLst>
          </p:cNvPr>
          <p:cNvGrpSpPr>
            <a:grpSpLocks/>
          </p:cNvGrpSpPr>
          <p:nvPr/>
        </p:nvGrpSpPr>
        <p:grpSpPr bwMode="auto">
          <a:xfrm>
            <a:off x="2335854" y="4066601"/>
            <a:ext cx="5078120" cy="630237"/>
            <a:chOff x="1020" y="2614"/>
            <a:chExt cx="2865" cy="362"/>
          </a:xfrm>
        </p:grpSpPr>
        <p:sp>
          <p:nvSpPr>
            <p:cNvPr id="21518" name="Rectangle 29">
              <a:extLst>
                <a:ext uri="{FF2B5EF4-FFF2-40B4-BE49-F238E27FC236}">
                  <a16:creationId xmlns:a16="http://schemas.microsoft.com/office/drawing/2014/main" id="{11BE32C6-EACE-4D0D-927B-8A7D9542A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641"/>
              <a:ext cx="1122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cs typeface="Times New Roman" panose="02020603050405020304" pitchFamily="18" charset="0"/>
                </a:rPr>
                <a:t>由已知条件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19" name="Object 30">
                  <a:extLst>
                    <a:ext uri="{FF2B5EF4-FFF2-40B4-BE49-F238E27FC236}">
                      <a16:creationId xmlns:a16="http://schemas.microsoft.com/office/drawing/2014/main" id="{2E595C45-0211-4F47-8DEC-63B2D5594657}"/>
                    </a:ext>
                  </a:extLst>
                </p:cNvPr>
                <p:cNvSpPr txBox="1"/>
                <p:nvPr/>
              </p:nvSpPr>
              <p:spPr bwMode="auto">
                <a:xfrm>
                  <a:off x="2245" y="2614"/>
                  <a:ext cx="1089" cy="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𝑨𝑴</m:t>
                            </m:r>
                          </m:e>
                        </m:groupCh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𝑴𝑩</m:t>
                            </m:r>
                          </m:e>
                        </m:groupCh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519" name="Object 30">
                  <a:extLst>
                    <a:ext uri="{FF2B5EF4-FFF2-40B4-BE49-F238E27FC236}">
                      <a16:creationId xmlns:a16="http://schemas.microsoft.com/office/drawing/2014/main" id="{2E595C45-0211-4F47-8DEC-63B2D5594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45" y="2614"/>
                  <a:ext cx="1089" cy="3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20" name="Rectangle 31">
              <a:extLst>
                <a:ext uri="{FF2B5EF4-FFF2-40B4-BE49-F238E27FC236}">
                  <a16:creationId xmlns:a16="http://schemas.microsoft.com/office/drawing/2014/main" id="{F8854BBD-609A-4228-B1B0-6FD97E16E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2628"/>
              <a:ext cx="562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cs typeface="Times New Roman" panose="02020603050405020304" pitchFamily="18" charset="0"/>
                </a:rPr>
                <a:t>可得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920" name="Object 32">
                <a:extLst>
                  <a:ext uri="{FF2B5EF4-FFF2-40B4-BE49-F238E27FC236}">
                    <a16:creationId xmlns:a16="http://schemas.microsoft.com/office/drawing/2014/main" id="{E5BA49AA-27F1-4A15-BE52-3E851437E318}"/>
                  </a:ext>
                </a:extLst>
              </p:cNvPr>
              <p:cNvSpPr txBox="1"/>
              <p:nvPr/>
            </p:nvSpPr>
            <p:spPr bwMode="auto">
              <a:xfrm>
                <a:off x="2178051" y="4930775"/>
                <a:ext cx="8251182" cy="585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920" name="Object 32">
                <a:extLst>
                  <a:ext uri="{FF2B5EF4-FFF2-40B4-BE49-F238E27FC236}">
                    <a16:creationId xmlns:a16="http://schemas.microsoft.com/office/drawing/2014/main" id="{E5BA49AA-27F1-4A15-BE52-3E851437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8051" y="4930775"/>
                <a:ext cx="8251182" cy="585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21" name="Rectangle 33">
            <a:extLst>
              <a:ext uri="{FF2B5EF4-FFF2-40B4-BE49-F238E27FC236}">
                <a16:creationId xmlns:a16="http://schemas.microsoft.com/office/drawing/2014/main" id="{728354E7-40B4-45F8-9ED1-C7D172F2F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55165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anose="02020603050405020304" pitchFamily="18" charset="0"/>
              </a:rPr>
              <a:t>即有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22" name="Object 34">
                <a:extLst>
                  <a:ext uri="{FF2B5EF4-FFF2-40B4-BE49-F238E27FC236}">
                    <a16:creationId xmlns:a16="http://schemas.microsoft.com/office/drawing/2014/main" id="{933F70B6-6A21-41FD-8DFA-A368D51AF137}"/>
                  </a:ext>
                </a:extLst>
              </p:cNvPr>
              <p:cNvSpPr txBox="1"/>
              <p:nvPr/>
            </p:nvSpPr>
            <p:spPr bwMode="auto">
              <a:xfrm>
                <a:off x="2265600" y="6127346"/>
                <a:ext cx="9685658" cy="554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922" name="Object 34">
                <a:extLst>
                  <a:ext uri="{FF2B5EF4-FFF2-40B4-BE49-F238E27FC236}">
                    <a16:creationId xmlns:a16="http://schemas.microsoft.com/office/drawing/2014/main" id="{933F70B6-6A21-41FD-8DFA-A368D51AF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5600" y="6127346"/>
                <a:ext cx="9685658" cy="554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904" grpId="0"/>
      <p:bldP spid="37908" grpId="0"/>
      <p:bldP spid="37911" grpId="0"/>
      <p:bldP spid="37912" grpId="0"/>
      <p:bldP spid="37913" grpId="0"/>
      <p:bldP spid="37920" grpId="0"/>
      <p:bldP spid="37921" grpId="0"/>
      <p:bldP spid="379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96E6550C-0C8C-4DA8-AD45-368F43AF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78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2531" name="Rectangle 8">
            <a:extLst>
              <a:ext uri="{FF2B5EF4-FFF2-40B4-BE49-F238E27FC236}">
                <a16:creationId xmlns:a16="http://schemas.microsoft.com/office/drawing/2014/main" id="{17D3B51A-91D0-4A1C-A890-06A10F4B2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784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E5133FCF-7851-41B6-A128-0A86186A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549276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由以上三式分别解出：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4" name="Object 12">
                <a:extLst>
                  <a:ext uri="{FF2B5EF4-FFF2-40B4-BE49-F238E27FC236}">
                    <a16:creationId xmlns:a16="http://schemas.microsoft.com/office/drawing/2014/main" id="{AD32EA8C-022B-420F-AECE-8B4B430B3668}"/>
                  </a:ext>
                </a:extLst>
              </p:cNvPr>
              <p:cNvSpPr txBox="1"/>
              <p:nvPr/>
            </p:nvSpPr>
            <p:spPr bwMode="auto">
              <a:xfrm>
                <a:off x="2328863" y="1138136"/>
                <a:ext cx="7359886" cy="1151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8924" name="Object 12">
                <a:extLst>
                  <a:ext uri="{FF2B5EF4-FFF2-40B4-BE49-F238E27FC236}">
                    <a16:creationId xmlns:a16="http://schemas.microsoft.com/office/drawing/2014/main" id="{AD32EA8C-022B-420F-AECE-8B4B430B3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8863" y="1138136"/>
                <a:ext cx="7359886" cy="1151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27" name="Rectangle 15">
            <a:extLst>
              <a:ext uri="{FF2B5EF4-FFF2-40B4-BE49-F238E27FC236}">
                <a16:creationId xmlns:a16="http://schemas.microsoft.com/office/drawing/2014/main" id="{CCE4B981-E0E5-4296-9A87-640A3BED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2563347"/>
            <a:ext cx="57583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cs typeface="Times New Roman" panose="02020603050405020304" pitchFamily="18" charset="0"/>
              </a:rPr>
              <a:t>点 </a:t>
            </a:r>
            <a:r>
              <a:rPr lang="en-US" altLang="zh-CN" sz="2800" b="1" i="1">
                <a:solidFill>
                  <a:srgbClr val="0000CC"/>
                </a:solidFill>
                <a:cs typeface="Times New Roman" panose="02020603050405020304" pitchFamily="18" charset="0"/>
              </a:rPr>
              <a:t>M </a:t>
            </a:r>
            <a:r>
              <a:rPr lang="zh-CN" altLang="en-US" sz="2800" b="1">
                <a:cs typeface="Times New Roman" panose="02020603050405020304" pitchFamily="18" charset="0"/>
              </a:rPr>
              <a:t>称为有向线段 </a:t>
            </a:r>
            <a:r>
              <a:rPr lang="en-US" altLang="zh-CN" sz="2800" b="1" i="1">
                <a:solidFill>
                  <a:srgbClr val="0000CC"/>
                </a:solidFill>
                <a:cs typeface="Times New Roman" panose="02020603050405020304" pitchFamily="18" charset="0"/>
              </a:rPr>
              <a:t>AB </a:t>
            </a:r>
            <a:r>
              <a:rPr lang="zh-CN" altLang="en-US" sz="2800" b="1"/>
              <a:t>的定比分点</a:t>
            </a:r>
            <a:r>
              <a:rPr lang="en-US" altLang="zh-CN" sz="2800" b="1"/>
              <a:t>.</a:t>
            </a:r>
          </a:p>
        </p:txBody>
      </p:sp>
      <p:sp>
        <p:nvSpPr>
          <p:cNvPr id="38928" name="Rectangle 16">
            <a:extLst>
              <a:ext uri="{FF2B5EF4-FFF2-40B4-BE49-F238E27FC236}">
                <a16:creationId xmlns:a16="http://schemas.microsoft.com/office/drawing/2014/main" id="{B3842891-FCCA-4C23-AD83-3C1695E49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324733"/>
            <a:ext cx="63129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当 </a:t>
            </a:r>
            <a:r>
              <a:rPr lang="zh-CN" altLang="en-US" sz="2800" b="1" dirty="0"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ym typeface="Symbol" panose="05050102010706020507" pitchFamily="18" charset="2"/>
              </a:rPr>
              <a:t>=1</a:t>
            </a:r>
            <a:r>
              <a:rPr lang="zh-CN" altLang="en-US" sz="2800" b="1" dirty="0"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ym typeface="Symbol" panose="05050102010706020507" pitchFamily="18" charset="2"/>
              </a:rPr>
              <a:t>点</a:t>
            </a:r>
            <a:r>
              <a:rPr lang="en-US" altLang="zh-CN" b="1" i="1" dirty="0">
                <a:solidFill>
                  <a:srgbClr val="0000CC"/>
                </a:solidFill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cs typeface="Times New Roman" panose="02020603050405020304" pitchFamily="18" charset="0"/>
              </a:rPr>
              <a:t>是</a:t>
            </a:r>
            <a:r>
              <a:rPr lang="zh-CN" altLang="en-US" sz="2800" b="1" dirty="0"/>
              <a:t>有向线段</a:t>
            </a:r>
            <a:r>
              <a:rPr lang="en-US" altLang="zh-CN" b="1" i="1" dirty="0">
                <a:solidFill>
                  <a:srgbClr val="0000CC"/>
                </a:solidFill>
              </a:rPr>
              <a:t>AB</a:t>
            </a:r>
            <a:r>
              <a:rPr lang="zh-CN" altLang="en-US" sz="2800" b="1" dirty="0"/>
              <a:t>的中点，</a:t>
            </a:r>
            <a:r>
              <a:rPr lang="zh-CN" altLang="en-US" sz="11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9" name="Object 17">
                <a:extLst>
                  <a:ext uri="{FF2B5EF4-FFF2-40B4-BE49-F238E27FC236}">
                    <a16:creationId xmlns:a16="http://schemas.microsoft.com/office/drawing/2014/main" id="{567C93F8-C838-4D18-B841-984F8328CDAC}"/>
                  </a:ext>
                </a:extLst>
              </p:cNvPr>
              <p:cNvSpPr txBox="1"/>
              <p:nvPr/>
            </p:nvSpPr>
            <p:spPr bwMode="auto">
              <a:xfrm>
                <a:off x="2782888" y="4437063"/>
                <a:ext cx="6759946" cy="1151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8929" name="Object 17">
                <a:extLst>
                  <a:ext uri="{FF2B5EF4-FFF2-40B4-BE49-F238E27FC236}">
                    <a16:creationId xmlns:a16="http://schemas.microsoft.com/office/drawing/2014/main" id="{567C93F8-C838-4D18-B841-984F8328C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888" y="4437063"/>
                <a:ext cx="6759946" cy="11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4" grpId="0"/>
      <p:bldP spid="38927" grpId="0"/>
      <p:bldP spid="38928" grpId="0"/>
      <p:bldP spid="389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>
            <a:extLst>
              <a:ext uri="{FF2B5EF4-FFF2-40B4-BE49-F238E27FC236}">
                <a16:creationId xmlns:a16="http://schemas.microsoft.com/office/drawing/2014/main" id="{E31981DF-ACB6-4144-895C-FBEEB678C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910" y="1533628"/>
            <a:ext cx="561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设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zh-CN" altLang="en-US" b="1" dirty="0">
                <a:sym typeface="Symbol" panose="05050102010706020507" pitchFamily="18" charset="2"/>
              </a:rPr>
              <a:t>、</a:t>
            </a:r>
            <a:r>
              <a:rPr lang="en-US" altLang="zh-CN" b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≠</a:t>
            </a:r>
            <a:r>
              <a:rPr lang="en-US" altLang="zh-CN" sz="2800" b="1" dirty="0">
                <a:sym typeface="Symbol" panose="05050102010706020507" pitchFamily="18" charset="2"/>
              </a:rPr>
              <a:t>0, </a:t>
            </a:r>
            <a:r>
              <a:rPr lang="zh-CN" altLang="en-US" sz="2800" b="1" dirty="0">
                <a:sym typeface="Symbol" panose="05050102010706020507" pitchFamily="18" charset="2"/>
              </a:rPr>
              <a:t>将其始点移至同一点</a:t>
            </a:r>
            <a:r>
              <a:rPr lang="en-US" altLang="zh-CN" b="1" dirty="0">
                <a:sym typeface="Symbol" panose="05050102010706020507" pitchFamily="18" charset="2"/>
              </a:rPr>
              <a:t>o</a:t>
            </a:r>
            <a:r>
              <a:rPr lang="en-US" altLang="zh-CN" sz="2800" b="1" dirty="0">
                <a:sym typeface="Symbol" panose="05050102010706020507" pitchFamily="18" charset="2"/>
              </a:rPr>
              <a:t>,</a:t>
            </a:r>
          </a:p>
        </p:txBody>
      </p:sp>
      <p:grpSp>
        <p:nvGrpSpPr>
          <p:cNvPr id="7204" name="Group 36">
            <a:extLst>
              <a:ext uri="{FF2B5EF4-FFF2-40B4-BE49-F238E27FC236}">
                <a16:creationId xmlns:a16="http://schemas.microsoft.com/office/drawing/2014/main" id="{E5FD36A1-7B11-4438-9B69-DAFDA861ABD9}"/>
              </a:ext>
            </a:extLst>
          </p:cNvPr>
          <p:cNvGrpSpPr>
            <a:grpSpLocks/>
          </p:cNvGrpSpPr>
          <p:nvPr/>
        </p:nvGrpSpPr>
        <p:grpSpPr bwMode="auto">
          <a:xfrm>
            <a:off x="6856485" y="1437668"/>
            <a:ext cx="3090246" cy="676275"/>
            <a:chOff x="748" y="1317"/>
            <a:chExt cx="1949" cy="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85" name="Text Box 6">
                  <a:extLst>
                    <a:ext uri="{FF2B5EF4-FFF2-40B4-BE49-F238E27FC236}">
                      <a16:creationId xmlns:a16="http://schemas.microsoft.com/office/drawing/2014/main" id="{8ECA04D9-EFBC-45E1-87E5-F4ECDF3643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8" y="1344"/>
                  <a:ext cx="1115" cy="3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800" b="1" dirty="0">
                      <a:sym typeface="Symbol" panose="05050102010706020507" pitchFamily="18" charset="2"/>
                    </a:rPr>
                    <a:t>设 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/>
                            </m:r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b="1" dirty="0"/>
                    <a:t>=a,</a:t>
                  </a:r>
                </a:p>
              </p:txBody>
            </p:sp>
          </mc:Choice>
          <mc:Fallback xmlns="">
            <p:sp>
              <p:nvSpPr>
                <p:cNvPr id="23585" name="Text Box 6">
                  <a:extLst>
                    <a:ext uri="{FF2B5EF4-FFF2-40B4-BE49-F238E27FC236}">
                      <a16:creationId xmlns:a16="http://schemas.microsoft.com/office/drawing/2014/main" id="{8ECA04D9-EFBC-45E1-87E5-F4ECDF364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8" y="1344"/>
                  <a:ext cx="1115" cy="399"/>
                </a:xfrm>
                <a:prstGeom prst="rect">
                  <a:avLst/>
                </a:prstGeom>
                <a:blipFill>
                  <a:blip r:embed="rId2"/>
                  <a:stretch>
                    <a:fillRect l="-7241" t="-4808" r="-7241" b="-3076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83" name="Text Box 8">
                  <a:extLst>
                    <a:ext uri="{FF2B5EF4-FFF2-40B4-BE49-F238E27FC236}">
                      <a16:creationId xmlns:a16="http://schemas.microsoft.com/office/drawing/2014/main" id="{C2FD51A8-F1FF-4AFA-A12C-8872A2736F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63" y="1317"/>
                  <a:ext cx="834" cy="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14:m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/>
                            </m:r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groupCh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1600" b="1" dirty="0"/>
                    <a:t> </a:t>
                  </a:r>
                  <a:r>
                    <a:rPr lang="en-US" altLang="zh-CN" sz="2800" b="1" dirty="0"/>
                    <a:t>=b,</a:t>
                  </a:r>
                </a:p>
              </p:txBody>
            </p:sp>
          </mc:Choice>
          <mc:Fallback xmlns="">
            <p:sp>
              <p:nvSpPr>
                <p:cNvPr id="23583" name="Text Box 8">
                  <a:extLst>
                    <a:ext uri="{FF2B5EF4-FFF2-40B4-BE49-F238E27FC236}">
                      <a16:creationId xmlns:a16="http://schemas.microsoft.com/office/drawing/2014/main" id="{C2FD51A8-F1FF-4AFA-A12C-8872A2736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3" y="1317"/>
                  <a:ext cx="834" cy="400"/>
                </a:xfrm>
                <a:prstGeom prst="rect">
                  <a:avLst/>
                </a:prstGeom>
                <a:blipFill>
                  <a:blip r:embed="rId3"/>
                  <a:stretch>
                    <a:fillRect r="-8756" b="-2692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97" name="Group 29">
            <a:extLst>
              <a:ext uri="{FF2B5EF4-FFF2-40B4-BE49-F238E27FC236}">
                <a16:creationId xmlns:a16="http://schemas.microsoft.com/office/drawing/2014/main" id="{6DEB5272-BEE5-4F27-BC8D-06CCACB08ADF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2924176"/>
            <a:ext cx="3529012" cy="1970490"/>
            <a:chOff x="1344" y="2880"/>
            <a:chExt cx="3168" cy="1161"/>
          </a:xfrm>
        </p:grpSpPr>
        <p:sp>
          <p:nvSpPr>
            <p:cNvPr id="23570" name="Text Box 19">
              <a:extLst>
                <a:ext uri="{FF2B5EF4-FFF2-40B4-BE49-F238E27FC236}">
                  <a16:creationId xmlns:a16="http://schemas.microsoft.com/office/drawing/2014/main" id="{A53FFB52-483F-4C0E-A2BE-F303048BB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2880"/>
              <a:ext cx="43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B</a:t>
              </a:r>
            </a:p>
          </p:txBody>
        </p:sp>
        <p:grpSp>
          <p:nvGrpSpPr>
            <p:cNvPr id="23571" name="Group 28">
              <a:extLst>
                <a:ext uri="{FF2B5EF4-FFF2-40B4-BE49-F238E27FC236}">
                  <a16:creationId xmlns:a16="http://schemas.microsoft.com/office/drawing/2014/main" id="{F8F36C8F-D113-43CB-9372-AFF7B3CB0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3072"/>
              <a:ext cx="3168" cy="969"/>
              <a:chOff x="1344" y="3072"/>
              <a:chExt cx="3168" cy="969"/>
            </a:xfrm>
          </p:grpSpPr>
          <p:sp>
            <p:nvSpPr>
              <p:cNvPr id="23572" name="Freeform 21">
                <a:extLst>
                  <a:ext uri="{FF2B5EF4-FFF2-40B4-BE49-F238E27FC236}">
                    <a16:creationId xmlns:a16="http://schemas.microsoft.com/office/drawing/2014/main" id="{1644C671-F752-4003-9F98-F51514E4E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3648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96 h 96"/>
                  <a:gd name="T4" fmla="*/ 0 w 48"/>
                  <a:gd name="T5" fmla="*/ 0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" h="96">
                    <a:moveTo>
                      <a:pt x="0" y="0"/>
                    </a:moveTo>
                    <a:cubicBezTo>
                      <a:pt x="0" y="0"/>
                      <a:pt x="48" y="96"/>
                      <a:pt x="48" y="96"/>
                    </a:cubicBezTo>
                    <a:cubicBezTo>
                      <a:pt x="48" y="9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573" name="Group 27">
                <a:extLst>
                  <a:ext uri="{FF2B5EF4-FFF2-40B4-BE49-F238E27FC236}">
                    <a16:creationId xmlns:a16="http://schemas.microsoft.com/office/drawing/2014/main" id="{B86A387D-F033-4FB4-AE45-05B1FFF2AD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3072"/>
                <a:ext cx="3168" cy="969"/>
                <a:chOff x="1344" y="2736"/>
                <a:chExt cx="3168" cy="969"/>
              </a:xfrm>
            </p:grpSpPr>
            <p:sp>
              <p:nvSpPr>
                <p:cNvPr id="23574" name="Line 14">
                  <a:extLst>
                    <a:ext uri="{FF2B5EF4-FFF2-40B4-BE49-F238E27FC236}">
                      <a16:creationId xmlns:a16="http://schemas.microsoft.com/office/drawing/2014/main" id="{FC41BB4F-A21E-4DE4-AB3F-4D66BF2ABC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3408"/>
                  <a:ext cx="25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5" name="Line 15">
                  <a:extLst>
                    <a:ext uri="{FF2B5EF4-FFF2-40B4-BE49-F238E27FC236}">
                      <a16:creationId xmlns:a16="http://schemas.microsoft.com/office/drawing/2014/main" id="{985D1192-091F-4314-82BC-12504608CB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84" y="2736"/>
                  <a:ext cx="1584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76" name="Text Box 16">
                  <a:extLst>
                    <a:ext uri="{FF2B5EF4-FFF2-40B4-BE49-F238E27FC236}">
                      <a16:creationId xmlns:a16="http://schemas.microsoft.com/office/drawing/2014/main" id="{041EE3E8-B79E-4FCE-BC93-D8A1477F86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4" y="3360"/>
                  <a:ext cx="480" cy="3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b="1" dirty="0"/>
                    <a:t>a</a:t>
                  </a:r>
                </a:p>
              </p:txBody>
            </p:sp>
            <p:sp>
              <p:nvSpPr>
                <p:cNvPr id="23577" name="Text Box 17">
                  <a:extLst>
                    <a:ext uri="{FF2B5EF4-FFF2-40B4-BE49-F238E27FC236}">
                      <a16:creationId xmlns:a16="http://schemas.microsoft.com/office/drawing/2014/main" id="{836995E0-0002-4D49-B3D2-B32CD929C3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2784"/>
                  <a:ext cx="432" cy="3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b="1" dirty="0"/>
                    <a:t>b</a:t>
                  </a:r>
                </a:p>
              </p:txBody>
            </p:sp>
            <p:sp>
              <p:nvSpPr>
                <p:cNvPr id="23578" name="Text Box 18">
                  <a:extLst>
                    <a:ext uri="{FF2B5EF4-FFF2-40B4-BE49-F238E27FC236}">
                      <a16:creationId xmlns:a16="http://schemas.microsoft.com/office/drawing/2014/main" id="{A95E091D-EC5D-40DA-BD20-047E1AA192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24" y="3312"/>
                  <a:ext cx="288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/>
                    <a:t>A</a:t>
                  </a:r>
                </a:p>
              </p:txBody>
            </p:sp>
            <p:sp>
              <p:nvSpPr>
                <p:cNvPr id="23579" name="Text Box 20">
                  <a:extLst>
                    <a:ext uri="{FF2B5EF4-FFF2-40B4-BE49-F238E27FC236}">
                      <a16:creationId xmlns:a16="http://schemas.microsoft.com/office/drawing/2014/main" id="{820F86A6-3828-48C1-AFCF-4B158ED0A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3312"/>
                  <a:ext cx="432" cy="2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/>
                    <a:t>O</a:t>
                  </a:r>
                </a:p>
              </p:txBody>
            </p:sp>
            <p:sp>
              <p:nvSpPr>
                <p:cNvPr id="23580" name="Text Box 22">
                  <a:extLst>
                    <a:ext uri="{FF2B5EF4-FFF2-40B4-BE49-F238E27FC236}">
                      <a16:creationId xmlns:a16="http://schemas.microsoft.com/office/drawing/2014/main" id="{F6C5FCA4-820A-4305-A1BB-92B0BB0DB1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3168"/>
                  <a:ext cx="384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l-GR" altLang="zh-CN" sz="2800" b="1" dirty="0">
                      <a:ea typeface="楷体_GB2312" pitchFamily="49" charset="-122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θ</a:t>
                  </a:r>
                  <a:endParaRPr lang="el-GR" altLang="zh-CN" sz="2800" b="1" dirty="0"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7191" name="Text Box 23">
            <a:extLst>
              <a:ext uri="{FF2B5EF4-FFF2-40B4-BE49-F238E27FC236}">
                <a16:creationId xmlns:a16="http://schemas.microsoft.com/office/drawing/2014/main" id="{0CEE2FCE-9188-420A-90D0-A039C7E2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495" y="5057600"/>
            <a:ext cx="7153752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类似地可规定向量与一坐标轴的夹角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或空间两轴的夹角</a:t>
            </a:r>
            <a:r>
              <a:rPr lang="en-US" altLang="zh-CN" sz="2800" b="1" dirty="0"/>
              <a:t>.</a:t>
            </a:r>
          </a:p>
        </p:txBody>
      </p:sp>
      <p:sp>
        <p:nvSpPr>
          <p:cNvPr id="7200" name="Rectangle 32">
            <a:extLst>
              <a:ext uri="{FF2B5EF4-FFF2-40B4-BE49-F238E27FC236}">
                <a16:creationId xmlns:a16="http://schemas.microsoft.com/office/drawing/2014/main" id="{5B9EAD44-7DBB-4646-AD0E-9CE79F5F9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8" y="305612"/>
            <a:ext cx="4465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四</a:t>
            </a:r>
            <a:r>
              <a:rPr lang="en-US" altLang="zh-CN" b="1"/>
              <a:t>.</a:t>
            </a:r>
            <a:r>
              <a:rPr lang="zh-CN" altLang="en-US" b="1"/>
              <a:t>向量在轴上的投影</a:t>
            </a:r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86AAD280-AB6F-4880-8EE1-64943DA2B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84" y="977126"/>
            <a:ext cx="4465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33CC"/>
                </a:solidFill>
              </a:rPr>
              <a:t>  </a:t>
            </a:r>
            <a:r>
              <a:rPr lang="en-US" altLang="zh-CN" b="1">
                <a:solidFill>
                  <a:srgbClr val="0000CC"/>
                </a:solidFill>
              </a:rPr>
              <a:t>1. </a:t>
            </a:r>
            <a:r>
              <a:rPr lang="zh-CN" altLang="en-US" b="1">
                <a:solidFill>
                  <a:srgbClr val="0000CC"/>
                </a:solidFill>
              </a:rPr>
              <a:t>两非零向量的夹角：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66" name="Rectangle 35">
                <a:extLst>
                  <a:ext uri="{FF2B5EF4-FFF2-40B4-BE49-F238E27FC236}">
                    <a16:creationId xmlns:a16="http://schemas.microsoft.com/office/drawing/2014/main" id="{C6007410-86EF-4703-8E5A-117AF29A3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331" y="2225423"/>
                <a:ext cx="10423946" cy="70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  <a:buNone/>
                </a:pPr>
                <a:r>
                  <a:rPr lang="zh-CN" altLang="en-US" sz="2800" b="1" dirty="0"/>
                  <a:t>则规定向量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groupChr>
                  </m:oMath>
                </a14:m>
                <a:r>
                  <a:rPr lang="zh-CN" altLang="en-US" sz="2800" b="1" dirty="0"/>
                  <a:t>与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pos m:val="top"/>
                        <m:vertJc m:val="bot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/>
                          </m:r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groupCh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/>
                  <a:t>之间不超过</a:t>
                </a:r>
                <a:r>
                  <a:rPr lang="zh-CN" altLang="en-US" sz="2800" b="1" dirty="0">
                    <a:sym typeface="Symbol" panose="05050102010706020507" pitchFamily="18" charset="2"/>
                  </a:rPr>
                  <a:t>的夹角</a:t>
                </a:r>
                <a:r>
                  <a:rPr lang="el-GR" altLang="zh-CN" sz="2800" b="1" dirty="0">
                    <a:ea typeface="楷体_GB2312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θ</a:t>
                </a:r>
                <a:r>
                  <a:rPr lang="zh-CN" altLang="en-US" sz="2800" b="1" dirty="0">
                    <a:sym typeface="Symbol" panose="05050102010706020507" pitchFamily="18" charset="2"/>
                  </a:rPr>
                  <a:t>为</a:t>
                </a:r>
                <a:r>
                  <a:rPr lang="zh-CN" altLang="en-US" sz="2800" b="1" dirty="0"/>
                  <a:t>向量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a </a:t>
                </a:r>
                <a:r>
                  <a:rPr lang="zh-CN" altLang="en-US" sz="2800" b="1" dirty="0">
                    <a:sym typeface="Symbol" panose="05050102010706020507" pitchFamily="18" charset="2"/>
                  </a:rPr>
                  <a:t>与</a:t>
                </a:r>
                <a:r>
                  <a:rPr lang="en-US" altLang="zh-CN" sz="2800" b="1" dirty="0">
                    <a:sym typeface="Symbol" panose="05050102010706020507" pitchFamily="18" charset="2"/>
                  </a:rPr>
                  <a:t>b</a:t>
                </a:r>
                <a:r>
                  <a:rPr kumimoji="0" lang="zh-CN" altLang="en-US" sz="2800" b="1" dirty="0">
                    <a:sym typeface="Symbol" panose="05050102010706020507" pitchFamily="18" charset="2"/>
                  </a:rPr>
                  <a:t>之间的夹角</a:t>
                </a:r>
                <a:r>
                  <a:rPr kumimoji="0" lang="en-US" altLang="zh-CN" sz="2800" b="1" dirty="0">
                    <a:sym typeface="Symbol" panose="05050102010706020507" pitchFamily="18" charset="2"/>
                  </a:rPr>
                  <a:t>,</a:t>
                </a:r>
                <a:r>
                  <a:rPr lang="en-US" altLang="zh-CN" sz="2800" b="1" dirty="0"/>
                  <a:t>  </a:t>
                </a:r>
              </a:p>
            </p:txBody>
          </p:sp>
        </mc:Choice>
        <mc:Fallback xmlns="">
          <p:sp>
            <p:nvSpPr>
              <p:cNvPr id="23566" name="Rectangle 35">
                <a:extLst>
                  <a:ext uri="{FF2B5EF4-FFF2-40B4-BE49-F238E27FC236}">
                    <a16:creationId xmlns:a16="http://schemas.microsoft.com/office/drawing/2014/main" id="{C6007410-86EF-4703-8E5A-117AF29A3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9331" y="2225423"/>
                <a:ext cx="10423946" cy="704937"/>
              </a:xfrm>
              <a:prstGeom prst="rect">
                <a:avLst/>
              </a:prstGeom>
              <a:blipFill>
                <a:blip r:embed="rId4"/>
                <a:stretch>
                  <a:fillRect l="-1170" r="-1228" b="-232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08" name="Group 40">
            <a:extLst>
              <a:ext uri="{FF2B5EF4-FFF2-40B4-BE49-F238E27FC236}">
                <a16:creationId xmlns:a16="http://schemas.microsoft.com/office/drawing/2014/main" id="{3966F62F-85AA-4B7C-9404-DB3C6951422B}"/>
              </a:ext>
            </a:extLst>
          </p:cNvPr>
          <p:cNvGrpSpPr>
            <a:grpSpLocks/>
          </p:cNvGrpSpPr>
          <p:nvPr/>
        </p:nvGrpSpPr>
        <p:grpSpPr bwMode="auto">
          <a:xfrm>
            <a:off x="1536882" y="3365768"/>
            <a:ext cx="3190875" cy="758825"/>
            <a:chOff x="155" y="1933"/>
            <a:chExt cx="2010" cy="478"/>
          </a:xfrm>
        </p:grpSpPr>
        <p:sp>
          <p:nvSpPr>
            <p:cNvPr id="23562" name="Text Box 13">
              <a:extLst>
                <a:ext uri="{FF2B5EF4-FFF2-40B4-BE49-F238E27FC236}">
                  <a16:creationId xmlns:a16="http://schemas.microsoft.com/office/drawing/2014/main" id="{241561A6-C6A0-4AA5-AE44-902136219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" y="2084"/>
              <a:ext cx="20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800" b="1" dirty="0">
                  <a:sym typeface="Symbol" panose="05050102010706020507" pitchFamily="18" charset="2"/>
                </a:rPr>
                <a:t>记作</a:t>
              </a:r>
              <a:r>
                <a:rPr kumimoji="0" lang="en-US" altLang="zh-CN" sz="2800" b="1" dirty="0">
                  <a:sym typeface="Symbol" panose="05050102010706020507" pitchFamily="18" charset="2"/>
                </a:rPr>
                <a:t>(</a:t>
              </a:r>
              <a:r>
                <a:rPr lang="en-US" altLang="zh-CN" sz="2800" b="1" dirty="0" err="1">
                  <a:sym typeface="Symbol" panose="05050102010706020507" pitchFamily="18" charset="2"/>
                </a:rPr>
                <a:t>a,b</a:t>
              </a:r>
              <a:r>
                <a:rPr lang="en-US" altLang="zh-CN" sz="2800" b="1" dirty="0">
                  <a:sym typeface="Symbol" panose="05050102010706020507" pitchFamily="18" charset="2"/>
                </a:rPr>
                <a:t>), </a:t>
              </a:r>
              <a:r>
                <a:rPr lang="zh-CN" altLang="zh-CN" sz="2800" b="1" dirty="0">
                  <a:sym typeface="Symbol" panose="05050102010706020507" pitchFamily="18" charset="2"/>
                </a:rPr>
                <a:t>或</a:t>
              </a:r>
              <a:r>
                <a:rPr lang="zh-CN" altLang="en-US" sz="2800" b="1" dirty="0">
                  <a:sym typeface="Symbol" panose="05050102010706020507" pitchFamily="18" charset="2"/>
                </a:rPr>
                <a:t> </a:t>
              </a:r>
              <a:r>
                <a:rPr lang="en-US" altLang="zh-CN" sz="2800" b="1" dirty="0">
                  <a:sym typeface="Symbol" panose="05050102010706020507" pitchFamily="18" charset="2"/>
                </a:rPr>
                <a:t>(</a:t>
              </a:r>
              <a:r>
                <a:rPr lang="en-US" altLang="zh-CN" sz="2800" b="1" dirty="0" err="1">
                  <a:sym typeface="Symbol" panose="05050102010706020507" pitchFamily="18" charset="2"/>
                </a:rPr>
                <a:t>b,</a:t>
              </a:r>
              <a:r>
                <a:rPr kumimoji="0" lang="en-US" altLang="zh-CN" sz="2800" b="1" dirty="0" err="1">
                  <a:sym typeface="Symbol" panose="05050102010706020507" pitchFamily="18" charset="2"/>
                </a:rPr>
                <a:t>a</a:t>
              </a:r>
              <a:r>
                <a:rPr lang="en-US" altLang="zh-CN" sz="2800" b="1" dirty="0">
                  <a:sym typeface="Symbol" panose="05050102010706020507" pitchFamily="18" charset="2"/>
                </a:rPr>
                <a:t>).</a:t>
              </a:r>
            </a:p>
          </p:txBody>
        </p:sp>
        <p:sp>
          <p:nvSpPr>
            <p:cNvPr id="23563" name="Rectangle 38">
              <a:extLst>
                <a:ext uri="{FF2B5EF4-FFF2-40B4-BE49-F238E27FC236}">
                  <a16:creationId xmlns:a16="http://schemas.microsoft.com/office/drawing/2014/main" id="{386D6E0B-ACD8-4763-98A1-248578970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933"/>
              <a:ext cx="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^</a:t>
              </a:r>
            </a:p>
          </p:txBody>
        </p:sp>
        <p:sp>
          <p:nvSpPr>
            <p:cNvPr id="23564" name="Rectangle 39">
              <a:extLst>
                <a:ext uri="{FF2B5EF4-FFF2-40B4-BE49-F238E27FC236}">
                  <a16:creationId xmlns:a16="http://schemas.microsoft.com/office/drawing/2014/main" id="{BB8D490F-0C5D-453C-AB18-783D5EF1D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933"/>
              <a:ext cx="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91" grpId="0" autoUpdateAnimBg="0"/>
      <p:bldP spid="7200" grpId="0"/>
      <p:bldP spid="7201" grpId="0"/>
      <p:bldP spid="235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DD5FA786-2574-4D0E-9842-0E660784F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6" y="290504"/>
            <a:ext cx="441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2. </a:t>
            </a:r>
            <a:r>
              <a:rPr lang="zh-CN" altLang="en-US" b="1">
                <a:solidFill>
                  <a:srgbClr val="0000CC"/>
                </a:solidFill>
              </a:rPr>
              <a:t>向量在轴上的投影</a:t>
            </a:r>
            <a:r>
              <a:rPr lang="en-US" altLang="zh-CN" b="1">
                <a:solidFill>
                  <a:srgbClr val="0000CC"/>
                </a:solidFill>
              </a:rPr>
              <a:t>:</a:t>
            </a:r>
            <a:endParaRPr lang="en-US" altLang="zh-CN" b="1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987E8958-AAAE-492C-BFAA-B132974D9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25316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 ②</a:t>
            </a:r>
            <a:r>
              <a:rPr lang="zh-CN" altLang="en-US" sz="2800" b="1" dirty="0">
                <a:solidFill>
                  <a:srgbClr val="0000CC"/>
                </a:solidFill>
              </a:rPr>
              <a:t>向量在轴上的投影：</a:t>
            </a:r>
          </a:p>
        </p:txBody>
      </p:sp>
      <p:sp>
        <p:nvSpPr>
          <p:cNvPr id="12323" name="Text Box 35">
            <a:extLst>
              <a:ext uri="{FF2B5EF4-FFF2-40B4-BE49-F238E27FC236}">
                <a16:creationId xmlns:a16="http://schemas.microsoft.com/office/drawing/2014/main" id="{D37DE5E2-D185-4A49-9019-B5A718329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6" y="827080"/>
            <a:ext cx="361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   ①</a:t>
            </a:r>
            <a:r>
              <a:rPr lang="zh-CN" altLang="en-US" sz="2800" b="1">
                <a:solidFill>
                  <a:srgbClr val="0000CC"/>
                </a:solidFill>
              </a:rPr>
              <a:t>点在轴上的投影</a:t>
            </a:r>
            <a:r>
              <a:rPr lang="en-US" altLang="zh-CN" sz="2800" b="1">
                <a:solidFill>
                  <a:srgbClr val="0000CC"/>
                </a:solidFill>
              </a:rPr>
              <a:t>:</a:t>
            </a:r>
            <a:endParaRPr lang="en-US" altLang="zh-CN" sz="2800" b="1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12324" name="Text Box 36">
            <a:extLst>
              <a:ext uri="{FF2B5EF4-FFF2-40B4-BE49-F238E27FC236}">
                <a16:creationId xmlns:a16="http://schemas.microsoft.com/office/drawing/2014/main" id="{0969C597-B031-47E6-92E5-4C6BA679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474779"/>
            <a:ext cx="7488237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过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作轴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的垂直平面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，则与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的交点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'</a:t>
            </a:r>
            <a:r>
              <a:rPr lang="zh-CN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称为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在轴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上的投影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如图：</a:t>
            </a:r>
          </a:p>
        </p:txBody>
      </p:sp>
      <p:grpSp>
        <p:nvGrpSpPr>
          <p:cNvPr id="12341" name="Group 53">
            <a:extLst>
              <a:ext uri="{FF2B5EF4-FFF2-40B4-BE49-F238E27FC236}">
                <a16:creationId xmlns:a16="http://schemas.microsoft.com/office/drawing/2014/main" id="{E0E0663D-C20C-4C3A-8DD4-E378A2CEC570}"/>
              </a:ext>
            </a:extLst>
          </p:cNvPr>
          <p:cNvGrpSpPr>
            <a:grpSpLocks/>
          </p:cNvGrpSpPr>
          <p:nvPr/>
        </p:nvGrpSpPr>
        <p:grpSpPr bwMode="auto">
          <a:xfrm>
            <a:off x="6903243" y="5483230"/>
            <a:ext cx="2228850" cy="815975"/>
            <a:chOff x="3790" y="3587"/>
            <a:chExt cx="1404" cy="5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6" name="Object 12">
                  <a:extLst>
                    <a:ext uri="{FF2B5EF4-FFF2-40B4-BE49-F238E27FC236}">
                      <a16:creationId xmlns:a16="http://schemas.microsoft.com/office/drawing/2014/main" id="{6E6B0C54-31DE-451E-8594-BE5179B3A31A}"/>
                    </a:ext>
                  </a:extLst>
                </p:cNvPr>
                <p:cNvSpPr txBox="1"/>
                <p:nvPr/>
              </p:nvSpPr>
              <p:spPr bwMode="auto">
                <a:xfrm>
                  <a:off x="4344" y="3587"/>
                  <a:ext cx="850" cy="5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𝒑𝒓</m:t>
                        </m:r>
                        <m:sSub>
                          <m:sSubPr>
                            <m:ctrlPr>
                              <a:rPr lang="zh-CN" altLang="en-US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zh-CN" altLang="en-US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en-US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</m:oMath>
                    </m:oMathPara>
                  </a14:m>
                  <a:endParaRPr lang="zh-CN" altLang="en-US" sz="2600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4596" name="Object 12">
                  <a:extLst>
                    <a:ext uri="{FF2B5EF4-FFF2-40B4-BE49-F238E27FC236}">
                      <a16:creationId xmlns:a16="http://schemas.microsoft.com/office/drawing/2014/main" id="{6E6B0C54-31DE-451E-8594-BE5179B3A3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44" y="3587"/>
                  <a:ext cx="850" cy="5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97" name="Rectangle 42">
              <a:extLst>
                <a:ext uri="{FF2B5EF4-FFF2-40B4-BE49-F238E27FC236}">
                  <a16:creationId xmlns:a16="http://schemas.microsoft.com/office/drawing/2014/main" id="{51EED8B6-FD34-4673-A2DE-56537B26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60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记作</a:t>
              </a:r>
              <a:endParaRPr lang="zh-CN" altLang="en-US" sz="2800" dirty="0"/>
            </a:p>
          </p:txBody>
        </p:sp>
      </p:grpSp>
      <p:grpSp>
        <p:nvGrpSpPr>
          <p:cNvPr id="12339" name="Group 51">
            <a:extLst>
              <a:ext uri="{FF2B5EF4-FFF2-40B4-BE49-F238E27FC236}">
                <a16:creationId xmlns:a16="http://schemas.microsoft.com/office/drawing/2014/main" id="{E973C02B-1E3D-4B12-AC5D-ED294A44263E}"/>
              </a:ext>
            </a:extLst>
          </p:cNvPr>
          <p:cNvGrpSpPr>
            <a:grpSpLocks/>
          </p:cNvGrpSpPr>
          <p:nvPr/>
        </p:nvGrpSpPr>
        <p:grpSpPr bwMode="auto">
          <a:xfrm>
            <a:off x="1647827" y="4757742"/>
            <a:ext cx="6610350" cy="1279526"/>
            <a:chOff x="759" y="3403"/>
            <a:chExt cx="4164" cy="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3" name="Text Box 48">
                  <a:extLst>
                    <a:ext uri="{FF2B5EF4-FFF2-40B4-BE49-F238E27FC236}">
                      <a16:creationId xmlns:a16="http://schemas.microsoft.com/office/drawing/2014/main" id="{C083313F-28D3-4F46-8164-253AC6A8C3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3403"/>
                  <a:ext cx="4164" cy="8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None/>
                  </a:pPr>
                  <a:r>
                    <a:rPr lang="en-US" altLang="zh-CN" sz="2800" b="1" dirty="0"/>
                    <a:t>  </a:t>
                  </a:r>
                  <a:r>
                    <a:rPr lang="zh-CN" altLang="en-US" sz="2800" b="1" dirty="0"/>
                    <a:t>向量 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groupChr>
                    </m:oMath>
                  </a14:m>
                  <a:r>
                    <a:rPr lang="zh-CN" altLang="en-US" sz="2800" b="1" dirty="0"/>
                    <a:t> 在轴</a:t>
                  </a:r>
                  <a14:m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zh-CN" altLang="en-US" sz="2800" b="1" dirty="0"/>
                    <a:t>上的投影等于向量的模</a:t>
                  </a:r>
                </a:p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800" b="1" dirty="0"/>
                    <a:t> 乘以轴与向量的夹角的余弦。</a:t>
                  </a:r>
                </a:p>
              </p:txBody>
            </p:sp>
          </mc:Choice>
          <mc:Fallback xmlns="">
            <p:sp>
              <p:nvSpPr>
                <p:cNvPr id="24593" name="Text Box 48">
                  <a:extLst>
                    <a:ext uri="{FF2B5EF4-FFF2-40B4-BE49-F238E27FC236}">
                      <a16:creationId xmlns:a16="http://schemas.microsoft.com/office/drawing/2014/main" id="{C083313F-28D3-4F46-8164-253AC6A8C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9" y="3403"/>
                  <a:ext cx="4164" cy="806"/>
                </a:xfrm>
                <a:prstGeom prst="rect">
                  <a:avLst/>
                </a:prstGeom>
                <a:blipFill>
                  <a:blip r:embed="rId3"/>
                  <a:stretch>
                    <a:fillRect l="-461" b="-1095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95" name="Object 50">
              <a:extLst>
                <a:ext uri="{FF2B5EF4-FFF2-40B4-BE49-F238E27FC236}">
                  <a16:creationId xmlns:a16="http://schemas.microsoft.com/office/drawing/2014/main" id="{50D8EDE4-39CE-457D-859D-616D10E74CA8}"/>
                </a:ext>
              </a:extLst>
            </p:cNvPr>
            <p:cNvSpPr txBox="1"/>
            <p:nvPr/>
          </p:nvSpPr>
          <p:spPr bwMode="auto">
            <a:xfrm>
              <a:off x="2552" y="3552"/>
              <a:ext cx="281" cy="3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noAutofit/>
            </a:bodyPr>
            <a:lstStyle/>
            <a:p>
              <a:endParaRPr lang="zh-CN" altLang="en-US" sz="2800" b="1" dirty="0"/>
            </a:p>
          </p:txBody>
        </p:sp>
      </p:grpSp>
      <p:grpSp>
        <p:nvGrpSpPr>
          <p:cNvPr id="12344" name="Group 56">
            <a:extLst>
              <a:ext uri="{FF2B5EF4-FFF2-40B4-BE49-F238E27FC236}">
                <a16:creationId xmlns:a16="http://schemas.microsoft.com/office/drawing/2014/main" id="{E809C856-4B5C-4095-83F3-EB64B125578F}"/>
              </a:ext>
            </a:extLst>
          </p:cNvPr>
          <p:cNvGrpSpPr>
            <a:grpSpLocks/>
          </p:cNvGrpSpPr>
          <p:nvPr/>
        </p:nvGrpSpPr>
        <p:grpSpPr bwMode="auto">
          <a:xfrm>
            <a:off x="5495924" y="2043108"/>
            <a:ext cx="2713038" cy="2144713"/>
            <a:chOff x="1292" y="1444"/>
            <a:chExt cx="1709" cy="1351"/>
          </a:xfrm>
        </p:grpSpPr>
        <p:grpSp>
          <p:nvGrpSpPr>
            <p:cNvPr id="24585" name="Group 37">
              <a:extLst>
                <a:ext uri="{FF2B5EF4-FFF2-40B4-BE49-F238E27FC236}">
                  <a16:creationId xmlns:a16="http://schemas.microsoft.com/office/drawing/2014/main" id="{1BD3838A-845A-4599-9ACF-A91C2799F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1444"/>
              <a:ext cx="1543" cy="1351"/>
              <a:chOff x="657" y="1444"/>
              <a:chExt cx="1543" cy="1351"/>
            </a:xfrm>
          </p:grpSpPr>
          <p:sp>
            <p:nvSpPr>
              <p:cNvPr id="24588" name="Line 4">
                <a:extLst>
                  <a:ext uri="{FF2B5EF4-FFF2-40B4-BE49-F238E27FC236}">
                    <a16:creationId xmlns:a16="http://schemas.microsoft.com/office/drawing/2014/main" id="{E63573C1-AF47-4AE5-B322-A652C26F7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1" y="1752"/>
                <a:ext cx="11" cy="10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89" name="Line 6">
                <a:extLst>
                  <a:ext uri="{FF2B5EF4-FFF2-40B4-BE49-F238E27FC236}">
                    <a16:creationId xmlns:a16="http://schemas.microsoft.com/office/drawing/2014/main" id="{DED0AE7B-71A8-4E67-8E1D-9A5EF2251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7" y="2296"/>
                <a:ext cx="1543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0" name="Freeform 7">
                <a:extLst>
                  <a:ext uri="{FF2B5EF4-FFF2-40B4-BE49-F238E27FC236}">
                    <a16:creationId xmlns:a16="http://schemas.microsoft.com/office/drawing/2014/main" id="{266961E8-F674-4BE0-A7E3-1C8D6C63F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1444"/>
                <a:ext cx="680" cy="1315"/>
              </a:xfrm>
              <a:custGeom>
                <a:avLst/>
                <a:gdLst>
                  <a:gd name="T0" fmla="*/ 0 w 672"/>
                  <a:gd name="T1" fmla="*/ 68 h 1632"/>
                  <a:gd name="T2" fmla="*/ 738 w 672"/>
                  <a:gd name="T3" fmla="*/ 0 h 1632"/>
                  <a:gd name="T4" fmla="*/ 738 w 672"/>
                  <a:gd name="T5" fmla="*/ 205 h 1632"/>
                  <a:gd name="T6" fmla="*/ 104 w 672"/>
                  <a:gd name="T7" fmla="*/ 289 h 16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2" h="1632">
                    <a:moveTo>
                      <a:pt x="0" y="384"/>
                    </a:moveTo>
                    <a:lnTo>
                      <a:pt x="672" y="0"/>
                    </a:lnTo>
                    <a:lnTo>
                      <a:pt x="672" y="1152"/>
                    </a:lnTo>
                    <a:lnTo>
                      <a:pt x="96" y="163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1" name="Line 8">
                <a:extLst>
                  <a:ext uri="{FF2B5EF4-FFF2-40B4-BE49-F238E27FC236}">
                    <a16:creationId xmlns:a16="http://schemas.microsoft.com/office/drawing/2014/main" id="{A634FD92-ED7B-41D4-AECB-49D67F2D7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9" y="1850"/>
                <a:ext cx="0" cy="4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7" name="Text Box 9">
                <a:extLst>
                  <a:ext uri="{FF2B5EF4-FFF2-40B4-BE49-F238E27FC236}">
                    <a16:creationId xmlns:a16="http://schemas.microsoft.com/office/drawing/2014/main" id="{3A8ADD79-36CD-46D0-BDC4-D7A84B768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1661"/>
                <a:ext cx="368" cy="6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'</a:t>
                </a:r>
              </a:p>
            </p:txBody>
          </p:sp>
        </p:grpSp>
        <p:sp>
          <p:nvSpPr>
            <p:cNvPr id="24586" name="Rectangle 54">
              <a:extLst>
                <a:ext uri="{FF2B5EF4-FFF2-40B4-BE49-F238E27FC236}">
                  <a16:creationId xmlns:a16="http://schemas.microsoft.com/office/drawing/2014/main" id="{62515B3E-1531-455D-9CA7-2E4CAD63B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1997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24587" name="Rectangle 55">
              <a:extLst>
                <a:ext uri="{FF2B5EF4-FFF2-40B4-BE49-F238E27FC236}">
                  <a16:creationId xmlns:a16="http://schemas.microsoft.com/office/drawing/2014/main" id="{1FFBD9A0-B928-4AB5-AFD7-432CB343F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432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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8" grpId="0" autoUpdateAnimBg="0"/>
      <p:bldP spid="12323" grpId="0" autoUpdateAnimBg="0"/>
      <p:bldP spid="123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Text Box 25">
            <a:extLst>
              <a:ext uri="{FF2B5EF4-FFF2-40B4-BE49-F238E27FC236}">
                <a16:creationId xmlns:a16="http://schemas.microsoft.com/office/drawing/2014/main" id="{CE764524-3AE0-433E-B794-A3A07A44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439" y="1125539"/>
            <a:ext cx="8567737" cy="175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00CC"/>
                </a:solidFill>
              </a:rPr>
              <a:t>注：</a:t>
            </a:r>
            <a:r>
              <a:rPr lang="zh-CN" altLang="en-US" sz="2800" b="1">
                <a:solidFill>
                  <a:srgbClr val="0000CC"/>
                </a:solidFill>
              </a:rPr>
              <a:t>① </a:t>
            </a:r>
            <a:r>
              <a:rPr lang="zh-CN" altLang="en-US" sz="2800" b="1"/>
              <a:t>相等向量在同一轴上的投影相等。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         </a:t>
            </a:r>
            <a:r>
              <a:rPr lang="zh-CN" altLang="en-US" sz="2800" b="1">
                <a:solidFill>
                  <a:srgbClr val="0000CC"/>
                </a:solidFill>
              </a:rPr>
              <a:t>② </a:t>
            </a:r>
            <a:r>
              <a:rPr lang="zh-CN" altLang="en-US" sz="2800" b="1"/>
              <a:t>易知</a:t>
            </a:r>
            <a:r>
              <a:rPr lang="en-US" altLang="zh-CN" sz="2800" b="1"/>
              <a:t>, </a:t>
            </a:r>
            <a:r>
              <a:rPr lang="zh-CN" altLang="en-US" sz="2800" b="1"/>
              <a:t>当向量与轴成锐角时投影为正</a:t>
            </a:r>
            <a:r>
              <a:rPr lang="en-US" altLang="zh-CN" sz="2800" b="1"/>
              <a:t>; </a:t>
            </a:r>
            <a:r>
              <a:rPr lang="zh-CN" altLang="en-US" sz="2800" b="1"/>
              <a:t>成钝角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/>
              <a:t>              时投影为负；成直角时投影为</a:t>
            </a:r>
            <a:r>
              <a:rPr lang="en-US" altLang="zh-CN" sz="2800" b="1"/>
              <a:t>0.</a:t>
            </a:r>
          </a:p>
        </p:txBody>
      </p:sp>
      <p:grpSp>
        <p:nvGrpSpPr>
          <p:cNvPr id="9303" name="Group 87">
            <a:extLst>
              <a:ext uri="{FF2B5EF4-FFF2-40B4-BE49-F238E27FC236}">
                <a16:creationId xmlns:a16="http://schemas.microsoft.com/office/drawing/2014/main" id="{11AB3A48-3A1C-4CD7-A0EA-0D03A316A0E1}"/>
              </a:ext>
            </a:extLst>
          </p:cNvPr>
          <p:cNvGrpSpPr>
            <a:grpSpLocks/>
          </p:cNvGrpSpPr>
          <p:nvPr/>
        </p:nvGrpSpPr>
        <p:grpSpPr bwMode="auto">
          <a:xfrm>
            <a:off x="2566988" y="3068638"/>
            <a:ext cx="5791200" cy="2298700"/>
            <a:chOff x="768" y="3683"/>
            <a:chExt cx="3648" cy="1357"/>
          </a:xfrm>
        </p:grpSpPr>
        <p:grpSp>
          <p:nvGrpSpPr>
            <p:cNvPr id="25611" name="Group 86">
              <a:extLst>
                <a:ext uri="{FF2B5EF4-FFF2-40B4-BE49-F238E27FC236}">
                  <a16:creationId xmlns:a16="http://schemas.microsoft.com/office/drawing/2014/main" id="{A82767E5-1A94-4214-ABD4-F31480CC52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744"/>
              <a:ext cx="144" cy="560"/>
              <a:chOff x="3168" y="3024"/>
              <a:chExt cx="144" cy="560"/>
            </a:xfrm>
          </p:grpSpPr>
          <p:sp>
            <p:nvSpPr>
              <p:cNvPr id="25636" name="Line 12">
                <a:extLst>
                  <a:ext uri="{FF2B5EF4-FFF2-40B4-BE49-F238E27FC236}">
                    <a16:creationId xmlns:a16="http://schemas.microsoft.com/office/drawing/2014/main" id="{06631F5B-8FF6-4F99-AEEA-3B63337C1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360"/>
                <a:ext cx="0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7" name="Line 46">
                <a:extLst>
                  <a:ext uri="{FF2B5EF4-FFF2-40B4-BE49-F238E27FC236}">
                    <a16:creationId xmlns:a16="http://schemas.microsoft.com/office/drawing/2014/main" id="{63071372-560D-47BA-93E1-2DDB92F03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8" y="3024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12" name="Group 85">
              <a:extLst>
                <a:ext uri="{FF2B5EF4-FFF2-40B4-BE49-F238E27FC236}">
                  <a16:creationId xmlns:a16="http://schemas.microsoft.com/office/drawing/2014/main" id="{12E51EA1-FA4C-48AE-AD46-7478E6A72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683"/>
              <a:ext cx="3648" cy="1357"/>
              <a:chOff x="768" y="2928"/>
              <a:chExt cx="3648" cy="1357"/>
            </a:xfrm>
          </p:grpSpPr>
          <p:sp>
            <p:nvSpPr>
              <p:cNvPr id="25613" name="Text Box 13">
                <a:extLst>
                  <a:ext uri="{FF2B5EF4-FFF2-40B4-BE49-F238E27FC236}">
                    <a16:creationId xmlns:a16="http://schemas.microsoft.com/office/drawing/2014/main" id="{67096BE1-85BF-4D89-82D6-12B9F8862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976"/>
                <a:ext cx="384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/>
                  <a:t>B</a:t>
                </a:r>
              </a:p>
            </p:txBody>
          </p:sp>
          <p:grpSp>
            <p:nvGrpSpPr>
              <p:cNvPr id="25614" name="Group 84">
                <a:extLst>
                  <a:ext uri="{FF2B5EF4-FFF2-40B4-BE49-F238E27FC236}">
                    <a16:creationId xmlns:a16="http://schemas.microsoft.com/office/drawing/2014/main" id="{75B30664-30E2-4E91-95E7-2409826CC6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2928"/>
                <a:ext cx="3648" cy="1357"/>
                <a:chOff x="768" y="2928"/>
                <a:chExt cx="3648" cy="1357"/>
              </a:xfrm>
            </p:grpSpPr>
            <p:sp>
              <p:nvSpPr>
                <p:cNvPr id="25615" name="Line 5">
                  <a:extLst>
                    <a:ext uri="{FF2B5EF4-FFF2-40B4-BE49-F238E27FC236}">
                      <a16:creationId xmlns:a16="http://schemas.microsoft.com/office/drawing/2014/main" id="{22FD73CC-F4DA-4B08-83F6-5326CD1DD2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84" y="4180"/>
                  <a:ext cx="144" cy="1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16" name="Line 15">
                  <a:extLst>
                    <a:ext uri="{FF2B5EF4-FFF2-40B4-BE49-F238E27FC236}">
                      <a16:creationId xmlns:a16="http://schemas.microsoft.com/office/drawing/2014/main" id="{4CF74457-721F-4B11-A194-DAA7F7641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4080"/>
                  <a:ext cx="144" cy="1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5617" name="Group 83">
                  <a:extLst>
                    <a:ext uri="{FF2B5EF4-FFF2-40B4-BE49-F238E27FC236}">
                      <a16:creationId xmlns:a16="http://schemas.microsoft.com/office/drawing/2014/main" id="{38139251-DF6F-4B43-BA8D-5E1FBDACC7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2928"/>
                  <a:ext cx="3648" cy="1357"/>
                  <a:chOff x="768" y="2928"/>
                  <a:chExt cx="3648" cy="1357"/>
                </a:xfrm>
              </p:grpSpPr>
              <p:sp>
                <p:nvSpPr>
                  <p:cNvPr id="25618" name="Text Box 7">
                    <a:extLst>
                      <a:ext uri="{FF2B5EF4-FFF2-40B4-BE49-F238E27FC236}">
                        <a16:creationId xmlns:a16="http://schemas.microsoft.com/office/drawing/2014/main" id="{594604A7-2AE1-480C-AF87-1724FE90EEC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3216"/>
                    <a:ext cx="384" cy="4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zh-CN" sz="2400" b="1"/>
                      <a:t>AA</a:t>
                    </a:r>
                    <a:r>
                      <a:rPr lang="en-US" altLang="zh-CN" sz="2400" b="1">
                        <a:cs typeface="Times New Roman" panose="02020603050405020304" pitchFamily="18" charset="0"/>
                      </a:rPr>
                      <a:t>'</a:t>
                    </a:r>
                  </a:p>
                </p:txBody>
              </p:sp>
              <p:grpSp>
                <p:nvGrpSpPr>
                  <p:cNvPr id="25619" name="Group 82">
                    <a:extLst>
                      <a:ext uri="{FF2B5EF4-FFF2-40B4-BE49-F238E27FC236}">
                        <a16:creationId xmlns:a16="http://schemas.microsoft.com/office/drawing/2014/main" id="{0BDFFF0C-BC74-45E5-99F5-3618E44867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68" y="2928"/>
                    <a:ext cx="3648" cy="1357"/>
                    <a:chOff x="768" y="2928"/>
                    <a:chExt cx="3648" cy="1357"/>
                  </a:xfrm>
                </p:grpSpPr>
                <p:sp>
                  <p:nvSpPr>
                    <p:cNvPr id="25620" name="Line 47">
                      <a:extLst>
                        <a:ext uri="{FF2B5EF4-FFF2-40B4-BE49-F238E27FC236}">
                          <a16:creationId xmlns:a16="http://schemas.microsoft.com/office/drawing/2014/main" id="{3B9BA2E6-6759-4EC9-90FC-71278814BDC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68" y="3024"/>
                      <a:ext cx="144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5621" name="Group 81">
                      <a:extLst>
                        <a:ext uri="{FF2B5EF4-FFF2-40B4-BE49-F238E27FC236}">
                          <a16:creationId xmlns:a16="http://schemas.microsoft.com/office/drawing/2014/main" id="{7CBB91C1-58E7-4D2B-9358-B8F12AF1BD0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8" y="2928"/>
                      <a:ext cx="3648" cy="1357"/>
                      <a:chOff x="816" y="2928"/>
                      <a:chExt cx="3648" cy="1357"/>
                    </a:xfrm>
                  </p:grpSpPr>
                  <p:sp>
                    <p:nvSpPr>
                      <p:cNvPr id="25622" name="Line 16">
                        <a:extLst>
                          <a:ext uri="{FF2B5EF4-FFF2-40B4-BE49-F238E27FC236}">
                            <a16:creationId xmlns:a16="http://schemas.microsoft.com/office/drawing/2014/main" id="{B5A073B3-95FD-4EA0-B139-E9EFC11F20E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16" y="3024"/>
                        <a:ext cx="1344" cy="3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25623" name="Group 80">
                        <a:extLst>
                          <a:ext uri="{FF2B5EF4-FFF2-40B4-BE49-F238E27FC236}">
                            <a16:creationId xmlns:a16="http://schemas.microsoft.com/office/drawing/2014/main" id="{26DEDA50-9BF3-443A-A199-A386A23204B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16" y="2928"/>
                        <a:ext cx="3648" cy="1357"/>
                        <a:chOff x="768" y="2928"/>
                        <a:chExt cx="3648" cy="1357"/>
                      </a:xfrm>
                    </p:grpSpPr>
                    <p:sp>
                      <p:nvSpPr>
                        <p:cNvPr id="25624" name="Freeform 3">
                          <a:extLst>
                            <a:ext uri="{FF2B5EF4-FFF2-40B4-BE49-F238E27FC236}">
                              <a16:creationId xmlns:a16="http://schemas.microsoft.com/office/drawing/2014/main" id="{D15629D3-519E-4D1F-B7B7-7C6A82E45EB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584" y="3024"/>
                          <a:ext cx="672" cy="1191"/>
                        </a:xfrm>
                        <a:custGeom>
                          <a:avLst/>
                          <a:gdLst>
                            <a:gd name="T0" fmla="*/ 0 w 672"/>
                            <a:gd name="T1" fmla="*/ 31 h 1632"/>
                            <a:gd name="T2" fmla="*/ 672 w 672"/>
                            <a:gd name="T3" fmla="*/ 0 h 1632"/>
                            <a:gd name="T4" fmla="*/ 672 w 672"/>
                            <a:gd name="T5" fmla="*/ 93 h 1632"/>
                            <a:gd name="T6" fmla="*/ 96 w 672"/>
                            <a:gd name="T7" fmla="*/ 131 h 1632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0" t="0" r="r" b="b"/>
                          <a:pathLst>
                            <a:path w="672" h="1632">
                              <a:moveTo>
                                <a:pt x="0" y="384"/>
                              </a:moveTo>
                              <a:lnTo>
                                <a:pt x="672" y="0"/>
                              </a:lnTo>
                              <a:lnTo>
                                <a:pt x="672" y="1152"/>
                              </a:lnTo>
                              <a:lnTo>
                                <a:pt x="96" y="1632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625" name="Line 2">
                          <a:extLst>
                            <a:ext uri="{FF2B5EF4-FFF2-40B4-BE49-F238E27FC236}">
                              <a16:creationId xmlns:a16="http://schemas.microsoft.com/office/drawing/2014/main" id="{A297C882-0632-4108-8A31-43CE93530A9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16" y="3584"/>
                          <a:ext cx="33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626" name="Line 4">
                          <a:extLst>
                            <a:ext uri="{FF2B5EF4-FFF2-40B4-BE49-F238E27FC236}">
                              <a16:creationId xmlns:a16="http://schemas.microsoft.com/office/drawing/2014/main" id="{121240F5-E70D-48AC-AFFC-4B16D857440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584" y="3304"/>
                          <a:ext cx="0" cy="9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627" name="Line 6">
                          <a:extLst>
                            <a:ext uri="{FF2B5EF4-FFF2-40B4-BE49-F238E27FC236}">
                              <a16:creationId xmlns:a16="http://schemas.microsoft.com/office/drawing/2014/main" id="{41E2A56B-466D-4A67-BC00-D0C10852735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016" y="3360"/>
                          <a:ext cx="0" cy="2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628" name="Freeform 10">
                          <a:extLst>
                            <a:ext uri="{FF2B5EF4-FFF2-40B4-BE49-F238E27FC236}">
                              <a16:creationId xmlns:a16="http://schemas.microsoft.com/office/drawing/2014/main" id="{7A673E60-E506-4761-A786-BAA5A507082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36" y="2928"/>
                          <a:ext cx="672" cy="1191"/>
                        </a:xfrm>
                        <a:custGeom>
                          <a:avLst/>
                          <a:gdLst>
                            <a:gd name="T0" fmla="*/ 0 w 672"/>
                            <a:gd name="T1" fmla="*/ 31 h 1632"/>
                            <a:gd name="T2" fmla="*/ 672 w 672"/>
                            <a:gd name="T3" fmla="*/ 0 h 1632"/>
                            <a:gd name="T4" fmla="*/ 672 w 672"/>
                            <a:gd name="T5" fmla="*/ 93 h 1632"/>
                            <a:gd name="T6" fmla="*/ 96 w 672"/>
                            <a:gd name="T7" fmla="*/ 131 h 1632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0" t="0" r="r" b="b"/>
                          <a:pathLst>
                            <a:path w="672" h="1632">
                              <a:moveTo>
                                <a:pt x="0" y="384"/>
                              </a:moveTo>
                              <a:lnTo>
                                <a:pt x="672" y="0"/>
                              </a:lnTo>
                              <a:lnTo>
                                <a:pt x="672" y="1152"/>
                              </a:lnTo>
                              <a:lnTo>
                                <a:pt x="96" y="1632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629" name="Line 11">
                          <a:extLst>
                            <a:ext uri="{FF2B5EF4-FFF2-40B4-BE49-F238E27FC236}">
                              <a16:creationId xmlns:a16="http://schemas.microsoft.com/office/drawing/2014/main" id="{F0C32F58-F09C-40B9-913F-601C7A4A8A0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736" y="3216"/>
                          <a:ext cx="0" cy="9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630" name="Text Box 17">
                          <a:extLst>
                            <a:ext uri="{FF2B5EF4-FFF2-40B4-BE49-F238E27FC236}">
                              <a16:creationId xmlns:a16="http://schemas.microsoft.com/office/drawing/2014/main" id="{DB57A6D4-17D0-40D7-9074-1BEF9FDF97C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84" y="3584"/>
                          <a:ext cx="43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2400" b="1"/>
                            <a:t>u</a:t>
                          </a:r>
                        </a:p>
                      </p:txBody>
                    </p:sp>
                    <p:sp>
                      <p:nvSpPr>
                        <p:cNvPr id="25631" name="Line 44">
                          <a:extLst>
                            <a:ext uri="{FF2B5EF4-FFF2-40B4-BE49-F238E27FC236}">
                              <a16:creationId xmlns:a16="http://schemas.microsoft.com/office/drawing/2014/main" id="{4CC1BA4B-7331-4B04-A3CA-982A8E30797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68" y="3360"/>
                          <a:ext cx="3360" cy="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5632" name="Text Box 48">
                          <a:extLst>
                            <a:ext uri="{FF2B5EF4-FFF2-40B4-BE49-F238E27FC236}">
                              <a16:creationId xmlns:a16="http://schemas.microsoft.com/office/drawing/2014/main" id="{7B72F99D-6A02-4B52-8CB3-92E74C29C9F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16" y="3456"/>
                          <a:ext cx="33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2400" b="1"/>
                            <a:t>B</a:t>
                          </a:r>
                          <a:r>
                            <a:rPr lang="en-US" altLang="zh-CN" sz="2400" b="1">
                              <a:cs typeface="Times New Roman" panose="02020603050405020304" pitchFamily="18" charset="0"/>
                            </a:rPr>
                            <a:t>'</a:t>
                          </a:r>
                        </a:p>
                      </p:txBody>
                    </p:sp>
                    <p:sp>
                      <p:nvSpPr>
                        <p:cNvPr id="25633" name="Text Box 49">
                          <a:extLst>
                            <a:ext uri="{FF2B5EF4-FFF2-40B4-BE49-F238E27FC236}">
                              <a16:creationId xmlns:a16="http://schemas.microsoft.com/office/drawing/2014/main" id="{78C199CC-CEC9-4F21-8A67-7569F2F4A3AE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3120"/>
                          <a:ext cx="43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2400" b="1"/>
                            <a:t>B</a:t>
                          </a:r>
                          <a:r>
                            <a:rPr lang="en-US" altLang="zh-CN" sz="2400" b="1">
                              <a:cs typeface="Times New Roman" panose="02020603050405020304" pitchFamily="18" charset="0"/>
                            </a:rPr>
                            <a:t>''</a:t>
                          </a:r>
                        </a:p>
                      </p:txBody>
                    </p:sp>
                    <p:sp>
                      <p:nvSpPr>
                        <p:cNvPr id="25634" name="Text Box 50">
                          <a:extLst>
                            <a:ext uri="{FF2B5EF4-FFF2-40B4-BE49-F238E27FC236}">
                              <a16:creationId xmlns:a16="http://schemas.microsoft.com/office/drawing/2014/main" id="{F7C662FC-2589-4187-B707-335016699263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84" y="3120"/>
                          <a:ext cx="38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zh-CN" sz="2400" b="1"/>
                            <a:t>u</a:t>
                          </a:r>
                          <a:r>
                            <a:rPr lang="en-US" altLang="zh-CN" sz="2400" b="1">
                              <a:cs typeface="Times New Roman" panose="02020603050405020304" pitchFamily="18" charset="0"/>
                            </a:rPr>
                            <a:t>'</a:t>
                          </a:r>
                        </a:p>
                      </p:txBody>
                    </p:sp>
                    <p:sp>
                      <p:nvSpPr>
                        <p:cNvPr id="25635" name="Text Box 53">
                          <a:extLst>
                            <a:ext uri="{FF2B5EF4-FFF2-40B4-BE49-F238E27FC236}">
                              <a16:creationId xmlns:a16="http://schemas.microsoft.com/office/drawing/2014/main" id="{77E14F08-8758-4691-BAE9-A25F80EEC1BA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3168"/>
                          <a:ext cx="33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 kumimoji="1" sz="3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har char="–"/>
                            <a:defRPr kumimoji="1"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kumimoji="1"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kumimoji="1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buFontTx/>
                            <a:buNone/>
                          </a:pPr>
                          <a:r>
                            <a:rPr lang="en-US" altLang="en-US" sz="2400" b="1">
                              <a:sym typeface="Symbol" panose="05050102010706020507" pitchFamily="18" charset="2"/>
                            </a:rPr>
                            <a:t></a:t>
                          </a:r>
                          <a:endParaRPr lang="en-US" altLang="zh-CN" sz="2400" b="1">
                            <a:sym typeface="Symbol" panose="05050102010706020507" pitchFamily="18" charset="2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93" name="Text Box 77">
                <a:extLst>
                  <a:ext uri="{FF2B5EF4-FFF2-40B4-BE49-F238E27FC236}">
                    <a16:creationId xmlns:a16="http://schemas.microsoft.com/office/drawing/2014/main" id="{46893704-A7AD-4493-9BBD-2A17A2FEE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622" y="306439"/>
                <a:ext cx="4358498" cy="611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r>
                  <a:rPr lang="zh-CN" altLang="en-US" sz="2800" b="1" dirty="0"/>
                  <a:t>即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𝒑𝒓</m:t>
                    </m:r>
                    <m:sSub>
                      <m:sSub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acc>
                      <m:accPr>
                        <m:chr m:val="⃗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zh-CN" altLang="en-US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293" name="Text Box 77">
                <a:extLst>
                  <a:ext uri="{FF2B5EF4-FFF2-40B4-BE49-F238E27FC236}">
                    <a16:creationId xmlns:a16="http://schemas.microsoft.com/office/drawing/2014/main" id="{46893704-A7AD-4493-9BBD-2A17A2FEE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3622" y="306439"/>
                <a:ext cx="4358498" cy="611321"/>
              </a:xfrm>
              <a:prstGeom prst="rect">
                <a:avLst/>
              </a:prstGeom>
              <a:blipFill>
                <a:blip r:embed="rId2"/>
                <a:stretch>
                  <a:fillRect l="-2797" t="-3960" b="-178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06" name="Group 90">
            <a:extLst>
              <a:ext uri="{FF2B5EF4-FFF2-40B4-BE49-F238E27FC236}">
                <a16:creationId xmlns:a16="http://schemas.microsoft.com/office/drawing/2014/main" id="{45898C4E-6D0C-4673-98E8-3D594187F758}"/>
              </a:ext>
            </a:extLst>
          </p:cNvPr>
          <p:cNvGrpSpPr>
            <a:grpSpLocks/>
          </p:cNvGrpSpPr>
          <p:nvPr/>
        </p:nvGrpSpPr>
        <p:grpSpPr bwMode="auto">
          <a:xfrm>
            <a:off x="5711150" y="128197"/>
            <a:ext cx="2808288" cy="784225"/>
            <a:chOff x="2562" y="1207"/>
            <a:chExt cx="1769" cy="494"/>
          </a:xfrm>
        </p:grpSpPr>
        <p:sp>
          <p:nvSpPr>
            <p:cNvPr id="25608" name="Text Box 22">
              <a:extLst>
                <a:ext uri="{FF2B5EF4-FFF2-40B4-BE49-F238E27FC236}">
                  <a16:creationId xmlns:a16="http://schemas.microsoft.com/office/drawing/2014/main" id="{CBD2E6CF-3A58-4738-8889-17446E3E9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336"/>
              <a:ext cx="158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ym typeface="Symbol" panose="05050102010706020507" pitchFamily="18" charset="2"/>
                </a:rPr>
                <a:t>其中</a:t>
              </a:r>
              <a:r>
                <a:rPr lang="en-US" altLang="en-US" b="1" dirty="0">
                  <a:sym typeface="Symbol" panose="05050102010706020507" pitchFamily="18" charset="2"/>
                </a:rPr>
                <a:t> =</a:t>
              </a:r>
              <a:endPara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09" name="Object 23">
                  <a:extLst>
                    <a:ext uri="{FF2B5EF4-FFF2-40B4-BE49-F238E27FC236}">
                      <a16:creationId xmlns:a16="http://schemas.microsoft.com/office/drawing/2014/main" id="{3D93DC7D-9280-40EE-93E8-09A593EA7DAE}"/>
                    </a:ext>
                  </a:extLst>
                </p:cNvPr>
                <p:cNvSpPr txBox="1"/>
                <p:nvPr/>
              </p:nvSpPr>
              <p:spPr bwMode="auto">
                <a:xfrm>
                  <a:off x="3490" y="1294"/>
                  <a:ext cx="841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groupChr>
                          <m:groupChrPr>
                            <m:chr m:val="→"/>
                            <m:pos m:val="top"/>
                            <m:vertJc m:val="bot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groupCh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5609" name="Object 23">
                  <a:extLst>
                    <a:ext uri="{FF2B5EF4-FFF2-40B4-BE49-F238E27FC236}">
                      <a16:creationId xmlns:a16="http://schemas.microsoft.com/office/drawing/2014/main" id="{3D93DC7D-9280-40EE-93E8-09A593EA7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90" y="1294"/>
                  <a:ext cx="841" cy="3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10" name="Rectangle 89">
              <a:extLst>
                <a:ext uri="{FF2B5EF4-FFF2-40B4-BE49-F238E27FC236}">
                  <a16:creationId xmlns:a16="http://schemas.microsoft.com/office/drawing/2014/main" id="{898C8E5B-FB4B-4F15-89E3-0BC85ABF3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07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ym typeface="Symbol" panose="05050102010706020507" pitchFamily="18" charset="2"/>
                </a:rPr>
                <a:t>^</a:t>
              </a:r>
              <a:endParaRPr lang="en-US" altLang="zh-CN" sz="2800" b="1">
                <a:sym typeface="Symbol" panose="05050102010706020507" pitchFamily="18" charset="2"/>
              </a:endParaRPr>
            </a:p>
          </p:txBody>
        </p:sp>
      </p:grpSp>
      <p:sp>
        <p:nvSpPr>
          <p:cNvPr id="9307" name="Text Box 91">
            <a:extLst>
              <a:ext uri="{FF2B5EF4-FFF2-40B4-BE49-F238E27FC236}">
                <a16:creationId xmlns:a16="http://schemas.microsoft.com/office/drawing/2014/main" id="{D611242C-D030-4508-9106-B2CDCDE8B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22" y="5555401"/>
            <a:ext cx="77200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</a:rPr>
              <a:t>一般地有</a:t>
            </a:r>
            <a:r>
              <a:rPr lang="en-US" altLang="zh-CN" sz="2800" b="1" dirty="0">
                <a:solidFill>
                  <a:srgbClr val="0000CC"/>
                </a:solidFill>
              </a:rPr>
              <a:t>:</a:t>
            </a:r>
            <a:r>
              <a:rPr lang="en-US" altLang="zh-CN" sz="2800" b="1" dirty="0">
                <a:solidFill>
                  <a:srgbClr val="0000FF"/>
                </a:solidFill>
              </a:rPr>
              <a:t>  </a:t>
            </a:r>
            <a:r>
              <a:rPr lang="en-US" altLang="zh-CN" b="1" i="1" dirty="0">
                <a:solidFill>
                  <a:schemeClr val="tx2"/>
                </a:solidFill>
              </a:rPr>
              <a:t>n</a:t>
            </a:r>
            <a:r>
              <a:rPr lang="zh-CN" altLang="en-US" sz="2800" b="1" dirty="0">
                <a:solidFill>
                  <a:schemeClr val="tx2"/>
                </a:solidFill>
              </a:rPr>
              <a:t>个向量之和在</a:t>
            </a:r>
            <a:r>
              <a:rPr lang="en-US" altLang="zh-CN" b="1" i="1" dirty="0">
                <a:solidFill>
                  <a:schemeClr val="tx2"/>
                </a:solidFill>
              </a:rPr>
              <a:t>u</a:t>
            </a:r>
            <a:r>
              <a:rPr lang="zh-CN" altLang="en-US" sz="2800" b="1" dirty="0">
                <a:solidFill>
                  <a:schemeClr val="tx2"/>
                </a:solidFill>
              </a:rPr>
              <a:t>轴上的投影等于各个向量在</a:t>
            </a:r>
            <a:r>
              <a:rPr lang="en-US" altLang="zh-CN" b="1" i="1" dirty="0">
                <a:solidFill>
                  <a:schemeClr val="tx2"/>
                </a:solidFill>
              </a:rPr>
              <a:t>u</a:t>
            </a:r>
            <a:r>
              <a:rPr lang="zh-CN" altLang="en-US" sz="2800" b="1" dirty="0">
                <a:solidFill>
                  <a:schemeClr val="tx2"/>
                </a:solidFill>
              </a:rPr>
              <a:t>轴上投影之和</a:t>
            </a:r>
            <a:r>
              <a:rPr lang="en-US" altLang="zh-CN" sz="2800" b="1" dirty="0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1" grpId="0" autoUpdateAnimBg="0"/>
      <p:bldP spid="9293" grpId="0" autoUpdateAnimBg="0"/>
      <p:bldP spid="93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>
            <a:extLst>
              <a:ext uri="{FF2B5EF4-FFF2-40B4-BE49-F238E27FC236}">
                <a16:creationId xmlns:a16="http://schemas.microsoft.com/office/drawing/2014/main" id="{6CD081F8-60AB-42C8-B88E-4E6256BAD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333375"/>
            <a:ext cx="51990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/>
              <a:t>§1 </a:t>
            </a:r>
            <a:r>
              <a:rPr lang="zh-CN" altLang="en-US" sz="3600" b="1"/>
              <a:t>向量及其线性运算</a:t>
            </a:r>
            <a:r>
              <a:rPr lang="zh-CN" altLang="en-US" b="1"/>
              <a:t> 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AB439BC0-CD9F-491E-B18E-0CD71A48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052514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一</a:t>
            </a:r>
            <a:r>
              <a:rPr lang="en-US" altLang="zh-CN" b="1"/>
              <a:t>.</a:t>
            </a:r>
            <a:r>
              <a:rPr lang="zh-CN" altLang="en-US" b="1"/>
              <a:t>向量的概念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79054B80-C4FE-463A-9CD7-02448FB25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628775"/>
            <a:ext cx="878522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1. </a:t>
            </a:r>
            <a:r>
              <a:rPr lang="zh-CN" altLang="en-US" b="1">
                <a:solidFill>
                  <a:srgbClr val="0033CC"/>
                </a:solidFill>
              </a:rPr>
              <a:t>数量与向量</a:t>
            </a:r>
            <a:r>
              <a:rPr lang="en-US" altLang="zh-CN" sz="2800" b="1">
                <a:solidFill>
                  <a:srgbClr val="0033CC"/>
                </a:solidFill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 b="1"/>
              <a:t>仅有数值大小的物理量称</a:t>
            </a:r>
            <a:r>
              <a:rPr lang="zh-CN" altLang="en-US" sz="2800" b="1">
                <a:solidFill>
                  <a:srgbClr val="0033CC"/>
                </a:solidFill>
              </a:rPr>
              <a:t>数量或标量</a:t>
            </a:r>
            <a:r>
              <a:rPr lang="en-US" altLang="zh-CN" sz="2800" b="1">
                <a:solidFill>
                  <a:srgbClr val="0033CC"/>
                </a:solidFill>
              </a:rPr>
              <a:t>,</a:t>
            </a:r>
            <a:r>
              <a:rPr lang="en-US" altLang="zh-CN" sz="2800" b="1"/>
              <a:t> </a:t>
            </a:r>
            <a:r>
              <a:rPr lang="zh-CN" altLang="en-US" sz="2800" b="1"/>
              <a:t>如温度、时间等。不仅有大小，还有方向的量称为</a:t>
            </a:r>
            <a:r>
              <a:rPr lang="zh-CN" altLang="en-US" sz="2800" b="1">
                <a:solidFill>
                  <a:srgbClr val="0033CC"/>
                </a:solidFill>
              </a:rPr>
              <a:t>向量或矢量，</a:t>
            </a:r>
            <a:r>
              <a:rPr lang="zh-CN" altLang="en-US" sz="2800" b="1"/>
              <a:t>如力、速度等。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322764E1-4A6E-4F52-98AF-6DEA6D703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141663"/>
            <a:ext cx="84582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2. </a:t>
            </a:r>
            <a:r>
              <a:rPr lang="zh-CN" altLang="en-US" b="1">
                <a:solidFill>
                  <a:srgbClr val="0033CC"/>
                </a:solidFill>
              </a:rPr>
              <a:t>向量的表示</a:t>
            </a:r>
            <a:r>
              <a:rPr lang="en-US" altLang="zh-CN" b="1">
                <a:solidFill>
                  <a:srgbClr val="0033CC"/>
                </a:solidFill>
              </a:rPr>
              <a:t>:</a:t>
            </a:r>
            <a:r>
              <a:rPr lang="en-US" altLang="zh-CN" b="1">
                <a:solidFill>
                  <a:srgbClr val="0000CC"/>
                </a:solidFill>
              </a:rPr>
              <a:t> </a:t>
            </a:r>
            <a:r>
              <a:rPr lang="zh-CN" altLang="en-US" sz="2800" b="1"/>
              <a:t>一般用有向线段表示，有向线段的长度表示向量的大小，方向表示向量的方向。</a:t>
            </a:r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7C40DB51-3B46-4CF7-9950-45F5B1A92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7663" y="4005263"/>
          <a:ext cx="219551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orelDRAW" r:id="rId3" imgW="2195779" imgH="1141171" progId="CorelDRAW.Graphic.11">
                  <p:embed/>
                </p:oleObj>
              </mc:Choice>
              <mc:Fallback>
                <p:oleObj name="CorelDRAW" r:id="rId3" imgW="2195779" imgH="1141171" progId="CorelDRAW.Graphic.11">
                  <p:embed/>
                  <p:pic>
                    <p:nvPicPr>
                      <p:cNvPr id="32776" name="Object 8">
                        <a:extLst>
                          <a:ext uri="{FF2B5EF4-FFF2-40B4-BE49-F238E27FC236}">
                            <a16:creationId xmlns:a16="http://schemas.microsoft.com/office/drawing/2014/main" id="{7C40DB51-3B46-4CF7-9950-45F5B1A928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4005263"/>
                        <a:ext cx="2195512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>
            <a:extLst>
              <a:ext uri="{FF2B5EF4-FFF2-40B4-BE49-F238E27FC236}">
                <a16:creationId xmlns:a16="http://schemas.microsoft.com/office/drawing/2014/main" id="{D16CF1A9-7E98-48A4-B52A-A8021EAA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437064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3. </a:t>
            </a:r>
            <a:r>
              <a:rPr lang="zh-CN" altLang="en-US" b="1">
                <a:solidFill>
                  <a:srgbClr val="0033CC"/>
                </a:solidFill>
              </a:rPr>
              <a:t>向量的记法：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0" name="Rectangle 12">
                <a:extLst>
                  <a:ext uri="{FF2B5EF4-FFF2-40B4-BE49-F238E27FC236}">
                    <a16:creationId xmlns:a16="http://schemas.microsoft.com/office/drawing/2014/main" id="{3965D0B6-82C1-427D-89E3-E449FE31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312" y="5013325"/>
                <a:ext cx="6664283" cy="1220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800" b="1" dirty="0">
                    <a:solidFill>
                      <a:srgbClr val="0033CC"/>
                    </a:solidFill>
                  </a:rPr>
                  <a:t>①</a:t>
                </a:r>
                <a:r>
                  <a:rPr lang="zh-CN" altLang="en-US" sz="2800" b="1" dirty="0"/>
                  <a:t>用粗体字母，如 </a:t>
                </a:r>
                <a:r>
                  <a:rPr lang="en-US" altLang="zh-CN" b="1" dirty="0">
                    <a:solidFill>
                      <a:srgbClr val="0033CC"/>
                    </a:solidFill>
                  </a:rPr>
                  <a:t>a</a:t>
                </a:r>
                <a:r>
                  <a:rPr lang="zh-CN" altLang="en-US" b="1" dirty="0">
                    <a:solidFill>
                      <a:srgbClr val="0033CC"/>
                    </a:solidFill>
                  </a:rPr>
                  <a:t>、</a:t>
                </a:r>
                <a:r>
                  <a:rPr lang="en-US" altLang="zh-CN" b="1" dirty="0">
                    <a:solidFill>
                      <a:srgbClr val="0033CC"/>
                    </a:solidFill>
                  </a:rPr>
                  <a:t>b</a:t>
                </a:r>
                <a:r>
                  <a:rPr lang="zh-CN" altLang="en-US" b="1" dirty="0">
                    <a:solidFill>
                      <a:srgbClr val="0033CC"/>
                    </a:solidFill>
                  </a:rPr>
                  <a:t>；</a:t>
                </a:r>
                <a:r>
                  <a:rPr lang="zh-CN" altLang="en-US" sz="2800" b="1" dirty="0"/>
                  <a:t>或上面加箭头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 dirty="0"/>
                  <a:t>     的字母，如：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80" name="Rectangle 12">
                <a:extLst>
                  <a:ext uri="{FF2B5EF4-FFF2-40B4-BE49-F238E27FC236}">
                    <a16:creationId xmlns:a16="http://schemas.microsoft.com/office/drawing/2014/main" id="{3965D0B6-82C1-427D-89E3-E449FE311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2312" y="5013325"/>
                <a:ext cx="6664283" cy="1220788"/>
              </a:xfrm>
              <a:prstGeom prst="rect">
                <a:avLst/>
              </a:prstGeom>
              <a:blipFill>
                <a:blip r:embed="rId5"/>
                <a:stretch>
                  <a:fillRect l="-1921" t="-8458" b="-119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9" name="Text Box 17">
                <a:extLst>
                  <a:ext uri="{FF2B5EF4-FFF2-40B4-BE49-F238E27FC236}">
                    <a16:creationId xmlns:a16="http://schemas.microsoft.com/office/drawing/2014/main" id="{1F839AAD-1EBF-4821-A0F8-D7D9A8CD2D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8615" y="6243761"/>
                <a:ext cx="7746981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solidFill>
                      <a:srgbClr val="0033CC"/>
                    </a:solidFill>
                  </a:rPr>
                  <a:t>②</a:t>
                </a:r>
                <a:r>
                  <a:rPr lang="zh-CN" altLang="en-US" sz="2800" b="1" dirty="0"/>
                  <a:t>用顺序写出始点和终点的记法，如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179" name="Text Box 17">
                <a:extLst>
                  <a:ext uri="{FF2B5EF4-FFF2-40B4-BE49-F238E27FC236}">
                    <a16:creationId xmlns:a16="http://schemas.microsoft.com/office/drawing/2014/main" id="{1F839AAD-1EBF-4821-A0F8-D7D9A8CD2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8615" y="6243761"/>
                <a:ext cx="7746981" cy="575479"/>
              </a:xfrm>
              <a:prstGeom prst="rect">
                <a:avLst/>
              </a:prstGeom>
              <a:blipFill>
                <a:blip r:embed="rId6"/>
                <a:stretch>
                  <a:fillRect l="-1652" t="-5263" b="-24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3" grpId="0" autoUpdateAnimBg="0"/>
      <p:bldP spid="32774" grpId="0" autoUpdateAnimBg="0"/>
      <p:bldP spid="32775" grpId="0" autoUpdateAnimBg="0"/>
      <p:bldP spid="32778" grpId="0"/>
      <p:bldP spid="7180" grpId="0"/>
      <p:bldP spid="71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7" name="Object 7">
                <a:extLst>
                  <a:ext uri="{FF2B5EF4-FFF2-40B4-BE49-F238E27FC236}">
                    <a16:creationId xmlns:a16="http://schemas.microsoft.com/office/drawing/2014/main" id="{1C1ACDBB-F9C3-4CC9-9968-3137D21B04D6}"/>
                  </a:ext>
                </a:extLst>
              </p:cNvPr>
              <p:cNvSpPr txBox="1"/>
              <p:nvPr/>
            </p:nvSpPr>
            <p:spPr bwMode="auto">
              <a:xfrm>
                <a:off x="3485157" y="1187451"/>
                <a:ext cx="4275412" cy="12421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607" name="Object 7">
                <a:extLst>
                  <a:ext uri="{FF2B5EF4-FFF2-40B4-BE49-F238E27FC236}">
                    <a16:creationId xmlns:a16="http://schemas.microsoft.com/office/drawing/2014/main" id="{1C1ACDBB-F9C3-4CC9-9968-3137D21B0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5157" y="1187451"/>
                <a:ext cx="4275412" cy="1242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9" name="Text Box 9">
            <a:extLst>
              <a:ext uri="{FF2B5EF4-FFF2-40B4-BE49-F238E27FC236}">
                <a16:creationId xmlns:a16="http://schemas.microsoft.com/office/drawing/2014/main" id="{6EA3D2F1-7A0F-4FFF-B113-AA2E8113B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338" y="4813300"/>
            <a:ext cx="54102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>
                <a:sym typeface="Symbol" panose="05050102010706020507" pitchFamily="18" charset="2"/>
              </a:rPr>
              <a:t>其余弦称为该向量的</a:t>
            </a:r>
            <a:r>
              <a:rPr kumimoji="0" lang="zh-CN" altLang="en-US" b="1">
                <a:solidFill>
                  <a:srgbClr val="0000CC"/>
                </a:solidFill>
                <a:sym typeface="Symbol" panose="05050102010706020507" pitchFamily="18" charset="2"/>
              </a:rPr>
              <a:t>方向余弦</a:t>
            </a:r>
            <a:r>
              <a:rPr kumimoji="0" lang="zh-CN" altLang="en-US" sz="2800" b="1">
                <a:solidFill>
                  <a:srgbClr val="0000CC"/>
                </a:solidFill>
                <a:sym typeface="Symbol" panose="05050102010706020507" pitchFamily="18" charset="2"/>
              </a:rPr>
              <a:t>。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0" name="Object 10">
                <a:extLst>
                  <a:ext uri="{FF2B5EF4-FFF2-40B4-BE49-F238E27FC236}">
                    <a16:creationId xmlns:a16="http://schemas.microsoft.com/office/drawing/2014/main" id="{AEB7EB18-21FE-4C24-801D-3C8C2CC52243}"/>
                  </a:ext>
                </a:extLst>
              </p:cNvPr>
              <p:cNvSpPr txBox="1"/>
              <p:nvPr/>
            </p:nvSpPr>
            <p:spPr bwMode="auto">
              <a:xfrm>
                <a:off x="3485156" y="5397501"/>
                <a:ext cx="6291141" cy="11432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5610" name="Object 10">
                <a:extLst>
                  <a:ext uri="{FF2B5EF4-FFF2-40B4-BE49-F238E27FC236}">
                    <a16:creationId xmlns:a16="http://schemas.microsoft.com/office/drawing/2014/main" id="{AEB7EB18-21FE-4C24-801D-3C8C2CC5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5156" y="5397501"/>
                <a:ext cx="6291141" cy="1143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1" name="Rectangle 11">
            <a:extLst>
              <a:ext uri="{FF2B5EF4-FFF2-40B4-BE49-F238E27FC236}">
                <a16:creationId xmlns:a16="http://schemas.microsoft.com/office/drawing/2014/main" id="{B7ABC542-DA4F-4D5A-B2C3-12072D381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6" y="2795588"/>
            <a:ext cx="42005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2.</a:t>
            </a:r>
            <a:r>
              <a:rPr kumimoji="0" lang="zh-CN" altLang="en-US" b="1">
                <a:solidFill>
                  <a:srgbClr val="0000CC"/>
                </a:solidFill>
                <a:sym typeface="Symbol" panose="05050102010706020507" pitchFamily="18" charset="2"/>
              </a:rPr>
              <a:t>方向角</a:t>
            </a:r>
            <a:r>
              <a:rPr kumimoji="0" lang="en-US" altLang="zh-CN" b="1">
                <a:solidFill>
                  <a:srgbClr val="0000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b="1">
                <a:solidFill>
                  <a:srgbClr val="0000CC"/>
                </a:solidFill>
              </a:rPr>
              <a:t>方向余弦：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FDF46DC8-677F-42C4-9459-5808C182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6" y="3624263"/>
            <a:ext cx="6119813" cy="11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称</a:t>
            </a:r>
            <a:r>
              <a:rPr lang="en-US" altLang="en-US" b="1"/>
              <a:t>a</a:t>
            </a:r>
            <a:r>
              <a:rPr kumimoji="0" lang="zh-CN" altLang="en-US" sz="2800" b="1"/>
              <a:t>与三坐标轴正向的夹角</a:t>
            </a:r>
            <a:r>
              <a:rPr kumimoji="0" lang="zh-CN" altLang="en-US" sz="2800" b="1">
                <a:sym typeface="Symbol" panose="05050102010706020507" pitchFamily="18" charset="2"/>
              </a:rPr>
              <a:t>、、为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>
                <a:sym typeface="Symbol" panose="05050102010706020507" pitchFamily="18" charset="2"/>
              </a:rPr>
              <a:t>该向量的 </a:t>
            </a:r>
            <a:r>
              <a:rPr kumimoji="0" lang="zh-CN" altLang="en-US" b="1">
                <a:solidFill>
                  <a:srgbClr val="0000CC"/>
                </a:solidFill>
                <a:sym typeface="Symbol" panose="05050102010706020507" pitchFamily="18" charset="2"/>
              </a:rPr>
              <a:t>方向角</a:t>
            </a:r>
            <a:r>
              <a:rPr kumimoji="0" lang="en-US" altLang="zh-CN" sz="2800" b="1">
                <a:solidFill>
                  <a:srgbClr val="0000CC"/>
                </a:solidFill>
                <a:sym typeface="Symbol" panose="05050102010706020507" pitchFamily="18" charset="2"/>
              </a:rPr>
              <a:t>,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537914AA-765C-44D8-9297-86E6F6EC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14" y="554037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>
                <a:sym typeface="Symbol" panose="05050102010706020507" pitchFamily="18" charset="2"/>
              </a:rPr>
              <a:t>易知</a:t>
            </a:r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833D1CAC-CE61-4762-8277-6736C386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49225"/>
            <a:ext cx="6705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五</a:t>
            </a:r>
            <a:r>
              <a:rPr lang="en-US" altLang="zh-CN" b="1"/>
              <a:t>. </a:t>
            </a:r>
            <a:r>
              <a:rPr lang="zh-CN" altLang="en-US" b="1"/>
              <a:t>向量的模与方向余弦的坐标表示</a:t>
            </a:r>
            <a:r>
              <a:rPr lang="en-US" altLang="zh-CN" b="1"/>
              <a:t>:</a:t>
            </a:r>
          </a:p>
        </p:txBody>
      </p:sp>
      <p:sp>
        <p:nvSpPr>
          <p:cNvPr id="25616" name="Rectangle 16">
            <a:extLst>
              <a:ext uri="{FF2B5EF4-FFF2-40B4-BE49-F238E27FC236}">
                <a16:creationId xmlns:a16="http://schemas.microsoft.com/office/drawing/2014/main" id="{B275E284-3D7E-40D9-AAF9-9624248B6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1509714"/>
            <a:ext cx="124618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1.  </a:t>
            </a:r>
            <a:r>
              <a:rPr lang="zh-CN" altLang="en-US" b="1" dirty="0">
                <a:solidFill>
                  <a:srgbClr val="0000CC"/>
                </a:solidFill>
              </a:rPr>
              <a:t>模</a:t>
            </a:r>
            <a:r>
              <a:rPr lang="en-US" altLang="zh-CN" b="1" dirty="0">
                <a:solidFill>
                  <a:srgbClr val="0000CC"/>
                </a:solidFill>
              </a:rPr>
              <a:t>: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7D93EFA-A164-4B38-94F3-816843CF0073}"/>
              </a:ext>
            </a:extLst>
          </p:cNvPr>
          <p:cNvGrpSpPr>
            <a:grpSpLocks/>
          </p:cNvGrpSpPr>
          <p:nvPr/>
        </p:nvGrpSpPr>
        <p:grpSpPr bwMode="auto">
          <a:xfrm>
            <a:off x="8337334" y="317230"/>
            <a:ext cx="3241437" cy="3184795"/>
            <a:chOff x="6353656" y="2653010"/>
            <a:chExt cx="2637369" cy="2903244"/>
          </a:xfrm>
        </p:grpSpPr>
        <p:sp>
          <p:nvSpPr>
            <p:cNvPr id="26635" name="Line 2">
              <a:extLst>
                <a:ext uri="{FF2B5EF4-FFF2-40B4-BE49-F238E27FC236}">
                  <a16:creationId xmlns:a16="http://schemas.microsoft.com/office/drawing/2014/main" id="{C958EDB9-0F65-457C-86EC-8464B85B9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1025" y="4438650"/>
              <a:ext cx="1096963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Line 11">
              <a:extLst>
                <a:ext uri="{FF2B5EF4-FFF2-40B4-BE49-F238E27FC236}">
                  <a16:creationId xmlns:a16="http://schemas.microsoft.com/office/drawing/2014/main" id="{711CE7C5-5A7E-4D71-8CD0-B274CBD1D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7988" y="3890963"/>
              <a:ext cx="0" cy="1157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7" name="Line 12">
              <a:extLst>
                <a:ext uri="{FF2B5EF4-FFF2-40B4-BE49-F238E27FC236}">
                  <a16:creationId xmlns:a16="http://schemas.microsoft.com/office/drawing/2014/main" id="{CAC505CE-1785-4875-A90D-F3E79259A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7850" y="3875088"/>
              <a:ext cx="1096963" cy="5476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>
              <a:outerShdw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38" name="Group 14">
              <a:extLst>
                <a:ext uri="{FF2B5EF4-FFF2-40B4-BE49-F238E27FC236}">
                  <a16:creationId xmlns:a16="http://schemas.microsoft.com/office/drawing/2014/main" id="{97A7C679-695F-4074-A04F-40E08A07D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0813" y="2900363"/>
              <a:ext cx="2193925" cy="2314575"/>
              <a:chOff x="4095" y="1674"/>
              <a:chExt cx="1382" cy="1458"/>
            </a:xfrm>
          </p:grpSpPr>
          <p:sp>
            <p:nvSpPr>
              <p:cNvPr id="26651" name="Line 15">
                <a:extLst>
                  <a:ext uri="{FF2B5EF4-FFF2-40B4-BE49-F238E27FC236}">
                    <a16:creationId xmlns:a16="http://schemas.microsoft.com/office/drawing/2014/main" id="{93C09937-9A94-4710-9A36-6FF4388D9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4" y="2633"/>
                <a:ext cx="11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2" name="Line 16">
                <a:extLst>
                  <a:ext uri="{FF2B5EF4-FFF2-40B4-BE49-F238E27FC236}">
                    <a16:creationId xmlns:a16="http://schemas.microsoft.com/office/drawing/2014/main" id="{CAAB8260-393E-49DD-B480-A2A6C2BE0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4" y="1674"/>
                <a:ext cx="0" cy="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3" name="Line 17">
                <a:extLst>
                  <a:ext uri="{FF2B5EF4-FFF2-40B4-BE49-F238E27FC236}">
                    <a16:creationId xmlns:a16="http://schemas.microsoft.com/office/drawing/2014/main" id="{3D7A79BE-E55B-4876-9477-10942A8ED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95" y="2633"/>
                <a:ext cx="269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9" name="Line 32">
              <a:extLst>
                <a:ext uri="{FF2B5EF4-FFF2-40B4-BE49-F238E27FC236}">
                  <a16:creationId xmlns:a16="http://schemas.microsoft.com/office/drawing/2014/main" id="{434404FC-C6D9-4D16-98DD-CAB4327D5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5900" y="5048250"/>
              <a:ext cx="1462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0" name="Line 33">
              <a:extLst>
                <a:ext uri="{FF2B5EF4-FFF2-40B4-BE49-F238E27FC236}">
                  <a16:creationId xmlns:a16="http://schemas.microsoft.com/office/drawing/2014/main" id="{C22B5BB1-C7CF-4EA9-AF00-B6139D215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7988" y="4438650"/>
              <a:ext cx="366712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Line 34">
              <a:extLst>
                <a:ext uri="{FF2B5EF4-FFF2-40B4-BE49-F238E27FC236}">
                  <a16:creationId xmlns:a16="http://schemas.microsoft.com/office/drawing/2014/main" id="{2A4C52A2-3446-4133-9379-159B9714C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1025" y="3281363"/>
              <a:ext cx="1096963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2" name="Line 36">
              <a:extLst>
                <a:ext uri="{FF2B5EF4-FFF2-40B4-BE49-F238E27FC236}">
                  <a16:creationId xmlns:a16="http://schemas.microsoft.com/office/drawing/2014/main" id="{F59F62CB-2B34-40ED-A049-904155BDA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27988" y="3890963"/>
              <a:ext cx="0" cy="115728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Text Box 3">
              <a:extLst>
                <a:ext uri="{FF2B5EF4-FFF2-40B4-BE49-F238E27FC236}">
                  <a16:creationId xmlns:a16="http://schemas.microsoft.com/office/drawing/2014/main" id="{AA870174-7459-4A42-93FC-B3B5B60D7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7727" y="3732921"/>
              <a:ext cx="463550" cy="572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/>
                <a:t>a</a:t>
              </a:r>
            </a:p>
          </p:txBody>
        </p:sp>
        <p:sp>
          <p:nvSpPr>
            <p:cNvPr id="26644" name="Text Box 3">
              <a:extLst>
                <a:ext uri="{FF2B5EF4-FFF2-40B4-BE49-F238E27FC236}">
                  <a16:creationId xmlns:a16="http://schemas.microsoft.com/office/drawing/2014/main" id="{8EB04DCF-1E0C-4C74-BBB7-171513DDA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581" y="5094589"/>
              <a:ext cx="338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x</a:t>
              </a:r>
            </a:p>
          </p:txBody>
        </p:sp>
        <p:sp>
          <p:nvSpPr>
            <p:cNvPr id="26645" name="Text Box 3">
              <a:extLst>
                <a:ext uri="{FF2B5EF4-FFF2-40B4-BE49-F238E27FC236}">
                  <a16:creationId xmlns:a16="http://schemas.microsoft.com/office/drawing/2014/main" id="{BA7D71A2-8948-42CC-A2F8-D96D912B5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2888" y="4161992"/>
              <a:ext cx="338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y</a:t>
              </a:r>
            </a:p>
          </p:txBody>
        </p:sp>
        <p:sp>
          <p:nvSpPr>
            <p:cNvPr id="26646" name="Text Box 3">
              <a:extLst>
                <a:ext uri="{FF2B5EF4-FFF2-40B4-BE49-F238E27FC236}">
                  <a16:creationId xmlns:a16="http://schemas.microsoft.com/office/drawing/2014/main" id="{8EF47F53-8974-481E-86BC-CDB356D1B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477" y="2653010"/>
              <a:ext cx="33813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/>
                <a:t>z</a:t>
              </a:r>
            </a:p>
          </p:txBody>
        </p:sp>
        <p:sp>
          <p:nvSpPr>
            <p:cNvPr id="26647" name="Text Box 3">
              <a:extLst>
                <a:ext uri="{FF2B5EF4-FFF2-40B4-BE49-F238E27FC236}">
                  <a16:creationId xmlns:a16="http://schemas.microsoft.com/office/drawing/2014/main" id="{BB945619-CA80-4100-BFDD-E83B51B2C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3656" y="4456365"/>
              <a:ext cx="427037" cy="451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a</a:t>
              </a:r>
              <a:r>
                <a:rPr lang="en-US" altLang="zh-CN" sz="2400" b="1" i="1" baseline="-25000"/>
                <a:t>x</a:t>
              </a:r>
              <a:endParaRPr lang="en-US" altLang="zh-CN" sz="2400" b="1" i="1"/>
            </a:p>
          </p:txBody>
        </p:sp>
        <p:sp>
          <p:nvSpPr>
            <p:cNvPr id="26648" name="Text Box 3">
              <a:extLst>
                <a:ext uri="{FF2B5EF4-FFF2-40B4-BE49-F238E27FC236}">
                  <a16:creationId xmlns:a16="http://schemas.microsoft.com/office/drawing/2014/main" id="{BD455330-32F4-44B7-BF8B-054DDC9C9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4667" y="3955135"/>
              <a:ext cx="463550" cy="451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/>
                <a:t>a</a:t>
              </a:r>
              <a:r>
                <a:rPr lang="en-US" altLang="zh-CN" sz="2400" b="1" i="1" baseline="-25000"/>
                <a:t>y</a:t>
              </a:r>
              <a:endParaRPr lang="en-US" altLang="zh-CN" sz="2400" b="1" i="1"/>
            </a:p>
          </p:txBody>
        </p:sp>
        <p:sp>
          <p:nvSpPr>
            <p:cNvPr id="26649" name="Text Box 3">
              <a:extLst>
                <a:ext uri="{FF2B5EF4-FFF2-40B4-BE49-F238E27FC236}">
                  <a16:creationId xmlns:a16="http://schemas.microsoft.com/office/drawing/2014/main" id="{30E25D10-95C3-4C94-882C-A2A2654A1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5900" y="3405449"/>
              <a:ext cx="483225" cy="451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 dirty="0" err="1"/>
                <a:t>a</a:t>
              </a:r>
              <a:r>
                <a:rPr lang="en-US" altLang="zh-CN" sz="2400" b="1" i="1" baseline="-25000" dirty="0" err="1"/>
                <a:t>z</a:t>
              </a:r>
              <a:endParaRPr lang="en-US" altLang="zh-CN" sz="2400" b="1" i="1" dirty="0"/>
            </a:p>
          </p:txBody>
        </p:sp>
        <p:sp>
          <p:nvSpPr>
            <p:cNvPr id="26650" name="Text Box 3">
              <a:extLst>
                <a:ext uri="{FF2B5EF4-FFF2-40B4-BE49-F238E27FC236}">
                  <a16:creationId xmlns:a16="http://schemas.microsoft.com/office/drawing/2014/main" id="{52A9991E-4EC3-429B-B571-F67C23436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0241" y="4086361"/>
              <a:ext cx="33813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/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utoUpdateAnimBg="0"/>
      <p:bldP spid="25610" grpId="0"/>
      <p:bldP spid="25611" grpId="0" autoUpdateAnimBg="0"/>
      <p:bldP spid="25612" grpId="0" autoUpdateAnimBg="0"/>
      <p:bldP spid="25613" grpId="0" autoUpdateAnimBg="0"/>
      <p:bldP spid="25615" grpId="0"/>
      <p:bldP spid="256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6">
            <a:extLst>
              <a:ext uri="{FF2B5EF4-FFF2-40B4-BE49-F238E27FC236}">
                <a16:creationId xmlns:a16="http://schemas.microsoft.com/office/drawing/2014/main" id="{4215A257-5846-4734-8D4B-4C1F19FDC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141287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</a:rPr>
              <a:t>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3" name="Object 7">
                <a:extLst>
                  <a:ext uri="{FF2B5EF4-FFF2-40B4-BE49-F238E27FC236}">
                    <a16:creationId xmlns:a16="http://schemas.microsoft.com/office/drawing/2014/main" id="{F1E5A1E2-1677-4DFC-9651-1CC4EA4B66F1}"/>
                  </a:ext>
                </a:extLst>
              </p:cNvPr>
              <p:cNvSpPr txBox="1"/>
              <p:nvPr/>
            </p:nvSpPr>
            <p:spPr bwMode="auto">
              <a:xfrm>
                <a:off x="3719514" y="1343026"/>
                <a:ext cx="5142384" cy="646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3" name="Object 7">
                <a:extLst>
                  <a:ext uri="{FF2B5EF4-FFF2-40B4-BE49-F238E27FC236}">
                    <a16:creationId xmlns:a16="http://schemas.microsoft.com/office/drawing/2014/main" id="{F1E5A1E2-1677-4DFC-9651-1CC4EA4B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514" y="1343026"/>
                <a:ext cx="5142384" cy="646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4" name="Text Box 8">
            <a:extLst>
              <a:ext uri="{FF2B5EF4-FFF2-40B4-BE49-F238E27FC236}">
                <a16:creationId xmlns:a16="http://schemas.microsoft.com/office/drawing/2014/main" id="{1386A6D5-FC8A-46F9-B6AB-31C33AAF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2236788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33CC"/>
                </a:solidFill>
              </a:rPr>
              <a:t>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5" name="Object 9">
                <a:extLst>
                  <a:ext uri="{FF2B5EF4-FFF2-40B4-BE49-F238E27FC236}">
                    <a16:creationId xmlns:a16="http://schemas.microsoft.com/office/drawing/2014/main" id="{10AEEB70-69BA-456A-9CD6-BC48271A2BA7}"/>
                  </a:ext>
                </a:extLst>
              </p:cNvPr>
              <p:cNvSpPr txBox="1"/>
              <p:nvPr/>
            </p:nvSpPr>
            <p:spPr bwMode="auto">
              <a:xfrm>
                <a:off x="3719514" y="2198688"/>
                <a:ext cx="4537075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sz="28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fun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5" name="Object 9">
                <a:extLst>
                  <a:ext uri="{FF2B5EF4-FFF2-40B4-BE49-F238E27FC236}">
                    <a16:creationId xmlns:a16="http://schemas.microsoft.com/office/drawing/2014/main" id="{10AEEB70-69BA-456A-9CD6-BC48271A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514" y="2198688"/>
                <a:ext cx="4537075" cy="64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6" name="Text Box 10">
            <a:extLst>
              <a:ext uri="{FF2B5EF4-FFF2-40B4-BE49-F238E27FC236}">
                <a16:creationId xmlns:a16="http://schemas.microsoft.com/office/drawing/2014/main" id="{97265DA9-FDB6-4628-9C04-F9563C6DB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381635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设有空间中两点</a:t>
            </a:r>
            <a:r>
              <a:rPr lang="en-US" altLang="zh-CN" sz="2800" b="1"/>
              <a:t>A(</a:t>
            </a:r>
            <a:r>
              <a:rPr lang="en-US" altLang="zh-CN" b="1"/>
              <a:t>x</a:t>
            </a:r>
            <a:r>
              <a:rPr lang="en-US" altLang="zh-CN" b="1" baseline="-25000"/>
              <a:t>1</a:t>
            </a:r>
            <a:r>
              <a:rPr lang="en-US" altLang="zh-CN" sz="2800" b="1"/>
              <a:t>,y</a:t>
            </a:r>
            <a:r>
              <a:rPr lang="en-US" altLang="zh-CN" b="1" baseline="-25000"/>
              <a:t>1</a:t>
            </a:r>
            <a:r>
              <a:rPr lang="en-US" altLang="zh-CN" sz="2800" b="1"/>
              <a:t>,z</a:t>
            </a:r>
            <a:r>
              <a:rPr lang="en-US" altLang="zh-CN" b="1" baseline="-25000"/>
              <a:t>1</a:t>
            </a:r>
            <a:r>
              <a:rPr lang="en-US" altLang="zh-CN" sz="2800" b="1"/>
              <a:t>),B(x</a:t>
            </a:r>
            <a:r>
              <a:rPr lang="en-US" altLang="zh-CN" b="1" baseline="-25000"/>
              <a:t>2</a:t>
            </a:r>
            <a:r>
              <a:rPr lang="en-US" altLang="zh-CN" sz="2800" b="1"/>
              <a:t>,y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sz="2800" b="1"/>
              <a:t>z</a:t>
            </a:r>
            <a:r>
              <a:rPr lang="en-US" altLang="zh-CN" b="1" baseline="-25000"/>
              <a:t>2</a:t>
            </a:r>
            <a:r>
              <a:rPr lang="en-US" altLang="zh-CN" sz="2800" b="1"/>
              <a:t>)</a:t>
            </a:r>
            <a:r>
              <a:rPr lang="zh-CN" altLang="en-US" sz="2800" b="1"/>
              <a:t>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7" name="Object 11">
                <a:extLst>
                  <a:ext uri="{FF2B5EF4-FFF2-40B4-BE49-F238E27FC236}">
                    <a16:creationId xmlns:a16="http://schemas.microsoft.com/office/drawing/2014/main" id="{E20DF38D-1A18-4B1E-B984-847EEECFA1CF}"/>
                  </a:ext>
                </a:extLst>
              </p:cNvPr>
              <p:cNvSpPr txBox="1"/>
              <p:nvPr/>
            </p:nvSpPr>
            <p:spPr bwMode="auto">
              <a:xfrm>
                <a:off x="2855914" y="5300664"/>
                <a:ext cx="7290035" cy="98424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9467" name="Object 11">
                <a:extLst>
                  <a:ext uri="{FF2B5EF4-FFF2-40B4-BE49-F238E27FC236}">
                    <a16:creationId xmlns:a16="http://schemas.microsoft.com/office/drawing/2014/main" id="{E20DF38D-1A18-4B1E-B984-847EEECF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914" y="5300664"/>
                <a:ext cx="7290035" cy="9842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2" name="Rectangle 16">
            <a:extLst>
              <a:ext uri="{FF2B5EF4-FFF2-40B4-BE49-F238E27FC236}">
                <a16:creationId xmlns:a16="http://schemas.microsoft.com/office/drawing/2014/main" id="{8F28F82B-E3BE-4474-A7D6-2CEB3FF2B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573089"/>
            <a:ext cx="38908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3. </a:t>
            </a:r>
            <a:r>
              <a:rPr lang="zh-CN" altLang="en-US" b="1">
                <a:solidFill>
                  <a:srgbClr val="0033CC"/>
                </a:solidFill>
              </a:rPr>
              <a:t>方向余弦的性质：</a:t>
            </a: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2EEF812E-5A0E-41F1-8E69-F55BFD11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3021014"/>
            <a:ext cx="43027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33CC"/>
                </a:solidFill>
              </a:rPr>
              <a:t>4. </a:t>
            </a:r>
            <a:r>
              <a:rPr lang="zh-CN" altLang="en-US" b="1">
                <a:solidFill>
                  <a:srgbClr val="0033CC"/>
                </a:solidFill>
              </a:rPr>
              <a:t>两点之间距离公式：</a:t>
            </a:r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A6416175-6F95-4EDC-A79E-545662EC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4652963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则此两点之间的距离为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utoUpdateAnimBg="0"/>
      <p:bldP spid="19463" grpId="0"/>
      <p:bldP spid="19464" grpId="0" autoUpdateAnimBg="0"/>
      <p:bldP spid="19465" grpId="0"/>
      <p:bldP spid="19466" grpId="0" autoUpdateAnimBg="0"/>
      <p:bldP spid="19467" grpId="0"/>
      <p:bldP spid="19472" grpId="0" autoUpdateAnimBg="0"/>
      <p:bldP spid="19473" grpId="0" autoUpdateAnimBg="0"/>
      <p:bldP spid="1947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 Box 14">
            <a:extLst>
              <a:ext uri="{FF2B5EF4-FFF2-40B4-BE49-F238E27FC236}">
                <a16:creationId xmlns:a16="http://schemas.microsoft.com/office/drawing/2014/main" id="{9B8436E7-1DC4-4DC9-9991-83D9D4FD2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33375"/>
            <a:ext cx="746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4. </a:t>
            </a:r>
            <a:r>
              <a:rPr lang="zh-CN" altLang="en-US" b="1">
                <a:solidFill>
                  <a:srgbClr val="0000CC"/>
                </a:solidFill>
              </a:rPr>
              <a:t>向量的模</a:t>
            </a:r>
            <a:r>
              <a:rPr lang="en-US" altLang="zh-CN" b="1">
                <a:solidFill>
                  <a:srgbClr val="0000CC"/>
                </a:solidFill>
              </a:rPr>
              <a:t>:</a:t>
            </a:r>
            <a:r>
              <a:rPr lang="en-US" altLang="zh-CN" b="1"/>
              <a:t> </a:t>
            </a:r>
            <a:r>
              <a:rPr lang="zh-CN" altLang="en-US" sz="2800" b="1"/>
              <a:t>即向量的大小，</a:t>
            </a:r>
          </a:p>
        </p:txBody>
      </p:sp>
      <p:sp>
        <p:nvSpPr>
          <p:cNvPr id="2068" name="Text Box 20">
            <a:extLst>
              <a:ext uri="{FF2B5EF4-FFF2-40B4-BE49-F238E27FC236}">
                <a16:creationId xmlns:a16="http://schemas.microsoft.com/office/drawing/2014/main" id="{CE3ED73A-B6B4-4DBB-A66C-A4C1172C4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25" y="874713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特殊情形：</a:t>
            </a:r>
          </a:p>
        </p:txBody>
      </p:sp>
      <p:sp>
        <p:nvSpPr>
          <p:cNvPr id="2071" name="Text Box 23">
            <a:extLst>
              <a:ext uri="{FF2B5EF4-FFF2-40B4-BE49-F238E27FC236}">
                <a16:creationId xmlns:a16="http://schemas.microsoft.com/office/drawing/2014/main" id="{0314A37A-AE95-4126-A728-52BB44C52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384301"/>
            <a:ext cx="3367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单位向量：</a:t>
            </a:r>
            <a:r>
              <a:rPr lang="zh-CN" altLang="en-US" sz="2800" b="1"/>
              <a:t>模等于</a:t>
            </a:r>
            <a:r>
              <a:rPr lang="en-US" altLang="zh-CN" sz="2800" b="1"/>
              <a:t>1</a:t>
            </a:r>
            <a:endParaRPr kumimoji="0" lang="en-US" altLang="zh-CN" sz="2800" b="1"/>
          </a:p>
        </p:txBody>
      </p:sp>
      <p:sp>
        <p:nvSpPr>
          <p:cNvPr id="2072" name="Text Box 24">
            <a:extLst>
              <a:ext uri="{FF2B5EF4-FFF2-40B4-BE49-F238E27FC236}">
                <a16:creationId xmlns:a16="http://schemas.microsoft.com/office/drawing/2014/main" id="{FBBF5530-0646-4247-AE04-FB17CB6A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1844676"/>
            <a:ext cx="359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/>
              <a:t>其方向可以是任意的</a:t>
            </a:r>
            <a:r>
              <a:rPr kumimoji="0" lang="en-US" altLang="zh-CN" sz="2800" b="1"/>
              <a:t>;</a:t>
            </a:r>
            <a:endParaRPr lang="en-US" altLang="zh-CN" sz="2800" b="1"/>
          </a:p>
        </p:txBody>
      </p:sp>
      <p:sp>
        <p:nvSpPr>
          <p:cNvPr id="2077" name="Rectangle 29">
            <a:extLst>
              <a:ext uri="{FF2B5EF4-FFF2-40B4-BE49-F238E27FC236}">
                <a16:creationId xmlns:a16="http://schemas.microsoft.com/office/drawing/2014/main" id="{ABB77F1A-1683-493A-8EAD-15D0A891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6" y="3486151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本章中只研究自由向量。</a:t>
            </a:r>
          </a:p>
        </p:txBody>
      </p:sp>
      <p:sp>
        <p:nvSpPr>
          <p:cNvPr id="2078" name="Rectangle 30">
            <a:extLst>
              <a:ext uri="{FF2B5EF4-FFF2-40B4-BE49-F238E27FC236}">
                <a16:creationId xmlns:a16="http://schemas.microsoft.com/office/drawing/2014/main" id="{2938FF7D-7F5D-4C9C-8666-E39E7B11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960689"/>
            <a:ext cx="8569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5. </a:t>
            </a:r>
            <a:r>
              <a:rPr lang="zh-CN" altLang="en-US" b="1">
                <a:solidFill>
                  <a:srgbClr val="0000CC"/>
                </a:solidFill>
              </a:rPr>
              <a:t>自由向量</a:t>
            </a:r>
            <a:r>
              <a:rPr lang="en-US" altLang="zh-CN" b="1">
                <a:solidFill>
                  <a:srgbClr val="0000CC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  <a:r>
              <a:rPr lang="zh-CN" altLang="en-US" sz="2800" b="1"/>
              <a:t>与始点位置无关的向量，可以对其</a:t>
            </a:r>
            <a:endParaRPr lang="en-US" altLang="zh-CN" sz="2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/>
              <a:t>     </a:t>
            </a:r>
            <a:r>
              <a:rPr lang="zh-CN" altLang="en-US" sz="2800" b="1"/>
              <a:t>进行平移而其属性不变，</a:t>
            </a:r>
          </a:p>
        </p:txBody>
      </p:sp>
      <p:sp>
        <p:nvSpPr>
          <p:cNvPr id="2081" name="Rectangle 33">
            <a:extLst>
              <a:ext uri="{FF2B5EF4-FFF2-40B4-BE49-F238E27FC236}">
                <a16:creationId xmlns:a16="http://schemas.microsoft.com/office/drawing/2014/main" id="{72D64D20-2ED1-4B58-B4B6-8E5EF3C7B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5392738"/>
            <a:ext cx="813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称为平行向量</a:t>
            </a:r>
            <a:r>
              <a:rPr lang="en-US" altLang="zh-CN" sz="2800" b="1"/>
              <a:t>, </a:t>
            </a:r>
            <a:r>
              <a:rPr lang="zh-CN" altLang="en-US" sz="2800" b="1"/>
              <a:t>也称为共线</a:t>
            </a:r>
            <a:r>
              <a:rPr lang="en-US" altLang="zh-CN" sz="2800" b="1"/>
              <a:t>, </a:t>
            </a:r>
            <a:r>
              <a:rPr lang="zh-CN" altLang="en-US" sz="2800" b="1"/>
              <a:t>易知其方向相同或相反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sp>
        <p:nvSpPr>
          <p:cNvPr id="2082" name="Rectangle 34">
            <a:extLst>
              <a:ext uri="{FF2B5EF4-FFF2-40B4-BE49-F238E27FC236}">
                <a16:creationId xmlns:a16="http://schemas.microsoft.com/office/drawing/2014/main" id="{9035A358-2A1C-41D3-AC9C-D2E8287F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4797426"/>
            <a:ext cx="734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若</a:t>
            </a:r>
            <a:r>
              <a:rPr lang="en-US" altLang="zh-CN" sz="2800" b="1"/>
              <a:t>a</a:t>
            </a:r>
            <a:r>
              <a:rPr lang="zh-CN" altLang="en-US" sz="2800" b="1"/>
              <a:t>与</a:t>
            </a:r>
            <a:r>
              <a:rPr lang="en-US" altLang="zh-CN" sz="2800" b="1"/>
              <a:t>b</a:t>
            </a:r>
            <a:r>
              <a:rPr lang="zh-CN" altLang="en-US" sz="2800" b="1"/>
              <a:t>在同一条直线上或在两条平行直线上，</a:t>
            </a:r>
          </a:p>
        </p:txBody>
      </p:sp>
      <p:sp>
        <p:nvSpPr>
          <p:cNvPr id="2083" name="Rectangle 35">
            <a:extLst>
              <a:ext uri="{FF2B5EF4-FFF2-40B4-BE49-F238E27FC236}">
                <a16:creationId xmlns:a16="http://schemas.microsoft.com/office/drawing/2014/main" id="{40C86014-EF07-4928-8E31-266685BF1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149725"/>
            <a:ext cx="2630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6. </a:t>
            </a:r>
            <a:r>
              <a:rPr lang="zh-CN" altLang="en-US" b="1">
                <a:solidFill>
                  <a:srgbClr val="0000CC"/>
                </a:solidFill>
              </a:rPr>
              <a:t>平行向量：</a:t>
            </a:r>
          </a:p>
        </p:txBody>
      </p:sp>
      <p:sp>
        <p:nvSpPr>
          <p:cNvPr id="2084" name="Rectangle 36">
            <a:extLst>
              <a:ext uri="{FF2B5EF4-FFF2-40B4-BE49-F238E27FC236}">
                <a16:creationId xmlns:a16="http://schemas.microsoft.com/office/drawing/2014/main" id="{9EC269FB-7B36-45AD-AF9E-C9D340681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892800"/>
            <a:ext cx="713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7. </a:t>
            </a:r>
            <a:r>
              <a:rPr lang="zh-CN" altLang="en-US" b="1">
                <a:solidFill>
                  <a:srgbClr val="0000CC"/>
                </a:solidFill>
              </a:rPr>
              <a:t>向量相等</a:t>
            </a:r>
            <a:r>
              <a:rPr lang="en-US" altLang="zh-CN" b="1">
                <a:solidFill>
                  <a:srgbClr val="0000CC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  <a:r>
              <a:rPr lang="zh-CN" altLang="en-US" sz="2800" b="1"/>
              <a:t>大小相等，方向相同，记</a:t>
            </a:r>
            <a:r>
              <a:rPr lang="en-US" altLang="zh-CN" b="1"/>
              <a:t>a=b</a:t>
            </a:r>
            <a:r>
              <a:rPr lang="en-US" altLang="zh-CN" sz="2800" b="1"/>
              <a:t>.</a:t>
            </a:r>
          </a:p>
        </p:txBody>
      </p:sp>
      <p:grpSp>
        <p:nvGrpSpPr>
          <p:cNvPr id="2087" name="Group 39">
            <a:extLst>
              <a:ext uri="{FF2B5EF4-FFF2-40B4-BE49-F238E27FC236}">
                <a16:creationId xmlns:a16="http://schemas.microsoft.com/office/drawing/2014/main" id="{68F7DED6-7A88-4009-A840-93BE8C63784F}"/>
              </a:ext>
            </a:extLst>
          </p:cNvPr>
          <p:cNvGrpSpPr>
            <a:grpSpLocks/>
          </p:cNvGrpSpPr>
          <p:nvPr/>
        </p:nvGrpSpPr>
        <p:grpSpPr bwMode="auto">
          <a:xfrm>
            <a:off x="6739997" y="232164"/>
            <a:ext cx="3799171" cy="808762"/>
            <a:chOff x="3003" y="151"/>
            <a:chExt cx="1779" cy="468"/>
          </a:xfrm>
        </p:grpSpPr>
        <p:grpSp>
          <p:nvGrpSpPr>
            <p:cNvPr id="8207" name="Group 38">
              <a:extLst>
                <a:ext uri="{FF2B5EF4-FFF2-40B4-BE49-F238E27FC236}">
                  <a16:creationId xmlns:a16="http://schemas.microsoft.com/office/drawing/2014/main" id="{86D8779A-DBDB-4B4E-9FAA-D0D56A92D1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151"/>
              <a:ext cx="1584" cy="468"/>
              <a:chOff x="3198" y="151"/>
              <a:chExt cx="1584" cy="468"/>
            </a:xfrm>
          </p:grpSpPr>
          <p:sp>
            <p:nvSpPr>
              <p:cNvPr id="8209" name="Text Box 16">
                <a:extLst>
                  <a:ext uri="{FF2B5EF4-FFF2-40B4-BE49-F238E27FC236}">
                    <a16:creationId xmlns:a16="http://schemas.microsoft.com/office/drawing/2014/main" id="{E105EE2C-F2C7-4D61-AA2B-11F8AFEF3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" y="210"/>
                <a:ext cx="158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 dirty="0"/>
                  <a:t>的模记为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10" name="Object 25">
                    <a:extLst>
                      <a:ext uri="{FF2B5EF4-FFF2-40B4-BE49-F238E27FC236}">
                        <a16:creationId xmlns:a16="http://schemas.microsoft.com/office/drawing/2014/main" id="{C023BB2B-C5C5-427C-88AC-21D7135CF06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886" y="151"/>
                    <a:ext cx="509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Upp>
                                <m:limUppPr>
                                  <m:ctrlP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UppPr>
                                <m:e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lim>
                                  <m:r>
                                    <a:rPr lang="zh-CN" altLang="en-US" sz="2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</m:lim>
                              </m:limUpp>
                            </m:e>
                          </m:d>
                        </m:oMath>
                      </m:oMathPara>
                    </a14:m>
                    <a:endParaRPr lang="zh-CN" altLang="en-US" sz="2800" b="1" dirty="0"/>
                  </a:p>
                </p:txBody>
              </p:sp>
            </mc:Choice>
            <mc:Fallback xmlns="">
              <p:sp>
                <p:nvSpPr>
                  <p:cNvPr id="8210" name="Object 25">
                    <a:extLst>
                      <a:ext uri="{FF2B5EF4-FFF2-40B4-BE49-F238E27FC236}">
                        <a16:creationId xmlns:a16="http://schemas.microsoft.com/office/drawing/2014/main" id="{C023BB2B-C5C5-427C-88AC-21D7135CF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86" y="151"/>
                    <a:ext cx="509" cy="46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8" name="Object 37">
                  <a:extLst>
                    <a:ext uri="{FF2B5EF4-FFF2-40B4-BE49-F238E27FC236}">
                      <a16:creationId xmlns:a16="http://schemas.microsoft.com/office/drawing/2014/main" id="{A0DC5B2C-5F33-487E-B916-94F267AD5331}"/>
                    </a:ext>
                  </a:extLst>
                </p:cNvPr>
                <p:cNvSpPr txBox="1"/>
                <p:nvPr/>
              </p:nvSpPr>
              <p:spPr bwMode="auto">
                <a:xfrm>
                  <a:off x="3003" y="248"/>
                  <a:ext cx="226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8208" name="Object 37">
                  <a:extLst>
                    <a:ext uri="{FF2B5EF4-FFF2-40B4-BE49-F238E27FC236}">
                      <a16:creationId xmlns:a16="http://schemas.microsoft.com/office/drawing/2014/main" id="{A0DC5B2C-5F33-487E-B916-94F267AD5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3" y="248"/>
                  <a:ext cx="226" cy="3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88" name="Text Box 40">
            <a:extLst>
              <a:ext uri="{FF2B5EF4-FFF2-40B4-BE49-F238E27FC236}">
                <a16:creationId xmlns:a16="http://schemas.microsoft.com/office/drawing/2014/main" id="{78357EF2-AD8F-4D72-84CB-008397AA6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897064"/>
            <a:ext cx="43926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零向量：</a:t>
            </a:r>
            <a:r>
              <a:rPr lang="zh-CN" altLang="en-US" sz="2800" b="1"/>
              <a:t>模等于</a:t>
            </a:r>
            <a:r>
              <a:rPr lang="en-US" altLang="zh-CN" sz="2800" b="1"/>
              <a:t>0</a:t>
            </a:r>
            <a:r>
              <a:rPr lang="zh-CN" altLang="en-US" sz="2800" b="1"/>
              <a:t>，记为</a:t>
            </a:r>
            <a:r>
              <a:rPr lang="en-US" altLang="zh-CN" sz="2800" b="1"/>
              <a:t>0</a:t>
            </a:r>
            <a:r>
              <a:rPr kumimoji="0" lang="en-US" altLang="zh-CN" sz="2800" b="1"/>
              <a:t>,</a:t>
            </a:r>
          </a:p>
        </p:txBody>
      </p:sp>
      <p:sp>
        <p:nvSpPr>
          <p:cNvPr id="2089" name="Text Box 41">
            <a:extLst>
              <a:ext uri="{FF2B5EF4-FFF2-40B4-BE49-F238E27FC236}">
                <a16:creationId xmlns:a16="http://schemas.microsoft.com/office/drawing/2014/main" id="{C5D394C0-49A9-4B4C-842E-E05B448B3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2422525"/>
            <a:ext cx="7632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 dirty="0">
                <a:solidFill>
                  <a:srgbClr val="0000CC"/>
                </a:solidFill>
              </a:rPr>
              <a:t>负向量</a:t>
            </a:r>
            <a:r>
              <a:rPr kumimoji="0" lang="en-US" altLang="zh-CN" sz="2800" b="1" dirty="0">
                <a:solidFill>
                  <a:srgbClr val="0000CC"/>
                </a:solidFill>
              </a:rPr>
              <a:t>:</a:t>
            </a:r>
            <a:r>
              <a:rPr kumimoji="0" lang="en-US" altLang="zh-CN" sz="2800" b="1" dirty="0">
                <a:solidFill>
                  <a:srgbClr val="0000FF"/>
                </a:solidFill>
              </a:rPr>
              <a:t> </a:t>
            </a:r>
            <a:r>
              <a:rPr kumimoji="0" lang="zh-CN" altLang="en-US" sz="2800" b="1" dirty="0"/>
              <a:t>与</a:t>
            </a:r>
            <a:r>
              <a:rPr kumimoji="0" lang="en-US" altLang="zh-CN" b="1" dirty="0"/>
              <a:t>a</a:t>
            </a:r>
            <a:r>
              <a:rPr kumimoji="0" lang="zh-CN" altLang="en-US" sz="2800" b="1" dirty="0"/>
              <a:t>大小相等方向相反的向量，记为 </a:t>
            </a:r>
            <a:r>
              <a:rPr kumimoji="0" lang="en-US" altLang="zh-CN" b="1" dirty="0"/>
              <a:t>-a.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autoUpdateAnimBg="0"/>
      <p:bldP spid="2068" grpId="0" autoUpdateAnimBg="0"/>
      <p:bldP spid="2071" grpId="0" autoUpdateAnimBg="0"/>
      <p:bldP spid="2072" grpId="0" autoUpdateAnimBg="0"/>
      <p:bldP spid="2077" grpId="0"/>
      <p:bldP spid="2078" grpId="0"/>
      <p:bldP spid="2081" grpId="0" autoUpdateAnimBg="0"/>
      <p:bldP spid="2082" grpId="0" autoUpdateAnimBg="0"/>
      <p:bldP spid="2083" grpId="0" autoUpdateAnimBg="0"/>
      <p:bldP spid="2084" grpId="0" autoUpdateAnimBg="0"/>
      <p:bldP spid="2088" grpId="0" autoUpdateAnimBg="0"/>
      <p:bldP spid="20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>
            <a:extLst>
              <a:ext uri="{FF2B5EF4-FFF2-40B4-BE49-F238E27FC236}">
                <a16:creationId xmlns:a16="http://schemas.microsoft.com/office/drawing/2014/main" id="{50DF879B-6EC6-470B-AB2E-6BAA07DDB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052514"/>
            <a:ext cx="8642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1. </a:t>
            </a:r>
            <a:r>
              <a:rPr lang="zh-CN" altLang="en-US" b="1">
                <a:solidFill>
                  <a:srgbClr val="0000CC"/>
                </a:solidFill>
              </a:rPr>
              <a:t>向量的加法</a:t>
            </a:r>
            <a:r>
              <a:rPr lang="en-US" altLang="zh-CN" b="1">
                <a:solidFill>
                  <a:srgbClr val="0000CC"/>
                </a:solidFill>
              </a:rPr>
              <a:t>:</a:t>
            </a:r>
            <a:r>
              <a:rPr lang="en-US" altLang="zh-CN" b="1">
                <a:solidFill>
                  <a:srgbClr val="0000FF"/>
                </a:solidFill>
              </a:rPr>
              <a:t> </a:t>
            </a:r>
            <a:r>
              <a:rPr lang="en-US" altLang="zh-CN" sz="2800" b="1"/>
              <a:t>(</a:t>
            </a:r>
            <a:r>
              <a:rPr lang="zh-CN" altLang="en-US" sz="2800" b="1"/>
              <a:t>即向量的合成</a:t>
            </a:r>
            <a:r>
              <a:rPr lang="en-US" altLang="zh-CN" sz="2800" b="1"/>
              <a:t>, </a:t>
            </a:r>
            <a:r>
              <a:rPr lang="zh-CN" altLang="en-US" sz="2800" b="1"/>
              <a:t>可参照力的合成法则</a:t>
            </a:r>
            <a:r>
              <a:rPr lang="en-US" altLang="zh-CN" sz="2800" b="1"/>
              <a:t>)</a:t>
            </a:r>
          </a:p>
        </p:txBody>
      </p:sp>
      <p:grpSp>
        <p:nvGrpSpPr>
          <p:cNvPr id="4112" name="Group 16">
            <a:extLst>
              <a:ext uri="{FF2B5EF4-FFF2-40B4-BE49-F238E27FC236}">
                <a16:creationId xmlns:a16="http://schemas.microsoft.com/office/drawing/2014/main" id="{8DFCDAE1-8930-4F5D-B8C8-280079CA4FDE}"/>
              </a:ext>
            </a:extLst>
          </p:cNvPr>
          <p:cNvGrpSpPr>
            <a:grpSpLocks/>
          </p:cNvGrpSpPr>
          <p:nvPr/>
        </p:nvGrpSpPr>
        <p:grpSpPr bwMode="auto">
          <a:xfrm>
            <a:off x="6456363" y="2636838"/>
            <a:ext cx="3048000" cy="1219200"/>
            <a:chOff x="1536" y="3312"/>
            <a:chExt cx="1920" cy="768"/>
          </a:xfrm>
        </p:grpSpPr>
        <p:sp>
          <p:nvSpPr>
            <p:cNvPr id="9226" name="Text Box 11">
              <a:extLst>
                <a:ext uri="{FF2B5EF4-FFF2-40B4-BE49-F238E27FC236}">
                  <a16:creationId xmlns:a16="http://schemas.microsoft.com/office/drawing/2014/main" id="{F226DF60-AB8A-4E92-AE20-9D7AE5785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79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a</a:t>
              </a:r>
            </a:p>
          </p:txBody>
        </p:sp>
        <p:grpSp>
          <p:nvGrpSpPr>
            <p:cNvPr id="9227" name="Group 15">
              <a:extLst>
                <a:ext uri="{FF2B5EF4-FFF2-40B4-BE49-F238E27FC236}">
                  <a16:creationId xmlns:a16="http://schemas.microsoft.com/office/drawing/2014/main" id="{5AB247EF-831B-4659-AEEC-BA48E5351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312"/>
              <a:ext cx="1920" cy="576"/>
              <a:chOff x="1536" y="3312"/>
              <a:chExt cx="1920" cy="576"/>
            </a:xfrm>
          </p:grpSpPr>
          <p:sp>
            <p:nvSpPr>
              <p:cNvPr id="9228" name="Line 7">
                <a:extLst>
                  <a:ext uri="{FF2B5EF4-FFF2-40B4-BE49-F238E27FC236}">
                    <a16:creationId xmlns:a16="http://schemas.microsoft.com/office/drawing/2014/main" id="{026C2CDE-F903-4AA9-81CA-8B9268FC1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3312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229" name="Group 14">
                <a:extLst>
                  <a:ext uri="{FF2B5EF4-FFF2-40B4-BE49-F238E27FC236}">
                    <a16:creationId xmlns:a16="http://schemas.microsoft.com/office/drawing/2014/main" id="{E3561676-C3DD-46D3-81E2-DFC5A4DAA0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3312"/>
                <a:ext cx="1920" cy="576"/>
                <a:chOff x="1536" y="3312"/>
                <a:chExt cx="1920" cy="576"/>
              </a:xfrm>
            </p:grpSpPr>
            <p:sp>
              <p:nvSpPr>
                <p:cNvPr id="9230" name="Line 6">
                  <a:extLst>
                    <a:ext uri="{FF2B5EF4-FFF2-40B4-BE49-F238E27FC236}">
                      <a16:creationId xmlns:a16="http://schemas.microsoft.com/office/drawing/2014/main" id="{18852263-FAC3-4673-8BF1-07FCF2EE78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888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1" name="Line 8">
                  <a:extLst>
                    <a:ext uri="{FF2B5EF4-FFF2-40B4-BE49-F238E27FC236}">
                      <a16:creationId xmlns:a16="http://schemas.microsoft.com/office/drawing/2014/main" id="{137F97C8-16E3-42BD-8AAF-CEC0CC981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331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2" name="Line 9">
                  <a:extLst>
                    <a:ext uri="{FF2B5EF4-FFF2-40B4-BE49-F238E27FC236}">
                      <a16:creationId xmlns:a16="http://schemas.microsoft.com/office/drawing/2014/main" id="{A4D3920B-6275-483B-87D6-851406AB6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2" y="3312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3" name="Line 10">
                  <a:extLst>
                    <a:ext uri="{FF2B5EF4-FFF2-40B4-BE49-F238E27FC236}">
                      <a16:creationId xmlns:a16="http://schemas.microsoft.com/office/drawing/2014/main" id="{786370D2-F278-4902-A15B-3F75BC52BA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3312"/>
                  <a:ext cx="187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34" name="Text Box 12">
                  <a:extLst>
                    <a:ext uri="{FF2B5EF4-FFF2-40B4-BE49-F238E27FC236}">
                      <a16:creationId xmlns:a16="http://schemas.microsoft.com/office/drawing/2014/main" id="{183DE10F-FEE1-4BDA-BC31-8E251BBCBD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0" y="336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/>
                    <a:t>b</a:t>
                  </a:r>
                </a:p>
              </p:txBody>
            </p:sp>
            <p:sp>
              <p:nvSpPr>
                <p:cNvPr id="9235" name="Text Box 13">
                  <a:extLst>
                    <a:ext uri="{FF2B5EF4-FFF2-40B4-BE49-F238E27FC236}">
                      <a16:creationId xmlns:a16="http://schemas.microsoft.com/office/drawing/2014/main" id="{339ED724-E1A1-44BC-B75A-5F5043AE81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2" y="3552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/>
                    <a:t>a+b</a:t>
                  </a:r>
                </a:p>
              </p:txBody>
            </p:sp>
          </p:grpSp>
        </p:grpSp>
      </p:grpSp>
      <p:sp>
        <p:nvSpPr>
          <p:cNvPr id="4117" name="Rectangle 21">
            <a:extLst>
              <a:ext uri="{FF2B5EF4-FFF2-40B4-BE49-F238E27FC236}">
                <a16:creationId xmlns:a16="http://schemas.microsoft.com/office/drawing/2014/main" id="{1FD345FE-09A4-40E1-B78E-78618B657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60350"/>
            <a:ext cx="405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二</a:t>
            </a:r>
            <a:r>
              <a:rPr lang="en-US" altLang="zh-CN" b="1"/>
              <a:t>.</a:t>
            </a:r>
            <a:r>
              <a:rPr lang="zh-CN" altLang="en-US" b="1"/>
              <a:t>向量的线性运算</a:t>
            </a:r>
            <a:r>
              <a:rPr lang="zh-CN" altLang="en-US" sz="2800" b="1"/>
              <a:t>：</a:t>
            </a:r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E7B78E38-0CC3-4056-A0B8-2E7ECA604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628775"/>
            <a:ext cx="83899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①</a:t>
            </a:r>
            <a:r>
              <a:rPr kumimoji="0" lang="zh-CN" altLang="en-US" sz="2800" b="1">
                <a:solidFill>
                  <a:srgbClr val="0000CC"/>
                </a:solidFill>
              </a:rPr>
              <a:t>平行四边形法则</a:t>
            </a:r>
            <a:r>
              <a:rPr kumimoji="0" lang="en-US" altLang="zh-CN" sz="2800" b="1">
                <a:solidFill>
                  <a:srgbClr val="0000CC"/>
                </a:solidFill>
              </a:rPr>
              <a:t>:</a:t>
            </a:r>
            <a:r>
              <a:rPr kumimoji="0" lang="en-US" altLang="zh-CN" sz="2800" b="1"/>
              <a:t> </a:t>
            </a:r>
            <a:r>
              <a:rPr lang="zh-CN" altLang="en-US" sz="2800" b="1"/>
              <a:t>将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</a:t>
            </a:r>
            <a:r>
              <a:rPr lang="zh-CN" altLang="en-US" sz="2800" b="1"/>
              <a:t>的始点放在一起</a:t>
            </a:r>
            <a:r>
              <a:rPr lang="en-US" altLang="zh-CN" sz="2800" b="1"/>
              <a:t>, </a:t>
            </a:r>
            <a:r>
              <a:rPr lang="zh-CN" altLang="en-US" sz="2800" b="1"/>
              <a:t>以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 </a:t>
            </a:r>
            <a:r>
              <a:rPr lang="zh-CN" altLang="en-US" sz="2800" b="1"/>
              <a:t>为邻边作平行四边形，则从始点到对角顶点的向量称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 </a:t>
            </a:r>
            <a:r>
              <a:rPr lang="zh-CN" altLang="en-US" sz="2800" b="1"/>
              <a:t>的和</a:t>
            </a:r>
            <a:r>
              <a:rPr lang="en-US" altLang="zh-CN" sz="2800" b="1"/>
              <a:t>, </a:t>
            </a:r>
            <a:r>
              <a:rPr lang="zh-CN" altLang="en-US" sz="2800" b="1"/>
              <a:t>记</a:t>
            </a:r>
            <a:r>
              <a:rPr lang="en-US" altLang="zh-CN" sz="2800" b="1"/>
              <a:t>a+b.</a:t>
            </a:r>
          </a:p>
        </p:txBody>
      </p:sp>
      <p:sp>
        <p:nvSpPr>
          <p:cNvPr id="4119" name="Text Box 23">
            <a:extLst>
              <a:ext uri="{FF2B5EF4-FFF2-40B4-BE49-F238E27FC236}">
                <a16:creationId xmlns:a16="http://schemas.microsoft.com/office/drawing/2014/main" id="{397152C8-DBF6-436F-97A4-182B6FB21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3197226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  ②</a:t>
            </a:r>
            <a:r>
              <a:rPr lang="zh-CN" altLang="en-US" sz="2800" b="1">
                <a:solidFill>
                  <a:srgbClr val="0000CC"/>
                </a:solidFill>
              </a:rPr>
              <a:t>平行向量的和：</a:t>
            </a:r>
          </a:p>
        </p:txBody>
      </p:sp>
      <p:sp>
        <p:nvSpPr>
          <p:cNvPr id="4120" name="Text Box 24">
            <a:extLst>
              <a:ext uri="{FF2B5EF4-FFF2-40B4-BE49-F238E27FC236}">
                <a16:creationId xmlns:a16="http://schemas.microsoft.com/office/drawing/2014/main" id="{B9B55127-4214-4EAA-821D-6C8D57304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3798888"/>
            <a:ext cx="8075612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当</a:t>
            </a:r>
            <a:r>
              <a:rPr lang="en-US" altLang="zh-CN" sz="2800" b="1"/>
              <a:t>a</a:t>
            </a:r>
            <a:r>
              <a:rPr lang="zh-CN" altLang="en-US" sz="2800" b="1"/>
              <a:t>与</a:t>
            </a:r>
            <a:r>
              <a:rPr lang="en-US" altLang="zh-CN" sz="2800" b="1"/>
              <a:t>b</a:t>
            </a:r>
            <a:r>
              <a:rPr lang="zh-CN" altLang="en-US" sz="2800" b="1"/>
              <a:t>方向相同时，其和向量的模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等于两向量模之和，其方向与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 </a:t>
            </a:r>
            <a:r>
              <a:rPr lang="zh-CN" altLang="en-US" sz="2800" b="1"/>
              <a:t>方向相同；</a:t>
            </a:r>
          </a:p>
        </p:txBody>
      </p:sp>
      <p:sp>
        <p:nvSpPr>
          <p:cNvPr id="4121" name="Text Box 25">
            <a:extLst>
              <a:ext uri="{FF2B5EF4-FFF2-40B4-BE49-F238E27FC236}">
                <a16:creationId xmlns:a16="http://schemas.microsoft.com/office/drawing/2014/main" id="{31C68078-626B-4C35-BF38-D9E1B75B7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3" y="5095875"/>
            <a:ext cx="7835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当</a:t>
            </a:r>
            <a:r>
              <a:rPr lang="en-US" altLang="zh-CN" sz="2800" b="1"/>
              <a:t>a</a:t>
            </a:r>
            <a:r>
              <a:rPr lang="zh-CN" altLang="en-US" sz="2800" b="1"/>
              <a:t>与</a:t>
            </a:r>
            <a:r>
              <a:rPr lang="en-US" altLang="zh-CN" sz="2800" b="1"/>
              <a:t>b</a:t>
            </a:r>
            <a:r>
              <a:rPr lang="zh-CN" altLang="en-US" sz="2800" b="1"/>
              <a:t>方向相反时</a:t>
            </a:r>
            <a:r>
              <a:rPr lang="en-US" altLang="zh-CN" sz="2800" b="1"/>
              <a:t>, </a:t>
            </a:r>
            <a:r>
              <a:rPr lang="zh-CN" altLang="en-US" sz="2800" b="1"/>
              <a:t>其和向量的模等于两向量模之差</a:t>
            </a:r>
            <a:r>
              <a:rPr lang="en-US" altLang="zh-CN" sz="2800" b="1"/>
              <a:t>, </a:t>
            </a:r>
            <a:r>
              <a:rPr lang="zh-CN" altLang="en-US" sz="2800" b="1"/>
              <a:t>其方向与</a:t>
            </a:r>
            <a:r>
              <a:rPr lang="en-US" altLang="zh-CN" sz="2800" b="1"/>
              <a:t>a</a:t>
            </a:r>
            <a:r>
              <a:rPr lang="zh-CN" altLang="en-US" sz="2800" b="1"/>
              <a:t>、</a:t>
            </a:r>
            <a:r>
              <a:rPr lang="en-US" altLang="zh-CN" sz="2800" b="1"/>
              <a:t>b </a:t>
            </a:r>
            <a:r>
              <a:rPr lang="zh-CN" altLang="en-US" sz="2800" b="1"/>
              <a:t>中模较大的向量的方向相同；</a:t>
            </a:r>
          </a:p>
        </p:txBody>
      </p:sp>
      <p:sp>
        <p:nvSpPr>
          <p:cNvPr id="4122" name="Rectangle 26">
            <a:extLst>
              <a:ext uri="{FF2B5EF4-FFF2-40B4-BE49-F238E27FC236}">
                <a16:creationId xmlns:a16="http://schemas.microsoft.com/office/drawing/2014/main" id="{5768B711-AFD2-4515-AE00-E65894D40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6042025"/>
            <a:ext cx="619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0000CC"/>
                </a:solidFill>
              </a:rPr>
              <a:t>③</a:t>
            </a:r>
            <a:r>
              <a:rPr lang="zh-CN" altLang="en-US" sz="2800" b="1">
                <a:solidFill>
                  <a:srgbClr val="0000CC"/>
                </a:solidFill>
              </a:rPr>
              <a:t>特殊情况：</a:t>
            </a:r>
            <a:r>
              <a:rPr lang="zh-CN" altLang="en-US" sz="2800" b="1"/>
              <a:t> </a:t>
            </a:r>
            <a:r>
              <a:rPr lang="en-US" altLang="zh-CN" b="1"/>
              <a:t>a+</a:t>
            </a:r>
            <a:r>
              <a:rPr lang="en-US" altLang="zh-CN" sz="2800" b="1"/>
              <a:t>0</a:t>
            </a:r>
            <a:r>
              <a:rPr lang="en-US" altLang="zh-CN" b="1"/>
              <a:t> = a </a:t>
            </a:r>
            <a:r>
              <a:rPr lang="zh-CN" altLang="en-US" b="1"/>
              <a:t>； </a:t>
            </a:r>
            <a:r>
              <a:rPr lang="en-US" altLang="zh-CN" b="1"/>
              <a:t>a +(- a)</a:t>
            </a:r>
            <a:r>
              <a:rPr lang="en-US" altLang="zh-CN" sz="2800" b="1"/>
              <a:t>=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  <p:bldP spid="4117" grpId="0" autoUpdateAnimBg="0"/>
      <p:bldP spid="4118" grpId="0" autoUpdateAnimBg="0"/>
      <p:bldP spid="4119" grpId="0" autoUpdateAnimBg="0"/>
      <p:bldP spid="4120" grpId="0" autoUpdateAnimBg="0"/>
      <p:bldP spid="4121" grpId="0" autoUpdateAnimBg="0"/>
      <p:bldP spid="41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11">
            <a:extLst>
              <a:ext uri="{FF2B5EF4-FFF2-40B4-BE49-F238E27FC236}">
                <a16:creationId xmlns:a16="http://schemas.microsoft.com/office/drawing/2014/main" id="{B094A29E-92E3-4A86-929B-A129FE23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03638"/>
            <a:ext cx="244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 ⑤ </a:t>
            </a:r>
            <a:r>
              <a:rPr lang="zh-CN" altLang="zh-CN" sz="2800" b="1">
                <a:solidFill>
                  <a:srgbClr val="0000CC"/>
                </a:solidFill>
              </a:rPr>
              <a:t>运算</a:t>
            </a:r>
            <a:r>
              <a:rPr lang="zh-CN" altLang="en-US" sz="2800" b="1">
                <a:solidFill>
                  <a:srgbClr val="0000CC"/>
                </a:solidFill>
              </a:rPr>
              <a:t>规</a:t>
            </a:r>
            <a:r>
              <a:rPr lang="zh-CN" altLang="zh-CN" sz="2800" b="1">
                <a:solidFill>
                  <a:srgbClr val="0000CC"/>
                </a:solidFill>
              </a:rPr>
              <a:t>律：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id="{01B7A960-6033-4880-9FF4-BAC2E75E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231776"/>
            <a:ext cx="87503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④ </a:t>
            </a:r>
            <a:r>
              <a:rPr lang="zh-CN" altLang="en-US" sz="2800" b="1">
                <a:solidFill>
                  <a:srgbClr val="0000CC"/>
                </a:solidFill>
              </a:rPr>
              <a:t>三角形法则：</a:t>
            </a:r>
            <a:r>
              <a:rPr lang="zh-CN" altLang="en-US" sz="2800" b="1"/>
              <a:t>向量的加法还可以使用三角形法则，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/>
              <a:t>       如图：</a:t>
            </a:r>
          </a:p>
        </p:txBody>
      </p:sp>
      <p:grpSp>
        <p:nvGrpSpPr>
          <p:cNvPr id="5144" name="Group 24">
            <a:extLst>
              <a:ext uri="{FF2B5EF4-FFF2-40B4-BE49-F238E27FC236}">
                <a16:creationId xmlns:a16="http://schemas.microsoft.com/office/drawing/2014/main" id="{2E427E87-3E0B-4DAE-8FD7-58EDDEC69171}"/>
              </a:ext>
            </a:extLst>
          </p:cNvPr>
          <p:cNvGrpSpPr>
            <a:grpSpLocks/>
          </p:cNvGrpSpPr>
          <p:nvPr/>
        </p:nvGrpSpPr>
        <p:grpSpPr bwMode="auto">
          <a:xfrm>
            <a:off x="7961314" y="836613"/>
            <a:ext cx="2071687" cy="1549400"/>
            <a:chOff x="4156" y="3120"/>
            <a:chExt cx="1124" cy="912"/>
          </a:xfrm>
        </p:grpSpPr>
        <p:grpSp>
          <p:nvGrpSpPr>
            <p:cNvPr id="10277" name="Group 22">
              <a:extLst>
                <a:ext uri="{FF2B5EF4-FFF2-40B4-BE49-F238E27FC236}">
                  <a16:creationId xmlns:a16="http://schemas.microsoft.com/office/drawing/2014/main" id="{68727FC6-81E6-49AB-B732-9B9511E9E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6" y="3312"/>
              <a:ext cx="1124" cy="720"/>
              <a:chOff x="4156" y="3312"/>
              <a:chExt cx="1124" cy="720"/>
            </a:xfrm>
          </p:grpSpPr>
          <p:sp>
            <p:nvSpPr>
              <p:cNvPr id="10279" name="Line 17">
                <a:extLst>
                  <a:ext uri="{FF2B5EF4-FFF2-40B4-BE49-F238E27FC236}">
                    <a16:creationId xmlns:a16="http://schemas.microsoft.com/office/drawing/2014/main" id="{57356102-FAE8-4CAD-A595-3DA19A8D9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3312"/>
                <a:ext cx="38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0280" name="Line 18">
                <a:extLst>
                  <a:ext uri="{FF2B5EF4-FFF2-40B4-BE49-F238E27FC236}">
                    <a16:creationId xmlns:a16="http://schemas.microsoft.com/office/drawing/2014/main" id="{B477935A-9EF3-4CCB-9987-04381889B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3600"/>
                <a:ext cx="110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10281" name="Line 19">
                <a:extLst>
                  <a:ext uri="{FF2B5EF4-FFF2-40B4-BE49-F238E27FC236}">
                    <a16:creationId xmlns:a16="http://schemas.microsoft.com/office/drawing/2014/main" id="{99EC1A5F-5CEC-4FC9-A352-9A1BEF012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60" y="3360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82" name="Object 20">
                    <a:extLst>
                      <a:ext uri="{FF2B5EF4-FFF2-40B4-BE49-F238E27FC236}">
                        <a16:creationId xmlns:a16="http://schemas.microsoft.com/office/drawing/2014/main" id="{A70CEF8B-69EA-4082-A873-F681FA4A38EB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752" y="3724"/>
                    <a:ext cx="199" cy="30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 xmlns="">
              <p:sp>
                <p:nvSpPr>
                  <p:cNvPr id="10282" name="Object 20">
                    <a:extLst>
                      <a:ext uri="{FF2B5EF4-FFF2-40B4-BE49-F238E27FC236}">
                        <a16:creationId xmlns:a16="http://schemas.microsoft.com/office/drawing/2014/main" id="{A70CEF8B-69EA-4082-A873-F681FA4A38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52" y="3724"/>
                    <a:ext cx="199" cy="30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83" name="Object 21">
                    <a:extLst>
                      <a:ext uri="{FF2B5EF4-FFF2-40B4-BE49-F238E27FC236}">
                        <a16:creationId xmlns:a16="http://schemas.microsoft.com/office/drawing/2014/main" id="{D70DE571-3FB9-4F4A-93BF-A9FA67913E7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156" y="3456"/>
                    <a:ext cx="212" cy="29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2800" b="1"/>
                  </a:p>
                </p:txBody>
              </p:sp>
            </mc:Choice>
            <mc:Fallback xmlns="">
              <p:sp>
                <p:nvSpPr>
                  <p:cNvPr id="10283" name="Object 21">
                    <a:extLst>
                      <a:ext uri="{FF2B5EF4-FFF2-40B4-BE49-F238E27FC236}">
                        <a16:creationId xmlns:a16="http://schemas.microsoft.com/office/drawing/2014/main" id="{D70DE571-3FB9-4F4A-93BF-A9FA67913E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56" y="3456"/>
                    <a:ext cx="212" cy="29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78" name="Object 23">
                  <a:extLst>
                    <a:ext uri="{FF2B5EF4-FFF2-40B4-BE49-F238E27FC236}">
                      <a16:creationId xmlns:a16="http://schemas.microsoft.com/office/drawing/2014/main" id="{A6EF720B-530C-4696-9A9A-CE4D679A4093}"/>
                    </a:ext>
                  </a:extLst>
                </p:cNvPr>
                <p:cNvSpPr txBox="1"/>
                <p:nvPr/>
              </p:nvSpPr>
              <p:spPr bwMode="auto">
                <a:xfrm>
                  <a:off x="4688" y="3120"/>
                  <a:ext cx="592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278" name="Object 23">
                  <a:extLst>
                    <a:ext uri="{FF2B5EF4-FFF2-40B4-BE49-F238E27FC236}">
                      <a16:creationId xmlns:a16="http://schemas.microsoft.com/office/drawing/2014/main" id="{A6EF720B-530C-4696-9A9A-CE4D679A4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88" y="3120"/>
                  <a:ext cx="592" cy="3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47" name="Group 27">
            <a:extLst>
              <a:ext uri="{FF2B5EF4-FFF2-40B4-BE49-F238E27FC236}">
                <a16:creationId xmlns:a16="http://schemas.microsoft.com/office/drawing/2014/main" id="{6C54C5A0-93F4-4B53-A4BA-146F79CEF73A}"/>
              </a:ext>
            </a:extLst>
          </p:cNvPr>
          <p:cNvGrpSpPr>
            <a:grpSpLocks/>
          </p:cNvGrpSpPr>
          <p:nvPr/>
        </p:nvGrpSpPr>
        <p:grpSpPr bwMode="auto">
          <a:xfrm>
            <a:off x="3810001" y="865188"/>
            <a:ext cx="3084513" cy="1581440"/>
            <a:chOff x="2160" y="2736"/>
            <a:chExt cx="2400" cy="984"/>
          </a:xfrm>
        </p:grpSpPr>
        <p:grpSp>
          <p:nvGrpSpPr>
            <p:cNvPr id="10267" name="Group 13">
              <a:extLst>
                <a:ext uri="{FF2B5EF4-FFF2-40B4-BE49-F238E27FC236}">
                  <a16:creationId xmlns:a16="http://schemas.microsoft.com/office/drawing/2014/main" id="{50D7EE92-3B12-4CD7-B410-F802A83C60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736"/>
              <a:ext cx="2400" cy="984"/>
              <a:chOff x="1680" y="2304"/>
              <a:chExt cx="2400" cy="984"/>
            </a:xfrm>
          </p:grpSpPr>
          <p:sp>
            <p:nvSpPr>
              <p:cNvPr id="10270" name="Line 6">
                <a:extLst>
                  <a:ext uri="{FF2B5EF4-FFF2-40B4-BE49-F238E27FC236}">
                    <a16:creationId xmlns:a16="http://schemas.microsoft.com/office/drawing/2014/main" id="{9A18F097-93BF-42F4-A6C4-B6A4C7E4F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8" y="2304"/>
                <a:ext cx="57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71" name="Group 12">
                <a:extLst>
                  <a:ext uri="{FF2B5EF4-FFF2-40B4-BE49-F238E27FC236}">
                    <a16:creationId xmlns:a16="http://schemas.microsoft.com/office/drawing/2014/main" id="{8F27E964-7BD7-47D5-8B2C-974C27779A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304"/>
                <a:ext cx="2400" cy="984"/>
                <a:chOff x="1680" y="2064"/>
                <a:chExt cx="2400" cy="984"/>
              </a:xfrm>
            </p:grpSpPr>
            <p:sp>
              <p:nvSpPr>
                <p:cNvPr id="10272" name="Line 4">
                  <a:extLst>
                    <a:ext uri="{FF2B5EF4-FFF2-40B4-BE49-F238E27FC236}">
                      <a16:creationId xmlns:a16="http://schemas.microsoft.com/office/drawing/2014/main" id="{44E3364E-E95F-4012-81EB-5551957112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832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3" name="Line 5">
                  <a:extLst>
                    <a:ext uri="{FF2B5EF4-FFF2-40B4-BE49-F238E27FC236}">
                      <a16:creationId xmlns:a16="http://schemas.microsoft.com/office/drawing/2014/main" id="{A07A5F25-7EA1-4FD6-B750-07A9307E7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80" y="2064"/>
                  <a:ext cx="2304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74" name="Text Box 7">
                  <a:extLst>
                    <a:ext uri="{FF2B5EF4-FFF2-40B4-BE49-F238E27FC236}">
                      <a16:creationId xmlns:a16="http://schemas.microsoft.com/office/drawing/2014/main" id="{9AC8E429-F134-4AFC-860C-D8028A699B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6" y="2722"/>
                  <a:ext cx="528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b="1" dirty="0"/>
                    <a:t>a</a:t>
                  </a:r>
                </a:p>
              </p:txBody>
            </p:sp>
            <p:sp>
              <p:nvSpPr>
                <p:cNvPr id="10275" name="Text Box 8">
                  <a:extLst>
                    <a:ext uri="{FF2B5EF4-FFF2-40B4-BE49-F238E27FC236}">
                      <a16:creationId xmlns:a16="http://schemas.microsoft.com/office/drawing/2014/main" id="{3363D7D4-4DD9-4AFD-86BF-2BCA1E421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6" y="2448"/>
                  <a:ext cx="38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b="1"/>
                    <a:t>b</a:t>
                  </a:r>
                </a:p>
              </p:txBody>
            </p:sp>
            <p:sp>
              <p:nvSpPr>
                <p:cNvPr id="10276" name="Text Box 9">
                  <a:extLst>
                    <a:ext uri="{FF2B5EF4-FFF2-40B4-BE49-F238E27FC236}">
                      <a16:creationId xmlns:a16="http://schemas.microsoft.com/office/drawing/2014/main" id="{189C83D4-A1A6-4D8E-BDC5-A6BE150240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2208"/>
                  <a:ext cx="864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b="1" dirty="0" err="1"/>
                    <a:t>a+b</a:t>
                  </a:r>
                  <a:endParaRPr lang="en-US" altLang="zh-CN" sz="2800" b="1" dirty="0"/>
                </a:p>
              </p:txBody>
            </p:sp>
          </p:grpSp>
        </p:grpSp>
        <p:sp>
          <p:nvSpPr>
            <p:cNvPr id="10268" name="Line 25">
              <a:extLst>
                <a:ext uri="{FF2B5EF4-FFF2-40B4-BE49-F238E27FC236}">
                  <a16:creationId xmlns:a16="http://schemas.microsoft.com/office/drawing/2014/main" id="{6AB3CFE8-D032-4120-86D7-215816B1D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736"/>
              <a:ext cx="52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26">
              <a:extLst>
                <a:ext uri="{FF2B5EF4-FFF2-40B4-BE49-F238E27FC236}">
                  <a16:creationId xmlns:a16="http://schemas.microsoft.com/office/drawing/2014/main" id="{441FD235-8861-4C0A-B06E-817F06046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3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8" name="Text Box 28">
            <a:extLst>
              <a:ext uri="{FF2B5EF4-FFF2-40B4-BE49-F238E27FC236}">
                <a16:creationId xmlns:a16="http://schemas.microsoft.com/office/drawing/2014/main" id="{251B79A8-083F-4726-9852-535FF70C6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76" y="4241801"/>
            <a:ext cx="5832475" cy="1185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1) </a:t>
            </a:r>
            <a:r>
              <a:rPr lang="zh-CN" altLang="zh-CN" sz="2800" b="1" dirty="0"/>
              <a:t>交换律</a:t>
            </a:r>
            <a:r>
              <a:rPr lang="en-US" altLang="zh-CN" sz="2800" b="1" dirty="0"/>
              <a:t>:   </a:t>
            </a:r>
            <a:r>
              <a:rPr lang="en-US" altLang="zh-CN" b="1" dirty="0" err="1"/>
              <a:t>a+b</a:t>
            </a:r>
            <a:r>
              <a:rPr lang="en-US" altLang="zh-CN" b="1" dirty="0"/>
              <a:t>=</a:t>
            </a:r>
            <a:r>
              <a:rPr lang="en-US" altLang="zh-CN" b="1" dirty="0" err="1"/>
              <a:t>b+a</a:t>
            </a:r>
            <a:endParaRPr lang="en-US" altLang="zh-CN" b="1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2) </a:t>
            </a:r>
            <a:r>
              <a:rPr lang="zh-CN" altLang="zh-CN" sz="2800" b="1" dirty="0"/>
              <a:t>结合律</a:t>
            </a:r>
            <a:r>
              <a:rPr lang="en-US" altLang="zh-CN" sz="2800" b="1" dirty="0"/>
              <a:t>:</a:t>
            </a:r>
            <a:r>
              <a:rPr lang="en-US" altLang="zh-CN" b="1" dirty="0"/>
              <a:t> (</a:t>
            </a:r>
            <a:r>
              <a:rPr lang="en-US" altLang="zh-CN" b="1" dirty="0" err="1"/>
              <a:t>a+b</a:t>
            </a:r>
            <a:r>
              <a:rPr lang="en-US" altLang="zh-CN" b="1" dirty="0"/>
              <a:t>)+c= a+(</a:t>
            </a:r>
            <a:r>
              <a:rPr lang="en-US" altLang="zh-CN" b="1" dirty="0" err="1"/>
              <a:t>b+c</a:t>
            </a:r>
            <a:r>
              <a:rPr lang="en-US" altLang="zh-CN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7" name="Object 67">
                <a:extLst>
                  <a:ext uri="{FF2B5EF4-FFF2-40B4-BE49-F238E27FC236}">
                    <a16:creationId xmlns:a16="http://schemas.microsoft.com/office/drawing/2014/main" id="{261FAAC2-5E2C-4B91-B48C-EB13472DA7F4}"/>
                  </a:ext>
                </a:extLst>
              </p:cNvPr>
              <p:cNvSpPr txBox="1"/>
              <p:nvPr/>
            </p:nvSpPr>
            <p:spPr bwMode="auto">
              <a:xfrm>
                <a:off x="2042273" y="5464735"/>
                <a:ext cx="2903383" cy="7361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zh-CN" altLang="en-US" sz="2800" b="1" i="1" dirty="0"/>
              </a:p>
            </p:txBody>
          </p:sp>
        </mc:Choice>
        <mc:Fallback xmlns="">
          <p:sp>
            <p:nvSpPr>
              <p:cNvPr id="5187" name="Object 67">
                <a:extLst>
                  <a:ext uri="{FF2B5EF4-FFF2-40B4-BE49-F238E27FC236}">
                    <a16:creationId xmlns:a16="http://schemas.microsoft.com/office/drawing/2014/main" id="{261FAAC2-5E2C-4B91-B48C-EB13472DA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2273" y="5464735"/>
                <a:ext cx="2903383" cy="736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8" name="Object 68">
                <a:extLst>
                  <a:ext uri="{FF2B5EF4-FFF2-40B4-BE49-F238E27FC236}">
                    <a16:creationId xmlns:a16="http://schemas.microsoft.com/office/drawing/2014/main" id="{D7FA8C1B-B0EC-4869-B2F6-A88CF8888B86}"/>
                  </a:ext>
                </a:extLst>
              </p:cNvPr>
              <p:cNvSpPr txBox="1"/>
              <p:nvPr/>
            </p:nvSpPr>
            <p:spPr bwMode="auto">
              <a:xfrm>
                <a:off x="4919664" y="5408462"/>
                <a:ext cx="3144160" cy="7361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zh-CN" altLang="en-US" sz="2800" b="1" i="1" dirty="0"/>
              </a:p>
            </p:txBody>
          </p:sp>
        </mc:Choice>
        <mc:Fallback xmlns="">
          <p:sp>
            <p:nvSpPr>
              <p:cNvPr id="5188" name="Object 68">
                <a:extLst>
                  <a:ext uri="{FF2B5EF4-FFF2-40B4-BE49-F238E27FC236}">
                    <a16:creationId xmlns:a16="http://schemas.microsoft.com/office/drawing/2014/main" id="{D7FA8C1B-B0EC-4869-B2F6-A88CF888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9664" y="5408462"/>
                <a:ext cx="3144160" cy="736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9" name="Object 69">
                <a:extLst>
                  <a:ext uri="{FF2B5EF4-FFF2-40B4-BE49-F238E27FC236}">
                    <a16:creationId xmlns:a16="http://schemas.microsoft.com/office/drawing/2014/main" id="{27021A52-1E87-4FA8-8BF6-FC0A027416E6}"/>
                  </a:ext>
                </a:extLst>
              </p:cNvPr>
              <p:cNvSpPr txBox="1"/>
              <p:nvPr/>
            </p:nvSpPr>
            <p:spPr bwMode="auto">
              <a:xfrm>
                <a:off x="2276475" y="6160018"/>
                <a:ext cx="4494658" cy="6979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sz="2800" b="1" i="1" dirty="0"/>
              </a:p>
            </p:txBody>
          </p:sp>
        </mc:Choice>
        <mc:Fallback xmlns="">
          <p:sp>
            <p:nvSpPr>
              <p:cNvPr id="5189" name="Object 69">
                <a:extLst>
                  <a:ext uri="{FF2B5EF4-FFF2-40B4-BE49-F238E27FC236}">
                    <a16:creationId xmlns:a16="http://schemas.microsoft.com/office/drawing/2014/main" id="{27021A52-1E87-4FA8-8BF6-FC0A02741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6475" y="6160018"/>
                <a:ext cx="4494658" cy="6979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90" name="Group 70">
            <a:extLst>
              <a:ext uri="{FF2B5EF4-FFF2-40B4-BE49-F238E27FC236}">
                <a16:creationId xmlns:a16="http://schemas.microsoft.com/office/drawing/2014/main" id="{21492A4E-87E7-4523-9750-8C07B811A12D}"/>
              </a:ext>
            </a:extLst>
          </p:cNvPr>
          <p:cNvGrpSpPr>
            <a:grpSpLocks/>
          </p:cNvGrpSpPr>
          <p:nvPr/>
        </p:nvGrpSpPr>
        <p:grpSpPr bwMode="auto">
          <a:xfrm>
            <a:off x="8704469" y="3437331"/>
            <a:ext cx="2027237" cy="2873375"/>
            <a:chOff x="3264" y="0"/>
            <a:chExt cx="1200" cy="1707"/>
          </a:xfrm>
        </p:grpSpPr>
        <p:grpSp>
          <p:nvGrpSpPr>
            <p:cNvPr id="10252" name="Group 71">
              <a:extLst>
                <a:ext uri="{FF2B5EF4-FFF2-40B4-BE49-F238E27FC236}">
                  <a16:creationId xmlns:a16="http://schemas.microsoft.com/office/drawing/2014/main" id="{E6F49402-21CF-4F59-AD53-FDD885FAB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92"/>
              <a:ext cx="1200" cy="1200"/>
              <a:chOff x="3264" y="192"/>
              <a:chExt cx="1200" cy="1200"/>
            </a:xfrm>
          </p:grpSpPr>
          <p:sp>
            <p:nvSpPr>
              <p:cNvPr id="10260" name="Line 72">
                <a:extLst>
                  <a:ext uri="{FF2B5EF4-FFF2-40B4-BE49-F238E27FC236}">
                    <a16:creationId xmlns:a16="http://schemas.microsoft.com/office/drawing/2014/main" id="{5B761E3F-1DDB-4F9D-8E18-388899CCE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10261" name="Line 73">
                <a:extLst>
                  <a:ext uri="{FF2B5EF4-FFF2-40B4-BE49-F238E27FC236}">
                    <a16:creationId xmlns:a16="http://schemas.microsoft.com/office/drawing/2014/main" id="{31733D14-406D-433F-9481-7DBB6E78B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200"/>
                <a:ext cx="43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10262" name="Line 74">
                <a:extLst>
                  <a:ext uri="{FF2B5EF4-FFF2-40B4-BE49-F238E27FC236}">
                    <a16:creationId xmlns:a16="http://schemas.microsoft.com/office/drawing/2014/main" id="{D6085AC4-D4E8-4256-A40D-FB385A677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56" y="912"/>
                <a:ext cx="86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10263" name="Line 75">
                <a:extLst>
                  <a:ext uri="{FF2B5EF4-FFF2-40B4-BE49-F238E27FC236}">
                    <a16:creationId xmlns:a16="http://schemas.microsoft.com/office/drawing/2014/main" id="{C49FDD07-B999-4022-968E-782DBD697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480"/>
                <a:ext cx="1152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10264" name="Line 76">
                <a:extLst>
                  <a:ext uri="{FF2B5EF4-FFF2-40B4-BE49-F238E27FC236}">
                    <a16:creationId xmlns:a16="http://schemas.microsoft.com/office/drawing/2014/main" id="{62B8B12B-0C5D-47A9-94B1-5832C5EB0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64" y="432"/>
                <a:ext cx="24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10265" name="Line 77">
                <a:extLst>
                  <a:ext uri="{FF2B5EF4-FFF2-40B4-BE49-F238E27FC236}">
                    <a16:creationId xmlns:a16="http://schemas.microsoft.com/office/drawing/2014/main" id="{DC327D03-EDF7-49BF-B23A-5F5B3620E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19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  <p:sp>
            <p:nvSpPr>
              <p:cNvPr id="10266" name="Line 78">
                <a:extLst>
                  <a:ext uri="{FF2B5EF4-FFF2-40B4-BE49-F238E27FC236}">
                    <a16:creationId xmlns:a16="http://schemas.microsoft.com/office/drawing/2014/main" id="{22DD2935-6A7F-429B-B5DC-63DD9A434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92"/>
                <a:ext cx="5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3" name="Object 79">
                  <a:extLst>
                    <a:ext uri="{FF2B5EF4-FFF2-40B4-BE49-F238E27FC236}">
                      <a16:creationId xmlns:a16="http://schemas.microsoft.com/office/drawing/2014/main" id="{322C835E-145F-490B-B0B7-9EDB646FB946}"/>
                    </a:ext>
                  </a:extLst>
                </p:cNvPr>
                <p:cNvSpPr txBox="1"/>
                <p:nvPr/>
              </p:nvSpPr>
              <p:spPr bwMode="auto">
                <a:xfrm>
                  <a:off x="3890" y="480"/>
                  <a:ext cx="286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acc>
                      </m:oMath>
                    </m:oMathPara>
                  </a14:m>
                  <a:endParaRPr lang="zh-CN" altLang="en-US" sz="3200" b="1"/>
                </a:p>
              </p:txBody>
            </p:sp>
          </mc:Choice>
          <mc:Fallback xmlns="">
            <p:sp>
              <p:nvSpPr>
                <p:cNvPr id="10253" name="Object 79">
                  <a:extLst>
                    <a:ext uri="{FF2B5EF4-FFF2-40B4-BE49-F238E27FC236}">
                      <a16:creationId xmlns:a16="http://schemas.microsoft.com/office/drawing/2014/main" id="{322C835E-145F-490B-B0B7-9EDB646FB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0" y="480"/>
                  <a:ext cx="286" cy="3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4" name="Object 80">
                  <a:extLst>
                    <a:ext uri="{FF2B5EF4-FFF2-40B4-BE49-F238E27FC236}">
                      <a16:creationId xmlns:a16="http://schemas.microsoft.com/office/drawing/2014/main" id="{26F01112-AFB5-4365-BC52-EE585D966441}"/>
                    </a:ext>
                  </a:extLst>
                </p:cNvPr>
                <p:cNvSpPr txBox="1"/>
                <p:nvPr/>
              </p:nvSpPr>
              <p:spPr bwMode="auto">
                <a:xfrm>
                  <a:off x="3470" y="1344"/>
                  <a:ext cx="256" cy="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32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3200" b="1"/>
                </a:p>
              </p:txBody>
            </p:sp>
          </mc:Choice>
          <mc:Fallback xmlns="">
            <p:sp>
              <p:nvSpPr>
                <p:cNvPr id="10254" name="Object 80">
                  <a:extLst>
                    <a:ext uri="{FF2B5EF4-FFF2-40B4-BE49-F238E27FC236}">
                      <a16:creationId xmlns:a16="http://schemas.microsoft.com/office/drawing/2014/main" id="{26F01112-AFB5-4365-BC52-EE585D966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0" y="1344"/>
                  <a:ext cx="256" cy="363"/>
                </a:xfrm>
                <a:prstGeom prst="rect">
                  <a:avLst/>
                </a:prstGeom>
                <a:blipFill>
                  <a:blip r:embed="rId9"/>
                  <a:stretch>
                    <a:fillRect r="-1690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Object 81">
                  <a:extLst>
                    <a:ext uri="{FF2B5EF4-FFF2-40B4-BE49-F238E27FC236}">
                      <a16:creationId xmlns:a16="http://schemas.microsoft.com/office/drawing/2014/main" id="{564F911C-9BC9-4E90-890E-FA1E3D83E38B}"/>
                    </a:ext>
                  </a:extLst>
                </p:cNvPr>
                <p:cNvSpPr txBox="1"/>
                <p:nvPr/>
              </p:nvSpPr>
              <p:spPr bwMode="auto">
                <a:xfrm>
                  <a:off x="4096" y="1253"/>
                  <a:ext cx="243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0255" name="Object 81">
                  <a:extLst>
                    <a:ext uri="{FF2B5EF4-FFF2-40B4-BE49-F238E27FC236}">
                      <a16:creationId xmlns:a16="http://schemas.microsoft.com/office/drawing/2014/main" id="{564F911C-9BC9-4E90-890E-FA1E3D83E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6" y="1253"/>
                  <a:ext cx="243" cy="318"/>
                </a:xfrm>
                <a:prstGeom prst="rect">
                  <a:avLst/>
                </a:prstGeom>
                <a:blipFill>
                  <a:blip r:embed="rId10"/>
                  <a:stretch>
                    <a:fillRect r="-882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6" name="Object 82">
                  <a:extLst>
                    <a:ext uri="{FF2B5EF4-FFF2-40B4-BE49-F238E27FC236}">
                      <a16:creationId xmlns:a16="http://schemas.microsoft.com/office/drawing/2014/main" id="{CC92D850-6B47-4CEC-89E9-208F722CB3F3}"/>
                    </a:ext>
                  </a:extLst>
                </p:cNvPr>
                <p:cNvSpPr txBox="1"/>
                <p:nvPr/>
              </p:nvSpPr>
              <p:spPr bwMode="auto">
                <a:xfrm>
                  <a:off x="4005" y="836"/>
                  <a:ext cx="242" cy="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0256" name="Object 82">
                  <a:extLst>
                    <a:ext uri="{FF2B5EF4-FFF2-40B4-BE49-F238E27FC236}">
                      <a16:creationId xmlns:a16="http://schemas.microsoft.com/office/drawing/2014/main" id="{CC92D850-6B47-4CEC-89E9-208F722CB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05" y="836"/>
                  <a:ext cx="242" cy="335"/>
                </a:xfrm>
                <a:prstGeom prst="rect">
                  <a:avLst/>
                </a:prstGeom>
                <a:blipFill>
                  <a:blip r:embed="rId11"/>
                  <a:stretch>
                    <a:fillRect r="-895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7" name="Object 83">
                  <a:extLst>
                    <a:ext uri="{FF2B5EF4-FFF2-40B4-BE49-F238E27FC236}">
                      <a16:creationId xmlns:a16="http://schemas.microsoft.com/office/drawing/2014/main" id="{A037ED02-FE71-4295-A694-AC29F454508F}"/>
                    </a:ext>
                  </a:extLst>
                </p:cNvPr>
                <p:cNvSpPr txBox="1"/>
                <p:nvPr/>
              </p:nvSpPr>
              <p:spPr bwMode="auto">
                <a:xfrm>
                  <a:off x="3461" y="527"/>
                  <a:ext cx="24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10257" name="Object 83">
                  <a:extLst>
                    <a:ext uri="{FF2B5EF4-FFF2-40B4-BE49-F238E27FC236}">
                      <a16:creationId xmlns:a16="http://schemas.microsoft.com/office/drawing/2014/main" id="{A037ED02-FE71-4295-A694-AC29F45450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1" y="527"/>
                  <a:ext cx="244" cy="318"/>
                </a:xfrm>
                <a:prstGeom prst="rect">
                  <a:avLst/>
                </a:prstGeom>
                <a:blipFill>
                  <a:blip r:embed="rId12"/>
                  <a:stretch>
                    <a:fillRect r="-1176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8" name="Object 84">
                  <a:extLst>
                    <a:ext uri="{FF2B5EF4-FFF2-40B4-BE49-F238E27FC236}">
                      <a16:creationId xmlns:a16="http://schemas.microsoft.com/office/drawing/2014/main" id="{B019F483-1838-4D24-A485-0FD8A340D1CE}"/>
                    </a:ext>
                  </a:extLst>
                </p:cNvPr>
                <p:cNvSpPr txBox="1"/>
                <p:nvPr/>
              </p:nvSpPr>
              <p:spPr bwMode="auto">
                <a:xfrm>
                  <a:off x="3379" y="0"/>
                  <a:ext cx="266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32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10258" name="Object 84">
                  <a:extLst>
                    <a:ext uri="{FF2B5EF4-FFF2-40B4-BE49-F238E27FC236}">
                      <a16:creationId xmlns:a16="http://schemas.microsoft.com/office/drawing/2014/main" id="{B019F483-1838-4D24-A485-0FD8A340D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79" y="0"/>
                  <a:ext cx="266" cy="366"/>
                </a:xfrm>
                <a:prstGeom prst="rect">
                  <a:avLst/>
                </a:prstGeom>
                <a:blipFill>
                  <a:blip r:embed="rId13"/>
                  <a:stretch>
                    <a:fillRect r="-1369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9" name="Object 85">
                  <a:extLst>
                    <a:ext uri="{FF2B5EF4-FFF2-40B4-BE49-F238E27FC236}">
                      <a16:creationId xmlns:a16="http://schemas.microsoft.com/office/drawing/2014/main" id="{055951EA-9984-4ABD-9148-0F4D52A767B6}"/>
                    </a:ext>
                  </a:extLst>
                </p:cNvPr>
                <p:cNvSpPr txBox="1"/>
                <p:nvPr/>
              </p:nvSpPr>
              <p:spPr bwMode="auto">
                <a:xfrm>
                  <a:off x="4195" y="119"/>
                  <a:ext cx="263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32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3200" b="1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sz="3200" b="1"/>
                </a:p>
              </p:txBody>
            </p:sp>
          </mc:Choice>
          <mc:Fallback xmlns="">
            <p:sp>
              <p:nvSpPr>
                <p:cNvPr id="10259" name="Object 85">
                  <a:extLst>
                    <a:ext uri="{FF2B5EF4-FFF2-40B4-BE49-F238E27FC236}">
                      <a16:creationId xmlns:a16="http://schemas.microsoft.com/office/drawing/2014/main" id="{055951EA-9984-4ABD-9148-0F4D52A76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95" y="119"/>
                  <a:ext cx="263" cy="366"/>
                </a:xfrm>
                <a:prstGeom prst="rect">
                  <a:avLst/>
                </a:prstGeom>
                <a:blipFill>
                  <a:blip r:embed="rId14"/>
                  <a:stretch>
                    <a:fillRect r="-1506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 Box 40">
            <a:extLst>
              <a:ext uri="{FF2B5EF4-FFF2-40B4-BE49-F238E27FC236}">
                <a16:creationId xmlns:a16="http://schemas.microsoft.com/office/drawing/2014/main" id="{08610DD7-BE42-45F8-B869-81665206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811" y="2405995"/>
            <a:ext cx="6156325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两向量</a:t>
            </a:r>
            <a:r>
              <a:rPr lang="en-US" altLang="zh-CN" b="1"/>
              <a:t>a</a:t>
            </a:r>
            <a:r>
              <a:rPr lang="zh-CN" altLang="en-US" sz="2800" b="1"/>
              <a:t>与</a:t>
            </a:r>
            <a:r>
              <a:rPr lang="en-US" altLang="zh-CN" b="1"/>
              <a:t>b</a:t>
            </a:r>
            <a:r>
              <a:rPr lang="zh-CN" altLang="en-US" sz="2800" b="1"/>
              <a:t>的差</a:t>
            </a:r>
            <a:r>
              <a:rPr lang="en-US" altLang="zh-CN" b="1"/>
              <a:t>a-b</a:t>
            </a:r>
            <a:r>
              <a:rPr lang="zh-CN" altLang="en-US" sz="2800" b="1"/>
              <a:t>规定为</a:t>
            </a:r>
            <a:r>
              <a:rPr lang="en-US" altLang="zh-CN" b="1"/>
              <a:t>a+(-b),</a:t>
            </a:r>
            <a:r>
              <a:rPr lang="en-US" altLang="zh-CN" sz="2800" b="1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可使用三角形法则求出</a:t>
            </a:r>
            <a:r>
              <a:rPr lang="en-US" altLang="zh-CN" sz="2800" b="1"/>
              <a:t>, </a:t>
            </a:r>
            <a:r>
              <a:rPr lang="zh-CN" altLang="en-US" sz="2800" b="1"/>
              <a:t>如图：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 autoUpdateAnimBg="0"/>
      <p:bldP spid="5134" grpId="0" autoUpdateAnimBg="0"/>
      <p:bldP spid="5148" grpId="0" autoUpdateAnimBg="0"/>
      <p:bldP spid="5187" grpId="0"/>
      <p:bldP spid="5188" grpId="0"/>
      <p:bldP spid="5189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" name="Text Box 41">
            <a:extLst>
              <a:ext uri="{FF2B5EF4-FFF2-40B4-BE49-F238E27FC236}">
                <a16:creationId xmlns:a16="http://schemas.microsoft.com/office/drawing/2014/main" id="{BA4C0DD8-D73C-428F-A04C-F72A7F758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4" y="1050925"/>
            <a:ext cx="8193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(1) </a:t>
            </a:r>
            <a:r>
              <a:rPr lang="zh-CN" altLang="en-US" sz="2800" b="1">
                <a:solidFill>
                  <a:srgbClr val="0000CC"/>
                </a:solidFill>
              </a:rPr>
              <a:t>定义</a:t>
            </a:r>
            <a:r>
              <a:rPr lang="en-US" altLang="zh-CN" sz="2800" b="1">
                <a:solidFill>
                  <a:srgbClr val="0000CC"/>
                </a:solidFill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 b="1"/>
              <a:t>向量</a:t>
            </a:r>
            <a:r>
              <a:rPr lang="en-US" altLang="zh-CN" sz="2800" b="1"/>
              <a:t>a</a:t>
            </a:r>
            <a:r>
              <a:rPr lang="zh-CN" altLang="en-US" sz="2800" b="1"/>
              <a:t>与数</a:t>
            </a:r>
            <a:r>
              <a:rPr lang="zh-CN" altLang="en-US" sz="2800" b="1">
                <a:sym typeface="Symbol" panose="05050102010706020507" pitchFamily="18" charset="2"/>
              </a:rPr>
              <a:t></a:t>
            </a:r>
            <a:r>
              <a:rPr lang="zh-CN" altLang="en-US" sz="2800" b="1"/>
              <a:t>的乘积仍为一向量，记为 </a:t>
            </a:r>
            <a:r>
              <a:rPr lang="zh-CN" altLang="en-US" sz="2800" b="1">
                <a:sym typeface="Symbol" panose="05050102010706020507" pitchFamily="18" charset="2"/>
              </a:rPr>
              <a:t></a:t>
            </a:r>
            <a:r>
              <a:rPr lang="en-US" altLang="zh-CN" b="1"/>
              <a:t>a</a:t>
            </a:r>
            <a:r>
              <a:rPr lang="en-US" altLang="zh-CN"/>
              <a:t>.</a:t>
            </a:r>
          </a:p>
        </p:txBody>
      </p:sp>
      <p:grpSp>
        <p:nvGrpSpPr>
          <p:cNvPr id="13354" name="Group 42">
            <a:extLst>
              <a:ext uri="{FF2B5EF4-FFF2-40B4-BE49-F238E27FC236}">
                <a16:creationId xmlns:a16="http://schemas.microsoft.com/office/drawing/2014/main" id="{8A5BA22B-E65F-40DB-9E9A-50450FD471AB}"/>
              </a:ext>
            </a:extLst>
          </p:cNvPr>
          <p:cNvGrpSpPr>
            <a:grpSpLocks/>
          </p:cNvGrpSpPr>
          <p:nvPr/>
        </p:nvGrpSpPr>
        <p:grpSpPr bwMode="auto">
          <a:xfrm>
            <a:off x="2495551" y="1878155"/>
            <a:ext cx="3857286" cy="716545"/>
            <a:chOff x="432" y="2485"/>
            <a:chExt cx="1600" cy="357"/>
          </a:xfrm>
        </p:grpSpPr>
        <p:sp>
          <p:nvSpPr>
            <p:cNvPr id="11276" name="Text Box 43">
              <a:extLst>
                <a:ext uri="{FF2B5EF4-FFF2-40B4-BE49-F238E27FC236}">
                  <a16:creationId xmlns:a16="http://schemas.microsoft.com/office/drawing/2014/main" id="{C3C175F7-EC05-47EF-83C6-6A7AE4D30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72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/>
                <a:t> </a:t>
              </a:r>
              <a:r>
                <a:rPr lang="zh-CN" altLang="en-US" sz="2800" b="1"/>
                <a:t>其模：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7" name="Object 44">
                  <a:extLst>
                    <a:ext uri="{FF2B5EF4-FFF2-40B4-BE49-F238E27FC236}">
                      <a16:creationId xmlns:a16="http://schemas.microsoft.com/office/drawing/2014/main" id="{C6BC182E-B502-4156-A7BD-7C3E2B94B834}"/>
                    </a:ext>
                  </a:extLst>
                </p:cNvPr>
                <p:cNvSpPr txBox="1"/>
                <p:nvPr/>
              </p:nvSpPr>
              <p:spPr bwMode="auto">
                <a:xfrm>
                  <a:off x="965" y="2485"/>
                  <a:ext cx="1067" cy="3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277" name="Object 44">
                  <a:extLst>
                    <a:ext uri="{FF2B5EF4-FFF2-40B4-BE49-F238E27FC236}">
                      <a16:creationId xmlns:a16="http://schemas.microsoft.com/office/drawing/2014/main" id="{C6BC182E-B502-4156-A7BD-7C3E2B94B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5" y="2485"/>
                  <a:ext cx="1067" cy="3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357" name="Text Box 45">
            <a:extLst>
              <a:ext uri="{FF2B5EF4-FFF2-40B4-BE49-F238E27FC236}">
                <a16:creationId xmlns:a16="http://schemas.microsoft.com/office/drawing/2014/main" id="{E4B8B558-BEB2-4C66-943C-B7C339939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0" y="2655889"/>
            <a:ext cx="4535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其方向</a:t>
            </a:r>
            <a:r>
              <a:rPr lang="en-US" altLang="zh-CN" sz="2800" b="1"/>
              <a:t>: </a:t>
            </a:r>
            <a:r>
              <a:rPr lang="zh-CN" altLang="en-US" sz="2800" b="1"/>
              <a:t>当</a:t>
            </a:r>
            <a:r>
              <a:rPr lang="zh-CN" altLang="en-US" sz="2800" b="1"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ym typeface="Symbol" panose="05050102010706020507" pitchFamily="18" charset="2"/>
              </a:rPr>
              <a:t>&gt;0</a:t>
            </a:r>
            <a:r>
              <a:rPr lang="zh-CN" altLang="en-US" sz="2800" b="1">
                <a:sym typeface="Symbol" panose="05050102010706020507" pitchFamily="18" charset="2"/>
              </a:rPr>
              <a:t>时与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zh-CN" altLang="en-US" sz="2800" b="1">
                <a:sym typeface="Symbol" panose="05050102010706020507" pitchFamily="18" charset="2"/>
              </a:rPr>
              <a:t>相同</a:t>
            </a:r>
            <a:r>
              <a:rPr lang="en-US" altLang="zh-CN" sz="2800" b="1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3359" name="Rectangle 47">
            <a:extLst>
              <a:ext uri="{FF2B5EF4-FFF2-40B4-BE49-F238E27FC236}">
                <a16:creationId xmlns:a16="http://schemas.microsoft.com/office/drawing/2014/main" id="{57CA30D5-5B47-47E5-8A31-26D94AD6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333375"/>
            <a:ext cx="385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2. </a:t>
            </a:r>
            <a:r>
              <a:rPr lang="zh-CN" altLang="en-US" b="1">
                <a:solidFill>
                  <a:srgbClr val="0000CC"/>
                </a:solidFill>
              </a:rPr>
              <a:t>向量与数的乘法：</a:t>
            </a:r>
          </a:p>
        </p:txBody>
      </p:sp>
      <p:sp>
        <p:nvSpPr>
          <p:cNvPr id="13360" name="Text Box 48">
            <a:extLst>
              <a:ext uri="{FF2B5EF4-FFF2-40B4-BE49-F238E27FC236}">
                <a16:creationId xmlns:a16="http://schemas.microsoft.com/office/drawing/2014/main" id="{7102D9FA-1AB0-478A-8F07-6DE6D1340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1" y="2655889"/>
            <a:ext cx="316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ym typeface="Symbol" panose="05050102010706020507" pitchFamily="18" charset="2"/>
              </a:rPr>
              <a:t>当</a:t>
            </a:r>
            <a:r>
              <a:rPr lang="en-US" altLang="zh-CN" sz="2800" b="1">
                <a:sym typeface="Symbol" panose="05050102010706020507" pitchFamily="18" charset="2"/>
              </a:rPr>
              <a:t>&lt;0</a:t>
            </a:r>
            <a:r>
              <a:rPr lang="zh-CN" altLang="en-US" sz="2800" b="1">
                <a:sym typeface="Symbol" panose="05050102010706020507" pitchFamily="18" charset="2"/>
              </a:rPr>
              <a:t>时与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zh-CN" altLang="en-US" sz="2800" b="1">
                <a:sym typeface="Symbol" panose="05050102010706020507" pitchFamily="18" charset="2"/>
              </a:rPr>
              <a:t>相反</a:t>
            </a:r>
            <a:r>
              <a:rPr lang="en-US" altLang="zh-CN" sz="2800" b="1">
                <a:sym typeface="Symbol" panose="05050102010706020507" pitchFamily="18" charset="2"/>
              </a:rPr>
              <a:t>,</a:t>
            </a:r>
          </a:p>
        </p:txBody>
      </p:sp>
      <p:sp>
        <p:nvSpPr>
          <p:cNvPr id="13361" name="Text Box 49">
            <a:extLst>
              <a:ext uri="{FF2B5EF4-FFF2-40B4-BE49-F238E27FC236}">
                <a16:creationId xmlns:a16="http://schemas.microsoft.com/office/drawing/2014/main" id="{E02612EE-2669-47CA-83A4-262600EEF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4" y="3395664"/>
            <a:ext cx="561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特别：</a:t>
            </a:r>
            <a:r>
              <a:rPr lang="en-US" altLang="zh-CN" sz="2800" b="1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·a= a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ym typeface="Symbol" panose="05050102010706020507" pitchFamily="18" charset="2"/>
              </a:rPr>
              <a:t>(-1)</a:t>
            </a:r>
            <a:r>
              <a:rPr lang="en-US" altLang="zh-CN" b="1" dirty="0">
                <a:sym typeface="Symbol" panose="05050102010706020507" pitchFamily="18" charset="2"/>
              </a:rPr>
              <a:t>a= -a.</a:t>
            </a:r>
          </a:p>
        </p:txBody>
      </p:sp>
      <p:sp>
        <p:nvSpPr>
          <p:cNvPr id="13364" name="Rectangle 52">
            <a:extLst>
              <a:ext uri="{FF2B5EF4-FFF2-40B4-BE49-F238E27FC236}">
                <a16:creationId xmlns:a16="http://schemas.microsoft.com/office/drawing/2014/main" id="{B9B8DBF3-6760-434E-94DA-1FD7A1E99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9" y="4222750"/>
            <a:ext cx="3405187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sym typeface="Symbol" panose="05050102010706020507" pitchFamily="18" charset="2"/>
              </a:rPr>
              <a:t>(2) </a:t>
            </a:r>
            <a:r>
              <a:rPr lang="zh-CN" altLang="en-US" sz="2800" b="1">
                <a:solidFill>
                  <a:srgbClr val="0000CC"/>
                </a:solidFill>
                <a:sym typeface="Symbol" panose="05050102010706020507" pitchFamily="18" charset="2"/>
              </a:rPr>
              <a:t>非零向量单位化</a:t>
            </a:r>
            <a:r>
              <a:rPr lang="en-US" altLang="zh-CN" sz="2800" b="1">
                <a:solidFill>
                  <a:srgbClr val="0000CC"/>
                </a:solidFill>
                <a:sym typeface="Symbol" panose="05050102010706020507" pitchFamily="18" charset="2"/>
              </a:rPr>
              <a:t>: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grpSp>
        <p:nvGrpSpPr>
          <p:cNvPr id="25" name="Group 50">
            <a:extLst>
              <a:ext uri="{FF2B5EF4-FFF2-40B4-BE49-F238E27FC236}">
                <a16:creationId xmlns:a16="http://schemas.microsoft.com/office/drawing/2014/main" id="{3C5E62A8-29C9-48D8-AC68-3FA5FE50B48A}"/>
              </a:ext>
            </a:extLst>
          </p:cNvPr>
          <p:cNvGrpSpPr>
            <a:grpSpLocks/>
          </p:cNvGrpSpPr>
          <p:nvPr/>
        </p:nvGrpSpPr>
        <p:grpSpPr bwMode="auto">
          <a:xfrm>
            <a:off x="2424114" y="4940300"/>
            <a:ext cx="6192837" cy="1828607"/>
            <a:chOff x="700" y="1374"/>
            <a:chExt cx="5216" cy="1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4" name="Object 51">
                  <a:extLst>
                    <a:ext uri="{FF2B5EF4-FFF2-40B4-BE49-F238E27FC236}">
                      <a16:creationId xmlns:a16="http://schemas.microsoft.com/office/drawing/2014/main" id="{B2FB8D37-E7CC-4D10-B51F-5293B7B4991F}"/>
                    </a:ext>
                  </a:extLst>
                </p:cNvPr>
                <p:cNvSpPr txBox="1"/>
                <p:nvPr/>
              </p:nvSpPr>
              <p:spPr bwMode="auto">
                <a:xfrm>
                  <a:off x="2868" y="1775"/>
                  <a:ext cx="1470" cy="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1274" name="Object 51">
                  <a:extLst>
                    <a:ext uri="{FF2B5EF4-FFF2-40B4-BE49-F238E27FC236}">
                      <a16:creationId xmlns:a16="http://schemas.microsoft.com/office/drawing/2014/main" id="{B2FB8D37-E7CC-4D10-B51F-5293B7B49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68" y="1775"/>
                  <a:ext cx="1470" cy="6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75" name="Rectangle 52">
              <a:extLst>
                <a:ext uri="{FF2B5EF4-FFF2-40B4-BE49-F238E27FC236}">
                  <a16:creationId xmlns:a16="http://schemas.microsoft.com/office/drawing/2014/main" id="{E597F195-EB94-4620-A88B-D0892199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1374"/>
              <a:ext cx="5216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ym typeface="Symbol" panose="05050102010706020507" pitchFamily="18" charset="2"/>
                </a:rPr>
                <a:t>设</a:t>
              </a:r>
              <a:r>
                <a:rPr lang="en-US" altLang="zh-CN" sz="2800" b="1" dirty="0">
                  <a:sym typeface="Symbol" panose="05050102010706020507" pitchFamily="18" charset="2"/>
                </a:rPr>
                <a:t>a </a:t>
              </a:r>
              <a:r>
                <a:rPr lang="en-US" altLang="zh-CN" sz="2800" b="1" dirty="0"/>
                <a:t>≠0, </a:t>
              </a:r>
              <a:r>
                <a:rPr lang="zh-CN" altLang="en-US" sz="2800" b="1" dirty="0"/>
                <a:t>与</a:t>
              </a:r>
              <a:r>
                <a:rPr lang="en-US" altLang="zh-CN" sz="2800" b="1" dirty="0">
                  <a:sym typeface="Symbol" panose="05050102010706020507" pitchFamily="18" charset="2"/>
                </a:rPr>
                <a:t>a</a:t>
              </a:r>
              <a:r>
                <a:rPr lang="zh-CN" altLang="en-US" sz="2800" b="1" dirty="0">
                  <a:sym typeface="Symbol" panose="05050102010706020507" pitchFamily="18" charset="2"/>
                </a:rPr>
                <a:t>同向的单位向量记为 </a:t>
              </a:r>
              <a:r>
                <a:rPr lang="en-US" altLang="zh-CN" b="1" dirty="0" err="1">
                  <a:sym typeface="Symbol" panose="05050102010706020507" pitchFamily="18" charset="2"/>
                </a:rPr>
                <a:t>a</a:t>
              </a:r>
              <a:r>
                <a:rPr lang="en-US" altLang="zh-CN" b="1" baseline="30000" dirty="0" err="1">
                  <a:sym typeface="Symbol" panose="05050102010706020507" pitchFamily="18" charset="2"/>
                </a:rPr>
                <a:t>o</a:t>
              </a:r>
              <a:r>
                <a:rPr lang="en-US" altLang="zh-CN" sz="2800" b="1" dirty="0">
                  <a:sym typeface="Symbol" panose="05050102010706020507" pitchFamily="18" charset="2"/>
                </a:rPr>
                <a:t>, </a:t>
              </a:r>
            </a:p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800" b="1" dirty="0">
                  <a:sym typeface="Symbol" panose="05050102010706020507" pitchFamily="18" charset="2"/>
                </a:rPr>
                <a:t>           </a:t>
              </a:r>
              <a:r>
                <a:rPr lang="zh-CN" altLang="en-US" sz="2800" b="1" dirty="0">
                  <a:sym typeface="Symbol" panose="05050102010706020507" pitchFamily="18" charset="2"/>
                </a:rPr>
                <a:t>易知 </a:t>
              </a:r>
              <a:r>
                <a:rPr lang="en-US" altLang="zh-CN" b="1" dirty="0" err="1">
                  <a:sym typeface="Symbol" panose="05050102010706020507" pitchFamily="18" charset="2"/>
                </a:rPr>
                <a:t>a</a:t>
              </a:r>
              <a:r>
                <a:rPr lang="en-US" altLang="zh-CN" b="1" baseline="30000" dirty="0" err="1">
                  <a:sym typeface="Symbol" panose="05050102010706020507" pitchFamily="18" charset="2"/>
                </a:rPr>
                <a:t>o</a:t>
              </a:r>
              <a:r>
                <a:rPr lang="en-US" altLang="zh-CN" sz="2800" b="1" dirty="0">
                  <a:sym typeface="Symbol" panose="05050102010706020507" pitchFamily="18" charset="2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3" grpId="0"/>
      <p:bldP spid="13357" grpId="0" autoUpdateAnimBg="0"/>
      <p:bldP spid="13359" grpId="0"/>
      <p:bldP spid="13360" grpId="0" autoUpdateAnimBg="0"/>
      <p:bldP spid="13361" grpId="0" autoUpdateAnimBg="0"/>
      <p:bldP spid="133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3" name="Text Box 39">
            <a:extLst>
              <a:ext uri="{FF2B5EF4-FFF2-40B4-BE49-F238E27FC236}">
                <a16:creationId xmlns:a16="http://schemas.microsoft.com/office/drawing/2014/main" id="{92EFFA88-84FC-44B7-804E-001B26726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46" y="257885"/>
            <a:ext cx="2663825" cy="44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(3) </a:t>
            </a:r>
            <a:r>
              <a:rPr lang="zh-CN" altLang="en-US" b="1">
                <a:solidFill>
                  <a:srgbClr val="0000CC"/>
                </a:solidFill>
              </a:rPr>
              <a:t>运算规律</a:t>
            </a:r>
            <a:r>
              <a:rPr lang="en-US" altLang="zh-CN" b="1">
                <a:solidFill>
                  <a:srgbClr val="0000CC"/>
                </a:solidFill>
              </a:rPr>
              <a:t>:</a:t>
            </a:r>
            <a:endParaRPr lang="en-US" altLang="zh-CN" sz="3600" b="1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6184" name="Text Box 40">
            <a:extLst>
              <a:ext uri="{FF2B5EF4-FFF2-40B4-BE49-F238E27FC236}">
                <a16:creationId xmlns:a16="http://schemas.microsoft.com/office/drawing/2014/main" id="{8E239005-5262-48B4-8E12-8EEF0204F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471" y="857961"/>
            <a:ext cx="4968875" cy="44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结合律：</a:t>
            </a:r>
            <a:r>
              <a:rPr lang="zh-CN" altLang="en-US" sz="2800" b="1"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ym typeface="Symbol" panose="05050102010706020507" pitchFamily="18" charset="2"/>
              </a:rPr>
              <a:t>(a)=(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en-US" altLang="zh-CN" sz="2800" b="1">
                <a:sym typeface="Symbol" panose="05050102010706020507" pitchFamily="18" charset="2"/>
              </a:rPr>
              <a:t>)=()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en-US" altLang="zh-CN" sz="2800" b="1">
                <a:sym typeface="Symbol" panose="05050102010706020507" pitchFamily="18" charset="2"/>
              </a:rPr>
              <a:t> </a:t>
            </a:r>
            <a:endParaRPr lang="en-US" altLang="zh-CN" b="1">
              <a:sym typeface="Symbol" panose="05050102010706020507" pitchFamily="18" charset="2"/>
            </a:endParaRPr>
          </a:p>
        </p:txBody>
      </p:sp>
      <p:sp>
        <p:nvSpPr>
          <p:cNvPr id="6185" name="Text Box 41">
            <a:extLst>
              <a:ext uri="{FF2B5EF4-FFF2-40B4-BE49-F238E27FC236}">
                <a16:creationId xmlns:a16="http://schemas.microsoft.com/office/drawing/2014/main" id="{7B4AB48F-B7C6-48F4-BD01-DC3AC4CD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246" y="3116972"/>
            <a:ext cx="820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(4) </a:t>
            </a:r>
            <a:r>
              <a:rPr lang="zh-CN" altLang="en-US" sz="2800" b="1">
                <a:solidFill>
                  <a:srgbClr val="0000CC"/>
                </a:solidFill>
              </a:rPr>
              <a:t>两个非零向量平行充要条件</a:t>
            </a:r>
            <a:r>
              <a:rPr lang="en-US" altLang="zh-CN" sz="2800" b="1">
                <a:solidFill>
                  <a:srgbClr val="0000CC"/>
                </a:solidFill>
              </a:rPr>
              <a:t>:</a:t>
            </a:r>
            <a:r>
              <a:rPr lang="en-US" altLang="zh-CN" sz="2800" b="1"/>
              <a:t> </a:t>
            </a:r>
            <a:r>
              <a:rPr lang="zh-CN" altLang="en-US" sz="2800" b="1"/>
              <a:t>存在</a:t>
            </a:r>
            <a:r>
              <a:rPr lang="zh-CN" altLang="en-US" sz="2800" b="1">
                <a:sym typeface="Symbol" panose="05050102010706020507" pitchFamily="18" charset="2"/>
              </a:rPr>
              <a:t></a:t>
            </a:r>
            <a:r>
              <a:rPr lang="zh-CN" altLang="en-US" sz="2800" b="1"/>
              <a:t>≠</a:t>
            </a:r>
            <a:r>
              <a:rPr lang="en-US" altLang="zh-CN" sz="2800" b="1"/>
              <a:t>0, </a:t>
            </a:r>
            <a:r>
              <a:rPr lang="zh-CN" altLang="en-US" sz="2800" b="1"/>
              <a:t>使</a:t>
            </a:r>
            <a:r>
              <a:rPr lang="en-US" altLang="zh-CN" b="1"/>
              <a:t>a</a:t>
            </a:r>
            <a:r>
              <a:rPr lang="en-US" altLang="zh-CN" sz="2800" b="1"/>
              <a:t>= </a:t>
            </a:r>
            <a:r>
              <a:rPr lang="en-US" altLang="zh-CN" sz="2800" b="1">
                <a:sym typeface="Symbol" panose="05050102010706020507" pitchFamily="18" charset="2"/>
              </a:rPr>
              <a:t></a:t>
            </a:r>
            <a:r>
              <a:rPr lang="en-US" altLang="zh-CN" b="1">
                <a:sym typeface="Symbol" panose="05050102010706020507" pitchFamily="18" charset="2"/>
              </a:rPr>
              <a:t>b</a:t>
            </a:r>
            <a:r>
              <a:rPr lang="en-US" altLang="zh-CN" sz="2800" b="1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186" name="Text Box 42">
            <a:extLst>
              <a:ext uri="{FF2B5EF4-FFF2-40B4-BE49-F238E27FC236}">
                <a16:creationId xmlns:a16="http://schemas.microsoft.com/office/drawing/2014/main" id="{988CB234-ED5F-428C-BBDF-3272F954D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470" y="1475498"/>
            <a:ext cx="7504112" cy="44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分配律</a:t>
            </a:r>
            <a:r>
              <a:rPr lang="en-US" altLang="zh-CN" sz="2800" b="1" dirty="0">
                <a:solidFill>
                  <a:srgbClr val="0000CC"/>
                </a:solidFill>
                <a:sym typeface="Symbol" panose="05050102010706020507" pitchFamily="18" charset="2"/>
              </a:rPr>
              <a:t>:</a:t>
            </a:r>
            <a:r>
              <a:rPr lang="en-US" altLang="zh-CN" sz="2800" b="1" dirty="0">
                <a:sym typeface="Symbol" panose="05050102010706020507" pitchFamily="18" charset="2"/>
              </a:rPr>
              <a:t> (+)</a:t>
            </a:r>
            <a:r>
              <a:rPr lang="en-US" altLang="zh-CN" b="1" dirty="0"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sym typeface="Symbol" panose="05050102010706020507" pitchFamily="18" charset="2"/>
              </a:rPr>
              <a:t>= </a:t>
            </a:r>
            <a:r>
              <a:rPr lang="en-US" altLang="zh-CN" b="1" dirty="0"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sym typeface="Symbol" panose="05050102010706020507" pitchFamily="18" charset="2"/>
              </a:rPr>
              <a:t>+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 ; (</a:t>
            </a:r>
            <a:r>
              <a:rPr lang="en-US" altLang="zh-CN" b="1" dirty="0" err="1">
                <a:sym typeface="Symbol" panose="05050102010706020507" pitchFamily="18" charset="2"/>
              </a:rPr>
              <a:t>a+b</a:t>
            </a:r>
            <a:r>
              <a:rPr lang="en-US" altLang="zh-CN" sz="2800" b="1" dirty="0">
                <a:sym typeface="Symbol" panose="05050102010706020507" pitchFamily="18" charset="2"/>
              </a:rPr>
              <a:t>)= </a:t>
            </a:r>
            <a:r>
              <a:rPr lang="en-US" altLang="zh-CN" b="1" dirty="0">
                <a:sym typeface="Symbol" panose="05050102010706020507" pitchFamily="18" charset="2"/>
              </a:rPr>
              <a:t>a </a:t>
            </a:r>
            <a:r>
              <a:rPr lang="en-US" altLang="zh-CN" sz="2800" b="1" dirty="0">
                <a:sym typeface="Symbol" panose="05050102010706020507" pitchFamily="18" charset="2"/>
              </a:rPr>
              <a:t>+</a:t>
            </a:r>
            <a:r>
              <a:rPr lang="en-US" altLang="zh-CN" b="1" dirty="0">
                <a:sym typeface="Symbol" panose="05050102010706020507" pitchFamily="18" charset="2"/>
              </a:rPr>
              <a:t>b</a:t>
            </a:r>
          </a:p>
        </p:txBody>
      </p:sp>
      <p:sp>
        <p:nvSpPr>
          <p:cNvPr id="6187" name="Text Box 43">
            <a:extLst>
              <a:ext uri="{FF2B5EF4-FFF2-40B4-BE49-F238E27FC236}">
                <a16:creationId xmlns:a16="http://schemas.microsoft.com/office/drawing/2014/main" id="{590302DB-C3A3-4407-A51B-89599ACD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183" y="3859922"/>
            <a:ext cx="8207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(5) </a:t>
            </a:r>
            <a:r>
              <a:rPr lang="zh-CN" altLang="en-US" sz="2800" b="1" dirty="0">
                <a:solidFill>
                  <a:srgbClr val="0000CC"/>
                </a:solidFill>
              </a:rPr>
              <a:t>三个互不平行的向量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olidFill>
                  <a:srgbClr val="0000CC"/>
                </a:solidFill>
              </a:rPr>
              <a:t>共面的充要条件是</a:t>
            </a:r>
            <a:r>
              <a:rPr lang="en-US" altLang="zh-CN" sz="2800" b="1" dirty="0">
                <a:solidFill>
                  <a:srgbClr val="0000CC"/>
                </a:solidFill>
              </a:rPr>
              <a:t>:  </a:t>
            </a:r>
            <a:endParaRPr lang="en-US" altLang="zh-CN" sz="2800" b="1" dirty="0">
              <a:solidFill>
                <a:srgbClr val="0000CC"/>
              </a:solidFill>
              <a:sym typeface="Symbol" panose="05050102010706020507" pitchFamily="18" charset="2"/>
            </a:endParaRPr>
          </a:p>
        </p:txBody>
      </p:sp>
      <p:sp>
        <p:nvSpPr>
          <p:cNvPr id="6188" name="Text Box 44">
            <a:extLst>
              <a:ext uri="{FF2B5EF4-FFF2-40B4-BE49-F238E27FC236}">
                <a16:creationId xmlns:a16="http://schemas.microsoft.com/office/drawing/2014/main" id="{87C932AC-50F3-4DE9-B387-07D3B51BD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057" y="4704472"/>
            <a:ext cx="8351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c</a:t>
            </a:r>
            <a:r>
              <a:rPr lang="en-US" altLang="zh-CN" sz="2800" b="1"/>
              <a:t>=</a:t>
            </a:r>
            <a:r>
              <a:rPr lang="en-US" altLang="zh-CN" sz="2800" b="1">
                <a:sym typeface="Symbol" panose="05050102010706020507" pitchFamily="18" charset="2"/>
              </a:rPr>
              <a:t></a:t>
            </a:r>
            <a:r>
              <a:rPr lang="en-US" altLang="zh-CN" b="1"/>
              <a:t>a</a:t>
            </a:r>
            <a:r>
              <a:rPr lang="en-US" altLang="zh-CN" sz="2800" b="1"/>
              <a:t>+</a:t>
            </a:r>
            <a:r>
              <a:rPr lang="en-US" altLang="zh-CN" sz="2800" b="1">
                <a:sym typeface="Symbol" panose="05050102010706020507" pitchFamily="18" charset="2"/>
              </a:rPr>
              <a:t></a:t>
            </a:r>
            <a:r>
              <a:rPr lang="en-US" altLang="zh-CN" b="1">
                <a:sym typeface="Symbol" panose="05050102010706020507" pitchFamily="18" charset="2"/>
              </a:rPr>
              <a:t>b </a:t>
            </a:r>
            <a:r>
              <a:rPr lang="en-US" altLang="zh-CN" sz="2800" b="1">
                <a:sym typeface="Symbol" panose="05050102010706020507" pitchFamily="18" charset="2"/>
              </a:rPr>
              <a:t>(</a:t>
            </a:r>
            <a:r>
              <a:rPr lang="zh-CN" altLang="en-US" sz="2400" b="1"/>
              <a:t>、</a:t>
            </a:r>
            <a:r>
              <a:rPr lang="zh-CN" altLang="en-US" sz="2800" b="1">
                <a:sym typeface="Symbol" panose="05050102010706020507" pitchFamily="18" charset="2"/>
              </a:rPr>
              <a:t>为实数</a:t>
            </a:r>
            <a:r>
              <a:rPr lang="en-US" altLang="zh-CN" sz="2800" b="1">
                <a:sym typeface="Symbol" panose="05050102010706020507" pitchFamily="18" charset="2"/>
              </a:rPr>
              <a:t>), </a:t>
            </a:r>
            <a:r>
              <a:rPr lang="zh-CN" altLang="en-US" sz="2800" b="1">
                <a:sym typeface="Symbol" panose="05050102010706020507" pitchFamily="18" charset="2"/>
              </a:rPr>
              <a:t>且</a:t>
            </a:r>
            <a:r>
              <a:rPr lang="zh-CN" altLang="en-US" sz="2800" b="1"/>
              <a:t>、</a:t>
            </a:r>
            <a:r>
              <a:rPr lang="zh-CN" altLang="en-US" sz="2800" b="1">
                <a:sym typeface="Symbol" panose="05050102010706020507" pitchFamily="18" charset="2"/>
              </a:rPr>
              <a:t>由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zh-CN" altLang="en-US" sz="2800" b="1">
                <a:sym typeface="Symbol" panose="05050102010706020507" pitchFamily="18" charset="2"/>
              </a:rPr>
              <a:t>、</a:t>
            </a:r>
            <a:r>
              <a:rPr lang="en-US" altLang="zh-CN" b="1">
                <a:sym typeface="Symbol" panose="05050102010706020507" pitchFamily="18" charset="2"/>
              </a:rPr>
              <a:t>b</a:t>
            </a:r>
            <a:r>
              <a:rPr lang="zh-CN" altLang="en-US" sz="2800" b="1">
                <a:sym typeface="Symbol" panose="05050102010706020507" pitchFamily="18" charset="2"/>
              </a:rPr>
              <a:t>、</a:t>
            </a:r>
            <a:r>
              <a:rPr lang="en-US" altLang="zh-CN" b="1">
                <a:sym typeface="Symbol" panose="05050102010706020507" pitchFamily="18" charset="2"/>
              </a:rPr>
              <a:t>c</a:t>
            </a:r>
            <a:r>
              <a:rPr lang="zh-CN" altLang="en-US" sz="2800" b="1">
                <a:sym typeface="Symbol" panose="05050102010706020507" pitchFamily="18" charset="2"/>
              </a:rPr>
              <a:t>唯一确定</a:t>
            </a:r>
            <a:r>
              <a:rPr lang="en-US" altLang="zh-CN" sz="2800" b="1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" name="Text Box 42">
            <a:extLst>
              <a:ext uri="{FF2B5EF4-FFF2-40B4-BE49-F238E27FC236}">
                <a16:creationId xmlns:a16="http://schemas.microsoft.com/office/drawing/2014/main" id="{D559F2AD-2E76-440D-8433-50F1DFF99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842" y="2314612"/>
            <a:ext cx="8463030" cy="4370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向量的加法运算和数乘运算统称为线性运算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90458104-08BC-405E-8D8B-5F2A2798ACA4}"/>
              </a:ext>
            </a:extLst>
          </p:cNvPr>
          <p:cNvGrpSpPr>
            <a:grpSpLocks/>
          </p:cNvGrpSpPr>
          <p:nvPr/>
        </p:nvGrpSpPr>
        <p:grpSpPr bwMode="auto">
          <a:xfrm>
            <a:off x="5576821" y="5406148"/>
            <a:ext cx="3051175" cy="1357313"/>
            <a:chOff x="1534" y="3312"/>
            <a:chExt cx="1922" cy="848"/>
          </a:xfrm>
        </p:grpSpPr>
        <p:sp>
          <p:nvSpPr>
            <p:cNvPr id="12298" name="Text Box 11">
              <a:extLst>
                <a:ext uri="{FF2B5EF4-FFF2-40B4-BE49-F238E27FC236}">
                  <a16:creationId xmlns:a16="http://schemas.microsoft.com/office/drawing/2014/main" id="{DEFD8109-EE2E-42ED-BFD5-C8FC8E651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830"/>
              <a:ext cx="4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</a:t>
              </a:r>
              <a:r>
                <a:rPr lang="en-US" altLang="zh-CN" sz="2800" b="1"/>
                <a:t>a</a:t>
              </a:r>
              <a:endParaRPr lang="en-US" altLang="zh-CN" sz="2400" b="1"/>
            </a:p>
          </p:txBody>
        </p:sp>
        <p:grpSp>
          <p:nvGrpSpPr>
            <p:cNvPr id="12299" name="Group 15">
              <a:extLst>
                <a:ext uri="{FF2B5EF4-FFF2-40B4-BE49-F238E27FC236}">
                  <a16:creationId xmlns:a16="http://schemas.microsoft.com/office/drawing/2014/main" id="{BEE41155-A2CA-4E28-8252-91691A9E3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4" y="3312"/>
              <a:ext cx="1922" cy="576"/>
              <a:chOff x="1534" y="3312"/>
              <a:chExt cx="1922" cy="576"/>
            </a:xfrm>
          </p:grpSpPr>
          <p:sp>
            <p:nvSpPr>
              <p:cNvPr id="12300" name="Line 7">
                <a:extLst>
                  <a:ext uri="{FF2B5EF4-FFF2-40B4-BE49-F238E27FC236}">
                    <a16:creationId xmlns:a16="http://schemas.microsoft.com/office/drawing/2014/main" id="{8C04100F-F3E8-4ED1-9816-AC3DD82E7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3312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01" name="Group 14">
                <a:extLst>
                  <a:ext uri="{FF2B5EF4-FFF2-40B4-BE49-F238E27FC236}">
                    <a16:creationId xmlns:a16="http://schemas.microsoft.com/office/drawing/2014/main" id="{1E85A9DF-E4FB-4583-B05E-036C6B4B60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4" y="3312"/>
                <a:ext cx="1922" cy="576"/>
                <a:chOff x="1534" y="3312"/>
                <a:chExt cx="1922" cy="576"/>
              </a:xfrm>
            </p:grpSpPr>
            <p:sp>
              <p:nvSpPr>
                <p:cNvPr id="12302" name="Line 6">
                  <a:extLst>
                    <a:ext uri="{FF2B5EF4-FFF2-40B4-BE49-F238E27FC236}">
                      <a16:creationId xmlns:a16="http://schemas.microsoft.com/office/drawing/2014/main" id="{054DC5E2-E4B9-470A-804E-936424E1D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888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3" name="Line 8">
                  <a:extLst>
                    <a:ext uri="{FF2B5EF4-FFF2-40B4-BE49-F238E27FC236}">
                      <a16:creationId xmlns:a16="http://schemas.microsoft.com/office/drawing/2014/main" id="{87AD5B7E-32ED-4426-8215-523A03051A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2" y="3312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4" name="Line 9">
                  <a:extLst>
                    <a:ext uri="{FF2B5EF4-FFF2-40B4-BE49-F238E27FC236}">
                      <a16:creationId xmlns:a16="http://schemas.microsoft.com/office/drawing/2014/main" id="{4E677C0F-22E4-44EB-ACE7-B7174C8739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2" y="3312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5" name="Line 10">
                  <a:extLst>
                    <a:ext uri="{FF2B5EF4-FFF2-40B4-BE49-F238E27FC236}">
                      <a16:creationId xmlns:a16="http://schemas.microsoft.com/office/drawing/2014/main" id="{CC71948C-5FD2-4621-ABE6-69F55E04BE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536" y="3312"/>
                  <a:ext cx="187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06" name="Text Box 12">
                  <a:extLst>
                    <a:ext uri="{FF2B5EF4-FFF2-40B4-BE49-F238E27FC236}">
                      <a16:creationId xmlns:a16="http://schemas.microsoft.com/office/drawing/2014/main" id="{85B0A064-2B6D-4311-9D05-AACACED68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4" y="3364"/>
                  <a:ext cx="40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400" b="1">
                      <a:sym typeface="Symbol" panose="05050102010706020507" pitchFamily="18" charset="2"/>
                    </a:rPr>
                    <a:t></a:t>
                  </a:r>
                  <a:r>
                    <a:rPr lang="en-US" altLang="zh-CN" sz="2800" b="1"/>
                    <a:t>b</a:t>
                  </a:r>
                  <a:endParaRPr lang="en-US" altLang="zh-CN" sz="2400" b="1"/>
                </a:p>
              </p:txBody>
            </p:sp>
            <p:sp>
              <p:nvSpPr>
                <p:cNvPr id="12307" name="Text Box 13">
                  <a:extLst>
                    <a:ext uri="{FF2B5EF4-FFF2-40B4-BE49-F238E27FC236}">
                      <a16:creationId xmlns:a16="http://schemas.microsoft.com/office/drawing/2014/main" id="{02E98E32-67F7-45AA-804A-9505EA1367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2" y="3552"/>
                  <a:ext cx="576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800" b="1"/>
                    <a:t>c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3" grpId="0" autoUpdateAnimBg="0"/>
      <p:bldP spid="6184" grpId="0" autoUpdateAnimBg="0"/>
      <p:bldP spid="6185" grpId="0"/>
      <p:bldP spid="6186" grpId="0" autoUpdateAnimBg="0"/>
      <p:bldP spid="6187" grpId="0"/>
      <p:bldP spid="6188" grpId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60" name="Object 92">
            <a:extLst>
              <a:ext uri="{FF2B5EF4-FFF2-40B4-BE49-F238E27FC236}">
                <a16:creationId xmlns:a16="http://schemas.microsoft.com/office/drawing/2014/main" id="{0CB6A799-803C-4177-90BB-B5C83BF33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866473"/>
              </p:ext>
            </p:extLst>
          </p:nvPr>
        </p:nvGraphicFramePr>
        <p:xfrm>
          <a:off x="2667000" y="4991100"/>
          <a:ext cx="1028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MP 图象" r:id="rId3" imgW="1028844" imgH="1257476" progId="Paint.Picture">
                  <p:embed/>
                </p:oleObj>
              </mc:Choice>
              <mc:Fallback>
                <p:oleObj name="BMP 图象" r:id="rId3" imgW="1028844" imgH="1257476" progId="Paint.Picture">
                  <p:embed/>
                  <p:pic>
                    <p:nvPicPr>
                      <p:cNvPr id="84060" name="Object 92">
                        <a:extLst>
                          <a:ext uri="{FF2B5EF4-FFF2-40B4-BE49-F238E27FC236}">
                            <a16:creationId xmlns:a16="http://schemas.microsoft.com/office/drawing/2014/main" id="{0CB6A799-803C-4177-90BB-B5C83BF33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91100"/>
                        <a:ext cx="1028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9" name="Oval 21">
            <a:extLst>
              <a:ext uri="{FF2B5EF4-FFF2-40B4-BE49-F238E27FC236}">
                <a16:creationId xmlns:a16="http://schemas.microsoft.com/office/drawing/2014/main" id="{3A5A3B2D-A185-4CC7-A402-D89376EDD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1" y="4310064"/>
            <a:ext cx="53975" cy="53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pSp>
        <p:nvGrpSpPr>
          <p:cNvPr id="84040" name="Group 72">
            <a:extLst>
              <a:ext uri="{FF2B5EF4-FFF2-40B4-BE49-F238E27FC236}">
                <a16:creationId xmlns:a16="http://schemas.microsoft.com/office/drawing/2014/main" id="{9DF562F7-B169-41AB-9B3F-01A84AAAAC92}"/>
              </a:ext>
            </a:extLst>
          </p:cNvPr>
          <p:cNvGrpSpPr>
            <a:grpSpLocks/>
          </p:cNvGrpSpPr>
          <p:nvPr/>
        </p:nvGrpSpPr>
        <p:grpSpPr bwMode="auto">
          <a:xfrm>
            <a:off x="4410076" y="4648200"/>
            <a:ext cx="2098675" cy="469900"/>
            <a:chOff x="1818" y="2688"/>
            <a:chExt cx="1322" cy="296"/>
          </a:xfrm>
        </p:grpSpPr>
        <p:sp>
          <p:nvSpPr>
            <p:cNvPr id="13375" name="Text Box 24">
              <a:extLst>
                <a:ext uri="{FF2B5EF4-FFF2-40B4-BE49-F238E27FC236}">
                  <a16:creationId xmlns:a16="http://schemas.microsoft.com/office/drawing/2014/main" id="{3362B440-F13D-4138-9250-083F50723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" y="2688"/>
              <a:ext cx="342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Ⅶ</a:t>
              </a:r>
            </a:p>
          </p:txBody>
        </p:sp>
        <p:sp>
          <p:nvSpPr>
            <p:cNvPr id="13376" name="Line 25">
              <a:extLst>
                <a:ext uri="{FF2B5EF4-FFF2-40B4-BE49-F238E27FC236}">
                  <a16:creationId xmlns:a16="http://schemas.microsoft.com/office/drawing/2014/main" id="{3B0D23CA-4F86-4451-8950-1802A969E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736"/>
              <a:ext cx="980" cy="96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994" name="Group 26">
            <a:extLst>
              <a:ext uri="{FF2B5EF4-FFF2-40B4-BE49-F238E27FC236}">
                <a16:creationId xmlns:a16="http://schemas.microsoft.com/office/drawing/2014/main" id="{07BB58AE-D37F-447B-9FBB-477E56F65AE6}"/>
              </a:ext>
            </a:extLst>
          </p:cNvPr>
          <p:cNvGrpSpPr>
            <a:grpSpLocks/>
          </p:cNvGrpSpPr>
          <p:nvPr/>
        </p:nvGrpSpPr>
        <p:grpSpPr bwMode="auto">
          <a:xfrm>
            <a:off x="8229601" y="2667000"/>
            <a:ext cx="1603375" cy="679450"/>
            <a:chOff x="3792" y="960"/>
            <a:chExt cx="1248" cy="528"/>
          </a:xfrm>
        </p:grpSpPr>
        <p:sp>
          <p:nvSpPr>
            <p:cNvPr id="13373" name="Text Box 27">
              <a:extLst>
                <a:ext uri="{FF2B5EF4-FFF2-40B4-BE49-F238E27FC236}">
                  <a16:creationId xmlns:a16="http://schemas.microsoft.com/office/drawing/2014/main" id="{004EF30A-3BAA-42AD-A72E-70E342BA0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" y="960"/>
              <a:ext cx="386" cy="365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Ⅱ</a:t>
              </a:r>
            </a:p>
          </p:txBody>
        </p:sp>
        <p:sp>
          <p:nvSpPr>
            <p:cNvPr id="13374" name="Line 28">
              <a:extLst>
                <a:ext uri="{FF2B5EF4-FFF2-40B4-BE49-F238E27FC236}">
                  <a16:creationId xmlns:a16="http://schemas.microsoft.com/office/drawing/2014/main" id="{B9C3DD3A-6D8D-4A44-8F17-D8DD9E015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143"/>
              <a:ext cx="864" cy="34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52" name="Group 84">
            <a:extLst>
              <a:ext uri="{FF2B5EF4-FFF2-40B4-BE49-F238E27FC236}">
                <a16:creationId xmlns:a16="http://schemas.microsoft.com/office/drawing/2014/main" id="{7DF84038-0A04-4D2E-82A4-99319F6589E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819401"/>
            <a:ext cx="1447800" cy="498475"/>
            <a:chOff x="2496" y="1750"/>
            <a:chExt cx="912" cy="314"/>
          </a:xfrm>
        </p:grpSpPr>
        <p:sp>
          <p:nvSpPr>
            <p:cNvPr id="13371" name="Text Box 30">
              <a:extLst>
                <a:ext uri="{FF2B5EF4-FFF2-40B4-BE49-F238E27FC236}">
                  <a16:creationId xmlns:a16="http://schemas.microsoft.com/office/drawing/2014/main" id="{6246C2FA-3F2D-42EE-BC2F-BFE672D03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50"/>
              <a:ext cx="335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Ⅲ</a:t>
              </a:r>
            </a:p>
          </p:txBody>
        </p:sp>
        <p:sp>
          <p:nvSpPr>
            <p:cNvPr id="13372" name="Line 31">
              <a:extLst>
                <a:ext uri="{FF2B5EF4-FFF2-40B4-BE49-F238E27FC236}">
                  <a16:creationId xmlns:a16="http://schemas.microsoft.com/office/drawing/2014/main" id="{120BED49-E2DE-4670-A2B7-2CDD09392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1894"/>
              <a:ext cx="577" cy="17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00" name="Group 32">
            <a:extLst>
              <a:ext uri="{FF2B5EF4-FFF2-40B4-BE49-F238E27FC236}">
                <a16:creationId xmlns:a16="http://schemas.microsoft.com/office/drawing/2014/main" id="{EF9C2C1D-9C93-486D-8AD1-40281F119959}"/>
              </a:ext>
            </a:extLst>
          </p:cNvPr>
          <p:cNvGrpSpPr>
            <a:grpSpLocks/>
          </p:cNvGrpSpPr>
          <p:nvPr/>
        </p:nvGrpSpPr>
        <p:grpSpPr bwMode="auto">
          <a:xfrm>
            <a:off x="8534401" y="4800600"/>
            <a:ext cx="1482725" cy="901700"/>
            <a:chOff x="3600" y="2208"/>
            <a:chExt cx="1152" cy="701"/>
          </a:xfrm>
        </p:grpSpPr>
        <p:sp>
          <p:nvSpPr>
            <p:cNvPr id="13369" name="Text Box 33">
              <a:extLst>
                <a:ext uri="{FF2B5EF4-FFF2-40B4-BE49-F238E27FC236}">
                  <a16:creationId xmlns:a16="http://schemas.microsoft.com/office/drawing/2014/main" id="{44BC33C0-DE1B-4F99-800A-88C5E1D5C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544"/>
              <a:ext cx="384" cy="365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Ⅵ</a:t>
              </a:r>
            </a:p>
          </p:txBody>
        </p:sp>
        <p:sp>
          <p:nvSpPr>
            <p:cNvPr id="13370" name="Line 34">
              <a:extLst>
                <a:ext uri="{FF2B5EF4-FFF2-40B4-BE49-F238E27FC236}">
                  <a16:creationId xmlns:a16="http://schemas.microsoft.com/office/drawing/2014/main" id="{DE484DCA-8758-4E2F-BCEB-272AD80CE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768" cy="5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010" name="AutoShape 42">
            <a:extLst>
              <a:ext uri="{FF2B5EF4-FFF2-40B4-BE49-F238E27FC236}">
                <a16:creationId xmlns:a16="http://schemas.microsoft.com/office/drawing/2014/main" id="{BE247CF5-E16F-4835-B90E-268C14520C90}"/>
              </a:ext>
            </a:extLst>
          </p:cNvPr>
          <p:cNvSpPr>
            <a:spLocks noChangeArrowheads="1"/>
          </p:cNvSpPr>
          <p:nvPr/>
        </p:nvSpPr>
        <p:spPr bwMode="auto">
          <a:xfrm rot="20100000">
            <a:off x="6888163" y="3340101"/>
            <a:ext cx="1655762" cy="1751013"/>
          </a:xfrm>
          <a:prstGeom prst="parallelogram">
            <a:avLst>
              <a:gd name="adj" fmla="val 49120"/>
            </a:avLst>
          </a:prstGeom>
          <a:solidFill>
            <a:srgbClr val="33993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011" name="Object 43">
                <a:extLst>
                  <a:ext uri="{FF2B5EF4-FFF2-40B4-BE49-F238E27FC236}">
                    <a16:creationId xmlns:a16="http://schemas.microsoft.com/office/drawing/2014/main" id="{F9AC360D-1C9B-4552-86CE-76CB37EBAA5E}"/>
                  </a:ext>
                </a:extLst>
              </p:cNvPr>
              <p:cNvSpPr txBox="1"/>
              <p:nvPr/>
            </p:nvSpPr>
            <p:spPr bwMode="auto">
              <a:xfrm>
                <a:off x="5200122" y="4991100"/>
                <a:ext cx="381529" cy="342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4011" name="Object 43">
                <a:extLst>
                  <a:ext uri="{FF2B5EF4-FFF2-40B4-BE49-F238E27FC236}">
                    <a16:creationId xmlns:a16="http://schemas.microsoft.com/office/drawing/2014/main" id="{F9AC360D-1C9B-4552-86CE-76CB37EBA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0122" y="4991100"/>
                <a:ext cx="381529" cy="342900"/>
              </a:xfrm>
              <a:prstGeom prst="rect">
                <a:avLst/>
              </a:prstGeom>
              <a:blipFill>
                <a:blip r:embed="rId5"/>
                <a:stretch>
                  <a:fillRect b="-196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12" name="Object 44">
                <a:extLst>
                  <a:ext uri="{FF2B5EF4-FFF2-40B4-BE49-F238E27FC236}">
                    <a16:creationId xmlns:a16="http://schemas.microsoft.com/office/drawing/2014/main" id="{7BFA39C0-58E8-4868-89DF-F8FBABC216C7}"/>
                  </a:ext>
                </a:extLst>
              </p:cNvPr>
              <p:cNvSpPr txBox="1"/>
              <p:nvPr/>
            </p:nvSpPr>
            <p:spPr bwMode="auto">
              <a:xfrm>
                <a:off x="9499600" y="4254500"/>
                <a:ext cx="254000" cy="317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4012" name="Object 44">
                <a:extLst>
                  <a:ext uri="{FF2B5EF4-FFF2-40B4-BE49-F238E27FC236}">
                    <a16:creationId xmlns:a16="http://schemas.microsoft.com/office/drawing/2014/main" id="{7BFA39C0-58E8-4868-89DF-F8FBABC21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9600" y="4254500"/>
                <a:ext cx="254000" cy="317500"/>
              </a:xfrm>
              <a:prstGeom prst="rect">
                <a:avLst/>
              </a:prstGeom>
              <a:blipFill>
                <a:blip r:embed="rId6"/>
                <a:stretch>
                  <a:fillRect l="-7143" r="-52381" b="-61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13" name="Object 45">
                <a:extLst>
                  <a:ext uri="{FF2B5EF4-FFF2-40B4-BE49-F238E27FC236}">
                    <a16:creationId xmlns:a16="http://schemas.microsoft.com/office/drawing/2014/main" id="{38D14184-2F0D-48D2-87AD-5A5D21DBA616}"/>
                  </a:ext>
                </a:extLst>
              </p:cNvPr>
              <p:cNvSpPr txBox="1"/>
              <p:nvPr/>
            </p:nvSpPr>
            <p:spPr bwMode="auto">
              <a:xfrm>
                <a:off x="6991627" y="2379759"/>
                <a:ext cx="203200" cy="266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4013" name="Object 45">
                <a:extLst>
                  <a:ext uri="{FF2B5EF4-FFF2-40B4-BE49-F238E27FC236}">
                    <a16:creationId xmlns:a16="http://schemas.microsoft.com/office/drawing/2014/main" id="{38D14184-2F0D-48D2-87AD-5A5D21DBA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1627" y="2379759"/>
                <a:ext cx="203200" cy="266700"/>
              </a:xfrm>
              <a:prstGeom prst="rect">
                <a:avLst/>
              </a:prstGeom>
              <a:blipFill>
                <a:blip r:embed="rId7"/>
                <a:stretch>
                  <a:fillRect r="-63636" b="-545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014" name="Rectangle 46">
            <a:extLst>
              <a:ext uri="{FF2B5EF4-FFF2-40B4-BE49-F238E27FC236}">
                <a16:creationId xmlns:a16="http://schemas.microsoft.com/office/drawing/2014/main" id="{FC5B2052-9265-4B30-B88D-7FD5C8945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1" y="4338639"/>
            <a:ext cx="2138363" cy="1030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84015" name="AutoShape 47">
            <a:extLst>
              <a:ext uri="{FF2B5EF4-FFF2-40B4-BE49-F238E27FC236}">
                <a16:creationId xmlns:a16="http://schemas.microsoft.com/office/drawing/2014/main" id="{1E049C73-764D-4DD6-A88A-40937B7F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6" y="4043364"/>
            <a:ext cx="3381375" cy="650875"/>
          </a:xfrm>
          <a:prstGeom prst="parallelogram">
            <a:avLst>
              <a:gd name="adj" fmla="val 196717"/>
            </a:avLst>
          </a:prstGeom>
          <a:solidFill>
            <a:srgbClr val="3366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84016" name="Rectangle 48">
            <a:extLst>
              <a:ext uri="{FF2B5EF4-FFF2-40B4-BE49-F238E27FC236}">
                <a16:creationId xmlns:a16="http://schemas.microsoft.com/office/drawing/2014/main" id="{66328F11-4267-4EBC-AEE7-374D76675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1" y="3438525"/>
            <a:ext cx="2138363" cy="890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84017" name="Line 49">
            <a:extLst>
              <a:ext uri="{FF2B5EF4-FFF2-40B4-BE49-F238E27FC236}">
                <a16:creationId xmlns:a16="http://schemas.microsoft.com/office/drawing/2014/main" id="{CF777F82-F9E8-4F44-B3E0-46D9F4205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5363" y="2765426"/>
            <a:ext cx="0" cy="1565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018" name="Group 50">
            <a:extLst>
              <a:ext uri="{FF2B5EF4-FFF2-40B4-BE49-F238E27FC236}">
                <a16:creationId xmlns:a16="http://schemas.microsoft.com/office/drawing/2014/main" id="{6926E301-98E3-487E-A5A5-BC2A8C48FA56}"/>
              </a:ext>
            </a:extLst>
          </p:cNvPr>
          <p:cNvGrpSpPr>
            <a:grpSpLocks/>
          </p:cNvGrpSpPr>
          <p:nvPr/>
        </p:nvGrpSpPr>
        <p:grpSpPr bwMode="auto">
          <a:xfrm>
            <a:off x="6127751" y="3703639"/>
            <a:ext cx="1655763" cy="1754187"/>
            <a:chOff x="1912" y="1473"/>
            <a:chExt cx="1288" cy="1363"/>
          </a:xfrm>
        </p:grpSpPr>
        <p:sp>
          <p:nvSpPr>
            <p:cNvPr id="13367" name="AutoShape 51">
              <a:extLst>
                <a:ext uri="{FF2B5EF4-FFF2-40B4-BE49-F238E27FC236}">
                  <a16:creationId xmlns:a16="http://schemas.microsoft.com/office/drawing/2014/main" id="{D7BD3365-A8D4-46BB-8FC8-6858D221C0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1912" y="1473"/>
              <a:ext cx="1288" cy="1363"/>
            </a:xfrm>
            <a:prstGeom prst="parallelogram">
              <a:avLst>
                <a:gd name="adj" fmla="val 49120"/>
              </a:avLst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  <p:sp>
          <p:nvSpPr>
            <p:cNvPr id="13368" name="AutoShape 52">
              <a:extLst>
                <a:ext uri="{FF2B5EF4-FFF2-40B4-BE49-F238E27FC236}">
                  <a16:creationId xmlns:a16="http://schemas.microsoft.com/office/drawing/2014/main" id="{D6B2D72B-3AA9-47A8-A7C1-371FE6F570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78" y="1938"/>
              <a:ext cx="612" cy="300"/>
            </a:xfrm>
            <a:prstGeom prst="rtTriangle">
              <a:avLst/>
            </a:prstGeom>
            <a:solidFill>
              <a:srgbClr val="33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84022" name="Line 54">
            <a:extLst>
              <a:ext uri="{FF2B5EF4-FFF2-40B4-BE49-F238E27FC236}">
                <a16:creationId xmlns:a16="http://schemas.microsoft.com/office/drawing/2014/main" id="{B41EA195-1971-4ED1-8AF7-E2760EC38AA3}"/>
              </a:ext>
            </a:extLst>
          </p:cNvPr>
          <p:cNvSpPr>
            <a:spLocks noChangeShapeType="1"/>
          </p:cNvSpPr>
          <p:nvPr/>
        </p:nvSpPr>
        <p:spPr bwMode="auto">
          <a:xfrm rot="357764" flipV="1">
            <a:off x="5662613" y="4243388"/>
            <a:ext cx="1631950" cy="103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23" name="Line 55">
            <a:extLst>
              <a:ext uri="{FF2B5EF4-FFF2-40B4-BE49-F238E27FC236}">
                <a16:creationId xmlns:a16="http://schemas.microsoft.com/office/drawing/2014/main" id="{D2662CB1-729D-4F55-AE25-005D36B1A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694238"/>
            <a:ext cx="2089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4063" name="Group 95">
            <a:extLst>
              <a:ext uri="{FF2B5EF4-FFF2-40B4-BE49-F238E27FC236}">
                <a16:creationId xmlns:a16="http://schemas.microsoft.com/office/drawing/2014/main" id="{46B1EDCC-9771-4DA8-BC4D-D5872B06F20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937126"/>
            <a:ext cx="457200" cy="1095375"/>
            <a:chOff x="3936" y="3110"/>
            <a:chExt cx="288" cy="690"/>
          </a:xfrm>
        </p:grpSpPr>
        <p:sp>
          <p:nvSpPr>
            <p:cNvPr id="13365" name="Text Box 61">
              <a:extLst>
                <a:ext uri="{FF2B5EF4-FFF2-40B4-BE49-F238E27FC236}">
                  <a16:creationId xmlns:a16="http://schemas.microsoft.com/office/drawing/2014/main" id="{8B81C38B-50BA-4B07-B029-BF0BEE15B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504"/>
              <a:ext cx="288" cy="296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/>
                <a:t>Ⅴ</a:t>
              </a:r>
            </a:p>
          </p:txBody>
        </p:sp>
        <p:sp>
          <p:nvSpPr>
            <p:cNvPr id="13366" name="Line 62">
              <a:extLst>
                <a:ext uri="{FF2B5EF4-FFF2-40B4-BE49-F238E27FC236}">
                  <a16:creationId xmlns:a16="http://schemas.microsoft.com/office/drawing/2014/main" id="{43598A8A-32C5-452F-B746-0772B539D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3110"/>
              <a:ext cx="94" cy="394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43" name="Group 75">
            <a:extLst>
              <a:ext uri="{FF2B5EF4-FFF2-40B4-BE49-F238E27FC236}">
                <a16:creationId xmlns:a16="http://schemas.microsoft.com/office/drawing/2014/main" id="{761F2926-92AB-4511-B97F-7B18D7D93C51}"/>
              </a:ext>
            </a:extLst>
          </p:cNvPr>
          <p:cNvGrpSpPr>
            <a:grpSpLocks/>
          </p:cNvGrpSpPr>
          <p:nvPr/>
        </p:nvGrpSpPr>
        <p:grpSpPr bwMode="auto">
          <a:xfrm>
            <a:off x="5867403" y="5029202"/>
            <a:ext cx="641351" cy="1204913"/>
            <a:chOff x="2771" y="3024"/>
            <a:chExt cx="404" cy="759"/>
          </a:xfrm>
        </p:grpSpPr>
        <p:sp>
          <p:nvSpPr>
            <p:cNvPr id="13363" name="Text Box 64">
              <a:extLst>
                <a:ext uri="{FF2B5EF4-FFF2-40B4-BE49-F238E27FC236}">
                  <a16:creationId xmlns:a16="http://schemas.microsoft.com/office/drawing/2014/main" id="{FCE09678-1569-43A6-BB1D-7690C5DD4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" y="3492"/>
              <a:ext cx="404" cy="291"/>
            </a:xfrm>
            <a:prstGeom prst="rect">
              <a:avLst/>
            </a:prstGeom>
            <a:solidFill>
              <a:srgbClr val="663300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/>
                <a:t>Ⅷ</a:t>
              </a:r>
            </a:p>
          </p:txBody>
        </p:sp>
        <p:sp>
          <p:nvSpPr>
            <p:cNvPr id="13364" name="Line 65">
              <a:extLst>
                <a:ext uri="{FF2B5EF4-FFF2-40B4-BE49-F238E27FC236}">
                  <a16:creationId xmlns:a16="http://schemas.microsoft.com/office/drawing/2014/main" id="{1C3EB6EC-2C61-47EC-8BC1-D9F830A1E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3024"/>
              <a:ext cx="156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4039" name="Group 71">
            <a:extLst>
              <a:ext uri="{FF2B5EF4-FFF2-40B4-BE49-F238E27FC236}">
                <a16:creationId xmlns:a16="http://schemas.microsoft.com/office/drawing/2014/main" id="{6F3F166A-FD0D-4AE8-8EB2-64D1110B49F4}"/>
              </a:ext>
            </a:extLst>
          </p:cNvPr>
          <p:cNvGrpSpPr>
            <a:grpSpLocks/>
          </p:cNvGrpSpPr>
          <p:nvPr/>
        </p:nvGrpSpPr>
        <p:grpSpPr bwMode="auto">
          <a:xfrm>
            <a:off x="4595814" y="3581400"/>
            <a:ext cx="1912937" cy="469900"/>
            <a:chOff x="1935" y="2016"/>
            <a:chExt cx="1205" cy="296"/>
          </a:xfrm>
        </p:grpSpPr>
        <p:sp>
          <p:nvSpPr>
            <p:cNvPr id="13361" name="Text Box 67">
              <a:extLst>
                <a:ext uri="{FF2B5EF4-FFF2-40B4-BE49-F238E27FC236}">
                  <a16:creationId xmlns:a16="http://schemas.microsoft.com/office/drawing/2014/main" id="{F9513C9E-807B-4526-82B5-805B93802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" y="2016"/>
              <a:ext cx="321" cy="296"/>
            </a:xfrm>
            <a:prstGeom prst="rect">
              <a:avLst/>
            </a:prstGeom>
            <a:solidFill>
              <a:srgbClr val="0066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Ⅳ</a:t>
              </a:r>
            </a:p>
          </p:txBody>
        </p:sp>
        <p:sp>
          <p:nvSpPr>
            <p:cNvPr id="13362" name="Line 68">
              <a:extLst>
                <a:ext uri="{FF2B5EF4-FFF2-40B4-BE49-F238E27FC236}">
                  <a16:creationId xmlns:a16="http://schemas.microsoft.com/office/drawing/2014/main" id="{736237D2-F588-42C0-BEF9-C1C217FA0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172"/>
              <a:ext cx="88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34" name="Rectangle 3">
            <a:extLst>
              <a:ext uri="{FF2B5EF4-FFF2-40B4-BE49-F238E27FC236}">
                <a16:creationId xmlns:a16="http://schemas.microsoft.com/office/drawing/2014/main" id="{63BB741F-9175-4C6C-8C32-77FEB1FB3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358775"/>
            <a:ext cx="3886200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>
                <a:ea typeface="楷体_GB2312" pitchFamily="49" charset="-122"/>
              </a:rPr>
              <a:t>三、空间直角坐标系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E17F66BC-4B94-464D-B049-718378F80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524001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由三条互相垂直的数轴按右手规则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5A0D7CFF-8550-4D98-99D9-5BB404DEA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57401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楷体_GB2312" pitchFamily="49" charset="-122"/>
              </a:rPr>
              <a:t>组成一个空间直角坐标系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809B5642-B21A-405E-BF4B-8179E66F4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7432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坐标原点 </a:t>
            </a:r>
          </a:p>
        </p:txBody>
      </p:sp>
      <p:sp>
        <p:nvSpPr>
          <p:cNvPr id="83975" name="Text Box 7">
            <a:extLst>
              <a:ext uri="{FF2B5EF4-FFF2-40B4-BE49-F238E27FC236}">
                <a16:creationId xmlns:a16="http://schemas.microsoft.com/office/drawing/2014/main" id="{C210DF26-5221-4CAF-B86E-CAE60668F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908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坐标轴</a:t>
            </a:r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2A992346-27A7-41BA-BFB4-5FBCD1E0B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783" y="5365152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>
                <a:ea typeface="楷体_GB2312" pitchFamily="49" charset="-122"/>
              </a:rPr>
              <a:t>x</a:t>
            </a:r>
            <a:r>
              <a:rPr lang="zh-CN" altLang="en-US" sz="2400" b="1" dirty="0">
                <a:ea typeface="楷体_GB2312" pitchFamily="49" charset="-122"/>
              </a:rPr>
              <a:t>轴</a:t>
            </a:r>
            <a:r>
              <a:rPr lang="en-US" altLang="zh-CN" sz="2400" b="1" dirty="0">
                <a:ea typeface="楷体_GB2312" pitchFamily="49" charset="-122"/>
              </a:rPr>
              <a:t>(</a:t>
            </a:r>
            <a:r>
              <a:rPr lang="zh-CN" altLang="en-US" sz="2400" b="1" dirty="0">
                <a:ea typeface="楷体_GB2312" pitchFamily="49" charset="-122"/>
              </a:rPr>
              <a:t>横轴</a:t>
            </a:r>
            <a:r>
              <a:rPr lang="en-US" altLang="zh-CN" sz="2400" b="1" dirty="0">
                <a:ea typeface="楷体_GB2312" pitchFamily="49" charset="-122"/>
              </a:rPr>
              <a:t>)</a:t>
            </a:r>
          </a:p>
        </p:txBody>
      </p:sp>
      <p:sp>
        <p:nvSpPr>
          <p:cNvPr id="83978" name="Text Box 10">
            <a:extLst>
              <a:ext uri="{FF2B5EF4-FFF2-40B4-BE49-F238E27FC236}">
                <a16:creationId xmlns:a16="http://schemas.microsoft.com/office/drawing/2014/main" id="{7BB7C1A7-AE55-4D04-ACB7-037F4A255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407" y="457438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>
                <a:ea typeface="楷体_GB2312" pitchFamily="49" charset="-122"/>
              </a:rPr>
              <a:t>y</a:t>
            </a:r>
            <a:r>
              <a:rPr lang="zh-CN" altLang="en-US" sz="2400" b="1" dirty="0">
                <a:ea typeface="楷体_GB2312" pitchFamily="49" charset="-122"/>
              </a:rPr>
              <a:t>轴</a:t>
            </a:r>
            <a:r>
              <a:rPr lang="en-US" altLang="zh-CN" sz="2400" b="1" dirty="0">
                <a:ea typeface="楷体_GB2312" pitchFamily="49" charset="-122"/>
              </a:rPr>
              <a:t>(</a:t>
            </a:r>
            <a:r>
              <a:rPr lang="zh-CN" altLang="en-US" sz="2400" b="1" dirty="0">
                <a:ea typeface="楷体_GB2312" pitchFamily="49" charset="-122"/>
              </a:rPr>
              <a:t>纵轴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</p:txBody>
      </p:sp>
      <p:sp>
        <p:nvSpPr>
          <p:cNvPr id="83980" name="Text Box 12">
            <a:extLst>
              <a:ext uri="{FF2B5EF4-FFF2-40B4-BE49-F238E27FC236}">
                <a16:creationId xmlns:a16="http://schemas.microsoft.com/office/drawing/2014/main" id="{97EE98F3-4468-42AF-84D0-F289E5BD3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86000"/>
            <a:ext cx="162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 dirty="0">
                <a:ea typeface="楷体_GB2312" pitchFamily="49" charset="-122"/>
              </a:rPr>
              <a:t>z</a:t>
            </a: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zh-CN" altLang="en-US" sz="2400" b="1" dirty="0">
                <a:ea typeface="楷体_GB2312" pitchFamily="49" charset="-122"/>
              </a:rPr>
              <a:t>轴</a:t>
            </a:r>
            <a:r>
              <a:rPr lang="en-US" altLang="zh-CN" sz="2400" b="1" dirty="0">
                <a:ea typeface="楷体_GB2312" pitchFamily="49" charset="-122"/>
              </a:rPr>
              <a:t>(</a:t>
            </a:r>
            <a:r>
              <a:rPr lang="zh-CN" altLang="en-US" sz="2400" b="1" dirty="0">
                <a:ea typeface="楷体_GB2312" pitchFamily="49" charset="-122"/>
              </a:rPr>
              <a:t>竖轴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A9CEE82C-A433-45AB-9454-53019BFC2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382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过空间一定点 </a:t>
            </a:r>
            <a:r>
              <a:rPr lang="en-US" altLang="zh-CN" sz="2800" b="1" i="1" dirty="0">
                <a:ea typeface="楷体_GB2312" pitchFamily="49" charset="-122"/>
              </a:rPr>
              <a:t>o</a:t>
            </a:r>
            <a:r>
              <a:rPr lang="en-US" altLang="zh-CN" sz="2800" i="1" dirty="0">
                <a:ea typeface="楷体_GB2312" pitchFamily="49" charset="-122"/>
              </a:rPr>
              <a:t> ,</a:t>
            </a:r>
          </a:p>
        </p:txBody>
      </p:sp>
      <p:sp>
        <p:nvSpPr>
          <p:cNvPr id="84024" name="Line 56">
            <a:extLst>
              <a:ext uri="{FF2B5EF4-FFF2-40B4-BE49-F238E27FC236}">
                <a16:creationId xmlns:a16="http://schemas.microsoft.com/office/drawing/2014/main" id="{95672861-A971-4732-BD96-2E723C09A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3301" y="4338638"/>
            <a:ext cx="2087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5" name="Rectangle 77">
            <a:extLst>
              <a:ext uri="{FF2B5EF4-FFF2-40B4-BE49-F238E27FC236}">
                <a16:creationId xmlns:a16="http://schemas.microsoft.com/office/drawing/2014/main" id="{A6BF07B4-2E6C-4A65-BB1A-D157E4B8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1"/>
            <a:ext cx="15176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坐标面</a:t>
            </a:r>
          </a:p>
        </p:txBody>
      </p:sp>
      <p:sp>
        <p:nvSpPr>
          <p:cNvPr id="84046" name="Text Box 78">
            <a:extLst>
              <a:ext uri="{FF2B5EF4-FFF2-40B4-BE49-F238E27FC236}">
                <a16:creationId xmlns:a16="http://schemas.microsoft.com/office/drawing/2014/main" id="{29EB0C2C-0AC3-453F-9ED3-F1530B81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33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>
                <a:ea typeface="楷体_GB2312" pitchFamily="49" charset="-122"/>
              </a:rPr>
              <a:t>卦限</a:t>
            </a:r>
            <a:r>
              <a:rPr lang="en-US" altLang="zh-CN" sz="2800">
                <a:ea typeface="楷体_GB2312" pitchFamily="49" charset="-122"/>
              </a:rPr>
              <a:t>(</a:t>
            </a:r>
            <a:r>
              <a:rPr lang="zh-CN" altLang="en-US" sz="2800">
                <a:ea typeface="楷体_GB2312" pitchFamily="49" charset="-122"/>
              </a:rPr>
              <a:t>八个</a:t>
            </a:r>
            <a:r>
              <a:rPr lang="en-US" altLang="zh-CN" sz="2800">
                <a:ea typeface="楷体_GB2312" pitchFamily="49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004" name="Object 36">
                <a:extLst>
                  <a:ext uri="{FF2B5EF4-FFF2-40B4-BE49-F238E27FC236}">
                    <a16:creationId xmlns:a16="http://schemas.microsoft.com/office/drawing/2014/main" id="{5407EF0D-BC79-440E-9F5A-238F64C2C1DD}"/>
                  </a:ext>
                </a:extLst>
              </p:cNvPr>
              <p:cNvSpPr txBox="1"/>
              <p:nvPr/>
            </p:nvSpPr>
            <p:spPr bwMode="auto">
              <a:xfrm>
                <a:off x="7366384" y="4236230"/>
                <a:ext cx="931862" cy="4206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𝒙𝒐𝒚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面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4004" name="Object 36">
                <a:extLst>
                  <a:ext uri="{FF2B5EF4-FFF2-40B4-BE49-F238E27FC236}">
                    <a16:creationId xmlns:a16="http://schemas.microsoft.com/office/drawing/2014/main" id="{5407EF0D-BC79-440E-9F5A-238F64C2C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6384" y="4236230"/>
                <a:ext cx="931862" cy="420687"/>
              </a:xfrm>
              <a:prstGeom prst="rect">
                <a:avLst/>
              </a:prstGeom>
              <a:blipFill>
                <a:blip r:embed="rId8"/>
                <a:stretch>
                  <a:fillRect l="-1961" r="-13725" b="-217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08" name="Object 40">
                <a:extLst>
                  <a:ext uri="{FF2B5EF4-FFF2-40B4-BE49-F238E27FC236}">
                    <a16:creationId xmlns:a16="http://schemas.microsoft.com/office/drawing/2014/main" id="{FF2C5066-6A0C-4448-9B7D-C3BAE21D6329}"/>
                  </a:ext>
                </a:extLst>
              </p:cNvPr>
              <p:cNvSpPr txBox="1"/>
              <p:nvPr/>
            </p:nvSpPr>
            <p:spPr bwMode="auto">
              <a:xfrm>
                <a:off x="7391400" y="3505200"/>
                <a:ext cx="946150" cy="420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𝒚𝒐𝒛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面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4008" name="Object 40">
                <a:extLst>
                  <a:ext uri="{FF2B5EF4-FFF2-40B4-BE49-F238E27FC236}">
                    <a16:creationId xmlns:a16="http://schemas.microsoft.com/office/drawing/2014/main" id="{FF2C5066-6A0C-4448-9B7D-C3BAE21D6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1400" y="3505200"/>
                <a:ext cx="946150" cy="420688"/>
              </a:xfrm>
              <a:prstGeom prst="rect">
                <a:avLst/>
              </a:prstGeom>
              <a:blipFill>
                <a:blip r:embed="rId9"/>
                <a:stretch>
                  <a:fillRect l="-2581" r="-9677" b="-217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050" name="Text Box 82">
            <a:extLst>
              <a:ext uri="{FF2B5EF4-FFF2-40B4-BE49-F238E27FC236}">
                <a16:creationId xmlns:a16="http://schemas.microsoft.com/office/drawing/2014/main" id="{2F0D76AD-3AD7-425C-848D-D423F78DBFA8}"/>
              </a:ext>
            </a:extLst>
          </p:cNvPr>
          <p:cNvSpPr txBox="1">
            <a:spLocks noChangeArrowheads="1"/>
          </p:cNvSpPr>
          <p:nvPr/>
        </p:nvSpPr>
        <p:spPr bwMode="auto">
          <a:xfrm rot="20393981">
            <a:off x="6428686" y="3636851"/>
            <a:ext cx="103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 dirty="0" err="1">
                <a:ea typeface="楷体_GB2312" pitchFamily="49" charset="-122"/>
              </a:rPr>
              <a:t>zox</a:t>
            </a:r>
            <a:r>
              <a:rPr lang="zh-CN" altLang="en-US" sz="2800" dirty="0">
                <a:ea typeface="楷体_GB2312" pitchFamily="49" charset="-122"/>
              </a:rPr>
              <a:t>面</a:t>
            </a:r>
          </a:p>
        </p:txBody>
      </p:sp>
      <p:sp>
        <p:nvSpPr>
          <p:cNvPr id="84051" name="Text Box 83">
            <a:extLst>
              <a:ext uri="{FF2B5EF4-FFF2-40B4-BE49-F238E27FC236}">
                <a16:creationId xmlns:a16="http://schemas.microsoft.com/office/drawing/2014/main" id="{09625DBF-4F03-43A5-A7B5-6FDFC2ECF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982663"/>
            <a:ext cx="484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1. </a:t>
            </a:r>
            <a:r>
              <a:rPr lang="zh-CN" altLang="en-US" sz="2800" b="1">
                <a:ea typeface="楷体_GB2312" pitchFamily="49" charset="-122"/>
              </a:rPr>
              <a:t>空间直角坐标系的基本概念</a:t>
            </a:r>
          </a:p>
        </p:txBody>
      </p:sp>
      <p:grpSp>
        <p:nvGrpSpPr>
          <p:cNvPr id="84065" name="Group 97">
            <a:extLst>
              <a:ext uri="{FF2B5EF4-FFF2-40B4-BE49-F238E27FC236}">
                <a16:creationId xmlns:a16="http://schemas.microsoft.com/office/drawing/2014/main" id="{91E21094-36A4-445F-A018-485D64CC8A8C}"/>
              </a:ext>
            </a:extLst>
          </p:cNvPr>
          <p:cNvGrpSpPr>
            <a:grpSpLocks/>
          </p:cNvGrpSpPr>
          <p:nvPr/>
        </p:nvGrpSpPr>
        <p:grpSpPr bwMode="auto">
          <a:xfrm>
            <a:off x="7742239" y="3733805"/>
            <a:ext cx="2376487" cy="461963"/>
            <a:chOff x="3917" y="2352"/>
            <a:chExt cx="1497" cy="291"/>
          </a:xfrm>
        </p:grpSpPr>
        <p:sp>
          <p:nvSpPr>
            <p:cNvPr id="13359" name="Line 59">
              <a:extLst>
                <a:ext uri="{FF2B5EF4-FFF2-40B4-BE49-F238E27FC236}">
                  <a16:creationId xmlns:a16="http://schemas.microsoft.com/office/drawing/2014/main" id="{30B4FB8F-5017-4173-8EDB-7B60686E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7" y="2500"/>
              <a:ext cx="128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0" name="Text Box 96">
              <a:extLst>
                <a:ext uri="{FF2B5EF4-FFF2-40B4-BE49-F238E27FC236}">
                  <a16:creationId xmlns:a16="http://schemas.microsoft.com/office/drawing/2014/main" id="{0BCA3867-1FF8-4DFA-A0A1-9ADD9F13D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2352"/>
              <a:ext cx="192" cy="291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Ⅰ</a:t>
              </a:r>
            </a:p>
          </p:txBody>
        </p:sp>
      </p:grpSp>
      <p:sp>
        <p:nvSpPr>
          <p:cNvPr id="65" name="Text Box 82">
            <a:extLst>
              <a:ext uri="{FF2B5EF4-FFF2-40B4-BE49-F238E27FC236}">
                <a16:creationId xmlns:a16="http://schemas.microsoft.com/office/drawing/2014/main" id="{B90FAFC9-9362-4B20-B9BD-A211419EFD98}"/>
              </a:ext>
            </a:extLst>
          </p:cNvPr>
          <p:cNvSpPr txBox="1">
            <a:spLocks noChangeArrowheads="1"/>
          </p:cNvSpPr>
          <p:nvPr/>
        </p:nvSpPr>
        <p:spPr bwMode="auto">
          <a:xfrm rot="20393981">
            <a:off x="7081972" y="419775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ea typeface="楷体_GB2312" pitchFamily="49" charset="-122"/>
              </a:rPr>
              <a:t>o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4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8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11" grpId="0"/>
      <p:bldP spid="84012" grpId="0"/>
      <p:bldP spid="84013" grpId="0"/>
      <p:bldP spid="83972" grpId="0" autoUpdateAnimBg="0"/>
      <p:bldP spid="83973" grpId="0" autoUpdateAnimBg="0"/>
      <p:bldP spid="83974" grpId="0" autoUpdateAnimBg="0"/>
      <p:bldP spid="83975" grpId="0" autoUpdateAnimBg="0"/>
      <p:bldP spid="83976" grpId="0" autoUpdateAnimBg="0"/>
      <p:bldP spid="83978" grpId="0" autoUpdateAnimBg="0"/>
      <p:bldP spid="83980" grpId="0" autoUpdateAnimBg="0"/>
      <p:bldP spid="83988" grpId="0" autoUpdateAnimBg="0"/>
      <p:bldP spid="84045" grpId="0" build="p" autoUpdateAnimBg="0"/>
      <p:bldP spid="84046" grpId="0" build="p" autoUpdateAnimBg="0"/>
      <p:bldP spid="84004" grpId="0"/>
      <p:bldP spid="84050" grpId="0" build="p" autoUpdateAnimBg="0"/>
      <p:bldP spid="84051" grpId="0" build="p" autoUpdateAnimBg="0"/>
      <p:bldP spid="6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81">
            <a:extLst>
              <a:ext uri="{FF2B5EF4-FFF2-40B4-BE49-F238E27FC236}">
                <a16:creationId xmlns:a16="http://schemas.microsoft.com/office/drawing/2014/main" id="{A3BF0F08-43CD-49A5-9D68-580848174395}"/>
              </a:ext>
            </a:extLst>
          </p:cNvPr>
          <p:cNvGrpSpPr>
            <a:grpSpLocks/>
          </p:cNvGrpSpPr>
          <p:nvPr/>
        </p:nvGrpSpPr>
        <p:grpSpPr bwMode="auto">
          <a:xfrm>
            <a:off x="5019675" y="3552826"/>
            <a:ext cx="4159250" cy="2695575"/>
            <a:chOff x="2202" y="2238"/>
            <a:chExt cx="2620" cy="1698"/>
          </a:xfrm>
        </p:grpSpPr>
        <p:sp>
          <p:nvSpPr>
            <p:cNvPr id="14397" name="Line 3">
              <a:extLst>
                <a:ext uri="{FF2B5EF4-FFF2-40B4-BE49-F238E27FC236}">
                  <a16:creationId xmlns:a16="http://schemas.microsoft.com/office/drawing/2014/main" id="{74B05BEE-D603-4E5C-B14C-1924F0D434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21836" flipH="1">
              <a:off x="2449" y="3262"/>
              <a:ext cx="531" cy="5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98" name="Line 4">
              <a:extLst>
                <a:ext uri="{FF2B5EF4-FFF2-40B4-BE49-F238E27FC236}">
                  <a16:creationId xmlns:a16="http://schemas.microsoft.com/office/drawing/2014/main" id="{C5A0AAC3-BAF0-4260-B1B9-47C009631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8" y="2324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99" name="Line 5">
              <a:extLst>
                <a:ext uri="{FF2B5EF4-FFF2-40B4-BE49-F238E27FC236}">
                  <a16:creationId xmlns:a16="http://schemas.microsoft.com/office/drawing/2014/main" id="{9548A4FC-1DCA-4ED6-BB12-4CB896B28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8" y="3320"/>
              <a:ext cx="1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00" name="Object 6">
                  <a:extLst>
                    <a:ext uri="{FF2B5EF4-FFF2-40B4-BE49-F238E27FC236}">
                      <a16:creationId xmlns:a16="http://schemas.microsoft.com/office/drawing/2014/main" id="{855939C2-4DA2-4122-949B-D00781733F37}"/>
                    </a:ext>
                  </a:extLst>
                </p:cNvPr>
                <p:cNvSpPr txBox="1"/>
                <p:nvPr/>
              </p:nvSpPr>
              <p:spPr bwMode="auto">
                <a:xfrm>
                  <a:off x="2202" y="3700"/>
                  <a:ext cx="213" cy="2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00" name="Object 6">
                  <a:extLst>
                    <a:ext uri="{FF2B5EF4-FFF2-40B4-BE49-F238E27FC236}">
                      <a16:creationId xmlns:a16="http://schemas.microsoft.com/office/drawing/2014/main" id="{855939C2-4DA2-4122-949B-D00781733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2" y="3700"/>
                  <a:ext cx="213" cy="2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01" name="Object 7">
                  <a:extLst>
                    <a:ext uri="{FF2B5EF4-FFF2-40B4-BE49-F238E27FC236}">
                      <a16:creationId xmlns:a16="http://schemas.microsoft.com/office/drawing/2014/main" id="{631B0177-08FC-4C49-A9CF-36E02DE87D3F}"/>
                    </a:ext>
                  </a:extLst>
                </p:cNvPr>
                <p:cNvSpPr txBox="1"/>
                <p:nvPr/>
              </p:nvSpPr>
              <p:spPr bwMode="auto">
                <a:xfrm>
                  <a:off x="4610" y="3202"/>
                  <a:ext cx="212" cy="2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01" name="Object 7">
                  <a:extLst>
                    <a:ext uri="{FF2B5EF4-FFF2-40B4-BE49-F238E27FC236}">
                      <a16:creationId xmlns:a16="http://schemas.microsoft.com/office/drawing/2014/main" id="{631B0177-08FC-4C49-A9CF-36E02DE87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10" y="3202"/>
                  <a:ext cx="212" cy="248"/>
                </a:xfrm>
                <a:prstGeom prst="rect">
                  <a:avLst/>
                </a:prstGeom>
                <a:blipFill>
                  <a:blip r:embed="rId3"/>
                  <a:stretch>
                    <a:fillRect b="-156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02" name="Object 8">
                  <a:extLst>
                    <a:ext uri="{FF2B5EF4-FFF2-40B4-BE49-F238E27FC236}">
                      <a16:creationId xmlns:a16="http://schemas.microsoft.com/office/drawing/2014/main" id="{119E2809-804A-490C-855D-03854FF6A804}"/>
                    </a:ext>
                  </a:extLst>
                </p:cNvPr>
                <p:cNvSpPr txBox="1"/>
                <p:nvPr/>
              </p:nvSpPr>
              <p:spPr bwMode="auto">
                <a:xfrm>
                  <a:off x="3074" y="2238"/>
                  <a:ext cx="298" cy="2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02" name="Object 8">
                  <a:extLst>
                    <a:ext uri="{FF2B5EF4-FFF2-40B4-BE49-F238E27FC236}">
                      <a16:creationId xmlns:a16="http://schemas.microsoft.com/office/drawing/2014/main" id="{119E2809-804A-490C-855D-03854FF6A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4" y="2238"/>
                  <a:ext cx="298" cy="2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03" name="Object 53">
                  <a:extLst>
                    <a:ext uri="{FF2B5EF4-FFF2-40B4-BE49-F238E27FC236}">
                      <a16:creationId xmlns:a16="http://schemas.microsoft.com/office/drawing/2014/main" id="{C0B47D36-D559-48BF-AC6E-BF693F5A9424}"/>
                    </a:ext>
                  </a:extLst>
                </p:cNvPr>
                <p:cNvSpPr txBox="1"/>
                <p:nvPr/>
              </p:nvSpPr>
              <p:spPr bwMode="auto">
                <a:xfrm>
                  <a:off x="2839" y="3201"/>
                  <a:ext cx="185" cy="2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oMath>
                    </m:oMathPara>
                  </a14:m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403" name="Object 53">
                  <a:extLst>
                    <a:ext uri="{FF2B5EF4-FFF2-40B4-BE49-F238E27FC236}">
                      <a16:creationId xmlns:a16="http://schemas.microsoft.com/office/drawing/2014/main" id="{C0B47D36-D559-48BF-AC6E-BF693F5A9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39" y="3201"/>
                  <a:ext cx="185" cy="2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104" name="Group 88">
            <a:extLst>
              <a:ext uri="{FF2B5EF4-FFF2-40B4-BE49-F238E27FC236}">
                <a16:creationId xmlns:a16="http://schemas.microsoft.com/office/drawing/2014/main" id="{AE7F104B-7E5A-4CE5-A317-0931DB2AE2DE}"/>
              </a:ext>
            </a:extLst>
          </p:cNvPr>
          <p:cNvGrpSpPr>
            <a:grpSpLocks/>
          </p:cNvGrpSpPr>
          <p:nvPr/>
        </p:nvGrpSpPr>
        <p:grpSpPr bwMode="auto">
          <a:xfrm>
            <a:off x="5634038" y="4267200"/>
            <a:ext cx="2851150" cy="522288"/>
            <a:chOff x="2589" y="2688"/>
            <a:chExt cx="1796" cy="329"/>
          </a:xfrm>
        </p:grpSpPr>
        <p:sp>
          <p:nvSpPr>
            <p:cNvPr id="14395" name="AutoShape 15">
              <a:extLst>
                <a:ext uri="{FF2B5EF4-FFF2-40B4-BE49-F238E27FC236}">
                  <a16:creationId xmlns:a16="http://schemas.microsoft.com/office/drawing/2014/main" id="{628F452E-8441-4C75-9C11-18E9C1744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732"/>
              <a:ext cx="1796" cy="285"/>
            </a:xfrm>
            <a:prstGeom prst="parallelogram">
              <a:avLst>
                <a:gd name="adj" fmla="val 158361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14396" name="Line 84">
              <a:extLst>
                <a:ext uri="{FF2B5EF4-FFF2-40B4-BE49-F238E27FC236}">
                  <a16:creationId xmlns:a16="http://schemas.microsoft.com/office/drawing/2014/main" id="{AC109747-D089-442D-BCBA-0DFE55274A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2" y="2688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106" name="Group 90">
            <a:extLst>
              <a:ext uri="{FF2B5EF4-FFF2-40B4-BE49-F238E27FC236}">
                <a16:creationId xmlns:a16="http://schemas.microsoft.com/office/drawing/2014/main" id="{A3A75D56-84C6-4989-B661-FFFB480D87FF}"/>
              </a:ext>
            </a:extLst>
          </p:cNvPr>
          <p:cNvGrpSpPr>
            <a:grpSpLocks/>
          </p:cNvGrpSpPr>
          <p:nvPr/>
        </p:nvGrpSpPr>
        <p:grpSpPr bwMode="auto">
          <a:xfrm>
            <a:off x="5640388" y="4789489"/>
            <a:ext cx="2138362" cy="1011237"/>
            <a:chOff x="2593" y="3017"/>
            <a:chExt cx="1347" cy="637"/>
          </a:xfrm>
        </p:grpSpPr>
        <p:sp>
          <p:nvSpPr>
            <p:cNvPr id="14391" name="Rectangle 14">
              <a:extLst>
                <a:ext uri="{FF2B5EF4-FFF2-40B4-BE49-F238E27FC236}">
                  <a16:creationId xmlns:a16="http://schemas.microsoft.com/office/drawing/2014/main" id="{47B5089F-04C8-466B-A6C7-65831DB80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3017"/>
              <a:ext cx="1347" cy="603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14392" name="Line 83">
              <a:extLst>
                <a:ext uri="{FF2B5EF4-FFF2-40B4-BE49-F238E27FC236}">
                  <a16:creationId xmlns:a16="http://schemas.microsoft.com/office/drawing/2014/main" id="{2D3E4084-F7FE-428C-AB99-55C20C505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8" y="3320"/>
              <a:ext cx="8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93" name="Line 85">
              <a:extLst>
                <a:ext uri="{FF2B5EF4-FFF2-40B4-BE49-F238E27FC236}">
                  <a16:creationId xmlns:a16="http://schemas.microsoft.com/office/drawing/2014/main" id="{B744FCE1-9FE0-4522-B5DA-E234F30377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21836" flipH="1">
              <a:off x="2625" y="3273"/>
              <a:ext cx="381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94" name="Line 89">
              <a:extLst>
                <a:ext uri="{FF2B5EF4-FFF2-40B4-BE49-F238E27FC236}">
                  <a16:creationId xmlns:a16="http://schemas.microsoft.com/office/drawing/2014/main" id="{A2A29725-B0E8-49A0-8D18-48A5F3536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2" y="3024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108" name="Group 92">
            <a:extLst>
              <a:ext uri="{FF2B5EF4-FFF2-40B4-BE49-F238E27FC236}">
                <a16:creationId xmlns:a16="http://schemas.microsoft.com/office/drawing/2014/main" id="{66EB78F3-0912-47BF-83BB-73E81C7216A1}"/>
              </a:ext>
            </a:extLst>
          </p:cNvPr>
          <p:cNvGrpSpPr>
            <a:grpSpLocks/>
          </p:cNvGrpSpPr>
          <p:nvPr/>
        </p:nvGrpSpPr>
        <p:grpSpPr bwMode="auto">
          <a:xfrm>
            <a:off x="7434264" y="4641851"/>
            <a:ext cx="1360487" cy="771525"/>
            <a:chOff x="3723" y="2924"/>
            <a:chExt cx="857" cy="486"/>
          </a:xfrm>
        </p:grpSpPr>
        <p:sp>
          <p:nvSpPr>
            <p:cNvPr id="14389" name="AutoShape 10">
              <a:extLst>
                <a:ext uri="{FF2B5EF4-FFF2-40B4-BE49-F238E27FC236}">
                  <a16:creationId xmlns:a16="http://schemas.microsoft.com/office/drawing/2014/main" id="{D941A123-EF56-4AA1-B78B-0B6A9C65C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55135">
              <a:off x="3723" y="2924"/>
              <a:ext cx="857" cy="486"/>
            </a:xfrm>
            <a:prstGeom prst="parallelogram">
              <a:avLst>
                <a:gd name="adj" fmla="val 68984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  <p:sp>
          <p:nvSpPr>
            <p:cNvPr id="14390" name="Line 91">
              <a:extLst>
                <a:ext uri="{FF2B5EF4-FFF2-40B4-BE49-F238E27FC236}">
                  <a16:creationId xmlns:a16="http://schemas.microsoft.com/office/drawing/2014/main" id="{CC936B97-A175-4773-89C7-C99FA1319B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3320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071" name="Text Box 55">
                <a:extLst>
                  <a:ext uri="{FF2B5EF4-FFF2-40B4-BE49-F238E27FC236}">
                    <a16:creationId xmlns:a16="http://schemas.microsoft.com/office/drawing/2014/main" id="{380C589D-01B4-4DA8-9B36-D23C2FB55C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3000" y="1081088"/>
                <a:ext cx="1270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cs typeface="Times New Roman" panose="02020603050405020304" pitchFamily="18" charset="0"/>
                  </a:rPr>
                  <a:t>向径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endParaRPr lang="zh-CN" altLang="en-US" sz="28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071" name="Text Box 55">
                <a:extLst>
                  <a:ext uri="{FF2B5EF4-FFF2-40B4-BE49-F238E27FC236}">
                    <a16:creationId xmlns:a16="http://schemas.microsoft.com/office/drawing/2014/main" id="{380C589D-01B4-4DA8-9B36-D23C2FB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000" y="1081088"/>
                <a:ext cx="1270000" cy="523220"/>
              </a:xfrm>
              <a:prstGeom prst="rect">
                <a:avLst/>
              </a:prstGeom>
              <a:blipFill>
                <a:blip r:embed="rId6"/>
                <a:stretch>
                  <a:fillRect l="-10096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25" name="Rectangle 9">
            <a:extLst>
              <a:ext uri="{FF2B5EF4-FFF2-40B4-BE49-F238E27FC236}">
                <a16:creationId xmlns:a16="http://schemas.microsoft.com/office/drawing/2014/main" id="{B2F51727-BD86-4D0E-BEA9-45E08A5D5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381000"/>
            <a:ext cx="3194050" cy="6096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在直角坐标系下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27" name="Object 11">
                <a:extLst>
                  <a:ext uri="{FF2B5EF4-FFF2-40B4-BE49-F238E27FC236}">
                    <a16:creationId xmlns:a16="http://schemas.microsoft.com/office/drawing/2014/main" id="{178225DB-427A-4C73-810D-69A46E93634F}"/>
                  </a:ext>
                </a:extLst>
              </p:cNvPr>
              <p:cNvSpPr txBox="1"/>
              <p:nvPr/>
            </p:nvSpPr>
            <p:spPr bwMode="auto">
              <a:xfrm>
                <a:off x="3192463" y="1000123"/>
                <a:ext cx="1270000" cy="533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↔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027" name="Object 11">
                <a:extLst>
                  <a:ext uri="{FF2B5EF4-FFF2-40B4-BE49-F238E27FC236}">
                    <a16:creationId xmlns:a16="http://schemas.microsoft.com/office/drawing/2014/main" id="{178225DB-427A-4C73-810D-69A46E93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2463" y="1000123"/>
                <a:ext cx="1270000" cy="533402"/>
              </a:xfrm>
              <a:prstGeom prst="rect">
                <a:avLst/>
              </a:prstGeom>
              <a:blipFill>
                <a:blip r:embed="rId7"/>
                <a:stretch>
                  <a:fillRect r="-9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33" name="Text Box 17">
            <a:extLst>
              <a:ext uri="{FF2B5EF4-FFF2-40B4-BE49-F238E27FC236}">
                <a16:creationId xmlns:a16="http://schemas.microsoft.com/office/drawing/2014/main" id="{5E515D9A-ECAC-4E9A-BFDD-D6AF8F495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9" y="2645451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坐标轴上的点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Q </a:t>
            </a:r>
            <a:r>
              <a:rPr lang="en-US" altLang="zh-CN" sz="2800" b="1" dirty="0"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 </a:t>
            </a:r>
            <a:r>
              <a:rPr lang="en-US" altLang="zh-CN" sz="2800" b="1" dirty="0"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22F470F3-BE60-4453-B7A9-2D0BDC1AA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1" y="3209074"/>
            <a:ext cx="388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坐标面上的点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cs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cs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AB5075B5-3CAF-4559-B68A-7811572D5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8" y="115093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cs typeface="Times New Roman" panose="02020603050405020304" pitchFamily="18" charset="0"/>
              </a:rPr>
              <a:t>点 </a:t>
            </a:r>
            <a:r>
              <a:rPr lang="en-US" altLang="zh-CN" sz="2800" b="1" i="1"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06D0FF57-7810-4D71-8577-BF1CAB4F8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291" y="2058921"/>
            <a:ext cx="258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特殊点的坐标 </a:t>
            </a:r>
            <a:r>
              <a:rPr lang="en-US" altLang="zh-CN" sz="2800" b="1" dirty="0"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48" name="Text Box 32">
                <a:extLst>
                  <a:ext uri="{FF2B5EF4-FFF2-40B4-BE49-F238E27FC236}">
                    <a16:creationId xmlns:a16="http://schemas.microsoft.com/office/drawing/2014/main" id="{D77FF761-414F-4C43-868F-A0BC8958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5331" y="1110901"/>
                <a:ext cx="299402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cs typeface="Times New Roman" panose="02020603050405020304" pitchFamily="18" charset="0"/>
                  </a:rPr>
                  <a:t>有序数组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048" name="Text Box 32">
                <a:extLst>
                  <a:ext uri="{FF2B5EF4-FFF2-40B4-BE49-F238E27FC236}">
                    <a16:creationId xmlns:a16="http://schemas.microsoft.com/office/drawing/2014/main" id="{D77FF761-414F-4C43-868F-A0BC89584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331" y="1110901"/>
                <a:ext cx="2994026" cy="523220"/>
              </a:xfrm>
              <a:prstGeom prst="rect">
                <a:avLst/>
              </a:prstGeom>
              <a:blipFill>
                <a:blip r:embed="rId8"/>
                <a:stretch>
                  <a:fillRect l="-4073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050" name="Group 34">
            <a:extLst>
              <a:ext uri="{FF2B5EF4-FFF2-40B4-BE49-F238E27FC236}">
                <a16:creationId xmlns:a16="http://schemas.microsoft.com/office/drawing/2014/main" id="{982B13A5-CFEC-4557-AD4B-D3D98AEC9DB0}"/>
              </a:ext>
            </a:extLst>
          </p:cNvPr>
          <p:cNvGrpSpPr>
            <a:grpSpLocks/>
          </p:cNvGrpSpPr>
          <p:nvPr/>
        </p:nvGrpSpPr>
        <p:grpSpPr bwMode="auto">
          <a:xfrm>
            <a:off x="5508627" y="5718179"/>
            <a:ext cx="1398722" cy="567728"/>
            <a:chOff x="1728" y="3429"/>
            <a:chExt cx="1036" cy="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7" name="Object 35">
                  <a:extLst>
                    <a:ext uri="{FF2B5EF4-FFF2-40B4-BE49-F238E27FC236}">
                      <a16:creationId xmlns:a16="http://schemas.microsoft.com/office/drawing/2014/main" id="{BED2EED5-A0C4-4078-AF7E-276A9B9CCB44}"/>
                    </a:ext>
                  </a:extLst>
                </p:cNvPr>
                <p:cNvSpPr txBox="1"/>
                <p:nvPr/>
              </p:nvSpPr>
              <p:spPr bwMode="auto">
                <a:xfrm>
                  <a:off x="1728" y="3456"/>
                  <a:ext cx="1036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87" name="Object 35">
                  <a:extLst>
                    <a:ext uri="{FF2B5EF4-FFF2-40B4-BE49-F238E27FC236}">
                      <a16:creationId xmlns:a16="http://schemas.microsoft.com/office/drawing/2014/main" id="{BED2EED5-A0C4-4078-AF7E-276A9B9CC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28" y="3456"/>
                  <a:ext cx="1036" cy="394"/>
                </a:xfrm>
                <a:prstGeom prst="rect">
                  <a:avLst/>
                </a:prstGeom>
                <a:blipFill>
                  <a:blip r:embed="rId9"/>
                  <a:stretch>
                    <a:fillRect l="-1310" r="-4803" b="-344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8" name="Oval 36">
              <a:extLst>
                <a:ext uri="{FF2B5EF4-FFF2-40B4-BE49-F238E27FC236}">
                  <a16:creationId xmlns:a16="http://schemas.microsoft.com/office/drawing/2014/main" id="{5EDB2D80-F0BA-401C-9603-EF992B612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29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86053" name="Group 37">
            <a:extLst>
              <a:ext uri="{FF2B5EF4-FFF2-40B4-BE49-F238E27FC236}">
                <a16:creationId xmlns:a16="http://schemas.microsoft.com/office/drawing/2014/main" id="{D865B93B-54D8-43AC-8FE0-8DFC9499FBD6}"/>
              </a:ext>
            </a:extLst>
          </p:cNvPr>
          <p:cNvGrpSpPr>
            <a:grpSpLocks/>
          </p:cNvGrpSpPr>
          <p:nvPr/>
        </p:nvGrpSpPr>
        <p:grpSpPr bwMode="auto">
          <a:xfrm>
            <a:off x="8259764" y="5237163"/>
            <a:ext cx="1399050" cy="619822"/>
            <a:chOff x="3744" y="3094"/>
            <a:chExt cx="1037" cy="4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5" name="Object 38">
                  <a:extLst>
                    <a:ext uri="{FF2B5EF4-FFF2-40B4-BE49-F238E27FC236}">
                      <a16:creationId xmlns:a16="http://schemas.microsoft.com/office/drawing/2014/main" id="{19515689-C580-498A-A247-3078F0EDE47C}"/>
                    </a:ext>
                  </a:extLst>
                </p:cNvPr>
                <p:cNvSpPr txBox="1"/>
                <p:nvPr/>
              </p:nvSpPr>
              <p:spPr bwMode="auto">
                <a:xfrm>
                  <a:off x="3744" y="3175"/>
                  <a:ext cx="1037" cy="3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85" name="Object 38">
                  <a:extLst>
                    <a:ext uri="{FF2B5EF4-FFF2-40B4-BE49-F238E27FC236}">
                      <a16:creationId xmlns:a16="http://schemas.microsoft.com/office/drawing/2014/main" id="{19515689-C580-498A-A247-3078F0EDE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4" y="3175"/>
                  <a:ext cx="1037" cy="379"/>
                </a:xfrm>
                <a:prstGeom prst="rect">
                  <a:avLst/>
                </a:prstGeom>
                <a:blipFill>
                  <a:blip r:embed="rId10"/>
                  <a:stretch>
                    <a:fillRect l="-3057" r="-6114" b="-714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6" name="Oval 39">
              <a:extLst>
                <a:ext uri="{FF2B5EF4-FFF2-40B4-BE49-F238E27FC236}">
                  <a16:creationId xmlns:a16="http://schemas.microsoft.com/office/drawing/2014/main" id="{FAA0B53E-871E-4783-9F87-15186F7CB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094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86056" name="Group 40">
            <a:extLst>
              <a:ext uri="{FF2B5EF4-FFF2-40B4-BE49-F238E27FC236}">
                <a16:creationId xmlns:a16="http://schemas.microsoft.com/office/drawing/2014/main" id="{E7856285-3ED5-42C0-909F-4001EB7E27EA}"/>
              </a:ext>
            </a:extLst>
          </p:cNvPr>
          <p:cNvGrpSpPr>
            <a:grpSpLocks/>
          </p:cNvGrpSpPr>
          <p:nvPr/>
        </p:nvGrpSpPr>
        <p:grpSpPr bwMode="auto">
          <a:xfrm>
            <a:off x="4935994" y="3888843"/>
            <a:ext cx="1444169" cy="587911"/>
            <a:chOff x="1282" y="2095"/>
            <a:chExt cx="1070" cy="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3" name="Object 41">
                  <a:extLst>
                    <a:ext uri="{FF2B5EF4-FFF2-40B4-BE49-F238E27FC236}">
                      <a16:creationId xmlns:a16="http://schemas.microsoft.com/office/drawing/2014/main" id="{37E8AC00-2F82-4176-A93B-E1D8E8B2E56C}"/>
                    </a:ext>
                  </a:extLst>
                </p:cNvPr>
                <p:cNvSpPr txBox="1"/>
                <p:nvPr/>
              </p:nvSpPr>
              <p:spPr bwMode="auto">
                <a:xfrm>
                  <a:off x="1282" y="2095"/>
                  <a:ext cx="1001" cy="4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83" name="Object 41">
                  <a:extLst>
                    <a:ext uri="{FF2B5EF4-FFF2-40B4-BE49-F238E27FC236}">
                      <a16:creationId xmlns:a16="http://schemas.microsoft.com/office/drawing/2014/main" id="{37E8AC00-2F82-4176-A93B-E1D8E8B2E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82" y="2095"/>
                  <a:ext cx="1001" cy="436"/>
                </a:xfrm>
                <a:prstGeom prst="rect">
                  <a:avLst/>
                </a:prstGeom>
                <a:blipFill>
                  <a:blip r:embed="rId11"/>
                  <a:stretch>
                    <a:fillRect l="-1357" r="-769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4" name="Oval 42">
              <a:extLst>
                <a:ext uri="{FF2B5EF4-FFF2-40B4-BE49-F238E27FC236}">
                  <a16:creationId xmlns:a16="http://schemas.microsoft.com/office/drawing/2014/main" id="{510736C8-F297-4E4E-95DC-C1951416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400"/>
              <a:ext cx="57" cy="5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86059" name="Group 43">
            <a:extLst>
              <a:ext uri="{FF2B5EF4-FFF2-40B4-BE49-F238E27FC236}">
                <a16:creationId xmlns:a16="http://schemas.microsoft.com/office/drawing/2014/main" id="{FC33D4D4-7EF1-43F9-9C3C-A5B6B56CF31A}"/>
              </a:ext>
            </a:extLst>
          </p:cNvPr>
          <p:cNvGrpSpPr>
            <a:grpSpLocks/>
          </p:cNvGrpSpPr>
          <p:nvPr/>
        </p:nvGrpSpPr>
        <p:grpSpPr bwMode="auto">
          <a:xfrm>
            <a:off x="7351714" y="5688016"/>
            <a:ext cx="1398587" cy="534225"/>
            <a:chOff x="3072" y="3429"/>
            <a:chExt cx="1036" cy="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81" name="Object 44">
                  <a:extLst>
                    <a:ext uri="{FF2B5EF4-FFF2-40B4-BE49-F238E27FC236}">
                      <a16:creationId xmlns:a16="http://schemas.microsoft.com/office/drawing/2014/main" id="{1FD60F9D-F546-4E58-843E-583CB02E8D57}"/>
                    </a:ext>
                  </a:extLst>
                </p:cNvPr>
                <p:cNvSpPr txBox="1"/>
                <p:nvPr/>
              </p:nvSpPr>
              <p:spPr bwMode="auto">
                <a:xfrm>
                  <a:off x="3072" y="3456"/>
                  <a:ext cx="1036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81" name="Object 44">
                  <a:extLst>
                    <a:ext uri="{FF2B5EF4-FFF2-40B4-BE49-F238E27FC236}">
                      <a16:creationId xmlns:a16="http://schemas.microsoft.com/office/drawing/2014/main" id="{1FD60F9D-F546-4E58-843E-583CB02E8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2" y="3456"/>
                  <a:ext cx="1036" cy="368"/>
                </a:xfrm>
                <a:prstGeom prst="rect">
                  <a:avLst/>
                </a:prstGeom>
                <a:blipFill>
                  <a:blip r:embed="rId12"/>
                  <a:stretch>
                    <a:fillRect l="-1310" r="-4367" b="-975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2" name="Oval 45">
              <a:extLst>
                <a:ext uri="{FF2B5EF4-FFF2-40B4-BE49-F238E27FC236}">
                  <a16:creationId xmlns:a16="http://schemas.microsoft.com/office/drawing/2014/main" id="{86119D3C-7F8A-48C8-ACCB-923C0DCA5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429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86062" name="Group 46">
            <a:extLst>
              <a:ext uri="{FF2B5EF4-FFF2-40B4-BE49-F238E27FC236}">
                <a16:creationId xmlns:a16="http://schemas.microsoft.com/office/drawing/2014/main" id="{794A66CB-71B6-434D-A3B9-0D6B143817DA}"/>
              </a:ext>
            </a:extLst>
          </p:cNvPr>
          <p:cNvGrpSpPr>
            <a:grpSpLocks/>
          </p:cNvGrpSpPr>
          <p:nvPr/>
        </p:nvGrpSpPr>
        <p:grpSpPr bwMode="auto">
          <a:xfrm>
            <a:off x="8396289" y="3956050"/>
            <a:ext cx="1444625" cy="482600"/>
            <a:chOff x="3831" y="2138"/>
            <a:chExt cx="1070" cy="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79" name="Object 47">
                  <a:extLst>
                    <a:ext uri="{FF2B5EF4-FFF2-40B4-BE49-F238E27FC236}">
                      <a16:creationId xmlns:a16="http://schemas.microsoft.com/office/drawing/2014/main" id="{57265AE1-A2FB-45AD-9686-D7C77C6FD976}"/>
                    </a:ext>
                  </a:extLst>
                </p:cNvPr>
                <p:cNvSpPr txBox="1"/>
                <p:nvPr/>
              </p:nvSpPr>
              <p:spPr bwMode="auto">
                <a:xfrm>
                  <a:off x="3840" y="2138"/>
                  <a:ext cx="1061" cy="3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79" name="Object 47">
                  <a:extLst>
                    <a:ext uri="{FF2B5EF4-FFF2-40B4-BE49-F238E27FC236}">
                      <a16:creationId xmlns:a16="http://schemas.microsoft.com/office/drawing/2014/main" id="{57265AE1-A2FB-45AD-9686-D7C77C6FD9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0" y="2138"/>
                  <a:ext cx="1061" cy="358"/>
                </a:xfrm>
                <a:prstGeom prst="rect">
                  <a:avLst/>
                </a:prstGeom>
                <a:blipFill>
                  <a:blip r:embed="rId13"/>
                  <a:stretch>
                    <a:fillRect l="-851" r="-2128" b="-1392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80" name="Oval 48">
              <a:extLst>
                <a:ext uri="{FF2B5EF4-FFF2-40B4-BE49-F238E27FC236}">
                  <a16:creationId xmlns:a16="http://schemas.microsoft.com/office/drawing/2014/main" id="{2B6578AC-42EF-4F0D-9C26-BB91165C8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2400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86065" name="Group 49">
            <a:extLst>
              <a:ext uri="{FF2B5EF4-FFF2-40B4-BE49-F238E27FC236}">
                <a16:creationId xmlns:a16="http://schemas.microsoft.com/office/drawing/2014/main" id="{099E67A4-AA43-4794-B65A-AB23F0619062}"/>
              </a:ext>
            </a:extLst>
          </p:cNvPr>
          <p:cNvGrpSpPr>
            <a:grpSpLocks/>
          </p:cNvGrpSpPr>
          <p:nvPr/>
        </p:nvGrpSpPr>
        <p:grpSpPr bwMode="auto">
          <a:xfrm>
            <a:off x="4252038" y="4624388"/>
            <a:ext cx="1415338" cy="562209"/>
            <a:chOff x="775" y="2640"/>
            <a:chExt cx="1049" cy="4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77" name="Object 50">
                  <a:extLst>
                    <a:ext uri="{FF2B5EF4-FFF2-40B4-BE49-F238E27FC236}">
                      <a16:creationId xmlns:a16="http://schemas.microsoft.com/office/drawing/2014/main" id="{13917BD2-0612-41DE-A5E0-54D31DFB1B0A}"/>
                    </a:ext>
                  </a:extLst>
                </p:cNvPr>
                <p:cNvSpPr txBox="1"/>
                <p:nvPr/>
              </p:nvSpPr>
              <p:spPr bwMode="auto">
                <a:xfrm>
                  <a:off x="775" y="2640"/>
                  <a:ext cx="1001" cy="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77" name="Object 50">
                  <a:extLst>
                    <a:ext uri="{FF2B5EF4-FFF2-40B4-BE49-F238E27FC236}">
                      <a16:creationId xmlns:a16="http://schemas.microsoft.com/office/drawing/2014/main" id="{13917BD2-0612-41DE-A5E0-54D31DFB1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5" y="2640"/>
                  <a:ext cx="1001" cy="417"/>
                </a:xfrm>
                <a:prstGeom prst="rect">
                  <a:avLst/>
                </a:prstGeom>
                <a:blipFill>
                  <a:blip r:embed="rId14"/>
                  <a:stretch>
                    <a:fillRect l="-1357" r="-497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78" name="Oval 51">
              <a:extLst>
                <a:ext uri="{FF2B5EF4-FFF2-40B4-BE49-F238E27FC236}">
                  <a16:creationId xmlns:a16="http://schemas.microsoft.com/office/drawing/2014/main" id="{D018C9B9-CEFC-4E40-94BC-DCC98D6AC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736"/>
              <a:ext cx="57" cy="5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</p:grpSp>
      <p:sp>
        <p:nvSpPr>
          <p:cNvPr id="86068" name="Line 52">
            <a:extLst>
              <a:ext uri="{FF2B5EF4-FFF2-40B4-BE49-F238E27FC236}">
                <a16:creationId xmlns:a16="http://schemas.microsoft.com/office/drawing/2014/main" id="{E3F5F826-5157-496D-A769-96204D2F1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4126" y="4783139"/>
            <a:ext cx="1425575" cy="4905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76" name="Text Box 60">
            <a:extLst>
              <a:ext uri="{FF2B5EF4-FFF2-40B4-BE49-F238E27FC236}">
                <a16:creationId xmlns:a16="http://schemas.microsoft.com/office/drawing/2014/main" id="{F91B7DD9-A04F-4367-BBE6-45F77D443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406" y="1627247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cs typeface="Times New Roman" panose="02020603050405020304" pitchFamily="18" charset="0"/>
              </a:rPr>
              <a:t>称为点</a:t>
            </a:r>
            <a:r>
              <a:rPr lang="zh-CN" altLang="en-US" sz="2800" b="1" i="1" dirty="0"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的坐标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6083" name="Text Box 67">
            <a:extLst>
              <a:ext uri="{FF2B5EF4-FFF2-40B4-BE49-F238E27FC236}">
                <a16:creationId xmlns:a16="http://schemas.microsoft.com/office/drawing/2014/main" id="{32EABAF2-59C8-4F44-8813-3CC27DA4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141" y="2601846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原点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O</a:t>
            </a:r>
            <a:r>
              <a:rPr lang="en-US" altLang="zh-CN" sz="2800" b="1" dirty="0">
                <a:cs typeface="Times New Roman" panose="02020603050405020304" pitchFamily="18" charset="0"/>
              </a:rPr>
              <a:t>(0,0,0) ;</a:t>
            </a:r>
          </a:p>
        </p:txBody>
      </p:sp>
      <p:grpSp>
        <p:nvGrpSpPr>
          <p:cNvPr id="14370" name="Group 28">
            <a:extLst>
              <a:ext uri="{FF2B5EF4-FFF2-40B4-BE49-F238E27FC236}">
                <a16:creationId xmlns:a16="http://schemas.microsoft.com/office/drawing/2014/main" id="{0FF490BE-8A00-442F-8F30-6817AB09C61A}"/>
              </a:ext>
            </a:extLst>
          </p:cNvPr>
          <p:cNvGrpSpPr>
            <a:grpSpLocks/>
          </p:cNvGrpSpPr>
          <p:nvPr/>
        </p:nvGrpSpPr>
        <p:grpSpPr bwMode="auto">
          <a:xfrm>
            <a:off x="7727950" y="4605338"/>
            <a:ext cx="635000" cy="387350"/>
            <a:chOff x="3360" y="2832"/>
            <a:chExt cx="470" cy="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71" name="Object 29">
                  <a:extLst>
                    <a:ext uri="{FF2B5EF4-FFF2-40B4-BE49-F238E27FC236}">
                      <a16:creationId xmlns:a16="http://schemas.microsoft.com/office/drawing/2014/main" id="{BC689C3B-549B-4384-90B0-EFD0BAFA481A}"/>
                    </a:ext>
                  </a:extLst>
                </p:cNvPr>
                <p:cNvSpPr txBox="1"/>
                <p:nvPr/>
              </p:nvSpPr>
              <p:spPr bwMode="auto">
                <a:xfrm>
                  <a:off x="3456" y="2832"/>
                  <a:ext cx="37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371" name="Object 29">
                  <a:extLst>
                    <a:ext uri="{FF2B5EF4-FFF2-40B4-BE49-F238E27FC236}">
                      <a16:creationId xmlns:a16="http://schemas.microsoft.com/office/drawing/2014/main" id="{BC689C3B-549B-4384-90B0-EFD0BAFA4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56" y="2832"/>
                  <a:ext cx="374" cy="28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72" name="Oval 30">
              <a:extLst>
                <a:ext uri="{FF2B5EF4-FFF2-40B4-BE49-F238E27FC236}">
                  <a16:creationId xmlns:a16="http://schemas.microsoft.com/office/drawing/2014/main" id="{46931E10-69EC-42EC-9835-0938D3A4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28"/>
              <a:ext cx="57" cy="5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800" b="1"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bject 11">
                <a:extLst>
                  <a:ext uri="{FF2B5EF4-FFF2-40B4-BE49-F238E27FC236}">
                    <a16:creationId xmlns:a16="http://schemas.microsoft.com/office/drawing/2014/main" id="{7E42DA6D-E703-4CC0-8369-D1B23B836230}"/>
                  </a:ext>
                </a:extLst>
              </p:cNvPr>
              <p:cNvSpPr txBox="1"/>
              <p:nvPr/>
            </p:nvSpPr>
            <p:spPr bwMode="auto">
              <a:xfrm>
                <a:off x="7294564" y="969962"/>
                <a:ext cx="1270000" cy="5334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↔"/>
                          <m:vertJc m:val="bot"/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Object 11">
                <a:extLst>
                  <a:ext uri="{FF2B5EF4-FFF2-40B4-BE49-F238E27FC236}">
                    <a16:creationId xmlns:a16="http://schemas.microsoft.com/office/drawing/2014/main" id="{7E42DA6D-E703-4CC0-8369-D1B23B83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4564" y="969962"/>
                <a:ext cx="1270000" cy="533402"/>
              </a:xfrm>
              <a:prstGeom prst="rect">
                <a:avLst/>
              </a:prstGeom>
              <a:blipFill>
                <a:blip r:embed="rId16"/>
                <a:stretch>
                  <a:fillRect r="-9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DAE3D8A-0051-44CB-A2E6-2A3DA6FDC7B7}"/>
                  </a:ext>
                </a:extLst>
              </p:cNvPr>
              <p:cNvSpPr txBox="1"/>
              <p:nvPr/>
            </p:nvSpPr>
            <p:spPr>
              <a:xfrm>
                <a:off x="6686658" y="4663125"/>
                <a:ext cx="5687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DAE3D8A-0051-44CB-A2E6-2A3DA6FDC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658" y="4663125"/>
                <a:ext cx="56879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71" grpId="0" autoUpdateAnimBg="0"/>
      <p:bldP spid="86025" grpId="0" build="p" autoUpdateAnimBg="0" advAuto="0"/>
      <p:bldP spid="86027" grpId="0"/>
      <p:bldP spid="86033" grpId="0" build="p" autoUpdateAnimBg="0"/>
      <p:bldP spid="86038" grpId="0" build="p" autoUpdateAnimBg="0"/>
      <p:bldP spid="86042" grpId="0" build="p" autoUpdateAnimBg="0"/>
      <p:bldP spid="86043" grpId="0" autoUpdateAnimBg="0"/>
      <p:bldP spid="86048" grpId="0" build="p" autoUpdateAnimBg="0" advAuto="0"/>
      <p:bldP spid="86076" grpId="0" autoUpdateAnimBg="0"/>
      <p:bldP spid="86083" grpId="0" autoUpdateAnimBg="0"/>
      <p:bldP spid="68" grpId="0"/>
      <p:bldP spid="7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2449</Words>
  <Application>Microsoft Office PowerPoint</Application>
  <PresentationFormat>宽屏</PresentationFormat>
  <Paragraphs>282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等线</vt:lpstr>
      <vt:lpstr>等线 Light</vt:lpstr>
      <vt:lpstr>黑体</vt:lpstr>
      <vt:lpstr>楷体_GB2312</vt:lpstr>
      <vt:lpstr>宋体</vt:lpstr>
      <vt:lpstr>Arial</vt:lpstr>
      <vt:lpstr>Cambria Math</vt:lpstr>
      <vt:lpstr>Symbol</vt:lpstr>
      <vt:lpstr>Times New Roman</vt:lpstr>
      <vt:lpstr>Office 主题​​</vt:lpstr>
      <vt:lpstr>CorelDRAW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三、空间直角坐标系</vt:lpstr>
      <vt:lpstr>在直角坐标系下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</dc:creator>
  <cp:lastModifiedBy>aa</cp:lastModifiedBy>
  <cp:revision>176</cp:revision>
  <dcterms:created xsi:type="dcterms:W3CDTF">2020-02-21T07:30:31Z</dcterms:created>
  <dcterms:modified xsi:type="dcterms:W3CDTF">2023-03-12T08:27:35Z</dcterms:modified>
</cp:coreProperties>
</file>