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283" r:id="rId3"/>
    <p:sldId id="284" r:id="rId4"/>
    <p:sldId id="285" r:id="rId5"/>
    <p:sldId id="302" r:id="rId6"/>
    <p:sldId id="301" r:id="rId7"/>
    <p:sldId id="311" r:id="rId8"/>
    <p:sldId id="287" r:id="rId9"/>
    <p:sldId id="303" r:id="rId10"/>
    <p:sldId id="289" r:id="rId11"/>
    <p:sldId id="312" r:id="rId12"/>
    <p:sldId id="290" r:id="rId13"/>
    <p:sldId id="291" r:id="rId14"/>
    <p:sldId id="292" r:id="rId15"/>
    <p:sldId id="300" r:id="rId16"/>
    <p:sldId id="304" r:id="rId17"/>
    <p:sldId id="307" r:id="rId18"/>
    <p:sldId id="308" r:id="rId19"/>
    <p:sldId id="31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1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5F8B5-4D54-45FD-8E41-2730AA3A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EBBEA3-1BD5-48B5-B050-ABD1E46A0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C8F4A-2933-44C4-9F66-3A0A0943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3C0F1-E49A-440F-A6BA-13502CDC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C93D3-18C0-4783-AEA8-FEBE55E5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6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54299-188F-4810-8757-AA496A11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9D8415-3B5D-4F3A-B6A2-3848128E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1B199-9BE7-477A-8B2C-7822913A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7A759-10D5-4ED7-BE5F-C526CCAC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C51F4-B526-4B2C-98D5-AD284C3C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6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6408D-43DF-41CA-989D-C1A7005CF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62157-8AC2-4A57-9154-6BE2D1418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8C9F1-900C-4F9F-A93F-F1FAB2A0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A0C73-C7F2-49FF-BD45-87374605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F782B-1631-4375-8007-34E40B17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CB93F-0C5F-432C-91FE-D6A2756C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CAB08-2F1F-4FF3-B360-09BF853B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CDA98-4310-43EE-86B5-E9D7F381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7E075-9221-4FE0-BFDA-0F360AD1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F629E-260F-4A53-81B4-A4AB39D4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E2135-D225-4F6A-95D3-DFACC1E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A32D4-D87A-402A-B556-D93AEE70E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21137-BB35-4CC9-8158-828CFCE0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46CEB-A025-4327-9070-2DB6B3CE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49BE6-AEA4-4BF0-A684-99BEA53C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5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50949-851E-4C90-8BE1-4CAC213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7824A-7E79-4422-85E8-C9B735547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F9B58-0F0C-42A6-A5C8-2B8E28023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4D15C-FB52-4947-8B26-463CF549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577C8-CEE2-497E-B3C0-3872469B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C7A99-B961-4428-9540-F3993A03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0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08980-8987-4ABA-BE14-2420E805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65F3A-7535-4478-A78A-C353E2B8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D4CF4-D212-4C53-A3CB-ADC0698BE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7BAE83-8F2D-4C1F-9624-2F106F4D7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170FC4-A076-4193-974A-413282ED3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097038-3D92-4CF2-B704-F0595147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893B7C-4EDD-4AAE-8B76-A175F1A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1BC386-F8AF-4CB8-B49F-E9E86F6C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50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D122-0C4F-458A-A09F-6DFD1ED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26B5A-0209-4ADD-996A-46E9B7E7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63B1D1-605B-4EC0-ADCB-80DDD206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2A6D0-BDD4-49F7-A5E1-EA1B345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0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EC6EB7-F40D-4585-91D5-E9A5D44A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65936-FB44-4FEC-98A4-84B59F25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62B24-FAA8-4859-A67D-807BFF4B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0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07C7-174E-428F-A0ED-1E845BB4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EAC77-008F-4A21-B535-2BF4646F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5D56ED-B2B9-4FE8-A6A4-D00F361B0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60787-DC36-42DD-9AF2-DECA3145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7CA72-F162-4E1B-B889-BF24F361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010BE-CCF6-4450-AF27-4B0C5150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1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3E8B4-D6E5-4B8D-B6A2-B377C982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C04E52-9F11-4597-9678-E8D9A6E49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F46F0-B8BA-4D0A-90F3-3B187E2B0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98FD4-8615-4737-A6CF-4DB0CF14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E5BDD-1089-4790-ABC8-CD1CA381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242A8-762C-4175-8FB3-F857777D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4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2E5275-5EFA-4844-A0FC-C5E2C165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43C7E-44F3-41CB-896A-952B5891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76ECE-53EB-480B-9F9E-030A88A15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70FF-976F-450E-8BF1-1B8CEBDFDAFD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97476-B161-4EB0-8820-EE1CDC067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569B1-E2B9-447B-8B2D-AA0EB2A58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4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emf"/><Relationship Id="rId7" Type="http://schemas.openxmlformats.org/officeDocument/2006/relationships/image" Target="../media/image64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0.emf"/><Relationship Id="rId7" Type="http://schemas.openxmlformats.org/officeDocument/2006/relationships/image" Target="../media/image70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61374D04-8033-413F-AC74-891327A69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1" y="28575"/>
            <a:ext cx="3108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/>
              <a:t>向量的乘积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35B322E3-FD4B-4CEC-8EBA-2879B2E83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188" y="4722813"/>
            <a:ext cx="195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sym typeface="Symbol" panose="05050102010706020507" pitchFamily="18" charset="2"/>
              </a:rPr>
              <a:t>投影形式：</a:t>
            </a:r>
            <a:endParaRPr kumimoji="0"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E139ECBE-4040-48C1-B2C8-505BDE08F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88" y="755650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一</a:t>
            </a:r>
            <a:r>
              <a:rPr lang="en-US" altLang="zh-CN" sz="2800" b="1"/>
              <a:t>. </a:t>
            </a:r>
            <a:r>
              <a:rPr lang="zh-CN" altLang="en-US" b="1"/>
              <a:t>向量的数量积</a:t>
            </a:r>
            <a:r>
              <a:rPr lang="en-US" altLang="zh-CN" b="1"/>
              <a:t>: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01B66F1A-867A-45BD-9CC0-E43D6F41B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2019300"/>
            <a:ext cx="4684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两个向量</a:t>
            </a:r>
            <a:r>
              <a:rPr lang="en-US" altLang="zh-CN" sz="2800" b="1"/>
              <a:t>a</a:t>
            </a:r>
            <a:r>
              <a:rPr lang="zh-CN" altLang="en-US" sz="2800" b="1"/>
              <a:t>与</a:t>
            </a:r>
            <a:r>
              <a:rPr lang="en-US" altLang="zh-CN" sz="2800" b="1"/>
              <a:t>b</a:t>
            </a:r>
            <a:r>
              <a:rPr lang="zh-CN" altLang="en-US" sz="2800" b="1"/>
              <a:t>的</a:t>
            </a:r>
            <a:r>
              <a:rPr lang="zh-CN" altLang="en-US" b="1">
                <a:solidFill>
                  <a:srgbClr val="0000CC"/>
                </a:solidFill>
              </a:rPr>
              <a:t>数量积</a:t>
            </a:r>
            <a:r>
              <a:rPr lang="zh-CN" altLang="en-US" sz="2800" b="1"/>
              <a:t>等于</a:t>
            </a:r>
            <a:endParaRPr lang="zh-CN" altLang="en-US" sz="2800" b="1">
              <a:sym typeface="Symbol" panose="05050102010706020507" pitchFamily="18" charset="2"/>
            </a:endParaRP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A6FDD9D8-9BD1-4B9B-9B61-B27B74CEE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1" y="1447801"/>
            <a:ext cx="34788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CC"/>
                </a:solidFill>
              </a:rPr>
              <a:t>1. </a:t>
            </a:r>
            <a:r>
              <a:rPr lang="zh-CN" altLang="en-US" b="1">
                <a:solidFill>
                  <a:srgbClr val="0000CC"/>
                </a:solidFill>
              </a:rPr>
              <a:t>数量积的定义：</a:t>
            </a:r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8DA8D1E9-B721-42C9-98AD-210D90DC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4029076"/>
            <a:ext cx="6134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ym typeface="Symbol" panose="05050102010706020507" pitchFamily="18" charset="2"/>
              </a:rPr>
              <a:t>又称</a:t>
            </a:r>
            <a:r>
              <a:rPr lang="zh-CN" altLang="en-US" sz="2800" b="1">
                <a:solidFill>
                  <a:srgbClr val="0000CC"/>
                </a:solidFill>
                <a:sym typeface="Symbol" panose="05050102010706020507" pitchFamily="18" charset="2"/>
              </a:rPr>
              <a:t>内积、点乘积</a:t>
            </a:r>
            <a:r>
              <a:rPr lang="en-US" altLang="zh-CN" sz="2800" b="1">
                <a:solidFill>
                  <a:srgbClr val="0000CC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b="1">
                <a:sym typeface="Symbol" panose="05050102010706020507" pitchFamily="18" charset="2"/>
              </a:rPr>
              <a:t> </a:t>
            </a:r>
            <a:r>
              <a:rPr lang="zh-CN" altLang="en-US" sz="2800" b="1">
                <a:sym typeface="Symbol" panose="05050102010706020507" pitchFamily="18" charset="2"/>
              </a:rPr>
              <a:t>其值为一个数量。</a:t>
            </a: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AAA096D2-5553-4776-BFC9-F3BD8B15D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6" y="2738438"/>
            <a:ext cx="3941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及其夹角</a:t>
            </a:r>
            <a:r>
              <a:rPr lang="zh-CN" altLang="en-US" sz="2800" b="1">
                <a:sym typeface="Symbol" panose="05050102010706020507" pitchFamily="18" charset="2"/>
              </a:rPr>
              <a:t>余弦的乘积，</a:t>
            </a:r>
          </a:p>
        </p:txBody>
      </p: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1685B97C-73DD-45BE-8901-164D4E7C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5938838"/>
            <a:ext cx="7435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dirty="0"/>
              <a:t>故有 </a:t>
            </a:r>
            <a:r>
              <a:rPr lang="en-US" altLang="zh-CN" sz="2800" b="1" dirty="0" err="1">
                <a:sym typeface="Symbol" panose="05050102010706020507" pitchFamily="18" charset="2"/>
              </a:rPr>
              <a:t>a·b</a:t>
            </a:r>
            <a:r>
              <a:rPr lang="en-US" altLang="zh-CN" sz="2800" b="1" dirty="0">
                <a:sym typeface="Symbol" panose="05050102010706020507" pitchFamily="18" charset="2"/>
              </a:rPr>
              <a:t>= </a:t>
            </a:r>
            <a:r>
              <a:rPr lang="en-US" altLang="zh-CN" sz="2800" b="1" dirty="0"/>
              <a:t>|a| </a:t>
            </a:r>
            <a:r>
              <a:rPr lang="en-US" altLang="zh-CN" sz="2800" b="1" dirty="0">
                <a:sym typeface="Symbol" panose="05050102010706020507" pitchFamily="18" charset="2"/>
              </a:rPr>
              <a:t>·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prj</a:t>
            </a:r>
            <a:r>
              <a:rPr lang="en-US" altLang="zh-CN" b="1" baseline="-25000" dirty="0" err="1"/>
              <a:t>a</a:t>
            </a:r>
            <a:r>
              <a:rPr lang="en-US" altLang="zh-CN" sz="2800" b="1" dirty="0" err="1"/>
              <a:t>b</a:t>
            </a:r>
            <a:r>
              <a:rPr lang="en-US" altLang="zh-CN" sz="2800" b="1" dirty="0"/>
              <a:t> ; </a:t>
            </a:r>
            <a:r>
              <a:rPr lang="zh-CN" altLang="en-US" sz="2800" b="1" dirty="0"/>
              <a:t>同理，有</a:t>
            </a:r>
            <a:r>
              <a:rPr lang="en-US" altLang="zh-CN" sz="2800" b="1" dirty="0" err="1">
                <a:sym typeface="Symbol" panose="05050102010706020507" pitchFamily="18" charset="2"/>
              </a:rPr>
              <a:t>a·b</a:t>
            </a:r>
            <a:r>
              <a:rPr lang="en-US" altLang="zh-CN" sz="2800" b="1" dirty="0">
                <a:sym typeface="Symbol" panose="05050102010706020507" pitchFamily="18" charset="2"/>
              </a:rPr>
              <a:t>= </a:t>
            </a:r>
            <a:r>
              <a:rPr lang="en-US" altLang="zh-CN" sz="2800" b="1" dirty="0"/>
              <a:t>|b| </a:t>
            </a:r>
            <a:r>
              <a:rPr lang="en-US" altLang="zh-CN" sz="2800" b="1" dirty="0">
                <a:sym typeface="Symbol" panose="05050102010706020507" pitchFamily="18" charset="2"/>
              </a:rPr>
              <a:t>·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Prj</a:t>
            </a:r>
            <a:r>
              <a:rPr lang="en-US" altLang="zh-CN" b="1" baseline="-25000" dirty="0" err="1"/>
              <a:t>b</a:t>
            </a:r>
            <a:r>
              <a:rPr kumimoji="0" lang="en-US" altLang="zh-CN" sz="2800" b="1" dirty="0" err="1"/>
              <a:t>a</a:t>
            </a:r>
            <a:endParaRPr kumimoji="0" lang="en-US" altLang="zh-CN" sz="2800" b="1" dirty="0"/>
          </a:p>
        </p:txBody>
      </p:sp>
      <p:sp>
        <p:nvSpPr>
          <p:cNvPr id="41997" name="Rectangle 13">
            <a:extLst>
              <a:ext uri="{FF2B5EF4-FFF2-40B4-BE49-F238E27FC236}">
                <a16:creationId xmlns:a16="http://schemas.microsoft.com/office/drawing/2014/main" id="{0FCDF0A9-6887-4C10-AC04-A7F35E518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3422650"/>
            <a:ext cx="3797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ym typeface="Symbol" panose="05050102010706020507" pitchFamily="18" charset="2"/>
              </a:rPr>
              <a:t>即 </a:t>
            </a:r>
            <a:r>
              <a:rPr lang="en-US" altLang="zh-CN" b="1">
                <a:solidFill>
                  <a:srgbClr val="0000CC"/>
                </a:solidFill>
                <a:sym typeface="Symbol" panose="05050102010706020507" pitchFamily="18" charset="2"/>
              </a:rPr>
              <a:t>a·b= </a:t>
            </a:r>
            <a:r>
              <a:rPr lang="en-US" altLang="zh-CN" b="1">
                <a:solidFill>
                  <a:srgbClr val="0000CC"/>
                </a:solidFill>
              </a:rPr>
              <a:t>|a| </a:t>
            </a:r>
            <a:r>
              <a:rPr lang="en-US" altLang="zh-CN" b="1">
                <a:solidFill>
                  <a:srgbClr val="0000CC"/>
                </a:solidFill>
                <a:sym typeface="Symbol" panose="05050102010706020507" pitchFamily="18" charset="2"/>
              </a:rPr>
              <a:t>·</a:t>
            </a:r>
            <a:r>
              <a:rPr lang="en-US" altLang="zh-CN" b="1">
                <a:solidFill>
                  <a:srgbClr val="0000CC"/>
                </a:solidFill>
              </a:rPr>
              <a:t> |b|cos</a:t>
            </a:r>
            <a:r>
              <a:rPr lang="en-US" altLang="zh-CN" b="1">
                <a:solidFill>
                  <a:srgbClr val="0000CC"/>
                </a:solidFill>
                <a:sym typeface="Symbol" panose="05050102010706020507" pitchFamily="18" charset="2"/>
              </a:rPr>
              <a:t></a:t>
            </a:r>
            <a:r>
              <a:rPr lang="zh-CN" altLang="en-US" sz="2800" b="1">
                <a:solidFill>
                  <a:srgbClr val="0000CC"/>
                </a:solidFill>
                <a:sym typeface="Symbol" panose="05050102010706020507" pitchFamily="18" charset="2"/>
              </a:rPr>
              <a:t>，</a:t>
            </a:r>
          </a:p>
        </p:txBody>
      </p:sp>
      <p:sp>
        <p:nvSpPr>
          <p:cNvPr id="41998" name="Rectangle 14">
            <a:extLst>
              <a:ext uri="{FF2B5EF4-FFF2-40B4-BE49-F238E27FC236}">
                <a16:creationId xmlns:a16="http://schemas.microsoft.com/office/drawing/2014/main" id="{8F347AF7-4415-4C3A-80A4-D0F4B601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814" y="3406776"/>
            <a:ext cx="18357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ym typeface="Symbol" panose="05050102010706020507" pitchFamily="18" charset="2"/>
              </a:rPr>
              <a:t>记为</a:t>
            </a:r>
            <a:r>
              <a:rPr lang="en-US" altLang="zh-CN" b="1">
                <a:solidFill>
                  <a:srgbClr val="0000CC"/>
                </a:solidFill>
                <a:sym typeface="Symbol" panose="05050102010706020507" pitchFamily="18" charset="2"/>
              </a:rPr>
              <a:t>a·b</a:t>
            </a:r>
            <a:r>
              <a:rPr lang="zh-CN" altLang="en-US" sz="2800" b="1">
                <a:sym typeface="Symbol" panose="05050102010706020507" pitchFamily="18" charset="2"/>
              </a:rPr>
              <a:t>，</a:t>
            </a:r>
          </a:p>
        </p:txBody>
      </p:sp>
      <p:sp>
        <p:nvSpPr>
          <p:cNvPr id="41999" name="Rectangle 15">
            <a:extLst>
              <a:ext uri="{FF2B5EF4-FFF2-40B4-BE49-F238E27FC236}">
                <a16:creationId xmlns:a16="http://schemas.microsoft.com/office/drawing/2014/main" id="{20BBAE3F-9AC2-49BD-8BB9-298A00297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363" y="2711451"/>
            <a:ext cx="3371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两个向量的模</a:t>
            </a:r>
            <a:r>
              <a:rPr lang="en-US" altLang="zh-CN" sz="2800" b="1"/>
              <a:t>|a|</a:t>
            </a:r>
            <a:r>
              <a:rPr lang="zh-CN" altLang="en-US" sz="2800" b="1"/>
              <a:t>、</a:t>
            </a:r>
            <a:r>
              <a:rPr lang="en-US" altLang="zh-CN" sz="2800" b="1"/>
              <a:t>|b|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6801666B-93EA-4F0D-B232-DD542C6759B3}"/>
              </a:ext>
            </a:extLst>
          </p:cNvPr>
          <p:cNvGrpSpPr>
            <a:grpSpLocks/>
          </p:cNvGrpSpPr>
          <p:nvPr/>
        </p:nvGrpSpPr>
        <p:grpSpPr bwMode="auto">
          <a:xfrm>
            <a:off x="2897188" y="5311775"/>
            <a:ext cx="6610350" cy="528638"/>
            <a:chOff x="567" y="2341"/>
            <a:chExt cx="4164" cy="333"/>
          </a:xfrm>
        </p:grpSpPr>
        <p:sp>
          <p:nvSpPr>
            <p:cNvPr id="3086" name="Rectangle 17">
              <a:extLst>
                <a:ext uri="{FF2B5EF4-FFF2-40B4-BE49-F238E27FC236}">
                  <a16:creationId xmlns:a16="http://schemas.microsoft.com/office/drawing/2014/main" id="{22BE6F52-2F66-461C-A64D-77295B772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347"/>
              <a:ext cx="41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ym typeface="Symbol" panose="05050102010706020507" pitchFamily="18" charset="2"/>
                </a:rPr>
                <a:t>易知</a:t>
              </a:r>
              <a:r>
                <a:rPr lang="en-US" altLang="en-US" sz="2800" b="1" dirty="0"/>
                <a:t>|</a:t>
              </a:r>
              <a:r>
                <a:rPr lang="en-US" altLang="zh-CN" sz="2800" b="1" dirty="0" err="1"/>
                <a:t>b|cos</a:t>
              </a:r>
              <a:r>
                <a:rPr lang="en-US" altLang="zh-CN" sz="2800" b="1" dirty="0">
                  <a:sym typeface="Symbol" panose="05050102010706020507" pitchFamily="18" charset="2"/>
                </a:rPr>
                <a:t>= </a:t>
              </a:r>
              <a:r>
                <a:rPr lang="en-US" altLang="zh-CN" sz="2800" b="1" dirty="0"/>
                <a:t>|</a:t>
              </a:r>
              <a:r>
                <a:rPr lang="en-US" altLang="zh-CN" sz="2800" b="1" dirty="0" err="1"/>
                <a:t>b|cos</a:t>
              </a:r>
              <a:r>
                <a:rPr lang="en-US" altLang="zh-CN" sz="2800" b="1" dirty="0"/>
                <a:t>(</a:t>
              </a:r>
              <a:r>
                <a:rPr lang="en-US" altLang="zh-CN" sz="2800" b="1" dirty="0" err="1"/>
                <a:t>a,b</a:t>
              </a:r>
              <a:r>
                <a:rPr lang="en-US" altLang="zh-CN" sz="2800" b="1" dirty="0"/>
                <a:t>)</a:t>
              </a:r>
              <a:r>
                <a:rPr lang="zh-CN" altLang="en-US" sz="2800" b="1" dirty="0"/>
                <a:t>为</a:t>
              </a:r>
              <a:r>
                <a:rPr lang="en-US" altLang="zh-CN" sz="2800" b="1" dirty="0"/>
                <a:t>b</a:t>
              </a:r>
              <a:r>
                <a:rPr lang="zh-CN" altLang="en-US" sz="2800" b="1" dirty="0"/>
                <a:t>在</a:t>
              </a:r>
              <a:r>
                <a:rPr lang="en-US" altLang="zh-CN" sz="2800" b="1" dirty="0"/>
                <a:t>a</a:t>
              </a:r>
              <a:r>
                <a:rPr lang="zh-CN" altLang="zh-CN" sz="2800" b="1" dirty="0"/>
                <a:t>上的投影，</a:t>
              </a:r>
              <a:endParaRPr lang="zh-CN" altLang="en-US" sz="2800" b="1" dirty="0"/>
            </a:p>
          </p:txBody>
        </p:sp>
        <p:sp>
          <p:nvSpPr>
            <p:cNvPr id="3087" name="Rectangle 18">
              <a:extLst>
                <a:ext uri="{FF2B5EF4-FFF2-40B4-BE49-F238E27FC236}">
                  <a16:creationId xmlns:a16="http://schemas.microsoft.com/office/drawing/2014/main" id="{F1BCED22-DEF6-468E-9C49-2EDE230C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2341"/>
              <a:ext cx="1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/>
                <a:t>^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autoUpdateAnimBg="0"/>
      <p:bldP spid="41988" grpId="0" autoUpdateAnimBg="0"/>
      <p:bldP spid="41989" grpId="0" autoUpdateAnimBg="0"/>
      <p:bldP spid="41990" grpId="0" autoUpdateAnimBg="0"/>
      <p:bldP spid="41991" grpId="0" autoUpdateAnimBg="0"/>
      <p:bldP spid="41992" grpId="0" autoUpdateAnimBg="0"/>
      <p:bldP spid="41996" grpId="0" autoUpdateAnimBg="0"/>
      <p:bldP spid="41997" grpId="0" autoUpdateAnimBg="0"/>
      <p:bldP spid="41998" grpId="0" autoUpdateAnimBg="0"/>
      <p:bldP spid="4199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51D154D6-9CFC-47B2-813A-7D4C4DB55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620714"/>
            <a:ext cx="3187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CC"/>
                </a:solidFill>
              </a:rPr>
              <a:t> 2. </a:t>
            </a:r>
            <a:r>
              <a:rPr lang="zh-CN" altLang="en-US" b="1">
                <a:solidFill>
                  <a:srgbClr val="0000CC"/>
                </a:solidFill>
              </a:rPr>
              <a:t>向量积的性质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4E8495E4-513D-4992-9D38-51255CDE7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9" y="2276476"/>
            <a:ext cx="4656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向量的叉乘积不满足交换律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442F3561-630C-4310-9F5C-D491FEA5E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4664075"/>
            <a:ext cx="74168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⑤ </a:t>
            </a:r>
            <a:r>
              <a:rPr lang="zh-CN" altLang="en-US" sz="2800" b="1"/>
              <a:t>两个非零向量</a:t>
            </a:r>
            <a:r>
              <a:rPr lang="en-US" altLang="en-US" b="1"/>
              <a:t>a</a:t>
            </a:r>
            <a:r>
              <a:rPr lang="zh-CN" altLang="en-US" sz="2800" b="1"/>
              <a:t>与</a:t>
            </a:r>
            <a:r>
              <a:rPr lang="en-US" altLang="en-US" b="1"/>
              <a:t>b</a:t>
            </a:r>
            <a:r>
              <a:rPr lang="zh-CN" altLang="en-US" sz="2800" b="1"/>
              <a:t>互相平行的充要条件是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/>
              <a:t>                   </a:t>
            </a:r>
            <a:r>
              <a:rPr lang="en-US" altLang="zh-CN" b="1">
                <a:sym typeface="Symbol" panose="05050102010706020507" pitchFamily="18" charset="2"/>
              </a:rPr>
              <a:t>a×b</a:t>
            </a:r>
            <a:r>
              <a:rPr kumimoji="0" lang="en-US" altLang="zh-CN" b="1">
                <a:sym typeface="Symbol" panose="05050102010706020507" pitchFamily="18" charset="2"/>
              </a:rPr>
              <a:t>=</a:t>
            </a:r>
            <a:r>
              <a:rPr lang="en-US" altLang="zh-CN" b="1"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7A2F9208-B774-46E3-898F-4C8D9D94F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3871914"/>
            <a:ext cx="5383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④</a:t>
            </a:r>
            <a:r>
              <a:rPr lang="en-US" altLang="zh-CN" sz="2800" b="1"/>
              <a:t> </a:t>
            </a:r>
            <a:r>
              <a:rPr lang="en-US" altLang="zh-CN" b="1">
                <a:sym typeface="Symbol" panose="05050102010706020507" pitchFamily="18" charset="2"/>
              </a:rPr>
              <a:t>(a×b</a:t>
            </a:r>
            <a:r>
              <a:rPr kumimoji="0" lang="en-US" altLang="zh-CN" b="1">
                <a:sym typeface="Symbol" panose="05050102010706020507" pitchFamily="18" charset="2"/>
              </a:rPr>
              <a:t>)=</a:t>
            </a:r>
            <a:r>
              <a:rPr lang="en-US" altLang="zh-CN" b="1">
                <a:sym typeface="Symbol" panose="05050102010706020507" pitchFamily="18" charset="2"/>
              </a:rPr>
              <a:t>a×(b)= (a)×b</a:t>
            </a:r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FDDD6ADB-D28B-4D00-8FD1-A7C45360D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3008313"/>
            <a:ext cx="4772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③</a:t>
            </a:r>
            <a:r>
              <a:rPr lang="en-US" altLang="zh-CN" sz="2800" b="1"/>
              <a:t> </a:t>
            </a:r>
            <a:r>
              <a:rPr lang="en-US" altLang="zh-CN" b="1"/>
              <a:t>(a+b) </a:t>
            </a:r>
            <a:r>
              <a:rPr lang="en-US" altLang="zh-CN" b="1">
                <a:sym typeface="Symbol" panose="05050102010706020507" pitchFamily="18" charset="2"/>
              </a:rPr>
              <a:t>×c = a×c + b×c</a:t>
            </a:r>
          </a:p>
        </p:txBody>
      </p:sp>
      <p:sp>
        <p:nvSpPr>
          <p:cNvPr id="48137" name="Rectangle 9">
            <a:extLst>
              <a:ext uri="{FF2B5EF4-FFF2-40B4-BE49-F238E27FC236}">
                <a16:creationId xmlns:a16="http://schemas.microsoft.com/office/drawing/2014/main" id="{F2BC55D8-EBD0-4DC2-A28A-34F28C099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2276475"/>
            <a:ext cx="3159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② </a:t>
            </a:r>
            <a:r>
              <a:rPr lang="en-US" altLang="zh-CN" b="1">
                <a:sym typeface="Symbol" panose="05050102010706020507" pitchFamily="18" charset="2"/>
              </a:rPr>
              <a:t>b×a = - (a×b)</a:t>
            </a:r>
          </a:p>
        </p:txBody>
      </p:sp>
      <p:sp>
        <p:nvSpPr>
          <p:cNvPr id="48138" name="Text Box 10">
            <a:extLst>
              <a:ext uri="{FF2B5EF4-FFF2-40B4-BE49-F238E27FC236}">
                <a16:creationId xmlns:a16="http://schemas.microsoft.com/office/drawing/2014/main" id="{65331B50-7ABB-4F41-B03F-F8C65B26E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1484314"/>
            <a:ext cx="2663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   </a:t>
            </a:r>
            <a:r>
              <a:rPr lang="en-US" altLang="zh-CN" sz="2800" b="1">
                <a:solidFill>
                  <a:srgbClr val="0000CC"/>
                </a:solidFill>
              </a:rPr>
              <a:t>①</a:t>
            </a:r>
            <a:r>
              <a:rPr lang="en-US" altLang="zh-CN" sz="2800" b="1"/>
              <a:t> </a:t>
            </a:r>
            <a:r>
              <a:rPr lang="en-US" altLang="zh-CN" b="1">
                <a:sym typeface="Symbol" panose="05050102010706020507" pitchFamily="18" charset="2"/>
              </a:rPr>
              <a:t>a×a</a:t>
            </a:r>
            <a:r>
              <a:rPr kumimoji="0" lang="en-US" altLang="zh-CN" b="1">
                <a:sym typeface="Symbol" panose="05050102010706020507" pitchFamily="18" charset="2"/>
              </a:rPr>
              <a:t>=</a:t>
            </a:r>
            <a:r>
              <a:rPr lang="en-US" altLang="zh-CN" b="1">
                <a:sym typeface="Symbol" panose="05050102010706020507" pitchFamily="18" charset="2"/>
              </a:rPr>
              <a:t>0</a:t>
            </a:r>
            <a:r>
              <a:rPr kumimoji="0" lang="en-US" altLang="zh-CN" b="1">
                <a:sym typeface="Symbol" panose="05050102010706020507" pitchFamily="18" charset="2"/>
              </a:rPr>
              <a:t>;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3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3" grpId="0"/>
      <p:bldP spid="48134" grpId="0" autoUpdateAnimBg="0"/>
      <p:bldP spid="48135" grpId="0" autoUpdateAnimBg="0"/>
      <p:bldP spid="48136" grpId="0" autoUpdateAnimBg="0"/>
      <p:bldP spid="48137" grpId="0" autoUpdateAnimBg="0"/>
      <p:bldP spid="4813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 Box 3">
            <a:extLst>
              <a:ext uri="{FF2B5EF4-FFF2-40B4-BE49-F238E27FC236}">
                <a16:creationId xmlns:a16="http://schemas.microsoft.com/office/drawing/2014/main" id="{FB29EA9A-196D-4A1E-9204-62D0C2777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1" y="152400"/>
            <a:ext cx="4024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CC"/>
                </a:solidFill>
              </a:rPr>
              <a:t>3. </a:t>
            </a:r>
            <a:r>
              <a:rPr lang="zh-CN" altLang="en-US" b="1">
                <a:solidFill>
                  <a:srgbClr val="0000CC"/>
                </a:solidFill>
              </a:rPr>
              <a:t>向量积</a:t>
            </a:r>
            <a:r>
              <a:rPr lang="zh-CN" altLang="zh-CN" b="1">
                <a:solidFill>
                  <a:srgbClr val="0000CC"/>
                </a:solidFill>
              </a:rPr>
              <a:t>坐标表示</a:t>
            </a:r>
            <a:r>
              <a:rPr lang="en-US" altLang="zh-CN" b="1">
                <a:solidFill>
                  <a:srgbClr val="0000CC"/>
                </a:solidFill>
              </a:rPr>
              <a:t>:</a:t>
            </a:r>
            <a:r>
              <a:rPr lang="en-US" altLang="zh-CN" sz="2800" b="1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732" name="Object 4">
                <a:extLst>
                  <a:ext uri="{FF2B5EF4-FFF2-40B4-BE49-F238E27FC236}">
                    <a16:creationId xmlns:a16="http://schemas.microsoft.com/office/drawing/2014/main" id="{8C7FCB9F-E7BF-4ABC-90CF-DB9CD78EB60D}"/>
                  </a:ext>
                </a:extLst>
              </p:cNvPr>
              <p:cNvSpPr txBox="1"/>
              <p:nvPr/>
            </p:nvSpPr>
            <p:spPr bwMode="auto">
              <a:xfrm>
                <a:off x="2286000" y="2242344"/>
                <a:ext cx="9202366" cy="16581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ac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3732" name="Object 4">
                <a:extLst>
                  <a:ext uri="{FF2B5EF4-FFF2-40B4-BE49-F238E27FC236}">
                    <a16:creationId xmlns:a16="http://schemas.microsoft.com/office/drawing/2014/main" id="{8C7FCB9F-E7BF-4ABC-90CF-DB9CD78EB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2242344"/>
                <a:ext cx="9202366" cy="16581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738" name="Text Box 10">
            <a:extLst>
              <a:ext uri="{FF2B5EF4-FFF2-40B4-BE49-F238E27FC236}">
                <a16:creationId xmlns:a16="http://schemas.microsoft.com/office/drawing/2014/main" id="{8DA04570-2BB6-4AA3-8E61-5C4EADF0E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675" y="838200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  <a:sym typeface="Symbol" panose="05050102010706020507" pitchFamily="18" charset="2"/>
              </a:rPr>
              <a:t>设有向量 </a:t>
            </a:r>
            <a:r>
              <a:rPr lang="en-US" altLang="zh-CN" b="1"/>
              <a:t>a</a:t>
            </a:r>
            <a:r>
              <a:rPr lang="en-US" altLang="zh-CN" sz="2800" b="1"/>
              <a:t>=</a:t>
            </a:r>
            <a:r>
              <a:rPr lang="en-US" altLang="zh-CN" b="1"/>
              <a:t>a</a:t>
            </a:r>
            <a:r>
              <a:rPr lang="en-US" altLang="zh-CN" b="1" baseline="-25000"/>
              <a:t>x</a:t>
            </a:r>
            <a:r>
              <a:rPr lang="en-US" altLang="zh-CN" b="1"/>
              <a:t>i+a</a:t>
            </a:r>
            <a:r>
              <a:rPr lang="en-US" altLang="zh-CN" b="1" baseline="-25000"/>
              <a:t>y</a:t>
            </a:r>
            <a:r>
              <a:rPr lang="en-US" altLang="zh-CN" b="1"/>
              <a:t>j+a</a:t>
            </a:r>
            <a:r>
              <a:rPr lang="en-US" altLang="zh-CN" b="1" baseline="-25000"/>
              <a:t>z</a:t>
            </a:r>
            <a:r>
              <a:rPr lang="en-US" altLang="zh-CN" b="1"/>
              <a:t>k, b</a:t>
            </a:r>
            <a:r>
              <a:rPr lang="en-US" altLang="zh-CN" sz="2800" b="1"/>
              <a:t>=</a:t>
            </a:r>
            <a:r>
              <a:rPr lang="en-US" altLang="zh-CN" b="1"/>
              <a:t>b</a:t>
            </a:r>
            <a:r>
              <a:rPr lang="en-US" altLang="zh-CN" b="1" baseline="-25000"/>
              <a:t>x</a:t>
            </a:r>
            <a:r>
              <a:rPr lang="en-US" altLang="zh-CN" b="1"/>
              <a:t>i+b</a:t>
            </a:r>
            <a:r>
              <a:rPr lang="en-US" altLang="zh-CN" b="1" baseline="-25000"/>
              <a:t>y</a:t>
            </a:r>
            <a:r>
              <a:rPr lang="en-US" altLang="zh-CN" b="1"/>
              <a:t>j+b</a:t>
            </a:r>
            <a:r>
              <a:rPr lang="en-US" altLang="zh-CN" b="1" baseline="-25000"/>
              <a:t>z</a:t>
            </a:r>
            <a:r>
              <a:rPr lang="en-US" altLang="zh-CN" b="1"/>
              <a:t>k</a:t>
            </a:r>
            <a:r>
              <a:rPr kumimoji="0" lang="en-US" altLang="zh-CN" b="1"/>
              <a:t>,</a:t>
            </a:r>
            <a:endParaRPr lang="en-US" altLang="zh-CN" sz="2800" b="1"/>
          </a:p>
        </p:txBody>
      </p:sp>
      <p:sp>
        <p:nvSpPr>
          <p:cNvPr id="73740" name="Text Box 12">
            <a:extLst>
              <a:ext uri="{FF2B5EF4-FFF2-40B4-BE49-F238E27FC236}">
                <a16:creationId xmlns:a16="http://schemas.microsoft.com/office/drawing/2014/main" id="{7A27A5D3-B68A-4408-BBB3-B2166F7CB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326" y="1485900"/>
            <a:ext cx="8424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 b="1" dirty="0"/>
              <a:t>则有</a:t>
            </a:r>
            <a:r>
              <a:rPr lang="en-US" altLang="zh-CN" b="1" dirty="0" err="1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solidFill>
                  <a:srgbClr val="0000CC"/>
                </a:solidFill>
                <a:sym typeface="Symbol" panose="05050102010706020507" pitchFamily="18" charset="2"/>
              </a:rPr>
              <a:t>×</a:t>
            </a:r>
            <a:r>
              <a:rPr lang="en-US" altLang="zh-CN" b="1" dirty="0" err="1">
                <a:solidFill>
                  <a:srgbClr val="0000CC"/>
                </a:solidFill>
                <a:sym typeface="Symbol" panose="05050102010706020507" pitchFamily="18" charset="2"/>
              </a:rPr>
              <a:t>b</a:t>
            </a:r>
            <a:r>
              <a:rPr kumimoji="0" lang="en-US" altLang="zh-CN" sz="2800" b="1" dirty="0"/>
              <a:t>=</a:t>
            </a:r>
            <a:r>
              <a:rPr kumimoji="0" lang="en-US" altLang="zh-CN" b="1" dirty="0"/>
              <a:t>(</a:t>
            </a:r>
            <a:r>
              <a:rPr kumimoji="0" lang="en-US" altLang="en-US" b="1" dirty="0" err="1"/>
              <a:t>a</a:t>
            </a:r>
            <a:r>
              <a:rPr kumimoji="0" lang="en-US" altLang="en-US" b="1" baseline="-25000" dirty="0" err="1"/>
              <a:t>y</a:t>
            </a:r>
            <a:r>
              <a:rPr kumimoji="0" lang="en-US" altLang="en-US" b="1" dirty="0" err="1"/>
              <a:t>b</a:t>
            </a:r>
            <a:r>
              <a:rPr kumimoji="0" lang="en-US" altLang="en-US" b="1" baseline="-25000" dirty="0" err="1"/>
              <a:t>z</a:t>
            </a:r>
            <a:r>
              <a:rPr kumimoji="0" lang="en-US" altLang="en-US" b="1" dirty="0" err="1"/>
              <a:t>-a</a:t>
            </a:r>
            <a:r>
              <a:rPr kumimoji="0" lang="en-US" altLang="en-US" b="1" baseline="-25000" dirty="0" err="1"/>
              <a:t>z</a:t>
            </a:r>
            <a:r>
              <a:rPr kumimoji="0" lang="en-US" altLang="en-US" b="1" dirty="0" err="1"/>
              <a:t>b</a:t>
            </a:r>
            <a:r>
              <a:rPr kumimoji="0" lang="en-US" altLang="en-US" b="1" baseline="-25000" dirty="0" err="1"/>
              <a:t>y</a:t>
            </a:r>
            <a:r>
              <a:rPr kumimoji="0" lang="en-US" altLang="en-US" b="1" dirty="0"/>
              <a:t>)</a:t>
            </a:r>
            <a:r>
              <a:rPr lang="en-US" altLang="zh-CN" b="1" dirty="0" err="1"/>
              <a:t>i</a:t>
            </a:r>
            <a:r>
              <a:rPr kumimoji="0" lang="en-US" altLang="en-US" b="1" dirty="0"/>
              <a:t>+(</a:t>
            </a:r>
            <a:r>
              <a:rPr kumimoji="0" lang="en-US" altLang="en-US" b="1" dirty="0" err="1"/>
              <a:t>a</a:t>
            </a:r>
            <a:r>
              <a:rPr kumimoji="0" lang="en-US" altLang="en-US" b="1" baseline="-25000" dirty="0" err="1"/>
              <a:t>z</a:t>
            </a:r>
            <a:r>
              <a:rPr kumimoji="0" lang="en-US" altLang="en-US" b="1" dirty="0" err="1"/>
              <a:t>b</a:t>
            </a:r>
            <a:r>
              <a:rPr kumimoji="0" lang="en-US" altLang="en-US" b="1" baseline="-25000" dirty="0" err="1"/>
              <a:t>x</a:t>
            </a:r>
            <a:r>
              <a:rPr kumimoji="0" lang="en-US" altLang="en-US" b="1" dirty="0" err="1"/>
              <a:t>-a</a:t>
            </a:r>
            <a:r>
              <a:rPr kumimoji="0" lang="en-US" altLang="en-US" b="1" baseline="-25000" dirty="0" err="1"/>
              <a:t>x</a:t>
            </a:r>
            <a:r>
              <a:rPr kumimoji="0" lang="en-US" altLang="en-US" b="1" dirty="0" err="1"/>
              <a:t>b</a:t>
            </a:r>
            <a:r>
              <a:rPr kumimoji="0" lang="en-US" altLang="en-US" b="1" baseline="-25000" dirty="0" err="1"/>
              <a:t>z</a:t>
            </a:r>
            <a:r>
              <a:rPr kumimoji="0" lang="en-US" altLang="en-US" b="1" dirty="0"/>
              <a:t>)</a:t>
            </a:r>
            <a:r>
              <a:rPr lang="en-US" altLang="en-US" b="1" dirty="0"/>
              <a:t>j</a:t>
            </a:r>
            <a:r>
              <a:rPr kumimoji="0" lang="en-US" altLang="en-US" b="1" dirty="0"/>
              <a:t>+(</a:t>
            </a:r>
            <a:r>
              <a:rPr kumimoji="0" lang="en-US" altLang="en-US" b="1" dirty="0" err="1"/>
              <a:t>a</a:t>
            </a:r>
            <a:r>
              <a:rPr kumimoji="0" lang="en-US" altLang="en-US" b="1" baseline="-25000" dirty="0" err="1"/>
              <a:t>x</a:t>
            </a:r>
            <a:r>
              <a:rPr kumimoji="0" lang="en-US" altLang="en-US" b="1" dirty="0" err="1"/>
              <a:t>b</a:t>
            </a:r>
            <a:r>
              <a:rPr kumimoji="0" lang="en-US" altLang="en-US" b="1" baseline="-25000" dirty="0" err="1"/>
              <a:t>y</a:t>
            </a:r>
            <a:r>
              <a:rPr kumimoji="0" lang="en-US" altLang="en-US" b="1" dirty="0" err="1"/>
              <a:t>-a</a:t>
            </a:r>
            <a:r>
              <a:rPr kumimoji="0" lang="en-US" altLang="en-US" b="1" baseline="-25000" dirty="0" err="1"/>
              <a:t>y</a:t>
            </a:r>
            <a:r>
              <a:rPr kumimoji="0" lang="en-US" altLang="en-US" b="1" dirty="0" err="1"/>
              <a:t>b</a:t>
            </a:r>
            <a:r>
              <a:rPr kumimoji="0" lang="en-US" altLang="en-US" b="1" baseline="-25000" dirty="0" err="1"/>
              <a:t>x</a:t>
            </a:r>
            <a:r>
              <a:rPr kumimoji="0" lang="en-US" altLang="en-US" b="1" dirty="0"/>
              <a:t>)</a:t>
            </a:r>
            <a:r>
              <a:rPr lang="en-US" altLang="en-US" b="1" dirty="0"/>
              <a:t>k</a:t>
            </a:r>
            <a:endParaRPr lang="en-US" altLang="zh-CN" b="1" dirty="0"/>
          </a:p>
        </p:txBody>
      </p:sp>
      <p:sp>
        <p:nvSpPr>
          <p:cNvPr id="73741" name="Text Box 13">
            <a:extLst>
              <a:ext uri="{FF2B5EF4-FFF2-40B4-BE49-F238E27FC236}">
                <a16:creationId xmlns:a16="http://schemas.microsoft.com/office/drawing/2014/main" id="{22FC09EF-042C-4FC3-BDF7-A1C2D5E0E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4076700"/>
            <a:ext cx="3663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CC"/>
                </a:solidFill>
              </a:rPr>
              <a:t>推论</a:t>
            </a:r>
            <a:r>
              <a:rPr lang="en-US" altLang="zh-CN" b="1">
                <a:solidFill>
                  <a:srgbClr val="0000CC"/>
                </a:solidFill>
              </a:rPr>
              <a:t>:</a:t>
            </a:r>
            <a:r>
              <a:rPr lang="en-US" altLang="zh-CN" sz="2800" b="1"/>
              <a:t> </a:t>
            </a:r>
            <a:r>
              <a:rPr lang="zh-CN" altLang="en-US" sz="2800" b="1"/>
              <a:t>向量</a:t>
            </a:r>
            <a:r>
              <a:rPr lang="en-US" altLang="en-US" b="1"/>
              <a:t>a</a:t>
            </a:r>
            <a:r>
              <a:rPr lang="zh-CN" altLang="en-US" sz="2800" b="1"/>
              <a:t>与</a:t>
            </a:r>
            <a:r>
              <a:rPr lang="en-US" altLang="en-US" b="1"/>
              <a:t>b</a:t>
            </a:r>
            <a:r>
              <a:rPr lang="zh-CN" altLang="en-US" sz="2800" b="1"/>
              <a:t>平行</a:t>
            </a:r>
            <a:endParaRPr lang="zh-CN" altLang="en-US" sz="2800" b="1">
              <a:sym typeface="Symbol" panose="05050102010706020507" pitchFamily="18" charset="2"/>
            </a:endParaRPr>
          </a:p>
        </p:txBody>
      </p:sp>
      <p:graphicFrame>
        <p:nvGraphicFramePr>
          <p:cNvPr id="73742" name="Object 14">
            <a:extLst>
              <a:ext uri="{FF2B5EF4-FFF2-40B4-BE49-F238E27FC236}">
                <a16:creationId xmlns:a16="http://schemas.microsoft.com/office/drawing/2014/main" id="{5D8DAFFA-5B8D-4450-A600-4C9A53541A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57297"/>
              </p:ext>
            </p:extLst>
          </p:nvPr>
        </p:nvGraphicFramePr>
        <p:xfrm>
          <a:off x="8177213" y="4366419"/>
          <a:ext cx="244792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990170" imgH="431613" progId="Equation.3">
                  <p:embed/>
                </p:oleObj>
              </mc:Choice>
              <mc:Fallback>
                <p:oleObj name="公式" r:id="rId3" imgW="990170" imgH="431613" progId="Equation.3">
                  <p:embed/>
                  <p:pic>
                    <p:nvPicPr>
                      <p:cNvPr id="73742" name="Object 14">
                        <a:extLst>
                          <a:ext uri="{FF2B5EF4-FFF2-40B4-BE49-F238E27FC236}">
                            <a16:creationId xmlns:a16="http://schemas.microsoft.com/office/drawing/2014/main" id="{5D8DAFFA-5B8D-4450-A600-4C9A53541A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7213" y="4366419"/>
                        <a:ext cx="2447925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3" name="Text Box 15">
            <a:extLst>
              <a:ext uri="{FF2B5EF4-FFF2-40B4-BE49-F238E27FC236}">
                <a16:creationId xmlns:a16="http://schemas.microsoft.com/office/drawing/2014/main" id="{A224EEBD-5AC8-4D47-A6BF-F4266377A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516563"/>
            <a:ext cx="7715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上式说明：</a:t>
            </a:r>
            <a:r>
              <a:rPr lang="zh-CN" altLang="en-US" sz="2800" b="1">
                <a:solidFill>
                  <a:srgbClr val="0000CC"/>
                </a:solidFill>
              </a:rPr>
              <a:t>两非零向量平行</a:t>
            </a:r>
            <a:r>
              <a:rPr lang="zh-CN" altLang="en-US" sz="2800" b="1">
                <a:solidFill>
                  <a:srgbClr val="0000CC"/>
                </a:solidFill>
                <a:sym typeface="Symbol" panose="05050102010706020507" pitchFamily="18" charset="2"/>
              </a:rPr>
              <a:t>对应坐标成比例</a:t>
            </a:r>
            <a:r>
              <a:rPr lang="en-US" altLang="zh-CN" sz="2800" b="1">
                <a:solidFill>
                  <a:srgbClr val="0000CC"/>
                </a:solidFill>
                <a:sym typeface="Symbol" panose="05050102010706020507" pitchFamily="18" charset="2"/>
              </a:rPr>
              <a:t>;</a:t>
            </a:r>
          </a:p>
        </p:txBody>
      </p:sp>
      <p:sp>
        <p:nvSpPr>
          <p:cNvPr id="73744" name="Rectangle 16">
            <a:extLst>
              <a:ext uri="{FF2B5EF4-FFF2-40B4-BE49-F238E27FC236}">
                <a16:creationId xmlns:a16="http://schemas.microsoft.com/office/drawing/2014/main" id="{3A80B831-739E-41E3-BDF4-3DE62E77C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6092826"/>
            <a:ext cx="7685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ym typeface="Symbol" panose="05050102010706020507" pitchFamily="18" charset="2"/>
              </a:rPr>
              <a:t>上式中，若有分母为零，则对应的分子也为零。</a:t>
            </a:r>
          </a:p>
        </p:txBody>
      </p:sp>
      <p:sp>
        <p:nvSpPr>
          <p:cNvPr id="73745" name="Text Box 17">
            <a:extLst>
              <a:ext uri="{FF2B5EF4-FFF2-40B4-BE49-F238E27FC236}">
                <a16:creationId xmlns:a16="http://schemas.microsoft.com/office/drawing/2014/main" id="{9AD4AE53-013E-4AB7-A4A5-F0B289C88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813" y="4659314"/>
            <a:ext cx="612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ym typeface="Symbol" panose="05050102010706020507" pitchFamily="18" charset="2"/>
              </a:rPr>
              <a:t></a:t>
            </a:r>
            <a:r>
              <a:rPr kumimoji="0" lang="en-US" altLang="en-US" b="1" dirty="0" err="1"/>
              <a:t>a</a:t>
            </a:r>
            <a:r>
              <a:rPr kumimoji="0" lang="en-US" altLang="en-US" b="1" baseline="-25000" dirty="0" err="1"/>
              <a:t>y</a:t>
            </a:r>
            <a:r>
              <a:rPr kumimoji="0" lang="en-US" altLang="en-US" b="1" dirty="0" err="1"/>
              <a:t>b</a:t>
            </a:r>
            <a:r>
              <a:rPr kumimoji="0" lang="en-US" altLang="en-US" b="1" baseline="-25000" dirty="0" err="1"/>
              <a:t>z</a:t>
            </a:r>
            <a:r>
              <a:rPr kumimoji="0" lang="en-US" altLang="en-US" b="1" dirty="0" err="1"/>
              <a:t>-a</a:t>
            </a:r>
            <a:r>
              <a:rPr kumimoji="0" lang="en-US" altLang="en-US" b="1" baseline="-25000" dirty="0" err="1"/>
              <a:t>z</a:t>
            </a:r>
            <a:r>
              <a:rPr kumimoji="0" lang="en-US" altLang="en-US" b="1" dirty="0" err="1"/>
              <a:t>b</a:t>
            </a:r>
            <a:r>
              <a:rPr kumimoji="0" lang="en-US" altLang="en-US" b="1" baseline="-25000" dirty="0" err="1"/>
              <a:t>y</a:t>
            </a:r>
            <a:r>
              <a:rPr kumimoji="0" lang="en-US" altLang="en-US" sz="2800" b="1" dirty="0"/>
              <a:t>=</a:t>
            </a:r>
            <a:r>
              <a:rPr kumimoji="0" lang="en-US" altLang="en-US" b="1" dirty="0" err="1"/>
              <a:t>a</a:t>
            </a:r>
            <a:r>
              <a:rPr kumimoji="0" lang="en-US" altLang="en-US" b="1" baseline="-25000" dirty="0" err="1"/>
              <a:t>z</a:t>
            </a:r>
            <a:r>
              <a:rPr kumimoji="0" lang="en-US" altLang="en-US" b="1" dirty="0" err="1"/>
              <a:t>b</a:t>
            </a:r>
            <a:r>
              <a:rPr kumimoji="0" lang="en-US" altLang="en-US" b="1" baseline="-25000" dirty="0" err="1"/>
              <a:t>x</a:t>
            </a:r>
            <a:r>
              <a:rPr kumimoji="0" lang="en-US" altLang="en-US" b="1" dirty="0" err="1"/>
              <a:t>-a</a:t>
            </a:r>
            <a:r>
              <a:rPr kumimoji="0" lang="en-US" altLang="en-US" b="1" baseline="-25000" dirty="0" err="1"/>
              <a:t>x</a:t>
            </a:r>
            <a:r>
              <a:rPr kumimoji="0" lang="en-US" altLang="en-US" b="1" dirty="0" err="1"/>
              <a:t>b</a:t>
            </a:r>
            <a:r>
              <a:rPr kumimoji="0" lang="en-US" altLang="en-US" b="1" baseline="-25000" dirty="0" err="1"/>
              <a:t>z</a:t>
            </a:r>
            <a:r>
              <a:rPr kumimoji="0" lang="en-US" altLang="en-US" sz="2800" b="1" dirty="0"/>
              <a:t>=</a:t>
            </a:r>
            <a:r>
              <a:rPr kumimoji="0" lang="en-US" altLang="en-US" b="1" dirty="0" err="1"/>
              <a:t>a</a:t>
            </a:r>
            <a:r>
              <a:rPr kumimoji="0" lang="en-US" altLang="en-US" b="1" baseline="-25000" dirty="0" err="1"/>
              <a:t>x</a:t>
            </a:r>
            <a:r>
              <a:rPr kumimoji="0" lang="en-US" altLang="en-US" b="1" dirty="0" err="1"/>
              <a:t>b</a:t>
            </a:r>
            <a:r>
              <a:rPr kumimoji="0" lang="en-US" altLang="en-US" b="1" baseline="-25000" dirty="0" err="1"/>
              <a:t>y</a:t>
            </a:r>
            <a:r>
              <a:rPr kumimoji="0" lang="en-US" altLang="en-US" b="1" dirty="0" err="1"/>
              <a:t>-a</a:t>
            </a:r>
            <a:r>
              <a:rPr kumimoji="0" lang="en-US" altLang="en-US" b="1" baseline="-25000" dirty="0" err="1"/>
              <a:t>y</a:t>
            </a:r>
            <a:r>
              <a:rPr kumimoji="0" lang="en-US" altLang="en-US" b="1" dirty="0" err="1"/>
              <a:t>b</a:t>
            </a:r>
            <a:r>
              <a:rPr kumimoji="0" lang="en-US" altLang="en-US" b="1" baseline="-25000" dirty="0" err="1"/>
              <a:t>x</a:t>
            </a:r>
            <a:r>
              <a:rPr kumimoji="0" lang="en-US" altLang="en-US" sz="2800" b="1" dirty="0"/>
              <a:t>=</a:t>
            </a:r>
            <a:r>
              <a:rPr kumimoji="0" lang="en-US" altLang="en-US" b="1" dirty="0"/>
              <a:t>0</a:t>
            </a:r>
            <a:endParaRPr lang="en-US" altLang="zh-CN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32" grpId="0"/>
      <p:bldP spid="73738" grpId="0" autoUpdateAnimBg="0"/>
      <p:bldP spid="73740" grpId="0" autoUpdateAnimBg="0"/>
      <p:bldP spid="73741" grpId="0" autoUpdateAnimBg="0"/>
      <p:bldP spid="73743" grpId="0" autoUpdateAnimBg="0"/>
      <p:bldP spid="73744" grpId="0" autoUpdateAnimBg="0"/>
      <p:bldP spid="7374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Text Box 5">
            <a:extLst>
              <a:ext uri="{FF2B5EF4-FFF2-40B4-BE49-F238E27FC236}">
                <a16:creationId xmlns:a16="http://schemas.microsoft.com/office/drawing/2014/main" id="{652524E7-6B8D-4CCB-8CE3-B75C8AF51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696913"/>
            <a:ext cx="7056438" cy="107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CC"/>
                </a:solidFill>
              </a:rPr>
              <a:t>例</a:t>
            </a:r>
            <a:r>
              <a:rPr lang="en-US" altLang="zh-CN" b="1">
                <a:solidFill>
                  <a:srgbClr val="0000CC"/>
                </a:solidFill>
              </a:rPr>
              <a:t>5</a:t>
            </a:r>
            <a:r>
              <a:rPr lang="en-US" altLang="zh-CN" sz="2800" b="1"/>
              <a:t>  </a:t>
            </a:r>
            <a:r>
              <a:rPr lang="zh-CN" altLang="en-US" sz="2800" b="1"/>
              <a:t>求与两向量</a:t>
            </a:r>
            <a:r>
              <a:rPr lang="en-US" altLang="en-US" b="1"/>
              <a:t>a={2,3,-1}</a:t>
            </a:r>
            <a:r>
              <a:rPr lang="zh-CN" altLang="en-US" sz="2800" b="1"/>
              <a:t>和</a:t>
            </a:r>
            <a:r>
              <a:rPr lang="en-US" altLang="en-US" b="1"/>
              <a:t>b=</a:t>
            </a:r>
            <a:r>
              <a:rPr lang="en-US" altLang="zh-CN" b="1"/>
              <a:t>{-3,-1,1}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/>
              <a:t>        </a:t>
            </a:r>
            <a:r>
              <a:rPr lang="zh-CN" altLang="en-US" sz="2800" b="1"/>
              <a:t>都垂直的单位向量。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571439EA-F7FB-4D4F-A1A2-816E73AB5FCC}"/>
              </a:ext>
            </a:extLst>
          </p:cNvPr>
          <p:cNvGrpSpPr>
            <a:grpSpLocks/>
          </p:cNvGrpSpPr>
          <p:nvPr/>
        </p:nvGrpSpPr>
        <p:grpSpPr bwMode="auto">
          <a:xfrm>
            <a:off x="2927350" y="2852739"/>
            <a:ext cx="5622535" cy="1754187"/>
            <a:chOff x="1008" y="2439"/>
            <a:chExt cx="3391" cy="9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47" name="Object 7">
                  <a:extLst>
                    <a:ext uri="{FF2B5EF4-FFF2-40B4-BE49-F238E27FC236}">
                      <a16:creationId xmlns:a16="http://schemas.microsoft.com/office/drawing/2014/main" id="{29276DD5-E9CD-4502-8619-969A41F2BB31}"/>
                    </a:ext>
                  </a:extLst>
                </p:cNvPr>
                <p:cNvSpPr txBox="1"/>
                <p:nvPr/>
              </p:nvSpPr>
              <p:spPr bwMode="auto">
                <a:xfrm>
                  <a:off x="1321" y="2439"/>
                  <a:ext cx="1766" cy="9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4347" name="Object 7">
                  <a:extLst>
                    <a:ext uri="{FF2B5EF4-FFF2-40B4-BE49-F238E27FC236}">
                      <a16:creationId xmlns:a16="http://schemas.microsoft.com/office/drawing/2014/main" id="{29276DD5-E9CD-4502-8619-969A41F2B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1" y="2439"/>
                  <a:ext cx="1766" cy="9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48" name="Text Box 8">
              <a:extLst>
                <a:ext uri="{FF2B5EF4-FFF2-40B4-BE49-F238E27FC236}">
                  <a16:creationId xmlns:a16="http://schemas.microsoft.com/office/drawing/2014/main" id="{E1710495-F557-4508-A793-838543894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832"/>
              <a:ext cx="83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/>
                <a:t>C=</a:t>
              </a:r>
            </a:p>
          </p:txBody>
        </p:sp>
        <p:sp>
          <p:nvSpPr>
            <p:cNvPr id="14349" name="Text Box 9">
              <a:extLst>
                <a:ext uri="{FF2B5EF4-FFF2-40B4-BE49-F238E27FC236}">
                  <a16:creationId xmlns:a16="http://schemas.microsoft.com/office/drawing/2014/main" id="{BE55E152-0415-4A7C-8DDE-7DBB3169C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9" y="2716"/>
              <a:ext cx="1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dirty="0"/>
                <a:t>=2i+j+7k</a:t>
              </a:r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5F9F4266-7CF8-41A6-9C7E-39D5289E5A39}"/>
              </a:ext>
            </a:extLst>
          </p:cNvPr>
          <p:cNvGrpSpPr>
            <a:grpSpLocks/>
          </p:cNvGrpSpPr>
          <p:nvPr/>
        </p:nvGrpSpPr>
        <p:grpSpPr bwMode="auto">
          <a:xfrm>
            <a:off x="2532063" y="4630739"/>
            <a:ext cx="6311899" cy="1082675"/>
            <a:chOff x="295" y="2795"/>
            <a:chExt cx="3976" cy="773"/>
          </a:xfrm>
        </p:grpSpPr>
        <p:sp>
          <p:nvSpPr>
            <p:cNvPr id="14345" name="Text Box 11">
              <a:extLst>
                <a:ext uri="{FF2B5EF4-FFF2-40B4-BE49-F238E27FC236}">
                  <a16:creationId xmlns:a16="http://schemas.microsoft.com/office/drawing/2014/main" id="{89237E01-80DC-4398-BB18-15784B052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944"/>
              <a:ext cx="2131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/>
                <a:t>再将</a:t>
              </a:r>
              <a:r>
                <a:rPr lang="en-US" altLang="en-US" sz="3600" b="1"/>
                <a:t>c</a:t>
              </a:r>
              <a:r>
                <a:rPr lang="zh-CN" altLang="en-US" sz="2800" b="1"/>
                <a:t>单位化得</a:t>
              </a:r>
              <a:r>
                <a:rPr lang="en-US" altLang="zh-CN" b="1"/>
                <a:t>: </a:t>
              </a:r>
              <a:r>
                <a:rPr lang="en-US" altLang="en-US" sz="3600" b="1"/>
                <a:t>c</a:t>
              </a:r>
              <a:r>
                <a:rPr lang="en-US" altLang="en-US" sz="3600" b="1" baseline="30000"/>
                <a:t>o</a:t>
              </a:r>
              <a:r>
                <a:rPr lang="en-US" altLang="en-US" sz="2800" b="1"/>
                <a:t>=</a:t>
              </a:r>
              <a:endParaRPr lang="en-US" altLang="zh-CN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46" name="Object 12">
                  <a:extLst>
                    <a:ext uri="{FF2B5EF4-FFF2-40B4-BE49-F238E27FC236}">
                      <a16:creationId xmlns:a16="http://schemas.microsoft.com/office/drawing/2014/main" id="{11E1D8DC-4A12-46C4-89B3-08A8E529776A}"/>
                    </a:ext>
                  </a:extLst>
                </p:cNvPr>
                <p:cNvSpPr txBox="1"/>
                <p:nvPr/>
              </p:nvSpPr>
              <p:spPr bwMode="auto">
                <a:xfrm>
                  <a:off x="2426" y="2795"/>
                  <a:ext cx="1845" cy="7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𝟓𝟒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𝟓𝟒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𝟓𝟒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4346" name="Object 12">
                  <a:extLst>
                    <a:ext uri="{FF2B5EF4-FFF2-40B4-BE49-F238E27FC236}">
                      <a16:creationId xmlns:a16="http://schemas.microsoft.com/office/drawing/2014/main" id="{11E1D8DC-4A12-46C4-89B3-08A8E5297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6" y="2795"/>
                  <a:ext cx="1845" cy="7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166" name="Rectangle 14">
            <a:extLst>
              <a:ext uri="{FF2B5EF4-FFF2-40B4-BE49-F238E27FC236}">
                <a16:creationId xmlns:a16="http://schemas.microsoft.com/office/drawing/2014/main" id="{5510F86D-50AD-45E4-A24A-DCC454F85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2068514"/>
            <a:ext cx="7129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CC"/>
                </a:solidFill>
              </a:rPr>
              <a:t>解：</a:t>
            </a:r>
            <a:r>
              <a:rPr lang="zh-CN" altLang="en-US" sz="2800" b="1"/>
              <a:t>显然</a:t>
            </a:r>
            <a:r>
              <a:rPr lang="en-US" altLang="zh-CN" sz="2800" b="1"/>
              <a:t>, </a:t>
            </a:r>
            <a:r>
              <a:rPr lang="en-US" altLang="en-US" b="1"/>
              <a:t>c=a×b</a:t>
            </a:r>
            <a:r>
              <a:rPr lang="zh-CN" altLang="en-US" sz="2800" b="1"/>
              <a:t>与两向量都垂直</a:t>
            </a:r>
            <a:r>
              <a:rPr lang="en-US" altLang="zh-CN" sz="2800" b="1"/>
              <a:t>, </a:t>
            </a:r>
            <a:r>
              <a:rPr lang="zh-CN" altLang="en-US" sz="2800" b="1"/>
              <a:t>先求 </a:t>
            </a:r>
            <a:r>
              <a:rPr lang="en-US" altLang="en-US" b="1"/>
              <a:t>c:</a:t>
            </a:r>
            <a:endParaRPr lang="en-US" altLang="zh-CN" b="1"/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EB41BB15-8589-406C-91EF-58A60D3D95F7}"/>
              </a:ext>
            </a:extLst>
          </p:cNvPr>
          <p:cNvGrpSpPr>
            <a:grpSpLocks/>
          </p:cNvGrpSpPr>
          <p:nvPr/>
        </p:nvGrpSpPr>
        <p:grpSpPr bwMode="auto">
          <a:xfrm>
            <a:off x="2532063" y="5735638"/>
            <a:ext cx="6558884" cy="1052512"/>
            <a:chOff x="295" y="2795"/>
            <a:chExt cx="3850" cy="773"/>
          </a:xfrm>
        </p:grpSpPr>
        <p:sp>
          <p:nvSpPr>
            <p:cNvPr id="14343" name="Text Box 19">
              <a:extLst>
                <a:ext uri="{FF2B5EF4-FFF2-40B4-BE49-F238E27FC236}">
                  <a16:creationId xmlns:a16="http://schemas.microsoft.com/office/drawing/2014/main" id="{38633EE0-BD84-404D-A500-8B082C08A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943"/>
              <a:ext cx="2131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/>
                <a:t>因此所求单位向量为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44" name="Object 20">
                  <a:extLst>
                    <a:ext uri="{FF2B5EF4-FFF2-40B4-BE49-F238E27FC236}">
                      <a16:creationId xmlns:a16="http://schemas.microsoft.com/office/drawing/2014/main" id="{6AD4412C-98C7-42CC-B10A-452D4CACB29B}"/>
                    </a:ext>
                  </a:extLst>
                </p:cNvPr>
                <p:cNvSpPr txBox="1"/>
                <p:nvPr/>
              </p:nvSpPr>
              <p:spPr bwMode="auto">
                <a:xfrm>
                  <a:off x="2426" y="2795"/>
                  <a:ext cx="1719" cy="7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𝟓𝟒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𝟓𝟒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𝟓𝟒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4344" name="Object 20">
                  <a:extLst>
                    <a:ext uri="{FF2B5EF4-FFF2-40B4-BE49-F238E27FC236}">
                      <a16:creationId xmlns:a16="http://schemas.microsoft.com/office/drawing/2014/main" id="{6AD4412C-98C7-42CC-B10A-452D4CACB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6" y="2795"/>
                  <a:ext cx="1719" cy="7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utoUpdateAnimBg="0"/>
      <p:bldP spid="4916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B077A5E9-534B-483B-9C9A-AEDDFE940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877" y="73026"/>
            <a:ext cx="11014403" cy="139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例</a:t>
            </a:r>
            <a:r>
              <a:rPr lang="en-US" altLang="zh-CN" b="1" dirty="0">
                <a:solidFill>
                  <a:srgbClr val="0000CC"/>
                </a:solidFill>
              </a:rPr>
              <a:t>6</a:t>
            </a:r>
            <a:r>
              <a:rPr lang="en-US" altLang="zh-CN" sz="2800" b="1" dirty="0"/>
              <a:t>   </a:t>
            </a:r>
            <a:r>
              <a:rPr lang="zh-CN" altLang="en-US" sz="2800" b="1" dirty="0"/>
              <a:t>求一向量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使得此向量与三个</a:t>
            </a:r>
            <a:r>
              <a:rPr lang="en-US" altLang="zh-CN" sz="2800" b="1" dirty="0"/>
              <a:t>M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(3,0,2) ,M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(5,3,1),  M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(0,-1,3)</a:t>
            </a:r>
            <a:r>
              <a:rPr lang="zh-CN" altLang="en-US" sz="2800" b="1" dirty="0"/>
              <a:t>所在平面垂直。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72" name="Text Box 4">
                <a:extLst>
                  <a:ext uri="{FF2B5EF4-FFF2-40B4-BE49-F238E27FC236}">
                    <a16:creationId xmlns:a16="http://schemas.microsoft.com/office/drawing/2014/main" id="{B80EAEA7-90B3-4944-9A3D-C3C37220D3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577" y="1667413"/>
                <a:ext cx="9615367" cy="480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800" b="1" dirty="0">
                    <a:solidFill>
                      <a:srgbClr val="0000CC"/>
                    </a:solidFill>
                    <a:cs typeface="Times New Roman" panose="02020603050405020304" pitchFamily="18" charset="0"/>
                  </a:rPr>
                  <a:t>解</a:t>
                </a:r>
                <a:r>
                  <a:rPr lang="en-US" altLang="zh-CN" sz="2800" b="1" dirty="0">
                    <a:solidFill>
                      <a:srgbClr val="0000CC"/>
                    </a:solidFill>
                    <a:cs typeface="Times New Roman" panose="02020603050405020304" pitchFamily="18" charset="0"/>
                  </a:rPr>
                  <a:t>: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cs typeface="Times New Roman" panose="02020603050405020304" pitchFamily="18" charset="0"/>
                  </a:rPr>
                  <a:t>设所求向量为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zh-CN" altLang="en-US" sz="2800" b="1" dirty="0"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b="1" dirty="0">
                    <a:cs typeface="Times New Roman" panose="02020603050405020304" pitchFamily="18" charset="0"/>
                  </a:rPr>
                  <a:t>因为所求向量与三个点所在平面垂直，</a:t>
                </a:r>
              </a:p>
            </p:txBody>
          </p:sp>
        </mc:Choice>
        <mc:Fallback>
          <p:sp>
            <p:nvSpPr>
              <p:cNvPr id="15372" name="Text Box 4">
                <a:extLst>
                  <a:ext uri="{FF2B5EF4-FFF2-40B4-BE49-F238E27FC236}">
                    <a16:creationId xmlns:a16="http://schemas.microsoft.com/office/drawing/2014/main" id="{B80EAEA7-90B3-4944-9A3D-C3C37220D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2577" y="1667413"/>
                <a:ext cx="9615367" cy="480131"/>
              </a:xfrm>
              <a:prstGeom prst="rect">
                <a:avLst/>
              </a:prstGeom>
              <a:blipFill>
                <a:blip r:embed="rId2"/>
                <a:stretch>
                  <a:fillRect l="-1268" t="-26923" r="-1205" b="-371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183" name="Object 7">
                <a:extLst>
                  <a:ext uri="{FF2B5EF4-FFF2-40B4-BE49-F238E27FC236}">
                    <a16:creationId xmlns:a16="http://schemas.microsoft.com/office/drawing/2014/main" id="{5D2F7875-0F0D-44D2-9D3C-9A54259CD58C}"/>
                  </a:ext>
                </a:extLst>
              </p:cNvPr>
              <p:cNvSpPr txBox="1"/>
              <p:nvPr/>
            </p:nvSpPr>
            <p:spPr bwMode="auto">
              <a:xfrm>
                <a:off x="2319339" y="3775075"/>
                <a:ext cx="7656513" cy="1804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183" name="Object 7">
                <a:extLst>
                  <a:ext uri="{FF2B5EF4-FFF2-40B4-BE49-F238E27FC236}">
                    <a16:creationId xmlns:a16="http://schemas.microsoft.com/office/drawing/2014/main" id="{5D2F7875-0F0D-44D2-9D3C-9A54259CD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9339" y="3775075"/>
                <a:ext cx="7656513" cy="18049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184" name="Object 8">
                <a:extLst>
                  <a:ext uri="{FF2B5EF4-FFF2-40B4-BE49-F238E27FC236}">
                    <a16:creationId xmlns:a16="http://schemas.microsoft.com/office/drawing/2014/main" id="{4AC29B3C-35A9-48E2-8CF7-4989B045FA62}"/>
                  </a:ext>
                </a:extLst>
              </p:cNvPr>
              <p:cNvSpPr txBox="1"/>
              <p:nvPr/>
            </p:nvSpPr>
            <p:spPr bwMode="auto">
              <a:xfrm>
                <a:off x="2451056" y="3059261"/>
                <a:ext cx="6785510" cy="647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) 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184" name="Object 8">
                <a:extLst>
                  <a:ext uri="{FF2B5EF4-FFF2-40B4-BE49-F238E27FC236}">
                    <a16:creationId xmlns:a16="http://schemas.microsoft.com/office/drawing/2014/main" id="{4AC29B3C-35A9-48E2-8CF7-4989B045F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1056" y="3059261"/>
                <a:ext cx="6785510" cy="647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87" name="Rectangle 11">
            <a:extLst>
              <a:ext uri="{FF2B5EF4-FFF2-40B4-BE49-F238E27FC236}">
                <a16:creationId xmlns:a16="http://schemas.microsoft.com/office/drawing/2014/main" id="{1814F1D4-C536-455F-A2E7-E7A02BF1B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60" y="877888"/>
            <a:ext cx="41227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并求 </a:t>
            </a:r>
            <a:r>
              <a:rPr lang="zh-CN" altLang="en-US" sz="2800" b="1" dirty="0">
                <a:cs typeface="Times New Roman" panose="02020603050405020304" pitchFamily="18" charset="0"/>
              </a:rPr>
              <a:t>∆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M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M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M</a:t>
            </a:r>
            <a:r>
              <a:rPr lang="en-US" altLang="zh-CN" sz="2800" b="1" baseline="-25000" dirty="0"/>
              <a:t>3</a:t>
            </a:r>
            <a:r>
              <a:rPr lang="zh-CN" altLang="en-US" sz="2800" b="1" dirty="0"/>
              <a:t>的面积。</a:t>
            </a: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F3757E7F-8375-4923-9130-EEEF477E6AD5}"/>
              </a:ext>
            </a:extLst>
          </p:cNvPr>
          <p:cNvGrpSpPr>
            <a:grpSpLocks/>
          </p:cNvGrpSpPr>
          <p:nvPr/>
        </p:nvGrpSpPr>
        <p:grpSpPr bwMode="auto">
          <a:xfrm>
            <a:off x="1397540" y="2341563"/>
            <a:ext cx="5010978" cy="663575"/>
            <a:chOff x="1392" y="1753"/>
            <a:chExt cx="2773" cy="4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70" name="Object 13">
                  <a:extLst>
                    <a:ext uri="{FF2B5EF4-FFF2-40B4-BE49-F238E27FC236}">
                      <a16:creationId xmlns:a16="http://schemas.microsoft.com/office/drawing/2014/main" id="{28703631-4BDB-4DD2-BD2F-F8D3A61F5764}"/>
                    </a:ext>
                  </a:extLst>
                </p:cNvPr>
                <p:cNvSpPr txBox="1"/>
                <p:nvPr/>
              </p:nvSpPr>
              <p:spPr bwMode="auto">
                <a:xfrm>
                  <a:off x="1975" y="1753"/>
                  <a:ext cx="2190" cy="4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, 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370" name="Object 13">
                  <a:extLst>
                    <a:ext uri="{FF2B5EF4-FFF2-40B4-BE49-F238E27FC236}">
                      <a16:creationId xmlns:a16="http://schemas.microsoft.com/office/drawing/2014/main" id="{28703631-4BDB-4DD2-BD2F-F8D3A61F5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75" y="1753"/>
                  <a:ext cx="2190" cy="4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71" name="Rectangle 14">
              <a:extLst>
                <a:ext uri="{FF2B5EF4-FFF2-40B4-BE49-F238E27FC236}">
                  <a16:creationId xmlns:a16="http://schemas.microsoft.com/office/drawing/2014/main" id="{DB372D16-83A2-4B2F-B132-AA825E920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776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cs typeface="Times New Roman" panose="02020603050405020304" pitchFamily="18" charset="0"/>
                </a:rPr>
                <a:t>所以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7E1120B0-F46A-452F-94B8-CDCE8DB1B0E5}"/>
                  </a:ext>
                </a:extLst>
              </p:cNvPr>
              <p:cNvSpPr txBox="1"/>
              <p:nvPr/>
            </p:nvSpPr>
            <p:spPr bwMode="auto">
              <a:xfrm>
                <a:off x="1719590" y="5529060"/>
                <a:ext cx="6565247" cy="1008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7E1120B0-F46A-452F-94B8-CDCE8DB1B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9590" y="5529060"/>
                <a:ext cx="6565247" cy="1008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10">
                <a:extLst>
                  <a:ext uri="{FF2B5EF4-FFF2-40B4-BE49-F238E27FC236}">
                    <a16:creationId xmlns:a16="http://schemas.microsoft.com/office/drawing/2014/main" id="{BC04B708-E541-4B4C-A063-A666D52A23EE}"/>
                  </a:ext>
                </a:extLst>
              </p:cNvPr>
              <p:cNvSpPr txBox="1"/>
              <p:nvPr/>
            </p:nvSpPr>
            <p:spPr bwMode="auto">
              <a:xfrm>
                <a:off x="7092518" y="5487092"/>
                <a:ext cx="4075653" cy="10919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𝟓𝟒</m:t>
                          </m:r>
                        </m:e>
                      </m:rad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Object 10">
                <a:extLst>
                  <a:ext uri="{FF2B5EF4-FFF2-40B4-BE49-F238E27FC236}">
                    <a16:creationId xmlns:a16="http://schemas.microsoft.com/office/drawing/2014/main" id="{BC04B708-E541-4B4C-A063-A666D52A2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92518" y="5487092"/>
                <a:ext cx="4075653" cy="1091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15372" grpId="0"/>
      <p:bldP spid="50183" grpId="0"/>
      <p:bldP spid="50184" grpId="0"/>
      <p:bldP spid="50187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>
            <a:extLst>
              <a:ext uri="{FF2B5EF4-FFF2-40B4-BE49-F238E27FC236}">
                <a16:creationId xmlns:a16="http://schemas.microsoft.com/office/drawing/2014/main" id="{E204169D-ACCF-4500-B5A1-4344E0BB4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475" y="460375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CC"/>
                </a:solidFill>
                <a:cs typeface="Times New Roman" panose="02020603050405020304" pitchFamily="18" charset="0"/>
              </a:rPr>
              <a:t>7</a:t>
            </a:r>
            <a:r>
              <a:rPr lang="en-US" altLang="zh-CN" sz="2800" b="1" dirty="0"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cs typeface="Times New Roman" panose="02020603050405020304" pitchFamily="18" charset="0"/>
              </a:rPr>
              <a:t>求证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04" name="Object 4">
                <a:extLst>
                  <a:ext uri="{FF2B5EF4-FFF2-40B4-BE49-F238E27FC236}">
                    <a16:creationId xmlns:a16="http://schemas.microsoft.com/office/drawing/2014/main" id="{4507A624-2F1B-4E77-8BA9-F9192393FF0D}"/>
                  </a:ext>
                </a:extLst>
              </p:cNvPr>
              <p:cNvSpPr txBox="1"/>
              <p:nvPr/>
            </p:nvSpPr>
            <p:spPr bwMode="auto">
              <a:xfrm>
                <a:off x="3914776" y="266700"/>
                <a:ext cx="5229224" cy="914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204" name="Object 4">
                <a:extLst>
                  <a:ext uri="{FF2B5EF4-FFF2-40B4-BE49-F238E27FC236}">
                    <a16:creationId xmlns:a16="http://schemas.microsoft.com/office/drawing/2014/main" id="{4507A624-2F1B-4E77-8BA9-F9192393F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4776" y="266700"/>
                <a:ext cx="5229224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05" name="Text Box 5">
            <a:extLst>
              <a:ext uri="{FF2B5EF4-FFF2-40B4-BE49-F238E27FC236}">
                <a16:creationId xmlns:a16="http://schemas.microsoft.com/office/drawing/2014/main" id="{664C1190-515D-4F12-9C68-080A56960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888" y="1369844"/>
            <a:ext cx="1365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cs typeface="Times New Roman" panose="02020603050405020304" pitchFamily="18" charset="0"/>
              </a:rPr>
              <a:t>证明</a:t>
            </a:r>
            <a:r>
              <a:rPr lang="en-US" altLang="zh-CN" sz="2800" b="1">
                <a:solidFill>
                  <a:srgbClr val="0000CC"/>
                </a:solidFill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06" name="Object 6">
                <a:extLst>
                  <a:ext uri="{FF2B5EF4-FFF2-40B4-BE49-F238E27FC236}">
                    <a16:creationId xmlns:a16="http://schemas.microsoft.com/office/drawing/2014/main" id="{70648F34-2088-40D8-99EA-5F707F108951}"/>
                  </a:ext>
                </a:extLst>
              </p:cNvPr>
              <p:cNvSpPr txBox="1"/>
              <p:nvPr/>
            </p:nvSpPr>
            <p:spPr bwMode="auto">
              <a:xfrm>
                <a:off x="3530600" y="2216150"/>
                <a:ext cx="5613400" cy="1000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) 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206" name="Object 6">
                <a:extLst>
                  <a:ext uri="{FF2B5EF4-FFF2-40B4-BE49-F238E27FC236}">
                    <a16:creationId xmlns:a16="http://schemas.microsoft.com/office/drawing/2014/main" id="{70648F34-2088-40D8-99EA-5F707F108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0600" y="2216150"/>
                <a:ext cx="5613400" cy="1000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209" name="Object 9">
                <a:extLst>
                  <a:ext uri="{FF2B5EF4-FFF2-40B4-BE49-F238E27FC236}">
                    <a16:creationId xmlns:a16="http://schemas.microsoft.com/office/drawing/2014/main" id="{F92A101C-5144-4CF5-95B1-78F646F5768F}"/>
                  </a:ext>
                </a:extLst>
              </p:cNvPr>
              <p:cNvSpPr txBox="1"/>
              <p:nvPr/>
            </p:nvSpPr>
            <p:spPr bwMode="auto">
              <a:xfrm>
                <a:off x="3530600" y="3464330"/>
                <a:ext cx="5506396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∴(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209" name="Object 9">
                <a:extLst>
                  <a:ext uri="{FF2B5EF4-FFF2-40B4-BE49-F238E27FC236}">
                    <a16:creationId xmlns:a16="http://schemas.microsoft.com/office/drawing/2014/main" id="{F92A101C-5144-4CF5-95B1-78F646F5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0600" y="3464330"/>
                <a:ext cx="5506396" cy="99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211" name="Object 11">
                <a:extLst>
                  <a:ext uri="{FF2B5EF4-FFF2-40B4-BE49-F238E27FC236}">
                    <a16:creationId xmlns:a16="http://schemas.microsoft.com/office/drawing/2014/main" id="{3C059200-85C7-4110-9FFD-77A26D4CC5BB}"/>
                  </a:ext>
                </a:extLst>
              </p:cNvPr>
              <p:cNvSpPr txBox="1"/>
              <p:nvPr/>
            </p:nvSpPr>
            <p:spPr bwMode="auto">
              <a:xfrm>
                <a:off x="3568700" y="1301750"/>
                <a:ext cx="6757481" cy="914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211" name="Object 11">
                <a:extLst>
                  <a:ext uri="{FF2B5EF4-FFF2-40B4-BE49-F238E27FC236}">
                    <a16:creationId xmlns:a16="http://schemas.microsoft.com/office/drawing/2014/main" id="{3C059200-85C7-4110-9FFD-77A26D4CC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8700" y="1301750"/>
                <a:ext cx="6757481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0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43ADB0B-71DD-44B8-AF35-DEECACBF2332}"/>
              </a:ext>
            </a:extLst>
          </p:cNvPr>
          <p:cNvGrpSpPr>
            <a:grpSpLocks/>
          </p:cNvGrpSpPr>
          <p:nvPr/>
        </p:nvGrpSpPr>
        <p:grpSpPr bwMode="auto">
          <a:xfrm>
            <a:off x="712789" y="190501"/>
            <a:ext cx="9413876" cy="720725"/>
            <a:chOff x="144" y="179"/>
            <a:chExt cx="5930" cy="454"/>
          </a:xfrm>
        </p:grpSpPr>
        <p:sp>
          <p:nvSpPr>
            <p:cNvPr id="17437" name="Text Box 3">
              <a:extLst>
                <a:ext uri="{FF2B5EF4-FFF2-40B4-BE49-F238E27FC236}">
                  <a16:creationId xmlns:a16="http://schemas.microsoft.com/office/drawing/2014/main" id="{16C7704C-A0B5-4A19-AE63-5FAF3A83E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79"/>
              <a:ext cx="51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0000CC"/>
                  </a:solidFill>
                  <a:cs typeface="Times New Roman" panose="02020603050405020304" pitchFamily="18" charset="0"/>
                </a:rPr>
                <a:t>例</a:t>
              </a:r>
              <a:r>
                <a:rPr lang="en-US" altLang="zh-CN" sz="2800" b="1" dirty="0">
                  <a:solidFill>
                    <a:srgbClr val="0000CC"/>
                  </a:solidFill>
                  <a:cs typeface="Times New Roman" panose="02020603050405020304" pitchFamily="18" charset="0"/>
                </a:rPr>
                <a:t>8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设平行四边形对角线向量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38" name="Object 4">
                  <a:extLst>
                    <a:ext uri="{FF2B5EF4-FFF2-40B4-BE49-F238E27FC236}">
                      <a16:creationId xmlns:a16="http://schemas.microsoft.com/office/drawing/2014/main" id="{DE0066F5-538F-4838-BEE1-6453C5FB1613}"/>
                    </a:ext>
                  </a:extLst>
                </p:cNvPr>
                <p:cNvSpPr txBox="1"/>
                <p:nvPr/>
              </p:nvSpPr>
              <p:spPr bwMode="auto">
                <a:xfrm>
                  <a:off x="3229" y="179"/>
                  <a:ext cx="2845" cy="4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 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acc>
                      </m:oMath>
                    </m:oMathPara>
                  </a14:m>
                  <a:endPara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438" name="Object 4">
                  <a:extLst>
                    <a:ext uri="{FF2B5EF4-FFF2-40B4-BE49-F238E27FC236}">
                      <a16:creationId xmlns:a16="http://schemas.microsoft.com/office/drawing/2014/main" id="{DE0066F5-538F-4838-BEE1-6453C5FB16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29" y="179"/>
                  <a:ext cx="2845" cy="4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5">
            <a:extLst>
              <a:ext uri="{FF2B5EF4-FFF2-40B4-BE49-F238E27FC236}">
                <a16:creationId xmlns:a16="http://schemas.microsoft.com/office/drawing/2014/main" id="{59F2D80A-B274-43DF-82F1-FE9AD3381650}"/>
              </a:ext>
            </a:extLst>
          </p:cNvPr>
          <p:cNvGrpSpPr>
            <a:grpSpLocks/>
          </p:cNvGrpSpPr>
          <p:nvPr/>
        </p:nvGrpSpPr>
        <p:grpSpPr bwMode="auto">
          <a:xfrm>
            <a:off x="1501710" y="777056"/>
            <a:ext cx="8051800" cy="1025525"/>
            <a:chOff x="726" y="494"/>
            <a:chExt cx="5072" cy="646"/>
          </a:xfrm>
        </p:grpSpPr>
        <p:sp>
          <p:nvSpPr>
            <p:cNvPr id="17435" name="Text Box 6">
              <a:extLst>
                <a:ext uri="{FF2B5EF4-FFF2-40B4-BE49-F238E27FC236}">
                  <a16:creationId xmlns:a16="http://schemas.microsoft.com/office/drawing/2014/main" id="{C281EC0A-2CE4-410A-906B-10EEBB666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599"/>
              <a:ext cx="20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求平行四边形面积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36" name="Object 7">
                  <a:extLst>
                    <a:ext uri="{FF2B5EF4-FFF2-40B4-BE49-F238E27FC236}">
                      <a16:creationId xmlns:a16="http://schemas.microsoft.com/office/drawing/2014/main" id="{81D6294F-62FE-4489-B0F5-CCB1A9AB16F7}"/>
                    </a:ext>
                  </a:extLst>
                </p:cNvPr>
                <p:cNvSpPr txBox="1"/>
                <p:nvPr/>
              </p:nvSpPr>
              <p:spPr bwMode="auto">
                <a:xfrm>
                  <a:off x="726" y="494"/>
                  <a:ext cx="3074" cy="6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acc>
                          </m:e>
                        </m:d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m:rPr>
                            <m:nor/>
                          </m:rPr>
                          <a:rPr lang="zh-CN" altLang="en-US" sz="2800" b="1" i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</m:d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m:rPr>
                            <m:nor/>
                          </m:rPr>
                          <a:rPr lang="zh-CN" altLang="en-US" sz="2800" b="1" i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^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436" name="Object 7">
                  <a:extLst>
                    <a:ext uri="{FF2B5EF4-FFF2-40B4-BE49-F238E27FC236}">
                      <a16:creationId xmlns:a16="http://schemas.microsoft.com/office/drawing/2014/main" id="{81D6294F-62FE-4489-B0F5-CCB1A9AB1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6" y="494"/>
                  <a:ext cx="3074" cy="64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E2C2CA07-93AD-4301-AFCB-274D9AFF11EF}"/>
              </a:ext>
            </a:extLst>
          </p:cNvPr>
          <p:cNvGrpSpPr>
            <a:grpSpLocks/>
          </p:cNvGrpSpPr>
          <p:nvPr/>
        </p:nvGrpSpPr>
        <p:grpSpPr bwMode="auto">
          <a:xfrm>
            <a:off x="849253" y="1649175"/>
            <a:ext cx="7489825" cy="657225"/>
            <a:chOff x="249" y="1052"/>
            <a:chExt cx="4718" cy="414"/>
          </a:xfrm>
        </p:grpSpPr>
        <p:sp>
          <p:nvSpPr>
            <p:cNvPr id="17433" name="Text Box 9">
              <a:extLst>
                <a:ext uri="{FF2B5EF4-FFF2-40B4-BE49-F238E27FC236}">
                  <a16:creationId xmlns:a16="http://schemas.microsoft.com/office/drawing/2014/main" id="{CC840D4E-6EAE-4DEE-8798-A7DC050FD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1101"/>
              <a:ext cx="471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0000CC"/>
                  </a:solidFill>
                  <a:cs typeface="Times New Roman" panose="02020603050405020304" pitchFamily="18" charset="0"/>
                </a:rPr>
                <a:t>解</a:t>
              </a:r>
              <a:r>
                <a:rPr lang="en-US" altLang="zh-CN" sz="2800" b="1" dirty="0">
                  <a:solidFill>
                    <a:srgbClr val="0000CC"/>
                  </a:solidFill>
                  <a:cs typeface="Times New Roman" panose="02020603050405020304" pitchFamily="18" charset="0"/>
                </a:rPr>
                <a:t>: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设平行四边形相邻两边分别为向量          则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34" name="Object 10">
                  <a:extLst>
                    <a:ext uri="{FF2B5EF4-FFF2-40B4-BE49-F238E27FC236}">
                      <a16:creationId xmlns:a16="http://schemas.microsoft.com/office/drawing/2014/main" id="{9495D073-F11F-41CE-B5C8-34CDC9B353B0}"/>
                    </a:ext>
                  </a:extLst>
                </p:cNvPr>
                <p:cNvSpPr txBox="1"/>
                <p:nvPr/>
              </p:nvSpPr>
              <p:spPr bwMode="auto">
                <a:xfrm>
                  <a:off x="4124" y="1052"/>
                  <a:ext cx="54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</m:oMath>
                    </m:oMathPara>
                  </a14:m>
                  <a:endPara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434" name="Object 10">
                  <a:extLst>
                    <a:ext uri="{FF2B5EF4-FFF2-40B4-BE49-F238E27FC236}">
                      <a16:creationId xmlns:a16="http://schemas.microsoft.com/office/drawing/2014/main" id="{9495D073-F11F-41CE-B5C8-34CDC9B35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24" y="1052"/>
                  <a:ext cx="549" cy="4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403" name="Object 11">
                <a:extLst>
                  <a:ext uri="{FF2B5EF4-FFF2-40B4-BE49-F238E27FC236}">
                    <a16:creationId xmlns:a16="http://schemas.microsoft.com/office/drawing/2014/main" id="{00121673-E360-4817-BBF1-C3D1168FEE26}"/>
                  </a:ext>
                </a:extLst>
              </p:cNvPr>
              <p:cNvSpPr txBox="1"/>
              <p:nvPr/>
            </p:nvSpPr>
            <p:spPr bwMode="auto">
              <a:xfrm>
                <a:off x="3000376" y="2374900"/>
                <a:ext cx="5338702" cy="99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) 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403" name="Object 11">
                <a:extLst>
                  <a:ext uri="{FF2B5EF4-FFF2-40B4-BE49-F238E27FC236}">
                    <a16:creationId xmlns:a16="http://schemas.microsoft.com/office/drawing/2014/main" id="{00121673-E360-4817-BBF1-C3D1168FE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0376" y="2374900"/>
                <a:ext cx="5338702" cy="990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404" name="Object 12">
                <a:extLst>
                  <a:ext uri="{FF2B5EF4-FFF2-40B4-BE49-F238E27FC236}">
                    <a16:creationId xmlns:a16="http://schemas.microsoft.com/office/drawing/2014/main" id="{E5E96189-AB88-4C53-B865-691B137B7836}"/>
                  </a:ext>
                </a:extLst>
              </p:cNvPr>
              <p:cNvSpPr txBox="1"/>
              <p:nvPr/>
            </p:nvSpPr>
            <p:spPr bwMode="auto">
              <a:xfrm>
                <a:off x="2100264" y="3276600"/>
                <a:ext cx="3853064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)×(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404" name="Object 12">
                <a:extLst>
                  <a:ext uri="{FF2B5EF4-FFF2-40B4-BE49-F238E27FC236}">
                    <a16:creationId xmlns:a16="http://schemas.microsoft.com/office/drawing/2014/main" id="{E5E96189-AB88-4C53-B865-691B137B7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0264" y="3276600"/>
                <a:ext cx="3853064" cy="990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405" name="Object 13">
                <a:extLst>
                  <a:ext uri="{FF2B5EF4-FFF2-40B4-BE49-F238E27FC236}">
                    <a16:creationId xmlns:a16="http://schemas.microsoft.com/office/drawing/2014/main" id="{DC604A04-D374-462B-9CCD-1EB1BE9529CE}"/>
                  </a:ext>
                </a:extLst>
              </p:cNvPr>
              <p:cNvSpPr txBox="1"/>
              <p:nvPr/>
            </p:nvSpPr>
            <p:spPr bwMode="auto">
              <a:xfrm>
                <a:off x="2400301" y="4178300"/>
                <a:ext cx="5839027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405" name="Object 13">
                <a:extLst>
                  <a:ext uri="{FF2B5EF4-FFF2-40B4-BE49-F238E27FC236}">
                    <a16:creationId xmlns:a16="http://schemas.microsoft.com/office/drawing/2014/main" id="{DC604A04-D374-462B-9CCD-1EB1BE95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0301" y="4178300"/>
                <a:ext cx="5839027" cy="990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406" name="Object 14">
                <a:extLst>
                  <a:ext uri="{FF2B5EF4-FFF2-40B4-BE49-F238E27FC236}">
                    <a16:creationId xmlns:a16="http://schemas.microsoft.com/office/drawing/2014/main" id="{0EE5F5DA-1248-48EA-AE73-2A23B3D12CD5}"/>
                  </a:ext>
                </a:extLst>
              </p:cNvPr>
              <p:cNvSpPr txBox="1"/>
              <p:nvPr/>
            </p:nvSpPr>
            <p:spPr bwMode="auto">
              <a:xfrm>
                <a:off x="2414589" y="5064126"/>
                <a:ext cx="5211896" cy="1031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)×(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406" name="Object 14">
                <a:extLst>
                  <a:ext uri="{FF2B5EF4-FFF2-40B4-BE49-F238E27FC236}">
                    <a16:creationId xmlns:a16="http://schemas.microsoft.com/office/drawing/2014/main" id="{0EE5F5DA-1248-48EA-AE73-2A23B3D12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4589" y="5064126"/>
                <a:ext cx="5211896" cy="10318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407" name="Object 15">
                <a:extLst>
                  <a:ext uri="{FF2B5EF4-FFF2-40B4-BE49-F238E27FC236}">
                    <a16:creationId xmlns:a16="http://schemas.microsoft.com/office/drawing/2014/main" id="{DA68301C-AD2F-4D72-A919-91E310A6C7B1}"/>
                  </a:ext>
                </a:extLst>
              </p:cNvPr>
              <p:cNvSpPr txBox="1"/>
              <p:nvPr/>
            </p:nvSpPr>
            <p:spPr bwMode="auto">
              <a:xfrm>
                <a:off x="2414589" y="5856288"/>
                <a:ext cx="7138921" cy="10525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acc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407" name="Object 15">
                <a:extLst>
                  <a:ext uri="{FF2B5EF4-FFF2-40B4-BE49-F238E27FC236}">
                    <a16:creationId xmlns:a16="http://schemas.microsoft.com/office/drawing/2014/main" id="{DA68301C-AD2F-4D72-A919-91E310A6C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4589" y="5856288"/>
                <a:ext cx="7138921" cy="10525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408" name="Object 16">
                <a:extLst>
                  <a:ext uri="{FF2B5EF4-FFF2-40B4-BE49-F238E27FC236}">
                    <a16:creationId xmlns:a16="http://schemas.microsoft.com/office/drawing/2014/main" id="{7AC07FD8-4645-4B4C-84F7-9256A113C454}"/>
                  </a:ext>
                </a:extLst>
              </p:cNvPr>
              <p:cNvSpPr txBox="1"/>
              <p:nvPr/>
            </p:nvSpPr>
            <p:spPr bwMode="auto">
              <a:xfrm>
                <a:off x="5638800" y="3276600"/>
                <a:ext cx="5732834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408" name="Object 16">
                <a:extLst>
                  <a:ext uri="{FF2B5EF4-FFF2-40B4-BE49-F238E27FC236}">
                    <a16:creationId xmlns:a16="http://schemas.microsoft.com/office/drawing/2014/main" id="{7AC07FD8-4645-4B4C-84F7-9256A113C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3276600"/>
                <a:ext cx="5732834" cy="990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4316AF23-2F0D-4D0E-AA81-39DECB79BEDE}"/>
              </a:ext>
            </a:extLst>
          </p:cNvPr>
          <p:cNvGrpSpPr>
            <a:grpSpLocks/>
          </p:cNvGrpSpPr>
          <p:nvPr/>
        </p:nvGrpSpPr>
        <p:grpSpPr bwMode="auto">
          <a:xfrm>
            <a:off x="9239190" y="1422400"/>
            <a:ext cx="2520950" cy="1403350"/>
            <a:chOff x="6546851" y="4562113"/>
            <a:chExt cx="2520280" cy="1402124"/>
          </a:xfrm>
        </p:grpSpPr>
        <p:grpSp>
          <p:nvGrpSpPr>
            <p:cNvPr id="17420" name="Group 16">
              <a:extLst>
                <a:ext uri="{FF2B5EF4-FFF2-40B4-BE49-F238E27FC236}">
                  <a16:creationId xmlns:a16="http://schemas.microsoft.com/office/drawing/2014/main" id="{E568E3BA-5717-4FF5-B45A-D0F9134F1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6851" y="4673600"/>
              <a:ext cx="2520280" cy="1290637"/>
              <a:chOff x="1534" y="3312"/>
              <a:chExt cx="1922" cy="871"/>
            </a:xfrm>
          </p:grpSpPr>
          <p:sp>
            <p:nvSpPr>
              <p:cNvPr id="17423" name="Text Box 11">
                <a:extLst>
                  <a:ext uri="{FF2B5EF4-FFF2-40B4-BE49-F238E27FC236}">
                    <a16:creationId xmlns:a16="http://schemas.microsoft.com/office/drawing/2014/main" id="{19B7BE15-1AB5-4499-862F-F6A71E95D9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830"/>
                <a:ext cx="420" cy="3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 b="1">
                    <a:cs typeface="Times New Roman" panose="02020603050405020304" pitchFamily="18" charset="0"/>
                  </a:rPr>
                  <a:t>b</a:t>
                </a:r>
              </a:p>
            </p:txBody>
          </p:sp>
          <p:grpSp>
            <p:nvGrpSpPr>
              <p:cNvPr id="17424" name="Group 15">
                <a:extLst>
                  <a:ext uri="{FF2B5EF4-FFF2-40B4-BE49-F238E27FC236}">
                    <a16:creationId xmlns:a16="http://schemas.microsoft.com/office/drawing/2014/main" id="{E77C5EAA-097C-4E79-BFD1-59C54AAB2B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4" y="3312"/>
                <a:ext cx="1922" cy="593"/>
                <a:chOff x="1534" y="3312"/>
                <a:chExt cx="1922" cy="593"/>
              </a:xfrm>
            </p:grpSpPr>
            <p:sp>
              <p:nvSpPr>
                <p:cNvPr id="17425" name="Line 7">
                  <a:extLst>
                    <a:ext uri="{FF2B5EF4-FFF2-40B4-BE49-F238E27FC236}">
                      <a16:creationId xmlns:a16="http://schemas.microsoft.com/office/drawing/2014/main" id="{92830723-A184-440B-AD47-BCCAFD7FE9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36" y="3312"/>
                  <a:ext cx="576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426" name="Group 14">
                  <a:extLst>
                    <a:ext uri="{FF2B5EF4-FFF2-40B4-BE49-F238E27FC236}">
                      <a16:creationId xmlns:a16="http://schemas.microsoft.com/office/drawing/2014/main" id="{58BE91FD-C598-4E34-B0F8-0D34941033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4" y="3312"/>
                  <a:ext cx="1922" cy="593"/>
                  <a:chOff x="1534" y="3312"/>
                  <a:chExt cx="1922" cy="593"/>
                </a:xfrm>
              </p:grpSpPr>
              <p:sp>
                <p:nvSpPr>
                  <p:cNvPr id="17427" name="Line 6">
                    <a:extLst>
                      <a:ext uri="{FF2B5EF4-FFF2-40B4-BE49-F238E27FC236}">
                        <a16:creationId xmlns:a16="http://schemas.microsoft.com/office/drawing/2014/main" id="{0224E4E3-34AD-44D1-A3E4-586C539ADE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3888"/>
                    <a:ext cx="13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28" name="Line 8">
                    <a:extLst>
                      <a:ext uri="{FF2B5EF4-FFF2-40B4-BE49-F238E27FC236}">
                        <a16:creationId xmlns:a16="http://schemas.microsoft.com/office/drawing/2014/main" id="{873DE924-7EE3-4609-9CFD-E2EE6D39E9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12" y="3312"/>
                    <a:ext cx="13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29" name="Line 9">
                    <a:extLst>
                      <a:ext uri="{FF2B5EF4-FFF2-40B4-BE49-F238E27FC236}">
                        <a16:creationId xmlns:a16="http://schemas.microsoft.com/office/drawing/2014/main" id="{A4D8CD47-E53B-426E-A773-C78274B3F4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32" y="3312"/>
                    <a:ext cx="576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30" name="Line 10">
                    <a:extLst>
                      <a:ext uri="{FF2B5EF4-FFF2-40B4-BE49-F238E27FC236}">
                        <a16:creationId xmlns:a16="http://schemas.microsoft.com/office/drawing/2014/main" id="{A81FCD47-C9C2-49A7-9DA4-BC91B664A4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3312"/>
                    <a:ext cx="1872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31" name="Text Box 12">
                    <a:extLst>
                      <a:ext uri="{FF2B5EF4-FFF2-40B4-BE49-F238E27FC236}">
                        <a16:creationId xmlns:a16="http://schemas.microsoft.com/office/drawing/2014/main" id="{38A462D7-48CA-4CD8-95D3-3CB4F8041C5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4" y="3364"/>
                    <a:ext cx="409" cy="35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800" b="1"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17432" name="Text Box 13">
                    <a:extLst>
                      <a:ext uri="{FF2B5EF4-FFF2-40B4-BE49-F238E27FC236}">
                        <a16:creationId xmlns:a16="http://schemas.microsoft.com/office/drawing/2014/main" id="{87FB98A4-2068-4659-B2CB-59CB02208C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3552"/>
                    <a:ext cx="228" cy="35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800" b="1">
                        <a:cs typeface="Times New Roman" panose="02020603050405020304" pitchFamily="18" charset="0"/>
                      </a:rPr>
                      <a:t>c</a:t>
                    </a:r>
                  </a:p>
                </p:txBody>
              </p:sp>
            </p:grpSp>
          </p:grpSp>
        </p:grpSp>
        <p:sp>
          <p:nvSpPr>
            <p:cNvPr id="17421" name="Line 6">
              <a:extLst>
                <a:ext uri="{FF2B5EF4-FFF2-40B4-BE49-F238E27FC236}">
                  <a16:creationId xmlns:a16="http://schemas.microsoft.com/office/drawing/2014/main" id="{7C4850FD-A23D-41DF-9E89-2F46184A8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04771" y="4682492"/>
              <a:ext cx="944121" cy="835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22" name="Text Box 13">
              <a:extLst>
                <a:ext uri="{FF2B5EF4-FFF2-40B4-BE49-F238E27FC236}">
                  <a16:creationId xmlns:a16="http://schemas.microsoft.com/office/drawing/2014/main" id="{FAE18D29-5D15-4B8F-B728-D2987A14E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4328" y="4562113"/>
              <a:ext cx="298972" cy="5230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cs typeface="Times New Roman" panose="02020603050405020304" pitchFamily="18" charset="0"/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3" grpId="0"/>
      <p:bldP spid="59404" grpId="0"/>
      <p:bldP spid="59405" grpId="0"/>
      <p:bldP spid="59406" grpId="0"/>
      <p:bldP spid="59407" grpId="0"/>
      <p:bldP spid="594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20532F87-B5AB-4A62-B7B3-602302751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582738"/>
            <a:ext cx="698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ym typeface="Symbol" panose="05050102010706020507" pitchFamily="18" charset="2"/>
              </a:rPr>
              <a:t>称</a:t>
            </a:r>
            <a:r>
              <a:rPr lang="en-US" altLang="zh-CN" sz="2800" b="1">
                <a:solidFill>
                  <a:srgbClr val="0000CC"/>
                </a:solidFill>
                <a:sym typeface="Symbol" panose="05050102010706020507" pitchFamily="18" charset="2"/>
              </a:rPr>
              <a:t>(a×b).c</a:t>
            </a:r>
            <a:r>
              <a:rPr lang="zh-CN" altLang="zh-CN" sz="2800" b="1">
                <a:sym typeface="Symbol" panose="05050102010706020507" pitchFamily="18" charset="2"/>
              </a:rPr>
              <a:t>为</a:t>
            </a:r>
            <a:r>
              <a:rPr lang="en-US" altLang="zh-CN" sz="2800" b="1">
                <a:sym typeface="Symbol" panose="05050102010706020507" pitchFamily="18" charset="2"/>
              </a:rPr>
              <a:t>a,b,c</a:t>
            </a:r>
            <a:r>
              <a:rPr lang="zh-CN" altLang="zh-CN" sz="2800" b="1">
                <a:sym typeface="Symbol" panose="05050102010706020507" pitchFamily="18" charset="2"/>
              </a:rPr>
              <a:t>的</a:t>
            </a:r>
            <a:r>
              <a:rPr lang="zh-CN" altLang="en-US" sz="2800" b="1"/>
              <a:t>混合</a:t>
            </a:r>
            <a:r>
              <a:rPr lang="zh-CN" altLang="zh-CN" sz="2800" b="1">
                <a:sym typeface="Symbol" panose="05050102010706020507" pitchFamily="18" charset="2"/>
              </a:rPr>
              <a:t>积</a:t>
            </a:r>
            <a:r>
              <a:rPr lang="en-US" altLang="zh-CN" sz="2800" b="1">
                <a:sym typeface="Symbol" panose="05050102010706020507" pitchFamily="18" charset="2"/>
              </a:rPr>
              <a:t>, </a:t>
            </a:r>
            <a:r>
              <a:rPr lang="zh-CN" altLang="zh-CN" sz="2800" b="1">
                <a:sym typeface="Symbol" panose="05050102010706020507" pitchFamily="18" charset="2"/>
              </a:rPr>
              <a:t>记为</a:t>
            </a:r>
            <a:r>
              <a:rPr lang="en-US" altLang="zh-CN" sz="2800" b="1">
                <a:solidFill>
                  <a:srgbClr val="0000CC"/>
                </a:solidFill>
                <a:sym typeface="Symbol" panose="05050102010706020507" pitchFamily="18" charset="2"/>
              </a:rPr>
              <a:t>[</a:t>
            </a:r>
            <a:r>
              <a:rPr lang="en-US" altLang="en-US" sz="2800" b="1">
                <a:solidFill>
                  <a:srgbClr val="0000CC"/>
                </a:solidFill>
              </a:rPr>
              <a:t>a</a:t>
            </a:r>
            <a:r>
              <a:rPr lang="en-US" altLang="zh-CN" sz="2800" b="1">
                <a:solidFill>
                  <a:srgbClr val="0000CC"/>
                </a:solidFill>
              </a:rPr>
              <a:t> </a:t>
            </a:r>
            <a:r>
              <a:rPr lang="en-US" altLang="en-US" sz="2800" b="1">
                <a:solidFill>
                  <a:srgbClr val="0000CC"/>
                </a:solidFill>
              </a:rPr>
              <a:t>b</a:t>
            </a:r>
            <a:r>
              <a:rPr lang="en-US" altLang="zh-CN" sz="2800" b="1">
                <a:solidFill>
                  <a:srgbClr val="0000CC"/>
                </a:solidFill>
              </a:rPr>
              <a:t> </a:t>
            </a:r>
            <a:r>
              <a:rPr lang="en-US" altLang="en-US" sz="2800" b="1">
                <a:solidFill>
                  <a:srgbClr val="0000CC"/>
                </a:solidFill>
              </a:rPr>
              <a:t>c</a:t>
            </a:r>
            <a:r>
              <a:rPr lang="en-US" altLang="zh-CN" sz="2800" b="1">
                <a:solidFill>
                  <a:srgbClr val="0000CC"/>
                </a:solidFill>
              </a:rPr>
              <a:t>].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B9DA81A-55C3-4BA8-A0E7-E66D2A02D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93663"/>
            <a:ext cx="47513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/>
              <a:t>三</a:t>
            </a:r>
            <a:r>
              <a:rPr lang="en-US" altLang="zh-CN" sz="3600" b="1" dirty="0"/>
              <a:t>. </a:t>
            </a:r>
            <a:r>
              <a:rPr lang="zh-CN" altLang="en-US" sz="3600" b="1" dirty="0"/>
              <a:t>向量的混合积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C645985E-6FB0-48F9-AF8C-AAACFC96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836614"/>
            <a:ext cx="3025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CC"/>
                </a:solidFill>
              </a:rPr>
              <a:t>1.</a:t>
            </a:r>
            <a:r>
              <a:rPr lang="zh-CN" altLang="en-US" b="1">
                <a:solidFill>
                  <a:srgbClr val="0000CC"/>
                </a:solidFill>
              </a:rPr>
              <a:t>混合积的定义</a:t>
            </a:r>
            <a:r>
              <a:rPr lang="en-US" altLang="zh-CN" b="1">
                <a:solidFill>
                  <a:srgbClr val="0000CC"/>
                </a:solidFill>
              </a:rPr>
              <a:t>: </a:t>
            </a:r>
            <a:endParaRPr lang="zh-CN" altLang="zh-CN" b="1">
              <a:solidFill>
                <a:srgbClr val="0000CC"/>
              </a:solidFill>
            </a:endParaRPr>
          </a:p>
        </p:txBody>
      </p:sp>
      <p:sp>
        <p:nvSpPr>
          <p:cNvPr id="63510" name="Rectangle 22">
            <a:extLst>
              <a:ext uri="{FF2B5EF4-FFF2-40B4-BE49-F238E27FC236}">
                <a16:creationId xmlns:a16="http://schemas.microsoft.com/office/drawing/2014/main" id="{3208F93E-866C-41CA-8E0C-3E4FDA7DA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836613"/>
            <a:ext cx="3592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设有三个向量</a:t>
            </a:r>
            <a:r>
              <a:rPr lang="en-US" altLang="en-US" sz="2800" b="1"/>
              <a:t>a,</a:t>
            </a:r>
            <a:r>
              <a:rPr lang="en-US" altLang="zh-CN" sz="2800" b="1"/>
              <a:t> </a:t>
            </a:r>
            <a:r>
              <a:rPr lang="en-US" altLang="en-US" sz="2800" b="1"/>
              <a:t>b</a:t>
            </a:r>
            <a:r>
              <a:rPr lang="en-US" altLang="zh-CN" sz="2800" b="1"/>
              <a:t>, </a:t>
            </a:r>
            <a:r>
              <a:rPr lang="en-US" altLang="en-US" sz="2800" b="1"/>
              <a:t>c</a:t>
            </a:r>
            <a:r>
              <a:rPr lang="en-US" altLang="zh-CN" sz="2800" b="1"/>
              <a:t>,</a:t>
            </a:r>
            <a:endParaRPr lang="zh-CN" altLang="zh-CN" sz="2800" b="1"/>
          </a:p>
        </p:txBody>
      </p:sp>
      <p:sp>
        <p:nvSpPr>
          <p:cNvPr id="63511" name="Rectangle 23">
            <a:extLst>
              <a:ext uri="{FF2B5EF4-FFF2-40B4-BE49-F238E27FC236}">
                <a16:creationId xmlns:a16="http://schemas.microsoft.com/office/drawing/2014/main" id="{597CE445-5D3C-4790-8B9B-E484724A3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2276476"/>
            <a:ext cx="8353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注意</a:t>
            </a:r>
            <a:r>
              <a:rPr lang="en-US" altLang="zh-CN" sz="2800" b="1">
                <a:solidFill>
                  <a:srgbClr val="0000CC"/>
                </a:solidFill>
              </a:rPr>
              <a:t>:</a:t>
            </a:r>
            <a:r>
              <a:rPr lang="en-US" altLang="zh-CN" sz="2800" b="1"/>
              <a:t> </a:t>
            </a:r>
            <a:r>
              <a:rPr lang="zh-CN" altLang="en-US" sz="2800" b="1"/>
              <a:t>三个向量的混合积是一个数量</a:t>
            </a:r>
            <a:r>
              <a:rPr lang="en-US" altLang="zh-CN" sz="2800" b="1"/>
              <a:t>.</a:t>
            </a:r>
            <a:r>
              <a:rPr lang="zh-CN" altLang="en-US" sz="2800" b="1"/>
              <a:t>由混合积定义得 </a:t>
            </a:r>
          </a:p>
        </p:txBody>
      </p:sp>
      <p:sp>
        <p:nvSpPr>
          <p:cNvPr id="63516" name="Rectangle 28">
            <a:extLst>
              <a:ext uri="{FF2B5EF4-FFF2-40B4-BE49-F238E27FC236}">
                <a16:creationId xmlns:a16="http://schemas.microsoft.com/office/drawing/2014/main" id="{CC1B261F-5536-4396-A6CE-F542E94F9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4076700"/>
            <a:ext cx="44656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由此可见</a:t>
            </a:r>
            <a:r>
              <a:rPr lang="en-US" altLang="zh-CN" sz="2800" b="1" dirty="0"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cs typeface="Times New Roman" panose="02020603050405020304" pitchFamily="18" charset="0"/>
              </a:rPr>
              <a:t>若将</a:t>
            </a:r>
            <a:r>
              <a:rPr lang="en-US" altLang="en-US" sz="2800" b="1" dirty="0"/>
              <a:t>a,</a:t>
            </a:r>
            <a:r>
              <a:rPr lang="en-US" altLang="zh-CN" sz="2800" b="1" dirty="0"/>
              <a:t> </a:t>
            </a:r>
            <a:r>
              <a:rPr lang="en-US" altLang="en-US" sz="2800" b="1" dirty="0"/>
              <a:t>b</a:t>
            </a:r>
            <a:r>
              <a:rPr lang="en-US" altLang="zh-CN" sz="2800" b="1" dirty="0"/>
              <a:t>, </a:t>
            </a:r>
            <a:r>
              <a:rPr lang="en-US" altLang="en-US" sz="2800" b="1" dirty="0"/>
              <a:t>c</a:t>
            </a:r>
            <a:r>
              <a:rPr lang="zh-CN" altLang="en-US" sz="2800" b="1" dirty="0"/>
              <a:t>平行移</a:t>
            </a:r>
            <a:endParaRPr lang="zh-CN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至公共起点</a:t>
            </a:r>
            <a:r>
              <a:rPr lang="en-US" altLang="zh-CN" sz="2800" b="1" dirty="0"/>
              <a:t>O</a:t>
            </a:r>
          </a:p>
        </p:txBody>
      </p:sp>
      <p:sp>
        <p:nvSpPr>
          <p:cNvPr id="63519" name="Rectangle 31">
            <a:extLst>
              <a:ext uri="{FF2B5EF4-FFF2-40B4-BE49-F238E27FC236}">
                <a16:creationId xmlns:a16="http://schemas.microsoft.com/office/drawing/2014/main" id="{2D4C38D2-6EB1-4DA8-B99C-9E73E0726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263" y="5204826"/>
            <a:ext cx="4464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以它们为棱组</a:t>
            </a:r>
            <a:r>
              <a:rPr lang="zh-CN" altLang="en-US" sz="2800" b="1" dirty="0">
                <a:cs typeface="Times New Roman" panose="02020603050405020304" pitchFamily="18" charset="0"/>
              </a:rPr>
              <a:t>成一个平行六面体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如</a:t>
            </a:r>
            <a:r>
              <a:rPr lang="zh-CN" altLang="en-US" sz="2800" b="1" dirty="0">
                <a:cs typeface="Times New Roman" panose="02020603050405020304" pitchFamily="18" charset="0"/>
              </a:rPr>
              <a:t>图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cs typeface="Times New Roman" panose="02020603050405020304" pitchFamily="18" charset="0"/>
              </a:rPr>
              <a:t>，</a:t>
            </a:r>
          </a:p>
        </p:txBody>
      </p:sp>
      <p:grpSp>
        <p:nvGrpSpPr>
          <p:cNvPr id="2" name="Group 44">
            <a:extLst>
              <a:ext uri="{FF2B5EF4-FFF2-40B4-BE49-F238E27FC236}">
                <a16:creationId xmlns:a16="http://schemas.microsoft.com/office/drawing/2014/main" id="{4EC4F917-8C5E-4AC2-A3F6-6F35D64A951D}"/>
              </a:ext>
            </a:extLst>
          </p:cNvPr>
          <p:cNvGrpSpPr>
            <a:grpSpLocks/>
          </p:cNvGrpSpPr>
          <p:nvPr/>
        </p:nvGrpSpPr>
        <p:grpSpPr bwMode="auto">
          <a:xfrm>
            <a:off x="7110390" y="3390900"/>
            <a:ext cx="4018053" cy="2577032"/>
            <a:chOff x="3091" y="2403"/>
            <a:chExt cx="2374" cy="1517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8444" name="Object 33">
                  <a:extLst>
                    <a:ext uri="{FF2B5EF4-FFF2-40B4-BE49-F238E27FC236}">
                      <a16:creationId xmlns:a16="http://schemas.microsoft.com/office/drawing/2014/main" id="{F3BC96A7-DE82-40EB-8C0B-27E42E1E515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560" y="2455"/>
                <a:ext cx="1905" cy="142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CorelDRAW" r:id="rId2" imgW="2789225" imgH="1906219" progId="CorelDRAW.Graphic.11">
                        <p:embed/>
                      </p:oleObj>
                    </mc:Choice>
                    <mc:Fallback>
                      <p:oleObj name="CorelDRAW" r:id="rId2" imgW="2789225" imgH="1906219" progId="CorelDRAW.Graphic.11">
                        <p:embed/>
                        <p:pic>
                          <p:nvPicPr>
                            <p:cNvPr id="18444" name="Object 33">
                              <a:extLst>
                                <a:ext uri="{FF2B5EF4-FFF2-40B4-BE49-F238E27FC236}">
                                  <a16:creationId xmlns:a16="http://schemas.microsoft.com/office/drawing/2014/main" id="{F3BC96A7-DE82-40EB-8C0B-27E42E1E515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60" y="2455"/>
                              <a:ext cx="1905" cy="14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8444" name="Object 33">
                  <a:extLst>
                    <a:ext uri="{FF2B5EF4-FFF2-40B4-BE49-F238E27FC236}">
                      <a16:creationId xmlns:a16="http://schemas.microsoft.com/office/drawing/2014/main" id="{F3BC96A7-DE82-40EB-8C0B-27E42E1E515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560" y="2455"/>
                <a:ext cx="1905" cy="142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CorelDRAW" r:id="rId2" imgW="2789225" imgH="1906219" progId="CorelDRAW.Graphic.11">
                        <p:embed/>
                      </p:oleObj>
                    </mc:Choice>
                    <mc:Fallback>
                      <p:oleObj name="CorelDRAW" r:id="rId2" imgW="2789225" imgH="1906219" progId="CorelDRAW.Graphic.11">
                        <p:embed/>
                        <p:pic>
                          <p:nvPicPr>
                            <p:cNvPr id="18444" name="Object 33">
                              <a:extLst>
                                <a:ext uri="{FF2B5EF4-FFF2-40B4-BE49-F238E27FC236}">
                                  <a16:creationId xmlns:a16="http://schemas.microsoft.com/office/drawing/2014/main" id="{F3BC96A7-DE82-40EB-8C0B-27E42E1E515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60" y="2455"/>
                              <a:ext cx="1905" cy="14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45" name="Object 35">
                  <a:extLst>
                    <a:ext uri="{FF2B5EF4-FFF2-40B4-BE49-F238E27FC236}">
                      <a16:creationId xmlns:a16="http://schemas.microsoft.com/office/drawing/2014/main" id="{DAE56C66-5C58-4D83-BD16-A6A8F25CD15E}"/>
                    </a:ext>
                  </a:extLst>
                </p:cNvPr>
                <p:cNvSpPr txBox="1"/>
                <p:nvPr/>
              </p:nvSpPr>
              <p:spPr bwMode="auto">
                <a:xfrm>
                  <a:off x="3742" y="2403"/>
                  <a:ext cx="557" cy="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8445" name="Object 35">
                  <a:extLst>
                    <a:ext uri="{FF2B5EF4-FFF2-40B4-BE49-F238E27FC236}">
                      <a16:creationId xmlns:a16="http://schemas.microsoft.com/office/drawing/2014/main" id="{DAE56C66-5C58-4D83-BD16-A6A8F25CD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42" y="2403"/>
                  <a:ext cx="557" cy="2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46" name="Object 36">
                  <a:extLst>
                    <a:ext uri="{FF2B5EF4-FFF2-40B4-BE49-F238E27FC236}">
                      <a16:creationId xmlns:a16="http://schemas.microsoft.com/office/drawing/2014/main" id="{7ACBB08F-8DE9-47CC-99B0-0CC87D5D97CD}"/>
                    </a:ext>
                  </a:extLst>
                </p:cNvPr>
                <p:cNvSpPr txBox="1"/>
                <p:nvPr/>
              </p:nvSpPr>
              <p:spPr bwMode="auto">
                <a:xfrm>
                  <a:off x="3560" y="3600"/>
                  <a:ext cx="329" cy="3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8446" name="Object 36">
                  <a:extLst>
                    <a:ext uri="{FF2B5EF4-FFF2-40B4-BE49-F238E27FC236}">
                      <a16:creationId xmlns:a16="http://schemas.microsoft.com/office/drawing/2014/main" id="{7ACBB08F-8DE9-47CC-99B0-0CC87D5D9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0" y="3600"/>
                  <a:ext cx="329" cy="3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47" name="Object 37">
                  <a:extLst>
                    <a:ext uri="{FF2B5EF4-FFF2-40B4-BE49-F238E27FC236}">
                      <a16:creationId xmlns:a16="http://schemas.microsoft.com/office/drawing/2014/main" id="{21A4FFEB-527B-47C1-94C8-49C8BEDF71B3}"/>
                    </a:ext>
                  </a:extLst>
                </p:cNvPr>
                <p:cNvSpPr txBox="1"/>
                <p:nvPr/>
              </p:nvSpPr>
              <p:spPr bwMode="auto">
                <a:xfrm>
                  <a:off x="4468" y="3521"/>
                  <a:ext cx="241" cy="2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8447" name="Object 37">
                  <a:extLst>
                    <a:ext uri="{FF2B5EF4-FFF2-40B4-BE49-F238E27FC236}">
                      <a16:creationId xmlns:a16="http://schemas.microsoft.com/office/drawing/2014/main" id="{21A4FFEB-527B-47C1-94C8-49C8BEDF7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8" y="3521"/>
                  <a:ext cx="241" cy="272"/>
                </a:xfrm>
                <a:prstGeom prst="rect">
                  <a:avLst/>
                </a:prstGeom>
                <a:blipFill>
                  <a:blip r:embed="rId6"/>
                  <a:stretch>
                    <a:fillRect l="-597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48" name="Object 38">
                  <a:extLst>
                    <a:ext uri="{FF2B5EF4-FFF2-40B4-BE49-F238E27FC236}">
                      <a16:creationId xmlns:a16="http://schemas.microsoft.com/office/drawing/2014/main" id="{B66CA409-E13D-4DF9-A78A-43C42EB3C117}"/>
                    </a:ext>
                  </a:extLst>
                </p:cNvPr>
                <p:cNvSpPr txBox="1"/>
                <p:nvPr/>
              </p:nvSpPr>
              <p:spPr bwMode="auto">
                <a:xfrm>
                  <a:off x="3854" y="3114"/>
                  <a:ext cx="280" cy="3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8448" name="Object 38">
                  <a:extLst>
                    <a:ext uri="{FF2B5EF4-FFF2-40B4-BE49-F238E27FC236}">
                      <a16:creationId xmlns:a16="http://schemas.microsoft.com/office/drawing/2014/main" id="{B66CA409-E13D-4DF9-A78A-43C42EB3C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54" y="3114"/>
                  <a:ext cx="280" cy="3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49" name="Object 39">
                  <a:extLst>
                    <a:ext uri="{FF2B5EF4-FFF2-40B4-BE49-F238E27FC236}">
                      <a16:creationId xmlns:a16="http://schemas.microsoft.com/office/drawing/2014/main" id="{56C4F75A-67F0-43E5-9D5F-0DC6D198C065}"/>
                    </a:ext>
                  </a:extLst>
                </p:cNvPr>
                <p:cNvSpPr txBox="1"/>
                <p:nvPr/>
              </p:nvSpPr>
              <p:spPr bwMode="auto">
                <a:xfrm>
                  <a:off x="3496" y="3452"/>
                  <a:ext cx="241" cy="2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8449" name="Object 39">
                  <a:extLst>
                    <a:ext uri="{FF2B5EF4-FFF2-40B4-BE49-F238E27FC236}">
                      <a16:creationId xmlns:a16="http://schemas.microsoft.com/office/drawing/2014/main" id="{56C4F75A-67F0-43E5-9D5F-0DC6D198C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96" y="3452"/>
                  <a:ext cx="241" cy="272"/>
                </a:xfrm>
                <a:prstGeom prst="rect">
                  <a:avLst/>
                </a:prstGeom>
                <a:blipFill>
                  <a:blip r:embed="rId8"/>
                  <a:stretch>
                    <a:fillRect l="-4478" r="-29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50" name="Object 40">
                  <a:extLst>
                    <a:ext uri="{FF2B5EF4-FFF2-40B4-BE49-F238E27FC236}">
                      <a16:creationId xmlns:a16="http://schemas.microsoft.com/office/drawing/2014/main" id="{963E96BE-739A-48D4-86C3-D8DF26105E2C}"/>
                    </a:ext>
                  </a:extLst>
                </p:cNvPr>
                <p:cNvSpPr txBox="1"/>
                <p:nvPr/>
              </p:nvSpPr>
              <p:spPr bwMode="auto">
                <a:xfrm>
                  <a:off x="3091" y="2849"/>
                  <a:ext cx="635" cy="3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𝒑𝒓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8450" name="Object 40">
                  <a:extLst>
                    <a:ext uri="{FF2B5EF4-FFF2-40B4-BE49-F238E27FC236}">
                      <a16:creationId xmlns:a16="http://schemas.microsoft.com/office/drawing/2014/main" id="{963E96BE-739A-48D4-86C3-D8DF26105E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91" y="2849"/>
                  <a:ext cx="635" cy="344"/>
                </a:xfrm>
                <a:prstGeom prst="rect">
                  <a:avLst/>
                </a:prstGeom>
                <a:blipFill>
                  <a:blip r:embed="rId9"/>
                  <a:stretch>
                    <a:fillRect r="-237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530" name="Text Box 42">
            <a:extLst>
              <a:ext uri="{FF2B5EF4-FFF2-40B4-BE49-F238E27FC236}">
                <a16:creationId xmlns:a16="http://schemas.microsoft.com/office/drawing/2014/main" id="{D295DB49-F87C-4055-BD76-8EC49CDD0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2817813"/>
            <a:ext cx="5976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Symbol" panose="05050102010706020507" pitchFamily="18" charset="2"/>
              </a:rPr>
              <a:t>(a×b).c= [</a:t>
            </a:r>
            <a:r>
              <a:rPr lang="en-US" altLang="en-US" sz="2800" b="1"/>
              <a:t>a</a:t>
            </a:r>
            <a:r>
              <a:rPr lang="en-US" altLang="zh-CN" sz="2800" b="1"/>
              <a:t> </a:t>
            </a:r>
            <a:r>
              <a:rPr lang="en-US" altLang="en-US" sz="2800" b="1"/>
              <a:t>b</a:t>
            </a:r>
            <a:r>
              <a:rPr lang="en-US" altLang="zh-CN" sz="2800" b="1"/>
              <a:t> </a:t>
            </a:r>
            <a:r>
              <a:rPr lang="en-US" altLang="en-US" sz="2800" b="1"/>
              <a:t>c</a:t>
            </a:r>
            <a:r>
              <a:rPr lang="en-US" altLang="zh-CN" sz="2800" b="1"/>
              <a:t>] = |</a:t>
            </a:r>
            <a:r>
              <a:rPr lang="en-US" altLang="zh-CN" sz="2800" b="1">
                <a:sym typeface="Symbol" panose="05050102010706020507" pitchFamily="18" charset="2"/>
              </a:rPr>
              <a:t>a×b</a:t>
            </a:r>
            <a:r>
              <a:rPr lang="en-US" altLang="zh-CN" sz="2800" b="1"/>
              <a:t>|.|c|cos(</a:t>
            </a:r>
            <a:r>
              <a:rPr lang="en-US" altLang="zh-CN" sz="2800" b="1">
                <a:sym typeface="Symbol" panose="05050102010706020507" pitchFamily="18" charset="2"/>
              </a:rPr>
              <a:t>a×b,c</a:t>
            </a:r>
            <a:r>
              <a:rPr lang="en-US" altLang="zh-CN" sz="2800" b="1"/>
              <a:t>)</a:t>
            </a:r>
            <a:endParaRPr kumimoji="0" lang="en-US" altLang="zh-CN" b="1"/>
          </a:p>
        </p:txBody>
      </p:sp>
      <p:sp>
        <p:nvSpPr>
          <p:cNvPr id="63531" name="Text Box 43">
            <a:extLst>
              <a:ext uri="{FF2B5EF4-FFF2-40B4-BE49-F238E27FC236}">
                <a16:creationId xmlns:a16="http://schemas.microsoft.com/office/drawing/2014/main" id="{733CFCC7-164A-4C7E-8B15-1F32713B9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6" y="3390900"/>
            <a:ext cx="2879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= |</a:t>
            </a:r>
            <a:r>
              <a:rPr lang="en-US" altLang="zh-CN" sz="2800" b="1">
                <a:sym typeface="Symbol" panose="05050102010706020507" pitchFamily="18" charset="2"/>
              </a:rPr>
              <a:t>a×b</a:t>
            </a:r>
            <a:r>
              <a:rPr lang="en-US" altLang="zh-CN" sz="2800" b="1"/>
              <a:t>|.Prj</a:t>
            </a:r>
            <a:r>
              <a:rPr lang="en-US" altLang="zh-CN" sz="2800" b="1" baseline="-25000"/>
              <a:t>a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×b</a:t>
            </a:r>
            <a:r>
              <a:rPr kumimoji="0" lang="en-US" altLang="zh-CN" b="1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6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  <p:bldP spid="63491" grpId="0" autoUpdateAnimBg="0"/>
      <p:bldP spid="63492" grpId="0" autoUpdateAnimBg="0"/>
      <p:bldP spid="63510" grpId="0" autoUpdateAnimBg="0"/>
      <p:bldP spid="63511" grpId="0"/>
      <p:bldP spid="63516" grpId="0"/>
      <p:bldP spid="63519" grpId="0"/>
      <p:bldP spid="63530" grpId="0" autoUpdateAnimBg="0"/>
      <p:bldP spid="6353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Rectangle 6">
            <a:extLst>
              <a:ext uri="{FF2B5EF4-FFF2-40B4-BE49-F238E27FC236}">
                <a16:creationId xmlns:a16="http://schemas.microsoft.com/office/drawing/2014/main" id="{2B4D227D-3AC5-4DDC-9C7F-8838700F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49" y="1365799"/>
            <a:ext cx="4965701" cy="123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|</a:t>
            </a:r>
            <a:r>
              <a:rPr lang="en-US" altLang="zh-CN" sz="2800" b="1" i="1" dirty="0" err="1"/>
              <a:t>Prj</a:t>
            </a:r>
            <a:r>
              <a:rPr lang="en-US" altLang="zh-CN" sz="2800" b="1" i="1" baseline="-25000" dirty="0" err="1"/>
              <a:t>a</a:t>
            </a:r>
            <a:r>
              <a:rPr lang="en-US" altLang="zh-CN" sz="2800" b="1" i="1" baseline="-25000" dirty="0" err="1">
                <a:cs typeface="Times New Roman" panose="02020603050405020304" pitchFamily="18" charset="0"/>
              </a:rPr>
              <a:t>×b</a:t>
            </a:r>
            <a:r>
              <a:rPr kumimoji="0" lang="en-US" altLang="zh-CN" b="1" i="1" dirty="0" err="1"/>
              <a:t>c</a:t>
            </a:r>
            <a:r>
              <a:rPr kumimoji="0" lang="en-US" altLang="zh-CN" b="1" dirty="0"/>
              <a:t>|</a:t>
            </a:r>
            <a:r>
              <a:rPr kumimoji="0" lang="zh-CN" altLang="en-US" b="1" dirty="0"/>
              <a:t>为</a:t>
            </a:r>
            <a:r>
              <a:rPr kumimoji="0" lang="en-US" altLang="zh-CN" b="1" dirty="0"/>
              <a:t>c</a:t>
            </a:r>
            <a:r>
              <a:rPr lang="zh-CN" altLang="en-US" sz="2800" b="1" dirty="0">
                <a:cs typeface="Times New Roman" panose="02020603050405020304" pitchFamily="18" charset="0"/>
              </a:rPr>
              <a:t>在垂直于该底面的向量</a:t>
            </a:r>
            <a:r>
              <a:rPr lang="en-US" altLang="zh-CN" sz="2800" b="1" dirty="0" err="1">
                <a:sym typeface="Symbol" panose="05050102010706020507" pitchFamily="18" charset="2"/>
              </a:rPr>
              <a:t>a×b</a:t>
            </a:r>
            <a:r>
              <a:rPr lang="zh-CN" altLang="en-US" sz="2800" b="1" dirty="0"/>
              <a:t>上的投影</a:t>
            </a:r>
            <a:r>
              <a:rPr lang="zh-CN" altLang="en-US" sz="1100" b="1" dirty="0"/>
              <a:t> </a:t>
            </a:r>
            <a:r>
              <a:rPr lang="zh-CN" altLang="en-US" sz="2800" b="1" dirty="0"/>
              <a:t>的绝对值</a:t>
            </a:r>
          </a:p>
        </p:txBody>
      </p:sp>
      <p:sp>
        <p:nvSpPr>
          <p:cNvPr id="68616" name="Rectangle 8">
            <a:extLst>
              <a:ext uri="{FF2B5EF4-FFF2-40B4-BE49-F238E27FC236}">
                <a16:creationId xmlns:a16="http://schemas.microsoft.com/office/drawing/2014/main" id="{F795E51F-E6B6-476B-A874-828FE69D7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4" y="765176"/>
            <a:ext cx="5037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则</a:t>
            </a:r>
            <a:r>
              <a:rPr lang="en-US" altLang="zh-CN" sz="2800" b="1"/>
              <a:t>|</a:t>
            </a:r>
            <a:r>
              <a:rPr lang="en-US" altLang="zh-CN" sz="2800" b="1">
                <a:sym typeface="Symbol" panose="05050102010706020507" pitchFamily="18" charset="2"/>
              </a:rPr>
              <a:t>a×b</a:t>
            </a:r>
            <a:r>
              <a:rPr lang="en-US" altLang="zh-CN" sz="2800" b="1"/>
              <a:t>|</a:t>
            </a:r>
            <a:r>
              <a:rPr lang="zh-CN" altLang="en-US" sz="2800" b="1">
                <a:cs typeface="Times New Roman" panose="02020603050405020304" pitchFamily="18" charset="0"/>
              </a:rPr>
              <a:t>为平行六</a:t>
            </a:r>
            <a:r>
              <a:rPr lang="zh-CN" altLang="en-US" sz="2800" b="1"/>
              <a:t>面体的底面积</a:t>
            </a:r>
            <a:r>
              <a:rPr lang="zh-CN" altLang="en-US" sz="1100" b="1"/>
              <a:t> </a:t>
            </a:r>
          </a:p>
        </p:txBody>
      </p:sp>
      <p:sp>
        <p:nvSpPr>
          <p:cNvPr id="19460" name="Rectangle 10">
            <a:extLst>
              <a:ext uri="{FF2B5EF4-FFF2-40B4-BE49-F238E27FC236}">
                <a16:creationId xmlns:a16="http://schemas.microsoft.com/office/drawing/2014/main" id="{B69FAA6B-6335-4D57-88BF-DA8A33CD1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751465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68621" name="Rectangle 13">
            <a:extLst>
              <a:ext uri="{FF2B5EF4-FFF2-40B4-BE49-F238E27FC236}">
                <a16:creationId xmlns:a16="http://schemas.microsoft.com/office/drawing/2014/main" id="{5C2256B5-4BD8-49BD-9365-61574AAF1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00" y="2841613"/>
            <a:ext cx="5976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也即是该底面上的平行六面体的高， </a:t>
            </a:r>
          </a:p>
        </p:txBody>
      </p:sp>
      <p:sp>
        <p:nvSpPr>
          <p:cNvPr id="68625" name="Rectangle 17">
            <a:extLst>
              <a:ext uri="{FF2B5EF4-FFF2-40B4-BE49-F238E27FC236}">
                <a16:creationId xmlns:a16="http://schemas.microsoft.com/office/drawing/2014/main" id="{AFC90413-A4BD-4B89-AEEB-9E2BB1EA6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848" y="3666783"/>
            <a:ext cx="7488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因此</a:t>
            </a:r>
            <a:r>
              <a:rPr lang="en-US" altLang="zh-CN" b="1" dirty="0">
                <a:solidFill>
                  <a:srgbClr val="0000CC"/>
                </a:solidFill>
                <a:sym typeface="Symbol" panose="05050102010706020507" pitchFamily="18" charset="2"/>
              </a:rPr>
              <a:t>[</a:t>
            </a:r>
            <a:r>
              <a:rPr lang="en-US" altLang="en-US" b="1" dirty="0">
                <a:solidFill>
                  <a:srgbClr val="0000CC"/>
                </a:solidFill>
              </a:rPr>
              <a:t>a</a:t>
            </a:r>
            <a:r>
              <a:rPr lang="en-US" altLang="zh-CN" b="1" dirty="0">
                <a:solidFill>
                  <a:srgbClr val="0000CC"/>
                </a:solidFill>
              </a:rPr>
              <a:t> </a:t>
            </a:r>
            <a:r>
              <a:rPr lang="en-US" altLang="en-US" b="1" dirty="0">
                <a:solidFill>
                  <a:srgbClr val="0000CC"/>
                </a:solidFill>
              </a:rPr>
              <a:t>b</a:t>
            </a:r>
            <a:r>
              <a:rPr lang="en-US" altLang="zh-CN" b="1" dirty="0">
                <a:solidFill>
                  <a:srgbClr val="0000CC"/>
                </a:solidFill>
              </a:rPr>
              <a:t> </a:t>
            </a:r>
            <a:r>
              <a:rPr lang="en-US" altLang="en-US" b="1" dirty="0">
                <a:solidFill>
                  <a:srgbClr val="0000CC"/>
                </a:solidFill>
              </a:rPr>
              <a:t>c</a:t>
            </a:r>
            <a:r>
              <a:rPr lang="en-US" altLang="zh-CN" b="1" dirty="0">
                <a:solidFill>
                  <a:srgbClr val="0000CC"/>
                </a:solidFill>
              </a:rPr>
              <a:t>]</a:t>
            </a:r>
            <a:r>
              <a:rPr lang="en-US" altLang="zh-CN" dirty="0">
                <a:solidFill>
                  <a:srgbClr val="0000CC"/>
                </a:solidFill>
              </a:rPr>
              <a:t> </a:t>
            </a:r>
            <a:r>
              <a:rPr lang="zh-CN" altLang="en-US" b="1" dirty="0">
                <a:solidFill>
                  <a:srgbClr val="0000CC"/>
                </a:solidFill>
              </a:rPr>
              <a:t>就是这</a:t>
            </a:r>
            <a:r>
              <a:rPr lang="zh-CN" altLang="en-US" b="1" dirty="0">
                <a:solidFill>
                  <a:srgbClr val="0000CC"/>
                </a:solidFill>
                <a:cs typeface="Times New Roman" panose="02020603050405020304" pitchFamily="18" charset="0"/>
              </a:rPr>
              <a:t>个平行六面体的体积</a:t>
            </a:r>
            <a:r>
              <a:rPr lang="en-US" altLang="zh-CN" b="1" dirty="0">
                <a:solidFill>
                  <a:srgbClr val="0000CC"/>
                </a:solidFill>
              </a:rPr>
              <a:t>. </a:t>
            </a:r>
            <a:endParaRPr lang="en-US" altLang="zh-CN" b="1" dirty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sp>
        <p:nvSpPr>
          <p:cNvPr id="68630" name="Rectangle 22">
            <a:extLst>
              <a:ext uri="{FF2B5EF4-FFF2-40B4-BE49-F238E27FC236}">
                <a16:creationId xmlns:a16="http://schemas.microsoft.com/office/drawing/2014/main" id="{F343CF0A-6C73-4742-82C7-26B820039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4378763"/>
            <a:ext cx="596795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当</a:t>
            </a:r>
            <a:r>
              <a:rPr lang="en-US" altLang="en-US" sz="2800" b="1" dirty="0"/>
              <a:t>a</a:t>
            </a:r>
            <a:r>
              <a:rPr lang="en-US" altLang="zh-CN" sz="2800" b="1" dirty="0"/>
              <a:t>, </a:t>
            </a:r>
            <a:r>
              <a:rPr lang="en-US" altLang="en-US" sz="2800" b="1" dirty="0"/>
              <a:t>b</a:t>
            </a:r>
            <a:r>
              <a:rPr lang="en-US" altLang="zh-CN" sz="2800" b="1" dirty="0"/>
              <a:t>, </a:t>
            </a:r>
            <a:r>
              <a:rPr lang="en-US" altLang="en-US" sz="2800" b="1" dirty="0"/>
              <a:t>c</a:t>
            </a:r>
            <a:r>
              <a:rPr lang="zh-CN" altLang="en-US" sz="2800" b="1" dirty="0"/>
              <a:t>构</a:t>
            </a:r>
            <a:r>
              <a:rPr lang="zh-CN" altLang="en-US" sz="2800" b="1" dirty="0">
                <a:cs typeface="Times New Roman" panose="02020603050405020304" pitchFamily="18" charset="0"/>
              </a:rPr>
              <a:t>成右手系时，有</a:t>
            </a:r>
            <a:r>
              <a:rPr lang="en-US" altLang="zh-CN" sz="2800" b="1" dirty="0">
                <a:sym typeface="Symbol" panose="05050102010706020507" pitchFamily="18" charset="2"/>
              </a:rPr>
              <a:t>[</a:t>
            </a:r>
            <a:r>
              <a:rPr lang="en-US" altLang="en-US" sz="2800" b="1" dirty="0"/>
              <a:t>a</a:t>
            </a:r>
            <a:r>
              <a:rPr lang="en-US" altLang="zh-CN" sz="2800" b="1" dirty="0"/>
              <a:t> </a:t>
            </a:r>
            <a:r>
              <a:rPr lang="en-US" altLang="en-US" sz="2800" b="1" dirty="0"/>
              <a:t>b</a:t>
            </a:r>
            <a:r>
              <a:rPr lang="en-US" altLang="zh-CN" sz="2800" b="1" dirty="0"/>
              <a:t> </a:t>
            </a:r>
            <a:r>
              <a:rPr lang="en-US" altLang="en-US" sz="2800" b="1" dirty="0"/>
              <a:t>c</a:t>
            </a:r>
            <a:r>
              <a:rPr lang="en-US" altLang="zh-CN" sz="2800" b="1" dirty="0"/>
              <a:t>]&gt;0</a:t>
            </a:r>
            <a:r>
              <a:rPr lang="en-US" altLang="zh-CN" sz="2800" dirty="0"/>
              <a:t> </a:t>
            </a:r>
          </a:p>
        </p:txBody>
      </p:sp>
      <p:sp>
        <p:nvSpPr>
          <p:cNvPr id="68631" name="Rectangle 23">
            <a:extLst>
              <a:ext uri="{FF2B5EF4-FFF2-40B4-BE49-F238E27FC236}">
                <a16:creationId xmlns:a16="http://schemas.microsoft.com/office/drawing/2014/main" id="{E747B8AC-78C1-4D6B-AADD-62FCC3C30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132" y="5102208"/>
            <a:ext cx="28200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否则   </a:t>
            </a:r>
            <a:r>
              <a:rPr lang="en-US" altLang="zh-CN" sz="2800" b="1" dirty="0">
                <a:sym typeface="Symbol" panose="05050102010706020507" pitchFamily="18" charset="2"/>
              </a:rPr>
              <a:t>[</a:t>
            </a:r>
            <a:r>
              <a:rPr lang="en-US" altLang="en-US" sz="2800" b="1" dirty="0"/>
              <a:t>a</a:t>
            </a:r>
            <a:r>
              <a:rPr lang="en-US" altLang="zh-CN" sz="2800" b="1" dirty="0"/>
              <a:t> </a:t>
            </a:r>
            <a:r>
              <a:rPr lang="en-US" altLang="en-US" sz="2800" b="1" dirty="0"/>
              <a:t>b</a:t>
            </a:r>
            <a:r>
              <a:rPr lang="en-US" altLang="zh-CN" sz="2800" b="1" dirty="0"/>
              <a:t> </a:t>
            </a:r>
            <a:r>
              <a:rPr lang="en-US" altLang="en-US" sz="2800" b="1" dirty="0"/>
              <a:t>c</a:t>
            </a:r>
            <a:r>
              <a:rPr lang="en-US" altLang="zh-CN" sz="2800" b="1" dirty="0"/>
              <a:t>]&lt;0</a:t>
            </a:r>
            <a:r>
              <a:rPr lang="en-US" altLang="zh-CN" sz="2800" dirty="0"/>
              <a:t> </a:t>
            </a:r>
            <a:endParaRPr lang="en-US" altLang="zh-CN" sz="2400" dirty="0"/>
          </a:p>
        </p:txBody>
      </p:sp>
      <p:sp>
        <p:nvSpPr>
          <p:cNvPr id="19465" name="Rectangle 26">
            <a:extLst>
              <a:ext uri="{FF2B5EF4-FFF2-40B4-BE49-F238E27FC236}">
                <a16:creationId xmlns:a16="http://schemas.microsoft.com/office/drawing/2014/main" id="{D057A15E-1D01-4911-A3AC-4E9466E2C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6" y="3754438"/>
            <a:ext cx="2190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/>
              <a:t> </a:t>
            </a:r>
            <a:endParaRPr lang="en-US" altLang="zh-CN" sz="2400"/>
          </a:p>
        </p:txBody>
      </p:sp>
      <p:sp>
        <p:nvSpPr>
          <p:cNvPr id="68645" name="Rectangle 37">
            <a:extLst>
              <a:ext uri="{FF2B5EF4-FFF2-40B4-BE49-F238E27FC236}">
                <a16:creationId xmlns:a16="http://schemas.microsoft.com/office/drawing/2014/main" id="{6B2DC4E6-2C38-40C6-8DAE-A913A40C2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5734051"/>
            <a:ext cx="7829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因此</a:t>
            </a:r>
            <a:r>
              <a:rPr lang="en-US" altLang="zh-CN" sz="2800" b="1">
                <a:sym typeface="Symbol" panose="05050102010706020507" pitchFamily="18" charset="2"/>
              </a:rPr>
              <a:t>[</a:t>
            </a:r>
            <a:r>
              <a:rPr lang="en-US" altLang="en-US" sz="2800" b="1"/>
              <a:t>a</a:t>
            </a:r>
            <a:r>
              <a:rPr lang="en-US" altLang="zh-CN" sz="2800" b="1"/>
              <a:t> </a:t>
            </a:r>
            <a:r>
              <a:rPr lang="en-US" altLang="en-US" sz="2800" b="1"/>
              <a:t>b</a:t>
            </a:r>
            <a:r>
              <a:rPr lang="en-US" altLang="zh-CN" sz="2800" b="1"/>
              <a:t> </a:t>
            </a:r>
            <a:r>
              <a:rPr lang="en-US" altLang="en-US" sz="2800" b="1"/>
              <a:t>c</a:t>
            </a:r>
            <a:r>
              <a:rPr lang="en-US" altLang="zh-CN" sz="2800" b="1"/>
              <a:t>]</a:t>
            </a:r>
            <a:r>
              <a:rPr lang="en-US" altLang="zh-CN" sz="2800"/>
              <a:t> </a:t>
            </a:r>
            <a:r>
              <a:rPr lang="zh-CN" altLang="en-US" sz="2800" b="1"/>
              <a:t>的绝对值才是这</a:t>
            </a:r>
            <a:r>
              <a:rPr lang="zh-CN" altLang="en-US" sz="2800" b="1">
                <a:cs typeface="Times New Roman" panose="02020603050405020304" pitchFamily="18" charset="0"/>
              </a:rPr>
              <a:t>个平行六面体的体积</a:t>
            </a:r>
            <a:r>
              <a:rPr lang="en-US" altLang="zh-CN" sz="2800" b="1"/>
              <a:t>. </a:t>
            </a:r>
            <a:endParaRPr lang="en-US" altLang="zh-CN" sz="2800" b="1">
              <a:cs typeface="Times New Roman" panose="02020603050405020304" pitchFamily="18" charset="0"/>
            </a:endParaRPr>
          </a:p>
        </p:txBody>
      </p:sp>
      <p:grpSp>
        <p:nvGrpSpPr>
          <p:cNvPr id="31" name="Group 44">
            <a:extLst>
              <a:ext uri="{FF2B5EF4-FFF2-40B4-BE49-F238E27FC236}">
                <a16:creationId xmlns:a16="http://schemas.microsoft.com/office/drawing/2014/main" id="{523A1D56-8F72-44DA-898B-9F9FF9330B75}"/>
              </a:ext>
            </a:extLst>
          </p:cNvPr>
          <p:cNvGrpSpPr>
            <a:grpSpLocks/>
          </p:cNvGrpSpPr>
          <p:nvPr/>
        </p:nvGrpSpPr>
        <p:grpSpPr bwMode="auto">
          <a:xfrm>
            <a:off x="7628885" y="601594"/>
            <a:ext cx="4018053" cy="2577032"/>
            <a:chOff x="3091" y="2403"/>
            <a:chExt cx="2374" cy="1517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32" name="Object 33">
                  <a:extLst>
                    <a:ext uri="{FF2B5EF4-FFF2-40B4-BE49-F238E27FC236}">
                      <a16:creationId xmlns:a16="http://schemas.microsoft.com/office/drawing/2014/main" id="{50F63258-18DD-4912-98EF-016DFF2F6F6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560" y="2455"/>
                <a:ext cx="1905" cy="142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CorelDRAW" r:id="rId2" imgW="2789225" imgH="1906219" progId="CorelDRAW.Graphic.11">
                        <p:embed/>
                      </p:oleObj>
                    </mc:Choice>
                    <mc:Fallback>
                      <p:oleObj name="CorelDRAW" r:id="rId2" imgW="2789225" imgH="1906219" progId="CorelDRAW.Graphic.11">
                        <p:embed/>
                        <p:pic>
                          <p:nvPicPr>
                            <p:cNvPr id="18444" name="Object 33">
                              <a:extLst>
                                <a:ext uri="{FF2B5EF4-FFF2-40B4-BE49-F238E27FC236}">
                                  <a16:creationId xmlns:a16="http://schemas.microsoft.com/office/drawing/2014/main" id="{F3BC96A7-DE82-40EB-8C0B-27E42E1E515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60" y="2455"/>
                              <a:ext cx="1905" cy="14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32" name="Object 33">
                  <a:extLst>
                    <a:ext uri="{FF2B5EF4-FFF2-40B4-BE49-F238E27FC236}">
                      <a16:creationId xmlns:a16="http://schemas.microsoft.com/office/drawing/2014/main" id="{50F63258-18DD-4912-98EF-016DFF2F6F6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560" y="2455"/>
                <a:ext cx="1905" cy="142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CorelDRAW" r:id="rId2" imgW="2789225" imgH="1906219" progId="CorelDRAW.Graphic.11">
                        <p:embed/>
                      </p:oleObj>
                    </mc:Choice>
                    <mc:Fallback>
                      <p:oleObj name="CorelDRAW" r:id="rId2" imgW="2789225" imgH="1906219" progId="CorelDRAW.Graphic.11">
                        <p:embed/>
                        <p:pic>
                          <p:nvPicPr>
                            <p:cNvPr id="18444" name="Object 33">
                              <a:extLst>
                                <a:ext uri="{FF2B5EF4-FFF2-40B4-BE49-F238E27FC236}">
                                  <a16:creationId xmlns:a16="http://schemas.microsoft.com/office/drawing/2014/main" id="{F3BC96A7-DE82-40EB-8C0B-27E42E1E515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60" y="2455"/>
                              <a:ext cx="1905" cy="14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bject 35">
                  <a:extLst>
                    <a:ext uri="{FF2B5EF4-FFF2-40B4-BE49-F238E27FC236}">
                      <a16:creationId xmlns:a16="http://schemas.microsoft.com/office/drawing/2014/main" id="{804A4571-DBB3-47CD-BEDB-C50199AA9CA6}"/>
                    </a:ext>
                  </a:extLst>
                </p:cNvPr>
                <p:cNvSpPr txBox="1"/>
                <p:nvPr/>
              </p:nvSpPr>
              <p:spPr bwMode="auto">
                <a:xfrm>
                  <a:off x="3742" y="2403"/>
                  <a:ext cx="557" cy="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33" name="Object 35">
                  <a:extLst>
                    <a:ext uri="{FF2B5EF4-FFF2-40B4-BE49-F238E27FC236}">
                      <a16:creationId xmlns:a16="http://schemas.microsoft.com/office/drawing/2014/main" id="{804A4571-DBB3-47CD-BEDB-C50199AA9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42" y="2403"/>
                  <a:ext cx="557" cy="2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Object 36">
                  <a:extLst>
                    <a:ext uri="{FF2B5EF4-FFF2-40B4-BE49-F238E27FC236}">
                      <a16:creationId xmlns:a16="http://schemas.microsoft.com/office/drawing/2014/main" id="{0C7CD504-80BC-4328-A5BF-48C10737D7A5}"/>
                    </a:ext>
                  </a:extLst>
                </p:cNvPr>
                <p:cNvSpPr txBox="1"/>
                <p:nvPr/>
              </p:nvSpPr>
              <p:spPr bwMode="auto">
                <a:xfrm>
                  <a:off x="3560" y="3600"/>
                  <a:ext cx="329" cy="3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34" name="Object 36">
                  <a:extLst>
                    <a:ext uri="{FF2B5EF4-FFF2-40B4-BE49-F238E27FC236}">
                      <a16:creationId xmlns:a16="http://schemas.microsoft.com/office/drawing/2014/main" id="{0C7CD504-80BC-4328-A5BF-48C10737D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0" y="3600"/>
                  <a:ext cx="329" cy="3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bject 37">
                  <a:extLst>
                    <a:ext uri="{FF2B5EF4-FFF2-40B4-BE49-F238E27FC236}">
                      <a16:creationId xmlns:a16="http://schemas.microsoft.com/office/drawing/2014/main" id="{35815EDB-29BA-44F1-908E-EFE7DCC25A38}"/>
                    </a:ext>
                  </a:extLst>
                </p:cNvPr>
                <p:cNvSpPr txBox="1"/>
                <p:nvPr/>
              </p:nvSpPr>
              <p:spPr bwMode="auto">
                <a:xfrm>
                  <a:off x="4468" y="3521"/>
                  <a:ext cx="241" cy="2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35" name="Object 37">
                  <a:extLst>
                    <a:ext uri="{FF2B5EF4-FFF2-40B4-BE49-F238E27FC236}">
                      <a16:creationId xmlns:a16="http://schemas.microsoft.com/office/drawing/2014/main" id="{35815EDB-29BA-44F1-908E-EFE7DCC25A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8" y="3521"/>
                  <a:ext cx="241" cy="272"/>
                </a:xfrm>
                <a:prstGeom prst="rect">
                  <a:avLst/>
                </a:prstGeom>
                <a:blipFill>
                  <a:blip r:embed="rId6"/>
                  <a:stretch>
                    <a:fillRect l="-597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bject 38">
                  <a:extLst>
                    <a:ext uri="{FF2B5EF4-FFF2-40B4-BE49-F238E27FC236}">
                      <a16:creationId xmlns:a16="http://schemas.microsoft.com/office/drawing/2014/main" id="{148B3D02-F9A7-4033-ACD5-A4941CEBE3D1}"/>
                    </a:ext>
                  </a:extLst>
                </p:cNvPr>
                <p:cNvSpPr txBox="1"/>
                <p:nvPr/>
              </p:nvSpPr>
              <p:spPr bwMode="auto">
                <a:xfrm>
                  <a:off x="3854" y="3114"/>
                  <a:ext cx="280" cy="3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36" name="Object 38">
                  <a:extLst>
                    <a:ext uri="{FF2B5EF4-FFF2-40B4-BE49-F238E27FC236}">
                      <a16:creationId xmlns:a16="http://schemas.microsoft.com/office/drawing/2014/main" id="{148B3D02-F9A7-4033-ACD5-A4941CEBE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54" y="3114"/>
                  <a:ext cx="280" cy="3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bject 39">
                  <a:extLst>
                    <a:ext uri="{FF2B5EF4-FFF2-40B4-BE49-F238E27FC236}">
                      <a16:creationId xmlns:a16="http://schemas.microsoft.com/office/drawing/2014/main" id="{74468F0D-F00F-4746-9DDD-115DBC0BB17A}"/>
                    </a:ext>
                  </a:extLst>
                </p:cNvPr>
                <p:cNvSpPr txBox="1"/>
                <p:nvPr/>
              </p:nvSpPr>
              <p:spPr bwMode="auto">
                <a:xfrm>
                  <a:off x="3496" y="3452"/>
                  <a:ext cx="241" cy="2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37" name="Object 39">
                  <a:extLst>
                    <a:ext uri="{FF2B5EF4-FFF2-40B4-BE49-F238E27FC236}">
                      <a16:creationId xmlns:a16="http://schemas.microsoft.com/office/drawing/2014/main" id="{74468F0D-F00F-4746-9DDD-115DBC0BB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96" y="3452"/>
                  <a:ext cx="241" cy="272"/>
                </a:xfrm>
                <a:prstGeom prst="rect">
                  <a:avLst/>
                </a:prstGeom>
                <a:blipFill>
                  <a:blip r:embed="rId8"/>
                  <a:stretch>
                    <a:fillRect l="-4478" r="-29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Object 40">
                  <a:extLst>
                    <a:ext uri="{FF2B5EF4-FFF2-40B4-BE49-F238E27FC236}">
                      <a16:creationId xmlns:a16="http://schemas.microsoft.com/office/drawing/2014/main" id="{4B00CF52-9352-4FBD-9496-BD4E249F4813}"/>
                    </a:ext>
                  </a:extLst>
                </p:cNvPr>
                <p:cNvSpPr txBox="1"/>
                <p:nvPr/>
              </p:nvSpPr>
              <p:spPr bwMode="auto">
                <a:xfrm>
                  <a:off x="3091" y="2849"/>
                  <a:ext cx="635" cy="3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𝒑𝒓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38" name="Object 40">
                  <a:extLst>
                    <a:ext uri="{FF2B5EF4-FFF2-40B4-BE49-F238E27FC236}">
                      <a16:creationId xmlns:a16="http://schemas.microsoft.com/office/drawing/2014/main" id="{4B00CF52-9352-4FBD-9496-BD4E249F4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91" y="2849"/>
                  <a:ext cx="635" cy="344"/>
                </a:xfrm>
                <a:prstGeom prst="rect">
                  <a:avLst/>
                </a:prstGeom>
                <a:blipFill>
                  <a:blip r:embed="rId9"/>
                  <a:stretch>
                    <a:fillRect r="-237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/>
      <p:bldP spid="68616" grpId="0"/>
      <p:bldP spid="68621" grpId="0"/>
      <p:bldP spid="68625" grpId="0"/>
      <p:bldP spid="68630" grpId="0"/>
      <p:bldP spid="68631" grpId="0"/>
      <p:bldP spid="686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D1E2F084-F42A-47FC-8DE3-DA8F15A74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3879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636" name="Object 4">
                <a:extLst>
                  <a:ext uri="{FF2B5EF4-FFF2-40B4-BE49-F238E27FC236}">
                    <a16:creationId xmlns:a16="http://schemas.microsoft.com/office/drawing/2014/main" id="{7C673D71-6079-4F1A-A24B-293C08F57E3A}"/>
                  </a:ext>
                </a:extLst>
              </p:cNvPr>
              <p:cNvSpPr txBox="1"/>
              <p:nvPr/>
            </p:nvSpPr>
            <p:spPr bwMode="auto">
              <a:xfrm>
                <a:off x="1232071" y="1294606"/>
                <a:ext cx="8077299" cy="6054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:r>
                  <a:rPr lang="zh-CN" altLang="en-US" sz="40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33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33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33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zh-CN" altLang="en-US" sz="33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zh-CN" altLang="en-US" sz="33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zh-CN" altLang="en-US" sz="33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},</m:t>
                    </m:r>
                    <m:r>
                      <a:rPr lang="zh-CN" altLang="en-US" sz="33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33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zh-CN" altLang="en-US" sz="33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zh-CN" altLang="en-US" sz="33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zh-CN" altLang="en-US" sz="33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},</m:t>
                    </m:r>
                    <m:r>
                      <a:rPr lang="zh-CN" altLang="en-US" sz="33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zh-CN" altLang="en-US" sz="33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zh-CN" altLang="en-US" sz="33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zh-CN" altLang="en-US" sz="33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zh-CN" altLang="en-US" sz="3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zh-CN" altLang="en-US" sz="33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},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9636" name="Object 4">
                <a:extLst>
                  <a:ext uri="{FF2B5EF4-FFF2-40B4-BE49-F238E27FC236}">
                    <a16:creationId xmlns:a16="http://schemas.microsoft.com/office/drawing/2014/main" id="{7C673D71-6079-4F1A-A24B-293C08F57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2071" y="1294606"/>
                <a:ext cx="8077299" cy="605469"/>
              </a:xfrm>
              <a:prstGeom prst="rect">
                <a:avLst/>
              </a:prstGeom>
              <a:blipFill>
                <a:blip r:embed="rId2"/>
                <a:stretch>
                  <a:fillRect l="-2113" t="-29000" b="-21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637" name="Rectangle 5">
            <a:extLst>
              <a:ext uri="{FF2B5EF4-FFF2-40B4-BE49-F238E27FC236}">
                <a16:creationId xmlns:a16="http://schemas.microsoft.com/office/drawing/2014/main" id="{649257CB-A9A6-4B7B-8577-30D2B3A15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701" y="2331574"/>
            <a:ext cx="3756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用三阶行列式可简记为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639" name="Object 7">
                <a:extLst>
                  <a:ext uri="{FF2B5EF4-FFF2-40B4-BE49-F238E27FC236}">
                    <a16:creationId xmlns:a16="http://schemas.microsoft.com/office/drawing/2014/main" id="{4CE4FA55-CC89-4D30-9C0B-C0A885F0241E}"/>
                  </a:ext>
                </a:extLst>
              </p:cNvPr>
              <p:cNvSpPr txBox="1"/>
              <p:nvPr/>
            </p:nvSpPr>
            <p:spPr bwMode="auto">
              <a:xfrm>
                <a:off x="5382096" y="1954540"/>
                <a:ext cx="4512773" cy="17287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9639" name="Object 7">
                <a:extLst>
                  <a:ext uri="{FF2B5EF4-FFF2-40B4-BE49-F238E27FC236}">
                    <a16:creationId xmlns:a16="http://schemas.microsoft.com/office/drawing/2014/main" id="{4CE4FA55-CC89-4D30-9C0B-C0A885F02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2096" y="1954540"/>
                <a:ext cx="4512773" cy="1728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641" name="Rectangle 9">
            <a:extLst>
              <a:ext uri="{FF2B5EF4-FFF2-40B4-BE49-F238E27FC236}">
                <a16:creationId xmlns:a16="http://schemas.microsoft.com/office/drawing/2014/main" id="{6AC3E58D-6869-45CE-A178-7D2B553CF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72" y="590878"/>
            <a:ext cx="99222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由向量积</a:t>
            </a:r>
            <a:r>
              <a:rPr lang="en-US" altLang="zh-CN" sz="2800" b="1" dirty="0"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cs typeface="Times New Roman" panose="02020603050405020304" pitchFamily="18" charset="0"/>
              </a:rPr>
              <a:t>数量积的坐标表示式</a:t>
            </a:r>
            <a:r>
              <a:rPr lang="en-US" altLang="zh-CN" sz="2800" b="1" dirty="0"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cs typeface="Times New Roman" panose="02020603050405020304" pitchFamily="18" charset="0"/>
              </a:rPr>
              <a:t>可推得</a:t>
            </a:r>
            <a:r>
              <a:rPr lang="en-US" altLang="zh-CN" sz="2800" b="1" dirty="0">
                <a:sym typeface="Symbol" panose="05050102010706020507" pitchFamily="18" charset="2"/>
              </a:rPr>
              <a:t>[</a:t>
            </a:r>
            <a:r>
              <a:rPr lang="en-US" altLang="en-US" sz="2800" b="1" dirty="0"/>
              <a:t>a</a:t>
            </a:r>
            <a:r>
              <a:rPr lang="en-US" altLang="zh-CN" sz="2800" b="1" dirty="0"/>
              <a:t> </a:t>
            </a:r>
            <a:r>
              <a:rPr lang="en-US" altLang="en-US" sz="2800" b="1" dirty="0"/>
              <a:t>b</a:t>
            </a:r>
            <a:r>
              <a:rPr lang="en-US" altLang="zh-CN" sz="2800" b="1" dirty="0"/>
              <a:t> </a:t>
            </a:r>
            <a:r>
              <a:rPr lang="en-US" altLang="en-US" sz="2800" b="1" dirty="0"/>
              <a:t>c</a:t>
            </a:r>
            <a:r>
              <a:rPr lang="en-US" altLang="zh-CN" sz="2800" b="1" dirty="0"/>
              <a:t>]</a:t>
            </a:r>
            <a:r>
              <a:rPr lang="en-US" altLang="zh-CN" sz="2800" dirty="0"/>
              <a:t> </a:t>
            </a:r>
            <a:r>
              <a:rPr lang="zh-CN" altLang="en-US" sz="2800" b="1" dirty="0"/>
              <a:t>的坐标表示式</a:t>
            </a:r>
            <a:r>
              <a:rPr lang="en-US" altLang="zh-CN" sz="2800" b="1" dirty="0"/>
              <a:t>. </a:t>
            </a:r>
          </a:p>
        </p:txBody>
      </p:sp>
      <p:sp>
        <p:nvSpPr>
          <p:cNvPr id="69642" name="Rectangle 10">
            <a:extLst>
              <a:ext uri="{FF2B5EF4-FFF2-40B4-BE49-F238E27FC236}">
                <a16:creationId xmlns:a16="http://schemas.microsoft.com/office/drawing/2014/main" id="{811273B7-B93C-4F91-A319-A2BE00DA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3398372"/>
            <a:ext cx="4512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混合积满足以下</a:t>
            </a:r>
            <a:r>
              <a:rPr lang="zh-CN" altLang="en-US" sz="2800" b="1">
                <a:solidFill>
                  <a:srgbClr val="0000CC"/>
                </a:solidFill>
              </a:rPr>
              <a:t>运算规律：</a:t>
            </a:r>
          </a:p>
        </p:txBody>
      </p:sp>
      <p:sp>
        <p:nvSpPr>
          <p:cNvPr id="69643" name="Rectangle 11">
            <a:extLst>
              <a:ext uri="{FF2B5EF4-FFF2-40B4-BE49-F238E27FC236}">
                <a16:creationId xmlns:a16="http://schemas.microsoft.com/office/drawing/2014/main" id="{C419AB27-7417-491F-91B2-D2142A182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4005263"/>
            <a:ext cx="4737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cs typeface="Times New Roman" panose="02020603050405020304" pitchFamily="18" charset="0"/>
              </a:rPr>
              <a:t>(1)</a:t>
            </a:r>
            <a:r>
              <a:rPr lang="en-US" altLang="zh-CN" sz="2800" b="1">
                <a:cs typeface="Times New Roman" panose="02020603050405020304" pitchFamily="18" charset="0"/>
              </a:rPr>
              <a:t>     </a:t>
            </a:r>
            <a:r>
              <a:rPr lang="en-US" altLang="zh-CN" sz="2800" b="1">
                <a:sym typeface="Symbol" panose="05050102010706020507" pitchFamily="18" charset="2"/>
              </a:rPr>
              <a:t>[</a:t>
            </a:r>
            <a:r>
              <a:rPr lang="en-US" altLang="en-US" sz="2800" b="1"/>
              <a:t>a</a:t>
            </a:r>
            <a:r>
              <a:rPr lang="en-US" altLang="zh-CN" sz="2800" b="1"/>
              <a:t> </a:t>
            </a:r>
            <a:r>
              <a:rPr lang="en-US" altLang="en-US" sz="2800" b="1"/>
              <a:t>b</a:t>
            </a:r>
            <a:r>
              <a:rPr lang="en-US" altLang="zh-CN" sz="2800" b="1"/>
              <a:t> </a:t>
            </a:r>
            <a:r>
              <a:rPr lang="en-US" altLang="en-US" sz="2800" b="1"/>
              <a:t>c</a:t>
            </a:r>
            <a:r>
              <a:rPr lang="en-US" altLang="zh-CN" sz="2800" b="1"/>
              <a:t>]</a:t>
            </a:r>
            <a:r>
              <a:rPr lang="en-US" altLang="zh-CN" sz="2800"/>
              <a:t> = </a:t>
            </a:r>
            <a:r>
              <a:rPr lang="en-US" altLang="zh-CN" sz="2800" b="1">
                <a:sym typeface="Symbol" panose="05050102010706020507" pitchFamily="18" charset="2"/>
              </a:rPr>
              <a:t>[</a:t>
            </a:r>
            <a:r>
              <a:rPr lang="en-US" altLang="en-US" sz="2800" b="1"/>
              <a:t>b</a:t>
            </a:r>
            <a:r>
              <a:rPr lang="en-US" altLang="zh-CN" sz="2800" b="1"/>
              <a:t> </a:t>
            </a:r>
            <a:r>
              <a:rPr lang="en-US" altLang="en-US" sz="2800" b="1"/>
              <a:t>c</a:t>
            </a:r>
            <a:r>
              <a:rPr lang="en-US" altLang="zh-CN" sz="2800" b="1"/>
              <a:t> </a:t>
            </a:r>
            <a:r>
              <a:rPr lang="en-US" altLang="en-US" sz="2800" b="1"/>
              <a:t>a</a:t>
            </a:r>
            <a:r>
              <a:rPr lang="en-US" altLang="zh-CN" sz="2800" b="1"/>
              <a:t>]</a:t>
            </a:r>
            <a:r>
              <a:rPr lang="en-US" altLang="zh-CN" sz="2800"/>
              <a:t> = </a:t>
            </a:r>
            <a:r>
              <a:rPr lang="en-US" altLang="zh-CN" sz="2800" b="1">
                <a:sym typeface="Symbol" panose="05050102010706020507" pitchFamily="18" charset="2"/>
              </a:rPr>
              <a:t>[c </a:t>
            </a:r>
            <a:r>
              <a:rPr lang="en-US" altLang="en-US" sz="2800" b="1"/>
              <a:t>a</a:t>
            </a:r>
            <a:r>
              <a:rPr lang="en-US" altLang="zh-CN" sz="2800" b="1"/>
              <a:t> </a:t>
            </a:r>
            <a:r>
              <a:rPr lang="en-US" altLang="en-US" sz="2800" b="1"/>
              <a:t>b</a:t>
            </a:r>
            <a:r>
              <a:rPr lang="en-US" altLang="zh-CN" sz="2800" b="1"/>
              <a:t>]</a:t>
            </a:r>
            <a:r>
              <a:rPr lang="en-US" altLang="zh-CN" sz="2800"/>
              <a:t> </a:t>
            </a:r>
          </a:p>
        </p:txBody>
      </p:sp>
      <p:sp>
        <p:nvSpPr>
          <p:cNvPr id="69646" name="Rectangle 14">
            <a:extLst>
              <a:ext uri="{FF2B5EF4-FFF2-40B4-BE49-F238E27FC236}">
                <a16:creationId xmlns:a16="http://schemas.microsoft.com/office/drawing/2014/main" id="{11F9D26A-8978-4EAB-9042-65860275F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4581526"/>
            <a:ext cx="3617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cs typeface="Times New Roman" panose="02020603050405020304" pitchFamily="18" charset="0"/>
              </a:rPr>
              <a:t>(2)</a:t>
            </a:r>
            <a:r>
              <a:rPr lang="en-US" altLang="zh-CN" sz="2800" b="1">
                <a:cs typeface="Times New Roman" panose="02020603050405020304" pitchFamily="18" charset="0"/>
              </a:rPr>
              <a:t>     </a:t>
            </a:r>
            <a:r>
              <a:rPr lang="en-US" altLang="zh-CN" sz="2800" b="1">
                <a:sym typeface="Symbol" panose="05050102010706020507" pitchFamily="18" charset="2"/>
              </a:rPr>
              <a:t>[</a:t>
            </a:r>
            <a:r>
              <a:rPr lang="en-US" altLang="en-US" sz="2800" b="1"/>
              <a:t>a</a:t>
            </a:r>
            <a:r>
              <a:rPr lang="en-US" altLang="zh-CN" sz="2800" b="1"/>
              <a:t> </a:t>
            </a:r>
            <a:r>
              <a:rPr lang="en-US" altLang="en-US" sz="2800" b="1"/>
              <a:t>b</a:t>
            </a:r>
            <a:r>
              <a:rPr lang="en-US" altLang="zh-CN" sz="2800" b="1"/>
              <a:t> </a:t>
            </a:r>
            <a:r>
              <a:rPr lang="en-US" altLang="en-US" sz="2800" b="1"/>
              <a:t>c</a:t>
            </a:r>
            <a:r>
              <a:rPr lang="en-US" altLang="zh-CN" sz="2800" b="1"/>
              <a:t>]</a:t>
            </a:r>
            <a:r>
              <a:rPr lang="en-US" altLang="zh-CN" sz="2800"/>
              <a:t> = - </a:t>
            </a:r>
            <a:r>
              <a:rPr lang="en-US" altLang="zh-CN" sz="2800" b="1">
                <a:sym typeface="Symbol" panose="05050102010706020507" pitchFamily="18" charset="2"/>
              </a:rPr>
              <a:t>[</a:t>
            </a:r>
            <a:r>
              <a:rPr lang="en-US" altLang="en-US" sz="2800" b="1"/>
              <a:t>b</a:t>
            </a:r>
            <a:r>
              <a:rPr lang="en-US" altLang="zh-CN" sz="2800"/>
              <a:t> </a:t>
            </a:r>
            <a:r>
              <a:rPr lang="en-US" altLang="en-US" sz="2800" b="1"/>
              <a:t>a</a:t>
            </a:r>
            <a:r>
              <a:rPr lang="en-US" altLang="zh-CN" sz="2800" b="1"/>
              <a:t> </a:t>
            </a:r>
            <a:r>
              <a:rPr lang="en-US" altLang="en-US" sz="2800" b="1"/>
              <a:t>c</a:t>
            </a:r>
            <a:r>
              <a:rPr lang="en-US" altLang="zh-CN" sz="2800" b="1"/>
              <a:t>]</a:t>
            </a:r>
            <a:r>
              <a:rPr lang="en-US" altLang="zh-CN" sz="2800"/>
              <a:t> </a:t>
            </a:r>
          </a:p>
        </p:txBody>
      </p:sp>
      <p:sp>
        <p:nvSpPr>
          <p:cNvPr id="69647" name="Rectangle 15">
            <a:extLst>
              <a:ext uri="{FF2B5EF4-FFF2-40B4-BE49-F238E27FC236}">
                <a16:creationId xmlns:a16="http://schemas.microsoft.com/office/drawing/2014/main" id="{40323B10-FEF6-4991-881D-525DBB906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5157788"/>
            <a:ext cx="3455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cs typeface="Times New Roman" panose="02020603050405020304" pitchFamily="18" charset="0"/>
              </a:rPr>
              <a:t>由混合积的定义易知</a:t>
            </a:r>
            <a:r>
              <a:rPr lang="en-US" altLang="zh-CN" sz="2800" b="1">
                <a:cs typeface="Times New Roman" panose="02020603050405020304" pitchFamily="18" charset="0"/>
              </a:rPr>
              <a:t>: </a:t>
            </a:r>
            <a:endParaRPr lang="en-US" altLang="zh-CN" sz="2400"/>
          </a:p>
        </p:txBody>
      </p:sp>
      <p:sp>
        <p:nvSpPr>
          <p:cNvPr id="69648" name="Rectangle 16">
            <a:extLst>
              <a:ext uri="{FF2B5EF4-FFF2-40B4-BE49-F238E27FC236}">
                <a16:creationId xmlns:a16="http://schemas.microsoft.com/office/drawing/2014/main" id="{D01BB8CA-4F6A-4C8B-88D5-9B8A262FC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5676900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cs typeface="Times New Roman" panose="02020603050405020304" pitchFamily="18" charset="0"/>
              </a:rPr>
              <a:t>三个向量</a:t>
            </a:r>
            <a:r>
              <a:rPr lang="en-US" altLang="en-US" b="1">
                <a:solidFill>
                  <a:srgbClr val="0000CC"/>
                </a:solidFill>
              </a:rPr>
              <a:t>a</a:t>
            </a:r>
            <a:r>
              <a:rPr lang="en-US" altLang="zh-CN" b="1">
                <a:solidFill>
                  <a:srgbClr val="0000CC"/>
                </a:solidFill>
              </a:rPr>
              <a:t>, </a:t>
            </a:r>
            <a:r>
              <a:rPr lang="en-US" altLang="en-US" b="1">
                <a:solidFill>
                  <a:srgbClr val="0000CC"/>
                </a:solidFill>
              </a:rPr>
              <a:t>b</a:t>
            </a:r>
            <a:r>
              <a:rPr lang="en-US" altLang="zh-CN" b="1">
                <a:solidFill>
                  <a:srgbClr val="0000CC"/>
                </a:solidFill>
              </a:rPr>
              <a:t>, </a:t>
            </a:r>
            <a:r>
              <a:rPr lang="en-US" altLang="en-US" b="1">
                <a:solidFill>
                  <a:srgbClr val="0000CC"/>
                </a:solidFill>
              </a:rPr>
              <a:t>c</a:t>
            </a:r>
            <a:r>
              <a:rPr lang="zh-CN" altLang="en-US" sz="2800" b="1">
                <a:solidFill>
                  <a:srgbClr val="0000CC"/>
                </a:solidFill>
              </a:rPr>
              <a:t>共面的充要条件是</a:t>
            </a:r>
            <a:r>
              <a:rPr lang="en-US" altLang="zh-CN" b="1">
                <a:solidFill>
                  <a:srgbClr val="0000CC"/>
                </a:solidFill>
                <a:sym typeface="Symbol" panose="05050102010706020507" pitchFamily="18" charset="2"/>
              </a:rPr>
              <a:t>[</a:t>
            </a:r>
            <a:r>
              <a:rPr lang="en-US" altLang="en-US" b="1">
                <a:solidFill>
                  <a:srgbClr val="0000CC"/>
                </a:solidFill>
              </a:rPr>
              <a:t>a</a:t>
            </a:r>
            <a:r>
              <a:rPr lang="en-US" altLang="zh-CN" b="1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</a:rPr>
              <a:t>b</a:t>
            </a:r>
            <a:r>
              <a:rPr lang="en-US" altLang="zh-CN" b="1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</a:rPr>
              <a:t>c</a:t>
            </a:r>
            <a:r>
              <a:rPr lang="en-US" altLang="zh-CN" b="1">
                <a:solidFill>
                  <a:srgbClr val="0000CC"/>
                </a:solidFill>
              </a:rPr>
              <a:t>]</a:t>
            </a:r>
            <a:r>
              <a:rPr lang="en-US" altLang="zh-CN">
                <a:solidFill>
                  <a:srgbClr val="0000CC"/>
                </a:solidFill>
              </a:rPr>
              <a:t> </a:t>
            </a:r>
            <a:r>
              <a:rPr lang="en-US" altLang="zh-CN" b="1">
                <a:solidFill>
                  <a:srgbClr val="0000CC"/>
                </a:solidFill>
              </a:rPr>
              <a:t>= 0</a:t>
            </a:r>
            <a:endParaRPr lang="en-US" altLang="zh-CN" sz="280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/>
      <p:bldP spid="69637" grpId="0"/>
      <p:bldP spid="69639" grpId="0"/>
      <p:bldP spid="69641" grpId="0"/>
      <p:bldP spid="69642" grpId="0"/>
      <p:bldP spid="69643" grpId="0"/>
      <p:bldP spid="69646" grpId="0"/>
      <p:bldP spid="69647" grpId="0"/>
      <p:bldP spid="696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771B35B-8C57-4ABC-9D2E-AA08BCF66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58" y="285323"/>
            <a:ext cx="8064500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CC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rgbClr val="0000CC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2800" b="1"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cs typeface="Times New Roman" panose="02020603050405020304" pitchFamily="18" charset="0"/>
              </a:rPr>
              <a:t>已知四面体</a:t>
            </a:r>
            <a:r>
              <a:rPr lang="en-US" altLang="zh-CN" sz="2800" b="1" i="1"/>
              <a:t>ABCD</a:t>
            </a:r>
            <a:r>
              <a:rPr lang="zh-CN" altLang="en-US" sz="2800" b="1"/>
              <a:t>的顶点坐标为</a:t>
            </a:r>
            <a:r>
              <a:rPr lang="zh-CN" altLang="en-US" sz="2800"/>
              <a:t> </a:t>
            </a:r>
            <a:r>
              <a:rPr lang="en-US" altLang="zh-CN" sz="2800" b="1" i="1"/>
              <a:t>A</a:t>
            </a:r>
            <a:r>
              <a:rPr lang="en-US" altLang="zh-CN" sz="2800" b="1"/>
              <a:t>(0,0,0),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         </a:t>
            </a:r>
            <a:r>
              <a:rPr lang="en-US" altLang="zh-CN" sz="2800" b="1" i="1"/>
              <a:t>B</a:t>
            </a:r>
            <a:r>
              <a:rPr lang="en-US" altLang="zh-CN" sz="2800" b="1"/>
              <a:t>(0,1,3), </a:t>
            </a:r>
            <a:r>
              <a:rPr lang="en-US" altLang="zh-CN" sz="2800" b="1" i="1"/>
              <a:t>C</a:t>
            </a:r>
            <a:r>
              <a:rPr lang="en-US" altLang="zh-CN" sz="2800" b="1"/>
              <a:t>(1,0,2), </a:t>
            </a:r>
            <a:r>
              <a:rPr lang="en-US" altLang="zh-CN" sz="2800" b="1" i="1"/>
              <a:t>D</a:t>
            </a:r>
            <a:r>
              <a:rPr lang="en-US" altLang="zh-CN" sz="2800" b="1"/>
              <a:t>(2,2,0), </a:t>
            </a:r>
            <a:r>
              <a:rPr lang="zh-CN" altLang="en-US" sz="2800" b="1"/>
              <a:t>求它的体积</a:t>
            </a:r>
            <a:r>
              <a:rPr lang="en-US" altLang="zh-CN" sz="2800" b="1" i="1"/>
              <a:t>V.</a:t>
            </a:r>
            <a:endParaRPr lang="en-US" altLang="zh-CN" sz="2800" b="1"/>
          </a:p>
        </p:txBody>
      </p:sp>
      <p:sp>
        <p:nvSpPr>
          <p:cNvPr id="71691" name="Rectangle 11">
            <a:extLst>
              <a:ext uri="{FF2B5EF4-FFF2-40B4-BE49-F238E27FC236}">
                <a16:creationId xmlns:a16="http://schemas.microsoft.com/office/drawing/2014/main" id="{280C9859-4C6A-45BA-A0CA-9C082DF91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21" y="1628349"/>
            <a:ext cx="80645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由几何知识知道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四面体</a:t>
            </a:r>
            <a:r>
              <a:rPr lang="en-US" altLang="zh-CN" sz="2800" b="1" i="1" dirty="0"/>
              <a:t>ABCD</a:t>
            </a:r>
            <a:r>
              <a:rPr lang="zh-CN" altLang="en-US" sz="2800" b="1" dirty="0"/>
              <a:t>的体积</a:t>
            </a:r>
            <a:r>
              <a:rPr lang="en-US" altLang="zh-CN" sz="2800" b="1" i="1" dirty="0"/>
              <a:t>V </a:t>
            </a:r>
            <a:r>
              <a:rPr lang="zh-CN" altLang="en-US" sz="2800" b="1" dirty="0"/>
              <a:t>等于以</a:t>
            </a:r>
            <a:r>
              <a:rPr lang="en-US" altLang="zh-CN" sz="2800" b="1" i="1" dirty="0"/>
              <a:t>AB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AC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AD</a:t>
            </a:r>
            <a:r>
              <a:rPr lang="zh-CN" altLang="en-US" sz="2800" b="1" dirty="0"/>
              <a:t>为棱的平行六面体体积的六分之一</a:t>
            </a:r>
            <a:r>
              <a:rPr lang="en-US" altLang="zh-CN" sz="2800" b="1" dirty="0"/>
              <a:t>.</a:t>
            </a:r>
            <a:r>
              <a:rPr lang="en-US" altLang="zh-CN" sz="2800" dirty="0"/>
              <a:t> </a:t>
            </a:r>
          </a:p>
        </p:txBody>
      </p:sp>
      <p:sp>
        <p:nvSpPr>
          <p:cNvPr id="71697" name="Rectangle 17">
            <a:extLst>
              <a:ext uri="{FF2B5EF4-FFF2-40B4-BE49-F238E27FC236}">
                <a16:creationId xmlns:a16="http://schemas.microsoft.com/office/drawing/2014/main" id="{42C955D7-7A70-4E19-BD75-49805C802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597" y="3058686"/>
            <a:ext cx="630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而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698" name="Object 18">
                <a:extLst>
                  <a:ext uri="{FF2B5EF4-FFF2-40B4-BE49-F238E27FC236}">
                    <a16:creationId xmlns:a16="http://schemas.microsoft.com/office/drawing/2014/main" id="{0513FE66-6B43-46C2-80DE-4742945BBC44}"/>
                  </a:ext>
                </a:extLst>
              </p:cNvPr>
              <p:cNvSpPr txBox="1"/>
              <p:nvPr/>
            </p:nvSpPr>
            <p:spPr bwMode="auto">
              <a:xfrm>
                <a:off x="1842784" y="2893588"/>
                <a:ext cx="7680594" cy="6699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groupCh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𝑨𝑪</m:t>
                          </m:r>
                        </m:e>
                      </m:groupCh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𝑨𝑫</m:t>
                          </m:r>
                        </m:e>
                      </m:groupCh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>
          <p:sp>
            <p:nvSpPr>
              <p:cNvPr id="71698" name="Object 18">
                <a:extLst>
                  <a:ext uri="{FF2B5EF4-FFF2-40B4-BE49-F238E27FC236}">
                    <a16:creationId xmlns:a16="http://schemas.microsoft.com/office/drawing/2014/main" id="{0513FE66-6B43-46C2-80DE-4742945BB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2784" y="2893588"/>
                <a:ext cx="7680594" cy="669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04" name="Object 24">
                <a:extLst>
                  <a:ext uri="{FF2B5EF4-FFF2-40B4-BE49-F238E27FC236}">
                    <a16:creationId xmlns:a16="http://schemas.microsoft.com/office/drawing/2014/main" id="{94D86FA8-F6A6-4B34-996E-B89F42FFF924}"/>
                  </a:ext>
                </a:extLst>
              </p:cNvPr>
              <p:cNvSpPr txBox="1"/>
              <p:nvPr/>
            </p:nvSpPr>
            <p:spPr bwMode="auto">
              <a:xfrm>
                <a:off x="1292715" y="3827847"/>
                <a:ext cx="5838336" cy="165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groupCh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𝑨𝑪</m:t>
                          </m:r>
                        </m:e>
                      </m:groupCh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𝑨𝑫</m:t>
                          </m:r>
                        </m:e>
                      </m:groupCh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1704" name="Object 24">
                <a:extLst>
                  <a:ext uri="{FF2B5EF4-FFF2-40B4-BE49-F238E27FC236}">
                    <a16:creationId xmlns:a16="http://schemas.microsoft.com/office/drawing/2014/main" id="{94D86FA8-F6A6-4B34-996E-B89F42FFF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2715" y="3827847"/>
                <a:ext cx="5838336" cy="1657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05" name="Rectangle 25">
            <a:extLst>
              <a:ext uri="{FF2B5EF4-FFF2-40B4-BE49-F238E27FC236}">
                <a16:creationId xmlns:a16="http://schemas.microsoft.com/office/drawing/2014/main" id="{3D2752A3-89AF-4AF0-889F-5E7DBDFB0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446" y="5396686"/>
            <a:ext cx="987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从而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7" name="Object 27">
                <a:extLst>
                  <a:ext uri="{FF2B5EF4-FFF2-40B4-BE49-F238E27FC236}">
                    <a16:creationId xmlns:a16="http://schemas.microsoft.com/office/drawing/2014/main" id="{00163D9E-78E3-4A9F-9647-C03FFCC3F7B7}"/>
                  </a:ext>
                </a:extLst>
              </p:cNvPr>
              <p:cNvSpPr txBox="1"/>
              <p:nvPr/>
            </p:nvSpPr>
            <p:spPr bwMode="auto">
              <a:xfrm>
                <a:off x="2771956" y="5311776"/>
                <a:ext cx="4155894" cy="10562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|(</m:t>
                      </m: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groupCh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𝑨𝑪</m:t>
                          </m:r>
                        </m:e>
                      </m:groupCh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𝑨𝑫</m:t>
                          </m:r>
                        </m:e>
                      </m:groupCh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1707" name="Object 27">
                <a:extLst>
                  <a:ext uri="{FF2B5EF4-FFF2-40B4-BE49-F238E27FC236}">
                    <a16:creationId xmlns:a16="http://schemas.microsoft.com/office/drawing/2014/main" id="{00163D9E-78E3-4A9F-9647-C03FFCC3F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956" y="5311776"/>
                <a:ext cx="4155894" cy="10562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3124DAA3-7D42-479F-9A5F-0143F47C2B94}"/>
              </a:ext>
            </a:extLst>
          </p:cNvPr>
          <p:cNvGrpSpPr>
            <a:grpSpLocks/>
          </p:cNvGrpSpPr>
          <p:nvPr/>
        </p:nvGrpSpPr>
        <p:grpSpPr bwMode="auto">
          <a:xfrm>
            <a:off x="8240004" y="3734409"/>
            <a:ext cx="2925763" cy="2633663"/>
            <a:chOff x="5607823" y="4162425"/>
            <a:chExt cx="2924990" cy="2633377"/>
          </a:xfrm>
        </p:grpSpPr>
        <p:sp>
          <p:nvSpPr>
            <p:cNvPr id="21515" name="矩形 2">
              <a:extLst>
                <a:ext uri="{FF2B5EF4-FFF2-40B4-BE49-F238E27FC236}">
                  <a16:creationId xmlns:a16="http://schemas.microsoft.com/office/drawing/2014/main" id="{2BA38870-13F6-4D17-8D81-6EB921FE9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946" y="6272582"/>
              <a:ext cx="4235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/>
                <a:t>B</a:t>
              </a:r>
            </a:p>
          </p:txBody>
        </p:sp>
        <p:graphicFrame>
          <p:nvGraphicFramePr>
            <p:cNvPr id="21516" name="Object 29">
              <a:extLst>
                <a:ext uri="{FF2B5EF4-FFF2-40B4-BE49-F238E27FC236}">
                  <a16:creationId xmlns:a16="http://schemas.microsoft.com/office/drawing/2014/main" id="{7BA5E812-3752-4EC5-B025-FF81D83B20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18933" y="4162425"/>
            <a:ext cx="2913880" cy="2268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5" imgW="2789225" imgH="1906219" progId="CorelDRAW.Graphic.11">
                    <p:embed/>
                  </p:oleObj>
                </mc:Choice>
                <mc:Fallback>
                  <p:oleObj name="CorelDRAW" r:id="rId5" imgW="2789225" imgH="1906219" progId="CorelDRAW.Graphic.11">
                    <p:embed/>
                    <p:pic>
                      <p:nvPicPr>
                        <p:cNvPr id="21516" name="Object 29">
                          <a:extLst>
                            <a:ext uri="{FF2B5EF4-FFF2-40B4-BE49-F238E27FC236}">
                              <a16:creationId xmlns:a16="http://schemas.microsoft.com/office/drawing/2014/main" id="{7BA5E812-3752-4EC5-B025-FF81D83B20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8933" y="4162425"/>
                          <a:ext cx="2913880" cy="2268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7" name="矩形 1">
              <a:extLst>
                <a:ext uri="{FF2B5EF4-FFF2-40B4-BE49-F238E27FC236}">
                  <a16:creationId xmlns:a16="http://schemas.microsoft.com/office/drawing/2014/main" id="{DFA85CFB-7274-4A95-8D24-7E0FA4F81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823" y="5782654"/>
              <a:ext cx="4443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/>
                <a:t>A</a:t>
              </a:r>
            </a:p>
          </p:txBody>
        </p:sp>
        <p:sp>
          <p:nvSpPr>
            <p:cNvPr id="21518" name="矩形 3">
              <a:extLst>
                <a:ext uri="{FF2B5EF4-FFF2-40B4-BE49-F238E27FC236}">
                  <a16:creationId xmlns:a16="http://schemas.microsoft.com/office/drawing/2014/main" id="{F63CA2EF-1394-4B1D-8DBF-C528EBA8A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8657" y="5740653"/>
              <a:ext cx="444235" cy="523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/>
                <a:t>C</a:t>
              </a:r>
            </a:p>
          </p:txBody>
        </p:sp>
        <p:sp>
          <p:nvSpPr>
            <p:cNvPr id="21519" name="矩形 4">
              <a:extLst>
                <a:ext uri="{FF2B5EF4-FFF2-40B4-BE49-F238E27FC236}">
                  <a16:creationId xmlns:a16="http://schemas.microsoft.com/office/drawing/2014/main" id="{F78405EF-8CC2-4650-92DB-64775E17F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258" y="4656467"/>
              <a:ext cx="4443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/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7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P spid="71691" grpId="0"/>
      <p:bldP spid="71697" grpId="0"/>
      <p:bldP spid="71698" grpId="0"/>
      <p:bldP spid="71704" grpId="0"/>
      <p:bldP spid="71705" grpId="0"/>
      <p:bldP spid="717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3" name="Rectangle 9">
            <a:extLst>
              <a:ext uri="{FF2B5EF4-FFF2-40B4-BE49-F238E27FC236}">
                <a16:creationId xmlns:a16="http://schemas.microsoft.com/office/drawing/2014/main" id="{9660122A-D8E8-4949-BF21-C2DA4AA9F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879601"/>
            <a:ext cx="3684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 b="1">
                <a:solidFill>
                  <a:srgbClr val="0000CC"/>
                </a:solidFill>
              </a:rPr>
              <a:t>② </a:t>
            </a:r>
            <a:r>
              <a:rPr kumimoji="0" lang="zh-CN" altLang="en-US" sz="2800" b="1"/>
              <a:t>交换律</a:t>
            </a:r>
            <a:r>
              <a:rPr kumimoji="0" lang="en-US" altLang="zh-CN" sz="2800" b="1"/>
              <a:t>: </a:t>
            </a:r>
            <a:r>
              <a:rPr lang="en-US" altLang="zh-CN" sz="2800" b="1"/>
              <a:t>a·b</a:t>
            </a:r>
            <a:r>
              <a:rPr kumimoji="0" lang="en-US" altLang="zh-CN" sz="2800" b="1"/>
              <a:t>=</a:t>
            </a:r>
            <a:r>
              <a:rPr lang="en-US" altLang="zh-CN" sz="2800" b="1"/>
              <a:t>b·a</a:t>
            </a:r>
          </a:p>
        </p:txBody>
      </p:sp>
      <p:sp>
        <p:nvSpPr>
          <p:cNvPr id="41994" name="Rectangle 10">
            <a:extLst>
              <a:ext uri="{FF2B5EF4-FFF2-40B4-BE49-F238E27FC236}">
                <a16:creationId xmlns:a16="http://schemas.microsoft.com/office/drawing/2014/main" id="{98BA4A96-F50D-4D5E-8492-9DC3E10D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085851"/>
            <a:ext cx="3241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zh-CN" sz="2800" b="1" dirty="0">
                <a:solidFill>
                  <a:srgbClr val="0000CC"/>
                </a:solidFill>
              </a:rPr>
              <a:t>①</a:t>
            </a:r>
            <a:r>
              <a:rPr kumimoji="0" lang="en-US" altLang="zh-CN" sz="2800" b="1" dirty="0">
                <a:solidFill>
                  <a:srgbClr val="0000FF"/>
                </a:solidFill>
              </a:rPr>
              <a:t>  </a:t>
            </a:r>
            <a:r>
              <a:rPr lang="en-US" altLang="zh-CN" sz="2800" b="1" dirty="0" err="1"/>
              <a:t>a·a</a:t>
            </a:r>
            <a:r>
              <a:rPr kumimoji="0" lang="en-US" altLang="zh-CN" sz="2800" b="1" dirty="0"/>
              <a:t>=</a:t>
            </a:r>
            <a:r>
              <a:rPr lang="en-US" altLang="zh-CN" sz="2800" b="1" dirty="0"/>
              <a:t>a</a:t>
            </a:r>
            <a:r>
              <a:rPr kumimoji="0" lang="en-US" altLang="zh-CN" sz="2800" b="1" baseline="30000" dirty="0"/>
              <a:t>2</a:t>
            </a:r>
            <a:r>
              <a:rPr kumimoji="0" lang="en-US" altLang="zh-CN" sz="2800" b="1" dirty="0"/>
              <a:t>=|</a:t>
            </a:r>
            <a:r>
              <a:rPr lang="en-US" altLang="zh-CN" sz="2800" b="1" dirty="0"/>
              <a:t>a</a:t>
            </a:r>
            <a:r>
              <a:rPr kumimoji="0" lang="en-US" altLang="zh-CN" sz="2800" b="1" dirty="0"/>
              <a:t>|</a:t>
            </a:r>
            <a:r>
              <a:rPr kumimoji="0" lang="en-US" altLang="zh-CN" sz="2800" b="1" baseline="30000" dirty="0"/>
              <a:t>2</a:t>
            </a:r>
          </a:p>
        </p:txBody>
      </p: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995A3AAF-B0D9-4BCD-BEF6-F7DAF2891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1" y="169863"/>
            <a:ext cx="3960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b="1">
                <a:solidFill>
                  <a:srgbClr val="0000CC"/>
                </a:solidFill>
              </a:rPr>
              <a:t> 2. </a:t>
            </a:r>
            <a:r>
              <a:rPr kumimoji="0" lang="zh-CN" altLang="zh-CN" b="1">
                <a:solidFill>
                  <a:srgbClr val="0000CC"/>
                </a:solidFill>
              </a:rPr>
              <a:t>数量积的性质</a:t>
            </a:r>
            <a:r>
              <a:rPr kumimoji="0" lang="en-US" altLang="zh-CN" sz="3600" b="1">
                <a:solidFill>
                  <a:srgbClr val="0000CC"/>
                </a:solidFill>
              </a:rPr>
              <a:t>:</a:t>
            </a:r>
            <a:endParaRPr kumimoji="0" lang="zh-CN" altLang="zh-CN" sz="3600" b="1">
              <a:solidFill>
                <a:srgbClr val="0000CC"/>
              </a:solidFill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4CF15CB0-400B-4FCE-821D-11D6824DD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4" y="2752529"/>
            <a:ext cx="617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③</a:t>
            </a:r>
            <a:r>
              <a:rPr lang="en-US" altLang="zh-CN" sz="2800" b="1">
                <a:solidFill>
                  <a:srgbClr val="0000FF"/>
                </a:solidFill>
              </a:rPr>
              <a:t> </a:t>
            </a:r>
            <a:r>
              <a:rPr lang="zh-CN" altLang="en-US" sz="2800" b="1"/>
              <a:t>分配律</a:t>
            </a:r>
            <a:r>
              <a:rPr lang="en-US" altLang="zh-CN" sz="2800" b="1"/>
              <a:t>: (a+b)·c=a ·c+b ·c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F7E4DF07-D312-4B47-AF70-5B09F9428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4" y="4468813"/>
            <a:ext cx="6072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⑤ </a:t>
            </a:r>
            <a:r>
              <a:rPr lang="en-US" altLang="zh-CN" sz="2800" b="1" dirty="0">
                <a:sym typeface="Symbol" panose="05050102010706020507" pitchFamily="18" charset="2"/>
              </a:rPr>
              <a:t>a </a:t>
            </a:r>
            <a:r>
              <a:rPr lang="en-US" altLang="zh-CN" sz="2800" b="1" dirty="0"/>
              <a:t>·b=0 </a:t>
            </a:r>
            <a:r>
              <a:rPr lang="en-US" altLang="zh-CN" sz="2800" b="1" dirty="0">
                <a:sym typeface="Symbol" panose="05050102010706020507" pitchFamily="18" charset="2"/>
              </a:rPr>
              <a:t> </a:t>
            </a:r>
            <a:r>
              <a:rPr lang="en-US" altLang="zh-CN" sz="2800" b="1" dirty="0" err="1"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ea typeface="黑体" panose="02010609060101010101" pitchFamily="49" charset="-122"/>
                <a:sym typeface="Symbol" panose="05050102010706020507" pitchFamily="18" charset="2"/>
              </a:rPr>
              <a:t></a:t>
            </a:r>
            <a:r>
              <a:rPr lang="en-US" altLang="zh-CN" sz="2800" b="1" dirty="0" err="1"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ea typeface="黑体" panose="02010609060101010101" pitchFamily="49" charset="-122"/>
                <a:sym typeface="Symbol" panose="05050102010706020507" pitchFamily="18" charset="2"/>
              </a:rPr>
              <a:t>   (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当</a:t>
            </a:r>
            <a:r>
              <a:rPr lang="en-US" altLang="zh-CN" sz="2800" b="1" dirty="0"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sym typeface="Symbol" panose="05050102010706020507" pitchFamily="18" charset="2"/>
              </a:rPr>
              <a:t>、</a:t>
            </a:r>
            <a:r>
              <a:rPr lang="en-US" altLang="zh-CN" sz="2800" b="1" dirty="0">
                <a:sym typeface="Symbol" panose="05050102010706020507" pitchFamily="18" charset="2"/>
              </a:rPr>
              <a:t>b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非零时）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DFCC4156-D897-475A-818F-404B8A143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0" y="3606801"/>
            <a:ext cx="5354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④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zh-CN" altLang="en-US" sz="2800" b="1" dirty="0"/>
              <a:t>结合律</a:t>
            </a:r>
            <a:r>
              <a:rPr lang="en-US" altLang="zh-CN" sz="2800" b="1" dirty="0"/>
              <a:t>: </a:t>
            </a:r>
            <a:r>
              <a:rPr lang="en-US" altLang="zh-CN" sz="2800" b="1" dirty="0">
                <a:sym typeface="Symbol" panose="05050102010706020507" pitchFamily="18" charset="2"/>
              </a:rPr>
              <a:t>(a </a:t>
            </a:r>
            <a:r>
              <a:rPr lang="en-US" altLang="zh-CN" sz="2800" b="1" dirty="0"/>
              <a:t>·b)=(</a:t>
            </a:r>
            <a:r>
              <a:rPr lang="en-US" altLang="zh-CN" sz="2800" b="1" dirty="0">
                <a:sym typeface="Symbol" panose="05050102010706020507" pitchFamily="18" charset="2"/>
              </a:rPr>
              <a:t>a) </a:t>
            </a:r>
            <a:r>
              <a:rPr lang="en-US" altLang="zh-CN" sz="2800" b="1" dirty="0"/>
              <a:t>·b=a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/>
              <a:t>·(</a:t>
            </a:r>
            <a:r>
              <a:rPr lang="en-US" altLang="zh-CN" sz="2800" b="1" dirty="0">
                <a:sym typeface="Symbol" panose="05050102010706020507" pitchFamily="18" charset="2"/>
              </a:rPr>
              <a:t></a:t>
            </a:r>
            <a:r>
              <a:rPr lang="en-US" altLang="zh-CN" sz="2800" b="1" dirty="0"/>
              <a:t>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 autoUpdateAnimBg="0"/>
      <p:bldP spid="41994" grpId="0" autoUpdateAnimBg="0"/>
      <p:bldP spid="41995" grpId="0" autoUpdateAnimBg="0"/>
      <p:bldP spid="19" grpId="0" autoUpdateAnimBg="0"/>
      <p:bldP spid="20" grpId="0" autoUpdateAnimBg="0"/>
      <p:bldP spid="2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3AE16575-669C-4995-A98C-77ABBAF41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333375"/>
            <a:ext cx="477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CC"/>
                </a:solidFill>
                <a:sym typeface="Symbol" panose="05050102010706020507" pitchFamily="18" charset="2"/>
              </a:rPr>
              <a:t>3. </a:t>
            </a:r>
            <a:r>
              <a:rPr lang="zh-CN" altLang="en-US" b="1">
                <a:solidFill>
                  <a:srgbClr val="0000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数量积的坐标表示：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EE6630EF-10E8-4CF9-ADC8-671F61CDC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0" y="3062289"/>
            <a:ext cx="70881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CC"/>
                </a:solidFill>
              </a:rPr>
              <a:t>推论</a:t>
            </a:r>
            <a:r>
              <a:rPr lang="en-US" altLang="zh-CN" b="1">
                <a:solidFill>
                  <a:srgbClr val="0000CC"/>
                </a:solidFill>
              </a:rPr>
              <a:t>: </a:t>
            </a:r>
            <a:r>
              <a:rPr lang="en-US" altLang="zh-CN" sz="2800" b="1">
                <a:solidFill>
                  <a:srgbClr val="0000CC"/>
                </a:solidFill>
              </a:rPr>
              <a:t>①</a:t>
            </a:r>
            <a:r>
              <a:rPr lang="zh-CN" altLang="en-US" sz="2800" b="1">
                <a:solidFill>
                  <a:srgbClr val="0000CC"/>
                </a:solidFill>
              </a:rPr>
              <a:t>非零向量</a:t>
            </a:r>
            <a:r>
              <a:rPr lang="en-US" altLang="zh-CN" sz="2800" b="1">
                <a:solidFill>
                  <a:srgbClr val="0000CC"/>
                </a:solidFill>
                <a:sym typeface="Symbol" panose="05050102010706020507" pitchFamily="18" charset="2"/>
              </a:rPr>
              <a:t>a </a:t>
            </a:r>
            <a:r>
              <a:rPr kumimoji="0" lang="zh-CN" altLang="en-US" sz="2800" b="1">
                <a:solidFill>
                  <a:srgbClr val="0000CC"/>
                </a:solidFill>
                <a:sym typeface="Symbol" panose="05050102010706020507" pitchFamily="18" charset="2"/>
              </a:rPr>
              <a:t>、</a:t>
            </a:r>
            <a:r>
              <a:rPr lang="en-US" altLang="zh-CN" sz="2800" b="1">
                <a:solidFill>
                  <a:srgbClr val="0000CC"/>
                </a:solidFill>
              </a:rPr>
              <a:t>b</a:t>
            </a:r>
            <a:r>
              <a:rPr kumimoji="0" lang="zh-CN" altLang="en-US" sz="2800" b="1">
                <a:solidFill>
                  <a:srgbClr val="0000CC"/>
                </a:solidFill>
              </a:rPr>
              <a:t>垂直的充要条件是：</a:t>
            </a:r>
            <a:endParaRPr lang="zh-CN" altLang="en-US" sz="2800" b="1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012" name="Object 4">
                <a:extLst>
                  <a:ext uri="{FF2B5EF4-FFF2-40B4-BE49-F238E27FC236}">
                    <a16:creationId xmlns:a16="http://schemas.microsoft.com/office/drawing/2014/main" id="{040E3C56-487C-4525-83CA-907471E6C5C3}"/>
                  </a:ext>
                </a:extLst>
              </p:cNvPr>
              <p:cNvSpPr txBox="1"/>
              <p:nvPr/>
            </p:nvSpPr>
            <p:spPr bwMode="auto">
              <a:xfrm>
                <a:off x="4330422" y="5117308"/>
                <a:ext cx="3918032" cy="13477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</m:e>
                          </m: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3012" name="Object 4">
                <a:extLst>
                  <a:ext uri="{FF2B5EF4-FFF2-40B4-BE49-F238E27FC236}">
                    <a16:creationId xmlns:a16="http://schemas.microsoft.com/office/drawing/2014/main" id="{040E3C56-487C-4525-83CA-907471E6C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0422" y="5117308"/>
                <a:ext cx="3918032" cy="13477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6" name="Rectangle 8">
            <a:extLst>
              <a:ext uri="{FF2B5EF4-FFF2-40B4-BE49-F238E27FC236}">
                <a16:creationId xmlns:a16="http://schemas.microsoft.com/office/drawing/2014/main" id="{404FBBEC-9C7E-4FD5-A1DF-68209D000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054225"/>
            <a:ext cx="5694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b="1"/>
              <a:t>则有：</a:t>
            </a:r>
            <a:r>
              <a:rPr lang="en-US" altLang="zh-CN" b="1">
                <a:sym typeface="Symbol" panose="05050102010706020507" pitchFamily="18" charset="2"/>
              </a:rPr>
              <a:t>a </a:t>
            </a:r>
            <a:r>
              <a:rPr lang="en-US" altLang="zh-CN" b="1"/>
              <a:t>·b</a:t>
            </a:r>
            <a:r>
              <a:rPr kumimoji="0" lang="en-US" altLang="zh-CN" b="1"/>
              <a:t> </a:t>
            </a:r>
            <a:r>
              <a:rPr kumimoji="0" lang="en-US" altLang="zh-CN" b="1">
                <a:sym typeface="Symbol" panose="05050102010706020507" pitchFamily="18" charset="2"/>
              </a:rPr>
              <a:t>=a</a:t>
            </a:r>
            <a:r>
              <a:rPr kumimoji="0" lang="en-US" altLang="zh-CN" b="1" baseline="-25000">
                <a:sym typeface="Symbol" panose="05050102010706020507" pitchFamily="18" charset="2"/>
              </a:rPr>
              <a:t>x</a:t>
            </a:r>
            <a:r>
              <a:rPr kumimoji="0" lang="en-US" altLang="zh-CN" b="1">
                <a:sym typeface="Symbol" panose="05050102010706020507" pitchFamily="18" charset="2"/>
              </a:rPr>
              <a:t>b</a:t>
            </a:r>
            <a:r>
              <a:rPr kumimoji="0" lang="en-US" altLang="zh-CN" b="1" baseline="-25000">
                <a:sym typeface="Symbol" panose="05050102010706020507" pitchFamily="18" charset="2"/>
              </a:rPr>
              <a:t>x</a:t>
            </a:r>
            <a:r>
              <a:rPr kumimoji="0" lang="en-US" altLang="zh-CN" b="1">
                <a:sym typeface="Symbol" panose="05050102010706020507" pitchFamily="18" charset="2"/>
              </a:rPr>
              <a:t>+a</a:t>
            </a:r>
            <a:r>
              <a:rPr kumimoji="0" lang="en-US" altLang="zh-CN" b="1" baseline="-25000">
                <a:sym typeface="Symbol" panose="05050102010706020507" pitchFamily="18" charset="2"/>
              </a:rPr>
              <a:t>y</a:t>
            </a:r>
            <a:r>
              <a:rPr kumimoji="0" lang="en-US" altLang="zh-CN" b="1">
                <a:sym typeface="Symbol" panose="05050102010706020507" pitchFamily="18" charset="2"/>
              </a:rPr>
              <a:t>b</a:t>
            </a:r>
            <a:r>
              <a:rPr kumimoji="0" lang="en-US" altLang="zh-CN" b="1" baseline="-25000">
                <a:sym typeface="Symbol" panose="05050102010706020507" pitchFamily="18" charset="2"/>
              </a:rPr>
              <a:t>y</a:t>
            </a:r>
            <a:r>
              <a:rPr kumimoji="0" lang="en-US" altLang="zh-CN" b="1">
                <a:sym typeface="Symbol" panose="05050102010706020507" pitchFamily="18" charset="2"/>
              </a:rPr>
              <a:t>+a</a:t>
            </a:r>
            <a:r>
              <a:rPr kumimoji="0" lang="en-US" altLang="zh-CN" b="1" baseline="-25000">
                <a:sym typeface="Symbol" panose="05050102010706020507" pitchFamily="18" charset="2"/>
              </a:rPr>
              <a:t>z</a:t>
            </a:r>
            <a:r>
              <a:rPr kumimoji="0" lang="en-US" altLang="zh-CN" b="1">
                <a:sym typeface="Symbol" panose="05050102010706020507" pitchFamily="18" charset="2"/>
              </a:rPr>
              <a:t>b</a:t>
            </a:r>
            <a:r>
              <a:rPr kumimoji="0" lang="en-US" altLang="zh-CN" b="1" baseline="-25000">
                <a:sym typeface="Symbol" panose="05050102010706020507" pitchFamily="18" charset="2"/>
              </a:rPr>
              <a:t>z</a:t>
            </a:r>
            <a:r>
              <a:rPr kumimoji="0" lang="en-US" altLang="zh-CN" sz="2800" b="1" baseline="-25000">
                <a:sym typeface="Symbol" panose="05050102010706020507" pitchFamily="18" charset="2"/>
              </a:rPr>
              <a:t>            </a:t>
            </a:r>
          </a:p>
        </p:txBody>
      </p:sp>
      <p:sp>
        <p:nvSpPr>
          <p:cNvPr id="43017" name="Rectangle 9">
            <a:extLst>
              <a:ext uri="{FF2B5EF4-FFF2-40B4-BE49-F238E27FC236}">
                <a16:creationId xmlns:a16="http://schemas.microsoft.com/office/drawing/2014/main" id="{E99269A1-CB0C-4176-AF7D-1E7A30064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63" y="1125539"/>
            <a:ext cx="7937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sym typeface="Symbol" panose="05050102010706020507" pitchFamily="18" charset="2"/>
              </a:rPr>
              <a:t>设有向量 </a:t>
            </a:r>
            <a:r>
              <a:rPr lang="en-US" altLang="zh-CN" b="1"/>
              <a:t>a=a</a:t>
            </a:r>
            <a:r>
              <a:rPr lang="en-US" altLang="zh-CN" b="1" baseline="-25000"/>
              <a:t>x</a:t>
            </a:r>
            <a:r>
              <a:rPr lang="en-US" altLang="zh-CN" b="1"/>
              <a:t>i+a</a:t>
            </a:r>
            <a:r>
              <a:rPr lang="en-US" altLang="zh-CN" b="1" baseline="-25000"/>
              <a:t>y</a:t>
            </a:r>
            <a:r>
              <a:rPr lang="en-US" altLang="zh-CN" b="1"/>
              <a:t>j+a</a:t>
            </a:r>
            <a:r>
              <a:rPr lang="en-US" altLang="zh-CN" b="1" baseline="-25000"/>
              <a:t>z</a:t>
            </a:r>
            <a:r>
              <a:rPr lang="en-US" altLang="zh-CN" b="1"/>
              <a:t>k, b=b</a:t>
            </a:r>
            <a:r>
              <a:rPr lang="en-US" altLang="zh-CN" b="1" baseline="-25000"/>
              <a:t>x</a:t>
            </a:r>
            <a:r>
              <a:rPr lang="en-US" altLang="zh-CN" b="1"/>
              <a:t>i+b</a:t>
            </a:r>
            <a:r>
              <a:rPr lang="en-US" altLang="zh-CN" b="1" baseline="-25000"/>
              <a:t>y</a:t>
            </a:r>
            <a:r>
              <a:rPr lang="en-US" altLang="zh-CN" b="1"/>
              <a:t>j+b</a:t>
            </a:r>
            <a:r>
              <a:rPr lang="en-US" altLang="zh-CN" b="1" baseline="-25000"/>
              <a:t>z</a:t>
            </a:r>
            <a:r>
              <a:rPr lang="en-US" altLang="zh-CN" b="1"/>
              <a:t>k</a:t>
            </a:r>
            <a:endParaRPr kumimoji="0" lang="zh-CN" altLang="en-US" sz="2800" b="1"/>
          </a:p>
        </p:txBody>
      </p:sp>
      <p:sp>
        <p:nvSpPr>
          <p:cNvPr id="43018" name="Rectangle 10">
            <a:extLst>
              <a:ext uri="{FF2B5EF4-FFF2-40B4-BE49-F238E27FC236}">
                <a16:creationId xmlns:a16="http://schemas.microsoft.com/office/drawing/2014/main" id="{70B6B86F-DEE2-4BC2-8E58-C98E88661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4651376"/>
            <a:ext cx="8066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>
                <a:solidFill>
                  <a:srgbClr val="0000CC"/>
                </a:solidFill>
                <a:sym typeface="Symbol" panose="05050102010706020507" pitchFamily="18" charset="2"/>
              </a:rPr>
              <a:t>②</a:t>
            </a:r>
            <a:r>
              <a:rPr kumimoji="0" lang="en-US" altLang="zh-CN" sz="2800" b="1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0" lang="zh-CN" altLang="en-US" sz="2800" b="1">
                <a:sym typeface="Symbol" panose="05050102010706020507" pitchFamily="18" charset="2"/>
              </a:rPr>
              <a:t>由</a:t>
            </a:r>
            <a:r>
              <a:rPr kumimoji="0" lang="zh-CN" altLang="en-US" sz="2800" b="1"/>
              <a:t> </a:t>
            </a:r>
            <a:r>
              <a:rPr lang="en-US" altLang="zh-CN" sz="2800" b="1">
                <a:sym typeface="Symbol" panose="05050102010706020507" pitchFamily="18" charset="2"/>
              </a:rPr>
              <a:t>a·b= </a:t>
            </a:r>
            <a:r>
              <a:rPr lang="en-US" altLang="zh-CN" sz="2800" b="1"/>
              <a:t>|a| </a:t>
            </a:r>
            <a:r>
              <a:rPr lang="en-US" altLang="zh-CN" sz="2800" b="1">
                <a:sym typeface="Symbol" panose="05050102010706020507" pitchFamily="18" charset="2"/>
              </a:rPr>
              <a:t>·</a:t>
            </a:r>
            <a:r>
              <a:rPr lang="en-US" altLang="zh-CN" sz="2800" b="1"/>
              <a:t> |b|cos</a:t>
            </a:r>
            <a:r>
              <a:rPr lang="en-US" altLang="zh-CN" sz="2800" b="1">
                <a:sym typeface="Symbol" panose="05050102010706020507" pitchFamily="18" charset="2"/>
              </a:rPr>
              <a:t>, </a:t>
            </a:r>
            <a:r>
              <a:rPr lang="zh-CN" altLang="en-US" sz="2800" b="1">
                <a:sym typeface="Symbol" panose="05050102010706020507" pitchFamily="18" charset="2"/>
              </a:rPr>
              <a:t>可得夹角余弦的坐标表达式</a:t>
            </a:r>
          </a:p>
        </p:txBody>
      </p:sp>
      <p:sp>
        <p:nvSpPr>
          <p:cNvPr id="43019" name="Rectangle 11">
            <a:extLst>
              <a:ext uri="{FF2B5EF4-FFF2-40B4-BE49-F238E27FC236}">
                <a16:creationId xmlns:a16="http://schemas.microsoft.com/office/drawing/2014/main" id="{00463A35-E0C4-471B-B925-3EBD1B7CB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8" y="3687764"/>
            <a:ext cx="35910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b="1">
                <a:sym typeface="Symbol" panose="05050102010706020507" pitchFamily="18" charset="2"/>
              </a:rPr>
              <a:t>a</a:t>
            </a:r>
            <a:r>
              <a:rPr kumimoji="0" lang="en-US" altLang="zh-CN" b="1" baseline="-25000">
                <a:sym typeface="Symbol" panose="05050102010706020507" pitchFamily="18" charset="2"/>
              </a:rPr>
              <a:t>x</a:t>
            </a:r>
            <a:r>
              <a:rPr kumimoji="0" lang="en-US" altLang="zh-CN" b="1">
                <a:sym typeface="Symbol" panose="05050102010706020507" pitchFamily="18" charset="2"/>
              </a:rPr>
              <a:t>b</a:t>
            </a:r>
            <a:r>
              <a:rPr kumimoji="0" lang="en-US" altLang="zh-CN" b="1" baseline="-25000">
                <a:sym typeface="Symbol" panose="05050102010706020507" pitchFamily="18" charset="2"/>
              </a:rPr>
              <a:t>x</a:t>
            </a:r>
            <a:r>
              <a:rPr kumimoji="0" lang="en-US" altLang="zh-CN" b="1">
                <a:sym typeface="Symbol" panose="05050102010706020507" pitchFamily="18" charset="2"/>
              </a:rPr>
              <a:t>+a</a:t>
            </a:r>
            <a:r>
              <a:rPr kumimoji="0" lang="en-US" altLang="zh-CN" b="1" baseline="-25000">
                <a:sym typeface="Symbol" panose="05050102010706020507" pitchFamily="18" charset="2"/>
              </a:rPr>
              <a:t>y</a:t>
            </a:r>
            <a:r>
              <a:rPr kumimoji="0" lang="en-US" altLang="zh-CN" b="1">
                <a:sym typeface="Symbol" panose="05050102010706020507" pitchFamily="18" charset="2"/>
              </a:rPr>
              <a:t>b</a:t>
            </a:r>
            <a:r>
              <a:rPr kumimoji="0" lang="en-US" altLang="zh-CN" b="1" baseline="-25000">
                <a:sym typeface="Symbol" panose="05050102010706020507" pitchFamily="18" charset="2"/>
              </a:rPr>
              <a:t>y</a:t>
            </a:r>
            <a:r>
              <a:rPr kumimoji="0" lang="en-US" altLang="zh-CN" b="1">
                <a:sym typeface="Symbol" panose="05050102010706020507" pitchFamily="18" charset="2"/>
              </a:rPr>
              <a:t>+a</a:t>
            </a:r>
            <a:r>
              <a:rPr kumimoji="0" lang="en-US" altLang="zh-CN" b="1" baseline="-25000">
                <a:sym typeface="Symbol" panose="05050102010706020507" pitchFamily="18" charset="2"/>
              </a:rPr>
              <a:t>z</a:t>
            </a:r>
            <a:r>
              <a:rPr kumimoji="0" lang="en-US" altLang="zh-CN" b="1">
                <a:sym typeface="Symbol" panose="05050102010706020507" pitchFamily="18" charset="2"/>
              </a:rPr>
              <a:t>b</a:t>
            </a:r>
            <a:r>
              <a:rPr kumimoji="0" lang="en-US" altLang="zh-CN" b="1" baseline="-25000">
                <a:sym typeface="Symbol" panose="05050102010706020507" pitchFamily="18" charset="2"/>
              </a:rPr>
              <a:t>z</a:t>
            </a:r>
            <a:r>
              <a:rPr kumimoji="0" lang="en-US" altLang="zh-CN" b="1">
                <a:sym typeface="Symbol" panose="05050102010706020507" pitchFamily="18" charset="2"/>
              </a:rPr>
              <a:t>=0</a:t>
            </a:r>
            <a:r>
              <a:rPr kumimoji="0" lang="zh-CN" altLang="en-US" b="1">
                <a:sym typeface="Symbol" panose="05050102010706020507" pitchFamily="18" charset="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autoUpdateAnimBg="0"/>
      <p:bldP spid="43012" grpId="0"/>
      <p:bldP spid="43016" grpId="0" autoUpdateAnimBg="0"/>
      <p:bldP spid="43017" grpId="0" autoUpdateAnimBg="0"/>
      <p:bldP spid="43018" grpId="0" autoUpdateAnimBg="0"/>
      <p:bldP spid="4301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>
            <a:extLst>
              <a:ext uri="{FF2B5EF4-FFF2-40B4-BE49-F238E27FC236}">
                <a16:creationId xmlns:a16="http://schemas.microsoft.com/office/drawing/2014/main" id="{E8E81152-21E1-4220-933D-41530E8D1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522" y="312377"/>
            <a:ext cx="861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例</a:t>
            </a:r>
            <a:r>
              <a:rPr lang="en-US" altLang="zh-CN" b="1" dirty="0">
                <a:solidFill>
                  <a:srgbClr val="0000CC"/>
                </a:solidFill>
              </a:rPr>
              <a:t>1</a:t>
            </a:r>
            <a:r>
              <a:rPr lang="en-US" altLang="zh-CN" sz="2800" b="1" dirty="0"/>
              <a:t>  </a:t>
            </a:r>
            <a:r>
              <a:rPr lang="zh-CN" altLang="en-US" sz="2800" b="1" dirty="0"/>
              <a:t>已知三点</a:t>
            </a:r>
            <a:r>
              <a:rPr lang="en-US" altLang="zh-CN" sz="2800" b="1" i="1" dirty="0"/>
              <a:t>M</a:t>
            </a:r>
            <a:r>
              <a:rPr lang="en-US" altLang="zh-CN" sz="2800" b="1" dirty="0"/>
              <a:t>(1,1,1), 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(2,2,1), </a:t>
            </a:r>
            <a:r>
              <a:rPr lang="zh-CN" altLang="en-US" sz="2800" b="1" dirty="0"/>
              <a:t>和 </a:t>
            </a:r>
            <a:r>
              <a:rPr lang="en-US" altLang="zh-CN" sz="2800" b="1" i="1" dirty="0"/>
              <a:t>B</a:t>
            </a:r>
            <a:r>
              <a:rPr lang="en-US" altLang="zh-CN" sz="2800" b="1" dirty="0"/>
              <a:t>(2,1,2)</a:t>
            </a:r>
            <a:r>
              <a:rPr lang="zh-CN" altLang="en-US" sz="2800" b="1" dirty="0"/>
              <a:t>求∠</a:t>
            </a:r>
            <a:r>
              <a:rPr lang="en-US" altLang="zh-CN" sz="2800" b="1" i="1" dirty="0"/>
              <a:t>AMB</a:t>
            </a:r>
            <a:r>
              <a:rPr lang="en-US" altLang="zh-CN" sz="2800" b="1" dirty="0"/>
              <a:t> </a:t>
            </a:r>
          </a:p>
        </p:txBody>
      </p:sp>
      <p:sp>
        <p:nvSpPr>
          <p:cNvPr id="44041" name="Text Box 9">
            <a:extLst>
              <a:ext uri="{FF2B5EF4-FFF2-40B4-BE49-F238E27FC236}">
                <a16:creationId xmlns:a16="http://schemas.microsoft.com/office/drawing/2014/main" id="{88E25CC6-0D7D-401D-A038-6526AC474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011" y="1256941"/>
            <a:ext cx="2447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解：</a:t>
            </a:r>
            <a:r>
              <a:rPr lang="zh-CN" altLang="en-US" sz="2800" b="1"/>
              <a:t>由题意知</a:t>
            </a:r>
            <a:r>
              <a:rPr lang="en-US" altLang="zh-CN" sz="2800" b="1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042" name="Object 10">
                <a:extLst>
                  <a:ext uri="{FF2B5EF4-FFF2-40B4-BE49-F238E27FC236}">
                    <a16:creationId xmlns:a16="http://schemas.microsoft.com/office/drawing/2014/main" id="{FF2DEC4C-815A-4C57-BDC1-D138731B1A42}"/>
                  </a:ext>
                </a:extLst>
              </p:cNvPr>
              <p:cNvSpPr txBox="1"/>
              <p:nvPr/>
            </p:nvSpPr>
            <p:spPr bwMode="auto">
              <a:xfrm>
                <a:off x="3795108" y="1256941"/>
                <a:ext cx="5877579" cy="1152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𝑴𝑨</m:t>
                          </m:r>
                        </m:e>
                      </m:groupCh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}={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𝑴𝑩</m:t>
                          </m:r>
                        </m:e>
                      </m:groupCh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}={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4042" name="Object 10">
                <a:extLst>
                  <a:ext uri="{FF2B5EF4-FFF2-40B4-BE49-F238E27FC236}">
                    <a16:creationId xmlns:a16="http://schemas.microsoft.com/office/drawing/2014/main" id="{FF2DEC4C-815A-4C57-BDC1-D138731B1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5108" y="1256941"/>
                <a:ext cx="5877579" cy="1152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055" name="Object 23">
                <a:extLst>
                  <a:ext uri="{FF2B5EF4-FFF2-40B4-BE49-F238E27FC236}">
                    <a16:creationId xmlns:a16="http://schemas.microsoft.com/office/drawing/2014/main" id="{3D4B0712-388D-429D-BE5D-B14EAA948F09}"/>
                  </a:ext>
                </a:extLst>
              </p:cNvPr>
              <p:cNvSpPr txBox="1"/>
              <p:nvPr/>
            </p:nvSpPr>
            <p:spPr bwMode="auto">
              <a:xfrm>
                <a:off x="3110845" y="2708276"/>
                <a:ext cx="3767139" cy="5762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𝑴𝑨</m:t>
                          </m:r>
                        </m:e>
                      </m:groupCh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𝑴𝑩</m:t>
                          </m:r>
                        </m:e>
                      </m:groupCh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4055" name="Object 23">
                <a:extLst>
                  <a:ext uri="{FF2B5EF4-FFF2-40B4-BE49-F238E27FC236}">
                    <a16:creationId xmlns:a16="http://schemas.microsoft.com/office/drawing/2014/main" id="{3D4B0712-388D-429D-BE5D-B14EAA948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0845" y="2708276"/>
                <a:ext cx="3767139" cy="576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057" name="Object 25">
                <a:extLst>
                  <a:ext uri="{FF2B5EF4-FFF2-40B4-BE49-F238E27FC236}">
                    <a16:creationId xmlns:a16="http://schemas.microsoft.com/office/drawing/2014/main" id="{E7F23B4A-9099-48AC-AB8E-607236C0B670}"/>
                  </a:ext>
                </a:extLst>
              </p:cNvPr>
              <p:cNvSpPr txBox="1"/>
              <p:nvPr/>
            </p:nvSpPr>
            <p:spPr bwMode="auto">
              <a:xfrm>
                <a:off x="7525521" y="2671764"/>
                <a:ext cx="2580013" cy="561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𝑴𝑨</m:t>
                          </m:r>
                        </m:e>
                      </m:groupCh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𝑴𝑩</m:t>
                          </m:r>
                        </m:e>
                      </m:groupCh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4057" name="Object 25">
                <a:extLst>
                  <a:ext uri="{FF2B5EF4-FFF2-40B4-BE49-F238E27FC236}">
                    <a16:creationId xmlns:a16="http://schemas.microsoft.com/office/drawing/2014/main" id="{E7F23B4A-9099-48AC-AB8E-607236C0B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5521" y="2671764"/>
                <a:ext cx="2580013" cy="561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058" name="Object 26">
                <a:extLst>
                  <a:ext uri="{FF2B5EF4-FFF2-40B4-BE49-F238E27FC236}">
                    <a16:creationId xmlns:a16="http://schemas.microsoft.com/office/drawing/2014/main" id="{D834935C-68FC-4815-BE98-5FF1C18526F7}"/>
                  </a:ext>
                </a:extLst>
              </p:cNvPr>
              <p:cNvSpPr txBox="1"/>
              <p:nvPr/>
            </p:nvSpPr>
            <p:spPr bwMode="auto">
              <a:xfrm>
                <a:off x="3426667" y="3596622"/>
                <a:ext cx="5217711" cy="1152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∠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𝑨𝑴𝑩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groupChr>
                            <m:groupChrPr>
                              <m:chr m:val="→"/>
                              <m:pos m:val="top"/>
                              <m:vertJc m:val="bot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𝑴𝑨</m:t>
                              </m:r>
                            </m:e>
                          </m:groupCh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groupChr>
                            <m:groupChrPr>
                              <m:chr m:val="→"/>
                              <m:pos m:val="top"/>
                              <m:vertJc m:val="bot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𝑴𝑩</m:t>
                              </m:r>
                            </m:e>
                          </m:groupCh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groupChr>
                            <m:groupChrPr>
                              <m:chr m:val="→"/>
                              <m:pos m:val="top"/>
                              <m:vertJc m:val="bot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𝑴𝑨</m:t>
                              </m:r>
                            </m:e>
                          </m:groupCh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|⋅|</m:t>
                          </m:r>
                          <m:groupChr>
                            <m:groupChrPr>
                              <m:chr m:val="→"/>
                              <m:pos m:val="top"/>
                              <m:vertJc m:val="bot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𝑴𝑩</m:t>
                              </m:r>
                            </m:e>
                          </m:groupCh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4058" name="Object 26">
                <a:extLst>
                  <a:ext uri="{FF2B5EF4-FFF2-40B4-BE49-F238E27FC236}">
                    <a16:creationId xmlns:a16="http://schemas.microsoft.com/office/drawing/2014/main" id="{D834935C-68FC-4815-BE98-5FF1C1852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6667" y="3596622"/>
                <a:ext cx="5217711" cy="11525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059" name="Object 27">
                <a:extLst>
                  <a:ext uri="{FF2B5EF4-FFF2-40B4-BE49-F238E27FC236}">
                    <a16:creationId xmlns:a16="http://schemas.microsoft.com/office/drawing/2014/main" id="{D57F353E-5A76-48D6-AA2C-BB8093B43CCB}"/>
                  </a:ext>
                </a:extLst>
              </p:cNvPr>
              <p:cNvSpPr txBox="1"/>
              <p:nvPr/>
            </p:nvSpPr>
            <p:spPr bwMode="auto">
              <a:xfrm>
                <a:off x="3479892" y="5061233"/>
                <a:ext cx="5111259" cy="9159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𝑨𝑴𝑩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𝐚𝐫𝐜𝐜𝐨𝐬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4059" name="Object 27">
                <a:extLst>
                  <a:ext uri="{FF2B5EF4-FFF2-40B4-BE49-F238E27FC236}">
                    <a16:creationId xmlns:a16="http://schemas.microsoft.com/office/drawing/2014/main" id="{D57F353E-5A76-48D6-AA2C-BB8093B43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9892" y="5061233"/>
                <a:ext cx="5111259" cy="9159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41" grpId="0"/>
      <p:bldP spid="44042" grpId="0"/>
      <p:bldP spid="44055" grpId="0"/>
      <p:bldP spid="44057" grpId="0"/>
      <p:bldP spid="44058" grpId="0"/>
      <p:bldP spid="440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5999C1E5-9A9B-46AC-AFEC-FA0967312D36}"/>
              </a:ext>
            </a:extLst>
          </p:cNvPr>
          <p:cNvGrpSpPr>
            <a:grpSpLocks/>
          </p:cNvGrpSpPr>
          <p:nvPr/>
        </p:nvGrpSpPr>
        <p:grpSpPr bwMode="auto">
          <a:xfrm>
            <a:off x="904581" y="225426"/>
            <a:ext cx="8610600" cy="577850"/>
            <a:chOff x="168" y="871"/>
            <a:chExt cx="5424" cy="364"/>
          </a:xfrm>
        </p:grpSpPr>
        <p:sp>
          <p:nvSpPr>
            <p:cNvPr id="7185" name="Text Box 4">
              <a:extLst>
                <a:ext uri="{FF2B5EF4-FFF2-40B4-BE49-F238E27FC236}">
                  <a16:creationId xmlns:a16="http://schemas.microsoft.com/office/drawing/2014/main" id="{7442E772-C58B-4DEA-BBE5-126E44EF6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874"/>
              <a:ext cx="54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0000CC"/>
                  </a:solidFill>
                  <a:cs typeface="Times New Roman" panose="02020603050405020304" pitchFamily="18" charset="0"/>
                </a:rPr>
                <a:t>例</a:t>
              </a:r>
              <a:r>
                <a:rPr lang="en-US" altLang="zh-CN" sz="2800" b="1" dirty="0">
                  <a:solidFill>
                    <a:srgbClr val="0000CC"/>
                  </a:solidFill>
                  <a:cs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在</a:t>
              </a:r>
              <a:r>
                <a:rPr lang="en-US" altLang="zh-CN" sz="2800" b="1" dirty="0" err="1">
                  <a:cs typeface="Times New Roman" panose="02020603050405020304" pitchFamily="18" charset="0"/>
                </a:rPr>
                <a:t>xoy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平面上找一单位向量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使它与                  垂直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86" name="Object 5">
                  <a:extLst>
                    <a:ext uri="{FF2B5EF4-FFF2-40B4-BE49-F238E27FC236}">
                      <a16:creationId xmlns:a16="http://schemas.microsoft.com/office/drawing/2014/main" id="{D3E254B8-498A-45E2-BAB3-2079E4E75EDC}"/>
                    </a:ext>
                  </a:extLst>
                </p:cNvPr>
                <p:cNvSpPr txBox="1"/>
                <p:nvPr/>
              </p:nvSpPr>
              <p:spPr bwMode="auto">
                <a:xfrm>
                  <a:off x="4076" y="871"/>
                  <a:ext cx="1014" cy="3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acc>
                      </m:oMath>
                    </m:oMathPara>
                  </a14:m>
                  <a:endPara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186" name="Object 5">
                  <a:extLst>
                    <a:ext uri="{FF2B5EF4-FFF2-40B4-BE49-F238E27FC236}">
                      <a16:creationId xmlns:a16="http://schemas.microsoft.com/office/drawing/2014/main" id="{D3E254B8-498A-45E2-BAB3-2079E4E75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76" y="871"/>
                  <a:ext cx="1014" cy="36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22E65D49-2073-478F-B4B4-2DAC54BC38DB}"/>
              </a:ext>
            </a:extLst>
          </p:cNvPr>
          <p:cNvGrpSpPr>
            <a:grpSpLocks/>
          </p:cNvGrpSpPr>
          <p:nvPr/>
        </p:nvGrpSpPr>
        <p:grpSpPr bwMode="auto">
          <a:xfrm>
            <a:off x="904581" y="1037800"/>
            <a:ext cx="8532813" cy="758825"/>
            <a:chOff x="432" y="2008"/>
            <a:chExt cx="5136" cy="524"/>
          </a:xfrm>
        </p:grpSpPr>
        <p:sp>
          <p:nvSpPr>
            <p:cNvPr id="7183" name="Text Box 7">
              <a:extLst>
                <a:ext uri="{FF2B5EF4-FFF2-40B4-BE49-F238E27FC236}">
                  <a16:creationId xmlns:a16="http://schemas.microsoft.com/office/drawing/2014/main" id="{FA89A737-121D-4B42-93C7-DE1545E4B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064"/>
              <a:ext cx="5136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0000CC"/>
                  </a:solidFill>
                  <a:cs typeface="Times New Roman" panose="02020603050405020304" pitchFamily="18" charset="0"/>
                </a:rPr>
                <a:t>解</a:t>
              </a:r>
              <a:r>
                <a:rPr lang="en-US" altLang="zh-CN" sz="2800" b="1" dirty="0">
                  <a:solidFill>
                    <a:srgbClr val="0000CC"/>
                  </a:solidFill>
                  <a:cs typeface="Times New Roman" panose="02020603050405020304" pitchFamily="18" charset="0"/>
                </a:rPr>
                <a:t>: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设在</a:t>
              </a:r>
              <a:r>
                <a:rPr lang="en-US" altLang="zh-CN" sz="2800" b="1" dirty="0" err="1">
                  <a:cs typeface="Times New Roman" panose="02020603050405020304" pitchFamily="18" charset="0"/>
                </a:rPr>
                <a:t>xoy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面上所找的向量为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84" name="Object 8">
                  <a:extLst>
                    <a:ext uri="{FF2B5EF4-FFF2-40B4-BE49-F238E27FC236}">
                      <a16:creationId xmlns:a16="http://schemas.microsoft.com/office/drawing/2014/main" id="{906916F5-5245-4E56-B6FA-DD869AC3FCEA}"/>
                    </a:ext>
                  </a:extLst>
                </p:cNvPr>
                <p:cNvSpPr txBox="1"/>
                <p:nvPr/>
              </p:nvSpPr>
              <p:spPr bwMode="auto">
                <a:xfrm>
                  <a:off x="3600" y="2008"/>
                  <a:ext cx="1423" cy="5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acc>
                      </m:oMath>
                    </m:oMathPara>
                  </a14:m>
                  <a:endPara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184" name="Object 8">
                  <a:extLst>
                    <a:ext uri="{FF2B5EF4-FFF2-40B4-BE49-F238E27FC236}">
                      <a16:creationId xmlns:a16="http://schemas.microsoft.com/office/drawing/2014/main" id="{906916F5-5245-4E56-B6FA-DD869AC3FC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00" y="2008"/>
                  <a:ext cx="1423" cy="52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A057D8E6-2343-4C4A-A020-B5C21DE852EB}"/>
              </a:ext>
            </a:extLst>
          </p:cNvPr>
          <p:cNvGrpSpPr>
            <a:grpSpLocks/>
          </p:cNvGrpSpPr>
          <p:nvPr/>
        </p:nvGrpSpPr>
        <p:grpSpPr bwMode="auto">
          <a:xfrm>
            <a:off x="2486501" y="2098874"/>
            <a:ext cx="2197100" cy="706438"/>
            <a:chOff x="240" y="2501"/>
            <a:chExt cx="1384" cy="445"/>
          </a:xfrm>
        </p:grpSpPr>
        <p:sp>
          <p:nvSpPr>
            <p:cNvPr id="7181" name="Text Box 10">
              <a:extLst>
                <a:ext uri="{FF2B5EF4-FFF2-40B4-BE49-F238E27FC236}">
                  <a16:creationId xmlns:a16="http://schemas.microsoft.com/office/drawing/2014/main" id="{07328A0F-9FA3-4CDB-82B1-D012C47C6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544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cs typeface="Times New Roman" panose="02020603050405020304" pitchFamily="18" charset="0"/>
                </a:rPr>
                <a:t>则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82" name="Object 11">
                  <a:extLst>
                    <a:ext uri="{FF2B5EF4-FFF2-40B4-BE49-F238E27FC236}">
                      <a16:creationId xmlns:a16="http://schemas.microsoft.com/office/drawing/2014/main" id="{E1E99CE2-0480-4723-9D11-9FA2C8668C93}"/>
                    </a:ext>
                  </a:extLst>
                </p:cNvPr>
                <p:cNvSpPr txBox="1"/>
                <p:nvPr/>
              </p:nvSpPr>
              <p:spPr bwMode="auto">
                <a:xfrm>
                  <a:off x="616" y="2501"/>
                  <a:ext cx="1008" cy="4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182" name="Object 11">
                  <a:extLst>
                    <a:ext uri="{FF2B5EF4-FFF2-40B4-BE49-F238E27FC236}">
                      <a16:creationId xmlns:a16="http://schemas.microsoft.com/office/drawing/2014/main" id="{E1E99CE2-0480-4723-9D11-9FA2C8668C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6" y="2501"/>
                  <a:ext cx="1008" cy="4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3CF70BAC-CF32-48A7-87A8-11019BF9B111}"/>
              </a:ext>
            </a:extLst>
          </p:cNvPr>
          <p:cNvGrpSpPr>
            <a:grpSpLocks/>
          </p:cNvGrpSpPr>
          <p:nvPr/>
        </p:nvGrpSpPr>
        <p:grpSpPr bwMode="auto">
          <a:xfrm>
            <a:off x="5451656" y="2094537"/>
            <a:ext cx="2911056" cy="639762"/>
            <a:chOff x="2186" y="2488"/>
            <a:chExt cx="1824" cy="448"/>
          </a:xfrm>
        </p:grpSpPr>
        <p:sp>
          <p:nvSpPr>
            <p:cNvPr id="7179" name="Text Box 13">
              <a:extLst>
                <a:ext uri="{FF2B5EF4-FFF2-40B4-BE49-F238E27FC236}">
                  <a16:creationId xmlns:a16="http://schemas.microsoft.com/office/drawing/2014/main" id="{4BEF67FF-25FD-49CA-BCDD-8B6B1BA9C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2505"/>
              <a:ext cx="37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cs typeface="Times New Roman" panose="02020603050405020304" pitchFamily="18" charset="0"/>
                </a:rPr>
                <a:t>即                         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80" name="Object 14">
                  <a:extLst>
                    <a:ext uri="{FF2B5EF4-FFF2-40B4-BE49-F238E27FC236}">
                      <a16:creationId xmlns:a16="http://schemas.microsoft.com/office/drawing/2014/main" id="{453DCA0C-D5A8-4F52-A7AB-51740615437E}"/>
                    </a:ext>
                  </a:extLst>
                </p:cNvPr>
                <p:cNvSpPr txBox="1"/>
                <p:nvPr/>
              </p:nvSpPr>
              <p:spPr bwMode="auto">
                <a:xfrm>
                  <a:off x="2592" y="2488"/>
                  <a:ext cx="1418" cy="4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180" name="Object 14">
                  <a:extLst>
                    <a:ext uri="{FF2B5EF4-FFF2-40B4-BE49-F238E27FC236}">
                      <a16:creationId xmlns:a16="http://schemas.microsoft.com/office/drawing/2014/main" id="{453DCA0C-D5A8-4F52-A7AB-517406154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92" y="2488"/>
                  <a:ext cx="1418" cy="44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455" name="Object 15">
                <a:extLst>
                  <a:ext uri="{FF2B5EF4-FFF2-40B4-BE49-F238E27FC236}">
                    <a16:creationId xmlns:a16="http://schemas.microsoft.com/office/drawing/2014/main" id="{3E707463-A445-4E79-877F-B32425497F81}"/>
                  </a:ext>
                </a:extLst>
              </p:cNvPr>
              <p:cNvSpPr txBox="1"/>
              <p:nvPr/>
            </p:nvSpPr>
            <p:spPr bwMode="auto">
              <a:xfrm>
                <a:off x="2900363" y="2889250"/>
                <a:ext cx="5037006" cy="10822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 ∴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455" name="Object 15">
                <a:extLst>
                  <a:ext uri="{FF2B5EF4-FFF2-40B4-BE49-F238E27FC236}">
                    <a16:creationId xmlns:a16="http://schemas.microsoft.com/office/drawing/2014/main" id="{3E707463-A445-4E79-877F-B32425497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363" y="2889250"/>
                <a:ext cx="5037006" cy="1082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16">
            <a:extLst>
              <a:ext uri="{FF2B5EF4-FFF2-40B4-BE49-F238E27FC236}">
                <a16:creationId xmlns:a16="http://schemas.microsoft.com/office/drawing/2014/main" id="{BB158C61-3E99-4086-8AB5-DC1465BD845C}"/>
              </a:ext>
            </a:extLst>
          </p:cNvPr>
          <p:cNvGrpSpPr>
            <a:grpSpLocks/>
          </p:cNvGrpSpPr>
          <p:nvPr/>
        </p:nvGrpSpPr>
        <p:grpSpPr bwMode="auto">
          <a:xfrm>
            <a:off x="2986089" y="4019551"/>
            <a:ext cx="4122737" cy="1185863"/>
            <a:chOff x="3304" y="2894"/>
            <a:chExt cx="2074" cy="691"/>
          </a:xfrm>
        </p:grpSpPr>
        <p:sp>
          <p:nvSpPr>
            <p:cNvPr id="7177" name="Text Box 17">
              <a:extLst>
                <a:ext uri="{FF2B5EF4-FFF2-40B4-BE49-F238E27FC236}">
                  <a16:creationId xmlns:a16="http://schemas.microsoft.com/office/drawing/2014/main" id="{704478CD-0A2A-4367-9DBF-CE7DD78FD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4" y="3075"/>
              <a:ext cx="201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cs typeface="Times New Roman" panose="02020603050405020304" pitchFamily="18" charset="0"/>
                </a:rPr>
                <a:t>解得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78" name="Object 18">
                  <a:extLst>
                    <a:ext uri="{FF2B5EF4-FFF2-40B4-BE49-F238E27FC236}">
                      <a16:creationId xmlns:a16="http://schemas.microsoft.com/office/drawing/2014/main" id="{4E163442-5CD4-4CFF-BB0E-2F232BFBF08F}"/>
                    </a:ext>
                  </a:extLst>
                </p:cNvPr>
                <p:cNvSpPr txBox="1"/>
                <p:nvPr/>
              </p:nvSpPr>
              <p:spPr bwMode="auto">
                <a:xfrm>
                  <a:off x="3890" y="2894"/>
                  <a:ext cx="1488" cy="6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=±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178" name="Object 18">
                  <a:extLst>
                    <a:ext uri="{FF2B5EF4-FFF2-40B4-BE49-F238E27FC236}">
                      <a16:creationId xmlns:a16="http://schemas.microsoft.com/office/drawing/2014/main" id="{4E163442-5CD4-4CFF-BB0E-2F232BFBF0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90" y="2894"/>
                  <a:ext cx="1488" cy="6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459" name="Object 19">
                <a:extLst>
                  <a:ext uri="{FF2B5EF4-FFF2-40B4-BE49-F238E27FC236}">
                    <a16:creationId xmlns:a16="http://schemas.microsoft.com/office/drawing/2014/main" id="{B3333008-7C71-41AB-9F3F-EC482093B68E}"/>
                  </a:ext>
                </a:extLst>
              </p:cNvPr>
              <p:cNvSpPr txBox="1"/>
              <p:nvPr/>
            </p:nvSpPr>
            <p:spPr bwMode="auto">
              <a:xfrm>
                <a:off x="2663455" y="5478395"/>
                <a:ext cx="7219847" cy="1055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acc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459" name="Object 19">
                <a:extLst>
                  <a:ext uri="{FF2B5EF4-FFF2-40B4-BE49-F238E27FC236}">
                    <a16:creationId xmlns:a16="http://schemas.microsoft.com/office/drawing/2014/main" id="{B3333008-7C71-41AB-9F3F-EC482093B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3455" y="5478395"/>
                <a:ext cx="7219847" cy="10556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5" grpId="0"/>
      <p:bldP spid="614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F313ACAD-EE7B-4553-B99C-03B3784651D3}"/>
              </a:ext>
            </a:extLst>
          </p:cNvPr>
          <p:cNvGrpSpPr>
            <a:grpSpLocks/>
          </p:cNvGrpSpPr>
          <p:nvPr/>
        </p:nvGrpSpPr>
        <p:grpSpPr bwMode="auto">
          <a:xfrm>
            <a:off x="673746" y="158750"/>
            <a:ext cx="6466830" cy="741363"/>
            <a:chOff x="240" y="-2"/>
            <a:chExt cx="3312" cy="4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26" name="Object 5">
                  <a:extLst>
                    <a:ext uri="{FF2B5EF4-FFF2-40B4-BE49-F238E27FC236}">
                      <a16:creationId xmlns:a16="http://schemas.microsoft.com/office/drawing/2014/main" id="{6CC460A6-7228-496D-B4D8-767AD05DE741}"/>
                    </a:ext>
                  </a:extLst>
                </p:cNvPr>
                <p:cNvSpPr txBox="1"/>
                <p:nvPr/>
              </p:nvSpPr>
              <p:spPr bwMode="auto">
                <a:xfrm>
                  <a:off x="1142" y="-2"/>
                  <a:ext cx="1008" cy="4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oMath>
                    </m:oMathPara>
                  </a14:m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226" name="Object 5">
                  <a:extLst>
                    <a:ext uri="{FF2B5EF4-FFF2-40B4-BE49-F238E27FC236}">
                      <a16:creationId xmlns:a16="http://schemas.microsoft.com/office/drawing/2014/main" id="{6CC460A6-7228-496D-B4D8-767AD05DE7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42" y="-2"/>
                  <a:ext cx="1008" cy="46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27" name="Text Box 6">
              <a:extLst>
                <a:ext uri="{FF2B5EF4-FFF2-40B4-BE49-F238E27FC236}">
                  <a16:creationId xmlns:a16="http://schemas.microsoft.com/office/drawing/2014/main" id="{00134B3C-D26F-48E3-AF2E-7255BE925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0"/>
              <a:ext cx="33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0000CC"/>
                  </a:solidFill>
                  <a:cs typeface="Times New Roman" panose="02020603050405020304" pitchFamily="18" charset="0"/>
                </a:rPr>
                <a:t>例</a:t>
              </a:r>
              <a:r>
                <a:rPr lang="en-US" altLang="zh-CN" sz="2800" b="1" dirty="0">
                  <a:solidFill>
                    <a:srgbClr val="0000CC"/>
                  </a:solidFill>
                  <a:cs typeface="Times New Roman" panose="02020603050405020304" pitchFamily="18" charset="0"/>
                </a:rPr>
                <a:t>3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 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设                     是单位向量，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F05CF523-D324-49F0-9277-01D8CAAF6633}"/>
              </a:ext>
            </a:extLst>
          </p:cNvPr>
          <p:cNvGrpSpPr>
            <a:grpSpLocks/>
          </p:cNvGrpSpPr>
          <p:nvPr/>
        </p:nvGrpSpPr>
        <p:grpSpPr bwMode="auto">
          <a:xfrm>
            <a:off x="800581" y="1534014"/>
            <a:ext cx="4014475" cy="636509"/>
            <a:chOff x="48" y="989"/>
            <a:chExt cx="2174" cy="399"/>
          </a:xfrm>
        </p:grpSpPr>
        <p:sp>
          <p:nvSpPr>
            <p:cNvPr id="8224" name="Text Box 8">
              <a:extLst>
                <a:ext uri="{FF2B5EF4-FFF2-40B4-BE49-F238E27FC236}">
                  <a16:creationId xmlns:a16="http://schemas.microsoft.com/office/drawing/2014/main" id="{BEDDFF24-DD01-4A3F-B260-C321ED04B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996"/>
              <a:ext cx="110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0000CC"/>
                  </a:solidFill>
                  <a:cs typeface="Times New Roman" panose="02020603050405020304" pitchFamily="18" charset="0"/>
                </a:rPr>
                <a:t>解</a:t>
              </a:r>
              <a:r>
                <a:rPr lang="en-US" altLang="zh-CN" sz="2800" b="1" dirty="0">
                  <a:solidFill>
                    <a:srgbClr val="0000CC"/>
                  </a:solidFill>
                  <a:cs typeface="Times New Roman" panose="02020603050405020304" pitchFamily="18" charset="0"/>
                </a:rPr>
                <a:t>: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因为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25" name="Object 9">
                  <a:extLst>
                    <a:ext uri="{FF2B5EF4-FFF2-40B4-BE49-F238E27FC236}">
                      <a16:creationId xmlns:a16="http://schemas.microsoft.com/office/drawing/2014/main" id="{A52BF5B1-7F68-4AA0-AD38-F0EC51469DA0}"/>
                    </a:ext>
                  </a:extLst>
                </p:cNvPr>
                <p:cNvSpPr txBox="1"/>
                <p:nvPr/>
              </p:nvSpPr>
              <p:spPr bwMode="auto">
                <a:xfrm>
                  <a:off x="979" y="989"/>
                  <a:ext cx="1243" cy="3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225" name="Object 9">
                  <a:extLst>
                    <a:ext uri="{FF2B5EF4-FFF2-40B4-BE49-F238E27FC236}">
                      <a16:creationId xmlns:a16="http://schemas.microsoft.com/office/drawing/2014/main" id="{A52BF5B1-7F68-4AA0-AD38-F0EC51469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9" y="989"/>
                  <a:ext cx="1243" cy="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426" name="Object 10">
                <a:extLst>
                  <a:ext uri="{FF2B5EF4-FFF2-40B4-BE49-F238E27FC236}">
                    <a16:creationId xmlns:a16="http://schemas.microsoft.com/office/drawing/2014/main" id="{AA4769B8-2A72-408E-91DA-F3DC388E4603}"/>
                  </a:ext>
                </a:extLst>
              </p:cNvPr>
              <p:cNvSpPr txBox="1"/>
              <p:nvPr/>
            </p:nvSpPr>
            <p:spPr bwMode="auto">
              <a:xfrm>
                <a:off x="1800598" y="3357564"/>
                <a:ext cx="6469749" cy="1101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0426" name="Object 10">
                <a:extLst>
                  <a:ext uri="{FF2B5EF4-FFF2-40B4-BE49-F238E27FC236}">
                    <a16:creationId xmlns:a16="http://schemas.microsoft.com/office/drawing/2014/main" id="{AA4769B8-2A72-408E-91DA-F3DC388E4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0598" y="3357564"/>
                <a:ext cx="6469749" cy="1101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1">
            <a:extLst>
              <a:ext uri="{FF2B5EF4-FFF2-40B4-BE49-F238E27FC236}">
                <a16:creationId xmlns:a16="http://schemas.microsoft.com/office/drawing/2014/main" id="{DC70DDF5-FE77-4C9E-8AF6-FA19964C3345}"/>
              </a:ext>
            </a:extLst>
          </p:cNvPr>
          <p:cNvGrpSpPr>
            <a:grpSpLocks/>
          </p:cNvGrpSpPr>
          <p:nvPr/>
        </p:nvGrpSpPr>
        <p:grpSpPr bwMode="auto">
          <a:xfrm>
            <a:off x="9213144" y="2616522"/>
            <a:ext cx="2070336" cy="1871663"/>
            <a:chOff x="4267" y="1680"/>
            <a:chExt cx="1061" cy="10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16" name="Object 12">
                  <a:extLst>
                    <a:ext uri="{FF2B5EF4-FFF2-40B4-BE49-F238E27FC236}">
                      <a16:creationId xmlns:a16="http://schemas.microsoft.com/office/drawing/2014/main" id="{CF7A1262-D17B-4E35-BF24-272FB2A241A4}"/>
                    </a:ext>
                  </a:extLst>
                </p:cNvPr>
                <p:cNvSpPr txBox="1"/>
                <p:nvPr/>
              </p:nvSpPr>
              <p:spPr bwMode="auto">
                <a:xfrm>
                  <a:off x="4267" y="1872"/>
                  <a:ext cx="19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oMath>
                    </m:oMathPara>
                  </a14:m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216" name="Object 12">
                  <a:extLst>
                    <a:ext uri="{FF2B5EF4-FFF2-40B4-BE49-F238E27FC236}">
                      <a16:creationId xmlns:a16="http://schemas.microsoft.com/office/drawing/2014/main" id="{CF7A1262-D17B-4E35-BF24-272FB2A24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67" y="1872"/>
                  <a:ext cx="197" cy="3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17" name="Group 13">
              <a:extLst>
                <a:ext uri="{FF2B5EF4-FFF2-40B4-BE49-F238E27FC236}">
                  <a16:creationId xmlns:a16="http://schemas.microsoft.com/office/drawing/2014/main" id="{9A2FB289-1D79-4628-8D87-D968C2AD9F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1" y="1720"/>
              <a:ext cx="928" cy="968"/>
              <a:chOff x="4351" y="1720"/>
              <a:chExt cx="928" cy="968"/>
            </a:xfrm>
          </p:grpSpPr>
          <p:grpSp>
            <p:nvGrpSpPr>
              <p:cNvPr id="8219" name="Group 14">
                <a:extLst>
                  <a:ext uri="{FF2B5EF4-FFF2-40B4-BE49-F238E27FC236}">
                    <a16:creationId xmlns:a16="http://schemas.microsoft.com/office/drawing/2014/main" id="{227070AE-41ED-4399-A661-1F4A447504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1" y="1720"/>
                <a:ext cx="928" cy="753"/>
                <a:chOff x="4211" y="1673"/>
                <a:chExt cx="1021" cy="706"/>
              </a:xfrm>
            </p:grpSpPr>
            <p:sp>
              <p:nvSpPr>
                <p:cNvPr id="8221" name="Line 15">
                  <a:extLst>
                    <a:ext uri="{FF2B5EF4-FFF2-40B4-BE49-F238E27FC236}">
                      <a16:creationId xmlns:a16="http://schemas.microsoft.com/office/drawing/2014/main" id="{D0FD4DAB-3245-4B25-A58D-1ECD159DC1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11" y="2112"/>
                  <a:ext cx="1021" cy="26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2" name="Line 16">
                  <a:extLst>
                    <a:ext uri="{FF2B5EF4-FFF2-40B4-BE49-F238E27FC236}">
                      <a16:creationId xmlns:a16="http://schemas.microsoft.com/office/drawing/2014/main" id="{A3669066-66E8-4196-B6D7-553B6BD014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608" y="1680"/>
                  <a:ext cx="624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3" name="Line 17">
                  <a:extLst>
                    <a:ext uri="{FF2B5EF4-FFF2-40B4-BE49-F238E27FC236}">
                      <a16:creationId xmlns:a16="http://schemas.microsoft.com/office/drawing/2014/main" id="{00C51550-7DFE-4206-9FDD-DD3BB00DD3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11" y="1673"/>
                  <a:ext cx="397" cy="69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20" name="Object 18">
                    <a:extLst>
                      <a:ext uri="{FF2B5EF4-FFF2-40B4-BE49-F238E27FC236}">
                        <a16:creationId xmlns:a16="http://schemas.microsoft.com/office/drawing/2014/main" id="{3065067A-9E5A-4C5F-854F-87315B63A1A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656" y="2352"/>
                    <a:ext cx="240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oMath>
                      </m:oMathPara>
                    </a14:m>
                    <a:endPara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220" name="Object 18">
                    <a:extLst>
                      <a:ext uri="{FF2B5EF4-FFF2-40B4-BE49-F238E27FC236}">
                        <a16:creationId xmlns:a16="http://schemas.microsoft.com/office/drawing/2014/main" id="{3065067A-9E5A-4C5F-854F-87315B63A1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656" y="2352"/>
                    <a:ext cx="240" cy="33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18" name="Object 19">
                  <a:extLst>
                    <a:ext uri="{FF2B5EF4-FFF2-40B4-BE49-F238E27FC236}">
                      <a16:creationId xmlns:a16="http://schemas.microsoft.com/office/drawing/2014/main" id="{E9F9A3E5-BF86-437F-84B6-95CAEA375A23}"/>
                    </a:ext>
                  </a:extLst>
                </p:cNvPr>
                <p:cNvSpPr txBox="1"/>
                <p:nvPr/>
              </p:nvSpPr>
              <p:spPr bwMode="auto">
                <a:xfrm>
                  <a:off x="5098" y="1680"/>
                  <a:ext cx="230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</m:oMath>
                    </m:oMathPara>
                  </a14:m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218" name="Object 19">
                  <a:extLst>
                    <a:ext uri="{FF2B5EF4-FFF2-40B4-BE49-F238E27FC236}">
                      <a16:creationId xmlns:a16="http://schemas.microsoft.com/office/drawing/2014/main" id="{E9F9A3E5-BF86-437F-84B6-95CAEA375A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98" y="1680"/>
                  <a:ext cx="230" cy="3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436" name="Object 20">
                <a:extLst>
                  <a:ext uri="{FF2B5EF4-FFF2-40B4-BE49-F238E27FC236}">
                    <a16:creationId xmlns:a16="http://schemas.microsoft.com/office/drawing/2014/main" id="{370AA8F5-DC17-4771-A17B-8694DD59E69C}"/>
                  </a:ext>
                </a:extLst>
              </p:cNvPr>
              <p:cNvSpPr txBox="1"/>
              <p:nvPr/>
            </p:nvSpPr>
            <p:spPr bwMode="auto">
              <a:xfrm>
                <a:off x="1751363" y="4224342"/>
                <a:ext cx="4025551" cy="7175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0436" name="Object 20">
                <a:extLst>
                  <a:ext uri="{FF2B5EF4-FFF2-40B4-BE49-F238E27FC236}">
                    <a16:creationId xmlns:a16="http://schemas.microsoft.com/office/drawing/2014/main" id="{370AA8F5-DC17-4771-A17B-8694DD59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1363" y="4224342"/>
                <a:ext cx="4025551" cy="7175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437" name="Object 21">
                <a:extLst>
                  <a:ext uri="{FF2B5EF4-FFF2-40B4-BE49-F238E27FC236}">
                    <a16:creationId xmlns:a16="http://schemas.microsoft.com/office/drawing/2014/main" id="{09170563-80D2-456A-826C-B67F30BE4529}"/>
                  </a:ext>
                </a:extLst>
              </p:cNvPr>
              <p:cNvSpPr txBox="1"/>
              <p:nvPr/>
            </p:nvSpPr>
            <p:spPr bwMode="auto">
              <a:xfrm>
                <a:off x="1819895" y="5864517"/>
                <a:ext cx="981262" cy="941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0437" name="Object 21">
                <a:extLst>
                  <a:ext uri="{FF2B5EF4-FFF2-40B4-BE49-F238E27FC236}">
                    <a16:creationId xmlns:a16="http://schemas.microsoft.com/office/drawing/2014/main" id="{09170563-80D2-456A-826C-B67F30BE4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9895" y="5864517"/>
                <a:ext cx="981262" cy="9413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438" name="Object 22">
                <a:extLst>
                  <a:ext uri="{FF2B5EF4-FFF2-40B4-BE49-F238E27FC236}">
                    <a16:creationId xmlns:a16="http://schemas.microsoft.com/office/drawing/2014/main" id="{4E86D26F-FEAC-4738-A1FA-C22C6BC65BBF}"/>
                  </a:ext>
                </a:extLst>
              </p:cNvPr>
              <p:cNvSpPr txBox="1"/>
              <p:nvPr/>
            </p:nvSpPr>
            <p:spPr bwMode="auto">
              <a:xfrm>
                <a:off x="1713892" y="4958704"/>
                <a:ext cx="8678512" cy="11128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0438" name="Object 22">
                <a:extLst>
                  <a:ext uri="{FF2B5EF4-FFF2-40B4-BE49-F238E27FC236}">
                    <a16:creationId xmlns:a16="http://schemas.microsoft.com/office/drawing/2014/main" id="{4E86D26F-FEAC-4738-A1FA-C22C6BC65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3892" y="4958704"/>
                <a:ext cx="8678512" cy="11128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3">
            <a:extLst>
              <a:ext uri="{FF2B5EF4-FFF2-40B4-BE49-F238E27FC236}">
                <a16:creationId xmlns:a16="http://schemas.microsoft.com/office/drawing/2014/main" id="{F7207255-7653-4C27-8FC2-AE23493A2A60}"/>
              </a:ext>
            </a:extLst>
          </p:cNvPr>
          <p:cNvGrpSpPr>
            <a:grpSpLocks/>
          </p:cNvGrpSpPr>
          <p:nvPr/>
        </p:nvGrpSpPr>
        <p:grpSpPr bwMode="auto">
          <a:xfrm>
            <a:off x="1616360" y="2636546"/>
            <a:ext cx="5870385" cy="733425"/>
            <a:chOff x="624" y="1324"/>
            <a:chExt cx="2963" cy="4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14" name="Object 24">
                  <a:extLst>
                    <a:ext uri="{FF2B5EF4-FFF2-40B4-BE49-F238E27FC236}">
                      <a16:creationId xmlns:a16="http://schemas.microsoft.com/office/drawing/2014/main" id="{3F993878-B80F-472A-ABB8-D5C28A7D79BE}"/>
                    </a:ext>
                  </a:extLst>
                </p:cNvPr>
                <p:cNvSpPr txBox="1"/>
                <p:nvPr/>
              </p:nvSpPr>
              <p:spPr bwMode="auto">
                <a:xfrm>
                  <a:off x="2552" y="1324"/>
                  <a:ext cx="1035" cy="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oMath>
                    </m:oMathPara>
                  </a14:m>
                  <a:endPara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214" name="Object 24">
                  <a:extLst>
                    <a:ext uri="{FF2B5EF4-FFF2-40B4-BE49-F238E27FC236}">
                      <a16:creationId xmlns:a16="http://schemas.microsoft.com/office/drawing/2014/main" id="{3F993878-B80F-472A-ABB8-D5C28A7D7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52" y="1324"/>
                  <a:ext cx="1035" cy="45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15" name="Rectangle 25">
              <a:extLst>
                <a:ext uri="{FF2B5EF4-FFF2-40B4-BE49-F238E27FC236}">
                  <a16:creationId xmlns:a16="http://schemas.microsoft.com/office/drawing/2014/main" id="{25C3D457-5FF2-4C58-ADB4-E8C258495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392"/>
              <a:ext cx="236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构成一个等边三角形且</a:t>
              </a:r>
            </a:p>
          </p:txBody>
        </p:sp>
      </p:grpSp>
      <p:grpSp>
        <p:nvGrpSpPr>
          <p:cNvPr id="8" name="Group 26">
            <a:extLst>
              <a:ext uri="{FF2B5EF4-FFF2-40B4-BE49-F238E27FC236}">
                <a16:creationId xmlns:a16="http://schemas.microsoft.com/office/drawing/2014/main" id="{85D65283-F233-4878-BA0A-A0C5C498A3F5}"/>
              </a:ext>
            </a:extLst>
          </p:cNvPr>
          <p:cNvGrpSpPr>
            <a:grpSpLocks/>
          </p:cNvGrpSpPr>
          <p:nvPr/>
        </p:nvGrpSpPr>
        <p:grpSpPr bwMode="auto">
          <a:xfrm>
            <a:off x="2332105" y="2133600"/>
            <a:ext cx="2951095" cy="719138"/>
            <a:chOff x="4145" y="912"/>
            <a:chExt cx="1495" cy="4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12" name="Object 27">
                  <a:extLst>
                    <a:ext uri="{FF2B5EF4-FFF2-40B4-BE49-F238E27FC236}">
                      <a16:creationId xmlns:a16="http://schemas.microsoft.com/office/drawing/2014/main" id="{FAB0FC86-E05B-48A8-BFAB-668C65EF524F}"/>
                    </a:ext>
                  </a:extLst>
                </p:cNvPr>
                <p:cNvSpPr txBox="1"/>
                <p:nvPr/>
              </p:nvSpPr>
              <p:spPr bwMode="auto">
                <a:xfrm>
                  <a:off x="4776" y="912"/>
                  <a:ext cx="864" cy="4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oMath>
                    </m:oMathPara>
                  </a14:m>
                  <a:endPara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212" name="Object 27">
                  <a:extLst>
                    <a:ext uri="{FF2B5EF4-FFF2-40B4-BE49-F238E27FC236}">
                      <a16:creationId xmlns:a16="http://schemas.microsoft.com/office/drawing/2014/main" id="{FAB0FC86-E05B-48A8-BFAB-668C65EF52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76" y="912"/>
                  <a:ext cx="864" cy="41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13" name="Rectangle 28">
              <a:extLst>
                <a:ext uri="{FF2B5EF4-FFF2-40B4-BE49-F238E27FC236}">
                  <a16:creationId xmlns:a16="http://schemas.microsoft.com/office/drawing/2014/main" id="{115835E2-A40E-4DD8-AAB7-13EDECDA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964"/>
              <a:ext cx="56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cs typeface="Times New Roman" panose="02020603050405020304" pitchFamily="18" charset="0"/>
                </a:rPr>
                <a:t>所以</a:t>
              </a:r>
            </a:p>
          </p:txBody>
        </p:sp>
      </p:grpSp>
      <p:grpSp>
        <p:nvGrpSpPr>
          <p:cNvPr id="9" name="Group 29">
            <a:extLst>
              <a:ext uri="{FF2B5EF4-FFF2-40B4-BE49-F238E27FC236}">
                <a16:creationId xmlns:a16="http://schemas.microsoft.com/office/drawing/2014/main" id="{355AE2EE-DF13-4615-A683-3A26D6C224DF}"/>
              </a:ext>
            </a:extLst>
          </p:cNvPr>
          <p:cNvGrpSpPr>
            <a:grpSpLocks/>
          </p:cNvGrpSpPr>
          <p:nvPr/>
        </p:nvGrpSpPr>
        <p:grpSpPr bwMode="auto">
          <a:xfrm>
            <a:off x="4912584" y="1533331"/>
            <a:ext cx="4300723" cy="792162"/>
            <a:chOff x="2304" y="926"/>
            <a:chExt cx="2047" cy="4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10" name="Object 30">
                  <a:extLst>
                    <a:ext uri="{FF2B5EF4-FFF2-40B4-BE49-F238E27FC236}">
                      <a16:creationId xmlns:a16="http://schemas.microsoft.com/office/drawing/2014/main" id="{9E89E60E-6901-4131-A66D-99C69D0925FE}"/>
                    </a:ext>
                  </a:extLst>
                </p:cNvPr>
                <p:cNvSpPr txBox="1"/>
                <p:nvPr/>
              </p:nvSpPr>
              <p:spPr bwMode="auto">
                <a:xfrm>
                  <a:off x="2599" y="926"/>
                  <a:ext cx="1752" cy="4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</m:e>
                        </m:d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acc>
                          </m:e>
                        </m:d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</m:d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210" name="Object 30">
                  <a:extLst>
                    <a:ext uri="{FF2B5EF4-FFF2-40B4-BE49-F238E27FC236}">
                      <a16:creationId xmlns:a16="http://schemas.microsoft.com/office/drawing/2014/main" id="{9E89E60E-6901-4131-A66D-99C69D092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99" y="926"/>
                  <a:ext cx="1752" cy="4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11" name="Rectangle 31">
              <a:extLst>
                <a:ext uri="{FF2B5EF4-FFF2-40B4-BE49-F238E27FC236}">
                  <a16:creationId xmlns:a16="http://schemas.microsoft.com/office/drawing/2014/main" id="{5FC76E62-35C8-4638-97BA-F42E1E910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960"/>
              <a:ext cx="29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cs typeface="Times New Roman" panose="02020603050405020304" pitchFamily="18" charset="0"/>
                </a:rPr>
                <a:t>且</a:t>
              </a:r>
            </a:p>
          </p:txBody>
        </p:sp>
      </p:grpSp>
      <p:grpSp>
        <p:nvGrpSpPr>
          <p:cNvPr id="10" name="Group 43">
            <a:extLst>
              <a:ext uri="{FF2B5EF4-FFF2-40B4-BE49-F238E27FC236}">
                <a16:creationId xmlns:a16="http://schemas.microsoft.com/office/drawing/2014/main" id="{BF31999D-DD84-49AD-BD47-743371CAB7DE}"/>
              </a:ext>
            </a:extLst>
          </p:cNvPr>
          <p:cNvGrpSpPr>
            <a:grpSpLocks/>
          </p:cNvGrpSpPr>
          <p:nvPr/>
        </p:nvGrpSpPr>
        <p:grpSpPr bwMode="auto">
          <a:xfrm>
            <a:off x="775907" y="842168"/>
            <a:ext cx="5154824" cy="655638"/>
            <a:chOff x="930" y="542"/>
            <a:chExt cx="2517" cy="3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08" name="Object 33">
                  <a:extLst>
                    <a:ext uri="{FF2B5EF4-FFF2-40B4-BE49-F238E27FC236}">
                      <a16:creationId xmlns:a16="http://schemas.microsoft.com/office/drawing/2014/main" id="{77BC8369-B5DC-4661-BBA2-D8496CF25D33}"/>
                    </a:ext>
                  </a:extLst>
                </p:cNvPr>
                <p:cNvSpPr txBox="1"/>
                <p:nvPr/>
              </p:nvSpPr>
              <p:spPr bwMode="auto">
                <a:xfrm>
                  <a:off x="1497" y="547"/>
                  <a:ext cx="1950" cy="3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</m:oMath>
                    </m:oMathPara>
                  </a14:m>
                  <a:endPara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208" name="Object 33">
                  <a:extLst>
                    <a:ext uri="{FF2B5EF4-FFF2-40B4-BE49-F238E27FC236}">
                      <a16:creationId xmlns:a16="http://schemas.microsoft.com/office/drawing/2014/main" id="{77BC8369-B5DC-4661-BBA2-D8496CF25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97" y="547"/>
                  <a:ext cx="1950" cy="34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09" name="Rectangle 34">
              <a:extLst>
                <a:ext uri="{FF2B5EF4-FFF2-40B4-BE49-F238E27FC236}">
                  <a16:creationId xmlns:a16="http://schemas.microsoft.com/office/drawing/2014/main" id="{529076D1-2259-433F-B08A-57B12B792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542"/>
              <a:ext cx="45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CC"/>
                  </a:solidFill>
                  <a:cs typeface="Times New Roman" panose="02020603050405020304" pitchFamily="18" charset="0"/>
                </a:rPr>
                <a:t>求</a:t>
              </a:r>
              <a:r>
                <a:rPr lang="en-US" altLang="zh-CN" sz="2800" b="1">
                  <a:solidFill>
                    <a:srgbClr val="0000CC"/>
                  </a:solidFill>
                  <a:cs typeface="Times New Roman" panose="02020603050405020304" pitchFamily="18" charset="0"/>
                </a:rPr>
                <a:t>: </a:t>
              </a:r>
            </a:p>
          </p:txBody>
        </p:sp>
      </p:grpSp>
      <p:grpSp>
        <p:nvGrpSpPr>
          <p:cNvPr id="11" name="Group 35">
            <a:extLst>
              <a:ext uri="{FF2B5EF4-FFF2-40B4-BE49-F238E27FC236}">
                <a16:creationId xmlns:a16="http://schemas.microsoft.com/office/drawing/2014/main" id="{662794E2-892E-4A84-9B2F-2F5C91AD82C2}"/>
              </a:ext>
            </a:extLst>
          </p:cNvPr>
          <p:cNvGrpSpPr>
            <a:grpSpLocks/>
          </p:cNvGrpSpPr>
          <p:nvPr/>
        </p:nvGrpSpPr>
        <p:grpSpPr bwMode="auto">
          <a:xfrm>
            <a:off x="6985557" y="205633"/>
            <a:ext cx="2802421" cy="717551"/>
            <a:chOff x="3540" y="93"/>
            <a:chExt cx="1713" cy="4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06" name="Object 36">
                  <a:extLst>
                    <a:ext uri="{FF2B5EF4-FFF2-40B4-BE49-F238E27FC236}">
                      <a16:creationId xmlns:a16="http://schemas.microsoft.com/office/drawing/2014/main" id="{3AD9982F-43CA-4D38-ABE4-D761385D3176}"/>
                    </a:ext>
                  </a:extLst>
                </p:cNvPr>
                <p:cNvSpPr txBox="1"/>
                <p:nvPr/>
              </p:nvSpPr>
              <p:spPr bwMode="auto">
                <a:xfrm>
                  <a:off x="3829" y="93"/>
                  <a:ext cx="1424" cy="4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8206" name="Object 36">
                  <a:extLst>
                    <a:ext uri="{FF2B5EF4-FFF2-40B4-BE49-F238E27FC236}">
                      <a16:creationId xmlns:a16="http://schemas.microsoft.com/office/drawing/2014/main" id="{3AD9982F-43CA-4D38-ABE4-D761385D31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29" y="93"/>
                  <a:ext cx="1424" cy="45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07" name="Rectangle 37">
              <a:extLst>
                <a:ext uri="{FF2B5EF4-FFF2-40B4-BE49-F238E27FC236}">
                  <a16:creationId xmlns:a16="http://schemas.microsoft.com/office/drawing/2014/main" id="{CAC21515-B6AD-453B-B533-E5CBAA3CA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105"/>
              <a:ext cx="4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/>
                <a:t>且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6" grpId="0"/>
      <p:bldP spid="60436" grpId="0"/>
      <p:bldP spid="60437" grpId="0"/>
      <p:bldP spid="604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40" name="Text Box 36">
            <a:extLst>
              <a:ext uri="{FF2B5EF4-FFF2-40B4-BE49-F238E27FC236}">
                <a16:creationId xmlns:a16="http://schemas.microsoft.com/office/drawing/2014/main" id="{D8E1511D-DBB2-4149-94F9-153AE198D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332" y="392401"/>
            <a:ext cx="1584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另法</a:t>
            </a:r>
            <a:r>
              <a:rPr lang="en-US" altLang="zh-CN" b="1" dirty="0">
                <a:solidFill>
                  <a:srgbClr val="0000CC"/>
                </a:solidFill>
              </a:rPr>
              <a:t>:</a:t>
            </a:r>
            <a:r>
              <a:rPr lang="en-US" altLang="zh-CN" sz="2800" b="1" dirty="0"/>
              <a:t>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741" name="Object 37">
                <a:extLst>
                  <a:ext uri="{FF2B5EF4-FFF2-40B4-BE49-F238E27FC236}">
                    <a16:creationId xmlns:a16="http://schemas.microsoft.com/office/drawing/2014/main" id="{6CF72ECD-2C53-4F16-9627-AADA72CC853A}"/>
                  </a:ext>
                </a:extLst>
              </p:cNvPr>
              <p:cNvSpPr txBox="1"/>
              <p:nvPr/>
            </p:nvSpPr>
            <p:spPr bwMode="auto">
              <a:xfrm>
                <a:off x="2495551" y="1322962"/>
                <a:ext cx="4907198" cy="9170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)⋅(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2741" name="Object 37">
                <a:extLst>
                  <a:ext uri="{FF2B5EF4-FFF2-40B4-BE49-F238E27FC236}">
                    <a16:creationId xmlns:a16="http://schemas.microsoft.com/office/drawing/2014/main" id="{6CF72ECD-2C53-4F16-9627-AADA72CC8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5551" y="1322962"/>
                <a:ext cx="4907198" cy="917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742" name="Object 38">
                <a:extLst>
                  <a:ext uri="{FF2B5EF4-FFF2-40B4-BE49-F238E27FC236}">
                    <a16:creationId xmlns:a16="http://schemas.microsoft.com/office/drawing/2014/main" id="{6BC69C94-992D-40E7-A8C6-6183503087F0}"/>
                  </a:ext>
                </a:extLst>
              </p:cNvPr>
              <p:cNvSpPr txBox="1"/>
              <p:nvPr/>
            </p:nvSpPr>
            <p:spPr bwMode="auto">
              <a:xfrm>
                <a:off x="2351087" y="2362775"/>
                <a:ext cx="7687857" cy="777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2742" name="Object 38">
                <a:extLst>
                  <a:ext uri="{FF2B5EF4-FFF2-40B4-BE49-F238E27FC236}">
                    <a16:creationId xmlns:a16="http://schemas.microsoft.com/office/drawing/2014/main" id="{6BC69C94-992D-40E7-A8C6-61835030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1087" y="2362775"/>
                <a:ext cx="7687857" cy="7773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743" name="Object 39">
                <a:extLst>
                  <a:ext uri="{FF2B5EF4-FFF2-40B4-BE49-F238E27FC236}">
                    <a16:creationId xmlns:a16="http://schemas.microsoft.com/office/drawing/2014/main" id="{53B57E43-98D2-4EAA-9091-B8787F51FCA7}"/>
                  </a:ext>
                </a:extLst>
              </p:cNvPr>
              <p:cNvSpPr txBox="1"/>
              <p:nvPr/>
            </p:nvSpPr>
            <p:spPr bwMode="auto">
              <a:xfrm>
                <a:off x="2133736" y="3262889"/>
                <a:ext cx="9140621" cy="14684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∴(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2743" name="Object 39">
                <a:extLst>
                  <a:ext uri="{FF2B5EF4-FFF2-40B4-BE49-F238E27FC236}">
                    <a16:creationId xmlns:a16="http://schemas.microsoft.com/office/drawing/2014/main" id="{53B57E43-98D2-4EAA-9091-B8787F51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736" y="3262889"/>
                <a:ext cx="9140621" cy="14684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40" grpId="0"/>
      <p:bldP spid="72741" grpId="0"/>
      <p:bldP spid="72742" grpId="0"/>
      <p:bldP spid="727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DAF7812F-8D69-4F57-B368-DA727190D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620714"/>
            <a:ext cx="8137525" cy="1185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b="1">
                <a:solidFill>
                  <a:srgbClr val="0000CC"/>
                </a:solidFill>
              </a:rPr>
              <a:t>例</a:t>
            </a:r>
            <a:r>
              <a:rPr lang="en-US" altLang="zh-CN" b="1">
                <a:solidFill>
                  <a:srgbClr val="0000CC"/>
                </a:solidFill>
              </a:rPr>
              <a:t>4</a:t>
            </a:r>
            <a:r>
              <a:rPr lang="en-US" altLang="zh-CN" sz="2800" b="1"/>
              <a:t>    </a:t>
            </a:r>
            <a:r>
              <a:rPr lang="zh-CN" altLang="zh-CN" sz="2800" b="1"/>
              <a:t>求与向量</a:t>
            </a:r>
            <a:r>
              <a:rPr lang="zh-CN" altLang="en-US" sz="2800" b="1"/>
              <a:t> </a:t>
            </a:r>
            <a:r>
              <a:rPr lang="zh-CN" altLang="zh-CN" b="1"/>
              <a:t>a=2i-j+2k</a:t>
            </a:r>
            <a:r>
              <a:rPr lang="en-US" altLang="zh-CN" b="1"/>
              <a:t> </a:t>
            </a:r>
            <a:r>
              <a:rPr lang="zh-CN" altLang="zh-CN" sz="2800" b="1"/>
              <a:t>共线</a:t>
            </a:r>
            <a:r>
              <a:rPr lang="en-US" altLang="zh-CN" sz="2800" b="1"/>
              <a:t>, </a:t>
            </a:r>
            <a:r>
              <a:rPr lang="zh-CN" altLang="zh-CN" sz="2800" b="1"/>
              <a:t>且满足</a:t>
            </a:r>
            <a:r>
              <a:rPr lang="zh-CN" altLang="en-US" sz="2800" b="1"/>
              <a:t> </a:t>
            </a:r>
            <a:r>
              <a:rPr lang="en-US" altLang="zh-CN" b="1"/>
              <a:t>a·x=-18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/>
              <a:t>           </a:t>
            </a:r>
            <a:r>
              <a:rPr lang="zh-CN" altLang="en-US" sz="2800" b="1"/>
              <a:t>的向量 </a:t>
            </a:r>
            <a:r>
              <a:rPr lang="en-US" altLang="en-US" b="1"/>
              <a:t>x</a:t>
            </a:r>
            <a:r>
              <a:rPr lang="en-US" altLang="en-US" sz="2800" b="1"/>
              <a:t>.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5145F80F-61C2-4374-8A0B-EAB424B89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916114"/>
            <a:ext cx="7359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CC"/>
                </a:solidFill>
              </a:rPr>
              <a:t>解：</a:t>
            </a:r>
            <a:r>
              <a:rPr lang="zh-CN" altLang="en-US" sz="2800" b="1"/>
              <a:t>因为</a:t>
            </a:r>
            <a:r>
              <a:rPr lang="en-US" altLang="en-US" b="1"/>
              <a:t>a</a:t>
            </a:r>
            <a:r>
              <a:rPr lang="zh-CN" altLang="en-US" sz="2800" b="1"/>
              <a:t>与</a:t>
            </a:r>
            <a:r>
              <a:rPr lang="en-US" altLang="en-US" b="1"/>
              <a:t>x</a:t>
            </a:r>
            <a:r>
              <a:rPr lang="zh-CN" altLang="en-US" sz="2800" b="1"/>
              <a:t>共线，则必存在</a:t>
            </a:r>
            <a:r>
              <a:rPr lang="zh-CN" altLang="en-US" b="1">
                <a:sym typeface="Symbol" panose="05050102010706020507" pitchFamily="18" charset="2"/>
              </a:rPr>
              <a:t></a:t>
            </a:r>
            <a:r>
              <a:rPr lang="zh-CN" altLang="en-US" sz="2800" b="1">
                <a:ea typeface="楷体_GB2312" pitchFamily="49" charset="-122"/>
                <a:sym typeface="Symbol" panose="05050102010706020507" pitchFamily="18" charset="2"/>
              </a:rPr>
              <a:t>≠</a:t>
            </a:r>
            <a:r>
              <a:rPr lang="en-US" altLang="zh-CN" sz="2800" b="1">
                <a:sym typeface="Symbol" panose="05050102010706020507" pitchFamily="18" charset="2"/>
              </a:rPr>
              <a:t>0</a:t>
            </a:r>
            <a:r>
              <a:rPr lang="zh-CN" altLang="en-US" sz="2800" b="1">
                <a:sym typeface="Symbol" panose="05050102010706020507" pitchFamily="18" charset="2"/>
              </a:rPr>
              <a:t>，使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10BC9665-1C0D-45DF-9285-DFC1E653F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9" y="4297364"/>
            <a:ext cx="3455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ym typeface="Symbol" panose="05050102010706020507" pitchFamily="18" charset="2"/>
              </a:rPr>
              <a:t>所以   </a:t>
            </a:r>
            <a:r>
              <a:rPr lang="zh-CN" altLang="en-US" b="1">
                <a:sym typeface="Symbol" panose="05050102010706020507" pitchFamily="18" charset="2"/>
              </a:rPr>
              <a:t></a:t>
            </a:r>
            <a:r>
              <a:rPr lang="en-US" altLang="zh-CN" sz="2800" b="1">
                <a:sym typeface="Symbol" panose="05050102010706020507" pitchFamily="18" charset="2"/>
              </a:rPr>
              <a:t>=</a:t>
            </a:r>
            <a:r>
              <a:rPr lang="en-US" altLang="zh-CN" b="1">
                <a:sym typeface="Symbol" panose="05050102010706020507" pitchFamily="18" charset="2"/>
              </a:rPr>
              <a:t> -2</a:t>
            </a:r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D280E562-CC6E-4521-BA91-C32A9648A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9" y="2673350"/>
            <a:ext cx="3889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Symbol" panose="05050102010706020507" pitchFamily="18" charset="2"/>
              </a:rPr>
              <a:t>x</a:t>
            </a:r>
            <a:r>
              <a:rPr lang="en-US" altLang="zh-CN" sz="2800" b="1">
                <a:sym typeface="Symbol" panose="05050102010706020507" pitchFamily="18" charset="2"/>
              </a:rPr>
              <a:t>=</a:t>
            </a:r>
            <a:r>
              <a:rPr lang="en-US" altLang="zh-CN" b="1">
                <a:sym typeface="Symbol" panose="05050102010706020507" pitchFamily="18" charset="2"/>
              </a:rPr>
              <a:t> a={2 , - , 2 },</a:t>
            </a:r>
            <a:endParaRPr lang="en-US" altLang="zh-CN" sz="2800" b="1">
              <a:sym typeface="Symbol" panose="05050102010706020507" pitchFamily="18" charset="2"/>
            </a:endParaRPr>
          </a:p>
        </p:txBody>
      </p:sp>
      <p:sp>
        <p:nvSpPr>
          <p:cNvPr id="46092" name="Rectangle 12">
            <a:extLst>
              <a:ext uri="{FF2B5EF4-FFF2-40B4-BE49-F238E27FC236}">
                <a16:creationId xmlns:a16="http://schemas.microsoft.com/office/drawing/2014/main" id="{28D8E163-EE72-46AF-A34B-CE04386D5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3429000"/>
            <a:ext cx="4032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zh-CN" sz="2800" b="1"/>
              <a:t>即   </a:t>
            </a:r>
            <a:r>
              <a:rPr kumimoji="0" lang="zh-CN" altLang="zh-CN" b="1"/>
              <a:t>4 </a:t>
            </a:r>
            <a:r>
              <a:rPr lang="en-US" altLang="zh-CN" b="1">
                <a:sym typeface="Symbol" panose="05050102010706020507" pitchFamily="18" charset="2"/>
              </a:rPr>
              <a:t>+ +4 =-18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E2C8555-B7B6-4BE7-AD11-BEAB6EB4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0" y="2719388"/>
            <a:ext cx="2305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ym typeface="Symbol" panose="05050102010706020507" pitchFamily="18" charset="2"/>
              </a:rPr>
              <a:t>又 </a:t>
            </a:r>
            <a:r>
              <a:rPr lang="en-US" altLang="zh-CN" b="1"/>
              <a:t>a.x</a:t>
            </a:r>
            <a:r>
              <a:rPr lang="en-US" altLang="zh-CN" sz="2800" b="1"/>
              <a:t>=</a:t>
            </a:r>
            <a:r>
              <a:rPr lang="en-US" altLang="zh-CN" b="1"/>
              <a:t> </a:t>
            </a:r>
            <a:r>
              <a:rPr kumimoji="0" lang="en-US" altLang="zh-CN" b="1"/>
              <a:t>-18</a:t>
            </a:r>
            <a:r>
              <a:rPr lang="en-US" altLang="zh-CN" b="1"/>
              <a:t>,</a:t>
            </a:r>
            <a:endParaRPr lang="en-US" altLang="zh-CN" sz="2800" b="1">
              <a:sym typeface="Symbol" panose="05050102010706020507" pitchFamily="18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42B9E-AC09-4DF4-A605-8A336B339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9" y="4297364"/>
            <a:ext cx="2879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ym typeface="Symbol" panose="05050102010706020507" pitchFamily="18" charset="2"/>
              </a:rPr>
              <a:t>即  </a:t>
            </a:r>
            <a:r>
              <a:rPr lang="en-US" altLang="en-US" b="1">
                <a:sym typeface="Symbol" panose="05050102010706020507" pitchFamily="18" charset="2"/>
              </a:rPr>
              <a:t>x</a:t>
            </a:r>
            <a:r>
              <a:rPr lang="en-US" altLang="en-US" sz="2800" b="1">
                <a:sym typeface="Symbol" panose="05050102010706020507" pitchFamily="18" charset="2"/>
              </a:rPr>
              <a:t>=</a:t>
            </a:r>
            <a:r>
              <a:rPr lang="en-US" altLang="en-US" b="1">
                <a:sym typeface="Symbol" panose="05050102010706020507" pitchFamily="18" charset="2"/>
              </a:rPr>
              <a:t>{-4,2,-4}</a:t>
            </a:r>
            <a:endParaRPr lang="en-US" altLang="zh-CN" b="1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4" grpId="0" autoUpdateAnimBg="0"/>
      <p:bldP spid="46087" grpId="0" autoUpdateAnimBg="0"/>
      <p:bldP spid="46088" grpId="0" autoUpdateAnimBg="0"/>
      <p:bldP spid="46092" grpId="0" autoUpdateAnimBg="0"/>
      <p:bldP spid="7" grpId="0" autoUpdateAnimBg="0"/>
      <p:bldP spid="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>
            <a:extLst>
              <a:ext uri="{FF2B5EF4-FFF2-40B4-BE49-F238E27FC236}">
                <a16:creationId xmlns:a16="http://schemas.microsoft.com/office/drawing/2014/main" id="{DE1BBCC7-CEC3-438B-9940-63592E8D1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257" y="2862565"/>
            <a:ext cx="6288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ym typeface="Symbol" panose="05050102010706020507" pitchFamily="18" charset="2"/>
              </a:rPr>
              <a:t>则称</a:t>
            </a:r>
            <a:r>
              <a:rPr lang="en-US" altLang="zh-CN" sz="2800" b="1">
                <a:sym typeface="Symbol" panose="05050102010706020507" pitchFamily="18" charset="2"/>
              </a:rPr>
              <a:t> c</a:t>
            </a:r>
            <a:r>
              <a:rPr lang="zh-CN" altLang="zh-CN" sz="2800" b="1">
                <a:sym typeface="Symbol" panose="05050102010706020507" pitchFamily="18" charset="2"/>
              </a:rPr>
              <a:t>为</a:t>
            </a:r>
            <a:r>
              <a:rPr lang="en-US" altLang="zh-CN" sz="2800" b="1">
                <a:sym typeface="Symbol" panose="05050102010706020507" pitchFamily="18" charset="2"/>
              </a:rPr>
              <a:t> a, b </a:t>
            </a:r>
            <a:r>
              <a:rPr lang="zh-CN" altLang="zh-CN" sz="2800" b="1">
                <a:sym typeface="Symbol" panose="05050102010706020507" pitchFamily="18" charset="2"/>
              </a:rPr>
              <a:t>的向量积，记为</a:t>
            </a:r>
            <a:r>
              <a:rPr lang="en-US" altLang="zh-CN" sz="2800" b="1">
                <a:sym typeface="Symbol" panose="05050102010706020507" pitchFamily="18" charset="2"/>
              </a:rPr>
              <a:t> c=a×b.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C17D3C06-5F85-4D7B-9557-0DC7FB7F5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56" y="132065"/>
            <a:ext cx="381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/>
              <a:t>二</a:t>
            </a:r>
            <a:r>
              <a:rPr lang="en-US" altLang="zh-CN" sz="3600" b="1"/>
              <a:t>. </a:t>
            </a:r>
            <a:r>
              <a:rPr lang="zh-CN" altLang="en-US" sz="3600" b="1"/>
              <a:t>向量的向量积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B4C5B16-21D0-43AA-99BC-C3E42C936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132" y="928991"/>
            <a:ext cx="78755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CC"/>
                </a:solidFill>
              </a:rPr>
              <a:t>1. </a:t>
            </a:r>
            <a:r>
              <a:rPr lang="zh-CN" altLang="en-US" b="1">
                <a:solidFill>
                  <a:srgbClr val="0000CC"/>
                </a:solidFill>
              </a:rPr>
              <a:t>向量积的定义：</a:t>
            </a:r>
            <a:r>
              <a:rPr lang="zh-CN" altLang="en-US" sz="2800" b="1"/>
              <a:t>设有向量</a:t>
            </a:r>
            <a:r>
              <a:rPr lang="en-US" altLang="en-US" sz="2800" b="1"/>
              <a:t>a,b</a:t>
            </a:r>
            <a:r>
              <a:rPr lang="zh-CN" altLang="en-US" sz="2800" b="1"/>
              <a:t>，定义</a:t>
            </a:r>
            <a:r>
              <a:rPr lang="en-US" altLang="en-US" sz="2800" b="1"/>
              <a:t>c</a:t>
            </a:r>
            <a:r>
              <a:rPr lang="zh-CN" altLang="en-US" sz="2800" b="1"/>
              <a:t>如下：</a:t>
            </a:r>
            <a:endParaRPr lang="zh-CN" altLang="zh-CN" sz="2800" b="1">
              <a:sym typeface="Symbol" panose="05050102010706020507" pitchFamily="18" charset="2"/>
            </a:endParaRPr>
          </a:p>
        </p:txBody>
      </p:sp>
      <p:sp>
        <p:nvSpPr>
          <p:cNvPr id="62473" name="Rectangle 9">
            <a:extLst>
              <a:ext uri="{FF2B5EF4-FFF2-40B4-BE49-F238E27FC236}">
                <a16:creationId xmlns:a16="http://schemas.microsoft.com/office/drawing/2014/main" id="{E8B0F087-F2D6-4979-94A4-8825EA218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707" y="2206927"/>
            <a:ext cx="56213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Symbol" panose="05050102010706020507" pitchFamily="18" charset="2"/>
              </a:rPr>
              <a:t>c</a:t>
            </a:r>
            <a:r>
              <a:rPr lang="zh-CN" altLang="zh-CN" sz="2800" b="1">
                <a:sym typeface="Symbol" panose="05050102010706020507" pitchFamily="18" charset="2"/>
              </a:rPr>
              <a:t>的方向</a:t>
            </a:r>
            <a:r>
              <a:rPr lang="en-US" altLang="zh-CN" sz="2800" b="1">
                <a:sym typeface="Symbol" panose="05050102010706020507" pitchFamily="18" charset="2"/>
              </a:rPr>
              <a:t>: </a:t>
            </a:r>
            <a:r>
              <a:rPr lang="zh-CN" altLang="zh-CN" sz="2800" b="1">
                <a:sym typeface="Symbol" panose="05050102010706020507" pitchFamily="18" charset="2"/>
              </a:rPr>
              <a:t>由</a:t>
            </a:r>
            <a:r>
              <a:rPr lang="en-US" altLang="zh-CN" sz="2800" b="1">
                <a:sym typeface="Symbol" panose="05050102010706020507" pitchFamily="18" charset="2"/>
              </a:rPr>
              <a:t> a, b </a:t>
            </a:r>
            <a:r>
              <a:rPr lang="zh-CN" altLang="zh-CN" sz="2800" b="1">
                <a:sym typeface="Symbol" panose="05050102010706020507" pitchFamily="18" charset="2"/>
              </a:rPr>
              <a:t>按右手法则确定，</a:t>
            </a:r>
          </a:p>
        </p:txBody>
      </p:sp>
      <p:sp>
        <p:nvSpPr>
          <p:cNvPr id="62474" name="Rectangle 10">
            <a:extLst>
              <a:ext uri="{FF2B5EF4-FFF2-40B4-BE49-F238E27FC236}">
                <a16:creationId xmlns:a16="http://schemas.microsoft.com/office/drawing/2014/main" id="{BA70A57B-DCEF-423F-8EBC-3B4D7D154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644" y="1597328"/>
            <a:ext cx="7618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/>
              <a:t> </a:t>
            </a:r>
            <a:r>
              <a:rPr lang="en-US" altLang="en-US" sz="2800" b="1"/>
              <a:t>c </a:t>
            </a:r>
            <a:r>
              <a:rPr lang="zh-CN" altLang="en-US" sz="2800" b="1"/>
              <a:t>的模</a:t>
            </a:r>
            <a:r>
              <a:rPr lang="en-US" altLang="zh-CN" sz="2800" b="1"/>
              <a:t>:</a:t>
            </a:r>
            <a:r>
              <a:rPr lang="zh-CN" altLang="en-US" sz="2800" b="1"/>
              <a:t> </a:t>
            </a:r>
            <a:r>
              <a:rPr lang="en-US" altLang="zh-CN" sz="2800" b="1"/>
              <a:t>|</a:t>
            </a:r>
            <a:r>
              <a:rPr lang="en-US" altLang="en-US" sz="2800" b="1"/>
              <a:t>c|=|a|·|b|sin</a:t>
            </a:r>
            <a:r>
              <a:rPr lang="en-US" altLang="en-US" sz="2800" b="1">
                <a:sym typeface="Symbol" panose="05050102010706020507" pitchFamily="18" charset="2"/>
              </a:rPr>
              <a:t>；      (</a:t>
            </a:r>
            <a:r>
              <a:rPr lang="zh-CN" altLang="en-US" sz="2800" b="1">
                <a:sym typeface="Symbol" panose="05050102010706020507" pitchFamily="18" charset="2"/>
              </a:rPr>
              <a:t>其中</a:t>
            </a:r>
            <a:r>
              <a:rPr lang="en-US" altLang="en-US" sz="2800" b="1">
                <a:sym typeface="Symbol" panose="05050102010706020507" pitchFamily="18" charset="2"/>
              </a:rPr>
              <a:t></a:t>
            </a:r>
            <a:r>
              <a:rPr lang="zh-CN" altLang="en-US" sz="2800" b="1">
                <a:sym typeface="Symbol" panose="05050102010706020507" pitchFamily="18" charset="2"/>
              </a:rPr>
              <a:t>为</a:t>
            </a:r>
            <a:r>
              <a:rPr lang="en-US" altLang="zh-CN" sz="2800" b="1">
                <a:sym typeface="Symbol" panose="05050102010706020507" pitchFamily="18" charset="2"/>
              </a:rPr>
              <a:t>a,b</a:t>
            </a:r>
            <a:r>
              <a:rPr lang="zh-CN" altLang="zh-CN" sz="2800" b="1">
                <a:sym typeface="Symbol" panose="05050102010706020507" pitchFamily="18" charset="2"/>
              </a:rPr>
              <a:t>的夹角）</a:t>
            </a:r>
            <a:endParaRPr lang="zh-CN" altLang="en-US" sz="2800" b="1">
              <a:sym typeface="Symbol" panose="05050102010706020507" pitchFamily="18" charset="2"/>
            </a:endParaRPr>
          </a:p>
        </p:txBody>
      </p:sp>
      <p:sp>
        <p:nvSpPr>
          <p:cNvPr id="62475" name="Rectangle 11">
            <a:extLst>
              <a:ext uri="{FF2B5EF4-FFF2-40B4-BE49-F238E27FC236}">
                <a16:creationId xmlns:a16="http://schemas.microsoft.com/office/drawing/2014/main" id="{DBD83647-0DF0-4216-B05D-F4B8F7BF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106" y="3953177"/>
            <a:ext cx="8280400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00CC"/>
                </a:solidFill>
                <a:sym typeface="Symbol" panose="05050102010706020507" pitchFamily="18" charset="2"/>
              </a:rPr>
              <a:t>注</a:t>
            </a:r>
            <a:r>
              <a:rPr lang="en-US" altLang="zh-CN" sz="3600" b="1">
                <a:solidFill>
                  <a:srgbClr val="0000CC"/>
                </a:solidFill>
                <a:sym typeface="Symbol" panose="05050102010706020507" pitchFamily="18" charset="2"/>
              </a:rPr>
              <a:t>:</a:t>
            </a:r>
            <a:r>
              <a:rPr lang="en-US" altLang="zh-CN" sz="2800" b="1">
                <a:sym typeface="Symbol" panose="05050102010706020507" pitchFamily="18" charset="2"/>
              </a:rPr>
              <a:t> a×b</a:t>
            </a:r>
            <a:r>
              <a:rPr lang="zh-CN" altLang="zh-CN" sz="2800" b="1">
                <a:sym typeface="Symbol" panose="05050102010706020507" pitchFamily="18" charset="2"/>
              </a:rPr>
              <a:t>是一个向量</a:t>
            </a:r>
            <a:r>
              <a:rPr lang="en-US" altLang="zh-CN" sz="2800" b="1">
                <a:sym typeface="Symbol" panose="05050102010706020507" pitchFamily="18" charset="2"/>
              </a:rPr>
              <a:t>; </a:t>
            </a:r>
            <a:r>
              <a:rPr lang="zh-CN" altLang="zh-CN" sz="2800" b="1">
                <a:sym typeface="Symbol" panose="05050102010706020507" pitchFamily="18" charset="2"/>
              </a:rPr>
              <a:t>其特征为</a:t>
            </a:r>
            <a:r>
              <a:rPr lang="en-US" altLang="zh-CN" sz="2800" b="1">
                <a:sym typeface="Symbol" panose="05050102010706020507" pitchFamily="18" charset="2"/>
              </a:rPr>
              <a:t>: </a:t>
            </a:r>
            <a:r>
              <a:rPr lang="zh-CN" altLang="zh-CN" sz="2800" b="1">
                <a:sym typeface="Symbol" panose="05050102010706020507" pitchFamily="18" charset="2"/>
              </a:rPr>
              <a:t>方向与</a:t>
            </a:r>
            <a:r>
              <a:rPr lang="en-US" altLang="zh-CN" sz="2800" b="1">
                <a:sym typeface="Symbol" panose="05050102010706020507" pitchFamily="18" charset="2"/>
              </a:rPr>
              <a:t>a</a:t>
            </a:r>
            <a:r>
              <a:rPr lang="zh-CN" altLang="zh-CN" sz="2800" b="1">
                <a:sym typeface="Symbol" panose="05050102010706020507" pitchFamily="18" charset="2"/>
              </a:rPr>
              <a:t>与</a:t>
            </a:r>
            <a:r>
              <a:rPr lang="en-US" altLang="zh-CN" sz="2800" b="1">
                <a:sym typeface="Symbol" panose="05050102010706020507" pitchFamily="18" charset="2"/>
              </a:rPr>
              <a:t>b</a:t>
            </a:r>
            <a:r>
              <a:rPr lang="zh-CN" altLang="zh-CN" sz="2800" b="1">
                <a:sym typeface="Symbol" panose="05050102010706020507" pitchFamily="18" charset="2"/>
              </a:rPr>
              <a:t>都垂直</a:t>
            </a:r>
            <a:r>
              <a:rPr lang="en-US" altLang="zh-CN" sz="2800" b="1">
                <a:sym typeface="Symbol" panose="05050102010706020507" pitchFamily="18" charset="2"/>
              </a:rPr>
              <a:t>, </a:t>
            </a:r>
            <a:r>
              <a:rPr lang="zh-CN" altLang="zh-CN" sz="2800" b="1">
                <a:sym typeface="Symbol" panose="05050102010706020507" pitchFamily="18" charset="2"/>
              </a:rPr>
              <a:t>模等于以</a:t>
            </a:r>
            <a:r>
              <a:rPr lang="en-US" altLang="zh-CN" sz="2800" b="1">
                <a:sym typeface="Symbol" panose="05050102010706020507" pitchFamily="18" charset="2"/>
              </a:rPr>
              <a:t>a,b</a:t>
            </a:r>
            <a:r>
              <a:rPr lang="zh-CN" altLang="zh-CN" sz="2800" b="1">
                <a:sym typeface="Symbol" panose="05050102010706020507" pitchFamily="18" charset="2"/>
              </a:rPr>
              <a:t>为邻边的平行四边形的面积。</a:t>
            </a:r>
            <a:r>
              <a:rPr lang="en-US" altLang="zh-CN" sz="2800" b="1">
                <a:sym typeface="Symbol" panose="05050102010706020507" pitchFamily="18" charset="2"/>
              </a:rPr>
              <a:t> </a:t>
            </a:r>
            <a:endParaRPr lang="zh-CN" altLang="en-US" sz="2800" b="1">
              <a:sym typeface="Symbol" panose="05050102010706020507" pitchFamily="18" charset="2"/>
            </a:endParaRPr>
          </a:p>
        </p:txBody>
      </p:sp>
      <p:sp>
        <p:nvSpPr>
          <p:cNvPr id="62476" name="Text Box 12">
            <a:extLst>
              <a:ext uri="{FF2B5EF4-FFF2-40B4-BE49-F238E27FC236}">
                <a16:creationId xmlns:a16="http://schemas.microsoft.com/office/drawing/2014/main" id="{283577D0-7D82-4758-801D-5DDF09091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306" y="3453116"/>
            <a:ext cx="392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ym typeface="Symbol" panose="05050102010706020507" pitchFamily="18" charset="2"/>
              </a:rPr>
              <a:t>又称为叉乘积或矢量积</a:t>
            </a:r>
            <a:r>
              <a:rPr lang="en-US" altLang="zh-CN" sz="2800" b="1"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022AEE65-3D77-4265-9E85-EE9BA88E6F27}"/>
              </a:ext>
            </a:extLst>
          </p:cNvPr>
          <p:cNvGrpSpPr>
            <a:grpSpLocks/>
          </p:cNvGrpSpPr>
          <p:nvPr/>
        </p:nvGrpSpPr>
        <p:grpSpPr bwMode="auto">
          <a:xfrm>
            <a:off x="1578181" y="5124451"/>
            <a:ext cx="6759764" cy="1398588"/>
            <a:chOff x="-87" y="217"/>
            <a:chExt cx="5218" cy="881"/>
          </a:xfrm>
        </p:grpSpPr>
        <p:sp>
          <p:nvSpPr>
            <p:cNvPr id="11294" name="Text Box 14">
              <a:extLst>
                <a:ext uri="{FF2B5EF4-FFF2-40B4-BE49-F238E27FC236}">
                  <a16:creationId xmlns:a16="http://schemas.microsoft.com/office/drawing/2014/main" id="{B997348A-8E83-4396-A37F-F253FF265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2" y="217"/>
              <a:ext cx="3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/>
                <a:t>即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95" name="Object 15">
                  <a:extLst>
                    <a:ext uri="{FF2B5EF4-FFF2-40B4-BE49-F238E27FC236}">
                      <a16:creationId xmlns:a16="http://schemas.microsoft.com/office/drawing/2014/main" id="{36299786-1CF4-4ED8-802E-191D1F3314D3}"/>
                    </a:ext>
                  </a:extLst>
                </p:cNvPr>
                <p:cNvSpPr txBox="1"/>
                <p:nvPr/>
              </p:nvSpPr>
              <p:spPr bwMode="auto">
                <a:xfrm>
                  <a:off x="-87" y="570"/>
                  <a:ext cx="5218" cy="5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 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acc>
                          </m:e>
                        </m:d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</m:e>
                        </m:d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acc>
                          </m:e>
                        </m:d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^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1295" name="Object 15">
                  <a:extLst>
                    <a:ext uri="{FF2B5EF4-FFF2-40B4-BE49-F238E27FC236}">
                      <a16:creationId xmlns:a16="http://schemas.microsoft.com/office/drawing/2014/main" id="{36299786-1CF4-4ED8-802E-191D1F331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87" y="570"/>
                  <a:ext cx="5218" cy="52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3B0E3AB0-77BD-431A-932F-4F118EB0A599}"/>
              </a:ext>
            </a:extLst>
          </p:cNvPr>
          <p:cNvGrpSpPr>
            <a:grpSpLocks/>
          </p:cNvGrpSpPr>
          <p:nvPr/>
        </p:nvGrpSpPr>
        <p:grpSpPr bwMode="auto">
          <a:xfrm>
            <a:off x="8934836" y="4590834"/>
            <a:ext cx="2081213" cy="2060575"/>
            <a:chOff x="432" y="912"/>
            <a:chExt cx="1968" cy="1396"/>
          </a:xfrm>
        </p:grpSpPr>
        <p:grpSp>
          <p:nvGrpSpPr>
            <p:cNvPr id="11285" name="Group 17">
              <a:extLst>
                <a:ext uri="{FF2B5EF4-FFF2-40B4-BE49-F238E27FC236}">
                  <a16:creationId xmlns:a16="http://schemas.microsoft.com/office/drawing/2014/main" id="{ACD7163D-2A63-49C0-AC43-2F339745D6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912"/>
              <a:ext cx="1968" cy="1008"/>
              <a:chOff x="432" y="960"/>
              <a:chExt cx="1968" cy="1008"/>
            </a:xfrm>
          </p:grpSpPr>
          <p:sp>
            <p:nvSpPr>
              <p:cNvPr id="11288" name="Line 18">
                <a:extLst>
                  <a:ext uri="{FF2B5EF4-FFF2-40B4-BE49-F238E27FC236}">
                    <a16:creationId xmlns:a16="http://schemas.microsoft.com/office/drawing/2014/main" id="{76CF69CE-AFD5-46E1-BD13-C8283A1DF3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" y="960"/>
                <a:ext cx="720" cy="9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9" name="Line 19">
                <a:extLst>
                  <a:ext uri="{FF2B5EF4-FFF2-40B4-BE49-F238E27FC236}">
                    <a16:creationId xmlns:a16="http://schemas.microsoft.com/office/drawing/2014/main" id="{6EDE3FF1-614B-4577-A711-7DBF4DB26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1008"/>
                <a:ext cx="72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0" name="Line 20">
                <a:extLst>
                  <a:ext uri="{FF2B5EF4-FFF2-40B4-BE49-F238E27FC236}">
                    <a16:creationId xmlns:a16="http://schemas.microsoft.com/office/drawing/2014/main" id="{8CE54FA6-4BA1-4345-B11D-C6C0FD9FA5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920"/>
                <a:ext cx="1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1" name="Line 21">
                <a:extLst>
                  <a:ext uri="{FF2B5EF4-FFF2-40B4-BE49-F238E27FC236}">
                    <a16:creationId xmlns:a16="http://schemas.microsoft.com/office/drawing/2014/main" id="{9AFC6D13-C98C-47A9-9314-B6F1E92DE5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009"/>
                <a:ext cx="1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2" name="Line 22">
                <a:extLst>
                  <a:ext uri="{FF2B5EF4-FFF2-40B4-BE49-F238E27FC236}">
                    <a16:creationId xmlns:a16="http://schemas.microsoft.com/office/drawing/2014/main" id="{8E12791E-0A06-4FB0-99D0-BFB6E0D96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008"/>
                <a:ext cx="624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3" name="Line 23">
                <a:extLst>
                  <a:ext uri="{FF2B5EF4-FFF2-40B4-BE49-F238E27FC236}">
                    <a16:creationId xmlns:a16="http://schemas.microsoft.com/office/drawing/2014/main" id="{D9A08611-1025-49B7-AFFA-94011B2F3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05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86" name="Object 24">
                  <a:extLst>
                    <a:ext uri="{FF2B5EF4-FFF2-40B4-BE49-F238E27FC236}">
                      <a16:creationId xmlns:a16="http://schemas.microsoft.com/office/drawing/2014/main" id="{52362C95-60D2-47E1-B80B-DCF42F9FB39E}"/>
                    </a:ext>
                  </a:extLst>
                </p:cNvPr>
                <p:cNvSpPr txBox="1"/>
                <p:nvPr/>
              </p:nvSpPr>
              <p:spPr bwMode="auto">
                <a:xfrm>
                  <a:off x="864" y="1872"/>
                  <a:ext cx="303" cy="4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1286" name="Object 24">
                  <a:extLst>
                    <a:ext uri="{FF2B5EF4-FFF2-40B4-BE49-F238E27FC236}">
                      <a16:creationId xmlns:a16="http://schemas.microsoft.com/office/drawing/2014/main" id="{52362C95-60D2-47E1-B80B-DCF42F9FB3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1872"/>
                  <a:ext cx="303" cy="436"/>
                </a:xfrm>
                <a:prstGeom prst="rect">
                  <a:avLst/>
                </a:prstGeom>
                <a:blipFill>
                  <a:blip r:embed="rId3"/>
                  <a:stretch>
                    <a:fillRect t="-13333" r="-2115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87" name="Object 25">
                  <a:extLst>
                    <a:ext uri="{FF2B5EF4-FFF2-40B4-BE49-F238E27FC236}">
                      <a16:creationId xmlns:a16="http://schemas.microsoft.com/office/drawing/2014/main" id="{1C115EEC-F360-4123-9479-FA35B212DC76}"/>
                    </a:ext>
                  </a:extLst>
                </p:cNvPr>
                <p:cNvSpPr txBox="1"/>
                <p:nvPr/>
              </p:nvSpPr>
              <p:spPr bwMode="auto">
                <a:xfrm>
                  <a:off x="528" y="1104"/>
                  <a:ext cx="267" cy="4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1287" name="Object 25">
                  <a:extLst>
                    <a:ext uri="{FF2B5EF4-FFF2-40B4-BE49-F238E27FC236}">
                      <a16:creationId xmlns:a16="http://schemas.microsoft.com/office/drawing/2014/main" id="{1C115EEC-F360-4123-9479-FA35B212DC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8" y="1104"/>
                  <a:ext cx="267" cy="444"/>
                </a:xfrm>
                <a:prstGeom prst="rect">
                  <a:avLst/>
                </a:prstGeom>
                <a:blipFill>
                  <a:blip r:embed="rId4"/>
                  <a:stretch>
                    <a:fillRect r="-425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A10E34E-FEA4-4AE3-ACAB-19B8E65B1155}"/>
              </a:ext>
            </a:extLst>
          </p:cNvPr>
          <p:cNvGrpSpPr>
            <a:grpSpLocks/>
          </p:cNvGrpSpPr>
          <p:nvPr/>
        </p:nvGrpSpPr>
        <p:grpSpPr bwMode="auto">
          <a:xfrm>
            <a:off x="8934457" y="1551713"/>
            <a:ext cx="2540750" cy="1779587"/>
            <a:chOff x="6660232" y="2257708"/>
            <a:chExt cx="2225006" cy="1509165"/>
          </a:xfrm>
        </p:grpSpPr>
        <p:grpSp>
          <p:nvGrpSpPr>
            <p:cNvPr id="11276" name="Group 22">
              <a:extLst>
                <a:ext uri="{FF2B5EF4-FFF2-40B4-BE49-F238E27FC236}">
                  <a16:creationId xmlns:a16="http://schemas.microsoft.com/office/drawing/2014/main" id="{C8F2A70D-DA34-4546-BB47-D37A3BD1B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7274" y="2302590"/>
              <a:ext cx="1957964" cy="1144529"/>
              <a:chOff x="3727" y="3262"/>
              <a:chExt cx="1206" cy="812"/>
            </a:xfrm>
          </p:grpSpPr>
          <p:sp>
            <p:nvSpPr>
              <p:cNvPr id="11280" name="Line 17">
                <a:extLst>
                  <a:ext uri="{FF2B5EF4-FFF2-40B4-BE49-F238E27FC236}">
                    <a16:creationId xmlns:a16="http://schemas.microsoft.com/office/drawing/2014/main" id="{D6DE8C78-8EB7-48EC-B791-DD1744266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1" y="3585"/>
                <a:ext cx="447" cy="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1" name="Line 18">
                <a:extLst>
                  <a:ext uri="{FF2B5EF4-FFF2-40B4-BE49-F238E27FC236}">
                    <a16:creationId xmlns:a16="http://schemas.microsoft.com/office/drawing/2014/main" id="{13EAE847-C628-4AAD-972A-3ED69FA3C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27" y="4019"/>
                <a:ext cx="801" cy="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2" name="Line 19">
                <a:extLst>
                  <a:ext uri="{FF2B5EF4-FFF2-40B4-BE49-F238E27FC236}">
                    <a16:creationId xmlns:a16="http://schemas.microsoft.com/office/drawing/2014/main" id="{A0B891F5-A26F-4865-AAE5-30381D140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82" y="3574"/>
                <a:ext cx="75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3" name="Line 17">
                <a:extLst>
                  <a:ext uri="{FF2B5EF4-FFF2-40B4-BE49-F238E27FC236}">
                    <a16:creationId xmlns:a16="http://schemas.microsoft.com/office/drawing/2014/main" id="{B5A30377-E20D-4264-8AB7-3277E09B6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8" y="3596"/>
                <a:ext cx="405" cy="4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4" name="Line 19">
                <a:extLst>
                  <a:ext uri="{FF2B5EF4-FFF2-40B4-BE49-F238E27FC236}">
                    <a16:creationId xmlns:a16="http://schemas.microsoft.com/office/drawing/2014/main" id="{F0960E25-98B3-4B3C-B447-555322B86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5" y="3262"/>
                <a:ext cx="16" cy="7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77" name="矩形 41">
              <a:extLst>
                <a:ext uri="{FF2B5EF4-FFF2-40B4-BE49-F238E27FC236}">
                  <a16:creationId xmlns:a16="http://schemas.microsoft.com/office/drawing/2014/main" id="{19AFF20A-108F-4D67-8BB9-9AA7B1DA4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66" y="2589469"/>
              <a:ext cx="295001" cy="477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cs typeface="Times New Roman" panose="02020603050405020304" pitchFamily="18" charset="0"/>
                </a:rPr>
                <a:t>b</a:t>
              </a:r>
              <a:endParaRPr lang="zh-CN" altLang="en-US" sz="280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5BF5B0F-B012-4105-8678-127CD1EC1622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11278" y="3243653"/>
              <a:ext cx="405550" cy="52322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1279" name="矩形 53">
              <a:extLst>
                <a:ext uri="{FF2B5EF4-FFF2-40B4-BE49-F238E27FC236}">
                  <a16:creationId xmlns:a16="http://schemas.microsoft.com/office/drawing/2014/main" id="{7B77947E-1C9F-40CA-BC6F-0F5E597B3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0232" y="2257708"/>
              <a:ext cx="330222" cy="477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cs typeface="Times New Roman" panose="02020603050405020304" pitchFamily="18" charset="0"/>
                </a:rPr>
                <a:t>c</a:t>
              </a:r>
              <a:endParaRPr lang="zh-CN" alt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utoUpdateAnimBg="0"/>
      <p:bldP spid="62469" grpId="0" autoUpdateAnimBg="0"/>
      <p:bldP spid="62470" grpId="0" autoUpdateAnimBg="0"/>
      <p:bldP spid="62473" grpId="0" autoUpdateAnimBg="0"/>
      <p:bldP spid="62474" grpId="0" autoUpdateAnimBg="0"/>
      <p:bldP spid="62475" grpId="0" autoUpdateAnimBg="0"/>
      <p:bldP spid="62476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2021</Words>
  <Application>Microsoft Office PowerPoint</Application>
  <PresentationFormat>宽屏</PresentationFormat>
  <Paragraphs>200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Microsoft Equation 3.0</vt:lpstr>
      <vt:lpstr>CorelDRAW 11.0 Graphic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166</cp:revision>
  <dcterms:created xsi:type="dcterms:W3CDTF">2020-02-21T07:30:31Z</dcterms:created>
  <dcterms:modified xsi:type="dcterms:W3CDTF">2021-04-05T02:55:24Z</dcterms:modified>
</cp:coreProperties>
</file>