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nil\OneDrive\Desktop\Assignment_2_chart_diff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LOC/Total Smeels vs Commit time</a:t>
            </a:r>
          </a:p>
        </c:rich>
      </c:tx>
      <c:layout>
        <c:manualLayout>
          <c:xMode val="edge"/>
          <c:yMode val="edge"/>
          <c:x val="0.31648199160372742"/>
          <c:y val="3.38957375488214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Assignment_2_chart_diff!$D$2</c:f>
              <c:strCache>
                <c:ptCount val="1"/>
                <c:pt idx="0">
                  <c:v>LOC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Assignment_2_chart_diff!$D$3:$D$20</c:f>
              <c:numCache>
                <c:formatCode>General</c:formatCode>
                <c:ptCount val="18"/>
                <c:pt idx="0">
                  <c:v>789</c:v>
                </c:pt>
                <c:pt idx="1">
                  <c:v>11629</c:v>
                </c:pt>
                <c:pt idx="2">
                  <c:v>13989</c:v>
                </c:pt>
                <c:pt idx="3">
                  <c:v>16205</c:v>
                </c:pt>
                <c:pt idx="4">
                  <c:v>16654</c:v>
                </c:pt>
                <c:pt idx="5">
                  <c:v>17225</c:v>
                </c:pt>
                <c:pt idx="6">
                  <c:v>17312</c:v>
                </c:pt>
                <c:pt idx="7">
                  <c:v>17268</c:v>
                </c:pt>
                <c:pt idx="8">
                  <c:v>17287</c:v>
                </c:pt>
                <c:pt idx="9">
                  <c:v>16801</c:v>
                </c:pt>
                <c:pt idx="10">
                  <c:v>15798</c:v>
                </c:pt>
                <c:pt idx="11">
                  <c:v>15502</c:v>
                </c:pt>
                <c:pt idx="12">
                  <c:v>15506</c:v>
                </c:pt>
                <c:pt idx="13">
                  <c:v>15139</c:v>
                </c:pt>
                <c:pt idx="14">
                  <c:v>15147</c:v>
                </c:pt>
                <c:pt idx="15">
                  <c:v>15442</c:v>
                </c:pt>
                <c:pt idx="16">
                  <c:v>15442</c:v>
                </c:pt>
                <c:pt idx="17">
                  <c:v>15375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9-4020-A57D-50EBB616675E}"/>
            </c:ext>
          </c:extLst>
        </c:ser>
        <c:ser>
          <c:idx val="1"/>
          <c:order val="1"/>
          <c:tx>
            <c:strRef>
              <c:f>Assignment_2_chart_diff!$E$2</c:f>
              <c:strCache>
                <c:ptCount val="1"/>
                <c:pt idx="0">
                  <c:v>Total Smells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Assignment_2_chart_diff!$E$3:$E$20</c:f>
              <c:numCache>
                <c:formatCode>General</c:formatCode>
                <c:ptCount val="18"/>
                <c:pt idx="0">
                  <c:v>37</c:v>
                </c:pt>
                <c:pt idx="1">
                  <c:v>371</c:v>
                </c:pt>
                <c:pt idx="2">
                  <c:v>465</c:v>
                </c:pt>
                <c:pt idx="3">
                  <c:v>513</c:v>
                </c:pt>
                <c:pt idx="4">
                  <c:v>530</c:v>
                </c:pt>
                <c:pt idx="5">
                  <c:v>560</c:v>
                </c:pt>
                <c:pt idx="6">
                  <c:v>560</c:v>
                </c:pt>
                <c:pt idx="7">
                  <c:v>565</c:v>
                </c:pt>
                <c:pt idx="8">
                  <c:v>571</c:v>
                </c:pt>
                <c:pt idx="9">
                  <c:v>642</c:v>
                </c:pt>
                <c:pt idx="10">
                  <c:v>613</c:v>
                </c:pt>
                <c:pt idx="11">
                  <c:v>609</c:v>
                </c:pt>
                <c:pt idx="12">
                  <c:v>608</c:v>
                </c:pt>
                <c:pt idx="13">
                  <c:v>596</c:v>
                </c:pt>
                <c:pt idx="14">
                  <c:v>595</c:v>
                </c:pt>
                <c:pt idx="15">
                  <c:v>733</c:v>
                </c:pt>
                <c:pt idx="16">
                  <c:v>733</c:v>
                </c:pt>
                <c:pt idx="17">
                  <c:v>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29-4020-A57D-50EBB6166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0171824"/>
        <c:axId val="507078672"/>
      </c:lineChart>
      <c:catAx>
        <c:axId val="700171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 from 2005 to 2022 with the gap of 1 year between each commit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78672"/>
        <c:crosses val="autoZero"/>
        <c:auto val="1"/>
        <c:lblAlgn val="ctr"/>
        <c:lblOffset val="100"/>
        <c:noMultiLvlLbl val="0"/>
      </c:catAx>
      <c:valAx>
        <c:axId val="507078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Total LOC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1718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 vs Commit line</a:t>
            </a:r>
            <a:r>
              <a:rPr lang="en-US" baseline="0"/>
              <a:t>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26159230096239"/>
          <c:y val="0.16708333333333336"/>
          <c:w val="0.80596062992125983"/>
          <c:h val="0.52630796150481185"/>
        </c:manualLayout>
      </c:layout>
      <c:lineChart>
        <c:grouping val="standard"/>
        <c:varyColors val="0"/>
        <c:ser>
          <c:idx val="0"/>
          <c:order val="0"/>
          <c:tx>
            <c:strRef>
              <c:f>Assignment_2_chart_diff!$D$2</c:f>
              <c:strCache>
                <c:ptCount val="1"/>
                <c:pt idx="0">
                  <c:v>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Assignment_2_chart_diff!$D$3:$D$20</c:f>
              <c:numCache>
                <c:formatCode>General</c:formatCode>
                <c:ptCount val="18"/>
                <c:pt idx="0">
                  <c:v>789</c:v>
                </c:pt>
                <c:pt idx="1">
                  <c:v>11629</c:v>
                </c:pt>
                <c:pt idx="2">
                  <c:v>13989</c:v>
                </c:pt>
                <c:pt idx="3">
                  <c:v>16205</c:v>
                </c:pt>
                <c:pt idx="4">
                  <c:v>16654</c:v>
                </c:pt>
                <c:pt idx="5">
                  <c:v>17225</c:v>
                </c:pt>
                <c:pt idx="6">
                  <c:v>17312</c:v>
                </c:pt>
                <c:pt idx="7">
                  <c:v>17268</c:v>
                </c:pt>
                <c:pt idx="8">
                  <c:v>17287</c:v>
                </c:pt>
                <c:pt idx="9">
                  <c:v>16801</c:v>
                </c:pt>
                <c:pt idx="10">
                  <c:v>15798</c:v>
                </c:pt>
                <c:pt idx="11">
                  <c:v>15502</c:v>
                </c:pt>
                <c:pt idx="12">
                  <c:v>15506</c:v>
                </c:pt>
                <c:pt idx="13">
                  <c:v>15139</c:v>
                </c:pt>
                <c:pt idx="14">
                  <c:v>15147</c:v>
                </c:pt>
                <c:pt idx="15">
                  <c:v>15442</c:v>
                </c:pt>
                <c:pt idx="16">
                  <c:v>15442</c:v>
                </c:pt>
                <c:pt idx="17">
                  <c:v>15375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14-4B97-9C00-3C5B99215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665824"/>
        <c:axId val="507082032"/>
      </c:lineChart>
      <c:catAx>
        <c:axId val="47166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</a:t>
                </a:r>
                <a:r>
                  <a:rPr lang="en-CA" baseline="0"/>
                  <a:t> from 2005 to 2022 with the gap of 1 year 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82032"/>
        <c:crosses val="autoZero"/>
        <c:auto val="1"/>
        <c:lblAlgn val="ctr"/>
        <c:lblOffset val="100"/>
        <c:noMultiLvlLbl val="0"/>
      </c:catAx>
      <c:valAx>
        <c:axId val="5070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Total LOC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66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Smells vs Commit line graph</a:t>
            </a:r>
          </a:p>
        </c:rich>
      </c:tx>
      <c:layout>
        <c:manualLayout>
          <c:xMode val="edge"/>
          <c:yMode val="edge"/>
          <c:x val="0.2790901137357830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Assignment_2_chart_diff!$E$2</c:f>
              <c:strCache>
                <c:ptCount val="1"/>
                <c:pt idx="0">
                  <c:v>Total Smells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Assignment_2_chart_diff!$E$3:$E$20</c:f>
              <c:numCache>
                <c:formatCode>General</c:formatCode>
                <c:ptCount val="18"/>
                <c:pt idx="0">
                  <c:v>37</c:v>
                </c:pt>
                <c:pt idx="1">
                  <c:v>371</c:v>
                </c:pt>
                <c:pt idx="2">
                  <c:v>465</c:v>
                </c:pt>
                <c:pt idx="3">
                  <c:v>513</c:v>
                </c:pt>
                <c:pt idx="4">
                  <c:v>530</c:v>
                </c:pt>
                <c:pt idx="5">
                  <c:v>560</c:v>
                </c:pt>
                <c:pt idx="6">
                  <c:v>560</c:v>
                </c:pt>
                <c:pt idx="7">
                  <c:v>565</c:v>
                </c:pt>
                <c:pt idx="8">
                  <c:v>571</c:v>
                </c:pt>
                <c:pt idx="9">
                  <c:v>642</c:v>
                </c:pt>
                <c:pt idx="10">
                  <c:v>613</c:v>
                </c:pt>
                <c:pt idx="11">
                  <c:v>609</c:v>
                </c:pt>
                <c:pt idx="12">
                  <c:v>608</c:v>
                </c:pt>
                <c:pt idx="13">
                  <c:v>596</c:v>
                </c:pt>
                <c:pt idx="14">
                  <c:v>595</c:v>
                </c:pt>
                <c:pt idx="15">
                  <c:v>733</c:v>
                </c:pt>
                <c:pt idx="16">
                  <c:v>733</c:v>
                </c:pt>
                <c:pt idx="17">
                  <c:v>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9E-47FE-B395-AA6DD31C3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46080"/>
        <c:axId val="1817369008"/>
      </c:lineChart>
      <c:catAx>
        <c:axId val="63404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baseline="0">
                    <a:effectLst/>
                  </a:rPr>
                  <a:t>Commits from 2005 to 2022 with the gap of 1 year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369008"/>
        <c:crosses val="autoZero"/>
        <c:auto val="1"/>
        <c:lblAlgn val="ctr"/>
        <c:lblOffset val="100"/>
        <c:noMultiLvlLbl val="0"/>
      </c:catAx>
      <c:valAx>
        <c:axId val="181736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Total</a:t>
                </a:r>
                <a:r>
                  <a:rPr lang="en-CA" baseline="0"/>
                  <a:t> Smells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4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Design Smell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Assignment_2_chart_diff!$I$2</c:f>
              <c:strCache>
                <c:ptCount val="1"/>
                <c:pt idx="0">
                  <c:v>Design Smell dens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Assignment_2_chart_diff!$I$3:$I$20</c:f>
              <c:numCache>
                <c:formatCode>General</c:formatCode>
                <c:ptCount val="18"/>
                <c:pt idx="0">
                  <c:v>12.67427122940431</c:v>
                </c:pt>
                <c:pt idx="1">
                  <c:v>10.405021927938774</c:v>
                </c:pt>
                <c:pt idx="2">
                  <c:v>9.3645006791050118</c:v>
                </c:pt>
                <c:pt idx="3">
                  <c:v>8.4541808083924721</c:v>
                </c:pt>
                <c:pt idx="4">
                  <c:v>8.4664344902125617</c:v>
                </c:pt>
                <c:pt idx="5">
                  <c:v>8.5921625544267055</c:v>
                </c:pt>
                <c:pt idx="6">
                  <c:v>8.3756931608133094</c:v>
                </c:pt>
                <c:pt idx="7">
                  <c:v>8.397034977993977</c:v>
                </c:pt>
                <c:pt idx="8">
                  <c:v>8.4456528026840978</c:v>
                </c:pt>
                <c:pt idx="9">
                  <c:v>8.2733170644604481</c:v>
                </c:pt>
                <c:pt idx="10">
                  <c:v>8.4187871882516774</c:v>
                </c:pt>
                <c:pt idx="11">
                  <c:v>8.5150303186685594</c:v>
                </c:pt>
                <c:pt idx="12">
                  <c:v>8.5128337417773761</c:v>
                </c:pt>
                <c:pt idx="13">
                  <c:v>8.6531474998348639</c:v>
                </c:pt>
                <c:pt idx="14">
                  <c:v>8.5825576021654459</c:v>
                </c:pt>
                <c:pt idx="15">
                  <c:v>7.1234296075637875</c:v>
                </c:pt>
                <c:pt idx="16">
                  <c:v>7.1234296075637875</c:v>
                </c:pt>
                <c:pt idx="17">
                  <c:v>7.2195121951219514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72-4214-8004-94EF25706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1119696"/>
        <c:axId val="2070052976"/>
      </c:lineChart>
      <c:catAx>
        <c:axId val="631119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</a:t>
                </a:r>
                <a:r>
                  <a:rPr lang="en-CA" baseline="0"/>
                  <a:t> from 2005 to 2022 with the gap of 1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052976"/>
        <c:crosses val="autoZero"/>
        <c:auto val="1"/>
        <c:lblAlgn val="ctr"/>
        <c:lblOffset val="100"/>
        <c:noMultiLvlLbl val="0"/>
      </c:catAx>
      <c:valAx>
        <c:axId val="207005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11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Architecture smell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184343740120986E-2"/>
          <c:y val="0.16245370370370371"/>
          <c:w val="0.90391451193853611"/>
          <c:h val="0.62447944006999123"/>
        </c:manualLayout>
      </c:layout>
      <c:lineChart>
        <c:grouping val="standard"/>
        <c:varyColors val="0"/>
        <c:ser>
          <c:idx val="0"/>
          <c:order val="0"/>
          <c:tx>
            <c:strRef>
              <c:f>Assignment_2_chart_diff!$G$2</c:f>
              <c:strCache>
                <c:ptCount val="1"/>
                <c:pt idx="0">
                  <c:v>Architecture smell dens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Assignment_2_chart_diff!$G$3:$G$20</c:f>
              <c:numCache>
                <c:formatCode>General</c:formatCode>
                <c:ptCount val="18"/>
                <c:pt idx="0">
                  <c:v>0</c:v>
                </c:pt>
                <c:pt idx="1">
                  <c:v>3.5256685871528077</c:v>
                </c:pt>
                <c:pt idx="2">
                  <c:v>3.2882979483880193</c:v>
                </c:pt>
                <c:pt idx="3">
                  <c:v>2.9003394014193149</c:v>
                </c:pt>
                <c:pt idx="4">
                  <c:v>2.9422360994355712</c:v>
                </c:pt>
                <c:pt idx="5">
                  <c:v>3.1349782293178521</c:v>
                </c:pt>
                <c:pt idx="6">
                  <c:v>3.1192236598890943</c:v>
                </c:pt>
                <c:pt idx="7">
                  <c:v>3.1271716469770676</c:v>
                </c:pt>
                <c:pt idx="8">
                  <c:v>3.1237345982530225</c:v>
                </c:pt>
                <c:pt idx="9">
                  <c:v>3.6902565323492649</c:v>
                </c:pt>
                <c:pt idx="10">
                  <c:v>3.1649575895682998</c:v>
                </c:pt>
                <c:pt idx="11">
                  <c:v>3.2253902722229388</c:v>
                </c:pt>
                <c:pt idx="12">
                  <c:v>3.2245582355217337</c:v>
                </c:pt>
                <c:pt idx="13">
                  <c:v>3.5008917365744106</c:v>
                </c:pt>
                <c:pt idx="14">
                  <c:v>3.4990427147289891</c:v>
                </c:pt>
                <c:pt idx="15">
                  <c:v>2.7198549410698094</c:v>
                </c:pt>
                <c:pt idx="16">
                  <c:v>2.7198549410698094</c:v>
                </c:pt>
                <c:pt idx="17">
                  <c:v>2.7317073170731709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90-4CB7-B4AD-B4F61133D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0419040"/>
        <c:axId val="1811285824"/>
      </c:lineChart>
      <c:catAx>
        <c:axId val="8204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</a:t>
                </a:r>
                <a:r>
                  <a:rPr lang="en-CA" baseline="0"/>
                  <a:t> from 2005 to 2022 with the gap of 1 year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85824"/>
        <c:crosses val="autoZero"/>
        <c:auto val="1"/>
        <c:lblAlgn val="ctr"/>
        <c:lblOffset val="100"/>
        <c:noMultiLvlLbl val="0"/>
      </c:catAx>
      <c:valAx>
        <c:axId val="181128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4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Implementation smells density</a:t>
            </a:r>
          </a:p>
        </c:rich>
      </c:tx>
      <c:layout>
        <c:manualLayout>
          <c:xMode val="edge"/>
          <c:yMode val="edge"/>
          <c:x val="0.2439304461942257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Assignment_2_chart_diff!$K$2</c:f>
              <c:strCache>
                <c:ptCount val="1"/>
                <c:pt idx="0">
                  <c:v>Implementation smells dens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Assignment_2_chart_diff!$K$3:$K$20</c:f>
              <c:numCache>
                <c:formatCode>General</c:formatCode>
                <c:ptCount val="18"/>
                <c:pt idx="0">
                  <c:v>32.953105196451205</c:v>
                </c:pt>
                <c:pt idx="1">
                  <c:v>16.854415684925616</c:v>
                </c:pt>
                <c:pt idx="2">
                  <c:v>19.65830295231968</c:v>
                </c:pt>
                <c:pt idx="3">
                  <c:v>19.315026226473311</c:v>
                </c:pt>
                <c:pt idx="4">
                  <c:v>19.454785637084186</c:v>
                </c:pt>
                <c:pt idx="5">
                  <c:v>19.390420899854863</c:v>
                </c:pt>
                <c:pt idx="6">
                  <c:v>19.466266173752309</c:v>
                </c:pt>
                <c:pt idx="7">
                  <c:v>19.863331016909893</c:v>
                </c:pt>
                <c:pt idx="8">
                  <c:v>20.130734077630589</c:v>
                </c:pt>
                <c:pt idx="9">
                  <c:v>23.510505327063864</c:v>
                </c:pt>
                <c:pt idx="10">
                  <c:v>24.306874287884543</c:v>
                </c:pt>
                <c:pt idx="11">
                  <c:v>24.448458263449876</c:v>
                </c:pt>
                <c:pt idx="12">
                  <c:v>24.377660260544307</c:v>
                </c:pt>
                <c:pt idx="13">
                  <c:v>24.109914789616223</c:v>
                </c:pt>
                <c:pt idx="14">
                  <c:v>24.097180959926057</c:v>
                </c:pt>
                <c:pt idx="15">
                  <c:v>24.737728273539698</c:v>
                </c:pt>
                <c:pt idx="16">
                  <c:v>24.737728273539698</c:v>
                </c:pt>
                <c:pt idx="17">
                  <c:v>24.130081300813007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C5-4DB6-BB64-42EBB2669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3330016"/>
        <c:axId val="1817359888"/>
      </c:lineChart>
      <c:catAx>
        <c:axId val="82333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</a:t>
                </a:r>
                <a:r>
                  <a:rPr lang="en-CA" baseline="0"/>
                  <a:t> from 2005 to 2022 with the gap of 1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359888"/>
        <c:crosses val="autoZero"/>
        <c:auto val="1"/>
        <c:lblAlgn val="ctr"/>
        <c:lblOffset val="100"/>
        <c:noMultiLvlLbl val="0"/>
      </c:catAx>
      <c:valAx>
        <c:axId val="181735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33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Avg</a:t>
            </a:r>
            <a:r>
              <a:rPr lang="en-CA" baseline="0"/>
              <a:t> &amp; Max LCOM VS Commits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Assignment_2_chart_diff!$L$2</c:f>
              <c:strCache>
                <c:ptCount val="1"/>
                <c:pt idx="0">
                  <c:v>Avg_LCOM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Assignment_2_chart_diff!$L$3:$L$20</c:f>
              <c:numCache>
                <c:formatCode>General</c:formatCode>
                <c:ptCount val="18"/>
                <c:pt idx="0">
                  <c:v>0.33300000000000002</c:v>
                </c:pt>
                <c:pt idx="1">
                  <c:v>0.13</c:v>
                </c:pt>
                <c:pt idx="2">
                  <c:v>0.12939999999999999</c:v>
                </c:pt>
                <c:pt idx="3">
                  <c:v>0.157</c:v>
                </c:pt>
                <c:pt idx="4">
                  <c:v>0.156</c:v>
                </c:pt>
                <c:pt idx="5">
                  <c:v>0.22800000000000001</c:v>
                </c:pt>
                <c:pt idx="6">
                  <c:v>0.22900000000000001</c:v>
                </c:pt>
                <c:pt idx="7">
                  <c:v>0.2296</c:v>
                </c:pt>
                <c:pt idx="8">
                  <c:v>0.22600000000000001</c:v>
                </c:pt>
                <c:pt idx="9">
                  <c:v>0.2152</c:v>
                </c:pt>
                <c:pt idx="10">
                  <c:v>0.254</c:v>
                </c:pt>
                <c:pt idx="11">
                  <c:v>0.25800000000000001</c:v>
                </c:pt>
                <c:pt idx="12">
                  <c:v>0.25800000000000001</c:v>
                </c:pt>
                <c:pt idx="13">
                  <c:v>0.26849000000000001</c:v>
                </c:pt>
                <c:pt idx="14">
                  <c:v>0.25869999999999999</c:v>
                </c:pt>
                <c:pt idx="15">
                  <c:v>0.30049999999999999</c:v>
                </c:pt>
                <c:pt idx="16">
                  <c:v>0.30049999999999999</c:v>
                </c:pt>
                <c:pt idx="17">
                  <c:v>0.28689999999999999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E1-48F3-9BB3-8883296A6126}"/>
            </c:ext>
          </c:extLst>
        </c:ser>
        <c:ser>
          <c:idx val="1"/>
          <c:order val="1"/>
          <c:tx>
            <c:strRef>
              <c:f>Assignment_2_chart_diff!$M$2</c:f>
              <c:strCache>
                <c:ptCount val="1"/>
                <c:pt idx="0">
                  <c:v>Max_LCOM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Assignment_2_chart_diff!$M$3:$M$20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E1-48F3-9BB3-8883296A6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9029792"/>
        <c:axId val="539143632"/>
      </c:lineChart>
      <c:catAx>
        <c:axId val="539029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 of</a:t>
                </a:r>
                <a:r>
                  <a:rPr lang="en-CA" baseline="0"/>
                  <a:t> 2005 to 2022 with gap of 1 year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143632"/>
        <c:crosses val="autoZero"/>
        <c:auto val="1"/>
        <c:lblAlgn val="ctr"/>
        <c:lblOffset val="100"/>
        <c:noMultiLvlLbl val="0"/>
      </c:catAx>
      <c:valAx>
        <c:axId val="53914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LCOM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0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Avg</a:t>
            </a:r>
            <a:r>
              <a:rPr lang="en-CA" baseline="0"/>
              <a:t> &amp; Max WMC VS Commits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Assignment_2_chart_diff!$N$2</c:f>
              <c:strCache>
                <c:ptCount val="1"/>
                <c:pt idx="0">
                  <c:v>Avg_WMC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Assignment_2_chart_diff!$N$3:$N$20</c:f>
              <c:numCache>
                <c:formatCode>General</c:formatCode>
                <c:ptCount val="18"/>
                <c:pt idx="0">
                  <c:v>13</c:v>
                </c:pt>
                <c:pt idx="1">
                  <c:v>5.48</c:v>
                </c:pt>
                <c:pt idx="2">
                  <c:v>5.78</c:v>
                </c:pt>
                <c:pt idx="3">
                  <c:v>6.0220000000000002</c:v>
                </c:pt>
                <c:pt idx="4">
                  <c:v>6.0149999999999997</c:v>
                </c:pt>
                <c:pt idx="5">
                  <c:v>5.7610000000000001</c:v>
                </c:pt>
                <c:pt idx="6">
                  <c:v>5.7850000000000001</c:v>
                </c:pt>
                <c:pt idx="7">
                  <c:v>5.8120000000000003</c:v>
                </c:pt>
                <c:pt idx="8">
                  <c:v>5.8539000000000003</c:v>
                </c:pt>
                <c:pt idx="9">
                  <c:v>5.7578899999999997</c:v>
                </c:pt>
                <c:pt idx="10">
                  <c:v>5.8292000000000002</c:v>
                </c:pt>
                <c:pt idx="11">
                  <c:v>5.7126999999999999</c:v>
                </c:pt>
                <c:pt idx="12">
                  <c:v>5.7126999999999999</c:v>
                </c:pt>
                <c:pt idx="13">
                  <c:v>5.6231999999999998</c:v>
                </c:pt>
                <c:pt idx="14">
                  <c:v>5.6795999999999998</c:v>
                </c:pt>
                <c:pt idx="15">
                  <c:v>5.9939999999999998</c:v>
                </c:pt>
                <c:pt idx="16">
                  <c:v>5.9943</c:v>
                </c:pt>
                <c:pt idx="17">
                  <c:v>5.9550999999999998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DB-46ED-AF0A-594650240A7F}"/>
            </c:ext>
          </c:extLst>
        </c:ser>
        <c:ser>
          <c:idx val="1"/>
          <c:order val="1"/>
          <c:tx>
            <c:strRef>
              <c:f>Assignment_2_chart_diff!$O$2</c:f>
              <c:strCache>
                <c:ptCount val="1"/>
                <c:pt idx="0">
                  <c:v>Max_WMC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Assignment_2_chart_diff!$O$3:$O$20</c:f>
              <c:numCache>
                <c:formatCode>General</c:formatCode>
                <c:ptCount val="18"/>
                <c:pt idx="0">
                  <c:v>66</c:v>
                </c:pt>
                <c:pt idx="1">
                  <c:v>96</c:v>
                </c:pt>
                <c:pt idx="2">
                  <c:v>96</c:v>
                </c:pt>
                <c:pt idx="3">
                  <c:v>96</c:v>
                </c:pt>
                <c:pt idx="4">
                  <c:v>96</c:v>
                </c:pt>
                <c:pt idx="5">
                  <c:v>96</c:v>
                </c:pt>
                <c:pt idx="6">
                  <c:v>96</c:v>
                </c:pt>
                <c:pt idx="7">
                  <c:v>96</c:v>
                </c:pt>
                <c:pt idx="8">
                  <c:v>96</c:v>
                </c:pt>
                <c:pt idx="9">
                  <c:v>98</c:v>
                </c:pt>
                <c:pt idx="10">
                  <c:v>87</c:v>
                </c:pt>
                <c:pt idx="11">
                  <c:v>87</c:v>
                </c:pt>
                <c:pt idx="12">
                  <c:v>87</c:v>
                </c:pt>
                <c:pt idx="13">
                  <c:v>87</c:v>
                </c:pt>
                <c:pt idx="14">
                  <c:v>87</c:v>
                </c:pt>
                <c:pt idx="15">
                  <c:v>89</c:v>
                </c:pt>
                <c:pt idx="16">
                  <c:v>89</c:v>
                </c:pt>
                <c:pt idx="17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DB-46ED-AF0A-594650240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9405440"/>
        <c:axId val="507077232"/>
      </c:lineChart>
      <c:catAx>
        <c:axId val="85940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</a:t>
                </a:r>
                <a:r>
                  <a:rPr lang="en-CA" baseline="0"/>
                  <a:t> of 2005 to 2022 with gap of 1year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77232"/>
        <c:crosses val="autoZero"/>
        <c:auto val="1"/>
        <c:lblAlgn val="ctr"/>
        <c:lblOffset val="100"/>
        <c:noMultiLvlLbl val="0"/>
      </c:catAx>
      <c:valAx>
        <c:axId val="50707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WMC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40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Avg</a:t>
            </a:r>
            <a:r>
              <a:rPr lang="en-CA" baseline="0"/>
              <a:t> &amp; Max LOC VS Commits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Assignment_2_chart_diff!$P$2</c:f>
              <c:strCache>
                <c:ptCount val="1"/>
                <c:pt idx="0">
                  <c:v>Avg_LOC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Assignment_2_chart_diff!$P$3:$P$20</c:f>
              <c:numCache>
                <c:formatCode>General</c:formatCode>
                <c:ptCount val="18"/>
                <c:pt idx="0">
                  <c:v>98.625</c:v>
                </c:pt>
                <c:pt idx="1">
                  <c:v>47.855899999999998</c:v>
                </c:pt>
                <c:pt idx="2">
                  <c:v>48.911999999999999</c:v>
                </c:pt>
                <c:pt idx="3">
                  <c:v>51.77</c:v>
                </c:pt>
                <c:pt idx="4">
                  <c:v>51.401200000000003</c:v>
                </c:pt>
                <c:pt idx="5">
                  <c:v>47.847200000000001</c:v>
                </c:pt>
                <c:pt idx="6">
                  <c:v>47.691400000000002</c:v>
                </c:pt>
                <c:pt idx="7">
                  <c:v>47.5702</c:v>
                </c:pt>
                <c:pt idx="8">
                  <c:v>47.622579999999999</c:v>
                </c:pt>
                <c:pt idx="9">
                  <c:v>44.213099999999997</c:v>
                </c:pt>
                <c:pt idx="10">
                  <c:v>43.520600000000002</c:v>
                </c:pt>
                <c:pt idx="11">
                  <c:v>42.8232</c:v>
                </c:pt>
                <c:pt idx="12">
                  <c:v>42.834249999999997</c:v>
                </c:pt>
                <c:pt idx="13">
                  <c:v>41.936199999999999</c:v>
                </c:pt>
                <c:pt idx="14">
                  <c:v>42.1922</c:v>
                </c:pt>
                <c:pt idx="15">
                  <c:v>43.4985</c:v>
                </c:pt>
                <c:pt idx="16">
                  <c:v>43.49859</c:v>
                </c:pt>
                <c:pt idx="17">
                  <c:v>43.0672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F1-426E-87A2-1A1575D2F114}"/>
            </c:ext>
          </c:extLst>
        </c:ser>
        <c:ser>
          <c:idx val="1"/>
          <c:order val="1"/>
          <c:tx>
            <c:strRef>
              <c:f>Assignment_2_chart_diff!$Q$2</c:f>
              <c:strCache>
                <c:ptCount val="1"/>
                <c:pt idx="0">
                  <c:v>Max_LOC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Assignment_2_chart_diff!$B$3:$B$20</c:f>
              <c:strCache>
                <c:ptCount val="18"/>
                <c:pt idx="0">
                  <c:v>6a8f510</c:v>
                </c:pt>
                <c:pt idx="1">
                  <c:v>d43a15d</c:v>
                </c:pt>
                <c:pt idx="2">
                  <c:v>d2ae34a</c:v>
                </c:pt>
                <c:pt idx="3">
                  <c:v>d6f8b38</c:v>
                </c:pt>
                <c:pt idx="4">
                  <c:v>c72fa28</c:v>
                </c:pt>
                <c:pt idx="5">
                  <c:v>9afc189</c:v>
                </c:pt>
                <c:pt idx="6">
                  <c:v>d7b5938</c:v>
                </c:pt>
                <c:pt idx="7">
                  <c:v>7edcbef</c:v>
                </c:pt>
                <c:pt idx="8">
                  <c:v>289b391</c:v>
                </c:pt>
                <c:pt idx="9">
                  <c:v>894d1a</c:v>
                </c:pt>
                <c:pt idx="10">
                  <c:v>5eabbae</c:v>
                </c:pt>
                <c:pt idx="11">
                  <c:v>e130e52</c:v>
                </c:pt>
                <c:pt idx="12">
                  <c:v>d886eb5</c:v>
                </c:pt>
                <c:pt idx="13">
                  <c:v>48252d</c:v>
                </c:pt>
                <c:pt idx="14">
                  <c:v>168366f</c:v>
                </c:pt>
                <c:pt idx="15">
                  <c:v>9cbdbc</c:v>
                </c:pt>
                <c:pt idx="16">
                  <c:v>60c81edf</c:v>
                </c:pt>
                <c:pt idx="17">
                  <c:v>f42194b</c:v>
                </c:pt>
              </c:strCache>
            </c:strRef>
          </c:cat>
          <c:val>
            <c:numRef>
              <c:f>Assignment_2_chart_diff!$Q$3:$Q$20</c:f>
              <c:numCache>
                <c:formatCode>General</c:formatCode>
                <c:ptCount val="18"/>
                <c:pt idx="0">
                  <c:v>472</c:v>
                </c:pt>
                <c:pt idx="1">
                  <c:v>881</c:v>
                </c:pt>
                <c:pt idx="2">
                  <c:v>881</c:v>
                </c:pt>
                <c:pt idx="3">
                  <c:v>881</c:v>
                </c:pt>
                <c:pt idx="4">
                  <c:v>881</c:v>
                </c:pt>
                <c:pt idx="5">
                  <c:v>881</c:v>
                </c:pt>
                <c:pt idx="6">
                  <c:v>881</c:v>
                </c:pt>
                <c:pt idx="7">
                  <c:v>881</c:v>
                </c:pt>
                <c:pt idx="8">
                  <c:v>881</c:v>
                </c:pt>
                <c:pt idx="9">
                  <c:v>895</c:v>
                </c:pt>
                <c:pt idx="10">
                  <c:v>647</c:v>
                </c:pt>
                <c:pt idx="11">
                  <c:v>647</c:v>
                </c:pt>
                <c:pt idx="12">
                  <c:v>647</c:v>
                </c:pt>
                <c:pt idx="13">
                  <c:v>644</c:v>
                </c:pt>
                <c:pt idx="14">
                  <c:v>680</c:v>
                </c:pt>
                <c:pt idx="15">
                  <c:v>680</c:v>
                </c:pt>
                <c:pt idx="16">
                  <c:v>680</c:v>
                </c:pt>
                <c:pt idx="17">
                  <c:v>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F1-426E-87A2-1A1575D2F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4552320"/>
        <c:axId val="2068147120"/>
      </c:lineChart>
      <c:catAx>
        <c:axId val="86455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Commits of 2005 to 2022</a:t>
                </a:r>
                <a:r>
                  <a:rPr lang="en-CA" baseline="0"/>
                  <a:t> with gap of 1 year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47120"/>
        <c:crosses val="autoZero"/>
        <c:auto val="1"/>
        <c:lblAlgn val="ctr"/>
        <c:lblOffset val="100"/>
        <c:noMultiLvlLbl val="0"/>
      </c:catAx>
      <c:valAx>
        <c:axId val="206814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5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2757-B0F2-6BA3-88F5-A41C4B1A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8805E-C305-4692-C7AB-A1927CB3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79DA-7F86-17E2-0AAF-C197585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F0DA-50F2-7D28-0128-B5EB13EE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F779-B86D-A512-7691-D24A4BBE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1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74B9-5321-68F0-B3B1-A0F2350F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93424-D810-419F-AF9A-DDDD7CEE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D8EE-38BC-3806-9DE1-E816AF20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400E-8672-BCA3-F91D-0AC71242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AF71A-CBE7-5B78-E6F7-76B26556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4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65866-3B2F-BD00-16A8-98CC81B49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F804F-4B17-8C5E-B572-E65100B2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6566-AB92-7A92-3E49-9BDD9F2D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2869-2331-306B-FED0-0B36B042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E191-A438-E05B-3253-085A10FB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11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AD8-E88B-5E2A-C401-B57E1DA8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8BC-AEE1-E7DE-79A7-93B4F870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0A04-4B2E-34C1-1810-47E04E05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A6CC-747F-C2C4-5DC5-F9FE6650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EB48-0FDB-D311-0011-65917154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0A3D-247C-BFCC-AD08-43B7D2EF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4368-37E6-0CF0-C267-0D738A69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A28A-3623-ECBD-5061-09B5AE02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7038-C513-B355-3871-CE85A49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F8AC-6E8E-D4CE-5187-360FCF21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58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A1BE-F4C5-86DA-A72E-6280BD61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3F2A-C256-D8B9-6170-11F691CB9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5C31-E93C-FC31-3996-BFC09199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E14A7-4A4C-5AD8-0522-05A02572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F6DB-A4B8-697C-47AA-6CE10985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73F6-F81C-C7F1-567B-4FD120F8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B760-0BC4-26AF-C1A7-278B4759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CD68-FC17-BBF1-1B30-BE70B3EF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B95E7-7B42-FE8F-AFB8-E269C5F2A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F889-6B98-56AA-2D7B-90DE5A71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83408-B9F7-28B4-6094-61D4C7AAE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FA46D-B787-6108-1F06-83104722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D5257-2EF1-9339-3CDB-EF855A7C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C8348-1EE8-EC12-21F4-4A97C553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B885-879B-EEAD-918A-3095625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B7A99-A9E3-EC26-0924-FAA08B06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DDAF5-E4AE-3E5C-765A-1FA27EB9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E5664-95DD-BC25-41C4-24E85D75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D591C-C45C-203A-FD7D-D8942762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20750-ABF6-B5FD-A4FD-85FBCA80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746B-C86C-E044-03B2-D3330044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C578-6123-E815-1705-7C81C8CE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C07D-657B-015F-3B41-C7F427F4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41C4E-4846-862D-BF49-1CADC2C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36FFF-F964-6D45-2D2F-BE6C66D7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DD676-8630-6510-3681-F37F2237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19FA-7DA4-5B08-0675-B84D8136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1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1C60-7E9D-CD9D-3819-F88F1FC7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4E210-1EC8-E6C7-0117-763D3B7A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19A69-0F67-BD6D-EA03-9E409CE74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F17AD-D7FA-97B5-D336-39CB2036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8F7D-D4FE-95B5-EB7D-DC0DAE66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1B1C-24E1-90CA-081C-80DB9A5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6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053BC-5D2F-0AD5-92C6-01BBEA61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3D204-AF82-FE8B-97FD-46A06BC8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4A4F-E77C-550C-CEAD-971C452CC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56D0-D46B-4F97-BC07-DB8C799DF256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7D85-8349-8046-71A1-C29BB462D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792B-F380-F071-A48B-A834FCA9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F7A8-EF6C-455D-A2B2-5046294F1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2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pache/maven-assembly-plugin" TargetMode="Externa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ignite-tools.com/designitejav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F6EF87-2A41-1389-E62B-56E9291BD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960386"/>
              </p:ext>
            </p:extLst>
          </p:nvPr>
        </p:nvGraphicFramePr>
        <p:xfrm>
          <a:off x="3072631" y="760344"/>
          <a:ext cx="8577502" cy="3201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0D46A8-2FB5-6FAE-E540-34665970FD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506869"/>
              </p:ext>
            </p:extLst>
          </p:nvPr>
        </p:nvGraphicFramePr>
        <p:xfrm>
          <a:off x="6362700" y="3920067"/>
          <a:ext cx="5499100" cy="2777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D193EA-23CB-B7A2-D58E-7E94001E3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599787"/>
              </p:ext>
            </p:extLst>
          </p:nvPr>
        </p:nvGraphicFramePr>
        <p:xfrm>
          <a:off x="622301" y="4047065"/>
          <a:ext cx="5385592" cy="254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7E3411-1A8B-A866-B1FC-9FE9F9681376}"/>
              </a:ext>
            </a:extLst>
          </p:cNvPr>
          <p:cNvSpPr txBox="1"/>
          <p:nvPr/>
        </p:nvSpPr>
        <p:spPr>
          <a:xfrm>
            <a:off x="4639" y="244100"/>
            <a:ext cx="331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Assessment 1: LOC &amp; Total Smells</a:t>
            </a:r>
          </a:p>
          <a:p>
            <a:r>
              <a:rPr lang="en-CA" dirty="0"/>
              <a:t> vs Commits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233AA-983B-80A9-B0F1-E02314682A64}"/>
              </a:ext>
            </a:extLst>
          </p:cNvPr>
          <p:cNvSpPr txBox="1"/>
          <p:nvPr/>
        </p:nvSpPr>
        <p:spPr>
          <a:xfrm>
            <a:off x="3575246" y="160867"/>
            <a:ext cx="504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5"/>
              </a:rPr>
              <a:t>https://github.com/apache/maven-assembly-plugin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19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CE048F-B094-F65D-1203-7CC9A6E51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27394"/>
              </p:ext>
            </p:extLst>
          </p:nvPr>
        </p:nvGraphicFramePr>
        <p:xfrm>
          <a:off x="3187700" y="3928533"/>
          <a:ext cx="5245100" cy="297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5CE0C7-6FEA-689C-B2FF-6BFE497B0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80341"/>
              </p:ext>
            </p:extLst>
          </p:nvPr>
        </p:nvGraphicFramePr>
        <p:xfrm>
          <a:off x="346075" y="673100"/>
          <a:ext cx="5683250" cy="3056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08CB07-512A-6BDB-4CB9-6B6545681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054959"/>
              </p:ext>
            </p:extLst>
          </p:nvPr>
        </p:nvGraphicFramePr>
        <p:xfrm>
          <a:off x="6294965" y="944034"/>
          <a:ext cx="5651501" cy="298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C3B4BD-A219-7938-FB80-50DC7991D617}"/>
              </a:ext>
            </a:extLst>
          </p:cNvPr>
          <p:cNvSpPr txBox="1"/>
          <p:nvPr/>
        </p:nvSpPr>
        <p:spPr>
          <a:xfrm>
            <a:off x="626533" y="283633"/>
            <a:ext cx="680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Assessment 2: Plots between Smell density vs Commits for each smell</a:t>
            </a:r>
          </a:p>
        </p:txBody>
      </p:sp>
    </p:spTree>
    <p:extLst>
      <p:ext uri="{BB962C8B-B14F-4D97-AF65-F5344CB8AC3E}">
        <p14:creationId xmlns:p14="http://schemas.microsoft.com/office/powerpoint/2010/main" val="204394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B5AD9E8-2041-3EC4-B370-EA5C86ADD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605332"/>
              </p:ext>
            </p:extLst>
          </p:nvPr>
        </p:nvGraphicFramePr>
        <p:xfrm>
          <a:off x="6544728" y="669899"/>
          <a:ext cx="4790657" cy="2869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814320-8B89-D016-6A7B-C8FA8A6B8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023268"/>
              </p:ext>
            </p:extLst>
          </p:nvPr>
        </p:nvGraphicFramePr>
        <p:xfrm>
          <a:off x="856615" y="884943"/>
          <a:ext cx="5031567" cy="2869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E17604-3296-79B0-A42F-5B159B581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910471"/>
              </p:ext>
            </p:extLst>
          </p:nvPr>
        </p:nvGraphicFramePr>
        <p:xfrm>
          <a:off x="3370442" y="3628143"/>
          <a:ext cx="5451115" cy="325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C98741-26C6-DC72-3275-E460064DFD9C}"/>
              </a:ext>
            </a:extLst>
          </p:cNvPr>
          <p:cNvSpPr txBox="1"/>
          <p:nvPr/>
        </p:nvSpPr>
        <p:spPr>
          <a:xfrm>
            <a:off x="491067" y="300567"/>
            <a:ext cx="669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Assessment 3: Plots between commits and metrics (WMC,LCOM,LOC)</a:t>
            </a:r>
          </a:p>
        </p:txBody>
      </p:sp>
    </p:spTree>
    <p:extLst>
      <p:ext uri="{BB962C8B-B14F-4D97-AF65-F5344CB8AC3E}">
        <p14:creationId xmlns:p14="http://schemas.microsoft.com/office/powerpoint/2010/main" val="108697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F8F5EF-1450-77D5-21D1-B87F6043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36002"/>
              </p:ext>
            </p:extLst>
          </p:nvPr>
        </p:nvGraphicFramePr>
        <p:xfrm>
          <a:off x="-214745" y="256309"/>
          <a:ext cx="12245877" cy="6343462"/>
        </p:xfrm>
        <a:graphic>
          <a:graphicData uri="http://schemas.openxmlformats.org/drawingml/2006/table">
            <a:tbl>
              <a:tblPr/>
              <a:tblGrid>
                <a:gridCol w="535167">
                  <a:extLst>
                    <a:ext uri="{9D8B030D-6E8A-4147-A177-3AD203B41FA5}">
                      <a16:colId xmlns:a16="http://schemas.microsoft.com/office/drawing/2014/main" val="2728119557"/>
                    </a:ext>
                  </a:extLst>
                </a:gridCol>
                <a:gridCol w="535167">
                  <a:extLst>
                    <a:ext uri="{9D8B030D-6E8A-4147-A177-3AD203B41FA5}">
                      <a16:colId xmlns:a16="http://schemas.microsoft.com/office/drawing/2014/main" val="2095783688"/>
                    </a:ext>
                  </a:extLst>
                </a:gridCol>
                <a:gridCol w="640102">
                  <a:extLst>
                    <a:ext uri="{9D8B030D-6E8A-4147-A177-3AD203B41FA5}">
                      <a16:colId xmlns:a16="http://schemas.microsoft.com/office/drawing/2014/main" val="3544305791"/>
                    </a:ext>
                  </a:extLst>
                </a:gridCol>
                <a:gridCol w="566647">
                  <a:extLst>
                    <a:ext uri="{9D8B030D-6E8A-4147-A177-3AD203B41FA5}">
                      <a16:colId xmlns:a16="http://schemas.microsoft.com/office/drawing/2014/main" val="2312338913"/>
                    </a:ext>
                  </a:extLst>
                </a:gridCol>
                <a:gridCol w="713555">
                  <a:extLst>
                    <a:ext uri="{9D8B030D-6E8A-4147-A177-3AD203B41FA5}">
                      <a16:colId xmlns:a16="http://schemas.microsoft.com/office/drawing/2014/main" val="505773586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3555813071"/>
                    </a:ext>
                  </a:extLst>
                </a:gridCol>
                <a:gridCol w="1143788">
                  <a:extLst>
                    <a:ext uri="{9D8B030D-6E8A-4147-A177-3AD203B41FA5}">
                      <a16:colId xmlns:a16="http://schemas.microsoft.com/office/drawing/2014/main" val="224205775"/>
                    </a:ext>
                  </a:extLst>
                </a:gridCol>
                <a:gridCol w="661088">
                  <a:extLst>
                    <a:ext uri="{9D8B030D-6E8A-4147-A177-3AD203B41FA5}">
                      <a16:colId xmlns:a16="http://schemas.microsoft.com/office/drawing/2014/main" val="921735088"/>
                    </a:ext>
                  </a:extLst>
                </a:gridCol>
                <a:gridCol w="870957">
                  <a:extLst>
                    <a:ext uri="{9D8B030D-6E8A-4147-A177-3AD203B41FA5}">
                      <a16:colId xmlns:a16="http://schemas.microsoft.com/office/drawing/2014/main" val="1283892065"/>
                    </a:ext>
                  </a:extLst>
                </a:gridCol>
                <a:gridCol w="1091321">
                  <a:extLst>
                    <a:ext uri="{9D8B030D-6E8A-4147-A177-3AD203B41FA5}">
                      <a16:colId xmlns:a16="http://schemas.microsoft.com/office/drawing/2014/main" val="10353358"/>
                    </a:ext>
                  </a:extLst>
                </a:gridCol>
                <a:gridCol w="1343164">
                  <a:extLst>
                    <a:ext uri="{9D8B030D-6E8A-4147-A177-3AD203B41FA5}">
                      <a16:colId xmlns:a16="http://schemas.microsoft.com/office/drawing/2014/main" val="3641169680"/>
                    </a:ext>
                  </a:extLst>
                </a:gridCol>
                <a:gridCol w="535167">
                  <a:extLst>
                    <a:ext uri="{9D8B030D-6E8A-4147-A177-3AD203B41FA5}">
                      <a16:colId xmlns:a16="http://schemas.microsoft.com/office/drawing/2014/main" val="456883074"/>
                    </a:ext>
                  </a:extLst>
                </a:gridCol>
                <a:gridCol w="535167">
                  <a:extLst>
                    <a:ext uri="{9D8B030D-6E8A-4147-A177-3AD203B41FA5}">
                      <a16:colId xmlns:a16="http://schemas.microsoft.com/office/drawing/2014/main" val="2525143965"/>
                    </a:ext>
                  </a:extLst>
                </a:gridCol>
                <a:gridCol w="535167">
                  <a:extLst>
                    <a:ext uri="{9D8B030D-6E8A-4147-A177-3AD203B41FA5}">
                      <a16:colId xmlns:a16="http://schemas.microsoft.com/office/drawing/2014/main" val="45924452"/>
                    </a:ext>
                  </a:extLst>
                </a:gridCol>
                <a:gridCol w="535167">
                  <a:extLst>
                    <a:ext uri="{9D8B030D-6E8A-4147-A177-3AD203B41FA5}">
                      <a16:colId xmlns:a16="http://schemas.microsoft.com/office/drawing/2014/main" val="1353742182"/>
                    </a:ext>
                  </a:extLst>
                </a:gridCol>
                <a:gridCol w="535167">
                  <a:extLst>
                    <a:ext uri="{9D8B030D-6E8A-4147-A177-3AD203B41FA5}">
                      <a16:colId xmlns:a16="http://schemas.microsoft.com/office/drawing/2014/main" val="608818753"/>
                    </a:ext>
                  </a:extLst>
                </a:gridCol>
                <a:gridCol w="535167">
                  <a:extLst>
                    <a:ext uri="{9D8B030D-6E8A-4147-A177-3AD203B41FA5}">
                      <a16:colId xmlns:a16="http://schemas.microsoft.com/office/drawing/2014/main" val="2078813646"/>
                    </a:ext>
                  </a:extLst>
                </a:gridCol>
              </a:tblGrid>
              <a:tr h="612946">
                <a:tc>
                  <a:txBody>
                    <a:bodyPr/>
                    <a:lstStyle/>
                    <a:p>
                      <a:pPr algn="l" fontAlgn="b"/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 date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Smells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 Smells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 smell dens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DesignSmells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Smell dens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 smells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 smells dens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Avg_LCOM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Max_LCOM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Avg_WMC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Max_WMC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Avg_LOC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Max_LOC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33233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6a8f510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20/12/2005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12.67427123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32.9531052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98.625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177465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d43a15d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18/12/2006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11629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3.525668587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10.40502193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16.85441568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47.8559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67927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d2ae34a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03/11/2007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13989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3.288297948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9.364500679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19.65830295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48.912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90955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d6f8b38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20/12/2008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2.900339401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8.454180808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19.31502623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79181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c72fa28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08/12/2009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16654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2.942236099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8.46643449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19.45478564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51.4012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38891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9afc189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11/11/2010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17225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3.134978229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8.592162554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19.3904209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47.8472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348658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d7b5938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15/12/2011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3.11922366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8.375693161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19.46626617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47.6914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68233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7edcbef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21/12/2012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3.127171647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8.397034978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19.86333102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5.812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47.5702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41188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289b391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12/11/2013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3.123734598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8.445652803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20.13073408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5.8539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47.62258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94070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894d1a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19/12/2014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16801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3.690256532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8.273317064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23.51050533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5.75789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44.2131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77953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5eabbae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31/12/2015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3.16495759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8.418787188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24.30687429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5.8292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43.5206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790319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e130e52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30/12/2016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3.225390272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8.515030319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24.44845826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42.8232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856873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d886eb5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09/12/2017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3.224558236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8.512833742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24.37766026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42.83425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64304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48252d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27/12/2018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3.500891737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8.6531475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24.10991479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0.26849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5.6232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41.9362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17602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168366f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19/12/2019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3.499042715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8.582557602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24.09718096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5.6796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42.1922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59283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9cbdbc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11/12/2020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15442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2.719854941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7.123429608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24.73772827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5.994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43.4985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5222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60c81edf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30/10/2021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15442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2.719854941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7.123429608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24.73772827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5.9943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43.49859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8350"/>
                  </a:ext>
                </a:extLst>
              </a:tr>
              <a:tr h="318362"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f42194b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26/11/2022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15375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2.731707317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7.219512195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24.1300813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5.9551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43.0672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3379" marR="3379" marT="3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183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456D9C-82BE-DEAA-6FE5-26AE17E780A0}"/>
              </a:ext>
            </a:extLst>
          </p:cNvPr>
          <p:cNvSpPr txBox="1"/>
          <p:nvPr/>
        </p:nvSpPr>
        <p:spPr>
          <a:xfrm>
            <a:off x="484909" y="256309"/>
            <a:ext cx="750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the data by which I have done plotting of these line graphs are given below.</a:t>
            </a:r>
          </a:p>
        </p:txBody>
      </p:sp>
    </p:spTree>
    <p:extLst>
      <p:ext uri="{BB962C8B-B14F-4D97-AF65-F5344CB8AC3E}">
        <p14:creationId xmlns:p14="http://schemas.microsoft.com/office/powerpoint/2010/main" val="70821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69671-3B36-336B-18BB-8B9CFF626F53}"/>
              </a:ext>
            </a:extLst>
          </p:cNvPr>
          <p:cNvSpPr txBox="1"/>
          <p:nvPr/>
        </p:nvSpPr>
        <p:spPr>
          <a:xfrm>
            <a:off x="4400549" y="359834"/>
            <a:ext cx="3390901" cy="39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Observations from Above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588A6-B27C-6D89-29F8-CD90A0A57608}"/>
              </a:ext>
            </a:extLst>
          </p:cNvPr>
          <p:cNvSpPr txBox="1"/>
          <p:nvPr/>
        </p:nvSpPr>
        <p:spPr>
          <a:xfrm>
            <a:off x="691860" y="1344276"/>
            <a:ext cx="10856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Design smells have constantly increased from commits 1 to 9, and then after it decreased from commit 9 to 18, That indicates that Project team  has improved or implemented the design principles in this phase.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Implementation Smell Density (</a:t>
            </a:r>
            <a:r>
              <a:rPr lang="en-US" dirty="0" err="1"/>
              <a:t>impl</a:t>
            </a:r>
            <a:r>
              <a:rPr lang="en-US" dirty="0"/>
              <a:t> smell dens) has a general trend of increasing over time, suggesting that the proportion of implementation smells relative to the LOC is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Smells, comprising Architecture Smells, Design Smells, and Implementation Smells, have increased over time, suggesting a possible decline in code quality.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Weighted Methods per Class (</a:t>
            </a:r>
            <a:r>
              <a:rPr lang="en-US" dirty="0" err="1"/>
              <a:t>Avg_WMC</a:t>
            </a:r>
            <a:r>
              <a:rPr lang="en-US" dirty="0"/>
              <a:t>) shows a general increasing trend over time, indicating an increase in the complexity of the code, which may affect maintainability.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Lines of Code (LOC) has generally increased over time, with some fluctuations, indicating the growth and evolution of the codebase.</a:t>
            </a:r>
          </a:p>
        </p:txBody>
      </p:sp>
    </p:spTree>
    <p:extLst>
      <p:ext uri="{BB962C8B-B14F-4D97-AF65-F5344CB8AC3E}">
        <p14:creationId xmlns:p14="http://schemas.microsoft.com/office/powerpoint/2010/main" val="8879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BAF74-2CD7-29FE-1EE5-4B4E381E744A}"/>
              </a:ext>
            </a:extLst>
          </p:cNvPr>
          <p:cNvSpPr txBox="1"/>
          <p:nvPr/>
        </p:nvSpPr>
        <p:spPr>
          <a:xfrm>
            <a:off x="436418" y="159327"/>
            <a:ext cx="20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Reference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17BDC-92E8-085B-BBC5-4192EB30174C}"/>
              </a:ext>
            </a:extLst>
          </p:cNvPr>
          <p:cNvSpPr txBox="1"/>
          <p:nvPr/>
        </p:nvSpPr>
        <p:spPr>
          <a:xfrm>
            <a:off x="596900" y="685800"/>
            <a:ext cx="498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https://www.designite-tools.com/designitejava/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MS Excel for table and plots</a:t>
            </a:r>
          </a:p>
        </p:txBody>
      </p:sp>
    </p:spTree>
    <p:extLst>
      <p:ext uri="{BB962C8B-B14F-4D97-AF65-F5344CB8AC3E}">
        <p14:creationId xmlns:p14="http://schemas.microsoft.com/office/powerpoint/2010/main" val="326537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739</Words>
  <Application>Microsoft Office PowerPoint</Application>
  <PresentationFormat>Widescreen</PresentationFormat>
  <Paragraphs>366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Fenil Patel</dc:creator>
  <cp:lastModifiedBy>Fenil Patel</cp:lastModifiedBy>
  <cp:revision>1</cp:revision>
  <dcterms:created xsi:type="dcterms:W3CDTF">2023-03-26T23:04:36Z</dcterms:created>
  <dcterms:modified xsi:type="dcterms:W3CDTF">2023-03-27T01:14:23Z</dcterms:modified>
</cp:coreProperties>
</file>