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7" r:id="rId27"/>
    <p:sldId id="284" r:id="rId28"/>
    <p:sldId id="288" r:id="rId29"/>
    <p:sldId id="286"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Raleway"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13ef45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13ef45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e13ef4540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e13ef4540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8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13ef45407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13ef45407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13ef4540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13ef4540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51be82872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51be8287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51be8287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51be8287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5494d75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5494d75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5494d75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5494d75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5494d75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5494d75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5494d75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5494d75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5494d750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5494d750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b172ea0b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b172ea0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5494d750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5494d750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5494d750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5494d750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4c57bc78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4c57bc7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24c57bc78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24c57bc78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4c57bc78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4c57bc78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5494d7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5494d7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4c57bc78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4c57bc78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0224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5494d750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5494d750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4c57bc788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4c57bc788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372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13ef4540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13ef4540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13ef45407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13ef45407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13ef4540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13ef4540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13ef45407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13ef45407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13ef4540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13ef4540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13ef45407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13ef45407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13ef4540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13ef4540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13ef45407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13ef45407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colab.research.google.com/drive/1KLT6i5guGwtp3ZiDEU7IdkS4MLiF7fT3?usp=sharin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imghp?hl=en" TargetMode="External"/><Relationship Id="rId7" Type="http://schemas.openxmlformats.org/officeDocument/2006/relationships/hyperlink" Target="https://www.google.ca/slides/about/"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hyperlink" Target="https://blog.softhints.com/how-to-merge-multiple-csv-files-with-python/" TargetMode="External"/><Relationship Id="rId5" Type="http://schemas.openxmlformats.org/officeDocument/2006/relationships/hyperlink" Target="https://app.grammarly.com/" TargetMode="External"/><Relationship Id="rId4" Type="http://schemas.openxmlformats.org/officeDocument/2006/relationships/hyperlink" Target="https://colab.research.google.com/?utm_source=scs-index"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598100" y="1674350"/>
            <a:ext cx="8222100" cy="9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latin typeface="Lato"/>
                <a:ea typeface="Lato"/>
                <a:cs typeface="Lato"/>
                <a:sym typeface="Lato"/>
              </a:rPr>
              <a:t>Mortality rate of ICD 9</a:t>
            </a:r>
            <a:endParaRPr sz="4800" dirty="0">
              <a:latin typeface="Lato"/>
              <a:ea typeface="Lato"/>
              <a:cs typeface="Lato"/>
              <a:sym typeface="Lato"/>
            </a:endParaRPr>
          </a:p>
        </p:txBody>
      </p:sp>
      <p:sp>
        <p:nvSpPr>
          <p:cNvPr id="87" name="Google Shape;87;p13"/>
          <p:cNvSpPr txBox="1">
            <a:spLocks noGrp="1"/>
          </p:cNvSpPr>
          <p:nvPr>
            <p:ph type="subTitle" idx="1"/>
          </p:nvPr>
        </p:nvSpPr>
        <p:spPr>
          <a:xfrm>
            <a:off x="598100" y="2715950"/>
            <a:ext cx="3465136" cy="1429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800" dirty="0">
                <a:solidFill>
                  <a:schemeClr val="bg2"/>
                </a:solidFill>
              </a:rPr>
              <a:t>Analysis project</a:t>
            </a:r>
            <a:endParaRPr sz="1800" dirty="0">
              <a:solidFill>
                <a:schemeClr val="bg2"/>
              </a:solidFill>
            </a:endParaRPr>
          </a:p>
          <a:p>
            <a:pPr marL="0" lvl="0" indent="0" algn="l" rtl="0">
              <a:lnSpc>
                <a:spcPct val="150000"/>
              </a:lnSpc>
              <a:spcBef>
                <a:spcPts val="0"/>
              </a:spcBef>
              <a:spcAft>
                <a:spcPts val="0"/>
              </a:spcAft>
              <a:buNone/>
            </a:pPr>
            <a:r>
              <a:rPr lang="en" sz="1800" dirty="0">
                <a:solidFill>
                  <a:schemeClr val="bg2"/>
                </a:solidFill>
              </a:rPr>
              <a:t>DAB-304- Healthcare analytics</a:t>
            </a:r>
            <a:endParaRPr sz="1800" dirty="0">
              <a:solidFill>
                <a:schemeClr val="bg2"/>
              </a:solidFill>
            </a:endParaRPr>
          </a:p>
          <a:p>
            <a:pPr marL="0" lvl="0" indent="0" algn="l" rtl="0">
              <a:lnSpc>
                <a:spcPct val="150000"/>
              </a:lnSpc>
              <a:spcBef>
                <a:spcPts val="0"/>
              </a:spcBef>
              <a:spcAft>
                <a:spcPts val="0"/>
              </a:spcAft>
              <a:buNone/>
            </a:pPr>
            <a:r>
              <a:rPr lang="en" sz="1800" dirty="0">
                <a:solidFill>
                  <a:schemeClr val="bg2"/>
                </a:solidFill>
              </a:rPr>
              <a:t>Last Updated: April 18th, 2022</a:t>
            </a:r>
            <a:endParaRPr sz="1800" dirty="0">
              <a:solidFill>
                <a:schemeClr val="bg2"/>
              </a:solidFill>
            </a:endParaRPr>
          </a:p>
        </p:txBody>
      </p:sp>
      <p:sp>
        <p:nvSpPr>
          <p:cNvPr id="2" name="TextBox 1">
            <a:extLst>
              <a:ext uri="{FF2B5EF4-FFF2-40B4-BE49-F238E27FC236}">
                <a16:creationId xmlns:a16="http://schemas.microsoft.com/office/drawing/2014/main" id="{7436A988-F64C-CD82-3A1A-C4F8495B17DB}"/>
              </a:ext>
            </a:extLst>
          </p:cNvPr>
          <p:cNvSpPr txBox="1"/>
          <p:nvPr/>
        </p:nvSpPr>
        <p:spPr>
          <a:xfrm>
            <a:off x="5080766" y="2969035"/>
            <a:ext cx="2895162" cy="923330"/>
          </a:xfrm>
          <a:prstGeom prst="rect">
            <a:avLst/>
          </a:prstGeom>
          <a:noFill/>
        </p:spPr>
        <p:txBody>
          <a:bodyPr wrap="square" rtlCol="0">
            <a:spAutoFit/>
          </a:bodyPr>
          <a:lstStyle/>
          <a:p>
            <a:r>
              <a:rPr lang="en-CA" sz="1800" dirty="0">
                <a:latin typeface="Lato" panose="020F0502020204030203" pitchFamily="34" charset="0"/>
                <a:ea typeface="Lato" panose="020F0502020204030203" pitchFamily="34" charset="0"/>
                <a:cs typeface="Lato" panose="020F0502020204030203" pitchFamily="34" charset="0"/>
              </a:rPr>
              <a:t>Presented By</a:t>
            </a:r>
          </a:p>
          <a:p>
            <a:endParaRPr lang="en-CA" sz="1800" dirty="0">
              <a:latin typeface="Lato" panose="020F0502020204030203" pitchFamily="34" charset="0"/>
              <a:ea typeface="Lato" panose="020F0502020204030203" pitchFamily="34" charset="0"/>
              <a:cs typeface="Lato" panose="020F0502020204030203" pitchFamily="34" charset="0"/>
            </a:endParaRPr>
          </a:p>
          <a:p>
            <a:r>
              <a:rPr lang="en-CA" sz="1800" dirty="0">
                <a:latin typeface="Lato" panose="020F0502020204030203" pitchFamily="34" charset="0"/>
                <a:ea typeface="Lato" panose="020F0502020204030203" pitchFamily="34" charset="0"/>
                <a:cs typeface="Lato" panose="020F0502020204030203" pitchFamily="34" charset="0"/>
              </a:rPr>
              <a:t>Fenil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body" idx="1"/>
          </p:nvPr>
        </p:nvSpPr>
        <p:spPr>
          <a:xfrm>
            <a:off x="732450" y="1747950"/>
            <a:ext cx="7679100" cy="2198408"/>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AutoNum type="arabicPeriod"/>
            </a:pPr>
            <a:r>
              <a:rPr lang="en" sz="1400" dirty="0"/>
              <a:t>Which country has the highest mortality rate?</a:t>
            </a:r>
            <a:endParaRPr sz="1400" dirty="0"/>
          </a:p>
          <a:p>
            <a:pPr marL="457200" lvl="0" indent="-317500" algn="l" rtl="0">
              <a:lnSpc>
                <a:spcPct val="115000"/>
              </a:lnSpc>
              <a:spcBef>
                <a:spcPts val="1000"/>
              </a:spcBef>
              <a:spcAft>
                <a:spcPts val="0"/>
              </a:spcAft>
              <a:buSzPts val="1400"/>
              <a:buAutoNum type="arabicPeriod"/>
            </a:pPr>
            <a:r>
              <a:rPr lang="en" sz="1400" dirty="0"/>
              <a:t>What is the most popular cause of death in the ICD-9 group?</a:t>
            </a:r>
            <a:endParaRPr sz="1400" dirty="0"/>
          </a:p>
          <a:p>
            <a:pPr marL="457200" lvl="0" indent="-317500" algn="l" rtl="0">
              <a:lnSpc>
                <a:spcPct val="115000"/>
              </a:lnSpc>
              <a:spcBef>
                <a:spcPts val="1000"/>
              </a:spcBef>
              <a:spcAft>
                <a:spcPts val="0"/>
              </a:spcAft>
              <a:buSzPts val="1400"/>
              <a:buAutoNum type="arabicPeriod"/>
            </a:pPr>
            <a:r>
              <a:rPr lang="en" sz="1400" dirty="0"/>
              <a:t>In which region or country is this cause of death popular?</a:t>
            </a:r>
            <a:endParaRPr sz="1400" dirty="0"/>
          </a:p>
          <a:p>
            <a:pPr marL="457200" lvl="0" indent="-317500" algn="l" rtl="0">
              <a:lnSpc>
                <a:spcPct val="115000"/>
              </a:lnSpc>
              <a:spcBef>
                <a:spcPts val="1000"/>
              </a:spcBef>
              <a:spcAft>
                <a:spcPts val="1000"/>
              </a:spcAft>
              <a:buSzPts val="1400"/>
              <a:buAutoNum type="arabicPeriod"/>
            </a:pPr>
            <a:r>
              <a:rPr lang="en" sz="1400" dirty="0"/>
              <a:t>Which age group has the cause of death found in question 2 and in which country are they located?</a:t>
            </a:r>
            <a:endParaRPr sz="1400" dirty="0"/>
          </a:p>
        </p:txBody>
      </p:sp>
      <p:sp>
        <p:nvSpPr>
          <p:cNvPr id="3" name="Google Shape;139;p22">
            <a:extLst>
              <a:ext uri="{FF2B5EF4-FFF2-40B4-BE49-F238E27FC236}">
                <a16:creationId xmlns:a16="http://schemas.microsoft.com/office/drawing/2014/main" id="{E1F1229D-0B4A-4510-AE95-62C1FBCB46F0}"/>
              </a:ext>
            </a:extLst>
          </p:cNvPr>
          <p:cNvSpPr txBox="1">
            <a:spLocks noGrp="1"/>
          </p:cNvSpPr>
          <p:nvPr>
            <p:ph type="title"/>
          </p:nvPr>
        </p:nvSpPr>
        <p:spPr>
          <a:xfrm>
            <a:off x="0" y="504175"/>
            <a:ext cx="4572000" cy="6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Analysis questions</a:t>
            </a:r>
            <a:endParaRPr sz="30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1000"/>
                                        <p:tgtEl>
                                          <p:spTgt spid="1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1" end="1"/>
                                            </p:txEl>
                                          </p:spTgt>
                                        </p:tgtEl>
                                        <p:attrNameLst>
                                          <p:attrName>style.visibility</p:attrName>
                                        </p:attrNameLst>
                                      </p:cBhvr>
                                      <p:to>
                                        <p:strVal val="visible"/>
                                      </p:to>
                                    </p:set>
                                    <p:animEffect transition="in" filter="fade">
                                      <p:cBhvr>
                                        <p:cTn id="12" dur="1000"/>
                                        <p:tgtEl>
                                          <p:spTgt spid="1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5">
                                            <p:txEl>
                                              <p:pRg st="2" end="2"/>
                                            </p:txEl>
                                          </p:spTgt>
                                        </p:tgtEl>
                                        <p:attrNameLst>
                                          <p:attrName>style.visibility</p:attrName>
                                        </p:attrNameLst>
                                      </p:cBhvr>
                                      <p:to>
                                        <p:strVal val="visible"/>
                                      </p:to>
                                    </p:set>
                                    <p:animEffect transition="in" filter="fade">
                                      <p:cBhvr>
                                        <p:cTn id="17" dur="1000"/>
                                        <p:tgtEl>
                                          <p:spTgt spid="1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5">
                                            <p:txEl>
                                              <p:pRg st="3" end="3"/>
                                            </p:txEl>
                                          </p:spTgt>
                                        </p:tgtEl>
                                        <p:attrNameLst>
                                          <p:attrName>style.visibility</p:attrName>
                                        </p:attrNameLst>
                                      </p:cBhvr>
                                      <p:to>
                                        <p:strVal val="visible"/>
                                      </p:to>
                                    </p:set>
                                    <p:animEffect transition="in" filter="fade">
                                      <p:cBhvr>
                                        <p:cTn id="22" dur="1000"/>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0" y="526975"/>
            <a:ext cx="457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Lato"/>
                <a:ea typeface="Lato"/>
                <a:cs typeface="Lato"/>
                <a:sym typeface="Lato"/>
              </a:rPr>
              <a:t>Dataset description</a:t>
            </a:r>
            <a:endParaRPr sz="3200" dirty="0">
              <a:latin typeface="Lato"/>
              <a:ea typeface="Lato"/>
              <a:cs typeface="Lato"/>
              <a:sym typeface="Lato"/>
            </a:endParaRPr>
          </a:p>
        </p:txBody>
      </p:sp>
      <p:pic>
        <p:nvPicPr>
          <p:cNvPr id="151" name="Google Shape;151;p24"/>
          <p:cNvPicPr preferRelativeResize="0"/>
          <p:nvPr/>
        </p:nvPicPr>
        <p:blipFill>
          <a:blip r:embed="rId3">
            <a:alphaModFix/>
          </a:blip>
          <a:stretch>
            <a:fillRect/>
          </a:stretch>
        </p:blipFill>
        <p:spPr>
          <a:xfrm>
            <a:off x="2695313" y="1622400"/>
            <a:ext cx="3753375" cy="323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863400" y="1598775"/>
            <a:ext cx="7417200" cy="159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dirty="0"/>
              <a:t>I am going to use two datasets for this project that are interrelated:</a:t>
            </a:r>
            <a:endParaRPr sz="1400" dirty="0"/>
          </a:p>
          <a:p>
            <a:pPr marL="0" lvl="0" indent="0" algn="just" rtl="0">
              <a:spcBef>
                <a:spcPts val="1200"/>
              </a:spcBef>
              <a:spcAft>
                <a:spcPts val="0"/>
              </a:spcAft>
              <a:buNone/>
            </a:pPr>
            <a:endParaRPr sz="1400" dirty="0"/>
          </a:p>
          <a:p>
            <a:pPr marL="0" lvl="0" indent="0" algn="just" rtl="0">
              <a:spcBef>
                <a:spcPts val="1200"/>
              </a:spcBef>
              <a:spcAft>
                <a:spcPts val="0"/>
              </a:spcAft>
              <a:buNone/>
            </a:pPr>
            <a:endParaRPr sz="1400" dirty="0"/>
          </a:p>
          <a:p>
            <a:pPr marL="0" lvl="0" indent="0" algn="just" rtl="0">
              <a:spcBef>
                <a:spcPts val="1000"/>
              </a:spcBef>
              <a:spcAft>
                <a:spcPts val="1000"/>
              </a:spcAft>
              <a:buNone/>
            </a:pPr>
            <a:r>
              <a:rPr lang="en" sz="1400" dirty="0"/>
              <a:t>In which I have used the data of 5 countries between the years 1991 to 1997.</a:t>
            </a:r>
            <a:endParaRPr sz="1400" dirty="0"/>
          </a:p>
        </p:txBody>
      </p:sp>
      <p:sp>
        <p:nvSpPr>
          <p:cNvPr id="157" name="Google Shape;157;p25"/>
          <p:cNvSpPr txBox="1"/>
          <p:nvPr/>
        </p:nvSpPr>
        <p:spPr>
          <a:xfrm>
            <a:off x="922000" y="3157250"/>
            <a:ext cx="5976900" cy="1800463"/>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accent1"/>
              </a:buClr>
              <a:buSzPts val="1400"/>
              <a:buFont typeface="Lato"/>
              <a:buChar char="●"/>
            </a:pPr>
            <a:r>
              <a:rPr lang="en" dirty="0">
                <a:solidFill>
                  <a:schemeClr val="accent1"/>
                </a:solidFill>
                <a:latin typeface="Lato"/>
                <a:ea typeface="Lato"/>
                <a:cs typeface="Lato"/>
                <a:sym typeface="Lato"/>
              </a:rPr>
              <a:t>USA</a:t>
            </a:r>
            <a:endParaRPr dirty="0">
              <a:solidFill>
                <a:schemeClr val="accent1"/>
              </a:solidFill>
              <a:latin typeface="Lato"/>
              <a:ea typeface="Lato"/>
              <a:cs typeface="Lato"/>
              <a:sym typeface="Lato"/>
            </a:endParaRPr>
          </a:p>
          <a:p>
            <a:pPr marL="457200" lvl="0" indent="-317500" algn="just" rtl="0">
              <a:lnSpc>
                <a:spcPct val="150000"/>
              </a:lnSpc>
              <a:spcBef>
                <a:spcPts val="0"/>
              </a:spcBef>
              <a:spcAft>
                <a:spcPts val="0"/>
              </a:spcAft>
              <a:buClr>
                <a:schemeClr val="accent1"/>
              </a:buClr>
              <a:buSzPts val="1400"/>
              <a:buFont typeface="Lato"/>
              <a:buChar char="●"/>
            </a:pPr>
            <a:r>
              <a:rPr lang="en" dirty="0">
                <a:solidFill>
                  <a:schemeClr val="accent1"/>
                </a:solidFill>
                <a:latin typeface="Lato"/>
                <a:ea typeface="Lato"/>
                <a:cs typeface="Lato"/>
                <a:sym typeface="Lato"/>
              </a:rPr>
              <a:t>Canada</a:t>
            </a:r>
            <a:endParaRPr dirty="0">
              <a:solidFill>
                <a:schemeClr val="accent1"/>
              </a:solidFill>
              <a:latin typeface="Lato"/>
              <a:ea typeface="Lato"/>
              <a:cs typeface="Lato"/>
              <a:sym typeface="Lato"/>
            </a:endParaRPr>
          </a:p>
          <a:p>
            <a:pPr marL="457200" lvl="0" indent="-317500" algn="just" rtl="0">
              <a:lnSpc>
                <a:spcPct val="150000"/>
              </a:lnSpc>
              <a:spcBef>
                <a:spcPts val="0"/>
              </a:spcBef>
              <a:spcAft>
                <a:spcPts val="0"/>
              </a:spcAft>
              <a:buClr>
                <a:schemeClr val="accent1"/>
              </a:buClr>
              <a:buSzPts val="1400"/>
              <a:buFont typeface="Lato"/>
              <a:buChar char="●"/>
            </a:pPr>
            <a:r>
              <a:rPr lang="en" dirty="0">
                <a:solidFill>
                  <a:schemeClr val="accent1"/>
                </a:solidFill>
                <a:latin typeface="Lato"/>
                <a:ea typeface="Lato"/>
                <a:cs typeface="Lato"/>
                <a:sym typeface="Lato"/>
              </a:rPr>
              <a:t>France</a:t>
            </a:r>
            <a:endParaRPr dirty="0">
              <a:solidFill>
                <a:schemeClr val="accent1"/>
              </a:solidFill>
              <a:latin typeface="Lato"/>
              <a:ea typeface="Lato"/>
              <a:cs typeface="Lato"/>
              <a:sym typeface="Lato"/>
            </a:endParaRPr>
          </a:p>
          <a:p>
            <a:pPr marL="457200" lvl="0" indent="-317500" algn="just" rtl="0">
              <a:lnSpc>
                <a:spcPct val="150000"/>
              </a:lnSpc>
              <a:spcBef>
                <a:spcPts val="0"/>
              </a:spcBef>
              <a:spcAft>
                <a:spcPts val="0"/>
              </a:spcAft>
              <a:buClr>
                <a:schemeClr val="accent1"/>
              </a:buClr>
              <a:buSzPts val="1400"/>
              <a:buFont typeface="Lato"/>
              <a:buChar char="●"/>
            </a:pPr>
            <a:r>
              <a:rPr lang="en" dirty="0">
                <a:solidFill>
                  <a:schemeClr val="accent1"/>
                </a:solidFill>
                <a:latin typeface="Lato"/>
                <a:ea typeface="Lato"/>
                <a:cs typeface="Lato"/>
                <a:sym typeface="Lato"/>
              </a:rPr>
              <a:t>Cuba</a:t>
            </a:r>
            <a:endParaRPr dirty="0">
              <a:solidFill>
                <a:schemeClr val="accent1"/>
              </a:solidFill>
              <a:latin typeface="Lato"/>
              <a:ea typeface="Lato"/>
              <a:cs typeface="Lato"/>
              <a:sym typeface="Lato"/>
            </a:endParaRPr>
          </a:p>
          <a:p>
            <a:pPr marL="457200" lvl="0" indent="-317500" algn="just" rtl="0">
              <a:lnSpc>
                <a:spcPct val="150000"/>
              </a:lnSpc>
              <a:spcBef>
                <a:spcPts val="0"/>
              </a:spcBef>
              <a:spcAft>
                <a:spcPts val="0"/>
              </a:spcAft>
              <a:buClr>
                <a:schemeClr val="accent1"/>
              </a:buClr>
              <a:buSzPts val="1400"/>
              <a:buFont typeface="Lato"/>
              <a:buChar char="●"/>
            </a:pPr>
            <a:r>
              <a:rPr lang="en" dirty="0">
                <a:solidFill>
                  <a:schemeClr val="accent1"/>
                </a:solidFill>
                <a:latin typeface="Lato"/>
                <a:ea typeface="Lato"/>
                <a:cs typeface="Lato"/>
                <a:sym typeface="Lato"/>
              </a:rPr>
              <a:t>Australia</a:t>
            </a:r>
            <a:endParaRPr dirty="0">
              <a:latin typeface="Lato"/>
              <a:ea typeface="Lato"/>
              <a:cs typeface="Lato"/>
              <a:sym typeface="Lato"/>
            </a:endParaRPr>
          </a:p>
        </p:txBody>
      </p:sp>
      <p:sp>
        <p:nvSpPr>
          <p:cNvPr id="158" name="Google Shape;158;p25"/>
          <p:cNvSpPr txBox="1"/>
          <p:nvPr/>
        </p:nvSpPr>
        <p:spPr>
          <a:xfrm>
            <a:off x="967725" y="2013675"/>
            <a:ext cx="5407800" cy="7764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accent1"/>
              </a:buClr>
              <a:buSzPts val="1400"/>
              <a:buFont typeface="Lato"/>
              <a:buAutoNum type="arabicPeriod"/>
            </a:pPr>
            <a:r>
              <a:rPr lang="en" dirty="0">
                <a:solidFill>
                  <a:schemeClr val="accent1"/>
                </a:solidFill>
                <a:latin typeface="Lato"/>
                <a:ea typeface="Lato"/>
                <a:cs typeface="Lato"/>
                <a:sym typeface="Lato"/>
              </a:rPr>
              <a:t>Morticd9</a:t>
            </a:r>
            <a:endParaRPr dirty="0">
              <a:solidFill>
                <a:schemeClr val="accent1"/>
              </a:solidFill>
              <a:latin typeface="Lato"/>
              <a:ea typeface="Lato"/>
              <a:cs typeface="Lato"/>
              <a:sym typeface="Lato"/>
            </a:endParaRPr>
          </a:p>
          <a:p>
            <a:pPr marL="457200" lvl="0" indent="-317500" algn="just" rtl="0">
              <a:lnSpc>
                <a:spcPct val="115000"/>
              </a:lnSpc>
              <a:spcBef>
                <a:spcPts val="1000"/>
              </a:spcBef>
              <a:spcAft>
                <a:spcPts val="1000"/>
              </a:spcAft>
              <a:buClr>
                <a:schemeClr val="accent1"/>
              </a:buClr>
              <a:buSzPts val="1400"/>
              <a:buFont typeface="Lato"/>
              <a:buAutoNum type="arabicPeriod"/>
            </a:pPr>
            <a:r>
              <a:rPr lang="en" dirty="0">
                <a:solidFill>
                  <a:schemeClr val="accent1"/>
                </a:solidFill>
                <a:latin typeface="Lato"/>
                <a:ea typeface="Lato"/>
                <a:cs typeface="Lato"/>
                <a:sym typeface="Lato"/>
              </a:rPr>
              <a:t>Pop</a:t>
            </a:r>
            <a:endParaRPr dirty="0">
              <a:latin typeface="Lato"/>
              <a:ea typeface="Lato"/>
              <a:cs typeface="Lato"/>
              <a:sym typeface="Lato"/>
            </a:endParaRPr>
          </a:p>
        </p:txBody>
      </p:sp>
      <p:sp>
        <p:nvSpPr>
          <p:cNvPr id="5" name="Google Shape;150;p24">
            <a:extLst>
              <a:ext uri="{FF2B5EF4-FFF2-40B4-BE49-F238E27FC236}">
                <a16:creationId xmlns:a16="http://schemas.microsoft.com/office/drawing/2014/main" id="{BBFF70CC-00BA-44D6-A501-51E32713E61D}"/>
              </a:ext>
            </a:extLst>
          </p:cNvPr>
          <p:cNvSpPr txBox="1">
            <a:spLocks noGrp="1"/>
          </p:cNvSpPr>
          <p:nvPr>
            <p:ph type="title"/>
          </p:nvPr>
        </p:nvSpPr>
        <p:spPr>
          <a:xfrm>
            <a:off x="0" y="554475"/>
            <a:ext cx="45723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Dataset description</a:t>
            </a:r>
            <a:endParaRPr sz="30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57">
                                            <p:txEl>
                                              <p:pRg st="0" end="0"/>
                                            </p:txEl>
                                          </p:spTgt>
                                        </p:tgtEl>
                                        <p:attrNameLst>
                                          <p:attrName>style.visibility</p:attrName>
                                        </p:attrNameLst>
                                      </p:cBhvr>
                                      <p:to>
                                        <p:strVal val="visible"/>
                                      </p:to>
                                    </p:set>
                                    <p:animEffect transition="in" filter="fade">
                                      <p:cBhvr>
                                        <p:cTn id="16" dur="1000"/>
                                        <p:tgtEl>
                                          <p:spTgt spid="157">
                                            <p:txEl>
                                              <p:pRg st="0" end="0"/>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57">
                                            <p:txEl>
                                              <p:pRg st="1" end="1"/>
                                            </p:txEl>
                                          </p:spTgt>
                                        </p:tgtEl>
                                        <p:attrNameLst>
                                          <p:attrName>style.visibility</p:attrName>
                                        </p:attrNameLst>
                                      </p:cBhvr>
                                      <p:to>
                                        <p:strVal val="visible"/>
                                      </p:to>
                                    </p:set>
                                    <p:animEffect transition="in" filter="fade">
                                      <p:cBhvr>
                                        <p:cTn id="20" dur="1000"/>
                                        <p:tgtEl>
                                          <p:spTgt spid="157">
                                            <p:txEl>
                                              <p:pRg st="1" end="1"/>
                                            </p:txEl>
                                          </p:spTgt>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57">
                                            <p:txEl>
                                              <p:pRg st="2" end="2"/>
                                            </p:txEl>
                                          </p:spTgt>
                                        </p:tgtEl>
                                        <p:attrNameLst>
                                          <p:attrName>style.visibility</p:attrName>
                                        </p:attrNameLst>
                                      </p:cBhvr>
                                      <p:to>
                                        <p:strVal val="visible"/>
                                      </p:to>
                                    </p:set>
                                    <p:animEffect transition="in" filter="fade">
                                      <p:cBhvr>
                                        <p:cTn id="24" dur="1000"/>
                                        <p:tgtEl>
                                          <p:spTgt spid="157">
                                            <p:txEl>
                                              <p:pRg st="2" end="2"/>
                                            </p:txEl>
                                          </p:spTgt>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157">
                                            <p:txEl>
                                              <p:pRg st="3" end="3"/>
                                            </p:txEl>
                                          </p:spTgt>
                                        </p:tgtEl>
                                        <p:attrNameLst>
                                          <p:attrName>style.visibility</p:attrName>
                                        </p:attrNameLst>
                                      </p:cBhvr>
                                      <p:to>
                                        <p:strVal val="visible"/>
                                      </p:to>
                                    </p:set>
                                    <p:animEffect transition="in" filter="fade">
                                      <p:cBhvr>
                                        <p:cTn id="28" dur="1000"/>
                                        <p:tgtEl>
                                          <p:spTgt spid="157">
                                            <p:txEl>
                                              <p:pRg st="3" end="3"/>
                                            </p:txEl>
                                          </p:spTgt>
                                        </p:tgtEl>
                                      </p:cBhvr>
                                    </p:animEffect>
                                  </p:childTnLst>
                                </p:cTn>
                              </p:par>
                            </p:childTnLst>
                          </p:cTn>
                        </p:par>
                        <p:par>
                          <p:cTn id="29" fill="hold">
                            <p:stCondLst>
                              <p:cond delay="5000"/>
                            </p:stCondLst>
                            <p:childTnLst>
                              <p:par>
                                <p:cTn id="30" presetID="10" presetClass="entr" presetSubtype="0" fill="hold" nodeType="afterEffect">
                                  <p:stCondLst>
                                    <p:cond delay="0"/>
                                  </p:stCondLst>
                                  <p:childTnLst>
                                    <p:set>
                                      <p:cBhvr>
                                        <p:cTn id="31" dur="1" fill="hold">
                                          <p:stCondLst>
                                            <p:cond delay="0"/>
                                          </p:stCondLst>
                                        </p:cTn>
                                        <p:tgtEl>
                                          <p:spTgt spid="157">
                                            <p:txEl>
                                              <p:pRg st="4" end="4"/>
                                            </p:txEl>
                                          </p:spTgt>
                                        </p:tgtEl>
                                        <p:attrNameLst>
                                          <p:attrName>style.visibility</p:attrName>
                                        </p:attrNameLst>
                                      </p:cBhvr>
                                      <p:to>
                                        <p:strVal val="visible"/>
                                      </p:to>
                                    </p:set>
                                    <p:animEffect transition="in" filter="fade">
                                      <p:cBhvr>
                                        <p:cTn id="32" dur="1000"/>
                                        <p:tgtEl>
                                          <p:spTgt spid="1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0" y="540375"/>
            <a:ext cx="2638568" cy="594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3000" dirty="0">
                <a:latin typeface="Lato"/>
                <a:ea typeface="Lato"/>
                <a:cs typeface="Lato"/>
                <a:sym typeface="Lato"/>
              </a:rPr>
              <a:t>Morticd9</a:t>
            </a:r>
            <a:endParaRPr sz="3000" dirty="0">
              <a:latin typeface="Lato"/>
              <a:ea typeface="Lato"/>
              <a:cs typeface="Lato"/>
              <a:sym typeface="Lato"/>
            </a:endParaRPr>
          </a:p>
        </p:txBody>
      </p:sp>
      <p:pic>
        <p:nvPicPr>
          <p:cNvPr id="164" name="Google Shape;164;p26"/>
          <p:cNvPicPr preferRelativeResize="0"/>
          <p:nvPr/>
        </p:nvPicPr>
        <p:blipFill rotWithShape="1">
          <a:blip r:embed="rId3">
            <a:alphaModFix/>
          </a:blip>
          <a:srcRect l="3755" r="52160"/>
          <a:stretch/>
        </p:blipFill>
        <p:spPr>
          <a:xfrm>
            <a:off x="5544600" y="319175"/>
            <a:ext cx="3518073" cy="4505149"/>
          </a:xfrm>
          <a:prstGeom prst="rect">
            <a:avLst/>
          </a:prstGeom>
          <a:noFill/>
          <a:ln>
            <a:noFill/>
          </a:ln>
        </p:spPr>
      </p:pic>
      <p:pic>
        <p:nvPicPr>
          <p:cNvPr id="165" name="Google Shape;165;p26"/>
          <p:cNvPicPr preferRelativeResize="0"/>
          <p:nvPr/>
        </p:nvPicPr>
        <p:blipFill rotWithShape="1">
          <a:blip r:embed="rId4">
            <a:alphaModFix/>
          </a:blip>
          <a:srcRect l="3592" r="30859"/>
          <a:stretch/>
        </p:blipFill>
        <p:spPr>
          <a:xfrm>
            <a:off x="144350" y="2768875"/>
            <a:ext cx="5905874" cy="151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50825" y="497300"/>
            <a:ext cx="3673800" cy="685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000"/>
              </a:spcAft>
              <a:buNone/>
            </a:pPr>
            <a:r>
              <a:rPr lang="en" sz="3000" dirty="0">
                <a:latin typeface="Lato"/>
                <a:ea typeface="Lato"/>
                <a:cs typeface="Lato"/>
                <a:sym typeface="Lato"/>
              </a:rPr>
              <a:t>Pop(Population)</a:t>
            </a:r>
            <a:endParaRPr sz="3000" dirty="0">
              <a:latin typeface="Lato"/>
              <a:ea typeface="Lato"/>
              <a:cs typeface="Lato"/>
              <a:sym typeface="Lato"/>
            </a:endParaRPr>
          </a:p>
        </p:txBody>
      </p:sp>
      <p:pic>
        <p:nvPicPr>
          <p:cNvPr id="171" name="Google Shape;171;p27"/>
          <p:cNvPicPr preferRelativeResize="0"/>
          <p:nvPr/>
        </p:nvPicPr>
        <p:blipFill rotWithShape="1">
          <a:blip r:embed="rId3">
            <a:alphaModFix/>
          </a:blip>
          <a:srcRect l="3858" r="52100"/>
          <a:stretch/>
        </p:blipFill>
        <p:spPr>
          <a:xfrm>
            <a:off x="5697057" y="334650"/>
            <a:ext cx="3450887" cy="4474200"/>
          </a:xfrm>
          <a:prstGeom prst="rect">
            <a:avLst/>
          </a:prstGeom>
          <a:noFill/>
          <a:ln>
            <a:noFill/>
          </a:ln>
        </p:spPr>
      </p:pic>
      <p:pic>
        <p:nvPicPr>
          <p:cNvPr id="172" name="Google Shape;172;p27"/>
          <p:cNvPicPr preferRelativeResize="0"/>
          <p:nvPr/>
        </p:nvPicPr>
        <p:blipFill rotWithShape="1">
          <a:blip r:embed="rId4">
            <a:alphaModFix/>
          </a:blip>
          <a:srcRect l="3358" r="31435"/>
          <a:stretch/>
        </p:blipFill>
        <p:spPr>
          <a:xfrm>
            <a:off x="213500" y="2571750"/>
            <a:ext cx="5697050" cy="110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8"/>
          <p:cNvPicPr preferRelativeResize="0"/>
          <p:nvPr/>
        </p:nvPicPr>
        <p:blipFill>
          <a:blip r:embed="rId3">
            <a:alphaModFix/>
          </a:blip>
          <a:stretch>
            <a:fillRect/>
          </a:stretch>
        </p:blipFill>
        <p:spPr>
          <a:xfrm>
            <a:off x="2156850" y="1953000"/>
            <a:ext cx="4830325" cy="2699150"/>
          </a:xfrm>
          <a:prstGeom prst="rect">
            <a:avLst/>
          </a:prstGeom>
          <a:noFill/>
          <a:ln>
            <a:noFill/>
          </a:ln>
        </p:spPr>
      </p:pic>
      <p:sp>
        <p:nvSpPr>
          <p:cNvPr id="178" name="Google Shape;178;p28"/>
          <p:cNvSpPr txBox="1">
            <a:spLocks noGrp="1"/>
          </p:cNvSpPr>
          <p:nvPr>
            <p:ph type="title"/>
          </p:nvPr>
        </p:nvSpPr>
        <p:spPr>
          <a:xfrm>
            <a:off x="97400" y="443200"/>
            <a:ext cx="6609300" cy="7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Data cleaning and Transformation</a:t>
            </a:r>
            <a:endParaRPr sz="3000"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body" idx="1"/>
          </p:nvPr>
        </p:nvSpPr>
        <p:spPr>
          <a:xfrm>
            <a:off x="686700" y="1707599"/>
            <a:ext cx="7770600" cy="2699396"/>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Char char="●"/>
            </a:pPr>
            <a:r>
              <a:rPr lang="en" sz="1400" dirty="0"/>
              <a:t>A changelog is a document used to record the notable changes made to a project over its time across all of its tasks. It is typically word or rmd document, and the changes it records are listed in the form of the versions.</a:t>
            </a:r>
            <a:endParaRPr sz="1400" dirty="0"/>
          </a:p>
          <a:p>
            <a:pPr marL="457200" lvl="0" indent="-317500" algn="just" rtl="0">
              <a:lnSpc>
                <a:spcPct val="150000"/>
              </a:lnSpc>
              <a:spcBef>
                <a:spcPts val="1000"/>
              </a:spcBef>
              <a:spcAft>
                <a:spcPts val="0"/>
              </a:spcAft>
              <a:buSzPts val="1400"/>
              <a:buChar char="●"/>
            </a:pPr>
            <a:r>
              <a:rPr lang="en" sz="1400" dirty="0"/>
              <a:t>I also have created a changelog to record the cleaning and transformation that I have done in both the datasets.</a:t>
            </a:r>
            <a:endParaRPr sz="1400" dirty="0"/>
          </a:p>
          <a:p>
            <a:pPr marL="457200" lvl="0" indent="-317500" algn="just" rtl="0">
              <a:lnSpc>
                <a:spcPct val="150000"/>
              </a:lnSpc>
              <a:spcBef>
                <a:spcPts val="1000"/>
              </a:spcBef>
              <a:spcAft>
                <a:spcPts val="1000"/>
              </a:spcAft>
              <a:buSzPts val="1400"/>
              <a:buChar char="●"/>
            </a:pPr>
            <a:r>
              <a:rPr lang="en" sz="1400" dirty="0"/>
              <a:t>You can find all the changes that we made here in this </a:t>
            </a:r>
            <a:r>
              <a:rPr lang="en" sz="1400" u="sng" dirty="0">
                <a:hlinkClick r:id="rId3"/>
              </a:rPr>
              <a:t>Changelog</a:t>
            </a:r>
            <a:r>
              <a:rPr lang="en" sz="1400" dirty="0"/>
              <a:t>.</a:t>
            </a:r>
            <a:endParaRPr sz="1400" dirty="0"/>
          </a:p>
        </p:txBody>
      </p:sp>
      <p:sp>
        <p:nvSpPr>
          <p:cNvPr id="184" name="Google Shape;184;p29"/>
          <p:cNvSpPr txBox="1">
            <a:spLocks noGrp="1"/>
          </p:cNvSpPr>
          <p:nvPr>
            <p:ph type="title"/>
          </p:nvPr>
        </p:nvSpPr>
        <p:spPr>
          <a:xfrm>
            <a:off x="84900" y="524225"/>
            <a:ext cx="3519000" cy="6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Changelog</a:t>
            </a:r>
            <a:endParaRPr sz="30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1000"/>
                                        <p:tgtEl>
                                          <p:spTgt spid="1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1000"/>
                                        <p:tgtEl>
                                          <p:spTgt spid="1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Effect transition="in" filter="fade">
                                      <p:cBhvr>
                                        <p:cTn id="17" dur="1000"/>
                                        <p:tgtEl>
                                          <p:spTgt spid="1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2393575" y="1550100"/>
            <a:ext cx="4356851" cy="3241099"/>
          </a:xfrm>
          <a:prstGeom prst="rect">
            <a:avLst/>
          </a:prstGeom>
          <a:noFill/>
          <a:ln>
            <a:noFill/>
          </a:ln>
        </p:spPr>
      </p:pic>
      <p:sp>
        <p:nvSpPr>
          <p:cNvPr id="190" name="Google Shape;190;p30"/>
          <p:cNvSpPr txBox="1">
            <a:spLocks noGrp="1"/>
          </p:cNvSpPr>
          <p:nvPr>
            <p:ph type="title"/>
          </p:nvPr>
        </p:nvSpPr>
        <p:spPr>
          <a:xfrm>
            <a:off x="118025" y="472025"/>
            <a:ext cx="4572300" cy="7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Data Analysis</a:t>
            </a:r>
            <a:endParaRPr sz="3000" dirty="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145175" y="-89377"/>
            <a:ext cx="8520600" cy="650852"/>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800" dirty="0">
                <a:latin typeface="Lato"/>
                <a:ea typeface="Lato"/>
                <a:cs typeface="Lato"/>
                <a:sym typeface="Lato"/>
              </a:rPr>
              <a:t>Which country has the highest mortality rate?</a:t>
            </a:r>
            <a:endParaRPr sz="1800" dirty="0">
              <a:latin typeface="Lato"/>
              <a:ea typeface="Lato"/>
              <a:cs typeface="Lato"/>
              <a:sym typeface="Lato"/>
            </a:endParaRPr>
          </a:p>
        </p:txBody>
      </p:sp>
      <p:sp>
        <p:nvSpPr>
          <p:cNvPr id="196" name="Google Shape;196;p31"/>
          <p:cNvSpPr txBox="1"/>
          <p:nvPr/>
        </p:nvSpPr>
        <p:spPr>
          <a:xfrm>
            <a:off x="145174" y="1633375"/>
            <a:ext cx="2675250" cy="167991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accent1"/>
                </a:solidFill>
                <a:latin typeface="Lato"/>
                <a:ea typeface="Lato"/>
                <a:cs typeface="Lato"/>
                <a:sym typeface="Lato"/>
              </a:rPr>
              <a:t>Mortality rate per 10,000 people in the year of 1992.</a:t>
            </a:r>
            <a:endParaRPr dirty="0">
              <a:solidFill>
                <a:schemeClr val="accent1"/>
              </a:solidFill>
              <a:latin typeface="Lato"/>
              <a:ea typeface="Lato"/>
              <a:cs typeface="Lato"/>
              <a:sym typeface="Lato"/>
            </a:endParaRPr>
          </a:p>
          <a:p>
            <a:pPr marL="0" lvl="0" indent="0" algn="l" rtl="0">
              <a:lnSpc>
                <a:spcPct val="115000"/>
              </a:lnSpc>
              <a:spcBef>
                <a:spcPts val="1000"/>
              </a:spcBef>
              <a:spcAft>
                <a:spcPts val="0"/>
              </a:spcAft>
              <a:buNone/>
            </a:pPr>
            <a:r>
              <a:rPr lang="en" b="1" dirty="0">
                <a:solidFill>
                  <a:schemeClr val="accent1"/>
                </a:solidFill>
                <a:latin typeface="Lato"/>
                <a:ea typeface="Lato"/>
                <a:cs typeface="Lato"/>
                <a:sym typeface="Lato"/>
              </a:rPr>
              <a:t>France</a:t>
            </a:r>
            <a:r>
              <a:rPr lang="en" dirty="0">
                <a:solidFill>
                  <a:schemeClr val="accent1"/>
                </a:solidFill>
                <a:latin typeface="Lato"/>
                <a:ea typeface="Lato"/>
                <a:cs typeface="Lato"/>
                <a:sym typeface="Lato"/>
              </a:rPr>
              <a:t> had highest mortality rate. </a:t>
            </a:r>
            <a:endParaRPr dirty="0">
              <a:solidFill>
                <a:schemeClr val="accent1"/>
              </a:solidFill>
              <a:latin typeface="Lato"/>
              <a:ea typeface="Lato"/>
              <a:cs typeface="Lato"/>
              <a:sym typeface="Lato"/>
            </a:endParaRPr>
          </a:p>
          <a:p>
            <a:pPr marL="0" lvl="0" indent="0" algn="l" rtl="0">
              <a:lnSpc>
                <a:spcPct val="115000"/>
              </a:lnSpc>
              <a:spcBef>
                <a:spcPts val="1000"/>
              </a:spcBef>
              <a:spcAft>
                <a:spcPts val="0"/>
              </a:spcAft>
              <a:buNone/>
            </a:pPr>
            <a:r>
              <a:rPr lang="en" b="1" dirty="0">
                <a:solidFill>
                  <a:schemeClr val="accent1"/>
                </a:solidFill>
                <a:latin typeface="Lato"/>
                <a:ea typeface="Lato"/>
                <a:cs typeface="Lato"/>
                <a:sym typeface="Lato"/>
              </a:rPr>
              <a:t>Cuba</a:t>
            </a:r>
            <a:r>
              <a:rPr lang="en" dirty="0">
                <a:solidFill>
                  <a:schemeClr val="accent1"/>
                </a:solidFill>
                <a:latin typeface="Lato"/>
                <a:ea typeface="Lato"/>
                <a:cs typeface="Lato"/>
                <a:sym typeface="Lato"/>
              </a:rPr>
              <a:t> had lowest mortality rate.</a:t>
            </a:r>
            <a:endParaRPr dirty="0">
              <a:solidFill>
                <a:schemeClr val="accent1"/>
              </a:solidFill>
              <a:latin typeface="Lato"/>
              <a:ea typeface="Lato"/>
              <a:cs typeface="Lato"/>
              <a:sym typeface="Lato"/>
            </a:endParaRPr>
          </a:p>
        </p:txBody>
      </p:sp>
      <p:pic>
        <p:nvPicPr>
          <p:cNvPr id="197" name="Google Shape;197;p31"/>
          <p:cNvPicPr preferRelativeResize="0"/>
          <p:nvPr/>
        </p:nvPicPr>
        <p:blipFill>
          <a:blip r:embed="rId3">
            <a:alphaModFix/>
          </a:blip>
          <a:stretch>
            <a:fillRect/>
          </a:stretch>
        </p:blipFill>
        <p:spPr>
          <a:xfrm>
            <a:off x="2756600" y="1220000"/>
            <a:ext cx="6235000" cy="3430828"/>
          </a:xfrm>
          <a:prstGeom prst="rect">
            <a:avLst/>
          </a:prstGeom>
          <a:noFill/>
          <a:ln>
            <a:noFill/>
          </a:ln>
        </p:spPr>
      </p:pic>
      <p:cxnSp>
        <p:nvCxnSpPr>
          <p:cNvPr id="198" name="Google Shape;198;p31"/>
          <p:cNvCxnSpPr/>
          <p:nvPr/>
        </p:nvCxnSpPr>
        <p:spPr>
          <a:xfrm>
            <a:off x="7493650" y="1164900"/>
            <a:ext cx="60900" cy="135210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p31"/>
          <p:cNvCxnSpPr/>
          <p:nvPr/>
        </p:nvCxnSpPr>
        <p:spPr>
          <a:xfrm rot="10800000" flipH="1">
            <a:off x="5735100" y="3238550"/>
            <a:ext cx="376200" cy="965700"/>
          </a:xfrm>
          <a:prstGeom prst="straightConnector1">
            <a:avLst/>
          </a:prstGeom>
          <a:noFill/>
          <a:ln w="9525" cap="flat" cmpd="sng">
            <a:solidFill>
              <a:schemeClr val="dk2"/>
            </a:solidFill>
            <a:prstDash val="solid"/>
            <a:round/>
            <a:headEnd type="none" w="med" len="med"/>
            <a:tailEnd type="triangle" w="med" len="med"/>
          </a:ln>
        </p:spPr>
      </p:cxnSp>
      <p:sp>
        <p:nvSpPr>
          <p:cNvPr id="200" name="Google Shape;200;p31"/>
          <p:cNvSpPr/>
          <p:nvPr/>
        </p:nvSpPr>
        <p:spPr>
          <a:xfrm>
            <a:off x="5196300" y="4204250"/>
            <a:ext cx="915000" cy="29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Cuba, 186</a:t>
            </a:r>
            <a:endParaRPr sz="1200" dirty="0"/>
          </a:p>
        </p:txBody>
      </p:sp>
      <p:sp>
        <p:nvSpPr>
          <p:cNvPr id="201" name="Google Shape;201;p31"/>
          <p:cNvSpPr/>
          <p:nvPr/>
        </p:nvSpPr>
        <p:spPr>
          <a:xfrm>
            <a:off x="6944750" y="870125"/>
            <a:ext cx="1067400" cy="29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France, 285</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10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Effect transition="in" filter="fade">
                                      <p:cBhvr>
                                        <p:cTn id="12" dur="1000"/>
                                        <p:tgtEl>
                                          <p:spTgt spid="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xEl>
                                              <p:pRg st="2" end="2"/>
                                            </p:txEl>
                                          </p:spTgt>
                                        </p:tgtEl>
                                        <p:attrNameLst>
                                          <p:attrName>style.visibility</p:attrName>
                                        </p:attrNameLst>
                                      </p:cBhvr>
                                      <p:to>
                                        <p:strVal val="visible"/>
                                      </p:to>
                                    </p:set>
                                    <p:animEffect transition="in" filter="fade">
                                      <p:cBhvr>
                                        <p:cTn id="17" dur="1000"/>
                                        <p:tgtEl>
                                          <p:spTgt spid="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103675" y="-89376"/>
            <a:ext cx="8728500" cy="600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800" dirty="0">
                <a:latin typeface="Lato"/>
                <a:ea typeface="Lato"/>
                <a:cs typeface="Lato"/>
                <a:sym typeface="Lato"/>
              </a:rPr>
              <a:t>What is the most popular cause of death in the ICD-9 group?</a:t>
            </a:r>
            <a:endParaRPr sz="1800" dirty="0">
              <a:latin typeface="Lato"/>
              <a:ea typeface="Lato"/>
              <a:cs typeface="Lato"/>
              <a:sym typeface="Lato"/>
            </a:endParaRPr>
          </a:p>
        </p:txBody>
      </p:sp>
      <p:pic>
        <p:nvPicPr>
          <p:cNvPr id="207" name="Google Shape;207;p32"/>
          <p:cNvPicPr preferRelativeResize="0"/>
          <p:nvPr/>
        </p:nvPicPr>
        <p:blipFill rotWithShape="1">
          <a:blip r:embed="rId3">
            <a:alphaModFix/>
          </a:blip>
          <a:srcRect r="3586"/>
          <a:stretch/>
        </p:blipFill>
        <p:spPr>
          <a:xfrm>
            <a:off x="3238825" y="1214375"/>
            <a:ext cx="5840499" cy="3335100"/>
          </a:xfrm>
          <a:prstGeom prst="rect">
            <a:avLst/>
          </a:prstGeom>
          <a:noFill/>
          <a:ln>
            <a:noFill/>
          </a:ln>
        </p:spPr>
      </p:pic>
      <p:sp>
        <p:nvSpPr>
          <p:cNvPr id="208" name="Google Shape;208;p32"/>
          <p:cNvSpPr txBox="1"/>
          <p:nvPr/>
        </p:nvSpPr>
        <p:spPr>
          <a:xfrm>
            <a:off x="152400" y="1693400"/>
            <a:ext cx="3086400" cy="214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accent1"/>
                </a:solidFill>
                <a:latin typeface="Lato"/>
                <a:ea typeface="Lato"/>
                <a:cs typeface="Lato"/>
                <a:sym typeface="Lato"/>
              </a:rPr>
              <a:t>B27 - Ischaemic heart disease</a:t>
            </a:r>
            <a:r>
              <a:rPr lang="en" dirty="0">
                <a:solidFill>
                  <a:schemeClr val="accent1"/>
                </a:solidFill>
                <a:latin typeface="Lato"/>
                <a:ea typeface="Lato"/>
                <a:cs typeface="Lato"/>
                <a:sym typeface="Lato"/>
              </a:rPr>
              <a:t> had the highest mortality rate of 16.94 ~ 17 people per 10,000 in 1993. </a:t>
            </a:r>
            <a:endParaRPr dirty="0">
              <a:solidFill>
                <a:schemeClr val="accent1"/>
              </a:solidFill>
              <a:latin typeface="Lato"/>
              <a:ea typeface="Lato"/>
              <a:cs typeface="Lato"/>
              <a:sym typeface="Lato"/>
            </a:endParaRPr>
          </a:p>
          <a:p>
            <a:pPr marL="0" lvl="0" indent="0" algn="l" rtl="0">
              <a:lnSpc>
                <a:spcPct val="115000"/>
              </a:lnSpc>
              <a:spcBef>
                <a:spcPts val="1000"/>
              </a:spcBef>
              <a:spcAft>
                <a:spcPts val="0"/>
              </a:spcAft>
              <a:buNone/>
            </a:pPr>
            <a:r>
              <a:rPr lang="en" b="1" dirty="0">
                <a:solidFill>
                  <a:schemeClr val="accent1"/>
                </a:solidFill>
                <a:latin typeface="Lato"/>
                <a:ea typeface="Lato"/>
                <a:cs typeface="Lato"/>
                <a:sym typeface="Lato"/>
              </a:rPr>
              <a:t>“Heart problems caused by narrowed heart arteries”</a:t>
            </a:r>
            <a:endParaRPr b="1" dirty="0">
              <a:solidFill>
                <a:schemeClr val="accent1"/>
              </a:solidFill>
              <a:latin typeface="Lato"/>
              <a:ea typeface="Lato"/>
              <a:cs typeface="Lato"/>
              <a:sym typeface="Lato"/>
            </a:endParaRPr>
          </a:p>
          <a:p>
            <a:pPr marL="0" lvl="0" indent="0" algn="l" rtl="0">
              <a:lnSpc>
                <a:spcPct val="115000"/>
              </a:lnSpc>
              <a:spcBef>
                <a:spcPts val="1000"/>
              </a:spcBef>
              <a:spcAft>
                <a:spcPts val="0"/>
              </a:spcAft>
              <a:buNone/>
            </a:pPr>
            <a:r>
              <a:rPr lang="en" dirty="0">
                <a:solidFill>
                  <a:schemeClr val="accent1"/>
                </a:solidFill>
                <a:latin typeface="Lato"/>
                <a:ea typeface="Lato"/>
                <a:cs typeface="Lato"/>
                <a:sym typeface="Lato"/>
              </a:rPr>
              <a:t>B27 was one of the most consistent causes of death from 1991 to 1997</a:t>
            </a:r>
            <a:endParaRPr dirty="0">
              <a:solidFill>
                <a:schemeClr val="accen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animEffect transition="in" filter="fade">
                                      <p:cBhvr>
                                        <p:cTn id="7" dur="1000"/>
                                        <p:tgtEl>
                                          <p:spTgt spid="2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xEl>
                                              <p:pRg st="1" end="1"/>
                                            </p:txEl>
                                          </p:spTgt>
                                        </p:tgtEl>
                                        <p:attrNameLst>
                                          <p:attrName>style.visibility</p:attrName>
                                        </p:attrNameLst>
                                      </p:cBhvr>
                                      <p:to>
                                        <p:strVal val="visible"/>
                                      </p:to>
                                    </p:set>
                                    <p:animEffect transition="in" filter="fade">
                                      <p:cBhvr>
                                        <p:cTn id="12" dur="1000"/>
                                        <p:tgtEl>
                                          <p:spTgt spid="2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xEl>
                                              <p:pRg st="2" end="2"/>
                                            </p:txEl>
                                          </p:spTgt>
                                        </p:tgtEl>
                                        <p:attrNameLst>
                                          <p:attrName>style.visibility</p:attrName>
                                        </p:attrNameLst>
                                      </p:cBhvr>
                                      <p:to>
                                        <p:strVal val="visible"/>
                                      </p:to>
                                    </p:set>
                                    <p:animEffect transition="in" filter="fade">
                                      <p:cBhvr>
                                        <p:cTn id="17" dur="1000"/>
                                        <p:tgtEl>
                                          <p:spTgt spid="2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0" y="473700"/>
            <a:ext cx="3407400" cy="7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Road Map</a:t>
            </a:r>
            <a:endParaRPr sz="3000" dirty="0">
              <a:latin typeface="Lato"/>
              <a:ea typeface="Lato"/>
              <a:cs typeface="Lato"/>
              <a:sym typeface="Lato"/>
            </a:endParaRPr>
          </a:p>
        </p:txBody>
      </p:sp>
      <p:sp>
        <p:nvSpPr>
          <p:cNvPr id="99" name="Google Shape;99;p15"/>
          <p:cNvSpPr txBox="1">
            <a:spLocks noGrp="1"/>
          </p:cNvSpPr>
          <p:nvPr>
            <p:ph type="body" idx="1"/>
          </p:nvPr>
        </p:nvSpPr>
        <p:spPr>
          <a:xfrm>
            <a:off x="727650" y="1540100"/>
            <a:ext cx="7688700" cy="3355500"/>
          </a:xfrm>
          <a:prstGeom prst="rect">
            <a:avLst/>
          </a:prstGeom>
        </p:spPr>
        <p:txBody>
          <a:bodyPr spcFirstLastPara="1" wrap="square" lIns="91425" tIns="91425" rIns="91425" bIns="91425" anchor="t" anchorCtr="0">
            <a:normAutofit lnSpcReduction="10000"/>
          </a:bodyPr>
          <a:lstStyle/>
          <a:p>
            <a:pPr marL="457200" lvl="0" indent="-317500" algn="l" rtl="0">
              <a:lnSpc>
                <a:spcPct val="115000"/>
              </a:lnSpc>
              <a:spcBef>
                <a:spcPts val="0"/>
              </a:spcBef>
              <a:spcAft>
                <a:spcPts val="0"/>
              </a:spcAft>
              <a:buSzPts val="1400"/>
              <a:buAutoNum type="arabicPeriod"/>
            </a:pPr>
            <a:r>
              <a:rPr lang="en" sz="1400" dirty="0"/>
              <a:t>Background/Motivation</a:t>
            </a:r>
            <a:endParaRPr sz="1400" dirty="0"/>
          </a:p>
          <a:p>
            <a:pPr marL="457200" lvl="0" indent="-317500" algn="l" rtl="0">
              <a:lnSpc>
                <a:spcPct val="115000"/>
              </a:lnSpc>
              <a:spcBef>
                <a:spcPts val="1000"/>
              </a:spcBef>
              <a:spcAft>
                <a:spcPts val="0"/>
              </a:spcAft>
              <a:buSzPts val="1400"/>
              <a:buAutoNum type="arabicPeriod"/>
            </a:pPr>
            <a:r>
              <a:rPr lang="en" sz="1400" dirty="0"/>
              <a:t>Problem statement</a:t>
            </a:r>
            <a:endParaRPr sz="1400" dirty="0"/>
          </a:p>
          <a:p>
            <a:pPr marL="457200" lvl="0" indent="-317500" algn="l" rtl="0">
              <a:lnSpc>
                <a:spcPct val="115000"/>
              </a:lnSpc>
              <a:spcBef>
                <a:spcPts val="1000"/>
              </a:spcBef>
              <a:spcAft>
                <a:spcPts val="0"/>
              </a:spcAft>
              <a:buSzPts val="1400"/>
              <a:buAutoNum type="arabicPeriod"/>
            </a:pPr>
            <a:r>
              <a:rPr lang="en" sz="1400" dirty="0"/>
              <a:t>Target audience</a:t>
            </a:r>
            <a:endParaRPr sz="1400" dirty="0"/>
          </a:p>
          <a:p>
            <a:pPr marL="457200" lvl="0" indent="-317500" algn="l" rtl="0">
              <a:lnSpc>
                <a:spcPct val="115000"/>
              </a:lnSpc>
              <a:spcBef>
                <a:spcPts val="1000"/>
              </a:spcBef>
              <a:spcAft>
                <a:spcPts val="0"/>
              </a:spcAft>
              <a:buSzPts val="1400"/>
              <a:buAutoNum type="arabicPeriod"/>
            </a:pPr>
            <a:r>
              <a:rPr lang="en" sz="1400" dirty="0"/>
              <a:t>Analysis questions</a:t>
            </a:r>
            <a:endParaRPr sz="1400" dirty="0"/>
          </a:p>
          <a:p>
            <a:pPr marL="457200" lvl="0" indent="-317500" algn="l" rtl="0">
              <a:lnSpc>
                <a:spcPct val="115000"/>
              </a:lnSpc>
              <a:spcBef>
                <a:spcPts val="1000"/>
              </a:spcBef>
              <a:spcAft>
                <a:spcPts val="0"/>
              </a:spcAft>
              <a:buSzPts val="1400"/>
              <a:buAutoNum type="arabicPeriod"/>
            </a:pPr>
            <a:r>
              <a:rPr lang="en" sz="1400" dirty="0"/>
              <a:t>Dataset description</a:t>
            </a:r>
            <a:endParaRPr sz="1400" dirty="0"/>
          </a:p>
          <a:p>
            <a:pPr marL="457200" lvl="0" indent="-317500" algn="l" rtl="0">
              <a:lnSpc>
                <a:spcPct val="115000"/>
              </a:lnSpc>
              <a:spcBef>
                <a:spcPts val="1000"/>
              </a:spcBef>
              <a:spcAft>
                <a:spcPts val="0"/>
              </a:spcAft>
              <a:buSzPts val="1400"/>
              <a:buAutoNum type="arabicPeriod"/>
            </a:pPr>
            <a:r>
              <a:rPr lang="en" sz="1400" dirty="0"/>
              <a:t>Data cleaning and transformation</a:t>
            </a:r>
            <a:endParaRPr sz="1400" dirty="0"/>
          </a:p>
          <a:p>
            <a:pPr marL="457200" lvl="0" indent="-317500" algn="l" rtl="0">
              <a:lnSpc>
                <a:spcPct val="115000"/>
              </a:lnSpc>
              <a:spcBef>
                <a:spcPts val="1000"/>
              </a:spcBef>
              <a:spcAft>
                <a:spcPts val="0"/>
              </a:spcAft>
              <a:buSzPts val="1400"/>
              <a:buAutoNum type="arabicPeriod"/>
            </a:pPr>
            <a:r>
              <a:rPr lang="en" sz="1400" dirty="0"/>
              <a:t>Story telling (with data)</a:t>
            </a:r>
            <a:endParaRPr sz="1400" dirty="0"/>
          </a:p>
          <a:p>
            <a:pPr marL="457200" lvl="0" indent="-317500" algn="l" rtl="0">
              <a:lnSpc>
                <a:spcPct val="115000"/>
              </a:lnSpc>
              <a:spcBef>
                <a:spcPts val="1000"/>
              </a:spcBef>
              <a:spcAft>
                <a:spcPts val="0"/>
              </a:spcAft>
              <a:buSzPts val="1400"/>
              <a:buAutoNum type="arabicPeriod"/>
            </a:pPr>
            <a:r>
              <a:rPr lang="en" sz="1400" dirty="0"/>
              <a:t>Conclusion</a:t>
            </a:r>
            <a:endParaRPr sz="1400" dirty="0"/>
          </a:p>
          <a:p>
            <a:pPr marL="457200" lvl="0" indent="-317500" algn="l" rtl="0">
              <a:lnSpc>
                <a:spcPct val="115000"/>
              </a:lnSpc>
              <a:spcBef>
                <a:spcPts val="1000"/>
              </a:spcBef>
              <a:spcAft>
                <a:spcPts val="1000"/>
              </a:spcAft>
              <a:buSzPts val="1400"/>
              <a:buAutoNum type="arabicPeriod"/>
            </a:pPr>
            <a:r>
              <a:rPr lang="en" sz="1400" dirty="0"/>
              <a:t>Reference</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52850" y="-110000"/>
            <a:ext cx="8679300" cy="600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800" dirty="0">
                <a:latin typeface="Lato"/>
                <a:ea typeface="Lato"/>
                <a:cs typeface="Lato"/>
                <a:sym typeface="Lato"/>
              </a:rPr>
              <a:t>In which region or country this cause of death is popular?</a:t>
            </a:r>
            <a:endParaRPr sz="1800" dirty="0">
              <a:latin typeface="Lato"/>
              <a:ea typeface="Lato"/>
              <a:cs typeface="Lato"/>
              <a:sym typeface="Lato"/>
            </a:endParaRPr>
          </a:p>
        </p:txBody>
      </p:sp>
      <p:pic>
        <p:nvPicPr>
          <p:cNvPr id="214" name="Google Shape;214;p33"/>
          <p:cNvPicPr preferRelativeResize="0"/>
          <p:nvPr/>
        </p:nvPicPr>
        <p:blipFill>
          <a:blip r:embed="rId3">
            <a:alphaModFix/>
          </a:blip>
          <a:stretch>
            <a:fillRect/>
          </a:stretch>
        </p:blipFill>
        <p:spPr>
          <a:xfrm>
            <a:off x="4572000" y="599997"/>
            <a:ext cx="4303600" cy="4541456"/>
          </a:xfrm>
          <a:prstGeom prst="rect">
            <a:avLst/>
          </a:prstGeom>
          <a:noFill/>
          <a:ln>
            <a:noFill/>
          </a:ln>
        </p:spPr>
      </p:pic>
      <p:sp>
        <p:nvSpPr>
          <p:cNvPr id="215" name="Google Shape;215;p33"/>
          <p:cNvSpPr txBox="1"/>
          <p:nvPr/>
        </p:nvSpPr>
        <p:spPr>
          <a:xfrm>
            <a:off x="152400" y="1739125"/>
            <a:ext cx="3726900" cy="151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accent1"/>
                </a:solidFill>
                <a:latin typeface="Lato"/>
                <a:ea typeface="Lato"/>
                <a:cs typeface="Lato"/>
                <a:sym typeface="Lato"/>
              </a:rPr>
              <a:t>B27 was the most popular cause of death in </a:t>
            </a:r>
            <a:r>
              <a:rPr lang="en" b="1">
                <a:solidFill>
                  <a:schemeClr val="accent1"/>
                </a:solidFill>
                <a:latin typeface="Lato"/>
                <a:ea typeface="Lato"/>
                <a:cs typeface="Lato"/>
                <a:sym typeface="Lato"/>
              </a:rPr>
              <a:t>USA, </a:t>
            </a:r>
            <a:r>
              <a:rPr lang="en">
                <a:solidFill>
                  <a:schemeClr val="accent1"/>
                </a:solidFill>
                <a:latin typeface="Lato"/>
                <a:ea typeface="Lato"/>
                <a:cs typeface="Lato"/>
                <a:sym typeface="Lato"/>
              </a:rPr>
              <a:t>nearly 19 people per 10,000 sample.</a:t>
            </a:r>
            <a:endParaRPr dirty="0">
              <a:solidFill>
                <a:schemeClr val="accent1"/>
              </a:solidFill>
              <a:latin typeface="Lato"/>
              <a:ea typeface="Lato"/>
              <a:cs typeface="Lato"/>
              <a:sym typeface="Lato"/>
            </a:endParaRPr>
          </a:p>
          <a:p>
            <a:pPr marL="0" lvl="0" indent="0" algn="l" rtl="0">
              <a:lnSpc>
                <a:spcPct val="115000"/>
              </a:lnSpc>
              <a:spcBef>
                <a:spcPts val="1000"/>
              </a:spcBef>
              <a:spcAft>
                <a:spcPts val="0"/>
              </a:spcAft>
              <a:buNone/>
            </a:pPr>
            <a:r>
              <a:rPr lang="en" b="1">
                <a:solidFill>
                  <a:schemeClr val="accent1"/>
                </a:solidFill>
                <a:latin typeface="Lato"/>
                <a:ea typeface="Lato"/>
                <a:cs typeface="Lato"/>
                <a:sym typeface="Lato"/>
              </a:rPr>
              <a:t>France </a:t>
            </a:r>
            <a:r>
              <a:rPr lang="en">
                <a:solidFill>
                  <a:schemeClr val="accent1"/>
                </a:solidFill>
                <a:latin typeface="Lato"/>
                <a:ea typeface="Lato"/>
                <a:cs typeface="Lato"/>
                <a:sym typeface="Lato"/>
              </a:rPr>
              <a:t>had the lowest rate for this cause of death however it still had the highest overall mortality rate.</a:t>
            </a:r>
            <a:endParaRPr dirty="0">
              <a:solidFill>
                <a:schemeClr val="accen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0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000"/>
                                        <p:tgtEl>
                                          <p:spTgt spid="2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76200" y="76200"/>
            <a:ext cx="9144000" cy="822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800" dirty="0">
                <a:latin typeface="Lato"/>
                <a:ea typeface="Lato"/>
                <a:cs typeface="Lato"/>
                <a:sym typeface="Lato"/>
              </a:rPr>
              <a:t>Which age group has the cause of death found in question 2 and in which country are they located?</a:t>
            </a:r>
            <a:endParaRPr sz="1800" dirty="0">
              <a:latin typeface="Lato"/>
              <a:ea typeface="Lato"/>
              <a:cs typeface="Lato"/>
              <a:sym typeface="Lato"/>
            </a:endParaRPr>
          </a:p>
        </p:txBody>
      </p:sp>
      <p:pic>
        <p:nvPicPr>
          <p:cNvPr id="221" name="Google Shape;221;p34"/>
          <p:cNvPicPr preferRelativeResize="0"/>
          <p:nvPr/>
        </p:nvPicPr>
        <p:blipFill>
          <a:blip r:embed="rId3">
            <a:alphaModFix/>
          </a:blip>
          <a:stretch>
            <a:fillRect/>
          </a:stretch>
        </p:blipFill>
        <p:spPr>
          <a:xfrm>
            <a:off x="2953050" y="685600"/>
            <a:ext cx="6169001" cy="4381700"/>
          </a:xfrm>
          <a:prstGeom prst="rect">
            <a:avLst/>
          </a:prstGeom>
          <a:noFill/>
          <a:ln>
            <a:noFill/>
          </a:ln>
        </p:spPr>
      </p:pic>
      <p:sp>
        <p:nvSpPr>
          <p:cNvPr id="222" name="Google Shape;222;p34"/>
          <p:cNvSpPr txBox="1"/>
          <p:nvPr/>
        </p:nvSpPr>
        <p:spPr>
          <a:xfrm>
            <a:off x="164600" y="1729025"/>
            <a:ext cx="29886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accent1"/>
                </a:solidFill>
                <a:latin typeface="Lato"/>
                <a:ea typeface="Lato"/>
                <a:cs typeface="Lato"/>
                <a:sym typeface="Lato"/>
              </a:rPr>
              <a:t>The Age group of 65-74</a:t>
            </a:r>
            <a:r>
              <a:rPr lang="en" dirty="0">
                <a:solidFill>
                  <a:schemeClr val="accent1"/>
                </a:solidFill>
                <a:latin typeface="Lato"/>
                <a:ea typeface="Lato"/>
                <a:cs typeface="Lato"/>
                <a:sym typeface="Lato"/>
              </a:rPr>
              <a:t> and </a:t>
            </a:r>
            <a:r>
              <a:rPr lang="en" b="1" dirty="0">
                <a:solidFill>
                  <a:schemeClr val="accent1"/>
                </a:solidFill>
                <a:latin typeface="Lato"/>
                <a:ea typeface="Lato"/>
                <a:cs typeface="Lato"/>
                <a:sym typeface="Lato"/>
              </a:rPr>
              <a:t>Cuba</a:t>
            </a:r>
            <a:r>
              <a:rPr lang="en" dirty="0">
                <a:solidFill>
                  <a:schemeClr val="accent1"/>
                </a:solidFill>
                <a:latin typeface="Lato"/>
                <a:ea typeface="Lato"/>
                <a:cs typeface="Lato"/>
                <a:sym typeface="Lato"/>
              </a:rPr>
              <a:t> from all the five countries had the highest mortality rate for the B27 cause of death in the diseases group.</a:t>
            </a:r>
            <a:endParaRPr dirty="0">
              <a:solidFill>
                <a:schemeClr val="accen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000"/>
                                        <p:tgtEl>
                                          <p:spTgt spid="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5"/>
          <p:cNvPicPr preferRelativeResize="0"/>
          <p:nvPr/>
        </p:nvPicPr>
        <p:blipFill>
          <a:blip r:embed="rId3">
            <a:alphaModFix/>
          </a:blip>
          <a:stretch>
            <a:fillRect/>
          </a:stretch>
        </p:blipFill>
        <p:spPr>
          <a:xfrm>
            <a:off x="0" y="-15125"/>
            <a:ext cx="9143998"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0" y="76200"/>
            <a:ext cx="9144000" cy="54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800" dirty="0">
                <a:latin typeface="Lato" panose="020F0502020204030203" pitchFamily="34" charset="0"/>
                <a:ea typeface="Lato" panose="020F0502020204030203" pitchFamily="34" charset="0"/>
                <a:cs typeface="Lato" panose="020F0502020204030203" pitchFamily="34" charset="0"/>
              </a:rPr>
              <a:t>Bonus 1</a:t>
            </a:r>
            <a:endParaRPr sz="1800" dirty="0">
              <a:latin typeface="Lato" panose="020F0502020204030203" pitchFamily="34" charset="0"/>
              <a:ea typeface="Lato" panose="020F0502020204030203" pitchFamily="34" charset="0"/>
              <a:cs typeface="Lato" panose="020F0502020204030203" pitchFamily="34" charset="0"/>
            </a:endParaRPr>
          </a:p>
        </p:txBody>
      </p:sp>
      <p:sp>
        <p:nvSpPr>
          <p:cNvPr id="233" name="Google Shape;233;p36"/>
          <p:cNvSpPr txBox="1"/>
          <p:nvPr/>
        </p:nvSpPr>
        <p:spPr>
          <a:xfrm>
            <a:off x="32525" y="46871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1"/>
                </a:solidFill>
                <a:latin typeface="Lato"/>
                <a:ea typeface="Lato"/>
                <a:cs typeface="Lato"/>
                <a:sym typeface="Lato"/>
              </a:rPr>
              <a:t>For every country except </a:t>
            </a:r>
            <a:r>
              <a:rPr lang="en" b="1" dirty="0">
                <a:solidFill>
                  <a:schemeClr val="accent1"/>
                </a:solidFill>
                <a:latin typeface="Lato"/>
                <a:ea typeface="Lato"/>
                <a:cs typeface="Lato"/>
                <a:sym typeface="Lato"/>
              </a:rPr>
              <a:t>USA </a:t>
            </a:r>
            <a:r>
              <a:rPr lang="en" dirty="0">
                <a:solidFill>
                  <a:schemeClr val="accent1"/>
                </a:solidFill>
                <a:latin typeface="Lato"/>
                <a:ea typeface="Lato"/>
                <a:cs typeface="Lato"/>
                <a:sym typeface="Lato"/>
              </a:rPr>
              <a:t>mortality rate of male was higher than female for the given period of time.</a:t>
            </a:r>
            <a:endParaRPr dirty="0">
              <a:solidFill>
                <a:schemeClr val="accent1"/>
              </a:solidFill>
              <a:latin typeface="Lato"/>
              <a:ea typeface="Lato"/>
              <a:cs typeface="Lato"/>
              <a:sym typeface="Lato"/>
            </a:endParaRPr>
          </a:p>
        </p:txBody>
      </p:sp>
      <p:pic>
        <p:nvPicPr>
          <p:cNvPr id="234" name="Google Shape;234;p36"/>
          <p:cNvPicPr preferRelativeResize="0"/>
          <p:nvPr/>
        </p:nvPicPr>
        <p:blipFill>
          <a:blip r:embed="rId3">
            <a:alphaModFix/>
          </a:blip>
          <a:stretch>
            <a:fillRect/>
          </a:stretch>
        </p:blipFill>
        <p:spPr>
          <a:xfrm>
            <a:off x="849525" y="514350"/>
            <a:ext cx="7888775" cy="40965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Effect transition="in" filter="fade">
                                      <p:cBhvr>
                                        <p:cTn id="7" dur="1000"/>
                                        <p:tgtEl>
                                          <p:spTgt spid="2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0" y="76200"/>
            <a:ext cx="9144000" cy="54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800" dirty="0">
                <a:latin typeface="Lato"/>
                <a:ea typeface="Lato"/>
                <a:cs typeface="Lato"/>
                <a:sym typeface="Lato"/>
              </a:rPr>
              <a:t>Bonus 2</a:t>
            </a:r>
            <a:endParaRPr sz="1800" dirty="0">
              <a:latin typeface="Lato"/>
              <a:ea typeface="Lato"/>
              <a:cs typeface="Lato"/>
              <a:sym typeface="Lato"/>
            </a:endParaRPr>
          </a:p>
        </p:txBody>
      </p:sp>
      <p:pic>
        <p:nvPicPr>
          <p:cNvPr id="240" name="Google Shape;240;p37"/>
          <p:cNvPicPr preferRelativeResize="0"/>
          <p:nvPr/>
        </p:nvPicPr>
        <p:blipFill rotWithShape="1">
          <a:blip r:embed="rId3">
            <a:alphaModFix/>
          </a:blip>
          <a:srcRect r="10160"/>
          <a:stretch/>
        </p:blipFill>
        <p:spPr>
          <a:xfrm>
            <a:off x="1770800" y="556350"/>
            <a:ext cx="7297875" cy="4466150"/>
          </a:xfrm>
          <a:prstGeom prst="rect">
            <a:avLst/>
          </a:prstGeom>
          <a:noFill/>
          <a:ln>
            <a:noFill/>
          </a:ln>
        </p:spPr>
      </p:pic>
      <p:sp>
        <p:nvSpPr>
          <p:cNvPr id="241" name="Google Shape;241;p37"/>
          <p:cNvSpPr txBox="1"/>
          <p:nvPr/>
        </p:nvSpPr>
        <p:spPr>
          <a:xfrm>
            <a:off x="45825" y="1565575"/>
            <a:ext cx="1755300" cy="214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accent1"/>
                </a:solidFill>
                <a:latin typeface="Lato"/>
                <a:ea typeface="Lato"/>
                <a:cs typeface="Lato"/>
                <a:sym typeface="Lato"/>
              </a:rPr>
              <a:t>B47 </a:t>
            </a:r>
            <a:r>
              <a:rPr lang="en" dirty="0">
                <a:solidFill>
                  <a:schemeClr val="accent1"/>
                </a:solidFill>
                <a:latin typeface="Lato"/>
                <a:ea typeface="Lato"/>
                <a:cs typeface="Lato"/>
                <a:sym typeface="Lato"/>
              </a:rPr>
              <a:t>- Transport accidents</a:t>
            </a:r>
            <a:endParaRPr dirty="0">
              <a:solidFill>
                <a:schemeClr val="accent1"/>
              </a:solidFill>
              <a:latin typeface="Lato"/>
              <a:ea typeface="Lato"/>
              <a:cs typeface="Lato"/>
              <a:sym typeface="Lato"/>
            </a:endParaRPr>
          </a:p>
          <a:p>
            <a:pPr marL="0" lvl="0" indent="0" algn="l" rtl="0">
              <a:lnSpc>
                <a:spcPct val="115000"/>
              </a:lnSpc>
              <a:spcBef>
                <a:spcPts val="1000"/>
              </a:spcBef>
              <a:spcAft>
                <a:spcPts val="0"/>
              </a:spcAft>
              <a:buNone/>
            </a:pPr>
            <a:r>
              <a:rPr lang="en" b="1" dirty="0">
                <a:solidFill>
                  <a:schemeClr val="accent1"/>
                </a:solidFill>
                <a:latin typeface="Lato"/>
                <a:ea typeface="Lato"/>
                <a:cs typeface="Lato"/>
                <a:sym typeface="Lato"/>
              </a:rPr>
              <a:t>B18</a:t>
            </a:r>
            <a:r>
              <a:rPr lang="en" dirty="0">
                <a:solidFill>
                  <a:schemeClr val="accent1"/>
                </a:solidFill>
                <a:latin typeface="Lato"/>
                <a:ea typeface="Lato"/>
                <a:cs typeface="Lato"/>
                <a:sym typeface="Lato"/>
              </a:rPr>
              <a:t> - Endocrine, Nutritional and Metabolic Diseases</a:t>
            </a:r>
            <a:endParaRPr dirty="0">
              <a:solidFill>
                <a:schemeClr val="accent1"/>
              </a:solidFill>
              <a:latin typeface="Lato"/>
              <a:ea typeface="Lato"/>
              <a:cs typeface="Lato"/>
              <a:sym typeface="Lato"/>
            </a:endParaRPr>
          </a:p>
          <a:p>
            <a:pPr marL="0" lvl="0" indent="0" algn="l" rtl="0">
              <a:lnSpc>
                <a:spcPct val="115000"/>
              </a:lnSpc>
              <a:spcBef>
                <a:spcPts val="1000"/>
              </a:spcBef>
              <a:spcAft>
                <a:spcPts val="1000"/>
              </a:spcAft>
              <a:buNone/>
            </a:pPr>
            <a:r>
              <a:rPr lang="en" b="1" dirty="0">
                <a:solidFill>
                  <a:schemeClr val="accent1"/>
                </a:solidFill>
                <a:latin typeface="Lato"/>
                <a:ea typeface="Lato"/>
                <a:cs typeface="Lato"/>
                <a:sym typeface="Lato"/>
              </a:rPr>
              <a:t>B27</a:t>
            </a:r>
            <a:r>
              <a:rPr lang="en" dirty="0">
                <a:solidFill>
                  <a:schemeClr val="accent1"/>
                </a:solidFill>
                <a:latin typeface="Lato"/>
                <a:ea typeface="Lato"/>
                <a:cs typeface="Lato"/>
                <a:sym typeface="Lato"/>
              </a:rPr>
              <a:t> - Ischaemic heart disease</a:t>
            </a:r>
            <a:endParaRPr dirty="0">
              <a:solidFill>
                <a:schemeClr val="accen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Effect transition="in" filter="fade">
                                      <p:cBhvr>
                                        <p:cTn id="7" dur="1000"/>
                                        <p:tgtEl>
                                          <p:spTgt spid="2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
                                            <p:txEl>
                                              <p:pRg st="1" end="1"/>
                                            </p:txEl>
                                          </p:spTgt>
                                        </p:tgtEl>
                                        <p:attrNameLst>
                                          <p:attrName>style.visibility</p:attrName>
                                        </p:attrNameLst>
                                      </p:cBhvr>
                                      <p:to>
                                        <p:strVal val="visible"/>
                                      </p:to>
                                    </p:set>
                                    <p:animEffect transition="in" filter="fade">
                                      <p:cBhvr>
                                        <p:cTn id="12" dur="1000"/>
                                        <p:tgtEl>
                                          <p:spTgt spid="2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
                                            <p:txEl>
                                              <p:pRg st="2" end="2"/>
                                            </p:txEl>
                                          </p:spTgt>
                                        </p:tgtEl>
                                        <p:attrNameLst>
                                          <p:attrName>style.visibility</p:attrName>
                                        </p:attrNameLst>
                                      </p:cBhvr>
                                      <p:to>
                                        <p:strVal val="visible"/>
                                      </p:to>
                                    </p:set>
                                    <p:animEffect transition="in" filter="fade">
                                      <p:cBhvr>
                                        <p:cTn id="17" dur="1000"/>
                                        <p:tgtEl>
                                          <p:spTgt spid="2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0" y="565175"/>
            <a:ext cx="4572300" cy="6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Conclusion</a:t>
            </a:r>
            <a:endParaRPr sz="3000" dirty="0">
              <a:latin typeface="Lato"/>
              <a:ea typeface="Lato"/>
              <a:cs typeface="Lato"/>
              <a:sym typeface="Lato"/>
            </a:endParaRPr>
          </a:p>
        </p:txBody>
      </p:sp>
      <p:pic>
        <p:nvPicPr>
          <p:cNvPr id="247" name="Google Shape;247;p38"/>
          <p:cNvPicPr preferRelativeResize="0"/>
          <p:nvPr/>
        </p:nvPicPr>
        <p:blipFill>
          <a:blip r:embed="rId3">
            <a:alphaModFix/>
          </a:blip>
          <a:stretch>
            <a:fillRect/>
          </a:stretch>
        </p:blipFill>
        <p:spPr>
          <a:xfrm>
            <a:off x="3027800" y="1533750"/>
            <a:ext cx="3088400" cy="308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7" name="Google Shape;246;p38">
            <a:extLst>
              <a:ext uri="{FF2B5EF4-FFF2-40B4-BE49-F238E27FC236}">
                <a16:creationId xmlns:a16="http://schemas.microsoft.com/office/drawing/2014/main" id="{9591FDB3-EC46-446D-B2D6-816756E6A71D}"/>
              </a:ext>
            </a:extLst>
          </p:cNvPr>
          <p:cNvSpPr txBox="1">
            <a:spLocks/>
          </p:cNvSpPr>
          <p:nvPr/>
        </p:nvSpPr>
        <p:spPr>
          <a:xfrm>
            <a:off x="0" y="565175"/>
            <a:ext cx="4572300" cy="65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3000" dirty="0">
                <a:latin typeface="Lato"/>
                <a:ea typeface="Lato"/>
                <a:cs typeface="Lato"/>
                <a:sym typeface="Lato"/>
              </a:rPr>
              <a:t>Conclusion</a:t>
            </a:r>
          </a:p>
        </p:txBody>
      </p:sp>
      <p:sp>
        <p:nvSpPr>
          <p:cNvPr id="10" name="Google Shape;252;p39">
            <a:extLst>
              <a:ext uri="{FF2B5EF4-FFF2-40B4-BE49-F238E27FC236}">
                <a16:creationId xmlns:a16="http://schemas.microsoft.com/office/drawing/2014/main" id="{7A35DD35-BF04-40C5-BC44-74D69BE32E1C}"/>
              </a:ext>
            </a:extLst>
          </p:cNvPr>
          <p:cNvSpPr txBox="1"/>
          <p:nvPr/>
        </p:nvSpPr>
        <p:spPr>
          <a:xfrm>
            <a:off x="747524" y="2347737"/>
            <a:ext cx="7685625" cy="2380108"/>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accent1"/>
              </a:buClr>
              <a:buSzPts val="1400"/>
              <a:buFont typeface="Roboto"/>
              <a:buChar char="●"/>
            </a:pPr>
            <a:r>
              <a:rPr lang="en" dirty="0">
                <a:solidFill>
                  <a:schemeClr val="accent1"/>
                </a:solidFill>
                <a:latin typeface="Lato"/>
                <a:ea typeface="Lato"/>
                <a:cs typeface="Lato"/>
                <a:sym typeface="Lato"/>
              </a:rPr>
              <a:t>On the other hand, Cuba had the lowest mortality rate but most of them died due to  </a:t>
            </a:r>
            <a:r>
              <a:rPr lang="en" b="1" dirty="0">
                <a:solidFill>
                  <a:schemeClr val="accent1"/>
                </a:solidFill>
                <a:latin typeface="Lato"/>
                <a:ea typeface="Lato"/>
                <a:cs typeface="Lato"/>
                <a:sym typeface="Lato"/>
              </a:rPr>
              <a:t>Ischaemic heart disease (B27). </a:t>
            </a:r>
            <a:endParaRPr b="1" dirty="0">
              <a:solidFill>
                <a:schemeClr val="accent1"/>
              </a:solidFill>
              <a:latin typeface="Lato"/>
              <a:ea typeface="Lato"/>
              <a:cs typeface="Lato"/>
              <a:sym typeface="Lato"/>
            </a:endParaRPr>
          </a:p>
          <a:p>
            <a:pPr marL="457200" lvl="0" indent="-317500" algn="just" rtl="0">
              <a:lnSpc>
                <a:spcPct val="150000"/>
              </a:lnSpc>
              <a:spcBef>
                <a:spcPts val="1000"/>
              </a:spcBef>
              <a:spcAft>
                <a:spcPts val="0"/>
              </a:spcAft>
              <a:buClr>
                <a:schemeClr val="accent1"/>
              </a:buClr>
              <a:buSzPts val="1400"/>
              <a:buFont typeface="Roboto"/>
              <a:buChar char="●"/>
            </a:pPr>
            <a:r>
              <a:rPr lang="en" dirty="0">
                <a:solidFill>
                  <a:schemeClr val="accent1"/>
                </a:solidFill>
                <a:latin typeface="Lato"/>
                <a:ea typeface="Lato"/>
                <a:cs typeface="Lato"/>
                <a:sym typeface="Lato"/>
              </a:rPr>
              <a:t>And age group that was affected the most due to </a:t>
            </a:r>
            <a:r>
              <a:rPr lang="en" b="1" dirty="0">
                <a:solidFill>
                  <a:schemeClr val="accent1"/>
                </a:solidFill>
                <a:latin typeface="Lato"/>
                <a:ea typeface="Lato"/>
                <a:cs typeface="Lato"/>
                <a:sym typeface="Lato"/>
              </a:rPr>
              <a:t>Ischaemic heart disease (B27) </a:t>
            </a:r>
            <a:r>
              <a:rPr lang="en" dirty="0">
                <a:solidFill>
                  <a:schemeClr val="accent1"/>
                </a:solidFill>
                <a:latin typeface="Lato"/>
                <a:ea typeface="Lato"/>
                <a:cs typeface="Lato"/>
                <a:sym typeface="Lato"/>
              </a:rPr>
              <a:t>were the senior citizens aged 65 to 74 years old. This means that </a:t>
            </a:r>
            <a:r>
              <a:rPr lang="en" b="1" dirty="0">
                <a:solidFill>
                  <a:schemeClr val="accent1"/>
                </a:solidFill>
                <a:latin typeface="Lato"/>
                <a:ea typeface="Lato"/>
                <a:cs typeface="Lato"/>
                <a:sym typeface="Lato"/>
              </a:rPr>
              <a:t>senior citizens </a:t>
            </a:r>
            <a:r>
              <a:rPr lang="en" dirty="0">
                <a:solidFill>
                  <a:schemeClr val="accent1"/>
                </a:solidFill>
                <a:latin typeface="Lato"/>
                <a:ea typeface="Lato"/>
                <a:cs typeface="Lato"/>
                <a:sym typeface="Lato"/>
              </a:rPr>
              <a:t>were most likely to die due to heart diseases.</a:t>
            </a:r>
          </a:p>
          <a:p>
            <a:pPr marL="457200" indent="-317500" algn="just">
              <a:lnSpc>
                <a:spcPct val="150000"/>
              </a:lnSpc>
              <a:spcBef>
                <a:spcPts val="1000"/>
              </a:spcBef>
              <a:buClr>
                <a:schemeClr val="accent1"/>
              </a:buClr>
              <a:buSzPts val="1400"/>
              <a:buFont typeface="Roboto"/>
              <a:buChar char="●"/>
            </a:pPr>
            <a:r>
              <a:rPr lang="en-US" b="1" dirty="0">
                <a:solidFill>
                  <a:schemeClr val="accent1"/>
                </a:solidFill>
                <a:latin typeface="Lato"/>
                <a:ea typeface="Lato"/>
                <a:cs typeface="Lato"/>
                <a:sym typeface="Lato"/>
              </a:rPr>
              <a:t>From</a:t>
            </a:r>
            <a:r>
              <a:rPr lang="en-US" dirty="0">
                <a:solidFill>
                  <a:schemeClr val="accent1"/>
                </a:solidFill>
                <a:latin typeface="Lato"/>
                <a:ea typeface="Lato"/>
                <a:cs typeface="Lato"/>
                <a:sym typeface="Lato"/>
              </a:rPr>
              <a:t> age 10-34 they had the highest mortality rate by dying in </a:t>
            </a:r>
            <a:r>
              <a:rPr lang="en-US" b="1" dirty="0">
                <a:solidFill>
                  <a:schemeClr val="accent1"/>
                </a:solidFill>
                <a:latin typeface="Lato"/>
                <a:ea typeface="Lato"/>
                <a:cs typeface="Lato"/>
                <a:sym typeface="Lato"/>
              </a:rPr>
              <a:t>transport accidents(B47)</a:t>
            </a:r>
            <a:r>
              <a:rPr lang="en-US" dirty="0">
                <a:solidFill>
                  <a:schemeClr val="accent1"/>
                </a:solidFill>
                <a:latin typeface="Lato"/>
                <a:ea typeface="Lato"/>
                <a:cs typeface="Lato"/>
                <a:sym typeface="Lato"/>
              </a:rPr>
              <a:t>. </a:t>
            </a:r>
            <a:endParaRPr lang="en-US" b="1" dirty="0">
              <a:solidFill>
                <a:schemeClr val="accent1"/>
              </a:solidFill>
              <a:latin typeface="Lato"/>
              <a:ea typeface="Lato"/>
              <a:cs typeface="Lato"/>
              <a:sym typeface="Lato"/>
            </a:endParaRPr>
          </a:p>
        </p:txBody>
      </p:sp>
      <p:sp>
        <p:nvSpPr>
          <p:cNvPr id="12" name="Google Shape;253;p39">
            <a:extLst>
              <a:ext uri="{FF2B5EF4-FFF2-40B4-BE49-F238E27FC236}">
                <a16:creationId xmlns:a16="http://schemas.microsoft.com/office/drawing/2014/main" id="{9D577808-EE47-4298-8EED-6BCC1829B445}"/>
              </a:ext>
            </a:extLst>
          </p:cNvPr>
          <p:cNvSpPr txBox="1"/>
          <p:nvPr/>
        </p:nvSpPr>
        <p:spPr>
          <a:xfrm>
            <a:off x="768150" y="1603487"/>
            <a:ext cx="7665000" cy="959207"/>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1000"/>
              </a:spcAft>
              <a:buClr>
                <a:schemeClr val="accent1"/>
              </a:buClr>
              <a:buSzPts val="1400"/>
              <a:buFont typeface="Lato"/>
              <a:buChar char="●"/>
            </a:pPr>
            <a:r>
              <a:rPr lang="en" dirty="0">
                <a:solidFill>
                  <a:schemeClr val="accent1"/>
                </a:solidFill>
                <a:latin typeface="Lato"/>
                <a:ea typeface="Lato"/>
                <a:cs typeface="Lato"/>
                <a:sym typeface="Lato"/>
              </a:rPr>
              <a:t>After going through all of the graphs above, I can say that </a:t>
            </a:r>
            <a:r>
              <a:rPr lang="en" b="1" dirty="0">
                <a:solidFill>
                  <a:schemeClr val="accent1"/>
                </a:solidFill>
                <a:latin typeface="Lato"/>
                <a:ea typeface="Lato"/>
                <a:cs typeface="Lato"/>
                <a:sym typeface="Lato"/>
              </a:rPr>
              <a:t>France had the highest mortality rate </a:t>
            </a:r>
            <a:r>
              <a:rPr lang="en" dirty="0">
                <a:solidFill>
                  <a:schemeClr val="accent1"/>
                </a:solidFill>
                <a:latin typeface="Lato"/>
                <a:ea typeface="Lato"/>
                <a:cs typeface="Lato"/>
                <a:sym typeface="Lato"/>
              </a:rPr>
              <a:t>but cause of death </a:t>
            </a:r>
            <a:r>
              <a:rPr lang="en" b="1" dirty="0">
                <a:solidFill>
                  <a:schemeClr val="accent1"/>
                </a:solidFill>
                <a:latin typeface="Lato"/>
                <a:ea typeface="Lato"/>
                <a:cs typeface="Lato"/>
                <a:sym typeface="Lato"/>
              </a:rPr>
              <a:t>being B27 had a lower ratio </a:t>
            </a:r>
            <a:r>
              <a:rPr lang="en" dirty="0">
                <a:solidFill>
                  <a:schemeClr val="accent1"/>
                </a:solidFill>
                <a:latin typeface="Lato"/>
                <a:ea typeface="Lato"/>
                <a:cs typeface="Lato"/>
                <a:sym typeface="Lato"/>
              </a:rPr>
              <a:t>amongst the other diseases.</a:t>
            </a:r>
            <a:endParaRPr dirty="0">
              <a:solidFill>
                <a:schemeClr val="accent1"/>
              </a:solidFill>
              <a:latin typeface="Lato"/>
              <a:ea typeface="Lato"/>
              <a:cs typeface="Lato"/>
              <a:sym typeface="Lato"/>
            </a:endParaRPr>
          </a:p>
        </p:txBody>
      </p:sp>
    </p:spTree>
    <p:extLst>
      <p:ext uri="{BB962C8B-B14F-4D97-AF65-F5344CB8AC3E}">
        <p14:creationId xmlns:p14="http://schemas.microsoft.com/office/powerpoint/2010/main" val="75725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55001" y="447427"/>
            <a:ext cx="4572300" cy="7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Reference</a:t>
            </a:r>
            <a:endParaRPr sz="3000" dirty="0">
              <a:latin typeface="Lato"/>
              <a:ea typeface="Lato"/>
              <a:cs typeface="Lato"/>
              <a:sym typeface="Lato"/>
            </a:endParaRPr>
          </a:p>
        </p:txBody>
      </p:sp>
      <p:pic>
        <p:nvPicPr>
          <p:cNvPr id="264" name="Google Shape;264;p41"/>
          <p:cNvPicPr preferRelativeResize="0"/>
          <p:nvPr/>
        </p:nvPicPr>
        <p:blipFill>
          <a:blip r:embed="rId3">
            <a:alphaModFix/>
          </a:blip>
          <a:stretch>
            <a:fillRect/>
          </a:stretch>
        </p:blipFill>
        <p:spPr>
          <a:xfrm>
            <a:off x="1674400" y="1582775"/>
            <a:ext cx="5795201" cy="2975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5" name="Google Shape;269;p42">
            <a:extLst>
              <a:ext uri="{FF2B5EF4-FFF2-40B4-BE49-F238E27FC236}">
                <a16:creationId xmlns:a16="http://schemas.microsoft.com/office/drawing/2014/main" id="{8FFCABFC-5863-49F1-9C83-12EED11B9099}"/>
              </a:ext>
            </a:extLst>
          </p:cNvPr>
          <p:cNvSpPr txBox="1">
            <a:spLocks/>
          </p:cNvSpPr>
          <p:nvPr/>
        </p:nvSpPr>
        <p:spPr>
          <a:xfrm>
            <a:off x="1166250" y="1796550"/>
            <a:ext cx="5318700" cy="2132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17500">
              <a:buSzPts val="1400"/>
              <a:buFont typeface="Lato"/>
              <a:buAutoNum type="arabicPeriod"/>
            </a:pPr>
            <a:r>
              <a:rPr lang="en-US" sz="1400" dirty="0"/>
              <a:t>For images in title slides: </a:t>
            </a:r>
            <a:r>
              <a:rPr lang="en-US" sz="1400" u="sng" dirty="0">
                <a:solidFill>
                  <a:schemeClr val="hlink"/>
                </a:solidFill>
                <a:hlinkClick r:id="rId3"/>
              </a:rPr>
              <a:t>Google Images</a:t>
            </a:r>
            <a:endParaRPr lang="en-US" sz="1400" dirty="0"/>
          </a:p>
          <a:p>
            <a:pPr indent="-317500">
              <a:spcBef>
                <a:spcPts val="1000"/>
              </a:spcBef>
              <a:buSzPts val="1400"/>
              <a:buFont typeface="Lato"/>
              <a:buAutoNum type="arabicPeriod"/>
            </a:pPr>
            <a:r>
              <a:rPr lang="en-US" sz="1400" dirty="0"/>
              <a:t>For changelog : </a:t>
            </a:r>
            <a:r>
              <a:rPr lang="en-US" sz="1400" dirty="0">
                <a:hlinkClick r:id="rId4"/>
              </a:rPr>
              <a:t>Google </a:t>
            </a:r>
            <a:r>
              <a:rPr lang="en-US" sz="1400" dirty="0" err="1">
                <a:hlinkClick r:id="rId4"/>
              </a:rPr>
              <a:t>colab</a:t>
            </a:r>
            <a:endParaRPr lang="en-US" sz="1400" dirty="0"/>
          </a:p>
          <a:p>
            <a:pPr indent="-317500">
              <a:spcBef>
                <a:spcPts val="1000"/>
              </a:spcBef>
              <a:buSzPts val="1400"/>
              <a:buFont typeface="Lato"/>
              <a:buAutoNum type="arabicPeriod"/>
            </a:pPr>
            <a:r>
              <a:rPr lang="en-US" sz="1400" dirty="0"/>
              <a:t>For grammar correction: </a:t>
            </a:r>
            <a:r>
              <a:rPr lang="en-US" sz="1400" u="sng" dirty="0">
                <a:solidFill>
                  <a:schemeClr val="hlink"/>
                </a:solidFill>
                <a:hlinkClick r:id="rId5"/>
              </a:rPr>
              <a:t>Grammarly</a:t>
            </a:r>
            <a:endParaRPr lang="en-US" sz="1400" dirty="0"/>
          </a:p>
          <a:p>
            <a:pPr indent="-317500">
              <a:spcBef>
                <a:spcPts val="1000"/>
              </a:spcBef>
              <a:buSzPts val="1400"/>
              <a:buFont typeface="Lato"/>
              <a:buAutoNum type="arabicPeriod"/>
            </a:pPr>
            <a:r>
              <a:rPr lang="en-US" sz="1400" dirty="0"/>
              <a:t>Code for merging the two dataset: </a:t>
            </a:r>
            <a:r>
              <a:rPr lang="en-US" sz="1400" u="sng" dirty="0">
                <a:solidFill>
                  <a:schemeClr val="hlink"/>
                </a:solidFill>
                <a:hlinkClick r:id="rId6"/>
              </a:rPr>
              <a:t>Softhints</a:t>
            </a:r>
            <a:endParaRPr lang="en-US" sz="1400" dirty="0"/>
          </a:p>
          <a:p>
            <a:pPr indent="-317500">
              <a:spcBef>
                <a:spcPts val="1000"/>
              </a:spcBef>
              <a:spcAft>
                <a:spcPts val="1000"/>
              </a:spcAft>
              <a:buSzPts val="1400"/>
              <a:buFont typeface="Lato"/>
              <a:buAutoNum type="arabicPeriod"/>
            </a:pPr>
            <a:r>
              <a:rPr lang="en-US" sz="1400" dirty="0"/>
              <a:t>For Presentation: </a:t>
            </a:r>
            <a:r>
              <a:rPr lang="en-US" sz="1400" u="sng" dirty="0">
                <a:solidFill>
                  <a:schemeClr val="hlink"/>
                </a:solidFill>
                <a:hlinkClick r:id="rId7"/>
              </a:rPr>
              <a:t>Google Slides</a:t>
            </a:r>
            <a:endParaRPr lang="en-US" sz="1400" dirty="0"/>
          </a:p>
        </p:txBody>
      </p:sp>
      <p:sp>
        <p:nvSpPr>
          <p:cNvPr id="11" name="Google Shape;263;p41">
            <a:extLst>
              <a:ext uri="{FF2B5EF4-FFF2-40B4-BE49-F238E27FC236}">
                <a16:creationId xmlns:a16="http://schemas.microsoft.com/office/drawing/2014/main" id="{3851045B-B540-4A72-BA38-CD5D36D0184A}"/>
              </a:ext>
            </a:extLst>
          </p:cNvPr>
          <p:cNvSpPr txBox="1">
            <a:spLocks/>
          </p:cNvSpPr>
          <p:nvPr/>
        </p:nvSpPr>
        <p:spPr>
          <a:xfrm>
            <a:off x="55001" y="447427"/>
            <a:ext cx="4572300" cy="77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3000" dirty="0">
                <a:latin typeface="Lato"/>
                <a:ea typeface="Lato"/>
                <a:cs typeface="Lato"/>
                <a:sym typeface="Lato"/>
              </a:rPr>
              <a:t>Reference</a:t>
            </a:r>
          </a:p>
        </p:txBody>
      </p:sp>
    </p:spTree>
    <p:extLst>
      <p:ext uri="{BB962C8B-B14F-4D97-AF65-F5344CB8AC3E}">
        <p14:creationId xmlns:p14="http://schemas.microsoft.com/office/powerpoint/2010/main" val="1051441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0" y="443200"/>
            <a:ext cx="4667700" cy="7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Background/Motivation</a:t>
            </a:r>
            <a:endParaRPr sz="3000" dirty="0">
              <a:latin typeface="Lato"/>
              <a:ea typeface="Lato"/>
              <a:cs typeface="Lato"/>
              <a:sym typeface="Lato"/>
            </a:endParaRPr>
          </a:p>
        </p:txBody>
      </p:sp>
      <p:pic>
        <p:nvPicPr>
          <p:cNvPr id="105" name="Google Shape;105;p16"/>
          <p:cNvPicPr preferRelativeResize="0"/>
          <p:nvPr/>
        </p:nvPicPr>
        <p:blipFill rotWithShape="1">
          <a:blip r:embed="rId3">
            <a:alphaModFix/>
          </a:blip>
          <a:srcRect/>
          <a:stretch/>
        </p:blipFill>
        <p:spPr>
          <a:xfrm>
            <a:off x="2159050" y="1915300"/>
            <a:ext cx="5848099" cy="292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591025" y="1367375"/>
            <a:ext cx="8023500" cy="3673800"/>
          </a:xfrm>
          <a:prstGeom prst="rect">
            <a:avLst/>
          </a:prstGeom>
        </p:spPr>
        <p:txBody>
          <a:bodyPr spcFirstLastPara="1" wrap="square" lIns="91425" tIns="91425" rIns="91425" bIns="91425" anchor="t" anchorCtr="0">
            <a:noAutofit/>
          </a:bodyPr>
          <a:lstStyle/>
          <a:p>
            <a:pPr marL="457200" lvl="0" indent="-317500" algn="just" rtl="0">
              <a:spcBef>
                <a:spcPts val="1000"/>
              </a:spcBef>
              <a:spcAft>
                <a:spcPts val="0"/>
              </a:spcAft>
              <a:buSzPts val="1400"/>
              <a:buChar char="●"/>
            </a:pPr>
            <a:r>
              <a:rPr lang="en" sz="1400" dirty="0"/>
              <a:t>Every country in this world has experienced the brunt of COVID-19 in some or the other manner. One of the main repercussions is the high toll of deaths. But before this pandemic, there were many causes of death that were subdivided and classified in a cluster. This classification was termed as </a:t>
            </a:r>
            <a:r>
              <a:rPr lang="en" sz="1400" b="1" dirty="0"/>
              <a:t>ICD</a:t>
            </a:r>
            <a:r>
              <a:rPr lang="en" sz="1400" dirty="0"/>
              <a:t>(</a:t>
            </a:r>
            <a:r>
              <a:rPr lang="en" sz="1400" b="1" dirty="0"/>
              <a:t>International Classification of Diseases</a:t>
            </a:r>
            <a:r>
              <a:rPr lang="en" sz="1400" dirty="0"/>
              <a:t>) developed by the International Statistical Institute in 1893, as mentioned above followed by codes for different clusters of diseases.</a:t>
            </a:r>
            <a:endParaRPr sz="1400" dirty="0"/>
          </a:p>
          <a:p>
            <a:pPr marL="457200" lvl="0" indent="-317500" algn="just" rtl="0">
              <a:spcBef>
                <a:spcPts val="1200"/>
              </a:spcBef>
              <a:spcAft>
                <a:spcPts val="0"/>
              </a:spcAft>
              <a:buSzPts val="1400"/>
              <a:buChar char="●"/>
            </a:pPr>
            <a:r>
              <a:rPr lang="en" sz="1400" dirty="0"/>
              <a:t>I gained some knowledge about this coding system in my Healthcare Analytics course in the form of my labs and I was intrigued to find more about the criterion/criteria of the division of ICD codes and so on. </a:t>
            </a:r>
            <a:endParaRPr sz="1400" dirty="0"/>
          </a:p>
          <a:p>
            <a:pPr marL="457200" lvl="0" indent="-317500" algn="just" rtl="0">
              <a:spcBef>
                <a:spcPts val="1000"/>
              </a:spcBef>
              <a:spcAft>
                <a:spcPts val="1000"/>
              </a:spcAft>
              <a:buSzPts val="1400"/>
              <a:buChar char="●"/>
            </a:pPr>
            <a:r>
              <a:rPr lang="en" sz="1400" dirty="0"/>
              <a:t>Initially, when I was finding the project domain for my project, I started finding datasets of COVID-19 and Mortality rates and I found this page of mortality rate by age, year, gender, sex, and most important cause of death under the ICD-9 group on the WHO website.</a:t>
            </a:r>
            <a:endParaRPr sz="1400" dirty="0"/>
          </a:p>
        </p:txBody>
      </p:sp>
      <p:sp>
        <p:nvSpPr>
          <p:cNvPr id="3" name="Google Shape;104;p16">
            <a:extLst>
              <a:ext uri="{FF2B5EF4-FFF2-40B4-BE49-F238E27FC236}">
                <a16:creationId xmlns:a16="http://schemas.microsoft.com/office/drawing/2014/main" id="{BE94F659-320B-459E-8547-CCD0AA998CC9}"/>
              </a:ext>
            </a:extLst>
          </p:cNvPr>
          <p:cNvSpPr txBox="1">
            <a:spLocks noGrp="1"/>
          </p:cNvSpPr>
          <p:nvPr>
            <p:ph type="title"/>
          </p:nvPr>
        </p:nvSpPr>
        <p:spPr>
          <a:xfrm>
            <a:off x="0" y="443200"/>
            <a:ext cx="4667700" cy="7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Background/Motivation</a:t>
            </a:r>
            <a:endParaRPr sz="3000"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443200"/>
            <a:ext cx="4572000" cy="7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Problem Statement</a:t>
            </a:r>
            <a:endParaRPr sz="3000" dirty="0">
              <a:latin typeface="Lato"/>
              <a:ea typeface="Lato"/>
              <a:cs typeface="Lato"/>
              <a:sym typeface="Lato"/>
            </a:endParaRPr>
          </a:p>
        </p:txBody>
      </p:sp>
      <p:pic>
        <p:nvPicPr>
          <p:cNvPr id="116" name="Google Shape;116;p18"/>
          <p:cNvPicPr preferRelativeResize="0"/>
          <p:nvPr/>
        </p:nvPicPr>
        <p:blipFill rotWithShape="1">
          <a:blip r:embed="rId3">
            <a:alphaModFix/>
          </a:blip>
          <a:srcRect/>
          <a:stretch/>
        </p:blipFill>
        <p:spPr>
          <a:xfrm>
            <a:off x="3015364" y="1742925"/>
            <a:ext cx="3113275" cy="311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body" idx="1"/>
          </p:nvPr>
        </p:nvSpPr>
        <p:spPr>
          <a:xfrm>
            <a:off x="559050" y="1566900"/>
            <a:ext cx="8025900" cy="103235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1000"/>
              </a:spcAft>
              <a:buSzPts val="1400"/>
              <a:buChar char="●"/>
            </a:pPr>
            <a:r>
              <a:rPr lang="en" sz="1400" dirty="0"/>
              <a:t>My project will only look at the ICD-9 codes and their subsequent data. One of my objectives is to gain more knowledge about coding and what the different codes stand for as well as how they are used.</a:t>
            </a:r>
            <a:endParaRPr sz="1400" dirty="0"/>
          </a:p>
        </p:txBody>
      </p:sp>
      <p:sp>
        <p:nvSpPr>
          <p:cNvPr id="122" name="Google Shape;122;p19"/>
          <p:cNvSpPr txBox="1"/>
          <p:nvPr/>
        </p:nvSpPr>
        <p:spPr>
          <a:xfrm>
            <a:off x="552175" y="2616125"/>
            <a:ext cx="7961400" cy="959207"/>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1000"/>
              </a:spcAft>
              <a:buClr>
                <a:schemeClr val="accent1"/>
              </a:buClr>
              <a:buSzPts val="1400"/>
              <a:buFont typeface="Lato"/>
              <a:buChar char="●"/>
            </a:pPr>
            <a:r>
              <a:rPr lang="en" dirty="0">
                <a:solidFill>
                  <a:schemeClr val="accent1"/>
                </a:solidFill>
                <a:latin typeface="Lato"/>
                <a:ea typeface="Lato"/>
                <a:cs typeface="Lato"/>
                <a:sym typeface="Lato"/>
              </a:rPr>
              <a:t>The questions that I asked is based on the common thought process of people who are just introduced to healthcare and according to this I have chosen the datasets.</a:t>
            </a:r>
            <a:endParaRPr dirty="0">
              <a:latin typeface="Lato"/>
              <a:ea typeface="Lato"/>
              <a:cs typeface="Lato"/>
              <a:sym typeface="Lato"/>
            </a:endParaRPr>
          </a:p>
        </p:txBody>
      </p:sp>
      <p:sp>
        <p:nvSpPr>
          <p:cNvPr id="4" name="Google Shape;115;p18">
            <a:extLst>
              <a:ext uri="{FF2B5EF4-FFF2-40B4-BE49-F238E27FC236}">
                <a16:creationId xmlns:a16="http://schemas.microsoft.com/office/drawing/2014/main" id="{E7B26BAD-20D1-4C64-92AB-984D4DD4E08B}"/>
              </a:ext>
            </a:extLst>
          </p:cNvPr>
          <p:cNvSpPr txBox="1">
            <a:spLocks noGrp="1"/>
          </p:cNvSpPr>
          <p:nvPr>
            <p:ph type="title"/>
          </p:nvPr>
        </p:nvSpPr>
        <p:spPr>
          <a:xfrm>
            <a:off x="0" y="443200"/>
            <a:ext cx="4572000" cy="7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Lato"/>
                <a:ea typeface="Lato"/>
                <a:cs typeface="Lato"/>
                <a:sym typeface="Lato"/>
              </a:rPr>
              <a:t>Problem Statement</a:t>
            </a:r>
            <a:endParaRPr sz="30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10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0" y="494025"/>
            <a:ext cx="45720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Target audience</a:t>
            </a:r>
            <a:endParaRPr sz="3000" dirty="0">
              <a:latin typeface="Lato"/>
              <a:ea typeface="Lato"/>
              <a:cs typeface="Lato"/>
              <a:sym typeface="Lato"/>
            </a:endParaRPr>
          </a:p>
        </p:txBody>
      </p:sp>
      <p:pic>
        <p:nvPicPr>
          <p:cNvPr id="128" name="Google Shape;128;p20"/>
          <p:cNvPicPr preferRelativeResize="0"/>
          <p:nvPr/>
        </p:nvPicPr>
        <p:blipFill rotWithShape="1">
          <a:blip r:embed="rId3">
            <a:alphaModFix/>
          </a:blip>
          <a:srcRect t="10852" b="15172"/>
          <a:stretch/>
        </p:blipFill>
        <p:spPr>
          <a:xfrm>
            <a:off x="1606650" y="1756850"/>
            <a:ext cx="5930700" cy="302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body" idx="1"/>
          </p:nvPr>
        </p:nvSpPr>
        <p:spPr>
          <a:xfrm>
            <a:off x="693300" y="1520975"/>
            <a:ext cx="7989600" cy="4977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400" dirty="0"/>
              <a:t>The Intended audience for this project can include any and all of the following groups:</a:t>
            </a:r>
            <a:endParaRPr sz="1400" dirty="0"/>
          </a:p>
        </p:txBody>
      </p:sp>
      <p:sp>
        <p:nvSpPr>
          <p:cNvPr id="134" name="Google Shape;134;p21"/>
          <p:cNvSpPr txBox="1"/>
          <p:nvPr/>
        </p:nvSpPr>
        <p:spPr>
          <a:xfrm>
            <a:off x="693300" y="2018675"/>
            <a:ext cx="7735500" cy="1808157"/>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accent1"/>
              </a:buClr>
              <a:buSzPts val="1400"/>
              <a:buFont typeface="Lato"/>
              <a:buChar char="●"/>
            </a:pPr>
            <a:r>
              <a:rPr lang="en" dirty="0">
                <a:solidFill>
                  <a:schemeClr val="accent1"/>
                </a:solidFill>
                <a:latin typeface="Lato"/>
                <a:ea typeface="Lato"/>
                <a:cs typeface="Lato"/>
                <a:sym typeface="Lato"/>
              </a:rPr>
              <a:t>Any healthcare institute</a:t>
            </a:r>
            <a:endParaRPr dirty="0">
              <a:solidFill>
                <a:schemeClr val="accent1"/>
              </a:solidFill>
              <a:latin typeface="Lato"/>
              <a:ea typeface="Lato"/>
              <a:cs typeface="Lato"/>
              <a:sym typeface="Lato"/>
            </a:endParaRPr>
          </a:p>
          <a:p>
            <a:pPr marL="457200" lvl="0" indent="-317500" algn="just" rtl="0">
              <a:lnSpc>
                <a:spcPct val="115000"/>
              </a:lnSpc>
              <a:spcBef>
                <a:spcPts val="1000"/>
              </a:spcBef>
              <a:spcAft>
                <a:spcPts val="0"/>
              </a:spcAft>
              <a:buClr>
                <a:schemeClr val="accent1"/>
              </a:buClr>
              <a:buSzPts val="1400"/>
              <a:buFont typeface="Lato"/>
              <a:buChar char="●"/>
            </a:pPr>
            <a:r>
              <a:rPr lang="en" dirty="0">
                <a:solidFill>
                  <a:schemeClr val="accent1"/>
                </a:solidFill>
                <a:latin typeface="Lato"/>
                <a:ea typeface="Lato"/>
                <a:cs typeface="Lato"/>
                <a:sym typeface="Lato"/>
              </a:rPr>
              <a:t>Any analysis student/s</a:t>
            </a:r>
            <a:endParaRPr dirty="0">
              <a:solidFill>
                <a:schemeClr val="accent1"/>
              </a:solidFill>
              <a:latin typeface="Lato"/>
              <a:ea typeface="Lato"/>
              <a:cs typeface="Lato"/>
              <a:sym typeface="Lato"/>
            </a:endParaRPr>
          </a:p>
          <a:p>
            <a:pPr marL="457200" lvl="0" indent="-317500" algn="just" rtl="0">
              <a:lnSpc>
                <a:spcPct val="115000"/>
              </a:lnSpc>
              <a:spcBef>
                <a:spcPts val="1000"/>
              </a:spcBef>
              <a:spcAft>
                <a:spcPts val="0"/>
              </a:spcAft>
              <a:buClr>
                <a:schemeClr val="accent1"/>
              </a:buClr>
              <a:buSzPts val="1400"/>
              <a:buFont typeface="Lato"/>
              <a:buChar char="●"/>
            </a:pPr>
            <a:r>
              <a:rPr lang="en" dirty="0">
                <a:solidFill>
                  <a:schemeClr val="accent1"/>
                </a:solidFill>
                <a:latin typeface="Lato"/>
                <a:ea typeface="Lato"/>
                <a:cs typeface="Lato"/>
                <a:sym typeface="Lato"/>
              </a:rPr>
              <a:t>Any healthcare student/personnel</a:t>
            </a:r>
            <a:endParaRPr dirty="0">
              <a:solidFill>
                <a:schemeClr val="accent1"/>
              </a:solidFill>
              <a:latin typeface="Lato"/>
              <a:ea typeface="Lato"/>
              <a:cs typeface="Lato"/>
              <a:sym typeface="Lato"/>
            </a:endParaRPr>
          </a:p>
          <a:p>
            <a:pPr marL="457200" lvl="0" indent="-317500" algn="just" rtl="0">
              <a:lnSpc>
                <a:spcPct val="115000"/>
              </a:lnSpc>
              <a:spcBef>
                <a:spcPts val="1000"/>
              </a:spcBef>
              <a:spcAft>
                <a:spcPts val="0"/>
              </a:spcAft>
              <a:buClr>
                <a:schemeClr val="accent1"/>
              </a:buClr>
              <a:buSzPts val="1400"/>
              <a:buFont typeface="Lato"/>
              <a:buChar char="●"/>
            </a:pPr>
            <a:r>
              <a:rPr lang="en" dirty="0">
                <a:solidFill>
                  <a:schemeClr val="accent1"/>
                </a:solidFill>
                <a:latin typeface="Lato"/>
                <a:ea typeface="Lato"/>
                <a:cs typeface="Lato"/>
                <a:sym typeface="Lato"/>
              </a:rPr>
              <a:t>Someone who is willing to determine insights regarding International Classification of Diseases, Ninth Revision</a:t>
            </a:r>
            <a:endParaRPr dirty="0">
              <a:solidFill>
                <a:schemeClr val="accent1"/>
              </a:solidFill>
              <a:latin typeface="Lato"/>
              <a:ea typeface="Lato"/>
              <a:cs typeface="Lato"/>
              <a:sym typeface="Lato"/>
            </a:endParaRPr>
          </a:p>
        </p:txBody>
      </p:sp>
      <p:sp>
        <p:nvSpPr>
          <p:cNvPr id="4" name="Google Shape;127;p20">
            <a:extLst>
              <a:ext uri="{FF2B5EF4-FFF2-40B4-BE49-F238E27FC236}">
                <a16:creationId xmlns:a16="http://schemas.microsoft.com/office/drawing/2014/main" id="{EE951F49-C194-4B58-B886-CD8B61D904FC}"/>
              </a:ext>
            </a:extLst>
          </p:cNvPr>
          <p:cNvSpPr txBox="1">
            <a:spLocks noGrp="1"/>
          </p:cNvSpPr>
          <p:nvPr>
            <p:ph type="title"/>
          </p:nvPr>
        </p:nvSpPr>
        <p:spPr>
          <a:xfrm>
            <a:off x="0" y="494025"/>
            <a:ext cx="4572000" cy="7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Target audience</a:t>
            </a:r>
            <a:endParaRPr sz="30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fade">
                                      <p:cBhvr>
                                        <p:cTn id="7" dur="1000"/>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Effect transition="in" filter="fade">
                                      <p:cBhvr>
                                        <p:cTn id="12" dur="1000"/>
                                        <p:tgtEl>
                                          <p:spTgt spid="1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Effect transition="in" filter="fade">
                                      <p:cBhvr>
                                        <p:cTn id="17" dur="1000"/>
                                        <p:tgtEl>
                                          <p:spTgt spid="1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xEl>
                                              <p:pRg st="3" end="3"/>
                                            </p:txEl>
                                          </p:spTgt>
                                        </p:tgtEl>
                                        <p:attrNameLst>
                                          <p:attrName>style.visibility</p:attrName>
                                        </p:attrNameLst>
                                      </p:cBhvr>
                                      <p:to>
                                        <p:strVal val="visible"/>
                                      </p:to>
                                    </p:set>
                                    <p:animEffect transition="in" filter="fade">
                                      <p:cBhvr>
                                        <p:cTn id="22" dur="1000"/>
                                        <p:tgtEl>
                                          <p:spTgt spid="1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0" y="504175"/>
            <a:ext cx="4572000" cy="6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latin typeface="Lato"/>
                <a:ea typeface="Lato"/>
                <a:cs typeface="Lato"/>
                <a:sym typeface="Lato"/>
              </a:rPr>
              <a:t>Analysis questions</a:t>
            </a:r>
            <a:endParaRPr sz="3000" dirty="0">
              <a:latin typeface="Lato"/>
              <a:ea typeface="Lato"/>
              <a:cs typeface="Lato"/>
              <a:sym typeface="Lato"/>
            </a:endParaRPr>
          </a:p>
        </p:txBody>
      </p:sp>
      <p:pic>
        <p:nvPicPr>
          <p:cNvPr id="140" name="Google Shape;140;p22"/>
          <p:cNvPicPr preferRelativeResize="0"/>
          <p:nvPr/>
        </p:nvPicPr>
        <p:blipFill rotWithShape="1">
          <a:blip r:embed="rId3">
            <a:alphaModFix/>
          </a:blip>
          <a:srcRect b="20672"/>
          <a:stretch/>
        </p:blipFill>
        <p:spPr>
          <a:xfrm>
            <a:off x="2621700" y="1528525"/>
            <a:ext cx="3900601" cy="330855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928</Words>
  <Application>Microsoft Office PowerPoint</Application>
  <PresentationFormat>On-screen Show (16:9)</PresentationFormat>
  <Paragraphs>94</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Raleway</vt:lpstr>
      <vt:lpstr>Lato</vt:lpstr>
      <vt:lpstr>Roboto</vt:lpstr>
      <vt:lpstr>Streamline</vt:lpstr>
      <vt:lpstr>Mortality rate of ICD 9</vt:lpstr>
      <vt:lpstr>Road Map</vt:lpstr>
      <vt:lpstr>Background/Motivation</vt:lpstr>
      <vt:lpstr>Background/Motivation</vt:lpstr>
      <vt:lpstr>Problem Statement</vt:lpstr>
      <vt:lpstr>Problem Statement</vt:lpstr>
      <vt:lpstr>Target audience</vt:lpstr>
      <vt:lpstr>Target audience</vt:lpstr>
      <vt:lpstr>Analysis questions</vt:lpstr>
      <vt:lpstr>Analysis questions</vt:lpstr>
      <vt:lpstr>Dataset description</vt:lpstr>
      <vt:lpstr>Dataset description</vt:lpstr>
      <vt:lpstr>Morticd9</vt:lpstr>
      <vt:lpstr>Pop(Population)</vt:lpstr>
      <vt:lpstr>Data cleaning and Transformation</vt:lpstr>
      <vt:lpstr>Changelog</vt:lpstr>
      <vt:lpstr>Data Analysis</vt:lpstr>
      <vt:lpstr>Which country has the highest mortality rate?</vt:lpstr>
      <vt:lpstr>What is the most popular cause of death in the ICD-9 group?</vt:lpstr>
      <vt:lpstr>In which region or country this cause of death is popular?</vt:lpstr>
      <vt:lpstr>Which age group has the cause of death found in question 2 and in which country are they located?</vt:lpstr>
      <vt:lpstr>PowerPoint Presentation</vt:lpstr>
      <vt:lpstr>Bonus 1</vt:lpstr>
      <vt:lpstr>Bonus 2</vt:lpstr>
      <vt:lpstr>Conclusion</vt:lpstr>
      <vt:lpstr>PowerPoint Presentation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rate of ICD 9</dc:title>
  <cp:lastModifiedBy>Fenil Ashwinbhai Patel</cp:lastModifiedBy>
  <cp:revision>36</cp:revision>
  <dcterms:modified xsi:type="dcterms:W3CDTF">2022-06-13T04:58:37Z</dcterms:modified>
</cp:coreProperties>
</file>