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Proxima Nova"/>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roximaNova-regular.fntdata"/><Relationship Id="rId21" Type="http://schemas.openxmlformats.org/officeDocument/2006/relationships/slide" Target="slides/slide16.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5b81da048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265b81da048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5b852bf72_177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265b852bf72_177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65b852bf72_177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265b852bf72_177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65b852bf72_21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265b852bf72_213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65b852bf72_177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265b852bf72_177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27d3b8777d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27d3b8777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27d3b8777d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27d3b8777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5b81da04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g265b81da048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5b81da04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265b81da048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5b81da04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265b81da048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5b852bf72_11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265b852bf72_111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5b852bf72_11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g265b852bf72_111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5b852bf72_11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265b852bf72_111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5b852bf72_177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265b852bf72_177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9" name="Shape 169"/>
        <p:cNvGrpSpPr/>
        <p:nvPr/>
      </p:nvGrpSpPr>
      <p:grpSpPr>
        <a:xfrm>
          <a:off x="0" y="0"/>
          <a:ext cx="0" cy="0"/>
          <a:chOff x="0" y="0"/>
          <a:chExt cx="0" cy="0"/>
        </a:xfrm>
      </p:grpSpPr>
      <p:sp>
        <p:nvSpPr>
          <p:cNvPr id="170" name="Google Shape;170;p22"/>
          <p:cNvSpPr txBox="1"/>
          <p:nvPr>
            <p:ph type="title"/>
          </p:nvPr>
        </p:nvSpPr>
        <p:spPr>
          <a:xfrm>
            <a:off x="478275" y="192000"/>
            <a:ext cx="4635600" cy="47460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rgbClr val="04A2B9"/>
              </a:buClr>
              <a:buSzPts val="2400"/>
              <a:buFont typeface="Calibri"/>
              <a:buNone/>
            </a:pPr>
            <a:r>
              <a:rPr b="1" lang="en-US" sz="3000">
                <a:solidFill>
                  <a:srgbClr val="04A2B9"/>
                </a:solidFill>
              </a:rPr>
              <a:t>Club Activity Rules (2/2) </a:t>
            </a:r>
            <a:endParaRPr b="1" sz="3000"/>
          </a:p>
        </p:txBody>
      </p:sp>
      <p:sp>
        <p:nvSpPr>
          <p:cNvPr id="171" name="Google Shape;171;p22"/>
          <p:cNvSpPr txBox="1"/>
          <p:nvPr/>
        </p:nvSpPr>
        <p:spPr>
          <a:xfrm>
            <a:off x="2005013" y="257555"/>
            <a:ext cx="3000300" cy="3387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0" i="0" sz="1000" u="none" cap="none" strike="noStrike">
              <a:solidFill>
                <a:srgbClr val="666666"/>
              </a:solidFill>
              <a:latin typeface="Arial"/>
              <a:ea typeface="Arial"/>
              <a:cs typeface="Arial"/>
              <a:sym typeface="Arial"/>
            </a:endParaRPr>
          </a:p>
        </p:txBody>
      </p:sp>
      <p:sp>
        <p:nvSpPr>
          <p:cNvPr id="172" name="Google Shape;172;p22"/>
          <p:cNvSpPr txBox="1"/>
          <p:nvPr/>
        </p:nvSpPr>
        <p:spPr>
          <a:xfrm>
            <a:off x="646113" y="1124744"/>
            <a:ext cx="3000300" cy="4464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0" i="0" sz="1700" u="none" cap="none" strike="noStrike">
              <a:solidFill>
                <a:srgbClr val="000000"/>
              </a:solidFill>
              <a:latin typeface="Arial"/>
              <a:ea typeface="Arial"/>
              <a:cs typeface="Arial"/>
              <a:sym typeface="Arial"/>
            </a:endParaRPr>
          </a:p>
        </p:txBody>
      </p:sp>
      <p:sp>
        <p:nvSpPr>
          <p:cNvPr id="173" name="Google Shape;173;p22"/>
          <p:cNvSpPr txBox="1"/>
          <p:nvPr/>
        </p:nvSpPr>
        <p:spPr>
          <a:xfrm>
            <a:off x="3394868" y="1195303"/>
            <a:ext cx="3000300" cy="3387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0" i="0" sz="1000" u="none" cap="none" strike="noStrike">
              <a:solidFill>
                <a:srgbClr val="666666"/>
              </a:solidFill>
              <a:latin typeface="Arial"/>
              <a:ea typeface="Arial"/>
              <a:cs typeface="Arial"/>
              <a:sym typeface="Arial"/>
            </a:endParaRPr>
          </a:p>
        </p:txBody>
      </p:sp>
      <p:sp>
        <p:nvSpPr>
          <p:cNvPr id="174" name="Google Shape;174;p22"/>
          <p:cNvSpPr txBox="1"/>
          <p:nvPr/>
        </p:nvSpPr>
        <p:spPr>
          <a:xfrm>
            <a:off x="646126" y="1393975"/>
            <a:ext cx="11361900" cy="4710000"/>
          </a:xfrm>
          <a:prstGeom prst="rect">
            <a:avLst/>
          </a:prstGeom>
          <a:noFill/>
          <a:ln>
            <a:noFill/>
          </a:ln>
        </p:spPr>
        <p:txBody>
          <a:bodyPr anchorCtr="0" anchor="t" bIns="91425" lIns="91425" spcFirstLastPara="1" rIns="91425" wrap="square" tIns="91425">
            <a:spAutoFit/>
          </a:bodyPr>
          <a:lstStyle/>
          <a:p>
            <a:pPr indent="-361950" lvl="0" marL="457200" rtl="0" algn="just">
              <a:spcBef>
                <a:spcPts val="0"/>
              </a:spcBef>
              <a:spcAft>
                <a:spcPts val="0"/>
              </a:spcAft>
              <a:buClr>
                <a:schemeClr val="dk1"/>
              </a:buClr>
              <a:buSzPts val="2100"/>
              <a:buAutoNum type="arabicPeriod" startAt="7"/>
            </a:pPr>
            <a:r>
              <a:rPr lang="en-US" sz="2100">
                <a:solidFill>
                  <a:schemeClr val="dk1"/>
                </a:solidFill>
              </a:rPr>
              <a:t>The annual membership fee of the student in a club is Rs. 100, which needs to be utilized for the club activities only, and the proof needs to be transparent among the participants. </a:t>
            </a:r>
            <a:endParaRPr sz="2100">
              <a:solidFill>
                <a:schemeClr val="dk1"/>
              </a:solidFill>
            </a:endParaRPr>
          </a:p>
          <a:p>
            <a:pPr indent="-361950" lvl="0" marL="457200" rtl="0" algn="just">
              <a:spcBef>
                <a:spcPts val="0"/>
              </a:spcBef>
              <a:spcAft>
                <a:spcPts val="0"/>
              </a:spcAft>
              <a:buClr>
                <a:schemeClr val="dk1"/>
              </a:buClr>
              <a:buSzPts val="2100"/>
              <a:buAutoNum type="arabicPeriod" startAt="7"/>
            </a:pPr>
            <a:r>
              <a:rPr lang="en-US" sz="2100">
                <a:solidFill>
                  <a:schemeClr val="dk1"/>
                </a:solidFill>
              </a:rPr>
              <a:t>The positions will be on the rolling basis, which will be done every six months depending on the sincerity, dedication and work ethics of the candidate. </a:t>
            </a:r>
            <a:endParaRPr sz="2100">
              <a:solidFill>
                <a:schemeClr val="dk1"/>
              </a:solidFill>
            </a:endParaRPr>
          </a:p>
          <a:p>
            <a:pPr indent="-361950" lvl="0" marL="457200" marR="0" rtl="0" algn="just">
              <a:spcBef>
                <a:spcPts val="0"/>
              </a:spcBef>
              <a:spcAft>
                <a:spcPts val="0"/>
              </a:spcAft>
              <a:buClr>
                <a:schemeClr val="dk1"/>
              </a:buClr>
              <a:buSzPts val="2100"/>
              <a:buAutoNum type="arabicPeriod" startAt="7"/>
            </a:pPr>
            <a:r>
              <a:rPr lang="en-US" sz="2100">
                <a:solidFill>
                  <a:schemeClr val="dk1"/>
                </a:solidFill>
              </a:rPr>
              <a:t>The club should extend their hands in guiding the students and motivate them in taking parts in different competitions and fellowship exams. </a:t>
            </a:r>
            <a:endParaRPr sz="2100">
              <a:solidFill>
                <a:schemeClr val="dk1"/>
              </a:solidFill>
            </a:endParaRPr>
          </a:p>
          <a:p>
            <a:pPr indent="-361950" lvl="0" marL="457200" marR="0" rtl="0" algn="just">
              <a:spcBef>
                <a:spcPts val="0"/>
              </a:spcBef>
              <a:spcAft>
                <a:spcPts val="0"/>
              </a:spcAft>
              <a:buClr>
                <a:schemeClr val="dk1"/>
              </a:buClr>
              <a:buSzPts val="2100"/>
              <a:buAutoNum type="arabicPeriod" startAt="7"/>
            </a:pPr>
            <a:r>
              <a:rPr lang="en-US" sz="2100">
                <a:solidFill>
                  <a:schemeClr val="dk1"/>
                </a:solidFill>
              </a:rPr>
              <a:t>The Running Trophy will be given to the “best performer” from each club, every month. </a:t>
            </a:r>
            <a:endParaRPr sz="2100">
              <a:solidFill>
                <a:schemeClr val="dk1"/>
              </a:solidFill>
            </a:endParaRPr>
          </a:p>
          <a:p>
            <a:pPr indent="-361950" lvl="0" marL="457200" marR="0" rtl="0" algn="just">
              <a:spcBef>
                <a:spcPts val="0"/>
              </a:spcBef>
              <a:spcAft>
                <a:spcPts val="0"/>
              </a:spcAft>
              <a:buClr>
                <a:schemeClr val="dk1"/>
              </a:buClr>
              <a:buSzPts val="2100"/>
              <a:buAutoNum type="arabicPeriod" startAt="7"/>
            </a:pPr>
            <a:r>
              <a:rPr lang="en-US" sz="2100">
                <a:solidFill>
                  <a:schemeClr val="dk1"/>
                </a:solidFill>
              </a:rPr>
              <a:t>Issuing the Digital Badge, Certificate and physical Sticker of the best performer will be given to the student. </a:t>
            </a:r>
            <a:endParaRPr sz="2100">
              <a:solidFill>
                <a:schemeClr val="dk1"/>
              </a:solidFill>
            </a:endParaRPr>
          </a:p>
          <a:p>
            <a:pPr indent="-361950" lvl="0" marL="457200" marR="0" rtl="0" algn="just">
              <a:spcBef>
                <a:spcPts val="0"/>
              </a:spcBef>
              <a:spcAft>
                <a:spcPts val="0"/>
              </a:spcAft>
              <a:buClr>
                <a:schemeClr val="dk1"/>
              </a:buClr>
              <a:buSzPts val="2100"/>
              <a:buAutoNum type="arabicPeriod" startAt="7"/>
            </a:pPr>
            <a:r>
              <a:rPr lang="en-US" sz="2100">
                <a:solidFill>
                  <a:schemeClr val="dk1"/>
                </a:solidFill>
              </a:rPr>
              <a:t>Winner from the major competition may be awarded with the trophies. </a:t>
            </a:r>
            <a:endParaRPr sz="2100">
              <a:solidFill>
                <a:schemeClr val="dk1"/>
              </a:solidFill>
            </a:endParaRPr>
          </a:p>
          <a:p>
            <a:pPr indent="-361950" lvl="0" marL="457200" marR="0" rtl="0" algn="just">
              <a:spcBef>
                <a:spcPts val="0"/>
              </a:spcBef>
              <a:spcAft>
                <a:spcPts val="0"/>
              </a:spcAft>
              <a:buClr>
                <a:schemeClr val="dk1"/>
              </a:buClr>
              <a:buSzPts val="2100"/>
              <a:buAutoNum type="arabicPeriod" startAt="7"/>
            </a:pPr>
            <a:r>
              <a:rPr lang="en-US" sz="2100">
                <a:solidFill>
                  <a:schemeClr val="dk1"/>
                </a:solidFill>
              </a:rPr>
              <a:t>Digital Certificate of the participation in Data Science Club, will be issued to each of the members based on their regularity in the activities. </a:t>
            </a:r>
            <a:endParaRPr sz="2100">
              <a:solidFill>
                <a:schemeClr val="dk1"/>
              </a:solidFill>
            </a:endParaRPr>
          </a:p>
          <a:p>
            <a:pPr indent="-361950" lvl="0" marL="457200" marR="0" rtl="0" algn="just">
              <a:spcBef>
                <a:spcPts val="0"/>
              </a:spcBef>
              <a:spcAft>
                <a:spcPts val="0"/>
              </a:spcAft>
              <a:buClr>
                <a:schemeClr val="dk1"/>
              </a:buClr>
              <a:buSzPts val="2100"/>
              <a:buAutoNum type="arabicPeriod" startAt="7"/>
            </a:pPr>
            <a:r>
              <a:rPr lang="en-US" sz="2100">
                <a:solidFill>
                  <a:schemeClr val="dk1"/>
                </a:solidFill>
              </a:rPr>
              <a:t>The final decision lies in the hands of Faculty Coordinator, Overall Club coordinator and Head of Department. </a:t>
            </a:r>
            <a:endParaRPr sz="21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3"/>
          <p:cNvSpPr txBox="1"/>
          <p:nvPr>
            <p:ph type="title"/>
          </p:nvPr>
        </p:nvSpPr>
        <p:spPr>
          <a:xfrm>
            <a:off x="478275" y="257550"/>
            <a:ext cx="3498000" cy="47460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rgbClr val="04A2B9"/>
              </a:buClr>
              <a:buSzPts val="2400"/>
              <a:buFont typeface="Calibri"/>
              <a:buNone/>
            </a:pPr>
            <a:r>
              <a:rPr b="1" lang="en-US" sz="3000">
                <a:solidFill>
                  <a:srgbClr val="04A2B9"/>
                </a:solidFill>
              </a:rPr>
              <a:t>Skills to Master</a:t>
            </a:r>
            <a:endParaRPr b="1" sz="3000"/>
          </a:p>
        </p:txBody>
      </p:sp>
      <p:sp>
        <p:nvSpPr>
          <p:cNvPr id="180" name="Google Shape;180;p23"/>
          <p:cNvSpPr txBox="1"/>
          <p:nvPr/>
        </p:nvSpPr>
        <p:spPr>
          <a:xfrm>
            <a:off x="2005013" y="257555"/>
            <a:ext cx="3000300" cy="3387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0" i="0" sz="1000" u="none" cap="none" strike="noStrike">
              <a:solidFill>
                <a:srgbClr val="666666"/>
              </a:solidFill>
              <a:latin typeface="Arial"/>
              <a:ea typeface="Arial"/>
              <a:cs typeface="Arial"/>
              <a:sym typeface="Arial"/>
            </a:endParaRPr>
          </a:p>
        </p:txBody>
      </p:sp>
      <p:sp>
        <p:nvSpPr>
          <p:cNvPr id="181" name="Google Shape;181;p23"/>
          <p:cNvSpPr txBox="1"/>
          <p:nvPr/>
        </p:nvSpPr>
        <p:spPr>
          <a:xfrm>
            <a:off x="646113" y="1124744"/>
            <a:ext cx="3000300" cy="4464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0" i="0" sz="1700" u="none" cap="none" strike="noStrike">
              <a:solidFill>
                <a:srgbClr val="000000"/>
              </a:solidFill>
              <a:latin typeface="Arial"/>
              <a:ea typeface="Arial"/>
              <a:cs typeface="Arial"/>
              <a:sym typeface="Arial"/>
            </a:endParaRPr>
          </a:p>
        </p:txBody>
      </p:sp>
      <p:sp>
        <p:nvSpPr>
          <p:cNvPr id="182" name="Google Shape;182;p23"/>
          <p:cNvSpPr txBox="1"/>
          <p:nvPr/>
        </p:nvSpPr>
        <p:spPr>
          <a:xfrm>
            <a:off x="3394868" y="1195303"/>
            <a:ext cx="3000300" cy="3387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0" i="0" sz="1000" u="none" cap="none" strike="noStrike">
              <a:solidFill>
                <a:srgbClr val="666666"/>
              </a:solidFill>
              <a:latin typeface="Arial"/>
              <a:ea typeface="Arial"/>
              <a:cs typeface="Arial"/>
              <a:sym typeface="Arial"/>
            </a:endParaRPr>
          </a:p>
        </p:txBody>
      </p:sp>
      <p:sp>
        <p:nvSpPr>
          <p:cNvPr id="183" name="Google Shape;183;p23"/>
          <p:cNvSpPr txBox="1"/>
          <p:nvPr/>
        </p:nvSpPr>
        <p:spPr>
          <a:xfrm>
            <a:off x="646126" y="1393975"/>
            <a:ext cx="11361900" cy="4433100"/>
          </a:xfrm>
          <a:prstGeom prst="rect">
            <a:avLst/>
          </a:prstGeom>
          <a:noFill/>
          <a:ln>
            <a:noFill/>
          </a:ln>
        </p:spPr>
        <p:txBody>
          <a:bodyPr anchorCtr="0" anchor="t" bIns="91425" lIns="91425" spcFirstLastPara="1" rIns="91425" wrap="square" tIns="91425">
            <a:spAutoFit/>
          </a:bodyPr>
          <a:lstStyle/>
          <a:p>
            <a:pPr indent="-374650" lvl="0" marL="457200" marR="0" rtl="0" algn="just">
              <a:spcBef>
                <a:spcPts val="0"/>
              </a:spcBef>
              <a:spcAft>
                <a:spcPts val="0"/>
              </a:spcAft>
              <a:buClr>
                <a:schemeClr val="dk1"/>
              </a:buClr>
              <a:buSzPts val="2300"/>
              <a:buChar char="●"/>
            </a:pPr>
            <a:r>
              <a:rPr lang="en-US" sz="2300">
                <a:solidFill>
                  <a:schemeClr val="dk1"/>
                </a:solidFill>
              </a:rPr>
              <a:t>Fundamentals of programming </a:t>
            </a:r>
            <a:endParaRPr sz="2300">
              <a:solidFill>
                <a:schemeClr val="dk1"/>
              </a:solidFill>
            </a:endParaRPr>
          </a:p>
          <a:p>
            <a:pPr indent="-374650" lvl="0" marL="457200" marR="0" rtl="0" algn="just">
              <a:spcBef>
                <a:spcPts val="0"/>
              </a:spcBef>
              <a:spcAft>
                <a:spcPts val="0"/>
              </a:spcAft>
              <a:buClr>
                <a:schemeClr val="dk1"/>
              </a:buClr>
              <a:buSzPts val="2300"/>
              <a:buChar char="●"/>
            </a:pPr>
            <a:r>
              <a:rPr lang="en-US" sz="2300">
                <a:solidFill>
                  <a:schemeClr val="dk1"/>
                </a:solidFill>
              </a:rPr>
              <a:t>Logic Designing </a:t>
            </a:r>
            <a:endParaRPr sz="2300">
              <a:solidFill>
                <a:schemeClr val="dk1"/>
              </a:solidFill>
            </a:endParaRPr>
          </a:p>
          <a:p>
            <a:pPr indent="-374650" lvl="0" marL="457200" marR="0" rtl="0" algn="just">
              <a:spcBef>
                <a:spcPts val="0"/>
              </a:spcBef>
              <a:spcAft>
                <a:spcPts val="0"/>
              </a:spcAft>
              <a:buClr>
                <a:schemeClr val="dk1"/>
              </a:buClr>
              <a:buSzPts val="2300"/>
              <a:buChar char="●"/>
            </a:pPr>
            <a:r>
              <a:rPr lang="en-US" sz="2300">
                <a:solidFill>
                  <a:schemeClr val="dk1"/>
                </a:solidFill>
              </a:rPr>
              <a:t>Object-Oriented Programming </a:t>
            </a:r>
            <a:endParaRPr sz="2300">
              <a:solidFill>
                <a:schemeClr val="dk1"/>
              </a:solidFill>
            </a:endParaRPr>
          </a:p>
          <a:p>
            <a:pPr indent="-374650" lvl="0" marL="457200" marR="0" rtl="0" algn="just">
              <a:spcBef>
                <a:spcPts val="0"/>
              </a:spcBef>
              <a:spcAft>
                <a:spcPts val="0"/>
              </a:spcAft>
              <a:buClr>
                <a:schemeClr val="dk1"/>
              </a:buClr>
              <a:buSzPts val="2300"/>
              <a:buChar char="●"/>
            </a:pPr>
            <a:r>
              <a:rPr lang="en-US" sz="2300">
                <a:solidFill>
                  <a:schemeClr val="dk1"/>
                </a:solidFill>
              </a:rPr>
              <a:t>Data Structures </a:t>
            </a:r>
            <a:endParaRPr sz="2300">
              <a:solidFill>
                <a:schemeClr val="dk1"/>
              </a:solidFill>
            </a:endParaRPr>
          </a:p>
          <a:p>
            <a:pPr indent="-374650" lvl="0" marL="457200" marR="0" rtl="0" algn="just">
              <a:spcBef>
                <a:spcPts val="0"/>
              </a:spcBef>
              <a:spcAft>
                <a:spcPts val="0"/>
              </a:spcAft>
              <a:buClr>
                <a:schemeClr val="dk1"/>
              </a:buClr>
              <a:buSzPts val="2300"/>
              <a:buChar char="●"/>
            </a:pPr>
            <a:r>
              <a:rPr lang="en-US" sz="2300">
                <a:solidFill>
                  <a:schemeClr val="dk1"/>
                </a:solidFill>
              </a:rPr>
              <a:t>Algorithms </a:t>
            </a:r>
            <a:endParaRPr sz="2300">
              <a:solidFill>
                <a:schemeClr val="dk1"/>
              </a:solidFill>
            </a:endParaRPr>
          </a:p>
          <a:p>
            <a:pPr indent="-374650" lvl="0" marL="457200" marR="0" rtl="0" algn="just">
              <a:spcBef>
                <a:spcPts val="0"/>
              </a:spcBef>
              <a:spcAft>
                <a:spcPts val="0"/>
              </a:spcAft>
              <a:buClr>
                <a:schemeClr val="dk1"/>
              </a:buClr>
              <a:buSzPts val="2300"/>
              <a:buChar char="●"/>
            </a:pPr>
            <a:r>
              <a:rPr lang="en-US" sz="2300">
                <a:solidFill>
                  <a:schemeClr val="dk1"/>
                </a:solidFill>
              </a:rPr>
              <a:t>Relay Coding </a:t>
            </a:r>
            <a:endParaRPr sz="2300">
              <a:solidFill>
                <a:schemeClr val="dk1"/>
              </a:solidFill>
            </a:endParaRPr>
          </a:p>
          <a:p>
            <a:pPr indent="-374650" lvl="0" marL="457200" marR="0" rtl="0" algn="just">
              <a:spcBef>
                <a:spcPts val="0"/>
              </a:spcBef>
              <a:spcAft>
                <a:spcPts val="0"/>
              </a:spcAft>
              <a:buClr>
                <a:schemeClr val="dk1"/>
              </a:buClr>
              <a:buSzPts val="2300"/>
              <a:buChar char="●"/>
            </a:pPr>
            <a:r>
              <a:rPr lang="en-US" sz="2300">
                <a:solidFill>
                  <a:schemeClr val="dk1"/>
                </a:solidFill>
              </a:rPr>
              <a:t>Code Debugging </a:t>
            </a:r>
            <a:endParaRPr sz="2300">
              <a:solidFill>
                <a:schemeClr val="dk1"/>
              </a:solidFill>
            </a:endParaRPr>
          </a:p>
          <a:p>
            <a:pPr indent="-374650" lvl="0" marL="457200" marR="0" rtl="0" algn="just">
              <a:spcBef>
                <a:spcPts val="0"/>
              </a:spcBef>
              <a:spcAft>
                <a:spcPts val="0"/>
              </a:spcAft>
              <a:buClr>
                <a:schemeClr val="dk1"/>
              </a:buClr>
              <a:buSzPts val="2300"/>
              <a:buChar char="●"/>
            </a:pPr>
            <a:r>
              <a:rPr lang="en-US" sz="2300">
                <a:solidFill>
                  <a:schemeClr val="dk1"/>
                </a:solidFill>
              </a:rPr>
              <a:t>Different types of programming paradigms </a:t>
            </a:r>
            <a:endParaRPr sz="2300">
              <a:solidFill>
                <a:schemeClr val="dk1"/>
              </a:solidFill>
            </a:endParaRPr>
          </a:p>
          <a:p>
            <a:pPr indent="-374650" lvl="0" marL="457200" marR="0" rtl="0" algn="just">
              <a:spcBef>
                <a:spcPts val="0"/>
              </a:spcBef>
              <a:spcAft>
                <a:spcPts val="0"/>
              </a:spcAft>
              <a:buClr>
                <a:schemeClr val="dk1"/>
              </a:buClr>
              <a:buSzPts val="2300"/>
              <a:buChar char="●"/>
            </a:pPr>
            <a:r>
              <a:rPr lang="en-US" sz="2300">
                <a:solidFill>
                  <a:schemeClr val="dk1"/>
                </a:solidFill>
              </a:rPr>
              <a:t>Adapt to different languages easily </a:t>
            </a:r>
            <a:endParaRPr sz="2300">
              <a:solidFill>
                <a:schemeClr val="dk1"/>
              </a:solidFill>
            </a:endParaRPr>
          </a:p>
          <a:p>
            <a:pPr indent="-374650" lvl="0" marL="457200" marR="0" rtl="0" algn="just">
              <a:spcBef>
                <a:spcPts val="0"/>
              </a:spcBef>
              <a:spcAft>
                <a:spcPts val="0"/>
              </a:spcAft>
              <a:buClr>
                <a:schemeClr val="dk1"/>
              </a:buClr>
              <a:buSzPts val="2300"/>
              <a:buChar char="●"/>
            </a:pPr>
            <a:r>
              <a:rPr lang="en-US" sz="2300">
                <a:solidFill>
                  <a:schemeClr val="dk1"/>
                </a:solidFill>
              </a:rPr>
              <a:t>Reading documentation </a:t>
            </a:r>
            <a:endParaRPr sz="2300">
              <a:solidFill>
                <a:schemeClr val="dk1"/>
              </a:solidFill>
            </a:endParaRPr>
          </a:p>
          <a:p>
            <a:pPr indent="0" lvl="0" marL="457200" marR="0" rtl="0" algn="just">
              <a:spcBef>
                <a:spcPts val="0"/>
              </a:spcBef>
              <a:spcAft>
                <a:spcPts val="0"/>
              </a:spcAft>
              <a:buNone/>
            </a:pPr>
            <a:r>
              <a:t/>
            </a:r>
            <a:endParaRPr sz="2300">
              <a:solidFill>
                <a:schemeClr val="dk1"/>
              </a:solidFill>
            </a:endParaRPr>
          </a:p>
          <a:p>
            <a:pPr indent="0" lvl="0" marL="0" marR="0" rtl="0" algn="just">
              <a:spcBef>
                <a:spcPts val="0"/>
              </a:spcBef>
              <a:spcAft>
                <a:spcPts val="0"/>
              </a:spcAft>
              <a:buNone/>
            </a:pPr>
            <a:r>
              <a:rPr lang="en-US" sz="2300">
                <a:solidFill>
                  <a:schemeClr val="dk1"/>
                </a:solidFill>
              </a:rPr>
              <a:t>And Many More………</a:t>
            </a:r>
            <a:endParaRPr sz="2300">
              <a:solidFill>
                <a:schemeClr val="dk1"/>
              </a:solidFill>
            </a:endParaRPr>
          </a:p>
        </p:txBody>
      </p:sp>
      <p:sp>
        <p:nvSpPr>
          <p:cNvPr id="184" name="Google Shape;184;p23"/>
          <p:cNvSpPr txBox="1"/>
          <p:nvPr/>
        </p:nvSpPr>
        <p:spPr>
          <a:xfrm>
            <a:off x="646113" y="2954338"/>
            <a:ext cx="3000300" cy="3387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0" i="0" sz="1000" u="none" cap="none" strike="noStrike">
              <a:solidFill>
                <a:srgbClr val="666666"/>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8" name="Shape 188"/>
        <p:cNvGrpSpPr/>
        <p:nvPr/>
      </p:nvGrpSpPr>
      <p:grpSpPr>
        <a:xfrm>
          <a:off x="0" y="0"/>
          <a:ext cx="0" cy="0"/>
          <a:chOff x="0" y="0"/>
          <a:chExt cx="0" cy="0"/>
        </a:xfrm>
      </p:grpSpPr>
      <p:sp>
        <p:nvSpPr>
          <p:cNvPr id="189" name="Google Shape;189;p24"/>
          <p:cNvSpPr txBox="1"/>
          <p:nvPr>
            <p:ph type="title"/>
          </p:nvPr>
        </p:nvSpPr>
        <p:spPr>
          <a:xfrm>
            <a:off x="478275" y="302250"/>
            <a:ext cx="5466600" cy="47460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rgbClr val="04A2B9"/>
              </a:buClr>
              <a:buSzPts val="2400"/>
              <a:buFont typeface="Calibri"/>
              <a:buNone/>
            </a:pPr>
            <a:r>
              <a:rPr b="1" lang="en-US" sz="3000">
                <a:solidFill>
                  <a:srgbClr val="04A2B9"/>
                </a:solidFill>
              </a:rPr>
              <a:t>Club’s Core Committee Members</a:t>
            </a:r>
            <a:endParaRPr b="1" sz="3000"/>
          </a:p>
        </p:txBody>
      </p:sp>
      <p:sp>
        <p:nvSpPr>
          <p:cNvPr id="190" name="Google Shape;190;p24"/>
          <p:cNvSpPr txBox="1"/>
          <p:nvPr/>
        </p:nvSpPr>
        <p:spPr>
          <a:xfrm>
            <a:off x="2005013" y="257555"/>
            <a:ext cx="3000300" cy="3387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0" i="0" sz="1000" u="none" cap="none" strike="noStrike">
              <a:solidFill>
                <a:srgbClr val="666666"/>
              </a:solidFill>
              <a:latin typeface="Arial"/>
              <a:ea typeface="Arial"/>
              <a:cs typeface="Arial"/>
              <a:sym typeface="Arial"/>
            </a:endParaRPr>
          </a:p>
        </p:txBody>
      </p:sp>
      <p:sp>
        <p:nvSpPr>
          <p:cNvPr id="191" name="Google Shape;191;p24"/>
          <p:cNvSpPr txBox="1"/>
          <p:nvPr/>
        </p:nvSpPr>
        <p:spPr>
          <a:xfrm>
            <a:off x="646113" y="1124744"/>
            <a:ext cx="3000300" cy="4464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0" i="0" sz="1700" u="none" cap="none" strike="noStrike">
              <a:solidFill>
                <a:srgbClr val="000000"/>
              </a:solidFill>
              <a:latin typeface="Arial"/>
              <a:ea typeface="Arial"/>
              <a:cs typeface="Arial"/>
              <a:sym typeface="Arial"/>
            </a:endParaRPr>
          </a:p>
        </p:txBody>
      </p:sp>
      <p:sp>
        <p:nvSpPr>
          <p:cNvPr id="192" name="Google Shape;192;p24"/>
          <p:cNvSpPr txBox="1"/>
          <p:nvPr/>
        </p:nvSpPr>
        <p:spPr>
          <a:xfrm>
            <a:off x="3394868" y="1195303"/>
            <a:ext cx="3000300" cy="3387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0" i="0" sz="1000" u="none" cap="none" strike="noStrike">
              <a:solidFill>
                <a:srgbClr val="666666"/>
              </a:solidFill>
              <a:latin typeface="Arial"/>
              <a:ea typeface="Arial"/>
              <a:cs typeface="Arial"/>
              <a:sym typeface="Arial"/>
            </a:endParaRPr>
          </a:p>
        </p:txBody>
      </p:sp>
      <p:sp>
        <p:nvSpPr>
          <p:cNvPr id="193" name="Google Shape;193;p24"/>
          <p:cNvSpPr txBox="1"/>
          <p:nvPr/>
        </p:nvSpPr>
        <p:spPr>
          <a:xfrm>
            <a:off x="646125" y="1811100"/>
            <a:ext cx="8787600" cy="2308800"/>
          </a:xfrm>
          <a:prstGeom prst="rect">
            <a:avLst/>
          </a:prstGeom>
          <a:noFill/>
          <a:ln>
            <a:noFill/>
          </a:ln>
        </p:spPr>
        <p:txBody>
          <a:bodyPr anchorCtr="0" anchor="t" bIns="91425" lIns="91425" spcFirstLastPara="1" rIns="91425" wrap="square" tIns="91425">
            <a:spAutoFit/>
          </a:bodyPr>
          <a:lstStyle/>
          <a:p>
            <a:pPr indent="-374650" lvl="0" marL="457200" marR="0" rtl="0" algn="l">
              <a:spcBef>
                <a:spcPts val="0"/>
              </a:spcBef>
              <a:spcAft>
                <a:spcPts val="0"/>
              </a:spcAft>
              <a:buClr>
                <a:schemeClr val="dk1"/>
              </a:buClr>
              <a:buSzPts val="2300"/>
              <a:buChar char="●"/>
            </a:pPr>
            <a:r>
              <a:rPr b="1" lang="en-US" sz="2300">
                <a:solidFill>
                  <a:schemeClr val="dk1"/>
                </a:solidFill>
              </a:rPr>
              <a:t>Convenor - Abhay Nathwani</a:t>
            </a:r>
            <a:endParaRPr b="1" sz="2300">
              <a:solidFill>
                <a:schemeClr val="dk1"/>
              </a:solidFill>
            </a:endParaRPr>
          </a:p>
          <a:p>
            <a:pPr indent="-374650" lvl="0" marL="457200" marR="0" rtl="0" algn="l">
              <a:spcBef>
                <a:spcPts val="0"/>
              </a:spcBef>
              <a:spcAft>
                <a:spcPts val="0"/>
              </a:spcAft>
              <a:buClr>
                <a:schemeClr val="dk1"/>
              </a:buClr>
              <a:buSzPts val="2300"/>
              <a:buChar char="●"/>
            </a:pPr>
            <a:r>
              <a:rPr b="1" lang="en-US" sz="2300">
                <a:solidFill>
                  <a:schemeClr val="dk1"/>
                </a:solidFill>
              </a:rPr>
              <a:t>Dy. Convenor - Aryan </a:t>
            </a:r>
            <a:r>
              <a:rPr b="1" lang="en-US" sz="2300">
                <a:solidFill>
                  <a:schemeClr val="dk1"/>
                </a:solidFill>
              </a:rPr>
              <a:t>Langhanoja</a:t>
            </a:r>
            <a:endParaRPr b="1" sz="2300">
              <a:solidFill>
                <a:schemeClr val="dk1"/>
              </a:solidFill>
            </a:endParaRPr>
          </a:p>
          <a:p>
            <a:pPr indent="-374650" lvl="0" marL="457200" marR="0" rtl="0" algn="l">
              <a:spcBef>
                <a:spcPts val="0"/>
              </a:spcBef>
              <a:spcAft>
                <a:spcPts val="0"/>
              </a:spcAft>
              <a:buClr>
                <a:schemeClr val="dk1"/>
              </a:buClr>
              <a:buSzPts val="2300"/>
              <a:buChar char="●"/>
            </a:pPr>
            <a:r>
              <a:rPr b="1" lang="en-US" sz="2300">
                <a:solidFill>
                  <a:schemeClr val="dk1"/>
                </a:solidFill>
              </a:rPr>
              <a:t>General Secretary - Vivek Chavda</a:t>
            </a:r>
            <a:endParaRPr b="1" sz="2300">
              <a:solidFill>
                <a:schemeClr val="dk1"/>
              </a:solidFill>
            </a:endParaRPr>
          </a:p>
          <a:p>
            <a:pPr indent="-374650" lvl="0" marL="457200" marR="0" rtl="0" algn="l">
              <a:spcBef>
                <a:spcPts val="0"/>
              </a:spcBef>
              <a:spcAft>
                <a:spcPts val="0"/>
              </a:spcAft>
              <a:buClr>
                <a:schemeClr val="dk1"/>
              </a:buClr>
              <a:buSzPts val="2300"/>
              <a:buChar char="●"/>
            </a:pPr>
            <a:r>
              <a:rPr b="1" lang="en-US" sz="2300">
                <a:solidFill>
                  <a:schemeClr val="dk1"/>
                </a:solidFill>
              </a:rPr>
              <a:t>Event Coordinator </a:t>
            </a:r>
            <a:r>
              <a:rPr b="1" lang="en-US" sz="2300">
                <a:solidFill>
                  <a:schemeClr val="dk1"/>
                </a:solidFill>
              </a:rPr>
              <a:t>- Kaushal Parmar</a:t>
            </a:r>
            <a:endParaRPr b="1" sz="2300">
              <a:solidFill>
                <a:schemeClr val="dk1"/>
              </a:solidFill>
            </a:endParaRPr>
          </a:p>
          <a:p>
            <a:pPr indent="-374650" lvl="0" marL="457200" marR="0" rtl="0" algn="l">
              <a:spcBef>
                <a:spcPts val="0"/>
              </a:spcBef>
              <a:spcAft>
                <a:spcPts val="0"/>
              </a:spcAft>
              <a:buClr>
                <a:schemeClr val="dk1"/>
              </a:buClr>
              <a:buSzPts val="2300"/>
              <a:buChar char="●"/>
            </a:pPr>
            <a:r>
              <a:rPr b="1" lang="en-US" sz="2300">
                <a:solidFill>
                  <a:schemeClr val="dk1"/>
                </a:solidFill>
              </a:rPr>
              <a:t>TechLead - Payal Makwana</a:t>
            </a:r>
            <a:endParaRPr b="1" sz="2300">
              <a:solidFill>
                <a:schemeClr val="dk1"/>
              </a:solidFill>
            </a:endParaRPr>
          </a:p>
          <a:p>
            <a:pPr indent="-374650" lvl="0" marL="457200" marR="0" rtl="0" algn="l">
              <a:spcBef>
                <a:spcPts val="0"/>
              </a:spcBef>
              <a:spcAft>
                <a:spcPts val="0"/>
              </a:spcAft>
              <a:buClr>
                <a:schemeClr val="dk1"/>
              </a:buClr>
              <a:buSzPts val="2300"/>
              <a:buChar char="●"/>
            </a:pPr>
            <a:r>
              <a:rPr b="1" lang="en-US" sz="2300">
                <a:solidFill>
                  <a:schemeClr val="dk1"/>
                </a:solidFill>
              </a:rPr>
              <a:t>Content Manager - Shivkumar Paun </a:t>
            </a:r>
            <a:endParaRPr b="1" i="0" sz="2300" u="none" cap="none" strike="noStrike">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p25"/>
          <p:cNvSpPr txBox="1"/>
          <p:nvPr>
            <p:ph type="title"/>
          </p:nvPr>
        </p:nvSpPr>
        <p:spPr>
          <a:xfrm>
            <a:off x="478275" y="302250"/>
            <a:ext cx="6983400" cy="47460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rgbClr val="04A2B9"/>
              </a:buClr>
              <a:buSzPts val="2400"/>
              <a:buFont typeface="Calibri"/>
              <a:buNone/>
            </a:pPr>
            <a:r>
              <a:rPr b="1" lang="en-US" sz="3000">
                <a:solidFill>
                  <a:srgbClr val="04A2B9"/>
                </a:solidFill>
              </a:rPr>
              <a:t>Club’s Pseudo Core Committee Members</a:t>
            </a:r>
            <a:endParaRPr b="1" sz="3000"/>
          </a:p>
        </p:txBody>
      </p:sp>
      <p:sp>
        <p:nvSpPr>
          <p:cNvPr id="199" name="Google Shape;199;p25"/>
          <p:cNvSpPr txBox="1"/>
          <p:nvPr/>
        </p:nvSpPr>
        <p:spPr>
          <a:xfrm>
            <a:off x="2005013" y="257555"/>
            <a:ext cx="3000300" cy="3387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0" i="0" sz="1000" u="none" cap="none" strike="noStrike">
              <a:solidFill>
                <a:srgbClr val="666666"/>
              </a:solidFill>
              <a:latin typeface="Arial"/>
              <a:ea typeface="Arial"/>
              <a:cs typeface="Arial"/>
              <a:sym typeface="Arial"/>
            </a:endParaRPr>
          </a:p>
        </p:txBody>
      </p:sp>
      <p:sp>
        <p:nvSpPr>
          <p:cNvPr id="200" name="Google Shape;200;p25"/>
          <p:cNvSpPr txBox="1"/>
          <p:nvPr/>
        </p:nvSpPr>
        <p:spPr>
          <a:xfrm>
            <a:off x="646113" y="1124744"/>
            <a:ext cx="3000300" cy="4464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0" i="0" sz="1700" u="none" cap="none" strike="noStrike">
              <a:solidFill>
                <a:srgbClr val="000000"/>
              </a:solidFill>
              <a:latin typeface="Arial"/>
              <a:ea typeface="Arial"/>
              <a:cs typeface="Arial"/>
              <a:sym typeface="Arial"/>
            </a:endParaRPr>
          </a:p>
        </p:txBody>
      </p:sp>
      <p:sp>
        <p:nvSpPr>
          <p:cNvPr id="201" name="Google Shape;201;p25"/>
          <p:cNvSpPr txBox="1"/>
          <p:nvPr/>
        </p:nvSpPr>
        <p:spPr>
          <a:xfrm>
            <a:off x="3394868" y="1195303"/>
            <a:ext cx="3000300" cy="3387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0" i="0" sz="1000" u="none" cap="none" strike="noStrike">
              <a:solidFill>
                <a:srgbClr val="666666"/>
              </a:solidFill>
              <a:latin typeface="Arial"/>
              <a:ea typeface="Arial"/>
              <a:cs typeface="Arial"/>
              <a:sym typeface="Arial"/>
            </a:endParaRPr>
          </a:p>
        </p:txBody>
      </p:sp>
      <p:sp>
        <p:nvSpPr>
          <p:cNvPr id="202" name="Google Shape;202;p25"/>
          <p:cNvSpPr txBox="1"/>
          <p:nvPr/>
        </p:nvSpPr>
        <p:spPr>
          <a:xfrm>
            <a:off x="646125" y="1811100"/>
            <a:ext cx="8787600" cy="44331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Clr>
                <a:schemeClr val="dk1"/>
              </a:buClr>
              <a:buSzPts val="2300"/>
              <a:buChar char="●"/>
            </a:pPr>
            <a:r>
              <a:rPr b="1" lang="en-US" sz="2300">
                <a:solidFill>
                  <a:schemeClr val="dk1"/>
                </a:solidFill>
              </a:rPr>
              <a:t>Convenor - Keshvi Santoki</a:t>
            </a:r>
            <a:endParaRPr b="1" sz="2300">
              <a:solidFill>
                <a:schemeClr val="dk1"/>
              </a:solidFill>
            </a:endParaRPr>
          </a:p>
          <a:p>
            <a:pPr indent="-374650" lvl="0" marL="457200" rtl="0" algn="l">
              <a:spcBef>
                <a:spcPts val="0"/>
              </a:spcBef>
              <a:spcAft>
                <a:spcPts val="0"/>
              </a:spcAft>
              <a:buClr>
                <a:schemeClr val="dk1"/>
              </a:buClr>
              <a:buSzPts val="2300"/>
              <a:buChar char="●"/>
            </a:pPr>
            <a:r>
              <a:rPr b="1" lang="en-US" sz="2300">
                <a:solidFill>
                  <a:schemeClr val="dk1"/>
                </a:solidFill>
              </a:rPr>
              <a:t>Dy. Convenor - Ayush Vora</a:t>
            </a:r>
            <a:endParaRPr b="1" sz="2300">
              <a:solidFill>
                <a:schemeClr val="dk1"/>
              </a:solidFill>
            </a:endParaRPr>
          </a:p>
          <a:p>
            <a:pPr indent="-374650" lvl="0" marL="457200" rtl="0" algn="l">
              <a:spcBef>
                <a:spcPts val="0"/>
              </a:spcBef>
              <a:spcAft>
                <a:spcPts val="0"/>
              </a:spcAft>
              <a:buClr>
                <a:schemeClr val="dk1"/>
              </a:buClr>
              <a:buSzPts val="2300"/>
              <a:buChar char="●"/>
            </a:pPr>
            <a:r>
              <a:rPr b="1" lang="en-US" sz="2300">
                <a:solidFill>
                  <a:schemeClr val="dk1"/>
                </a:solidFill>
              </a:rPr>
              <a:t>Event Coordinator - Ronit Motivaras</a:t>
            </a:r>
            <a:endParaRPr b="1" sz="2300">
              <a:solidFill>
                <a:schemeClr val="dk1"/>
              </a:solidFill>
            </a:endParaRPr>
          </a:p>
          <a:p>
            <a:pPr indent="-374650" lvl="0" marL="457200" marR="0" rtl="0" algn="l">
              <a:spcBef>
                <a:spcPts val="0"/>
              </a:spcBef>
              <a:spcAft>
                <a:spcPts val="0"/>
              </a:spcAft>
              <a:buClr>
                <a:schemeClr val="dk1"/>
              </a:buClr>
              <a:buSzPts val="2300"/>
              <a:buChar char="●"/>
            </a:pPr>
            <a:r>
              <a:rPr b="1" lang="en-US" sz="2300">
                <a:solidFill>
                  <a:schemeClr val="dk1"/>
                </a:solidFill>
              </a:rPr>
              <a:t>Club Member - Akshat Shah</a:t>
            </a:r>
            <a:endParaRPr b="1" sz="2300">
              <a:solidFill>
                <a:schemeClr val="dk1"/>
              </a:solidFill>
            </a:endParaRPr>
          </a:p>
          <a:p>
            <a:pPr indent="-374650" lvl="0" marL="457200" rtl="0" algn="l">
              <a:spcBef>
                <a:spcPts val="0"/>
              </a:spcBef>
              <a:spcAft>
                <a:spcPts val="0"/>
              </a:spcAft>
              <a:buClr>
                <a:schemeClr val="dk1"/>
              </a:buClr>
              <a:buSzPts val="2300"/>
              <a:buChar char="●"/>
            </a:pPr>
            <a:r>
              <a:rPr b="1" lang="en-US" sz="2300">
                <a:solidFill>
                  <a:schemeClr val="dk1"/>
                </a:solidFill>
              </a:rPr>
              <a:t>Club Member - Ruhaan Pathan</a:t>
            </a:r>
            <a:endParaRPr b="1" sz="2300">
              <a:solidFill>
                <a:schemeClr val="dk1"/>
              </a:solidFill>
            </a:endParaRPr>
          </a:p>
          <a:p>
            <a:pPr indent="-374650" lvl="0" marL="457200" rtl="0" algn="l">
              <a:spcBef>
                <a:spcPts val="0"/>
              </a:spcBef>
              <a:spcAft>
                <a:spcPts val="0"/>
              </a:spcAft>
              <a:buClr>
                <a:schemeClr val="dk1"/>
              </a:buClr>
              <a:buSzPts val="2300"/>
              <a:buChar char="●"/>
            </a:pPr>
            <a:r>
              <a:rPr b="1" lang="en-US" sz="2300">
                <a:solidFill>
                  <a:schemeClr val="dk1"/>
                </a:solidFill>
              </a:rPr>
              <a:t>Club Member - Ansh Raythatha</a:t>
            </a:r>
            <a:endParaRPr b="1" sz="2300">
              <a:solidFill>
                <a:schemeClr val="dk1"/>
              </a:solidFill>
            </a:endParaRPr>
          </a:p>
          <a:p>
            <a:pPr indent="-374650" lvl="0" marL="457200" rtl="0" algn="l">
              <a:spcBef>
                <a:spcPts val="0"/>
              </a:spcBef>
              <a:spcAft>
                <a:spcPts val="0"/>
              </a:spcAft>
              <a:buClr>
                <a:schemeClr val="dk1"/>
              </a:buClr>
              <a:buSzPts val="2300"/>
              <a:buChar char="●"/>
            </a:pPr>
            <a:r>
              <a:rPr b="1" lang="en-US" sz="2300">
                <a:solidFill>
                  <a:schemeClr val="dk1"/>
                </a:solidFill>
              </a:rPr>
              <a:t>Club Member - Heer Mehta</a:t>
            </a:r>
            <a:endParaRPr b="1" sz="2300">
              <a:solidFill>
                <a:schemeClr val="dk1"/>
              </a:solidFill>
            </a:endParaRPr>
          </a:p>
          <a:p>
            <a:pPr indent="-374650" lvl="0" marL="457200" rtl="0" algn="l">
              <a:spcBef>
                <a:spcPts val="0"/>
              </a:spcBef>
              <a:spcAft>
                <a:spcPts val="0"/>
              </a:spcAft>
              <a:buClr>
                <a:schemeClr val="dk1"/>
              </a:buClr>
              <a:buSzPts val="2300"/>
              <a:buChar char="●"/>
            </a:pPr>
            <a:r>
              <a:rPr b="1" lang="en-US" sz="2300">
                <a:solidFill>
                  <a:schemeClr val="dk1"/>
                </a:solidFill>
              </a:rPr>
              <a:t>Club Member - Dhwani Desai</a:t>
            </a:r>
            <a:endParaRPr b="1" sz="2300">
              <a:solidFill>
                <a:schemeClr val="dk1"/>
              </a:solidFill>
            </a:endParaRPr>
          </a:p>
          <a:p>
            <a:pPr indent="-374650" lvl="0" marL="457200" rtl="0" algn="l">
              <a:spcBef>
                <a:spcPts val="0"/>
              </a:spcBef>
              <a:spcAft>
                <a:spcPts val="0"/>
              </a:spcAft>
              <a:buClr>
                <a:schemeClr val="dk1"/>
              </a:buClr>
              <a:buSzPts val="2300"/>
              <a:buChar char="●"/>
            </a:pPr>
            <a:r>
              <a:rPr b="1" lang="en-US" sz="2300">
                <a:solidFill>
                  <a:schemeClr val="dk1"/>
                </a:solidFill>
              </a:rPr>
              <a:t>Club Member - Diya Kalariya</a:t>
            </a:r>
            <a:endParaRPr b="1" sz="2300">
              <a:solidFill>
                <a:schemeClr val="dk1"/>
              </a:solidFill>
            </a:endParaRPr>
          </a:p>
          <a:p>
            <a:pPr indent="-374650" lvl="0" marL="457200" rtl="0" algn="l">
              <a:spcBef>
                <a:spcPts val="0"/>
              </a:spcBef>
              <a:spcAft>
                <a:spcPts val="0"/>
              </a:spcAft>
              <a:buClr>
                <a:schemeClr val="dk1"/>
              </a:buClr>
              <a:buSzPts val="2300"/>
              <a:buChar char="●"/>
            </a:pPr>
            <a:r>
              <a:rPr b="1" lang="en-US" sz="2300">
                <a:solidFill>
                  <a:schemeClr val="dk1"/>
                </a:solidFill>
              </a:rPr>
              <a:t>Club Member - Manav Mandaliya</a:t>
            </a:r>
            <a:endParaRPr b="1" sz="2300">
              <a:solidFill>
                <a:schemeClr val="dk1"/>
              </a:solidFill>
            </a:endParaRPr>
          </a:p>
          <a:p>
            <a:pPr indent="-374650" lvl="0" marL="457200" rtl="0" algn="l">
              <a:spcBef>
                <a:spcPts val="0"/>
              </a:spcBef>
              <a:spcAft>
                <a:spcPts val="0"/>
              </a:spcAft>
              <a:buClr>
                <a:schemeClr val="dk1"/>
              </a:buClr>
              <a:buSzPts val="2300"/>
              <a:buChar char="●"/>
            </a:pPr>
            <a:r>
              <a:rPr b="1" lang="en-US" sz="2300">
                <a:solidFill>
                  <a:schemeClr val="dk1"/>
                </a:solidFill>
              </a:rPr>
              <a:t>Club Member - Naman Jain</a:t>
            </a:r>
            <a:endParaRPr b="1" sz="2300">
              <a:solidFill>
                <a:schemeClr val="dk1"/>
              </a:solidFill>
            </a:endParaRPr>
          </a:p>
          <a:p>
            <a:pPr indent="-374650" lvl="0" marL="457200" rtl="0" algn="l">
              <a:spcBef>
                <a:spcPts val="0"/>
              </a:spcBef>
              <a:spcAft>
                <a:spcPts val="0"/>
              </a:spcAft>
              <a:buClr>
                <a:schemeClr val="dk1"/>
              </a:buClr>
              <a:buSzPts val="2300"/>
              <a:buChar char="●"/>
            </a:pPr>
            <a:r>
              <a:rPr b="1" lang="en-US" sz="2300">
                <a:solidFill>
                  <a:schemeClr val="dk1"/>
                </a:solidFill>
              </a:rPr>
              <a:t>Club Member - Bhumi Solanki</a:t>
            </a:r>
            <a:endParaRPr b="1" sz="23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26"/>
          <p:cNvPicPr preferRelativeResize="0"/>
          <p:nvPr/>
        </p:nvPicPr>
        <p:blipFill>
          <a:blip r:embed="rId3">
            <a:alphaModFix/>
          </a:blip>
          <a:stretch>
            <a:fillRect/>
          </a:stretch>
        </p:blipFill>
        <p:spPr>
          <a:xfrm>
            <a:off x="0" y="0"/>
            <a:ext cx="12192000" cy="685800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27"/>
          <p:cNvPicPr preferRelativeResize="0"/>
          <p:nvPr/>
        </p:nvPicPr>
        <p:blipFill>
          <a:blip r:embed="rId3">
            <a:alphaModFix/>
          </a:blip>
          <a:stretch>
            <a:fillRect/>
          </a:stretch>
        </p:blipFill>
        <p:spPr>
          <a:xfrm>
            <a:off x="0" y="0"/>
            <a:ext cx="12192000" cy="685800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6" name="Shape 216"/>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4"/>
          <p:cNvSpPr txBox="1"/>
          <p:nvPr/>
        </p:nvSpPr>
        <p:spPr>
          <a:xfrm>
            <a:off x="3037238" y="299980"/>
            <a:ext cx="3000300" cy="3387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0" i="0" sz="1000" u="none" cap="none" strike="noStrike">
              <a:solidFill>
                <a:srgbClr val="666666"/>
              </a:solidFill>
              <a:latin typeface="Arial"/>
              <a:ea typeface="Arial"/>
              <a:cs typeface="Arial"/>
              <a:sym typeface="Arial"/>
            </a:endParaRPr>
          </a:p>
        </p:txBody>
      </p:sp>
      <p:sp>
        <p:nvSpPr>
          <p:cNvPr id="89" name="Google Shape;89;p14"/>
          <p:cNvSpPr txBox="1"/>
          <p:nvPr/>
        </p:nvSpPr>
        <p:spPr>
          <a:xfrm>
            <a:off x="646113" y="1124744"/>
            <a:ext cx="3000300" cy="3693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0" i="0" sz="1200" u="none" cap="none" strike="noStrike">
              <a:solidFill>
                <a:srgbClr val="000000"/>
              </a:solidFill>
              <a:latin typeface="Arial"/>
              <a:ea typeface="Arial"/>
              <a:cs typeface="Arial"/>
              <a:sym typeface="Arial"/>
            </a:endParaRPr>
          </a:p>
        </p:txBody>
      </p:sp>
      <p:sp>
        <p:nvSpPr>
          <p:cNvPr id="90" name="Google Shape;90;p14"/>
          <p:cNvSpPr txBox="1"/>
          <p:nvPr/>
        </p:nvSpPr>
        <p:spPr>
          <a:xfrm>
            <a:off x="646113" y="2954338"/>
            <a:ext cx="3000300" cy="3387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0" i="0" sz="1000" u="none" cap="none" strike="noStrike">
              <a:solidFill>
                <a:srgbClr val="666666"/>
              </a:solidFill>
              <a:latin typeface="Arial"/>
              <a:ea typeface="Arial"/>
              <a:cs typeface="Arial"/>
              <a:sym typeface="Arial"/>
            </a:endParaRPr>
          </a:p>
        </p:txBody>
      </p:sp>
      <p:sp>
        <p:nvSpPr>
          <p:cNvPr id="91" name="Google Shape;91;p14"/>
          <p:cNvSpPr txBox="1"/>
          <p:nvPr>
            <p:ph idx="4294967295" type="ctrTitle"/>
          </p:nvPr>
        </p:nvSpPr>
        <p:spPr>
          <a:xfrm>
            <a:off x="1524000" y="1122363"/>
            <a:ext cx="9144000" cy="2387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92" name="Google Shape;92;p14"/>
          <p:cNvSpPr txBox="1"/>
          <p:nvPr>
            <p:ph idx="4294967295" type="subTitle"/>
          </p:nvPr>
        </p:nvSpPr>
        <p:spPr>
          <a:xfrm>
            <a:off x="1524000" y="3602038"/>
            <a:ext cx="9144000" cy="1655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93" name="Google Shape;93;p14"/>
          <p:cNvPicPr preferRelativeResize="0"/>
          <p:nvPr/>
        </p:nvPicPr>
        <p:blipFill rotWithShape="1">
          <a:blip r:embed="rId4">
            <a:alphaModFix/>
          </a:blip>
          <a:srcRect b="0" l="1534" r="1321" t="15232"/>
          <a:stretch/>
        </p:blipFill>
        <p:spPr>
          <a:xfrm>
            <a:off x="0" y="1044925"/>
            <a:ext cx="12192001" cy="5813075"/>
          </a:xfrm>
          <a:prstGeom prst="rect">
            <a:avLst/>
          </a:prstGeom>
          <a:noFill/>
          <a:ln>
            <a:noFill/>
          </a:ln>
        </p:spPr>
      </p:pic>
      <p:sp>
        <p:nvSpPr>
          <p:cNvPr id="94" name="Google Shape;94;p14"/>
          <p:cNvSpPr txBox="1"/>
          <p:nvPr/>
        </p:nvSpPr>
        <p:spPr>
          <a:xfrm>
            <a:off x="5082850" y="3098225"/>
            <a:ext cx="68361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100">
                <a:solidFill>
                  <a:schemeClr val="dk1"/>
                </a:solidFill>
                <a:latin typeface="Calibri"/>
                <a:ea typeface="Calibri"/>
                <a:cs typeface="Calibri"/>
                <a:sym typeface="Calibri"/>
              </a:rPr>
              <a:t>Student Club by </a:t>
            </a:r>
            <a:endParaRPr b="1" sz="2100">
              <a:solidFill>
                <a:schemeClr val="dk1"/>
              </a:solidFill>
              <a:latin typeface="Calibri"/>
              <a:ea typeface="Calibri"/>
              <a:cs typeface="Calibri"/>
              <a:sym typeface="Calibri"/>
            </a:endParaRPr>
          </a:p>
          <a:p>
            <a:pPr indent="0" lvl="0" marL="0" rtl="0" algn="l">
              <a:spcBef>
                <a:spcPts val="0"/>
              </a:spcBef>
              <a:spcAft>
                <a:spcPts val="0"/>
              </a:spcAft>
              <a:buNone/>
            </a:pPr>
            <a:r>
              <a:t/>
            </a:r>
            <a:endParaRPr b="1" sz="2100">
              <a:solidFill>
                <a:schemeClr val="dk1"/>
              </a:solidFill>
              <a:latin typeface="Calibri"/>
              <a:ea typeface="Calibri"/>
              <a:cs typeface="Calibri"/>
              <a:sym typeface="Calibri"/>
            </a:endParaRPr>
          </a:p>
          <a:p>
            <a:pPr indent="0" lvl="0" marL="0" rtl="0" algn="l">
              <a:spcBef>
                <a:spcPts val="0"/>
              </a:spcBef>
              <a:spcAft>
                <a:spcPts val="0"/>
              </a:spcAft>
              <a:buNone/>
            </a:pPr>
            <a:r>
              <a:rPr b="1" lang="en-US" sz="2100">
                <a:solidFill>
                  <a:schemeClr val="dk1"/>
                </a:solidFill>
                <a:latin typeface="Calibri"/>
                <a:ea typeface="Calibri"/>
                <a:cs typeface="Calibri"/>
                <a:sym typeface="Calibri"/>
              </a:rPr>
              <a:t>Department of Information and Communication Technology</a:t>
            </a:r>
            <a:endParaRPr b="1" sz="2100">
              <a:solidFill>
                <a:schemeClr val="dk1"/>
              </a:solidFill>
              <a:latin typeface="Calibri"/>
              <a:ea typeface="Calibri"/>
              <a:cs typeface="Calibri"/>
              <a:sym typeface="Calibri"/>
            </a:endParaRPr>
          </a:p>
          <a:p>
            <a:pPr indent="0" lvl="0" marL="0" rtl="0" algn="l">
              <a:spcBef>
                <a:spcPts val="0"/>
              </a:spcBef>
              <a:spcAft>
                <a:spcPts val="0"/>
              </a:spcAft>
              <a:buNone/>
            </a:pPr>
            <a:r>
              <a:rPr b="1" lang="en-US" sz="2100">
                <a:solidFill>
                  <a:schemeClr val="dk1"/>
                </a:solidFill>
                <a:latin typeface="Calibri"/>
                <a:ea typeface="Calibri"/>
                <a:cs typeface="Calibri"/>
                <a:sym typeface="Calibri"/>
              </a:rPr>
              <a:t>Faculty of Engineering and Technology</a:t>
            </a:r>
            <a:endParaRPr b="1" sz="2100">
              <a:solidFill>
                <a:schemeClr val="dk1"/>
              </a:solidFill>
              <a:latin typeface="Calibri"/>
              <a:ea typeface="Calibri"/>
              <a:cs typeface="Calibri"/>
              <a:sym typeface="Calibri"/>
            </a:endParaRPr>
          </a:p>
          <a:p>
            <a:pPr indent="0" lvl="0" marL="0" rtl="0" algn="l">
              <a:spcBef>
                <a:spcPts val="0"/>
              </a:spcBef>
              <a:spcAft>
                <a:spcPts val="0"/>
              </a:spcAft>
              <a:buNone/>
            </a:pPr>
            <a:r>
              <a:rPr b="1" lang="en-US" sz="2100">
                <a:solidFill>
                  <a:schemeClr val="dk1"/>
                </a:solidFill>
                <a:latin typeface="Calibri"/>
                <a:ea typeface="Calibri"/>
                <a:cs typeface="Calibri"/>
                <a:sym typeface="Calibri"/>
              </a:rPr>
              <a:t>Marwadi University</a:t>
            </a:r>
            <a:endParaRPr b="1" sz="2100">
              <a:solidFill>
                <a:schemeClr val="dk1"/>
              </a:solidFill>
              <a:latin typeface="Calibri"/>
              <a:ea typeface="Calibri"/>
              <a:cs typeface="Calibri"/>
              <a:sym typeface="Calibri"/>
            </a:endParaRPr>
          </a:p>
        </p:txBody>
      </p:sp>
      <p:sp>
        <p:nvSpPr>
          <p:cNvPr id="95" name="Google Shape;95;p14"/>
          <p:cNvSpPr txBox="1"/>
          <p:nvPr/>
        </p:nvSpPr>
        <p:spPr>
          <a:xfrm>
            <a:off x="5235150" y="2165900"/>
            <a:ext cx="68361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400">
                <a:solidFill>
                  <a:srgbClr val="0000FF"/>
                </a:solidFill>
                <a:latin typeface="Proxima Nova"/>
                <a:ea typeface="Proxima Nova"/>
                <a:cs typeface="Proxima Nova"/>
                <a:sym typeface="Proxima Nova"/>
              </a:rPr>
              <a:t>Competitive Programming Club</a:t>
            </a:r>
            <a:endParaRPr sz="1000">
              <a:solidFill>
                <a:schemeClr val="dk1"/>
              </a:solidFill>
            </a:endParaRPr>
          </a:p>
          <a:p>
            <a:pPr indent="0" lvl="0" marL="0" rtl="0" algn="ctr">
              <a:spcBef>
                <a:spcPts val="0"/>
              </a:spcBef>
              <a:spcAft>
                <a:spcPts val="0"/>
              </a:spcAft>
              <a:buNone/>
            </a:pPr>
            <a:r>
              <a:t/>
            </a:r>
            <a:endParaRPr b="1" sz="3000">
              <a:solidFill>
                <a:srgbClr val="0000FF"/>
              </a:solidFill>
              <a:latin typeface="Proxima Nova"/>
              <a:ea typeface="Proxima Nova"/>
              <a:cs typeface="Proxima Nova"/>
              <a:sym typeface="Proxima Nova"/>
            </a:endParaRPr>
          </a:p>
        </p:txBody>
      </p:sp>
      <p:sp>
        <p:nvSpPr>
          <p:cNvPr id="96" name="Google Shape;96;p14"/>
          <p:cNvSpPr txBox="1"/>
          <p:nvPr/>
        </p:nvSpPr>
        <p:spPr>
          <a:xfrm>
            <a:off x="253600" y="5015175"/>
            <a:ext cx="7464300" cy="162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100">
                <a:solidFill>
                  <a:schemeClr val="dk1"/>
                </a:solidFill>
              </a:rPr>
              <a:t>Club Mentor </a:t>
            </a:r>
            <a:endParaRPr b="1" sz="2100">
              <a:solidFill>
                <a:schemeClr val="dk1"/>
              </a:solidFill>
            </a:endParaRPr>
          </a:p>
          <a:p>
            <a:pPr indent="0" lvl="0" marL="0" rtl="0" algn="l">
              <a:lnSpc>
                <a:spcPct val="115000"/>
              </a:lnSpc>
              <a:spcBef>
                <a:spcPts val="0"/>
              </a:spcBef>
              <a:spcAft>
                <a:spcPts val="0"/>
              </a:spcAft>
              <a:buNone/>
            </a:pPr>
            <a:r>
              <a:rPr b="1" lang="en-US" sz="2100">
                <a:solidFill>
                  <a:schemeClr val="dk1"/>
                </a:solidFill>
              </a:rPr>
              <a:t>Prof. Nishith Kotak</a:t>
            </a:r>
            <a:endParaRPr b="1" sz="2100">
              <a:solidFill>
                <a:schemeClr val="dk1"/>
              </a:solidFill>
            </a:endParaRPr>
          </a:p>
          <a:p>
            <a:pPr indent="0" lvl="0" marL="0" rtl="0" algn="l">
              <a:lnSpc>
                <a:spcPct val="115000"/>
              </a:lnSpc>
              <a:spcBef>
                <a:spcPts val="0"/>
              </a:spcBef>
              <a:spcAft>
                <a:spcPts val="0"/>
              </a:spcAft>
              <a:buNone/>
            </a:pPr>
            <a:r>
              <a:rPr b="1" lang="en-US" sz="2100">
                <a:solidFill>
                  <a:schemeClr val="dk1"/>
                </a:solidFill>
              </a:rPr>
              <a:t>(Location: MA157) </a:t>
            </a:r>
            <a:endParaRPr b="1" sz="2100">
              <a:solidFill>
                <a:schemeClr val="dk1"/>
              </a:solidFill>
            </a:endParaRPr>
          </a:p>
          <a:p>
            <a:pPr indent="0" lvl="0" marL="0" rtl="0" algn="l">
              <a:spcBef>
                <a:spcPts val="0"/>
              </a:spcBef>
              <a:spcAft>
                <a:spcPts val="0"/>
              </a:spcAft>
              <a:buNone/>
            </a:pPr>
            <a:r>
              <a:rPr b="1" lang="en-US" sz="2100">
                <a:solidFill>
                  <a:schemeClr val="dk1"/>
                </a:solidFill>
              </a:rPr>
              <a:t>n</a:t>
            </a:r>
            <a:r>
              <a:rPr b="1" lang="en-US" sz="1800">
                <a:solidFill>
                  <a:schemeClr val="dk1"/>
                </a:solidFill>
              </a:rPr>
              <a:t>ishith.kotak@marwadieducation.edu.in</a:t>
            </a:r>
            <a:endParaRPr sz="1700"/>
          </a:p>
        </p:txBody>
      </p:sp>
      <p:sp>
        <p:nvSpPr>
          <p:cNvPr id="97" name="Google Shape;97;p14"/>
          <p:cNvSpPr txBox="1"/>
          <p:nvPr/>
        </p:nvSpPr>
        <p:spPr>
          <a:xfrm>
            <a:off x="8965725" y="5015175"/>
            <a:ext cx="3348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800">
                <a:solidFill>
                  <a:schemeClr val="dk1"/>
                </a:solidFill>
                <a:latin typeface="Calibri"/>
                <a:ea typeface="Calibri"/>
                <a:cs typeface="Calibri"/>
                <a:sym typeface="Calibri"/>
              </a:rPr>
              <a:t>For joining CP club </a:t>
            </a:r>
            <a:r>
              <a:rPr b="1" lang="en-US" sz="2200">
                <a:solidFill>
                  <a:schemeClr val="dk1"/>
                </a:solidFill>
                <a:latin typeface="Calibri"/>
                <a:ea typeface="Calibri"/>
                <a:cs typeface="Calibri"/>
                <a:sym typeface="Calibri"/>
              </a:rPr>
              <a:t>register in MU club registration Portal.</a:t>
            </a:r>
            <a:endParaRPr b="1" sz="22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Google Shape;102;p15"/>
          <p:cNvSpPr txBox="1"/>
          <p:nvPr>
            <p:ph type="title"/>
          </p:nvPr>
        </p:nvSpPr>
        <p:spPr>
          <a:xfrm>
            <a:off x="506550" y="278225"/>
            <a:ext cx="3139800" cy="47460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rgbClr val="04A2B9"/>
              </a:buClr>
              <a:buSzPts val="2400"/>
              <a:buFont typeface="Calibri"/>
              <a:buNone/>
            </a:pPr>
            <a:r>
              <a:rPr b="1" lang="en-US" sz="3000">
                <a:solidFill>
                  <a:srgbClr val="04A2B9"/>
                </a:solidFill>
              </a:rPr>
              <a:t>Club Objective</a:t>
            </a:r>
            <a:endParaRPr b="1" sz="3000"/>
          </a:p>
        </p:txBody>
      </p:sp>
      <p:sp>
        <p:nvSpPr>
          <p:cNvPr id="103" name="Google Shape;103;p15"/>
          <p:cNvSpPr txBox="1"/>
          <p:nvPr/>
        </p:nvSpPr>
        <p:spPr>
          <a:xfrm>
            <a:off x="3037238" y="299980"/>
            <a:ext cx="3000300" cy="3387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0" i="0" sz="1000" u="none" cap="none" strike="noStrike">
              <a:solidFill>
                <a:srgbClr val="666666"/>
              </a:solidFill>
              <a:latin typeface="Arial"/>
              <a:ea typeface="Arial"/>
              <a:cs typeface="Arial"/>
              <a:sym typeface="Arial"/>
            </a:endParaRPr>
          </a:p>
        </p:txBody>
      </p:sp>
      <p:sp>
        <p:nvSpPr>
          <p:cNvPr id="104" name="Google Shape;104;p15"/>
          <p:cNvSpPr txBox="1"/>
          <p:nvPr/>
        </p:nvSpPr>
        <p:spPr>
          <a:xfrm>
            <a:off x="646113" y="1124744"/>
            <a:ext cx="3000300" cy="3693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0" i="0" sz="1200" u="none" cap="none" strike="noStrike">
              <a:solidFill>
                <a:srgbClr val="000000"/>
              </a:solidFill>
              <a:latin typeface="Arial"/>
              <a:ea typeface="Arial"/>
              <a:cs typeface="Arial"/>
              <a:sym typeface="Arial"/>
            </a:endParaRPr>
          </a:p>
        </p:txBody>
      </p:sp>
      <p:sp>
        <p:nvSpPr>
          <p:cNvPr id="105" name="Google Shape;105;p15"/>
          <p:cNvSpPr txBox="1"/>
          <p:nvPr/>
        </p:nvSpPr>
        <p:spPr>
          <a:xfrm>
            <a:off x="646125" y="1269075"/>
            <a:ext cx="11135400" cy="3724800"/>
          </a:xfrm>
          <a:prstGeom prst="rect">
            <a:avLst/>
          </a:prstGeom>
          <a:noFill/>
          <a:ln>
            <a:noFill/>
          </a:ln>
        </p:spPr>
        <p:txBody>
          <a:bodyPr anchorCtr="0" anchor="t" bIns="91425" lIns="91425" spcFirstLastPara="1" rIns="91425" wrap="square" tIns="91425">
            <a:spAutoFit/>
          </a:bodyPr>
          <a:lstStyle/>
          <a:p>
            <a:pPr indent="-374650" lvl="0" marL="457200" marR="0" rtl="0" algn="just">
              <a:spcBef>
                <a:spcPts val="0"/>
              </a:spcBef>
              <a:spcAft>
                <a:spcPts val="0"/>
              </a:spcAft>
              <a:buClr>
                <a:schemeClr val="dk1"/>
              </a:buClr>
              <a:buSzPts val="2300"/>
              <a:buChar char="●"/>
            </a:pPr>
            <a:r>
              <a:rPr lang="en-US" sz="2300">
                <a:solidFill>
                  <a:schemeClr val="dk1"/>
                </a:solidFill>
              </a:rPr>
              <a:t>The competitive programming club has been established to create the awareness about the importance of programming and to explore the areas where programming is used.</a:t>
            </a:r>
            <a:endParaRPr sz="2300">
              <a:solidFill>
                <a:schemeClr val="dk1"/>
              </a:solidFill>
            </a:endParaRPr>
          </a:p>
          <a:p>
            <a:pPr indent="0" lvl="0" marL="457200" marR="0" rtl="0" algn="just">
              <a:spcBef>
                <a:spcPts val="0"/>
              </a:spcBef>
              <a:spcAft>
                <a:spcPts val="0"/>
              </a:spcAft>
              <a:buNone/>
            </a:pPr>
            <a:r>
              <a:t/>
            </a:r>
            <a:endParaRPr sz="2300">
              <a:solidFill>
                <a:schemeClr val="dk1"/>
              </a:solidFill>
            </a:endParaRPr>
          </a:p>
          <a:p>
            <a:pPr indent="-374650" lvl="0" marL="457200" marR="0" rtl="0" algn="just">
              <a:spcBef>
                <a:spcPts val="0"/>
              </a:spcBef>
              <a:spcAft>
                <a:spcPts val="0"/>
              </a:spcAft>
              <a:buClr>
                <a:schemeClr val="dk1"/>
              </a:buClr>
              <a:buSzPts val="2300"/>
              <a:buChar char="●"/>
            </a:pPr>
            <a:r>
              <a:rPr lang="en-US" sz="2300">
                <a:solidFill>
                  <a:schemeClr val="dk1"/>
                </a:solidFill>
              </a:rPr>
              <a:t>Students will be trained in different aspects like learning to develop logic, building optimized algorithms, prepare for placements, exploring the concepts taught in class even further. </a:t>
            </a:r>
            <a:endParaRPr sz="2300">
              <a:solidFill>
                <a:schemeClr val="dk1"/>
              </a:solidFill>
            </a:endParaRPr>
          </a:p>
          <a:p>
            <a:pPr indent="0" lvl="0" marL="457200" marR="0" rtl="0" algn="just">
              <a:spcBef>
                <a:spcPts val="0"/>
              </a:spcBef>
              <a:spcAft>
                <a:spcPts val="0"/>
              </a:spcAft>
              <a:buNone/>
            </a:pPr>
            <a:r>
              <a:t/>
            </a:r>
            <a:endParaRPr sz="2300">
              <a:solidFill>
                <a:schemeClr val="dk1"/>
              </a:solidFill>
            </a:endParaRPr>
          </a:p>
          <a:p>
            <a:pPr indent="-374650" lvl="0" marL="457200" marR="0" rtl="0" algn="just">
              <a:spcBef>
                <a:spcPts val="0"/>
              </a:spcBef>
              <a:spcAft>
                <a:spcPts val="0"/>
              </a:spcAft>
              <a:buClr>
                <a:schemeClr val="dk1"/>
              </a:buClr>
              <a:buSzPts val="2300"/>
              <a:buChar char="●"/>
            </a:pPr>
            <a:r>
              <a:rPr lang="en-US" sz="2300">
                <a:solidFill>
                  <a:schemeClr val="dk1"/>
                </a:solidFill>
              </a:rPr>
              <a:t>Student does not need to be an expert in any field, they can start from wherever they are and keep improving. .</a:t>
            </a:r>
            <a:endParaRPr sz="2300">
              <a:solidFill>
                <a:schemeClr val="dk1"/>
              </a:solidFill>
            </a:endParaRPr>
          </a:p>
        </p:txBody>
      </p:sp>
      <p:sp>
        <p:nvSpPr>
          <p:cNvPr id="106" name="Google Shape;106;p15"/>
          <p:cNvSpPr txBox="1"/>
          <p:nvPr/>
        </p:nvSpPr>
        <p:spPr>
          <a:xfrm>
            <a:off x="646113" y="2954338"/>
            <a:ext cx="3000300" cy="3387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0" i="0" sz="1000" u="none" cap="none" strike="noStrike">
              <a:solidFill>
                <a:srgbClr val="666666"/>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16"/>
          <p:cNvSpPr txBox="1"/>
          <p:nvPr>
            <p:ph type="title"/>
          </p:nvPr>
        </p:nvSpPr>
        <p:spPr>
          <a:xfrm>
            <a:off x="478275" y="192000"/>
            <a:ext cx="2437500" cy="47460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rgbClr val="04A2B9"/>
              </a:buClr>
              <a:buSzPts val="2400"/>
              <a:buFont typeface="Calibri"/>
              <a:buNone/>
            </a:pPr>
            <a:r>
              <a:rPr b="1" lang="en-US" sz="3000">
                <a:solidFill>
                  <a:srgbClr val="04A2B9"/>
                </a:solidFill>
              </a:rPr>
              <a:t>Club Outcomes </a:t>
            </a:r>
            <a:endParaRPr b="1" sz="3000"/>
          </a:p>
        </p:txBody>
      </p:sp>
      <p:sp>
        <p:nvSpPr>
          <p:cNvPr id="112" name="Google Shape;112;p16"/>
          <p:cNvSpPr txBox="1"/>
          <p:nvPr/>
        </p:nvSpPr>
        <p:spPr>
          <a:xfrm>
            <a:off x="2005013" y="257555"/>
            <a:ext cx="3000300" cy="3387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0" i="0" sz="1000" u="none" cap="none" strike="noStrike">
              <a:solidFill>
                <a:srgbClr val="666666"/>
              </a:solidFill>
              <a:latin typeface="Arial"/>
              <a:ea typeface="Arial"/>
              <a:cs typeface="Arial"/>
              <a:sym typeface="Arial"/>
            </a:endParaRPr>
          </a:p>
        </p:txBody>
      </p:sp>
      <p:sp>
        <p:nvSpPr>
          <p:cNvPr id="113" name="Google Shape;113;p16"/>
          <p:cNvSpPr txBox="1"/>
          <p:nvPr/>
        </p:nvSpPr>
        <p:spPr>
          <a:xfrm>
            <a:off x="646113" y="1124744"/>
            <a:ext cx="3000300" cy="4464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0" i="0" sz="1700" u="none" cap="none" strike="noStrike">
              <a:solidFill>
                <a:srgbClr val="000000"/>
              </a:solidFill>
              <a:latin typeface="Arial"/>
              <a:ea typeface="Arial"/>
              <a:cs typeface="Arial"/>
              <a:sym typeface="Arial"/>
            </a:endParaRPr>
          </a:p>
        </p:txBody>
      </p:sp>
      <p:sp>
        <p:nvSpPr>
          <p:cNvPr id="114" name="Google Shape;114;p16"/>
          <p:cNvSpPr txBox="1"/>
          <p:nvPr/>
        </p:nvSpPr>
        <p:spPr>
          <a:xfrm>
            <a:off x="3394868" y="1195303"/>
            <a:ext cx="3000300" cy="3387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0" i="0" sz="1000" u="none" cap="none" strike="noStrike">
              <a:solidFill>
                <a:srgbClr val="666666"/>
              </a:solidFill>
              <a:latin typeface="Arial"/>
              <a:ea typeface="Arial"/>
              <a:cs typeface="Arial"/>
              <a:sym typeface="Arial"/>
            </a:endParaRPr>
          </a:p>
        </p:txBody>
      </p:sp>
      <p:sp>
        <p:nvSpPr>
          <p:cNvPr id="115" name="Google Shape;115;p16"/>
          <p:cNvSpPr txBox="1"/>
          <p:nvPr/>
        </p:nvSpPr>
        <p:spPr>
          <a:xfrm>
            <a:off x="646119" y="1195300"/>
            <a:ext cx="10485000" cy="4787100"/>
          </a:xfrm>
          <a:prstGeom prst="rect">
            <a:avLst/>
          </a:prstGeom>
          <a:noFill/>
          <a:ln>
            <a:noFill/>
          </a:ln>
        </p:spPr>
        <p:txBody>
          <a:bodyPr anchorCtr="0" anchor="t" bIns="91425" lIns="91425" spcFirstLastPara="1" rIns="91425" wrap="square" tIns="91425">
            <a:spAutoFit/>
          </a:bodyPr>
          <a:lstStyle/>
          <a:p>
            <a:pPr indent="-374650" lvl="0" marL="457200" marR="0" rtl="0" algn="just">
              <a:spcBef>
                <a:spcPts val="0"/>
              </a:spcBef>
              <a:spcAft>
                <a:spcPts val="0"/>
              </a:spcAft>
              <a:buClr>
                <a:schemeClr val="dk1"/>
              </a:buClr>
              <a:buSzPts val="2300"/>
              <a:buAutoNum type="arabicPeriod"/>
            </a:pPr>
            <a:r>
              <a:rPr lang="en-US" sz="2300">
                <a:solidFill>
                  <a:schemeClr val="dk1"/>
                </a:solidFill>
              </a:rPr>
              <a:t>To provide platform to the students and community to learn, shape, and network, bringing them together with industry experts and allowing them to engage in healthy competition. </a:t>
            </a:r>
            <a:endParaRPr sz="2300">
              <a:solidFill>
                <a:schemeClr val="dk1"/>
              </a:solidFill>
            </a:endParaRPr>
          </a:p>
          <a:p>
            <a:pPr indent="-374650" lvl="0" marL="457200" marR="0" rtl="0" algn="just">
              <a:spcBef>
                <a:spcPts val="0"/>
              </a:spcBef>
              <a:spcAft>
                <a:spcPts val="0"/>
              </a:spcAft>
              <a:buClr>
                <a:schemeClr val="dk1"/>
              </a:buClr>
              <a:buSzPts val="2300"/>
              <a:buAutoNum type="arabicPeriod"/>
            </a:pPr>
            <a:r>
              <a:rPr lang="en-US" sz="2300">
                <a:solidFill>
                  <a:schemeClr val="dk1"/>
                </a:solidFill>
              </a:rPr>
              <a:t>Swift exchange of ideas, information, and knowledge pertaining to Programming among club members that equips the students for the professional skills and tools. </a:t>
            </a:r>
            <a:endParaRPr sz="2300">
              <a:solidFill>
                <a:schemeClr val="dk1"/>
              </a:solidFill>
            </a:endParaRPr>
          </a:p>
          <a:p>
            <a:pPr indent="-374650" lvl="0" marL="457200" marR="0" rtl="0" algn="just">
              <a:spcBef>
                <a:spcPts val="0"/>
              </a:spcBef>
              <a:spcAft>
                <a:spcPts val="0"/>
              </a:spcAft>
              <a:buClr>
                <a:schemeClr val="dk1"/>
              </a:buClr>
              <a:buSzPts val="2300"/>
              <a:buAutoNum type="arabicPeriod"/>
            </a:pPr>
            <a:r>
              <a:rPr lang="en-US" sz="2300">
                <a:solidFill>
                  <a:schemeClr val="dk1"/>
                </a:solidFill>
              </a:rPr>
              <a:t>Ensure that every student is continuously learning and growing in the domain of programming and is able to apply the skills on online coding contests.</a:t>
            </a:r>
            <a:endParaRPr sz="2300">
              <a:solidFill>
                <a:schemeClr val="dk1"/>
              </a:solidFill>
            </a:endParaRPr>
          </a:p>
          <a:p>
            <a:pPr indent="-374650" lvl="0" marL="457200" marR="0" rtl="0" algn="just">
              <a:spcBef>
                <a:spcPts val="0"/>
              </a:spcBef>
              <a:spcAft>
                <a:spcPts val="0"/>
              </a:spcAft>
              <a:buClr>
                <a:schemeClr val="dk1"/>
              </a:buClr>
              <a:buSzPts val="2300"/>
              <a:buAutoNum type="arabicPeriod"/>
            </a:pPr>
            <a:r>
              <a:rPr lang="en-US" sz="2300">
                <a:solidFill>
                  <a:schemeClr val="dk1"/>
                </a:solidFill>
              </a:rPr>
              <a:t>To provide hands-on experience through, discussion, events, and guest speakers in the area of programming. </a:t>
            </a:r>
            <a:endParaRPr sz="2300">
              <a:solidFill>
                <a:schemeClr val="dk1"/>
              </a:solidFill>
            </a:endParaRPr>
          </a:p>
          <a:p>
            <a:pPr indent="-374650" lvl="0" marL="457200" marR="0" rtl="0" algn="just">
              <a:spcBef>
                <a:spcPts val="0"/>
              </a:spcBef>
              <a:spcAft>
                <a:spcPts val="0"/>
              </a:spcAft>
              <a:buClr>
                <a:schemeClr val="dk1"/>
              </a:buClr>
              <a:buSzPts val="2300"/>
              <a:buAutoNum type="arabicPeriod"/>
            </a:pPr>
            <a:r>
              <a:rPr lang="en-US" sz="2300">
                <a:solidFill>
                  <a:schemeClr val="dk1"/>
                </a:solidFill>
              </a:rPr>
              <a:t>To help students to grasp the different concepts of programming and is able to use it wherever necessary without any difficulty.</a:t>
            </a:r>
            <a:endParaRPr sz="2300">
              <a:solidFill>
                <a:schemeClr val="dk1"/>
              </a:solidFill>
            </a:endParaRPr>
          </a:p>
        </p:txBody>
      </p:sp>
      <p:sp>
        <p:nvSpPr>
          <p:cNvPr id="116" name="Google Shape;116;p16"/>
          <p:cNvSpPr txBox="1"/>
          <p:nvPr/>
        </p:nvSpPr>
        <p:spPr>
          <a:xfrm>
            <a:off x="646113" y="3030538"/>
            <a:ext cx="3000300" cy="3387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0" i="0" sz="1000" u="none" cap="none" strike="noStrike">
              <a:solidFill>
                <a:srgbClr val="666666"/>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p17"/>
          <p:cNvSpPr txBox="1"/>
          <p:nvPr>
            <p:ph type="title"/>
          </p:nvPr>
        </p:nvSpPr>
        <p:spPr>
          <a:xfrm>
            <a:off x="478275" y="192000"/>
            <a:ext cx="3498000" cy="47460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rgbClr val="04A2B9"/>
              </a:buClr>
              <a:buSzPts val="2400"/>
              <a:buFont typeface="Calibri"/>
              <a:buNone/>
            </a:pPr>
            <a:r>
              <a:rPr b="1" lang="en-US" sz="3000">
                <a:solidFill>
                  <a:srgbClr val="04A2B9"/>
                </a:solidFill>
              </a:rPr>
              <a:t>Club Activities (1/2)</a:t>
            </a:r>
            <a:endParaRPr b="1" sz="3000"/>
          </a:p>
        </p:txBody>
      </p:sp>
      <p:sp>
        <p:nvSpPr>
          <p:cNvPr id="122" name="Google Shape;122;p17"/>
          <p:cNvSpPr txBox="1"/>
          <p:nvPr/>
        </p:nvSpPr>
        <p:spPr>
          <a:xfrm>
            <a:off x="2005013" y="257555"/>
            <a:ext cx="3000300" cy="3387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0" i="0" sz="1000" u="none" cap="none" strike="noStrike">
              <a:solidFill>
                <a:srgbClr val="666666"/>
              </a:solidFill>
              <a:latin typeface="Arial"/>
              <a:ea typeface="Arial"/>
              <a:cs typeface="Arial"/>
              <a:sym typeface="Arial"/>
            </a:endParaRPr>
          </a:p>
        </p:txBody>
      </p:sp>
      <p:sp>
        <p:nvSpPr>
          <p:cNvPr id="123" name="Google Shape;123;p17"/>
          <p:cNvSpPr txBox="1"/>
          <p:nvPr/>
        </p:nvSpPr>
        <p:spPr>
          <a:xfrm>
            <a:off x="646113" y="1124744"/>
            <a:ext cx="3000300" cy="4464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0" i="0" sz="1700" u="none" cap="none" strike="noStrike">
              <a:solidFill>
                <a:srgbClr val="000000"/>
              </a:solidFill>
              <a:latin typeface="Arial"/>
              <a:ea typeface="Arial"/>
              <a:cs typeface="Arial"/>
              <a:sym typeface="Arial"/>
            </a:endParaRPr>
          </a:p>
        </p:txBody>
      </p:sp>
      <p:sp>
        <p:nvSpPr>
          <p:cNvPr id="124" name="Google Shape;124;p17"/>
          <p:cNvSpPr txBox="1"/>
          <p:nvPr/>
        </p:nvSpPr>
        <p:spPr>
          <a:xfrm>
            <a:off x="3394868" y="1195303"/>
            <a:ext cx="3000300" cy="3387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0" i="0" sz="1000" u="none" cap="none" strike="noStrike">
              <a:solidFill>
                <a:srgbClr val="666666"/>
              </a:solidFill>
              <a:latin typeface="Arial"/>
              <a:ea typeface="Arial"/>
              <a:cs typeface="Arial"/>
              <a:sym typeface="Arial"/>
            </a:endParaRPr>
          </a:p>
        </p:txBody>
      </p:sp>
      <p:sp>
        <p:nvSpPr>
          <p:cNvPr id="125" name="Google Shape;125;p17"/>
          <p:cNvSpPr txBox="1"/>
          <p:nvPr/>
        </p:nvSpPr>
        <p:spPr>
          <a:xfrm>
            <a:off x="646126" y="1212450"/>
            <a:ext cx="11361900" cy="4433100"/>
          </a:xfrm>
          <a:prstGeom prst="rect">
            <a:avLst/>
          </a:prstGeom>
          <a:noFill/>
          <a:ln>
            <a:noFill/>
          </a:ln>
        </p:spPr>
        <p:txBody>
          <a:bodyPr anchorCtr="0" anchor="t" bIns="91425" lIns="91425" spcFirstLastPara="1" rIns="91425" wrap="square" tIns="91425">
            <a:spAutoFit/>
          </a:bodyPr>
          <a:lstStyle/>
          <a:p>
            <a:pPr indent="-374650" lvl="0" marL="457200" marR="0" rtl="0" algn="just">
              <a:spcBef>
                <a:spcPts val="0"/>
              </a:spcBef>
              <a:spcAft>
                <a:spcPts val="0"/>
              </a:spcAft>
              <a:buClr>
                <a:schemeClr val="dk1"/>
              </a:buClr>
              <a:buSzPts val="2300"/>
              <a:buChar char="●"/>
            </a:pPr>
            <a:r>
              <a:rPr lang="en-US" sz="2300">
                <a:solidFill>
                  <a:schemeClr val="dk1"/>
                </a:solidFill>
              </a:rPr>
              <a:t>Fundamentals of programming </a:t>
            </a:r>
            <a:endParaRPr sz="2300">
              <a:solidFill>
                <a:schemeClr val="dk1"/>
              </a:solidFill>
            </a:endParaRPr>
          </a:p>
          <a:p>
            <a:pPr indent="-374650" lvl="0" marL="457200" marR="0" rtl="0" algn="just">
              <a:spcBef>
                <a:spcPts val="0"/>
              </a:spcBef>
              <a:spcAft>
                <a:spcPts val="0"/>
              </a:spcAft>
              <a:buClr>
                <a:schemeClr val="dk1"/>
              </a:buClr>
              <a:buSzPts val="2300"/>
              <a:buChar char="●"/>
            </a:pPr>
            <a:r>
              <a:rPr lang="en-US" sz="2300">
                <a:solidFill>
                  <a:schemeClr val="dk1"/>
                </a:solidFill>
              </a:rPr>
              <a:t>Fundamentals of </a:t>
            </a:r>
            <a:r>
              <a:rPr lang="en-US" sz="2300">
                <a:solidFill>
                  <a:schemeClr val="dk1"/>
                </a:solidFill>
              </a:rPr>
              <a:t>Object</a:t>
            </a:r>
            <a:r>
              <a:rPr lang="en-US" sz="2300">
                <a:solidFill>
                  <a:schemeClr val="dk1"/>
                </a:solidFill>
              </a:rPr>
              <a:t> Oriented Programming </a:t>
            </a:r>
            <a:endParaRPr sz="2300">
              <a:solidFill>
                <a:schemeClr val="dk1"/>
              </a:solidFill>
            </a:endParaRPr>
          </a:p>
          <a:p>
            <a:pPr indent="-374650" lvl="0" marL="457200" marR="0" rtl="0" algn="just">
              <a:spcBef>
                <a:spcPts val="0"/>
              </a:spcBef>
              <a:spcAft>
                <a:spcPts val="0"/>
              </a:spcAft>
              <a:buClr>
                <a:schemeClr val="dk1"/>
              </a:buClr>
              <a:buSzPts val="2300"/>
              <a:buChar char="●"/>
            </a:pPr>
            <a:r>
              <a:rPr lang="en-US" sz="2300">
                <a:solidFill>
                  <a:schemeClr val="dk1"/>
                </a:solidFill>
              </a:rPr>
              <a:t>Pattern Programming </a:t>
            </a:r>
            <a:endParaRPr sz="2300">
              <a:solidFill>
                <a:schemeClr val="dk1"/>
              </a:solidFill>
            </a:endParaRPr>
          </a:p>
          <a:p>
            <a:pPr indent="-374650" lvl="0" marL="457200" marR="0" rtl="0" algn="just">
              <a:spcBef>
                <a:spcPts val="0"/>
              </a:spcBef>
              <a:spcAft>
                <a:spcPts val="0"/>
              </a:spcAft>
              <a:buClr>
                <a:schemeClr val="dk1"/>
              </a:buClr>
              <a:buSzPts val="2300"/>
              <a:buChar char="●"/>
            </a:pPr>
            <a:r>
              <a:rPr lang="en-US" sz="2300">
                <a:solidFill>
                  <a:schemeClr val="dk1"/>
                </a:solidFill>
              </a:rPr>
              <a:t>How to deal with different types of errors </a:t>
            </a:r>
            <a:endParaRPr sz="2300">
              <a:solidFill>
                <a:schemeClr val="dk1"/>
              </a:solidFill>
            </a:endParaRPr>
          </a:p>
          <a:p>
            <a:pPr indent="-374650" lvl="0" marL="457200" marR="0" rtl="0" algn="just">
              <a:spcBef>
                <a:spcPts val="0"/>
              </a:spcBef>
              <a:spcAft>
                <a:spcPts val="0"/>
              </a:spcAft>
              <a:buClr>
                <a:schemeClr val="dk1"/>
              </a:buClr>
              <a:buSzPts val="2300"/>
              <a:buChar char="●"/>
            </a:pPr>
            <a:r>
              <a:rPr lang="en-US" sz="2300">
                <a:solidFill>
                  <a:schemeClr val="dk1"/>
                </a:solidFill>
              </a:rPr>
              <a:t>Introduction to Git and Github </a:t>
            </a:r>
            <a:endParaRPr sz="2300">
              <a:solidFill>
                <a:schemeClr val="dk1"/>
              </a:solidFill>
            </a:endParaRPr>
          </a:p>
          <a:p>
            <a:pPr indent="-374650" lvl="0" marL="457200" marR="0" rtl="0" algn="just">
              <a:spcBef>
                <a:spcPts val="0"/>
              </a:spcBef>
              <a:spcAft>
                <a:spcPts val="0"/>
              </a:spcAft>
              <a:buClr>
                <a:schemeClr val="dk1"/>
              </a:buClr>
              <a:buSzPts val="2300"/>
              <a:buChar char="●"/>
            </a:pPr>
            <a:r>
              <a:rPr lang="en-US" sz="2300">
                <a:solidFill>
                  <a:schemeClr val="dk1"/>
                </a:solidFill>
              </a:rPr>
              <a:t>Fastest finger first type quiz </a:t>
            </a:r>
            <a:endParaRPr sz="2300">
              <a:solidFill>
                <a:schemeClr val="dk1"/>
              </a:solidFill>
            </a:endParaRPr>
          </a:p>
          <a:p>
            <a:pPr indent="-374650" lvl="0" marL="457200" marR="0" rtl="0" algn="just">
              <a:spcBef>
                <a:spcPts val="0"/>
              </a:spcBef>
              <a:spcAft>
                <a:spcPts val="0"/>
              </a:spcAft>
              <a:buClr>
                <a:schemeClr val="dk1"/>
              </a:buClr>
              <a:buSzPts val="2300"/>
              <a:buChar char="●"/>
            </a:pPr>
            <a:r>
              <a:rPr lang="en-US" sz="2300">
                <a:solidFill>
                  <a:schemeClr val="dk1"/>
                </a:solidFill>
              </a:rPr>
              <a:t>Code Tracing </a:t>
            </a:r>
            <a:endParaRPr sz="2300">
              <a:solidFill>
                <a:schemeClr val="dk1"/>
              </a:solidFill>
            </a:endParaRPr>
          </a:p>
          <a:p>
            <a:pPr indent="-374650" lvl="0" marL="457200" marR="0" rtl="0" algn="just">
              <a:spcBef>
                <a:spcPts val="0"/>
              </a:spcBef>
              <a:spcAft>
                <a:spcPts val="0"/>
              </a:spcAft>
              <a:buClr>
                <a:schemeClr val="dk1"/>
              </a:buClr>
              <a:buSzPts val="2300"/>
              <a:buChar char="●"/>
            </a:pPr>
            <a:r>
              <a:rPr lang="en-US" sz="2300">
                <a:solidFill>
                  <a:schemeClr val="dk1"/>
                </a:solidFill>
              </a:rPr>
              <a:t>Different types of coding and algorithm paradigms </a:t>
            </a:r>
            <a:endParaRPr sz="2300">
              <a:solidFill>
                <a:schemeClr val="dk1"/>
              </a:solidFill>
            </a:endParaRPr>
          </a:p>
          <a:p>
            <a:pPr indent="-374650" lvl="0" marL="457200" marR="0" rtl="0" algn="just">
              <a:spcBef>
                <a:spcPts val="0"/>
              </a:spcBef>
              <a:spcAft>
                <a:spcPts val="0"/>
              </a:spcAft>
              <a:buClr>
                <a:schemeClr val="dk1"/>
              </a:buClr>
              <a:buSzPts val="2300"/>
              <a:buChar char="●"/>
            </a:pPr>
            <a:r>
              <a:rPr lang="en-US" sz="2300">
                <a:solidFill>
                  <a:schemeClr val="dk1"/>
                </a:solidFill>
              </a:rPr>
              <a:t>Coding using MVC Architecture </a:t>
            </a:r>
            <a:endParaRPr sz="2300">
              <a:solidFill>
                <a:schemeClr val="dk1"/>
              </a:solidFill>
            </a:endParaRPr>
          </a:p>
          <a:p>
            <a:pPr indent="-374650" lvl="0" marL="457200" marR="0" rtl="0" algn="just">
              <a:spcBef>
                <a:spcPts val="0"/>
              </a:spcBef>
              <a:spcAft>
                <a:spcPts val="0"/>
              </a:spcAft>
              <a:buClr>
                <a:schemeClr val="dk1"/>
              </a:buClr>
              <a:buSzPts val="2300"/>
              <a:buChar char="●"/>
            </a:pPr>
            <a:r>
              <a:rPr lang="en-US" sz="2300">
                <a:solidFill>
                  <a:schemeClr val="dk1"/>
                </a:solidFill>
              </a:rPr>
              <a:t>Role-playing data structure operations activity </a:t>
            </a:r>
            <a:endParaRPr sz="2300">
              <a:solidFill>
                <a:schemeClr val="dk1"/>
              </a:solidFill>
            </a:endParaRPr>
          </a:p>
          <a:p>
            <a:pPr indent="-374650" lvl="0" marL="457200" marR="0" rtl="0" algn="just">
              <a:spcBef>
                <a:spcPts val="0"/>
              </a:spcBef>
              <a:spcAft>
                <a:spcPts val="0"/>
              </a:spcAft>
              <a:buClr>
                <a:schemeClr val="dk1"/>
              </a:buClr>
              <a:buSzPts val="2300"/>
              <a:buChar char="●"/>
            </a:pPr>
            <a:r>
              <a:rPr lang="en-US" sz="2300">
                <a:solidFill>
                  <a:schemeClr val="dk1"/>
                </a:solidFill>
              </a:rPr>
              <a:t>How to build Chrome Extensions </a:t>
            </a:r>
            <a:endParaRPr sz="2300">
              <a:solidFill>
                <a:schemeClr val="dk1"/>
              </a:solidFill>
            </a:endParaRPr>
          </a:p>
          <a:p>
            <a:pPr indent="-374650" lvl="0" marL="457200" marR="0" rtl="0" algn="just">
              <a:spcBef>
                <a:spcPts val="0"/>
              </a:spcBef>
              <a:spcAft>
                <a:spcPts val="0"/>
              </a:spcAft>
              <a:buClr>
                <a:schemeClr val="dk1"/>
              </a:buClr>
              <a:buSzPts val="2300"/>
              <a:buChar char="●"/>
            </a:pPr>
            <a:r>
              <a:rPr lang="en-US" sz="2300">
                <a:solidFill>
                  <a:schemeClr val="dk1"/>
                </a:solidFill>
              </a:rPr>
              <a:t>Solving data structure problems</a:t>
            </a:r>
            <a:endParaRPr sz="2300">
              <a:solidFill>
                <a:schemeClr val="dk1"/>
              </a:solidFill>
            </a:endParaRPr>
          </a:p>
        </p:txBody>
      </p:sp>
      <p:sp>
        <p:nvSpPr>
          <p:cNvPr id="126" name="Google Shape;126;p17"/>
          <p:cNvSpPr txBox="1"/>
          <p:nvPr/>
        </p:nvSpPr>
        <p:spPr>
          <a:xfrm>
            <a:off x="646113" y="2954338"/>
            <a:ext cx="3000300" cy="3387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0" i="0" sz="1000" u="none" cap="none" strike="noStrike">
              <a:solidFill>
                <a:srgbClr val="666666"/>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0" name="Shape 130"/>
        <p:cNvGrpSpPr/>
        <p:nvPr/>
      </p:nvGrpSpPr>
      <p:grpSpPr>
        <a:xfrm>
          <a:off x="0" y="0"/>
          <a:ext cx="0" cy="0"/>
          <a:chOff x="0" y="0"/>
          <a:chExt cx="0" cy="0"/>
        </a:xfrm>
      </p:grpSpPr>
      <p:sp>
        <p:nvSpPr>
          <p:cNvPr id="131" name="Google Shape;131;p18"/>
          <p:cNvSpPr txBox="1"/>
          <p:nvPr>
            <p:ph type="title"/>
          </p:nvPr>
        </p:nvSpPr>
        <p:spPr>
          <a:xfrm>
            <a:off x="478275" y="192000"/>
            <a:ext cx="3498000" cy="47460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rgbClr val="04A2B9"/>
              </a:buClr>
              <a:buSzPts val="2400"/>
              <a:buFont typeface="Calibri"/>
              <a:buNone/>
            </a:pPr>
            <a:r>
              <a:rPr b="1" lang="en-US" sz="3000">
                <a:solidFill>
                  <a:srgbClr val="04A2B9"/>
                </a:solidFill>
              </a:rPr>
              <a:t>Club Activities (2/2)</a:t>
            </a:r>
            <a:endParaRPr b="1" sz="3000"/>
          </a:p>
        </p:txBody>
      </p:sp>
      <p:sp>
        <p:nvSpPr>
          <p:cNvPr id="132" name="Google Shape;132;p18"/>
          <p:cNvSpPr txBox="1"/>
          <p:nvPr/>
        </p:nvSpPr>
        <p:spPr>
          <a:xfrm>
            <a:off x="2005013" y="257555"/>
            <a:ext cx="3000300" cy="3387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0" i="0" sz="1000" u="none" cap="none" strike="noStrike">
              <a:solidFill>
                <a:srgbClr val="666666"/>
              </a:solidFill>
              <a:latin typeface="Arial"/>
              <a:ea typeface="Arial"/>
              <a:cs typeface="Arial"/>
              <a:sym typeface="Arial"/>
            </a:endParaRPr>
          </a:p>
        </p:txBody>
      </p:sp>
      <p:sp>
        <p:nvSpPr>
          <p:cNvPr id="133" name="Google Shape;133;p18"/>
          <p:cNvSpPr txBox="1"/>
          <p:nvPr/>
        </p:nvSpPr>
        <p:spPr>
          <a:xfrm>
            <a:off x="646113" y="1124744"/>
            <a:ext cx="3000300" cy="4464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0" i="0" sz="1700" u="none" cap="none" strike="noStrike">
              <a:solidFill>
                <a:srgbClr val="000000"/>
              </a:solidFill>
              <a:latin typeface="Arial"/>
              <a:ea typeface="Arial"/>
              <a:cs typeface="Arial"/>
              <a:sym typeface="Arial"/>
            </a:endParaRPr>
          </a:p>
        </p:txBody>
      </p:sp>
      <p:sp>
        <p:nvSpPr>
          <p:cNvPr id="134" name="Google Shape;134;p18"/>
          <p:cNvSpPr txBox="1"/>
          <p:nvPr/>
        </p:nvSpPr>
        <p:spPr>
          <a:xfrm>
            <a:off x="3394868" y="1195303"/>
            <a:ext cx="3000300" cy="3387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0" i="0" sz="1000" u="none" cap="none" strike="noStrike">
              <a:solidFill>
                <a:srgbClr val="666666"/>
              </a:solidFill>
              <a:latin typeface="Arial"/>
              <a:ea typeface="Arial"/>
              <a:cs typeface="Arial"/>
              <a:sym typeface="Arial"/>
            </a:endParaRPr>
          </a:p>
        </p:txBody>
      </p:sp>
      <p:sp>
        <p:nvSpPr>
          <p:cNvPr id="135" name="Google Shape;135;p18"/>
          <p:cNvSpPr txBox="1"/>
          <p:nvPr/>
        </p:nvSpPr>
        <p:spPr>
          <a:xfrm>
            <a:off x="646126" y="1333175"/>
            <a:ext cx="11361900" cy="2662800"/>
          </a:xfrm>
          <a:prstGeom prst="rect">
            <a:avLst/>
          </a:prstGeom>
          <a:noFill/>
          <a:ln>
            <a:noFill/>
          </a:ln>
        </p:spPr>
        <p:txBody>
          <a:bodyPr anchorCtr="0" anchor="t" bIns="91425" lIns="91425" spcFirstLastPara="1" rIns="91425" wrap="square" tIns="91425">
            <a:spAutoFit/>
          </a:bodyPr>
          <a:lstStyle/>
          <a:p>
            <a:pPr indent="-374650" lvl="0" marL="457200" marR="0" rtl="0" algn="just">
              <a:spcBef>
                <a:spcPts val="0"/>
              </a:spcBef>
              <a:spcAft>
                <a:spcPts val="0"/>
              </a:spcAft>
              <a:buClr>
                <a:schemeClr val="dk1"/>
              </a:buClr>
              <a:buSzPts val="2300"/>
              <a:buChar char="●"/>
            </a:pPr>
            <a:r>
              <a:rPr lang="en-US" sz="2300">
                <a:solidFill>
                  <a:schemeClr val="dk1"/>
                </a:solidFill>
              </a:rPr>
              <a:t>Relay Coding activity </a:t>
            </a:r>
            <a:endParaRPr sz="2300">
              <a:solidFill>
                <a:schemeClr val="dk1"/>
              </a:solidFill>
            </a:endParaRPr>
          </a:p>
          <a:p>
            <a:pPr indent="-374650" lvl="0" marL="457200" marR="0" rtl="0" algn="just">
              <a:spcBef>
                <a:spcPts val="0"/>
              </a:spcBef>
              <a:spcAft>
                <a:spcPts val="0"/>
              </a:spcAft>
              <a:buClr>
                <a:schemeClr val="dk1"/>
              </a:buClr>
              <a:buSzPts val="2300"/>
              <a:buChar char="●"/>
            </a:pPr>
            <a:r>
              <a:rPr lang="en-US" sz="2300">
                <a:solidFill>
                  <a:schemeClr val="dk1"/>
                </a:solidFill>
              </a:rPr>
              <a:t>Google Kickstart and other national/international level code participation and building logic </a:t>
            </a:r>
            <a:endParaRPr sz="2300">
              <a:solidFill>
                <a:schemeClr val="dk1"/>
              </a:solidFill>
            </a:endParaRPr>
          </a:p>
          <a:p>
            <a:pPr indent="-374650" lvl="0" marL="457200" marR="0" rtl="0" algn="just">
              <a:spcBef>
                <a:spcPts val="0"/>
              </a:spcBef>
              <a:spcAft>
                <a:spcPts val="0"/>
              </a:spcAft>
              <a:buClr>
                <a:schemeClr val="dk1"/>
              </a:buClr>
              <a:buSzPts val="2300"/>
              <a:buChar char="●"/>
            </a:pPr>
            <a:r>
              <a:rPr lang="en-US" sz="2300">
                <a:solidFill>
                  <a:schemeClr val="dk1"/>
                </a:solidFill>
              </a:rPr>
              <a:t>How to create backend restful APIs. And many more…</a:t>
            </a:r>
            <a:endParaRPr sz="2300">
              <a:solidFill>
                <a:schemeClr val="dk1"/>
              </a:solidFill>
            </a:endParaRPr>
          </a:p>
          <a:p>
            <a:pPr indent="0" lvl="0" marL="0" marR="0" rtl="0" algn="just">
              <a:spcBef>
                <a:spcPts val="0"/>
              </a:spcBef>
              <a:spcAft>
                <a:spcPts val="0"/>
              </a:spcAft>
              <a:buNone/>
            </a:pPr>
            <a:r>
              <a:t/>
            </a:r>
            <a:endParaRPr sz="2300">
              <a:solidFill>
                <a:schemeClr val="dk1"/>
              </a:solidFill>
            </a:endParaRPr>
          </a:p>
          <a:p>
            <a:pPr indent="0" lvl="0" marL="0" marR="0" rtl="0" algn="just">
              <a:spcBef>
                <a:spcPts val="0"/>
              </a:spcBef>
              <a:spcAft>
                <a:spcPts val="0"/>
              </a:spcAft>
              <a:buNone/>
            </a:pPr>
            <a:r>
              <a:rPr b="1" lang="en-US" sz="2300">
                <a:solidFill>
                  <a:schemeClr val="dk1"/>
                </a:solidFill>
              </a:rPr>
              <a:t>NOTE</a:t>
            </a:r>
            <a:r>
              <a:rPr lang="en-US" sz="2300">
                <a:solidFill>
                  <a:schemeClr val="dk1"/>
                </a:solidFill>
              </a:rPr>
              <a:t>: At least 10 activities will be carried out based on the targeted students and their current level of learning of curriculum.</a:t>
            </a:r>
            <a:endParaRPr sz="2300">
              <a:solidFill>
                <a:schemeClr val="dk1"/>
              </a:solidFill>
            </a:endParaRPr>
          </a:p>
        </p:txBody>
      </p:sp>
      <p:sp>
        <p:nvSpPr>
          <p:cNvPr id="136" name="Google Shape;136;p18"/>
          <p:cNvSpPr txBox="1"/>
          <p:nvPr/>
        </p:nvSpPr>
        <p:spPr>
          <a:xfrm>
            <a:off x="646113" y="2954338"/>
            <a:ext cx="3000300" cy="3387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0" i="0" sz="1000" u="none" cap="none" strike="noStrike">
              <a:solidFill>
                <a:srgbClr val="666666"/>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 name="Shape 140"/>
        <p:cNvGrpSpPr/>
        <p:nvPr/>
      </p:nvGrpSpPr>
      <p:grpSpPr>
        <a:xfrm>
          <a:off x="0" y="0"/>
          <a:ext cx="0" cy="0"/>
          <a:chOff x="0" y="0"/>
          <a:chExt cx="0" cy="0"/>
        </a:xfrm>
      </p:grpSpPr>
      <p:sp>
        <p:nvSpPr>
          <p:cNvPr id="141" name="Google Shape;141;p19"/>
          <p:cNvSpPr txBox="1"/>
          <p:nvPr>
            <p:ph type="title"/>
          </p:nvPr>
        </p:nvSpPr>
        <p:spPr>
          <a:xfrm>
            <a:off x="478275" y="192000"/>
            <a:ext cx="4629300" cy="47460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rgbClr val="04A2B9"/>
              </a:buClr>
              <a:buSzPts val="2400"/>
              <a:buFont typeface="Calibri"/>
              <a:buNone/>
            </a:pPr>
            <a:r>
              <a:rPr b="1" lang="en-US" sz="3000">
                <a:solidFill>
                  <a:srgbClr val="04A2B9"/>
                </a:solidFill>
              </a:rPr>
              <a:t>Benefits to the Members</a:t>
            </a:r>
            <a:endParaRPr b="1" sz="3000"/>
          </a:p>
        </p:txBody>
      </p:sp>
      <p:sp>
        <p:nvSpPr>
          <p:cNvPr id="142" name="Google Shape;142;p19"/>
          <p:cNvSpPr txBox="1"/>
          <p:nvPr/>
        </p:nvSpPr>
        <p:spPr>
          <a:xfrm>
            <a:off x="2005013" y="257555"/>
            <a:ext cx="3000300" cy="3387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0" i="0" sz="1000" u="none" cap="none" strike="noStrike">
              <a:solidFill>
                <a:srgbClr val="666666"/>
              </a:solidFill>
              <a:latin typeface="Arial"/>
              <a:ea typeface="Arial"/>
              <a:cs typeface="Arial"/>
              <a:sym typeface="Arial"/>
            </a:endParaRPr>
          </a:p>
        </p:txBody>
      </p:sp>
      <p:sp>
        <p:nvSpPr>
          <p:cNvPr id="143" name="Google Shape;143;p19"/>
          <p:cNvSpPr txBox="1"/>
          <p:nvPr/>
        </p:nvSpPr>
        <p:spPr>
          <a:xfrm>
            <a:off x="646113" y="1124744"/>
            <a:ext cx="3000300" cy="4464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0" i="0" sz="1700" u="none" cap="none" strike="noStrike">
              <a:solidFill>
                <a:srgbClr val="000000"/>
              </a:solidFill>
              <a:latin typeface="Arial"/>
              <a:ea typeface="Arial"/>
              <a:cs typeface="Arial"/>
              <a:sym typeface="Arial"/>
            </a:endParaRPr>
          </a:p>
        </p:txBody>
      </p:sp>
      <p:sp>
        <p:nvSpPr>
          <p:cNvPr id="144" name="Google Shape;144;p19"/>
          <p:cNvSpPr txBox="1"/>
          <p:nvPr/>
        </p:nvSpPr>
        <p:spPr>
          <a:xfrm>
            <a:off x="3394868" y="1195303"/>
            <a:ext cx="3000300" cy="3387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0" i="0" sz="1000" u="none" cap="none" strike="noStrike">
              <a:solidFill>
                <a:srgbClr val="666666"/>
              </a:solidFill>
              <a:latin typeface="Arial"/>
              <a:ea typeface="Arial"/>
              <a:cs typeface="Arial"/>
              <a:sym typeface="Arial"/>
            </a:endParaRPr>
          </a:p>
        </p:txBody>
      </p:sp>
      <p:sp>
        <p:nvSpPr>
          <p:cNvPr id="145" name="Google Shape;145;p19"/>
          <p:cNvSpPr txBox="1"/>
          <p:nvPr/>
        </p:nvSpPr>
        <p:spPr>
          <a:xfrm>
            <a:off x="646126" y="1331325"/>
            <a:ext cx="11361900" cy="3016800"/>
          </a:xfrm>
          <a:prstGeom prst="rect">
            <a:avLst/>
          </a:prstGeom>
          <a:noFill/>
          <a:ln>
            <a:noFill/>
          </a:ln>
        </p:spPr>
        <p:txBody>
          <a:bodyPr anchorCtr="0" anchor="t" bIns="91425" lIns="91425" spcFirstLastPara="1" rIns="91425" wrap="square" tIns="91425">
            <a:spAutoFit/>
          </a:bodyPr>
          <a:lstStyle/>
          <a:p>
            <a:pPr indent="-374650" lvl="0" marL="457200" marR="0" rtl="0" algn="just">
              <a:spcBef>
                <a:spcPts val="0"/>
              </a:spcBef>
              <a:spcAft>
                <a:spcPts val="0"/>
              </a:spcAft>
              <a:buClr>
                <a:schemeClr val="dk1"/>
              </a:buClr>
              <a:buSzPts val="2300"/>
              <a:buChar char="●"/>
            </a:pPr>
            <a:r>
              <a:rPr lang="en-US" sz="2300">
                <a:solidFill>
                  <a:schemeClr val="dk1"/>
                </a:solidFill>
              </a:rPr>
              <a:t> Workshops and Hands-On training Sessions </a:t>
            </a:r>
            <a:endParaRPr sz="2300">
              <a:solidFill>
                <a:schemeClr val="dk1"/>
              </a:solidFill>
            </a:endParaRPr>
          </a:p>
          <a:p>
            <a:pPr indent="-374650" lvl="0" marL="457200" marR="0" rtl="0" algn="just">
              <a:spcBef>
                <a:spcPts val="0"/>
              </a:spcBef>
              <a:spcAft>
                <a:spcPts val="0"/>
              </a:spcAft>
              <a:buClr>
                <a:schemeClr val="dk1"/>
              </a:buClr>
              <a:buSzPts val="2300"/>
              <a:buChar char="●"/>
            </a:pPr>
            <a:r>
              <a:rPr lang="en-US" sz="2300">
                <a:solidFill>
                  <a:schemeClr val="dk1"/>
                </a:solidFill>
              </a:rPr>
              <a:t> Mentoring </a:t>
            </a:r>
            <a:endParaRPr sz="2300">
              <a:solidFill>
                <a:schemeClr val="dk1"/>
              </a:solidFill>
            </a:endParaRPr>
          </a:p>
          <a:p>
            <a:pPr indent="-374650" lvl="0" marL="457200" marR="0" rtl="0" algn="just">
              <a:spcBef>
                <a:spcPts val="0"/>
              </a:spcBef>
              <a:spcAft>
                <a:spcPts val="0"/>
              </a:spcAft>
              <a:buClr>
                <a:schemeClr val="dk1"/>
              </a:buClr>
              <a:buSzPts val="2300"/>
              <a:buChar char="●"/>
            </a:pPr>
            <a:r>
              <a:rPr lang="en-US" sz="2300">
                <a:solidFill>
                  <a:schemeClr val="dk1"/>
                </a:solidFill>
              </a:rPr>
              <a:t> Hackathon/Competition Supports </a:t>
            </a:r>
            <a:endParaRPr sz="2300">
              <a:solidFill>
                <a:schemeClr val="dk1"/>
              </a:solidFill>
            </a:endParaRPr>
          </a:p>
          <a:p>
            <a:pPr indent="-374650" lvl="0" marL="457200" marR="0" rtl="0" algn="just">
              <a:spcBef>
                <a:spcPts val="0"/>
              </a:spcBef>
              <a:spcAft>
                <a:spcPts val="0"/>
              </a:spcAft>
              <a:buClr>
                <a:schemeClr val="dk1"/>
              </a:buClr>
              <a:buSzPts val="2300"/>
              <a:buChar char="●"/>
            </a:pPr>
            <a:r>
              <a:rPr lang="en-US" sz="2300">
                <a:solidFill>
                  <a:schemeClr val="dk1"/>
                </a:solidFill>
              </a:rPr>
              <a:t> Interactions with the experts</a:t>
            </a:r>
            <a:endParaRPr sz="2300">
              <a:solidFill>
                <a:schemeClr val="dk1"/>
              </a:solidFill>
            </a:endParaRPr>
          </a:p>
          <a:p>
            <a:pPr indent="-374650" lvl="0" marL="457200" marR="0" rtl="0" algn="just">
              <a:spcBef>
                <a:spcPts val="0"/>
              </a:spcBef>
              <a:spcAft>
                <a:spcPts val="0"/>
              </a:spcAft>
              <a:buClr>
                <a:schemeClr val="dk1"/>
              </a:buClr>
              <a:buSzPts val="2300"/>
              <a:buChar char="●"/>
            </a:pPr>
            <a:r>
              <a:rPr lang="en-US" sz="2300">
                <a:solidFill>
                  <a:schemeClr val="dk1"/>
                </a:solidFill>
              </a:rPr>
              <a:t> Industry Visits </a:t>
            </a:r>
            <a:endParaRPr sz="2300">
              <a:solidFill>
                <a:schemeClr val="dk1"/>
              </a:solidFill>
            </a:endParaRPr>
          </a:p>
          <a:p>
            <a:pPr indent="-374650" lvl="0" marL="457200" marR="0" rtl="0" algn="just">
              <a:spcBef>
                <a:spcPts val="0"/>
              </a:spcBef>
              <a:spcAft>
                <a:spcPts val="0"/>
              </a:spcAft>
              <a:buClr>
                <a:schemeClr val="dk1"/>
              </a:buClr>
              <a:buSzPts val="2300"/>
              <a:buChar char="●"/>
            </a:pPr>
            <a:r>
              <a:rPr lang="en-US" sz="2300">
                <a:solidFill>
                  <a:schemeClr val="dk1"/>
                </a:solidFill>
              </a:rPr>
              <a:t> Placement Support to the Members </a:t>
            </a:r>
            <a:endParaRPr sz="2300">
              <a:solidFill>
                <a:schemeClr val="dk1"/>
              </a:solidFill>
            </a:endParaRPr>
          </a:p>
          <a:p>
            <a:pPr indent="0" lvl="0" marL="0" marR="0" rtl="0" algn="just">
              <a:spcBef>
                <a:spcPts val="0"/>
              </a:spcBef>
              <a:spcAft>
                <a:spcPts val="0"/>
              </a:spcAft>
              <a:buNone/>
            </a:pPr>
            <a:r>
              <a:t/>
            </a:r>
            <a:endParaRPr sz="2300">
              <a:solidFill>
                <a:schemeClr val="dk1"/>
              </a:solidFill>
            </a:endParaRPr>
          </a:p>
          <a:p>
            <a:pPr indent="0" lvl="0" marL="0" marR="0" rtl="0" algn="just">
              <a:spcBef>
                <a:spcPts val="0"/>
              </a:spcBef>
              <a:spcAft>
                <a:spcPts val="0"/>
              </a:spcAft>
              <a:buNone/>
            </a:pPr>
            <a:r>
              <a:rPr lang="en-US" sz="2300">
                <a:solidFill>
                  <a:schemeClr val="dk1"/>
                </a:solidFill>
              </a:rPr>
              <a:t>And many more…</a:t>
            </a:r>
            <a:endParaRPr sz="2300">
              <a:solidFill>
                <a:schemeClr val="dk1"/>
              </a:solidFill>
            </a:endParaRPr>
          </a:p>
        </p:txBody>
      </p:sp>
      <p:sp>
        <p:nvSpPr>
          <p:cNvPr id="146" name="Google Shape;146;p19"/>
          <p:cNvSpPr txBox="1"/>
          <p:nvPr/>
        </p:nvSpPr>
        <p:spPr>
          <a:xfrm>
            <a:off x="646113" y="2954338"/>
            <a:ext cx="3000300" cy="3387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0" i="0" sz="1000" u="none" cap="none" strike="noStrike">
              <a:solidFill>
                <a:srgbClr val="666666"/>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0" name="Shape 150"/>
        <p:cNvGrpSpPr/>
        <p:nvPr/>
      </p:nvGrpSpPr>
      <p:grpSpPr>
        <a:xfrm>
          <a:off x="0" y="0"/>
          <a:ext cx="0" cy="0"/>
          <a:chOff x="0" y="0"/>
          <a:chExt cx="0" cy="0"/>
        </a:xfrm>
      </p:grpSpPr>
      <p:sp>
        <p:nvSpPr>
          <p:cNvPr id="151" name="Google Shape;151;p20"/>
          <p:cNvSpPr txBox="1"/>
          <p:nvPr>
            <p:ph type="title"/>
          </p:nvPr>
        </p:nvSpPr>
        <p:spPr>
          <a:xfrm>
            <a:off x="478275" y="192000"/>
            <a:ext cx="3498000" cy="47460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rgbClr val="04A2B9"/>
              </a:buClr>
              <a:buSzPts val="2400"/>
              <a:buFont typeface="Calibri"/>
              <a:buNone/>
            </a:pPr>
            <a:r>
              <a:rPr b="1" lang="en-US" sz="3000">
                <a:solidFill>
                  <a:srgbClr val="04A2B9"/>
                </a:solidFill>
              </a:rPr>
              <a:t>Skills to Master</a:t>
            </a:r>
            <a:endParaRPr b="1" sz="3000"/>
          </a:p>
        </p:txBody>
      </p:sp>
      <p:sp>
        <p:nvSpPr>
          <p:cNvPr id="152" name="Google Shape;152;p20"/>
          <p:cNvSpPr txBox="1"/>
          <p:nvPr/>
        </p:nvSpPr>
        <p:spPr>
          <a:xfrm>
            <a:off x="2005013" y="257555"/>
            <a:ext cx="3000300" cy="3387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0" i="0" sz="1000" u="none" cap="none" strike="noStrike">
              <a:solidFill>
                <a:srgbClr val="666666"/>
              </a:solidFill>
              <a:latin typeface="Arial"/>
              <a:ea typeface="Arial"/>
              <a:cs typeface="Arial"/>
              <a:sym typeface="Arial"/>
            </a:endParaRPr>
          </a:p>
        </p:txBody>
      </p:sp>
      <p:sp>
        <p:nvSpPr>
          <p:cNvPr id="153" name="Google Shape;153;p20"/>
          <p:cNvSpPr txBox="1"/>
          <p:nvPr/>
        </p:nvSpPr>
        <p:spPr>
          <a:xfrm>
            <a:off x="646113" y="1124744"/>
            <a:ext cx="3000300" cy="4464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0" i="0" sz="1700" u="none" cap="none" strike="noStrike">
              <a:solidFill>
                <a:srgbClr val="000000"/>
              </a:solidFill>
              <a:latin typeface="Arial"/>
              <a:ea typeface="Arial"/>
              <a:cs typeface="Arial"/>
              <a:sym typeface="Arial"/>
            </a:endParaRPr>
          </a:p>
        </p:txBody>
      </p:sp>
      <p:sp>
        <p:nvSpPr>
          <p:cNvPr id="154" name="Google Shape;154;p20"/>
          <p:cNvSpPr txBox="1"/>
          <p:nvPr/>
        </p:nvSpPr>
        <p:spPr>
          <a:xfrm>
            <a:off x="3394868" y="1195303"/>
            <a:ext cx="3000300" cy="3387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0" i="0" sz="1000" u="none" cap="none" strike="noStrike">
              <a:solidFill>
                <a:srgbClr val="666666"/>
              </a:solidFill>
              <a:latin typeface="Arial"/>
              <a:ea typeface="Arial"/>
              <a:cs typeface="Arial"/>
              <a:sym typeface="Arial"/>
            </a:endParaRPr>
          </a:p>
        </p:txBody>
      </p:sp>
      <p:sp>
        <p:nvSpPr>
          <p:cNvPr id="155" name="Google Shape;155;p20"/>
          <p:cNvSpPr txBox="1"/>
          <p:nvPr/>
        </p:nvSpPr>
        <p:spPr>
          <a:xfrm>
            <a:off x="646126" y="1393975"/>
            <a:ext cx="11361900" cy="4433100"/>
          </a:xfrm>
          <a:prstGeom prst="rect">
            <a:avLst/>
          </a:prstGeom>
          <a:noFill/>
          <a:ln>
            <a:noFill/>
          </a:ln>
        </p:spPr>
        <p:txBody>
          <a:bodyPr anchorCtr="0" anchor="t" bIns="91425" lIns="91425" spcFirstLastPara="1" rIns="91425" wrap="square" tIns="91425">
            <a:spAutoFit/>
          </a:bodyPr>
          <a:lstStyle/>
          <a:p>
            <a:pPr indent="-374650" lvl="0" marL="457200" marR="0" rtl="0" algn="just">
              <a:spcBef>
                <a:spcPts val="0"/>
              </a:spcBef>
              <a:spcAft>
                <a:spcPts val="0"/>
              </a:spcAft>
              <a:buClr>
                <a:schemeClr val="dk1"/>
              </a:buClr>
              <a:buSzPts val="2300"/>
              <a:buChar char="●"/>
            </a:pPr>
            <a:r>
              <a:rPr lang="en-US" sz="2300">
                <a:solidFill>
                  <a:schemeClr val="dk1"/>
                </a:solidFill>
              </a:rPr>
              <a:t>Fundamentals of programming </a:t>
            </a:r>
            <a:endParaRPr sz="2300">
              <a:solidFill>
                <a:schemeClr val="dk1"/>
              </a:solidFill>
            </a:endParaRPr>
          </a:p>
          <a:p>
            <a:pPr indent="-374650" lvl="0" marL="457200" marR="0" rtl="0" algn="just">
              <a:spcBef>
                <a:spcPts val="0"/>
              </a:spcBef>
              <a:spcAft>
                <a:spcPts val="0"/>
              </a:spcAft>
              <a:buClr>
                <a:schemeClr val="dk1"/>
              </a:buClr>
              <a:buSzPts val="2300"/>
              <a:buChar char="●"/>
            </a:pPr>
            <a:r>
              <a:rPr lang="en-US" sz="2300">
                <a:solidFill>
                  <a:schemeClr val="dk1"/>
                </a:solidFill>
              </a:rPr>
              <a:t>Logic Designing </a:t>
            </a:r>
            <a:endParaRPr sz="2300">
              <a:solidFill>
                <a:schemeClr val="dk1"/>
              </a:solidFill>
            </a:endParaRPr>
          </a:p>
          <a:p>
            <a:pPr indent="-374650" lvl="0" marL="457200" marR="0" rtl="0" algn="just">
              <a:spcBef>
                <a:spcPts val="0"/>
              </a:spcBef>
              <a:spcAft>
                <a:spcPts val="0"/>
              </a:spcAft>
              <a:buClr>
                <a:schemeClr val="dk1"/>
              </a:buClr>
              <a:buSzPts val="2300"/>
              <a:buChar char="●"/>
            </a:pPr>
            <a:r>
              <a:rPr lang="en-US" sz="2300">
                <a:solidFill>
                  <a:schemeClr val="dk1"/>
                </a:solidFill>
              </a:rPr>
              <a:t>Object-Oriented Programming </a:t>
            </a:r>
            <a:endParaRPr sz="2300">
              <a:solidFill>
                <a:schemeClr val="dk1"/>
              </a:solidFill>
            </a:endParaRPr>
          </a:p>
          <a:p>
            <a:pPr indent="-374650" lvl="0" marL="457200" marR="0" rtl="0" algn="just">
              <a:spcBef>
                <a:spcPts val="0"/>
              </a:spcBef>
              <a:spcAft>
                <a:spcPts val="0"/>
              </a:spcAft>
              <a:buClr>
                <a:schemeClr val="dk1"/>
              </a:buClr>
              <a:buSzPts val="2300"/>
              <a:buChar char="●"/>
            </a:pPr>
            <a:r>
              <a:rPr lang="en-US" sz="2300">
                <a:solidFill>
                  <a:schemeClr val="dk1"/>
                </a:solidFill>
              </a:rPr>
              <a:t>Data Structures </a:t>
            </a:r>
            <a:endParaRPr sz="2300">
              <a:solidFill>
                <a:schemeClr val="dk1"/>
              </a:solidFill>
            </a:endParaRPr>
          </a:p>
          <a:p>
            <a:pPr indent="-374650" lvl="0" marL="457200" marR="0" rtl="0" algn="just">
              <a:spcBef>
                <a:spcPts val="0"/>
              </a:spcBef>
              <a:spcAft>
                <a:spcPts val="0"/>
              </a:spcAft>
              <a:buClr>
                <a:schemeClr val="dk1"/>
              </a:buClr>
              <a:buSzPts val="2300"/>
              <a:buChar char="●"/>
            </a:pPr>
            <a:r>
              <a:rPr lang="en-US" sz="2300">
                <a:solidFill>
                  <a:schemeClr val="dk1"/>
                </a:solidFill>
              </a:rPr>
              <a:t>Algorithms </a:t>
            </a:r>
            <a:endParaRPr sz="2300">
              <a:solidFill>
                <a:schemeClr val="dk1"/>
              </a:solidFill>
            </a:endParaRPr>
          </a:p>
          <a:p>
            <a:pPr indent="-374650" lvl="0" marL="457200" marR="0" rtl="0" algn="just">
              <a:spcBef>
                <a:spcPts val="0"/>
              </a:spcBef>
              <a:spcAft>
                <a:spcPts val="0"/>
              </a:spcAft>
              <a:buClr>
                <a:schemeClr val="dk1"/>
              </a:buClr>
              <a:buSzPts val="2300"/>
              <a:buChar char="●"/>
            </a:pPr>
            <a:r>
              <a:rPr lang="en-US" sz="2300">
                <a:solidFill>
                  <a:schemeClr val="dk1"/>
                </a:solidFill>
              </a:rPr>
              <a:t>Relay Coding </a:t>
            </a:r>
            <a:endParaRPr sz="2300">
              <a:solidFill>
                <a:schemeClr val="dk1"/>
              </a:solidFill>
            </a:endParaRPr>
          </a:p>
          <a:p>
            <a:pPr indent="-374650" lvl="0" marL="457200" marR="0" rtl="0" algn="just">
              <a:spcBef>
                <a:spcPts val="0"/>
              </a:spcBef>
              <a:spcAft>
                <a:spcPts val="0"/>
              </a:spcAft>
              <a:buClr>
                <a:schemeClr val="dk1"/>
              </a:buClr>
              <a:buSzPts val="2300"/>
              <a:buChar char="●"/>
            </a:pPr>
            <a:r>
              <a:rPr lang="en-US" sz="2300">
                <a:solidFill>
                  <a:schemeClr val="dk1"/>
                </a:solidFill>
              </a:rPr>
              <a:t>Code Debugging </a:t>
            </a:r>
            <a:endParaRPr sz="2300">
              <a:solidFill>
                <a:schemeClr val="dk1"/>
              </a:solidFill>
            </a:endParaRPr>
          </a:p>
          <a:p>
            <a:pPr indent="-374650" lvl="0" marL="457200" marR="0" rtl="0" algn="just">
              <a:spcBef>
                <a:spcPts val="0"/>
              </a:spcBef>
              <a:spcAft>
                <a:spcPts val="0"/>
              </a:spcAft>
              <a:buClr>
                <a:schemeClr val="dk1"/>
              </a:buClr>
              <a:buSzPts val="2300"/>
              <a:buChar char="●"/>
            </a:pPr>
            <a:r>
              <a:rPr lang="en-US" sz="2300">
                <a:solidFill>
                  <a:schemeClr val="dk1"/>
                </a:solidFill>
              </a:rPr>
              <a:t>Different types of programming paradigms </a:t>
            </a:r>
            <a:endParaRPr sz="2300">
              <a:solidFill>
                <a:schemeClr val="dk1"/>
              </a:solidFill>
            </a:endParaRPr>
          </a:p>
          <a:p>
            <a:pPr indent="-374650" lvl="0" marL="457200" marR="0" rtl="0" algn="just">
              <a:spcBef>
                <a:spcPts val="0"/>
              </a:spcBef>
              <a:spcAft>
                <a:spcPts val="0"/>
              </a:spcAft>
              <a:buClr>
                <a:schemeClr val="dk1"/>
              </a:buClr>
              <a:buSzPts val="2300"/>
              <a:buChar char="●"/>
            </a:pPr>
            <a:r>
              <a:rPr lang="en-US" sz="2300">
                <a:solidFill>
                  <a:schemeClr val="dk1"/>
                </a:solidFill>
              </a:rPr>
              <a:t>Adapt to different languages easily </a:t>
            </a:r>
            <a:endParaRPr sz="2300">
              <a:solidFill>
                <a:schemeClr val="dk1"/>
              </a:solidFill>
            </a:endParaRPr>
          </a:p>
          <a:p>
            <a:pPr indent="-374650" lvl="0" marL="457200" marR="0" rtl="0" algn="just">
              <a:spcBef>
                <a:spcPts val="0"/>
              </a:spcBef>
              <a:spcAft>
                <a:spcPts val="0"/>
              </a:spcAft>
              <a:buClr>
                <a:schemeClr val="dk1"/>
              </a:buClr>
              <a:buSzPts val="2300"/>
              <a:buChar char="●"/>
            </a:pPr>
            <a:r>
              <a:rPr lang="en-US" sz="2300">
                <a:solidFill>
                  <a:schemeClr val="dk1"/>
                </a:solidFill>
              </a:rPr>
              <a:t>Reading documentation </a:t>
            </a:r>
            <a:endParaRPr sz="2300">
              <a:solidFill>
                <a:schemeClr val="dk1"/>
              </a:solidFill>
            </a:endParaRPr>
          </a:p>
          <a:p>
            <a:pPr indent="0" lvl="0" marL="457200" marR="0" rtl="0" algn="just">
              <a:spcBef>
                <a:spcPts val="0"/>
              </a:spcBef>
              <a:spcAft>
                <a:spcPts val="0"/>
              </a:spcAft>
              <a:buNone/>
            </a:pPr>
            <a:r>
              <a:t/>
            </a:r>
            <a:endParaRPr sz="2300">
              <a:solidFill>
                <a:schemeClr val="dk1"/>
              </a:solidFill>
            </a:endParaRPr>
          </a:p>
          <a:p>
            <a:pPr indent="0" lvl="0" marL="0" marR="0" rtl="0" algn="just">
              <a:spcBef>
                <a:spcPts val="0"/>
              </a:spcBef>
              <a:spcAft>
                <a:spcPts val="0"/>
              </a:spcAft>
              <a:buNone/>
            </a:pPr>
            <a:r>
              <a:rPr lang="en-US" sz="2300">
                <a:solidFill>
                  <a:schemeClr val="dk1"/>
                </a:solidFill>
              </a:rPr>
              <a:t>And Many More………</a:t>
            </a:r>
            <a:endParaRPr sz="2300">
              <a:solidFill>
                <a:schemeClr val="dk1"/>
              </a:solidFill>
            </a:endParaRPr>
          </a:p>
        </p:txBody>
      </p:sp>
      <p:sp>
        <p:nvSpPr>
          <p:cNvPr id="156" name="Google Shape;156;p20"/>
          <p:cNvSpPr txBox="1"/>
          <p:nvPr/>
        </p:nvSpPr>
        <p:spPr>
          <a:xfrm>
            <a:off x="646113" y="2954338"/>
            <a:ext cx="3000300" cy="3387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0" i="0" sz="1000" u="none" cap="none" strike="noStrike">
              <a:solidFill>
                <a:srgbClr val="666666"/>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21"/>
          <p:cNvSpPr txBox="1"/>
          <p:nvPr>
            <p:ph type="title"/>
          </p:nvPr>
        </p:nvSpPr>
        <p:spPr>
          <a:xfrm>
            <a:off x="478275" y="192000"/>
            <a:ext cx="4635600" cy="47460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rgbClr val="04A2B9"/>
              </a:buClr>
              <a:buSzPts val="2400"/>
              <a:buFont typeface="Calibri"/>
              <a:buNone/>
            </a:pPr>
            <a:r>
              <a:rPr b="1" lang="en-US" sz="3000">
                <a:solidFill>
                  <a:srgbClr val="04A2B9"/>
                </a:solidFill>
              </a:rPr>
              <a:t>Club Activity Rules (1/2) </a:t>
            </a:r>
            <a:endParaRPr b="1" sz="3000"/>
          </a:p>
        </p:txBody>
      </p:sp>
      <p:sp>
        <p:nvSpPr>
          <p:cNvPr id="162" name="Google Shape;162;p21"/>
          <p:cNvSpPr txBox="1"/>
          <p:nvPr/>
        </p:nvSpPr>
        <p:spPr>
          <a:xfrm>
            <a:off x="2005013" y="257555"/>
            <a:ext cx="3000300" cy="3387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0" i="0" sz="1000" u="none" cap="none" strike="noStrike">
              <a:solidFill>
                <a:srgbClr val="666666"/>
              </a:solidFill>
              <a:latin typeface="Arial"/>
              <a:ea typeface="Arial"/>
              <a:cs typeface="Arial"/>
              <a:sym typeface="Arial"/>
            </a:endParaRPr>
          </a:p>
        </p:txBody>
      </p:sp>
      <p:sp>
        <p:nvSpPr>
          <p:cNvPr id="163" name="Google Shape;163;p21"/>
          <p:cNvSpPr txBox="1"/>
          <p:nvPr/>
        </p:nvSpPr>
        <p:spPr>
          <a:xfrm>
            <a:off x="646113" y="1124744"/>
            <a:ext cx="3000300" cy="4464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0" i="0" sz="1700" u="none" cap="none" strike="noStrike">
              <a:solidFill>
                <a:srgbClr val="000000"/>
              </a:solidFill>
              <a:latin typeface="Arial"/>
              <a:ea typeface="Arial"/>
              <a:cs typeface="Arial"/>
              <a:sym typeface="Arial"/>
            </a:endParaRPr>
          </a:p>
        </p:txBody>
      </p:sp>
      <p:sp>
        <p:nvSpPr>
          <p:cNvPr id="164" name="Google Shape;164;p21"/>
          <p:cNvSpPr txBox="1"/>
          <p:nvPr/>
        </p:nvSpPr>
        <p:spPr>
          <a:xfrm>
            <a:off x="3394868" y="1195303"/>
            <a:ext cx="3000300" cy="3387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None/>
            </a:pPr>
            <a:r>
              <a:t/>
            </a:r>
            <a:endParaRPr b="0" i="0" sz="1000" u="none" cap="none" strike="noStrike">
              <a:solidFill>
                <a:srgbClr val="666666"/>
              </a:solidFill>
              <a:latin typeface="Arial"/>
              <a:ea typeface="Arial"/>
              <a:cs typeface="Arial"/>
              <a:sym typeface="Arial"/>
            </a:endParaRPr>
          </a:p>
        </p:txBody>
      </p:sp>
      <p:sp>
        <p:nvSpPr>
          <p:cNvPr id="165" name="Google Shape;165;p21"/>
          <p:cNvSpPr txBox="1"/>
          <p:nvPr/>
        </p:nvSpPr>
        <p:spPr>
          <a:xfrm>
            <a:off x="646126" y="1393975"/>
            <a:ext cx="11361900" cy="4925400"/>
          </a:xfrm>
          <a:prstGeom prst="rect">
            <a:avLst/>
          </a:prstGeom>
          <a:noFill/>
          <a:ln>
            <a:noFill/>
          </a:ln>
        </p:spPr>
        <p:txBody>
          <a:bodyPr anchorCtr="0" anchor="t" bIns="91425" lIns="91425" spcFirstLastPara="1" rIns="91425" wrap="square" tIns="91425">
            <a:spAutoFit/>
          </a:bodyPr>
          <a:lstStyle/>
          <a:p>
            <a:pPr indent="-368300" lvl="0" marL="457200" marR="0" rtl="0" algn="just">
              <a:spcBef>
                <a:spcPts val="0"/>
              </a:spcBef>
              <a:spcAft>
                <a:spcPts val="0"/>
              </a:spcAft>
              <a:buClr>
                <a:schemeClr val="dk1"/>
              </a:buClr>
              <a:buSzPts val="2200"/>
              <a:buAutoNum type="arabicPeriod"/>
            </a:pPr>
            <a:r>
              <a:rPr lang="en-US" sz="2200">
                <a:solidFill>
                  <a:schemeClr val="dk1"/>
                </a:solidFill>
              </a:rPr>
              <a:t>There should be plan-out of </a:t>
            </a:r>
            <a:r>
              <a:rPr lang="en-US" sz="2200">
                <a:solidFill>
                  <a:schemeClr val="dk1"/>
                </a:solidFill>
              </a:rPr>
              <a:t>at least</a:t>
            </a:r>
            <a:r>
              <a:rPr lang="en-US" sz="2200">
                <a:solidFill>
                  <a:schemeClr val="dk1"/>
                </a:solidFill>
              </a:rPr>
              <a:t> 12 hands-on training sessions with 4+ expert</a:t>
            </a:r>
            <a:r>
              <a:rPr lang="en-US" sz="2200">
                <a:solidFill>
                  <a:schemeClr val="dk1"/>
                </a:solidFill>
              </a:rPr>
              <a:t> </a:t>
            </a:r>
            <a:r>
              <a:rPr lang="en-US" sz="2200">
                <a:solidFill>
                  <a:schemeClr val="dk1"/>
                </a:solidFill>
              </a:rPr>
              <a:t>talk</a:t>
            </a:r>
            <a:r>
              <a:rPr lang="en-US" sz="2200">
                <a:solidFill>
                  <a:schemeClr val="dk1"/>
                </a:solidFill>
              </a:rPr>
              <a:t> </a:t>
            </a:r>
            <a:r>
              <a:rPr lang="en-US" sz="2200">
                <a:solidFill>
                  <a:schemeClr val="dk1"/>
                </a:solidFill>
              </a:rPr>
              <a:t>and hackathon event within the club as well as </a:t>
            </a:r>
            <a:r>
              <a:rPr lang="en-US" sz="2200">
                <a:solidFill>
                  <a:schemeClr val="dk1"/>
                </a:solidFill>
              </a:rPr>
              <a:t>throughout</a:t>
            </a:r>
            <a:r>
              <a:rPr lang="en-US" sz="2200">
                <a:solidFill>
                  <a:schemeClr val="dk1"/>
                </a:solidFill>
              </a:rPr>
              <a:t> the university, in a year. </a:t>
            </a:r>
            <a:endParaRPr sz="2200">
              <a:solidFill>
                <a:schemeClr val="dk1"/>
              </a:solidFill>
            </a:endParaRPr>
          </a:p>
          <a:p>
            <a:pPr indent="-368300" lvl="0" marL="457200" marR="0" rtl="0" algn="just">
              <a:spcBef>
                <a:spcPts val="0"/>
              </a:spcBef>
              <a:spcAft>
                <a:spcPts val="0"/>
              </a:spcAft>
              <a:buClr>
                <a:schemeClr val="dk1"/>
              </a:buClr>
              <a:buSzPts val="2200"/>
              <a:buAutoNum type="arabicPeriod"/>
            </a:pPr>
            <a:r>
              <a:rPr lang="en-US" sz="2200">
                <a:solidFill>
                  <a:schemeClr val="dk1"/>
                </a:solidFill>
              </a:rPr>
              <a:t>The club should conduct the assessments, training activities in-consultation with the                    industries. </a:t>
            </a:r>
            <a:endParaRPr sz="2200">
              <a:solidFill>
                <a:schemeClr val="dk1"/>
              </a:solidFill>
            </a:endParaRPr>
          </a:p>
          <a:p>
            <a:pPr indent="-368300" lvl="0" marL="457200" marR="0" rtl="0" algn="just">
              <a:spcBef>
                <a:spcPts val="0"/>
              </a:spcBef>
              <a:spcAft>
                <a:spcPts val="0"/>
              </a:spcAft>
              <a:buClr>
                <a:schemeClr val="dk1"/>
              </a:buClr>
              <a:buSzPts val="2200"/>
              <a:buAutoNum type="arabicPeriod"/>
            </a:pPr>
            <a:r>
              <a:rPr lang="en-US" sz="2200">
                <a:solidFill>
                  <a:schemeClr val="dk1"/>
                </a:solidFill>
              </a:rPr>
              <a:t>The club should engage and coordinate with the industries to design the training  sessions, assessments, design problem statements based on the industrial requirements, etc. to give the students an exposure to the industrial requirements and make them placement-ready. </a:t>
            </a:r>
            <a:endParaRPr sz="2200">
              <a:solidFill>
                <a:schemeClr val="dk1"/>
              </a:solidFill>
            </a:endParaRPr>
          </a:p>
          <a:p>
            <a:pPr indent="-368300" lvl="0" marL="457200" marR="0" rtl="0" algn="just">
              <a:spcBef>
                <a:spcPts val="0"/>
              </a:spcBef>
              <a:spcAft>
                <a:spcPts val="0"/>
              </a:spcAft>
              <a:buClr>
                <a:schemeClr val="dk1"/>
              </a:buClr>
              <a:buSzPts val="2200"/>
              <a:buAutoNum type="arabicPeriod"/>
            </a:pPr>
            <a:r>
              <a:rPr lang="en-US" sz="2200">
                <a:solidFill>
                  <a:schemeClr val="dk1"/>
                </a:solidFill>
              </a:rPr>
              <a:t>There should be planned expert-talks from alumni, industries or leading academicians that can motivate the students. </a:t>
            </a:r>
            <a:endParaRPr sz="2200">
              <a:solidFill>
                <a:schemeClr val="dk1"/>
              </a:solidFill>
            </a:endParaRPr>
          </a:p>
          <a:p>
            <a:pPr indent="-368300" lvl="0" marL="457200" marR="0" rtl="0" algn="just">
              <a:spcBef>
                <a:spcPts val="0"/>
              </a:spcBef>
              <a:spcAft>
                <a:spcPts val="0"/>
              </a:spcAft>
              <a:buClr>
                <a:schemeClr val="dk1"/>
              </a:buClr>
              <a:buSzPts val="2200"/>
              <a:buAutoNum type="arabicPeriod"/>
            </a:pPr>
            <a:r>
              <a:rPr lang="en-US" sz="2200">
                <a:solidFill>
                  <a:schemeClr val="dk1"/>
                </a:solidFill>
              </a:rPr>
              <a:t>Regular engagement of the students should be done by the core committee of the club. </a:t>
            </a:r>
            <a:endParaRPr sz="2200">
              <a:solidFill>
                <a:schemeClr val="dk1"/>
              </a:solidFill>
            </a:endParaRPr>
          </a:p>
          <a:p>
            <a:pPr indent="-368300" lvl="0" marL="457200" marR="0" rtl="0" algn="just">
              <a:spcBef>
                <a:spcPts val="0"/>
              </a:spcBef>
              <a:spcAft>
                <a:spcPts val="0"/>
              </a:spcAft>
              <a:buClr>
                <a:schemeClr val="dk1"/>
              </a:buClr>
              <a:buSzPts val="2200"/>
              <a:buAutoNum type="arabicPeriod"/>
            </a:pPr>
            <a:r>
              <a:rPr lang="en-US" sz="2200">
                <a:solidFill>
                  <a:schemeClr val="dk1"/>
                </a:solidFill>
              </a:rPr>
              <a:t>The role of the pseudo committee will be to support the core committee in the engagement process of the events planned for the students. </a:t>
            </a:r>
            <a:endParaRPr sz="2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