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Montserrat SemiBold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Medium"/>
      <p:regular r:id="rId38"/>
      <p:bold r:id="rId39"/>
      <p:italic r:id="rId40"/>
      <p:boldItalic r:id="rId41"/>
    </p:embeddedFont>
    <p:embeddedFont>
      <p:font typeface="Montserrat ExtraBold"/>
      <p:bold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italic.fntdata"/><Relationship Id="rId20" Type="http://schemas.openxmlformats.org/officeDocument/2006/relationships/slide" Target="slides/slide14.xml"/><Relationship Id="rId42" Type="http://schemas.openxmlformats.org/officeDocument/2006/relationships/font" Target="fonts/MontserratExtraBold-bold.fntdata"/><Relationship Id="rId41" Type="http://schemas.openxmlformats.org/officeDocument/2006/relationships/font" Target="fonts/MontserratMedium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MontserratExtraBold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bold.fntdata"/><Relationship Id="rId30" Type="http://schemas.openxmlformats.org/officeDocument/2006/relationships/font" Target="fonts/MontserratSemiBold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SemiBold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bold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e3c609c0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e3c609c0e_2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e3c609c0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7e3c609c0e_2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e3c609c0e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7e3c609c0e_2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e3c609c0e_2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7e3c609c0e_2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e3c609c0e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7e3c609c0e_2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e3c609c0e_2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7e3c609c0e_2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e7723a9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7e7723a92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e7723a9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7e7723a92c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e7723a9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7e7723a92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e7723a9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7e7723a92c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e7723a9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7e7723a92c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e3c609c0e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7e3c609c0e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e7723a92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7e7723a92c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e7723a92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7e7723a92c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e7723a92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g37e7723a92c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e3c609c0e_2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7e3c609c0e_2_1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e3c609c0e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7e3c609c0e_2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e3c609c0e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7e3c609c0e_2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e3c609c0e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7e3c609c0e_2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e3c609c0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7e3c609c0e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e3c609c0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7e3c609c0e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e3c609c0e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7e3c609c0e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e3c609c0e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7e3c609c0e_2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hyperlink" Target="https://github.com/tensorflow/tensor2tensor" TargetMode="External"/><Relationship Id="rId5" Type="http://schemas.openxmlformats.org/officeDocument/2006/relationships/hyperlink" Target="https://github.com/tensorflow/tensor2tenso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2277929" y="224985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484585" y="843558"/>
            <a:ext cx="2250225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>
            <p:ph idx="4294967295" type="ctrTitle"/>
          </p:nvPr>
        </p:nvSpPr>
        <p:spPr>
          <a:xfrm>
            <a:off x="1143000" y="841772"/>
            <a:ext cx="6858000" cy="1790775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4294967295" type="subTitle"/>
          </p:nvPr>
        </p:nvSpPr>
        <p:spPr>
          <a:xfrm>
            <a:off x="1143000" y="2701528"/>
            <a:ext cx="6858000" cy="1241775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4">
            <a:alphaModFix/>
          </a:blip>
          <a:srcRect b="0" l="1534" r="1321" t="15232"/>
          <a:stretch/>
        </p:blipFill>
        <p:spPr>
          <a:xfrm>
            <a:off x="39200" y="783694"/>
            <a:ext cx="9144002" cy="435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3880925" y="1217575"/>
            <a:ext cx="50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Montserrat ExtraBold"/>
                <a:ea typeface="Montserrat ExtraBold"/>
                <a:cs typeface="Montserrat ExtraBold"/>
                <a:sym typeface="Montserrat ExtraBold"/>
              </a:rPr>
              <a:t> Attention Is All You Need</a:t>
            </a:r>
            <a:endParaRPr sz="2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39200" y="3740200"/>
            <a:ext cx="36507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Presented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By :-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Ritesh Sanchala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92200133001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Fenil Vadher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92200133023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Aryan Langhanoja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92200133030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4070975" y="2172450"/>
            <a:ext cx="46872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Department of Information and Communication Technology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204175" y="3930250"/>
            <a:ext cx="44208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Subject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:- Generative AI (01CT0711)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Semester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- 7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Faculty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:- Prof. Abhinay Yadav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58699" y="144000"/>
            <a:ext cx="421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Applications of Attention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2546151" y="896477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484600" y="896475"/>
            <a:ext cx="85215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Uses of Multi-Head Attention in Transformer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Encoder-Decoder Attention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Queries come from the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keys &amp; values from the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 outputs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Lets each decoder position attend to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input positions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(like seq2seq attention).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 Self-Attention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Queries, keys, and values all from the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encoder’s previous layer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encoder position attends to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 other positions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input sequence.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Decoder Self-Attention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Queries, keys, and values all from the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decoder’s previous layer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masking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block access to future tokens, preserving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auto-regressive generation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58701" y="144000"/>
            <a:ext cx="6027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Position-wise Feed-Forward Networks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5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2546151" y="896477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/>
          <p:nvPr/>
        </p:nvSpPr>
        <p:spPr>
          <a:xfrm>
            <a:off x="433950" y="896475"/>
            <a:ext cx="8521500" cy="3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encoder &amp; decoder layer includes a fully connected feed-forward network.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Applied independently &amp; identically to each position.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Composition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linear transformations with a ReLU activation in between.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Equivalent to 1×1 convolutions across positions.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Input/Output dimensionality: dmodel = 512.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Inner-layer dimensionality: dff = 2048.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Parameters differ across layers, but shared across positions.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4297113"/>
            <a:ext cx="38100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58695" y="193175"/>
            <a:ext cx="4560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Embeddings and Softmax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6"/>
          <p:cNvSpPr txBox="1"/>
          <p:nvPr/>
        </p:nvSpPr>
        <p:spPr>
          <a:xfrm>
            <a:off x="2546151" y="896477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358694" y="1055006"/>
            <a:ext cx="85215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Embeddings &amp; Output Projection: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Input/output tokens are mapped to dmodel-dimensional embeddings, with weights shared between input embeddings, output embeddings, and the pre-softmax linear layer; embeddings are scaled by √dmodel.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900" y="2215753"/>
            <a:ext cx="80391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6"/>
          <p:cNvSpPr txBox="1"/>
          <p:nvPr/>
        </p:nvSpPr>
        <p:spPr>
          <a:xfrm>
            <a:off x="840300" y="3930350"/>
            <a:ext cx="74634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Table 1: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Maximum Path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lengths, per-layer complexity and minimum number of sequential operations for different layer types. n is the sequence length, d is the representation dimension, k is the kernel size of convolutions and r the size of the neighborhood in restricted self-attention.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358706" y="226688"/>
            <a:ext cx="4100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Positional Encoding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7"/>
          <p:cNvSpPr txBox="1"/>
          <p:nvPr/>
        </p:nvSpPr>
        <p:spPr>
          <a:xfrm>
            <a:off x="484585" y="843558"/>
            <a:ext cx="22503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2546151" y="896477"/>
            <a:ext cx="2250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358702" y="896475"/>
            <a:ext cx="8245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Positional Encoding: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Adds position information to input embeddings (same dimension as dmodel) so the model can capture sequence order without recurrence or convolution.</a:t>
            </a:r>
            <a:endParaRPr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1618375"/>
            <a:ext cx="3543300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7"/>
          <p:cNvSpPr txBox="1"/>
          <p:nvPr/>
        </p:nvSpPr>
        <p:spPr>
          <a:xfrm>
            <a:off x="484575" y="2523250"/>
            <a:ext cx="8119500" cy="22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Sinusoidal Encoding: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Each position is encoded using sinusoids with wavelengths in a geometric progression (2π → 10000·2π), allowing the model to capture relative positions.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Property: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any offset </a:t>
            </a: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PE(pos+k) can be expressed as a linear function of PE(pos), enabling easy learning of relative attention.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Learned positional embeddings perform similarly, but sinusoidal encoding was chosen for its potential generalization benefits.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58706" y="226688"/>
            <a:ext cx="523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Why Self-Attention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484600" y="945025"/>
            <a:ext cx="82545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Self-Attention Efficiency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Connects all positions in constant sequential steps, unlike RNNs (O(n)) or 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CNN's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that need many stacked layers.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Parallelism Advantage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Processes all tokens simultaneously, while RNNs are inherently sequential and limit parallelization.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Long-Range Dependencies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Provides the shortest path between distant tokens, making global context learning easier than RNNs/CNNs.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Computational Complexity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Faster than RNNs when sequence length n &lt; d; CNNs are often more costly, even with separable convolutions.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Interpretability</a:t>
            </a:r>
            <a:r>
              <a:rPr lang="en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Attention heads specialize in syntactic and semantic roles, offering insights into sentence structure.</a:t>
            </a:r>
            <a:endParaRPr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358705" y="226700"/>
            <a:ext cx="1459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Training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484585" y="843558"/>
            <a:ext cx="22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358700" y="843550"/>
            <a:ext cx="8254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Training Data and Batching :-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Transformer was trained on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WMT 2014 En–De (4.5M pairs, 37k BPE vocab)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En–Fr (36M pairs, 32k word-piece vocab)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with batches of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~25k source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~25k target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tokens.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Hardware and Schedule :-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Transformer base model trained on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 P100 GPUs in ~12 hours (100k steps)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while the big model required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3.5 days (300k steps)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Optimizer :-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They trained with Adam (β₁=0.9, β₂=0.98, ε=10⁻⁹) using a learning rate schedule: linear warm-up for 4000 steps, then decay by inverse square root of step number.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Residual Dropout: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Dropout (rate = 0.1) is applied to sub-layer outputs and to the sum of embeddings + positional encodings before normalization in both encoder and decoder.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Label Smoothing (ε = 0.1)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Slightly increases perplexity by making predictions less confident, but improves overall accuracy and BLEU score.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3775" y="3066150"/>
            <a:ext cx="594360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358694" y="226700"/>
            <a:ext cx="3303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Training(Continue)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484585" y="843558"/>
            <a:ext cx="225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358700" y="843550"/>
            <a:ext cx="825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Regularization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50" y="1311925"/>
            <a:ext cx="7515225" cy="250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0"/>
          <p:cNvSpPr txBox="1"/>
          <p:nvPr/>
        </p:nvSpPr>
        <p:spPr>
          <a:xfrm>
            <a:off x="808125" y="3816275"/>
            <a:ext cx="7047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able 2: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The Transformer outperforms previous state-of-the-art models on WMT’14 English→German and English→French tasks, achieving higher BLEU scores with much lower training cost.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358696" y="226700"/>
            <a:ext cx="1240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334650" y="954550"/>
            <a:ext cx="82905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English→German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Transformer (Big) sets new SOTA with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28.4 BLEU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trained in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3.5 days (8 GPUs)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English→French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Achieves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41.0 BLEU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at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&lt;25% training cost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prior models.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Setup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Checkpoint averaging + beam search (size 4, α=0.6).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Ablations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Balanced heads &amp; larger models help;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 effective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 sinusoidal vs learned encoding → similar results.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358696" y="226700"/>
            <a:ext cx="1240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5" name="Google Shape;27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987" y="902175"/>
            <a:ext cx="6250024" cy="40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358696" y="226700"/>
            <a:ext cx="1240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334650" y="954550"/>
            <a:ext cx="8290500" cy="3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English→German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Transformer (Big) sets new SOTA with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28.4 BLEU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trained in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3.5 days (8 GPUs)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English→French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Achieves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41.0 BLEU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at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&lt;25% training cost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prior models.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Training Setup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Checkpoint averaging + beam search (size 4, α=0.6).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Ablations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Balanced heads &amp; larger models help;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dropout effective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 sinusoidal vs learned encoding → similar results.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79913" y="208669"/>
            <a:ext cx="2355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Abstract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277929" y="224985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84585" y="843558"/>
            <a:ext cx="2250225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484594" y="951806"/>
            <a:ext cx="83517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New Architecture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Replaces recurrence &amp; convolutions with pure attention mechanisms.</a:t>
            </a:r>
            <a:b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Outperforms prior models on machine translation (28.4 BLEU En→De, 41.8 BLEU En→Fr).</a:t>
            </a:r>
            <a:b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Efficiency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More parallelizable &amp; significantly faster training (3.5 days on 8 GPUs).</a:t>
            </a:r>
            <a:b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Generalization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Extends beyond translation, effective in tasks like English constituency parsing.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358696" y="226700"/>
            <a:ext cx="1240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4"/>
          <p:cNvSpPr txBox="1"/>
          <p:nvPr/>
        </p:nvSpPr>
        <p:spPr>
          <a:xfrm>
            <a:off x="334650" y="954550"/>
            <a:ext cx="82905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 &amp; Challenge: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has strong structural constraints and is longer than input; small-data regimes are difficult for RNN seq2seq models.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&amp; Training: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4-layer Transformer, dmodel = 1024, trained on WSJ (40K sentences) and semi-supervised corpus (~17M sentences).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Settings: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Vocabulary 16K (WSJ) / 32K (semi-supervised); used dropout, attention &amp; residual tuning; beam size 21, length penalty α = 0.3.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Results: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Outperforms most previous models, including Berkeley Parser, even with small WSJ-only training set.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Observation: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Shows strong generalization to non-translation tasks without task-specific architecture changes.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58696" y="226700"/>
            <a:ext cx="1240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3" name="Google Shape;29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238" y="1189550"/>
            <a:ext cx="68675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58703" y="226700"/>
            <a:ext cx="2409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6"/>
          <p:cNvSpPr txBox="1"/>
          <p:nvPr/>
        </p:nvSpPr>
        <p:spPr>
          <a:xfrm>
            <a:off x="334650" y="954550"/>
            <a:ext cx="8290500" cy="3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Transformer Overview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First sequence transduction model using only attention, replacing recurrent layers with multi-headed self-attention.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Achieves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state-of-the-art translation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on WMT 2014 English→German and English→French; outperforms previous ensembles.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Efficiency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Trains significantly faster than RNN- or CNN-based architectures.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Directions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Extend to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modalities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(images, audio, video), explore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local/restricted attention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reduce sequential generation.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Open Source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Training and evaluation code available at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https://github.com/tensorflow/tensor2tensor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21698" y="182025"/>
            <a:ext cx="237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Introduction 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2546151" y="896477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484589" y="896475"/>
            <a:ext cx="78639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RNNs, LSTMs &amp; GRUs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Established as state-of-the-art for sequence modeling (e.g., language modeling, machine translation).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Sequential computation (hidden states depend on previous steps) → poor parallelization, memory bottlenecks at longer sequences.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Improvements Tried: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Factorization tricks &amp; conditional computation increased efficiency but couldn’t remove the sequential constraint.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Role of Attention: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Enables modeling long-range dependencies more effectively, but usually combined with recurrent networks.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Transformer Proposal: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Removes recurrence completely, uses only attention to model global dependencies.</a:t>
            </a:r>
            <a:b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Highly parallelizable, faster training (as little as 12 hrs on 8 GPUs) while achieving state-of-the-art translation quality.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58706" y="144000"/>
            <a:ext cx="26235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Background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2546151" y="896477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484594" y="909338"/>
            <a:ext cx="85215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Earlier Models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Extended Neural GPU, ByteNet, and ConvS2S reduce sequential computation using CNNs.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Computational cost grows with distance between positions (linear for ConvS2S, logarithmic for ByteNet).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Makes long-range dependencies harder to capture.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Transformer Advantage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Relates any two positions in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constant number of operations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Multi-Head Attention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 counteract resolution loss from averaging.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Self-Attention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Captures relationships within a single sequence to build representations.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Proven effective in reading comprehension, summarization, entailment, and sentence embeddings.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Innovation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First transduction model built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entirely on self-attention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without RNNs or CNNs.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292148" y="191550"/>
            <a:ext cx="3294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 Model Architecture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159" y="796025"/>
            <a:ext cx="3909516" cy="41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3984275" y="885625"/>
            <a:ext cx="4732200" cy="4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Processes input sequence into hidden representations using layers of self-attention and feed-forward networks.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Generates output sequence step by step, attending to both previous outputs and encoder representations.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Positional Encoding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Adds order information to token embeddings, since self-attention itself is position-agnostic.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Multi-Head Attention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Runs multiple attention mechanisms in parallel to capture diverse relationships between tokens.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Masked Multi-Head Attention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Prevents a token from “seeing” future tokens, ensuring correct autoregressive decoding.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Feed Forward Network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 simple fully connected neural network applied independently to each position for transformation.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292150" y="191550"/>
            <a:ext cx="4732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Encoder and Decoder Stacks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/>
        </p:nvSpPr>
        <p:spPr>
          <a:xfrm>
            <a:off x="484585" y="2215754"/>
            <a:ext cx="225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0"/>
          <p:cNvSpPr txBox="1"/>
          <p:nvPr/>
        </p:nvSpPr>
        <p:spPr>
          <a:xfrm>
            <a:off x="346550" y="936275"/>
            <a:ext cx="83394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 identical layers (N = 6).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layer has:</a:t>
            </a:r>
            <a:b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Multi-head self-attention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sub-layer.</a:t>
            </a:r>
            <a:b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•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Position-wise feed-forward network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Uses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residual connections + layer normalization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LayerNorm(x + Sublayer(x))</a:t>
            </a:r>
            <a:endParaRPr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 dimension: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d_model = 512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for all sub-layers &amp; embeddings.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Decoder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 identical layers (N = 6).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layer has:</a:t>
            </a:r>
            <a:b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•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Masked multi-head self-attention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(prevents looking ahead).</a:t>
            </a:r>
            <a:b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•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Encoder–decoder attention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(attends to encoder output).</a:t>
            </a:r>
            <a:b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•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Feed-forward network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Residual connections + layer normalization applied at each sub-layer.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Ensures predictions at position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depend only on outputs &lt; </a:t>
            </a:r>
            <a:r>
              <a:rPr i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292148" y="191550"/>
            <a:ext cx="3294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Attention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847" y="972025"/>
            <a:ext cx="6104315" cy="3199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216825" y="235200"/>
            <a:ext cx="5125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</a:rPr>
              <a:t> </a:t>
            </a: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Scaled Dot-Product Attention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484585" y="2215754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346550" y="966675"/>
            <a:ext cx="8207700" cy="3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Scaled Dot-Product Attention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Takes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Queries (Q), Keys (K), Values (V)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as input.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Computes similarity: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QKᵀ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scales by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1/√dₖ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then applies softmax to get weights.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Prevents large dot products that push softmax into low-gradient regions.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Formula: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Comparison with Additive Attention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Additive Attention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Uses a feed-forward network with a hidden layer.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Dot-Product Attention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Much faster &amp; memory-efficient with matrix multiplication.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small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dₖ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both perform similarly; for large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dₖ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scaling is critical.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Efficiency Advantage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Dot-product with scaling leverages highly optimized GPU matrix operations.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Makes training more parallelizable compared to additive attention.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5825" y="2129925"/>
            <a:ext cx="3161675" cy="5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58696" y="144000"/>
            <a:ext cx="4213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1800"/>
              <a:buFont typeface="Calibri"/>
              <a:buNone/>
            </a:pPr>
            <a:r>
              <a:rPr b="1" lang="en" sz="2300">
                <a:solidFill>
                  <a:srgbClr val="04A2B9"/>
                </a:solidFill>
                <a:latin typeface="Montserrat"/>
                <a:ea typeface="Montserrat"/>
                <a:cs typeface="Montserrat"/>
                <a:sym typeface="Montserrat"/>
              </a:rPr>
              <a:t>Multi-Head Attention</a:t>
            </a:r>
            <a:endParaRPr b="1" sz="2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484585" y="843558"/>
            <a:ext cx="2250225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2546151" y="896477"/>
            <a:ext cx="2250225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358694" y="896481"/>
            <a:ext cx="8521500" cy="4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Concept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Instead of one attention function with full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dmodel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dimensions, queries, keys, and values are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linearly projected h times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projection maps to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dk, dk, dv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dimensions, enabling multiple attention computations in parallel.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Mechanism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Each head performs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scaled dot-product attention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independently.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Outputs from all heads are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concatenated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passed through a projection matrix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Benefits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Allows the model to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attend to different representation subspaces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at different positions.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Overcomes the limitation of a single head, where averaging weakens representational capacity.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(Paper Setup)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8 heads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each with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dk = 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dvr model</a:t>
            </a: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/h = 64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Computational cost remains comparable to single-head attention due to reduced dimensions per head.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