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9"/>
  </p:notesMasterIdLst>
  <p:sldIdLst>
    <p:sldId id="256" r:id="rId2"/>
    <p:sldId id="714" r:id="rId3"/>
    <p:sldId id="715" r:id="rId4"/>
    <p:sldId id="730" r:id="rId5"/>
    <p:sldId id="716" r:id="rId6"/>
    <p:sldId id="717" r:id="rId7"/>
    <p:sldId id="718" r:id="rId8"/>
    <p:sldId id="720" r:id="rId9"/>
    <p:sldId id="723" r:id="rId10"/>
    <p:sldId id="722" r:id="rId11"/>
    <p:sldId id="721" r:id="rId12"/>
    <p:sldId id="724" r:id="rId13"/>
    <p:sldId id="726" r:id="rId14"/>
    <p:sldId id="725" r:id="rId15"/>
    <p:sldId id="727" r:id="rId16"/>
    <p:sldId id="711"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A3E"/>
    <a:srgbClr val="21275D"/>
    <a:srgbClr val="203864"/>
    <a:srgbClr val="333F50"/>
    <a:srgbClr val="8497B0"/>
    <a:srgbClr val="8FAADC"/>
    <a:srgbClr val="2F5597"/>
    <a:srgbClr val="626CC7"/>
    <a:srgbClr val="323B8D"/>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2888" autoAdjust="0"/>
  </p:normalViewPr>
  <p:slideViewPr>
    <p:cSldViewPr snapToGrid="0">
      <p:cViewPr varScale="1">
        <p:scale>
          <a:sx n="74" d="100"/>
          <a:sy n="74" d="100"/>
        </p:scale>
        <p:origin x="1603" y="7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29-12-2024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dirty="0"/>
          </a:p>
        </p:txBody>
      </p:sp>
    </p:spTree>
    <p:extLst>
      <p:ext uri="{BB962C8B-B14F-4D97-AF65-F5344CB8AC3E}">
        <p14:creationId xmlns:p14="http://schemas.microsoft.com/office/powerpoint/2010/main" val="40771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dirty="0"/>
          </a:p>
        </p:txBody>
      </p:sp>
    </p:spTree>
    <p:extLst>
      <p:ext uri="{BB962C8B-B14F-4D97-AF65-F5344CB8AC3E}">
        <p14:creationId xmlns:p14="http://schemas.microsoft.com/office/powerpoint/2010/main" val="258141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42900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Predicting Movie Success</a:t>
            </a:r>
          </a:p>
          <a:p>
            <a:pPr algn="ctr"/>
            <a:endParaRPr lang="en-US" sz="4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2442E4-F6B9-C830-30ED-CBAED7B683FB}"/>
              </a:ext>
            </a:extLst>
          </p:cNvPr>
          <p:cNvSpPr txBox="1"/>
          <p:nvPr/>
        </p:nvSpPr>
        <p:spPr>
          <a:xfrm>
            <a:off x="9633857" y="5791200"/>
            <a:ext cx="1915886" cy="584775"/>
          </a:xfrm>
          <a:prstGeom prst="rect">
            <a:avLst/>
          </a:prstGeom>
          <a:noFill/>
        </p:spPr>
        <p:txBody>
          <a:bodyPr wrap="square" rtlCol="0">
            <a:spAutoFit/>
          </a:bodyPr>
          <a:lstStyle/>
          <a:p>
            <a:r>
              <a:rPr lang="en-IN" sz="3200" b="1" dirty="0">
                <a:solidFill>
                  <a:schemeClr val="bg1"/>
                </a:solidFill>
                <a:latin typeface="+mj-lt"/>
              </a:rPr>
              <a:t>Fenil Vora</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F971A38-F034-A462-6DB1-8E60B4FD9ADB}"/>
              </a:ext>
            </a:extLst>
          </p:cNvPr>
          <p:cNvSpPr txBox="1">
            <a:spLocks/>
          </p:cNvSpPr>
          <p:nvPr/>
        </p:nvSpPr>
        <p:spPr>
          <a:xfrm>
            <a:off x="814863" y="1087908"/>
            <a:ext cx="10440966" cy="518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002060"/>
                </a:solidFill>
                <a:latin typeface="Times New Roman" panose="02020603050405020304" pitchFamily="18" charset="0"/>
                <a:cs typeface="Times New Roman" panose="02020603050405020304" pitchFamily="18" charset="0"/>
              </a:rPr>
              <a:t>4. Label encoding :</a:t>
            </a:r>
          </a:p>
          <a:p>
            <a:pPr algn="just"/>
            <a:r>
              <a:rPr lang="en-US" sz="2400" dirty="0">
                <a:solidFill>
                  <a:srgbClr val="002060"/>
                </a:solidFill>
                <a:latin typeface="Times New Roman" panose="02020603050405020304" pitchFamily="18" charset="0"/>
                <a:cs typeface="Times New Roman" panose="02020603050405020304" pitchFamily="18" charset="0"/>
              </a:rPr>
              <a:t>All the categorical columns are label encoded in this step.</a:t>
            </a:r>
          </a:p>
          <a:p>
            <a:pPr marL="0" indent="0" algn="just">
              <a:buFont typeface="Arial" panose="020B0604020202020204" pitchFamily="34" charse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400" dirty="0">
                <a:solidFill>
                  <a:srgbClr val="002060"/>
                </a:solidFill>
                <a:latin typeface="Times New Roman" panose="02020603050405020304" pitchFamily="18" charset="0"/>
                <a:cs typeface="Times New Roman" panose="02020603050405020304" pitchFamily="18" charset="0"/>
              </a:rPr>
              <a:t>5. Correlation :</a:t>
            </a:r>
          </a:p>
          <a:p>
            <a:pPr algn="just"/>
            <a:r>
              <a:rPr lang="en-US" sz="2400" dirty="0">
                <a:solidFill>
                  <a:srgbClr val="002060"/>
                </a:solidFill>
                <a:latin typeface="Times New Roman" panose="02020603050405020304" pitchFamily="18" charset="0"/>
                <a:cs typeface="Times New Roman" panose="02020603050405020304" pitchFamily="18" charset="0"/>
              </a:rPr>
              <a:t>We have to find out if there is any relation between the columns. Multicollinearity cause errors to the prediction. Hence, we remove any multicollinearity. We also remove the column ‘imdb_score’ since we already have a column ‘box_office_status’.</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7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0336-0FBE-4E64-E6BD-71B3CB51A1F1}"/>
              </a:ext>
            </a:extLst>
          </p:cNvPr>
          <p:cNvSpPr>
            <a:spLocks noGrp="1"/>
          </p:cNvSpPr>
          <p:nvPr>
            <p:ph type="title"/>
          </p:nvPr>
        </p:nvSpPr>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3. Classification Model Building</a:t>
            </a:r>
            <a:br>
              <a:rPr lang="en-US" sz="4000" b="1"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endParaRPr>
          </a:p>
        </p:txBody>
      </p:sp>
      <p:sp>
        <p:nvSpPr>
          <p:cNvPr id="3" name="Content Placeholder 2">
            <a:extLst>
              <a:ext uri="{FF2B5EF4-FFF2-40B4-BE49-F238E27FC236}">
                <a16:creationId xmlns:a16="http://schemas.microsoft.com/office/drawing/2014/main" id="{29AFAD36-F735-C756-39FD-9EB62F2CD2EB}"/>
              </a:ext>
            </a:extLst>
          </p:cNvPr>
          <p:cNvSpPr>
            <a:spLocks noGrp="1"/>
          </p:cNvSpPr>
          <p:nvPr>
            <p:ph idx="1"/>
          </p:nvPr>
        </p:nvSpPr>
        <p:spPr>
          <a:xfrm>
            <a:off x="678883" y="1348503"/>
            <a:ext cx="10834234" cy="4398066"/>
          </a:xfrm>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p>
          <a:p>
            <a:pPr algn="just"/>
            <a:r>
              <a:rPr lang="en-US" dirty="0">
                <a:solidFill>
                  <a:srgbClr val="002060"/>
                </a:solidFill>
                <a:latin typeface="Times New Roman" panose="02020603050405020304" pitchFamily="18" charset="0"/>
                <a:cs typeface="Times New Roman" panose="02020603050405020304" pitchFamily="18" charset="0"/>
              </a:rPr>
              <a:t>Splitting the data into X and y where X contains independent variables and y contain Target/Dependent variable.</a:t>
            </a:r>
          </a:p>
          <a:p>
            <a:endParaRPr lang="en-IN" dirty="0">
              <a:solidFill>
                <a:srgbClr val="002060"/>
              </a:solidFill>
            </a:endParaRPr>
          </a:p>
        </p:txBody>
      </p:sp>
    </p:spTree>
    <p:extLst>
      <p:ext uri="{BB962C8B-B14F-4D97-AF65-F5344CB8AC3E}">
        <p14:creationId xmlns:p14="http://schemas.microsoft.com/office/powerpoint/2010/main" val="326077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5DAB0-F4DC-3226-637E-8AD8ECDAAB0A}"/>
              </a:ext>
            </a:extLst>
          </p:cNvPr>
          <p:cNvSpPr>
            <a:spLocks noGrp="1"/>
          </p:cNvSpPr>
          <p:nvPr>
            <p:ph idx="1"/>
          </p:nvPr>
        </p:nvSpPr>
        <p:spPr>
          <a:xfrm>
            <a:off x="678884" y="838200"/>
            <a:ext cx="10834234" cy="5234941"/>
          </a:xfrm>
        </p:spPr>
        <p:txBody>
          <a:bodyPr/>
          <a:lstStyle/>
          <a:p>
            <a:pPr marL="514350" indent="-514350" algn="just">
              <a:buAutoNum type="arabicPeriod"/>
            </a:pPr>
            <a:r>
              <a:rPr lang="en-US" sz="2800" dirty="0">
                <a:solidFill>
                  <a:srgbClr val="002060"/>
                </a:solidFill>
                <a:latin typeface="Times New Roman" panose="02020603050405020304" pitchFamily="18" charset="0"/>
                <a:cs typeface="Times New Roman" panose="02020603050405020304" pitchFamily="18" charset="0"/>
              </a:rPr>
              <a:t>Train Test Split :</a:t>
            </a:r>
          </a:p>
          <a:p>
            <a:pPr algn="just"/>
            <a:r>
              <a:rPr lang="en-US" sz="2800" dirty="0">
                <a:solidFill>
                  <a:srgbClr val="002060"/>
                </a:solidFill>
                <a:latin typeface="Times New Roman" panose="02020603050405020304" pitchFamily="18" charset="0"/>
                <a:cs typeface="Times New Roman" panose="02020603050405020304" pitchFamily="18" charset="0"/>
              </a:rPr>
              <a:t>We need data not only to train our model but also to test our model. So splitting the dataset into 70:30 (Train: Test) ratio. We have a predefined a function in Sklearn library called train_test_split, we use that.</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2. Scaling :</a:t>
            </a:r>
          </a:p>
          <a:p>
            <a:pPr algn="just"/>
            <a:r>
              <a:rPr lang="en-US" sz="2800" dirty="0">
                <a:solidFill>
                  <a:srgbClr val="002060"/>
                </a:solidFill>
                <a:latin typeface="Times New Roman" panose="02020603050405020304" pitchFamily="18" charset="0"/>
                <a:cs typeface="Times New Roman" panose="02020603050405020304" pitchFamily="18" charset="0"/>
              </a:rPr>
              <a:t>Few variables will be in the range of Millions and some in Tens, lets bring all of them into same scale.</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65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5BA-808A-CCC4-4912-18811256703B}"/>
              </a:ext>
            </a:extLst>
          </p:cNvPr>
          <p:cNvSpPr>
            <a:spLocks noGrp="1"/>
          </p:cNvSpPr>
          <p:nvPr>
            <p:ph type="title"/>
          </p:nvPr>
        </p:nvSpPr>
        <p:spPr>
          <a:xfrm>
            <a:off x="406741" y="282047"/>
            <a:ext cx="10834234" cy="612775"/>
          </a:xfrm>
        </p:spPr>
        <p:txBody>
          <a:bodyPr>
            <a:normAutofit fontScale="90000"/>
          </a:bodyPr>
          <a:lstStyle/>
          <a:p>
            <a:r>
              <a:rPr lang="en-US" sz="3200" b="0" dirty="0">
                <a:latin typeface="Times New Roman" panose="02020603050405020304" pitchFamily="18" charset="0"/>
                <a:cs typeface="Times New Roman" panose="02020603050405020304" pitchFamily="18" charset="0"/>
              </a:rPr>
              <a:t>3. Feature Selection using RFECV :</a:t>
            </a:r>
            <a:br>
              <a:rPr lang="en-US" sz="3200" b="0" dirty="0">
                <a:latin typeface="Times New Roman" panose="02020603050405020304" pitchFamily="18" charset="0"/>
                <a:cs typeface="Times New Roman" panose="02020603050405020304" pitchFamily="18" charset="0"/>
              </a:rPr>
            </a:br>
            <a:endParaRPr lang="en-IN" b="0" dirty="0"/>
          </a:p>
        </p:txBody>
      </p:sp>
      <p:pic>
        <p:nvPicPr>
          <p:cNvPr id="6" name="Content Placeholder 5">
            <a:extLst>
              <a:ext uri="{FF2B5EF4-FFF2-40B4-BE49-F238E27FC236}">
                <a16:creationId xmlns:a16="http://schemas.microsoft.com/office/drawing/2014/main" id="{1423F06D-3979-C369-9814-DB061F138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 y="609600"/>
            <a:ext cx="9231085" cy="5966353"/>
          </a:xfrm>
        </p:spPr>
      </p:pic>
    </p:spTree>
    <p:extLst>
      <p:ext uri="{BB962C8B-B14F-4D97-AF65-F5344CB8AC3E}">
        <p14:creationId xmlns:p14="http://schemas.microsoft.com/office/powerpoint/2010/main" val="148572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2ED8C-EFEC-0950-388F-691B68AE2086}"/>
              </a:ext>
            </a:extLst>
          </p:cNvPr>
          <p:cNvSpPr>
            <a:spLocks noGrp="1"/>
          </p:cNvSpPr>
          <p:nvPr>
            <p:ph idx="1"/>
          </p:nvPr>
        </p:nvSpPr>
        <p:spPr>
          <a:xfrm>
            <a:off x="678883" y="782445"/>
            <a:ext cx="10834234" cy="4943439"/>
          </a:xfrm>
        </p:spPr>
        <p:txBody>
          <a:bodyPr>
            <a:normAutofit/>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4. Random Forest :</a:t>
            </a:r>
          </a:p>
          <a:p>
            <a:pPr algn="just"/>
            <a:r>
              <a:rPr lang="en-US" sz="2800" dirty="0">
                <a:solidFill>
                  <a:srgbClr val="002060"/>
                </a:solidFill>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5. Confusion Matrix</a:t>
            </a:r>
            <a:r>
              <a:rPr lang="en-US" dirty="0">
                <a:solidFill>
                  <a:srgbClr val="002060"/>
                </a:solidFill>
                <a:latin typeface="Times New Roman" panose="02020603050405020304" pitchFamily="18" charset="0"/>
                <a:cs typeface="Times New Roman" panose="02020603050405020304" pitchFamily="18" charset="0"/>
              </a:rPr>
              <a:t> :</a:t>
            </a:r>
            <a:endParaRPr lang="en-US" sz="2800"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A confusion matrix is a matrix that summarizes the performance of a machine learning model on a set of test data. It is a means of displaying the number of accurate and inaccurate instances based on the model’s predictions. It is often used to measure the performance of classification models, which aim to predict a categorical label for each input instance.</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800"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endParaRPr>
          </a:p>
        </p:txBody>
      </p:sp>
    </p:spTree>
    <p:extLst>
      <p:ext uri="{BB962C8B-B14F-4D97-AF65-F5344CB8AC3E}">
        <p14:creationId xmlns:p14="http://schemas.microsoft.com/office/powerpoint/2010/main" val="346963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C20FF-8DDE-117D-A330-A9FFC8156925}"/>
              </a:ext>
            </a:extLst>
          </p:cNvPr>
          <p:cNvSpPr>
            <a:spLocks noGrp="1"/>
          </p:cNvSpPr>
          <p:nvPr>
            <p:ph idx="1"/>
          </p:nvPr>
        </p:nvSpPr>
        <p:spPr>
          <a:xfrm>
            <a:off x="678883" y="390560"/>
            <a:ext cx="10834234" cy="5476839"/>
          </a:xfrm>
        </p:spPr>
        <p:txBody>
          <a:bodyPr/>
          <a:lstStyle/>
          <a:p>
            <a:pPr marL="0" indent="0">
              <a:buNone/>
            </a:pPr>
            <a:r>
              <a:rPr lang="en-US" sz="2800" dirty="0">
                <a:solidFill>
                  <a:srgbClr val="002060"/>
                </a:solidFill>
                <a:latin typeface="Times New Roman" panose="02020603050405020304" pitchFamily="18" charset="0"/>
                <a:cs typeface="Times New Roman" panose="02020603050405020304" pitchFamily="18" charset="0"/>
              </a:rPr>
              <a:t>6. Classification Report :</a:t>
            </a:r>
            <a:endParaRPr lang="en-IN" sz="2800"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As seen in the classification report. We have an accuracy of 80% for this model.</a:t>
            </a:r>
          </a:p>
          <a:p>
            <a:endParaRPr lang="en-IN" dirty="0">
              <a:solidFill>
                <a:srgbClr val="002060"/>
              </a:solidFill>
            </a:endParaRPr>
          </a:p>
        </p:txBody>
      </p:sp>
      <p:pic>
        <p:nvPicPr>
          <p:cNvPr id="4" name="Picture 3">
            <a:extLst>
              <a:ext uri="{FF2B5EF4-FFF2-40B4-BE49-F238E27FC236}">
                <a16:creationId xmlns:a16="http://schemas.microsoft.com/office/drawing/2014/main" id="{43FE45D3-8301-B43A-1309-11883F0BC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297" y="2111829"/>
            <a:ext cx="7463406" cy="3247527"/>
          </a:xfrm>
          <a:prstGeom prst="rect">
            <a:avLst/>
          </a:prstGeom>
        </p:spPr>
      </p:pic>
    </p:spTree>
    <p:extLst>
      <p:ext uri="{BB962C8B-B14F-4D97-AF65-F5344CB8AC3E}">
        <p14:creationId xmlns:p14="http://schemas.microsoft.com/office/powerpoint/2010/main" val="194971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4" y="172084"/>
            <a:ext cx="10834234" cy="612775"/>
          </a:xfrm>
        </p:spPr>
        <p:txBody>
          <a:bodyPr/>
          <a:lstStyle/>
          <a:p>
            <a:pPr algn="ctr"/>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874643"/>
            <a:ext cx="10834234" cy="5198498"/>
          </a:xfrm>
        </p:spPr>
        <p:txBody>
          <a:bodyPr>
            <a:normAutofit fontScale="62500" lnSpcReduction="20000"/>
          </a:bodyPr>
          <a:lstStyle/>
          <a:p>
            <a:pPr marL="0" indent="0">
              <a:buNone/>
            </a:pPr>
            <a:r>
              <a:rPr lang="en-US" sz="2800" b="1" dirty="0">
                <a:solidFill>
                  <a:srgbClr val="002060"/>
                </a:solidFill>
                <a:latin typeface="Times New Roman" panose="02020603050405020304" pitchFamily="18" charset="0"/>
                <a:cs typeface="Times New Roman" panose="02020603050405020304" pitchFamily="18" charset="0"/>
              </a:rPr>
              <a:t>1. Introduction</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1. </a:t>
            </a:r>
            <a:r>
              <a:rPr lang="en-US" dirty="0">
                <a:solidFill>
                  <a:srgbClr val="002060"/>
                </a:solidFill>
                <a:latin typeface="Times New Roman" panose="02020603050405020304" pitchFamily="18" charset="0"/>
                <a:cs typeface="Times New Roman" panose="02020603050405020304" pitchFamily="18" charset="0"/>
              </a:rPr>
              <a:t>Project Goal</a:t>
            </a: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800" dirty="0">
                <a:solidFill>
                  <a:srgbClr val="002060"/>
                </a:solidFill>
                <a:latin typeface="Times New Roman" panose="02020603050405020304" pitchFamily="18" charset="0"/>
                <a:cs typeface="Times New Roman" panose="02020603050405020304" pitchFamily="18" charset="0"/>
              </a:rPr>
              <a:t>	2. Project Benefits</a:t>
            </a:r>
          </a:p>
          <a:p>
            <a:pPr marL="0" indent="0">
              <a:buNone/>
            </a:pPr>
            <a:r>
              <a:rPr lang="en-US" sz="2800" b="1" dirty="0">
                <a:solidFill>
                  <a:srgbClr val="002060"/>
                </a:solidFill>
                <a:latin typeface="Times New Roman" panose="02020603050405020304" pitchFamily="18" charset="0"/>
                <a:cs typeface="Times New Roman" panose="02020603050405020304" pitchFamily="18" charset="0"/>
              </a:rPr>
              <a:t>2. Data Exploration</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1. Importing Dataset and Libraries</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2. Categorizing the Target Variables</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3. Handling Missing Values</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4. Label Encoding</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5. Correlation</a:t>
            </a:r>
          </a:p>
          <a:p>
            <a:pPr marL="0" indent="0">
              <a:buNone/>
            </a:pPr>
            <a:r>
              <a:rPr lang="en-US" sz="2800" b="1" dirty="0">
                <a:solidFill>
                  <a:srgbClr val="002060"/>
                </a:solidFill>
                <a:latin typeface="Times New Roman" panose="02020603050405020304" pitchFamily="18" charset="0"/>
                <a:cs typeface="Times New Roman" panose="02020603050405020304" pitchFamily="18" charset="0"/>
              </a:rPr>
              <a:t>3. Classification Model Building</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1. Train Test Split</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2. Scaling</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3. Feature Selection using RFECV</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4. Random Forest</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5. Confusion Matrix</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	6. Classification Report</a:t>
            </a:r>
            <a:endParaRPr lang="en-IN"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9156-9E81-3CE0-FEA3-08B1DE8041C5}"/>
              </a:ext>
            </a:extLst>
          </p:cNvPr>
          <p:cNvSpPr>
            <a:spLocks noGrp="1"/>
          </p:cNvSpPr>
          <p:nvPr>
            <p:ph type="title"/>
          </p:nvPr>
        </p:nvSpPr>
        <p:spPr>
          <a:xfrm>
            <a:off x="678883" y="331110"/>
            <a:ext cx="10834234" cy="612775"/>
          </a:xfrm>
        </p:spPr>
        <p:txBody>
          <a:bodyPr>
            <a:normAutofit/>
          </a:bodyPr>
          <a:lstStyle/>
          <a:p>
            <a:pPr algn="ctr"/>
            <a:r>
              <a:rPr lang="en-IN" sz="3600" b="1" kern="100" dirty="0">
                <a:effectLst/>
                <a:latin typeface="Times New Roman" panose="02020603050405020304" pitchFamily="18" charset="0"/>
                <a:ea typeface="Aptos" panose="020B0004020202020204" pitchFamily="34"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F6B66D1C-45F6-7633-047A-9CCC0701E4D4}"/>
              </a:ext>
            </a:extLst>
          </p:cNvPr>
          <p:cNvSpPr>
            <a:spLocks noGrp="1"/>
          </p:cNvSpPr>
          <p:nvPr>
            <p:ph idx="1"/>
          </p:nvPr>
        </p:nvSpPr>
        <p:spPr>
          <a:xfrm>
            <a:off x="882926" y="1227813"/>
            <a:ext cx="10426148" cy="4984143"/>
          </a:xfrm>
        </p:spPr>
        <p:txBody>
          <a:bodyPr>
            <a:normAutofit fontScale="92500" lnSpcReduction="20000"/>
          </a:bodyPr>
          <a:lstStyle/>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Load and explore the dataset using pandas, matplotlib, and seaborn. </a:t>
            </a:r>
          </a:p>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Preprocess the data, including handling missing values, label encoding, and addressing multicollinearity. </a:t>
            </a:r>
          </a:p>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Implement feature selection.</a:t>
            </a:r>
          </a:p>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Split the data into training and testing sets, and apply feature scaling. </a:t>
            </a:r>
          </a:p>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Train and evaluate a Random Forest classifier for predicting movie success categories. </a:t>
            </a:r>
          </a:p>
          <a:p>
            <a:pPr marL="342900" lvl="0" indent="-342900" algn="just">
              <a:lnSpc>
                <a:spcPct val="115000"/>
              </a:lnSpc>
              <a:spcBef>
                <a:spcPts val="1200"/>
              </a:spcBef>
              <a:spcAft>
                <a:spcPts val="1200"/>
              </a:spcAft>
              <a:buFont typeface="Symbol" panose="05050102010706020507" pitchFamily="18" charset="2"/>
              <a:buChar char=""/>
            </a:pPr>
            <a:r>
              <a:rPr lang="en-IN" sz="28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Generate and interpret performance metrics and visualizations. </a:t>
            </a:r>
          </a:p>
          <a:p>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87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BB8C-8D59-39FA-F114-2147A9C84995}"/>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8B39CC1A-5FCC-03CF-F4DC-F470C69BDFEF}"/>
              </a:ext>
            </a:extLst>
          </p:cNvPr>
          <p:cNvSpPr>
            <a:spLocks noGrp="1"/>
          </p:cNvSpPr>
          <p:nvPr>
            <p:ph idx="1"/>
          </p:nvPr>
        </p:nvSpPr>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The movie industry is highly competitive, and predicting a film’s success is a major challenge due to the many factors that influence its performance, such as genre, cast, budget, and marketing. This project aims to develop a predictive model to forecast a movie's potential </a:t>
            </a:r>
            <a:r>
              <a:rPr lang="en-US">
                <a:solidFill>
                  <a:srgbClr val="002060"/>
                </a:solidFill>
                <a:latin typeface="Times New Roman" panose="02020603050405020304" pitchFamily="18" charset="0"/>
                <a:cs typeface="Times New Roman" panose="02020603050405020304" pitchFamily="18" charset="0"/>
              </a:rPr>
              <a:t>success after </a:t>
            </a:r>
            <a:r>
              <a:rPr lang="en-US" dirty="0">
                <a:solidFill>
                  <a:srgbClr val="002060"/>
                </a:solidFill>
                <a:latin typeface="Times New Roman" panose="02020603050405020304" pitchFamily="18" charset="0"/>
                <a:cs typeface="Times New Roman" panose="02020603050405020304" pitchFamily="18" charset="0"/>
              </a:rPr>
              <a:t>its release. </a:t>
            </a:r>
          </a:p>
          <a:p>
            <a:r>
              <a:rPr lang="en-US" dirty="0">
                <a:solidFill>
                  <a:srgbClr val="002060"/>
                </a:solidFill>
                <a:latin typeface="Times New Roman" panose="02020603050405020304" pitchFamily="18" charset="0"/>
                <a:cs typeface="Times New Roman" panose="02020603050405020304" pitchFamily="18" charset="0"/>
              </a:rPr>
              <a:t>By analyzing historical data, we seek to identify key factors that contribute to box office performance and audience reception. The benefits of this model include more informed investment decisions, targeted marketing strategies, better talent selection, and reduced financial risk for stakeholders in the film industry.</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41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9D5B2-0ADB-E5A1-80AA-5CF316C4C896}"/>
              </a:ext>
            </a:extLst>
          </p:cNvPr>
          <p:cNvSpPr>
            <a:spLocks noGrp="1"/>
          </p:cNvSpPr>
          <p:nvPr>
            <p:ph idx="1"/>
          </p:nvPr>
        </p:nvSpPr>
        <p:spPr>
          <a:xfrm>
            <a:off x="678884" y="816429"/>
            <a:ext cx="10834234" cy="5256712"/>
          </a:xfrm>
        </p:spPr>
        <p:txBody>
          <a:bodyPr>
            <a:normAutofit/>
          </a:bodyPr>
          <a:lstStyle/>
          <a:p>
            <a:pPr marL="0" indent="0" algn="just">
              <a:buNone/>
            </a:pPr>
            <a:r>
              <a:rPr lang="en-IN" dirty="0">
                <a:solidFill>
                  <a:srgbClr val="002060"/>
                </a:solidFill>
                <a:latin typeface="Times New Roman" panose="02020603050405020304" pitchFamily="18" charset="0"/>
                <a:cs typeface="Times New Roman" panose="02020603050405020304" pitchFamily="18" charset="0"/>
              </a:rPr>
              <a:t>1. </a:t>
            </a:r>
            <a:r>
              <a:rPr lang="en-IN"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Project Goal </a:t>
            </a:r>
            <a:r>
              <a:rPr lang="en-IN" sz="3200" dirty="0">
                <a:solidFill>
                  <a:srgbClr val="002060"/>
                </a:solidFill>
                <a:latin typeface="Times New Roman" panose="02020603050405020304" pitchFamily="18" charset="0"/>
                <a:cs typeface="Times New Roman" panose="02020603050405020304" pitchFamily="18" charset="0"/>
              </a:rPr>
              <a:t>:</a:t>
            </a:r>
          </a:p>
          <a:p>
            <a:pPr algn="just"/>
            <a:endParaRPr lang="en-IN" sz="36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en-IN" sz="24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To develop a comprehensive data analysis pipeline and a robust machine learning model to accurately predict movie success categories (Hit, Average, Flop) based on various movie attributes. By utilizing this model, the studio aims to improve movie production decisions, marketing strategies, and overall film industry insights.</a:t>
            </a:r>
          </a:p>
          <a:p>
            <a:endParaRPr lang="en-IN" sz="2000" dirty="0">
              <a:solidFill>
                <a:srgbClr val="002060"/>
              </a:solidFill>
              <a:latin typeface="Times New Roman" panose="02020603050405020304" pitchFamily="18" charset="0"/>
              <a:cs typeface="Times New Roman" panose="02020603050405020304" pitchFamily="18" charset="0"/>
            </a:endParaRPr>
          </a:p>
          <a:p>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64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C1C2F-9614-AACA-AA8D-BD8B59E0C208}"/>
              </a:ext>
            </a:extLst>
          </p:cNvPr>
          <p:cNvSpPr>
            <a:spLocks noGrp="1"/>
          </p:cNvSpPr>
          <p:nvPr>
            <p:ph idx="1"/>
          </p:nvPr>
        </p:nvSpPr>
        <p:spPr>
          <a:xfrm>
            <a:off x="678884" y="664029"/>
            <a:ext cx="10834234" cy="5409112"/>
          </a:xfrm>
        </p:spPr>
        <p:txBody>
          <a:bodyPr>
            <a:normAutofit/>
          </a:bodyPr>
          <a:lstStyle/>
          <a:p>
            <a:pPr marL="0" lvl="0" indent="0" algn="just">
              <a:lnSpc>
                <a:spcPct val="115000"/>
              </a:lnSpc>
              <a:spcBef>
                <a:spcPts val="1200"/>
              </a:spcBef>
              <a:spcAft>
                <a:spcPts val="1200"/>
              </a:spcAft>
              <a:buNone/>
            </a:pPr>
            <a:r>
              <a:rPr lang="en-US" dirty="0">
                <a:solidFill>
                  <a:srgbClr val="002060"/>
                </a:solidFill>
                <a:latin typeface="Times New Roman" panose="02020603050405020304" pitchFamily="18" charset="0"/>
                <a:cs typeface="Times New Roman" panose="02020603050405020304" pitchFamily="18" charset="0"/>
              </a:rPr>
              <a:t>2. Project Benefits :</a:t>
            </a:r>
            <a:endParaRPr lang="en-IN"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en-IN" sz="24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Production Optimization: The model will help identify factors influencing movie success, allowing for more informed decisions in movie production. </a:t>
            </a:r>
          </a:p>
          <a:p>
            <a:pPr marL="342900" lvl="0" indent="-342900" algn="just">
              <a:lnSpc>
                <a:spcPct val="115000"/>
              </a:lnSpc>
              <a:spcBef>
                <a:spcPts val="1200"/>
              </a:spcBef>
              <a:spcAft>
                <a:spcPts val="1200"/>
              </a:spcAft>
              <a:buFont typeface="Symbol" panose="05050102010706020507" pitchFamily="18" charset="2"/>
              <a:buChar char=""/>
            </a:pPr>
            <a:r>
              <a:rPr lang="en-IN" sz="24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Marketing Strategy: Accurate prediction of movie success can assist in tailoring marketing efforts and budget allocation. </a:t>
            </a:r>
          </a:p>
          <a:p>
            <a:pPr marL="342900" lvl="0" indent="-342900" algn="just">
              <a:lnSpc>
                <a:spcPct val="115000"/>
              </a:lnSpc>
              <a:spcBef>
                <a:spcPts val="1200"/>
              </a:spcBef>
              <a:spcAft>
                <a:spcPts val="1200"/>
              </a:spcAft>
              <a:buFont typeface="Symbol" panose="05050102010706020507" pitchFamily="18" charset="2"/>
              <a:buChar char=""/>
            </a:pPr>
            <a:r>
              <a:rPr lang="en-IN" sz="2400"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Industry Insights: Understanding success patterns can guide future trends and innovations in filmmaking. </a:t>
            </a:r>
          </a:p>
          <a:p>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98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854D-3AAE-16B4-5604-AA1CB24482BB}"/>
              </a:ext>
            </a:extLst>
          </p:cNvPr>
          <p:cNvSpPr>
            <a:spLocks noGrp="1"/>
          </p:cNvSpPr>
          <p:nvPr>
            <p:ph type="title"/>
          </p:nvPr>
        </p:nvSpPr>
        <p:spPr/>
        <p:txBody>
          <a:bodyPr>
            <a:normAutofit fontScale="90000"/>
          </a:bodyPr>
          <a:lstStyle/>
          <a:p>
            <a:r>
              <a:rPr lang="en-US" sz="3600" dirty="0">
                <a:solidFill>
                  <a:srgbClr val="002060"/>
                </a:solidFill>
                <a:latin typeface="Times New Roman" panose="02020603050405020304" pitchFamily="18" charset="0"/>
                <a:cs typeface="Times New Roman" panose="02020603050405020304" pitchFamily="18" charset="0"/>
              </a:rPr>
              <a:t>2. Data </a:t>
            </a:r>
            <a:r>
              <a:rPr lang="en-US" sz="3200" dirty="0">
                <a:solidFill>
                  <a:srgbClr val="002060"/>
                </a:solidFill>
                <a:latin typeface="Times New Roman" panose="02020603050405020304" pitchFamily="18" charset="0"/>
                <a:cs typeface="Times New Roman" panose="02020603050405020304" pitchFamily="18" charset="0"/>
              </a:rPr>
              <a:t>Exploration</a:t>
            </a:r>
            <a:r>
              <a:rPr lang="en-US" sz="3600" dirty="0">
                <a:solidFill>
                  <a:srgbClr val="002060"/>
                </a:solidFill>
                <a:latin typeface="Times New Roman" panose="02020603050405020304" pitchFamily="18" charset="0"/>
                <a:cs typeface="Times New Roman" panose="02020603050405020304" pitchFamily="18" charset="0"/>
              </a:rPr>
              <a:t> (Exploratory Data Analysis)</a:t>
            </a:r>
            <a:br>
              <a:rPr lang="en-IN" sz="36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endParaRPr>
          </a:p>
        </p:txBody>
      </p:sp>
      <p:sp>
        <p:nvSpPr>
          <p:cNvPr id="3" name="Content Placeholder 2">
            <a:extLst>
              <a:ext uri="{FF2B5EF4-FFF2-40B4-BE49-F238E27FC236}">
                <a16:creationId xmlns:a16="http://schemas.microsoft.com/office/drawing/2014/main" id="{8697C523-0556-ECD3-5916-EE176B1A99F3}"/>
              </a:ext>
            </a:extLst>
          </p:cNvPr>
          <p:cNvSpPr>
            <a:spLocks noGrp="1"/>
          </p:cNvSpPr>
          <p:nvPr>
            <p:ph idx="1"/>
          </p:nvPr>
        </p:nvSpPr>
        <p:spPr>
          <a:xfrm>
            <a:off x="549675" y="1530626"/>
            <a:ext cx="10834234" cy="4432852"/>
          </a:xfrm>
        </p:spPr>
        <p:txBody>
          <a:bodyPr>
            <a:normAutofit/>
          </a:bodyPr>
          <a:lstStyle/>
          <a:p>
            <a:r>
              <a:rPr lang="en-IN" sz="2400" dirty="0">
                <a:solidFill>
                  <a:srgbClr val="002060"/>
                </a:solidFill>
                <a:latin typeface="Times New Roman" panose="02020603050405020304" pitchFamily="18" charset="0"/>
                <a:cs typeface="Times New Roman" panose="02020603050405020304" pitchFamily="18" charset="0"/>
              </a:rPr>
              <a:t>Step-1 :  Data Collection</a:t>
            </a:r>
          </a:p>
          <a:p>
            <a:endParaRPr lang="en-IN" sz="2400" dirty="0">
              <a:solidFill>
                <a:srgbClr val="002060"/>
              </a:solidFill>
              <a:latin typeface="Times New Roman" panose="02020603050405020304" pitchFamily="18" charset="0"/>
              <a:cs typeface="Times New Roman" panose="02020603050405020304" pitchFamily="18" charset="0"/>
            </a:endParaRPr>
          </a:p>
          <a:p>
            <a:r>
              <a:rPr lang="en-IN" sz="2400" dirty="0">
                <a:solidFill>
                  <a:srgbClr val="002060"/>
                </a:solidFill>
                <a:latin typeface="Times New Roman" panose="02020603050405020304" pitchFamily="18" charset="0"/>
                <a:cs typeface="Times New Roman" panose="02020603050405020304" pitchFamily="18" charset="0"/>
              </a:rPr>
              <a:t>Step-2 :  Data Exploration</a:t>
            </a:r>
          </a:p>
          <a:p>
            <a:endParaRPr lang="en-IN" sz="2400" dirty="0">
              <a:solidFill>
                <a:srgbClr val="002060"/>
              </a:solidFill>
              <a:latin typeface="Times New Roman" panose="02020603050405020304" pitchFamily="18" charset="0"/>
              <a:cs typeface="Times New Roman" panose="02020603050405020304" pitchFamily="18" charset="0"/>
            </a:endParaRPr>
          </a:p>
          <a:p>
            <a:r>
              <a:rPr lang="en-IN" sz="2400" dirty="0">
                <a:solidFill>
                  <a:srgbClr val="002060"/>
                </a:solidFill>
                <a:latin typeface="Times New Roman" panose="02020603050405020304" pitchFamily="18" charset="0"/>
                <a:cs typeface="Times New Roman" panose="02020603050405020304" pitchFamily="18" charset="0"/>
              </a:rPr>
              <a:t>Step-3 :  </a:t>
            </a:r>
            <a:r>
              <a:rPr lang="en-US" sz="2400" dirty="0">
                <a:solidFill>
                  <a:srgbClr val="002060"/>
                </a:solidFill>
                <a:latin typeface="Times New Roman" panose="02020603050405020304" pitchFamily="18" charset="0"/>
                <a:cs typeface="Times New Roman" panose="02020603050405020304" pitchFamily="18" charset="0"/>
              </a:rPr>
              <a:t>Categorizing the target variables</a:t>
            </a:r>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a:p>
            <a:r>
              <a:rPr lang="en-IN" sz="2400" dirty="0">
                <a:solidFill>
                  <a:srgbClr val="002060"/>
                </a:solidFill>
                <a:latin typeface="Times New Roman" panose="02020603050405020304" pitchFamily="18" charset="0"/>
                <a:cs typeface="Times New Roman" panose="02020603050405020304" pitchFamily="18" charset="0"/>
              </a:rPr>
              <a:t>Step-4 :  </a:t>
            </a:r>
            <a:r>
              <a:rPr lang="en-US" sz="2400" dirty="0">
                <a:solidFill>
                  <a:srgbClr val="002060"/>
                </a:solidFill>
                <a:latin typeface="Times New Roman" panose="02020603050405020304" pitchFamily="18" charset="0"/>
                <a:cs typeface="Times New Roman" panose="02020603050405020304" pitchFamily="18" charset="0"/>
              </a:rPr>
              <a:t>Handling the missing values</a:t>
            </a:r>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15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B9FB7-7195-7BF7-2A40-6BE9E796CBC8}"/>
              </a:ext>
            </a:extLst>
          </p:cNvPr>
          <p:cNvSpPr>
            <a:spLocks noGrp="1"/>
          </p:cNvSpPr>
          <p:nvPr>
            <p:ph idx="1"/>
          </p:nvPr>
        </p:nvSpPr>
        <p:spPr>
          <a:xfrm>
            <a:off x="678884" y="695739"/>
            <a:ext cx="10834234" cy="5377402"/>
          </a:xfrm>
        </p:spPr>
        <p:txBody>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1. Importing the Dataset and Libraries : </a:t>
            </a:r>
          </a:p>
          <a:p>
            <a:pPr algn="just"/>
            <a:endParaRPr lang="en-US" sz="2800" dirty="0">
              <a:solidFill>
                <a:srgbClr val="002060"/>
              </a:solidFill>
              <a:latin typeface="Times New Roman" panose="02020603050405020304" pitchFamily="18" charset="0"/>
              <a:cs typeface="Times New Roman" panose="02020603050405020304" pitchFamily="18" charset="0"/>
            </a:endParaRPr>
          </a:p>
          <a:p>
            <a:pPr algn="just"/>
            <a:r>
              <a:rPr lang="en-US" sz="2400" dirty="0">
                <a:solidFill>
                  <a:srgbClr val="002060"/>
                </a:solidFill>
                <a:latin typeface="Times New Roman" panose="02020603050405020304" pitchFamily="18" charset="0"/>
                <a:cs typeface="Times New Roman" panose="02020603050405020304" pitchFamily="18" charset="0"/>
              </a:rPr>
              <a:t>Importing all the required libraries for preprocessing i.e. pandas, NumPy, seaborn and matplotlib. Importing the dataset given by the client to the notebook using ‘pd.read_csv’ function from pandas library.</a:t>
            </a:r>
          </a:p>
          <a:p>
            <a:pPr algn="just"/>
            <a:r>
              <a:rPr lang="en-US" sz="2400" dirty="0">
                <a:solidFill>
                  <a:srgbClr val="002060"/>
                </a:solidFill>
                <a:latin typeface="Times New Roman" panose="02020603050405020304" pitchFamily="18" charset="0"/>
                <a:cs typeface="Times New Roman" panose="02020603050405020304" pitchFamily="18" charset="0"/>
              </a:rPr>
              <a:t>After importing the dataset we check the shape and the description of the dataset.</a:t>
            </a:r>
          </a:p>
          <a:p>
            <a:pPr algn="just"/>
            <a:r>
              <a:rPr lang="en-US" sz="2400" dirty="0">
                <a:solidFill>
                  <a:srgbClr val="002060"/>
                </a:solidFill>
                <a:latin typeface="Times New Roman" panose="02020603050405020304" pitchFamily="18" charset="0"/>
                <a:cs typeface="Times New Roman" panose="02020603050405020304" pitchFamily="18" charset="0"/>
              </a:rPr>
              <a:t>The original dataset has 5043 rows and 28 columns.</a:t>
            </a:r>
          </a:p>
          <a:p>
            <a:pPr algn="just"/>
            <a:r>
              <a:rPr lang="en-US" sz="2400" dirty="0">
                <a:solidFill>
                  <a:srgbClr val="002060"/>
                </a:solidFill>
                <a:latin typeface="Times New Roman" panose="02020603050405020304" pitchFamily="18" charset="0"/>
                <a:cs typeface="Times New Roman" panose="02020603050405020304" pitchFamily="18" charset="0"/>
              </a:rPr>
              <a:t>Check the data type of each column.</a:t>
            </a:r>
          </a:p>
          <a:p>
            <a:pPr algn="just"/>
            <a:r>
              <a:rPr lang="en-US" sz="2400" dirty="0">
                <a:solidFill>
                  <a:srgbClr val="002060"/>
                </a:solidFill>
                <a:latin typeface="Times New Roman" panose="02020603050405020304" pitchFamily="18" charset="0"/>
                <a:cs typeface="Times New Roman" panose="02020603050405020304" pitchFamily="18" charset="0"/>
              </a:rPr>
              <a:t>Datatypes: float64(13), int64(3), object(12)</a:t>
            </a:r>
          </a:p>
          <a:p>
            <a:pPr algn="just"/>
            <a:r>
              <a:rPr lang="en-US" sz="2400" dirty="0">
                <a:solidFill>
                  <a:srgbClr val="002060"/>
                </a:solidFill>
                <a:latin typeface="Times New Roman" panose="02020603050405020304" pitchFamily="18" charset="0"/>
                <a:cs typeface="Times New Roman" panose="02020603050405020304" pitchFamily="18" charset="0"/>
              </a:rPr>
              <a:t>We check if there are any null cells in the dataset.</a:t>
            </a:r>
          </a:p>
          <a:p>
            <a:pPr algn="just"/>
            <a:endParaRPr lang="en-IN" dirty="0">
              <a:solidFill>
                <a:srgbClr val="002060"/>
              </a:solidFill>
            </a:endParaRPr>
          </a:p>
        </p:txBody>
      </p:sp>
    </p:spTree>
    <p:extLst>
      <p:ext uri="{BB962C8B-B14F-4D97-AF65-F5344CB8AC3E}">
        <p14:creationId xmlns:p14="http://schemas.microsoft.com/office/powerpoint/2010/main" val="46443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5F622-18C8-65F3-7FA5-15203D047C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5233F8-50F0-1D4E-057A-6F94E4366471}"/>
              </a:ext>
            </a:extLst>
          </p:cNvPr>
          <p:cNvSpPr txBox="1"/>
          <p:nvPr/>
        </p:nvSpPr>
        <p:spPr>
          <a:xfrm>
            <a:off x="521915" y="389023"/>
            <a:ext cx="4886518" cy="6370975"/>
          </a:xfrm>
          <a:prstGeom prst="rect">
            <a:avLst/>
          </a:prstGeom>
          <a:noFill/>
        </p:spPr>
        <p:txBody>
          <a:bodyPr wrap="square">
            <a:spAutoFit/>
          </a:bodyPr>
          <a:lstStyle/>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2. </a:t>
            </a:r>
            <a:r>
              <a:rPr lang="en-US" sz="2000" dirty="0">
                <a:solidFill>
                  <a:srgbClr val="002060"/>
                </a:solidFill>
                <a:latin typeface="Times New Roman" panose="02020603050405020304" pitchFamily="18" charset="0"/>
                <a:cs typeface="Times New Roman" panose="02020603050405020304" pitchFamily="18" charset="0"/>
              </a:rPr>
              <a:t>Categorizing the Target Variables :</a:t>
            </a:r>
          </a:p>
          <a:p>
            <a:pPr marL="0" indent="0" algn="just">
              <a:buNone/>
            </a:pPr>
            <a:endParaRPr lang="en-US" sz="1800" b="0" i="0" dirty="0">
              <a:solidFill>
                <a:srgbClr val="00206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02060"/>
                </a:solidFill>
                <a:effectLst/>
                <a:latin typeface="Times New Roman" panose="02020603050405020304" pitchFamily="18" charset="0"/>
                <a:cs typeface="Times New Roman" panose="02020603050405020304" pitchFamily="18" charset="0"/>
              </a:rPr>
              <a:t>Creating a new column ‘</a:t>
            </a:r>
            <a:r>
              <a:rPr lang="en-US" dirty="0">
                <a:solidFill>
                  <a:srgbClr val="002060"/>
                </a:solidFill>
                <a:latin typeface="Times New Roman" panose="02020603050405020304" pitchFamily="18" charset="0"/>
                <a:cs typeface="Times New Roman" panose="02020603050405020304" pitchFamily="18" charset="0"/>
              </a:rPr>
              <a:t>box_office_status’</a:t>
            </a:r>
            <a:r>
              <a:rPr lang="en-US" sz="1800" b="0" i="0" dirty="0">
                <a:solidFill>
                  <a:srgbClr val="002060"/>
                </a:solidFill>
                <a:effectLst/>
                <a:latin typeface="Times New Roman" panose="02020603050405020304" pitchFamily="18" charset="0"/>
                <a:cs typeface="Times New Roman" panose="02020603050405020304" pitchFamily="18" charset="0"/>
              </a:rPr>
              <a:t> to categorize movies into "Hit", "Average", or "Flop" based on the IMDB score ranges(|1-3 | -Flop Movie , |3-6 |- Average Movie,|6-10 |- Hit Movie)</a:t>
            </a:r>
          </a:p>
          <a:p>
            <a:pPr marL="285750" indent="-285750" algn="just">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As seen in the graph there are more number of hit movies.</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3. Handling Missing Values :</a:t>
            </a:r>
          </a:p>
          <a:p>
            <a:pPr marL="0" indent="0" algn="just">
              <a:buNone/>
            </a:pPr>
            <a:endParaRPr lang="en-US" sz="18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002060"/>
                </a:solidFill>
                <a:latin typeface="Times New Roman" panose="02020603050405020304" pitchFamily="18" charset="0"/>
                <a:cs typeface="Times New Roman" panose="02020603050405020304" pitchFamily="18" charset="0"/>
              </a:rPr>
              <a:t>Dropping the samples which have missing values.</a:t>
            </a:r>
          </a:p>
          <a:p>
            <a:pPr marL="285750" indent="-285750" algn="just">
              <a:buFont typeface="Arial" panose="020B0604020202020204" pitchFamily="34" charset="0"/>
              <a:buChar char="•"/>
            </a:pPr>
            <a:r>
              <a:rPr lang="en-US" sz="1800" dirty="0">
                <a:solidFill>
                  <a:srgbClr val="002060"/>
                </a:solidFill>
                <a:latin typeface="Times New Roman" panose="02020603050405020304" pitchFamily="18" charset="0"/>
                <a:cs typeface="Times New Roman" panose="02020603050405020304" pitchFamily="18" charset="0"/>
              </a:rPr>
              <a:t>After dropping all the samples which have missing values we are left with a clean data which has 3755 rows and 29 columns.</a:t>
            </a:r>
          </a:p>
          <a:p>
            <a:pPr marL="285750" indent="-285750" algn="just">
              <a:buFont typeface="Arial" panose="020B0604020202020204" pitchFamily="34" charset="0"/>
              <a:buChar char="•"/>
            </a:pPr>
            <a:r>
              <a:rPr lang="en-US" sz="1800" dirty="0">
                <a:solidFill>
                  <a:srgbClr val="002060"/>
                </a:solidFill>
                <a:latin typeface="Times New Roman" panose="02020603050405020304" pitchFamily="18" charset="0"/>
                <a:cs typeface="Times New Roman" panose="02020603050405020304" pitchFamily="18" charset="0"/>
              </a:rPr>
              <a:t>No column has been dropped.</a:t>
            </a:r>
          </a:p>
          <a:p>
            <a:pPr marL="285750" indent="-285750" algn="just">
              <a:buFont typeface="Arial" panose="020B0604020202020204" pitchFamily="34" charset="0"/>
              <a:buChar char="•"/>
            </a:pPr>
            <a:r>
              <a:rPr lang="en-US" sz="1800" dirty="0">
                <a:solidFill>
                  <a:srgbClr val="002060"/>
                </a:solidFill>
                <a:latin typeface="Times New Roman" panose="02020603050405020304" pitchFamily="18" charset="0"/>
                <a:cs typeface="Times New Roman" panose="02020603050405020304" pitchFamily="18" charset="0"/>
              </a:rPr>
              <a:t>We save the clean data as a separate csv file for making a dashboard.</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endParaRPr>
          </a:p>
        </p:txBody>
      </p:sp>
      <p:pic>
        <p:nvPicPr>
          <p:cNvPr id="6" name="Content Placeholder 5">
            <a:extLst>
              <a:ext uri="{FF2B5EF4-FFF2-40B4-BE49-F238E27FC236}">
                <a16:creationId xmlns:a16="http://schemas.microsoft.com/office/drawing/2014/main" id="{FAD7FD1D-54E8-5E25-DF98-35CF4AAD9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1838" y="1674598"/>
            <a:ext cx="5248275" cy="3508803"/>
          </a:xfrm>
        </p:spPr>
      </p:pic>
    </p:spTree>
    <p:extLst>
      <p:ext uri="{BB962C8B-B14F-4D97-AF65-F5344CB8AC3E}">
        <p14:creationId xmlns:p14="http://schemas.microsoft.com/office/powerpoint/2010/main" val="2356597982"/>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7098</TotalTime>
  <Words>1027</Words>
  <Application>Microsoft Office PowerPoint</Application>
  <PresentationFormat>Widescreen</PresentationFormat>
  <Paragraphs>92</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Times New Roman</vt:lpstr>
      <vt:lpstr>BIA Template</vt:lpstr>
      <vt:lpstr>PowerPoint Presentation</vt:lpstr>
      <vt:lpstr>Agenda</vt:lpstr>
      <vt:lpstr>Methodology</vt:lpstr>
      <vt:lpstr>1. Introduction</vt:lpstr>
      <vt:lpstr>PowerPoint Presentation</vt:lpstr>
      <vt:lpstr>PowerPoint Presentation</vt:lpstr>
      <vt:lpstr>2. Data Exploration (Exploratory Data Analysis) </vt:lpstr>
      <vt:lpstr>PowerPoint Presentation</vt:lpstr>
      <vt:lpstr>PowerPoint Presentation</vt:lpstr>
      <vt:lpstr>PowerPoint Presentation</vt:lpstr>
      <vt:lpstr>3. Classification Model Building </vt:lpstr>
      <vt:lpstr>PowerPoint Presentation</vt:lpstr>
      <vt:lpstr>3. Feature Selection using RFECV : </vt:lpstr>
      <vt:lpstr>PowerPoint Presentation</vt:lpstr>
      <vt:lpstr>PowerPoint Presentation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Fenil Vora</cp:lastModifiedBy>
  <cp:revision>2272</cp:revision>
  <dcterms:created xsi:type="dcterms:W3CDTF">2020-12-23T13:36:00Z</dcterms:created>
  <dcterms:modified xsi:type="dcterms:W3CDTF">2024-12-29T05:36:01Z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