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302" r:id="rId3"/>
    <p:sldId id="301" r:id="rId4"/>
    <p:sldId id="298" r:id="rId5"/>
    <p:sldId id="299" r:id="rId6"/>
    <p:sldId id="297" r:id="rId7"/>
    <p:sldId id="308" r:id="rId8"/>
    <p:sldId id="310" r:id="rId9"/>
    <p:sldId id="311" r:id="rId10"/>
    <p:sldId id="309" r:id="rId11"/>
    <p:sldId id="258" r:id="rId12"/>
    <p:sldId id="307" r:id="rId1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Nunito" panose="020B0604020202020204" charset="-52"/>
      <p:regular r:id="rId17"/>
      <p:bold r:id="rId18"/>
      <p:italic r:id="rId19"/>
      <p:boldItalic r:id="rId20"/>
    </p:embeddedFont>
    <p:embeddedFont>
      <p:font typeface="Amatic SC" panose="020B0604020202020204" charset="-79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269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47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774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810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79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22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42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45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5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4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75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76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mailto:eugene.unn@g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79923" y="1658642"/>
            <a:ext cx="5408100" cy="22647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>
                <a:latin typeface="+mn-lt"/>
              </a:rPr>
              <a:t>Прогнозирование просрочки </a:t>
            </a:r>
            <a:r>
              <a:rPr lang="ru-RU" sz="3200" dirty="0">
                <a:latin typeface="+mn-lt"/>
              </a:rPr>
              <a:t>по контрагенту</a:t>
            </a:r>
            <a:endParaRPr sz="32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7680" y="357632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Евгений Васильев</a:t>
            </a:r>
          </a:p>
          <a:p>
            <a:r>
              <a:rPr lang="ru-RU" dirty="0" smtClean="0"/>
              <a:t>Игорь</a:t>
            </a:r>
            <a:r>
              <a:rPr lang="en-US" dirty="0" smtClean="0"/>
              <a:t> </a:t>
            </a:r>
            <a:r>
              <a:rPr lang="ru-RU" dirty="0" smtClean="0"/>
              <a:t>Ситник</a:t>
            </a:r>
            <a:endParaRPr lang="ru-RU" dirty="0"/>
          </a:p>
        </p:txBody>
      </p:sp>
      <p:sp>
        <p:nvSpPr>
          <p:cNvPr id="4" name="Google Shape;183;p15"/>
          <p:cNvSpPr txBox="1">
            <a:spLocks/>
          </p:cNvSpPr>
          <p:nvPr/>
        </p:nvSpPr>
        <p:spPr>
          <a:xfrm>
            <a:off x="1947656" y="116035"/>
            <a:ext cx="5408100" cy="226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ru-RU" sz="2400" dirty="0" smtClean="0">
                <a:latin typeface="+mn-lt"/>
              </a:rPr>
              <a:t>Команда</a:t>
            </a:r>
            <a:r>
              <a:rPr lang="ru-RU" sz="4800" dirty="0" smtClean="0"/>
              <a:t> </a:t>
            </a:r>
          </a:p>
          <a:p>
            <a:r>
              <a:rPr lang="ru-RU" sz="4800" dirty="0" smtClean="0"/>
              <a:t>F.R.I.E.N.D.S.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599"/>
            <a:ext cx="6426300" cy="40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Кластеризация компаний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374987"/>
            <a:ext cx="6426300" cy="2971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Интерес для будущего исследования представляет кластеризация компаний на несколько кластеров</a:t>
            </a:r>
          </a:p>
          <a:p>
            <a:pPr lvl="0">
              <a:spcBef>
                <a:spcPts val="1000"/>
              </a:spcBef>
            </a:pPr>
            <a:r>
              <a:rPr lang="ru-RU" dirty="0">
                <a:latin typeface="+mn-lt"/>
              </a:rPr>
              <a:t>Есть </a:t>
            </a:r>
            <a:r>
              <a:rPr lang="ru-RU" dirty="0" smtClean="0">
                <a:latin typeface="+mn-lt"/>
              </a:rPr>
              <a:t>видение, что </a:t>
            </a:r>
            <a:r>
              <a:rPr lang="ru-RU" dirty="0">
                <a:latin typeface="+mn-lt"/>
              </a:rPr>
              <a:t>при </a:t>
            </a:r>
            <a:r>
              <a:rPr lang="ru-RU" dirty="0" smtClean="0">
                <a:latin typeface="+mn-lt"/>
              </a:rPr>
              <a:t>кластеризации компаний мы </a:t>
            </a:r>
            <a:r>
              <a:rPr lang="ru-RU" dirty="0">
                <a:latin typeface="+mn-lt"/>
              </a:rPr>
              <a:t>сможем лучше предсказывать </a:t>
            </a:r>
            <a:r>
              <a:rPr lang="ru-RU" dirty="0" smtClean="0">
                <a:latin typeface="+mn-lt"/>
              </a:rPr>
              <a:t>просрочку, обучаясь внутри кластеров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Для кластеризация предполагается использовать алгоритм </a:t>
            </a:r>
            <a:r>
              <a:rPr lang="en-US" dirty="0" err="1" smtClean="0">
                <a:latin typeface="+mn-lt"/>
              </a:rPr>
              <a:t>DBScan</a:t>
            </a:r>
            <a:endParaRPr lang="ru-RU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0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020779"/>
            <a:ext cx="1951280" cy="195128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490679" y="3219381"/>
            <a:ext cx="2969695" cy="1155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000" dirty="0" smtClean="0"/>
              <a:t>Евгений Васильев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hlinkClick r:id="rId4"/>
              </a:rPr>
              <a:t>eugene.unn@gmail.com</a:t>
            </a:r>
            <a:endParaRPr lang="en-US" sz="2000" dirty="0" smtClean="0"/>
          </a:p>
          <a:p>
            <a:pPr marL="0" lvl="0" indent="0" algn="ctr">
              <a:spcAft>
                <a:spcPts val="1000"/>
              </a:spcAft>
              <a:buNone/>
            </a:pPr>
            <a:r>
              <a:rPr lang="en-US" sz="2000" dirty="0" smtClean="0"/>
              <a:t>t.me/</a:t>
            </a:r>
            <a:r>
              <a:rPr lang="en-US" sz="2000" dirty="0" err="1" smtClean="0"/>
              <a:t>vasiliev_e</a:t>
            </a:r>
            <a:endParaRPr sz="2000" dirty="0"/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2059013" y="1158651"/>
            <a:ext cx="1707020" cy="1675536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99;p17"/>
          <p:cNvPicPr preferRelativeResize="0"/>
          <p:nvPr/>
        </p:nvPicPr>
        <p:blipFill rotWithShape="1">
          <a:blip r:embed="rId5">
            <a:alphaModFix/>
          </a:blip>
          <a:srcRect l="31763" t="17039"/>
          <a:stretch/>
        </p:blipFill>
        <p:spPr>
          <a:xfrm>
            <a:off x="5212296" y="1045224"/>
            <a:ext cx="1902390" cy="190239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" name="Google Shape;201;p17"/>
          <p:cNvGrpSpPr/>
          <p:nvPr/>
        </p:nvGrpSpPr>
        <p:grpSpPr>
          <a:xfrm>
            <a:off x="5305648" y="1160177"/>
            <a:ext cx="1707020" cy="1675536"/>
            <a:chOff x="576654" y="555403"/>
            <a:chExt cx="3865959" cy="3794658"/>
          </a:xfrm>
        </p:grpSpPr>
        <p:sp>
          <p:nvSpPr>
            <p:cNvPr id="14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8;p17"/>
          <p:cNvSpPr txBox="1">
            <a:spLocks/>
          </p:cNvSpPr>
          <p:nvPr/>
        </p:nvSpPr>
        <p:spPr>
          <a:xfrm>
            <a:off x="4639509" y="3217398"/>
            <a:ext cx="2969695" cy="115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ru-RU" sz="2000" dirty="0" smtClean="0"/>
              <a:t>Игорь</a:t>
            </a:r>
            <a:r>
              <a:rPr lang="en-US" sz="2000" dirty="0" smtClean="0"/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Ситник</a:t>
            </a:r>
          </a:p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en-US" sz="2000" dirty="0" smtClean="0"/>
              <a:t>Email</a:t>
            </a:r>
          </a:p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en-US" sz="2000" dirty="0" smtClean="0"/>
              <a:t>t.me/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372533" y="2230438"/>
            <a:ext cx="3928533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Any questions?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t.me/</a:t>
            </a:r>
            <a:r>
              <a:rPr lang="en-US" sz="2400" dirty="0" err="1" smtClean="0"/>
              <a:t>vasiliev_e</a:t>
            </a:r>
            <a:endParaRPr dirty="0" smtClean="0"/>
          </a:p>
          <a:p>
            <a:pPr lvl="0"/>
            <a:r>
              <a:rPr lang="en-US" dirty="0" smtClean="0"/>
              <a:t>eugene.unn@gmail.com</a:t>
            </a:r>
            <a:endParaRPr lang="en-US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endParaRPr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2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Постановка задачи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На основе имеющихся данных мы будем обучать модель, которая будет предсказывать ПДЗ (столбец среднее ПДЗ) для компании на основе ее различных финансовых показателей</a:t>
            </a:r>
            <a:endParaRPr lang="en-US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0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Предобработка / чистка данных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ru-RU" dirty="0">
                <a:latin typeface="+mn-lt"/>
              </a:rPr>
              <a:t>Склеиваем таблицы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Удаляем компании, у которых ПДЗ больше года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Избавляемся от значений с выбросами - в столбцах с финансами заменяем все выбросы на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/>
              <a:t> </a:t>
            </a:r>
            <a:r>
              <a:rPr lang="ru-R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ru-RU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>
              <a:spcBef>
                <a:spcPts val="1000"/>
              </a:spcBef>
            </a:pPr>
            <a:r>
              <a:rPr lang="ru-RU" dirty="0">
                <a:latin typeface="+mn-lt"/>
              </a:rPr>
              <a:t>Нормируем </a:t>
            </a:r>
            <a:r>
              <a:rPr lang="ru-RU" dirty="0" smtClean="0">
                <a:latin typeface="+mn-lt"/>
              </a:rPr>
              <a:t>столбцы с финансами</a:t>
            </a:r>
            <a:r>
              <a:rPr lang="en-US" dirty="0" smtClean="0">
                <a:latin typeface="+mn-lt"/>
              </a:rPr>
              <a:t> (z-score)</a:t>
            </a:r>
            <a:r>
              <a:rPr lang="ru-RU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47;p39"/>
          <p:cNvSpPr/>
          <p:nvPr/>
        </p:nvSpPr>
        <p:spPr>
          <a:xfrm>
            <a:off x="7819336" y="37997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02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Корреляция между столбцами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06350"/>
            <a:ext cx="4313454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sz="2400" dirty="0" smtClean="0">
                <a:latin typeface="+mn-lt"/>
              </a:rPr>
              <a:t>Максимальная корреляция 0.3, </a:t>
            </a:r>
            <a:r>
              <a:rPr lang="ru-RU" sz="2400" dirty="0" err="1" smtClean="0">
                <a:latin typeface="+mn-lt"/>
              </a:rPr>
              <a:t>высокоскоррелированные</a:t>
            </a:r>
            <a:r>
              <a:rPr lang="ru-RU" sz="2400" dirty="0" smtClean="0">
                <a:latin typeface="+mn-lt"/>
              </a:rPr>
              <a:t> столбцы выделять и убирать не нужно</a:t>
            </a:r>
            <a:endParaRPr lang="en-US" sz="2400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299;p27"/>
          <p:cNvSpPr/>
          <p:nvPr/>
        </p:nvSpPr>
        <p:spPr>
          <a:xfrm rot="942510">
            <a:off x="7829036" y="3752427"/>
            <a:ext cx="903684" cy="986633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36" y="1355643"/>
            <a:ext cx="3272039" cy="29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Модели машинного обучения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652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 smtClean="0">
                <a:latin typeface="+mn-lt"/>
              </a:rPr>
              <a:t>Scipy </a:t>
            </a:r>
            <a:r>
              <a:rPr lang="en-US" sz="1600" dirty="0" err="1" smtClean="0">
                <a:latin typeface="+mn-lt"/>
              </a:rPr>
              <a:t>LinearRegression</a:t>
            </a:r>
            <a:endParaRPr lang="en-US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+mn-lt"/>
              </a:rPr>
              <a:t>+</a:t>
            </a:r>
            <a:r>
              <a:rPr lang="ru-RU" sz="1600" b="1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Высокая «понятность»: вес каждого столбца в результат</a:t>
            </a: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Низкая точность решения</a:t>
            </a:r>
            <a:endParaRPr lang="en-US" sz="1600" dirty="0" smtClean="0">
              <a:latin typeface="+mn-lt"/>
            </a:endParaRPr>
          </a:p>
          <a:p>
            <a:pPr lvl="0"/>
            <a:endParaRPr lang="ru-RU" sz="1600" dirty="0" smtClean="0">
              <a:latin typeface="+mn-lt"/>
            </a:endParaRPr>
          </a:p>
          <a:p>
            <a:pPr lvl="0"/>
            <a:r>
              <a:rPr lang="ru-RU" sz="1600" dirty="0" smtClean="0">
                <a:latin typeface="+mn-lt"/>
              </a:rPr>
              <a:t>Градиентный </a:t>
            </a:r>
            <a:r>
              <a:rPr lang="ru-RU" sz="1600" dirty="0" err="1" smtClean="0">
                <a:latin typeface="+mn-lt"/>
              </a:rPr>
              <a:t>бустинг</a:t>
            </a:r>
            <a:r>
              <a:rPr lang="ru-RU" sz="1600" dirty="0" smtClean="0">
                <a:latin typeface="+mn-lt"/>
              </a:rPr>
              <a:t> деревьев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LightGBM</a:t>
            </a:r>
            <a:endParaRPr lang="ru-RU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+mn-lt"/>
              </a:rPr>
              <a:t>+</a:t>
            </a:r>
            <a:r>
              <a:rPr lang="ru-RU" sz="1600" b="1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Высокая точность работы (5</a:t>
            </a:r>
            <a:r>
              <a:rPr lang="en-US" sz="1600" dirty="0" smtClean="0">
                <a:latin typeface="+mn-lt"/>
              </a:rPr>
              <a:t>x </a:t>
            </a:r>
            <a:r>
              <a:rPr lang="ru-RU" sz="1600" dirty="0" smtClean="0">
                <a:latin typeface="+mn-lt"/>
              </a:rPr>
              <a:t>по сравнению с </a:t>
            </a:r>
            <a:r>
              <a:rPr lang="en-US" sz="1600" dirty="0" smtClean="0">
                <a:latin typeface="+mn-lt"/>
              </a:rPr>
              <a:t>LR</a:t>
            </a:r>
            <a:r>
              <a:rPr lang="ru-RU" sz="1600" dirty="0" smtClean="0">
                <a:latin typeface="+mn-lt"/>
              </a:rPr>
              <a:t>)</a:t>
            </a:r>
            <a:endParaRPr lang="en-US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Низкая «понятность» решения (сложность интерпретации всех деревьев) </a:t>
            </a: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Проблемы с запуском </a:t>
            </a:r>
            <a:r>
              <a:rPr lang="en-US" sz="1600" dirty="0" err="1" smtClean="0">
                <a:latin typeface="+mn-lt"/>
              </a:rPr>
              <a:t>LightGBM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на компьютерах </a:t>
            </a:r>
            <a:r>
              <a:rPr lang="en-US" sz="1600" dirty="0" smtClean="0">
                <a:latin typeface="+mn-lt"/>
              </a:rPr>
              <a:t>Apple</a:t>
            </a:r>
          </a:p>
          <a:p>
            <a:pPr lvl="1"/>
            <a:endParaRPr lang="ru-RU" dirty="0" smtClean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83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>
                <a:latin typeface="+mn-lt"/>
              </a:rPr>
              <a:t>LightGBM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RMSE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6.87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6.87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PDZ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91" y="2693690"/>
            <a:ext cx="6859249" cy="16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599"/>
            <a:ext cx="6426300" cy="40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Внедрение новых признаков для данных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Google Shape;226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8175" y="1374987"/>
                <a:ext cx="6426300" cy="2971763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ru-RU" dirty="0" smtClean="0">
                    <a:latin typeface="+mn-lt"/>
                  </a:rPr>
                  <a:t>коэффициент </a:t>
                </a:r>
                <a:r>
                  <a:rPr lang="ru-RU" dirty="0">
                    <a:latin typeface="+mn-lt"/>
                  </a:rPr>
                  <a:t>ликвидности абсолютной</a:t>
                </a:r>
                <a:r>
                  <a:rPr lang="ru-RU" dirty="0" smtClean="0">
                    <a:latin typeface="+mn-lt"/>
                  </a:rPr>
                  <a:t>: </a:t>
                </a:r>
                <a:endParaRPr lang="ru-RU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КЛабс = 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ДенСр + КрФинВл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КрКр + КрКредЗад + ПрОбяз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+mn-lt"/>
                  </a:rPr>
                  <a:t>коэффициент </a:t>
                </a:r>
                <a:r>
                  <a:rPr lang="ru-RU" dirty="0" smtClean="0">
                    <a:latin typeface="+mn-lt"/>
                  </a:rPr>
                  <a:t>ликвидности срочной</a:t>
                </a:r>
                <a:r>
                  <a:rPr lang="ru-RU" dirty="0" smtClean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</m:t>
                    </m:r>
                    <m:r>
                      <m:rPr>
                        <m:nor/>
                      </m:rP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Лср</m:t>
                    </m:r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ДенСр + КрФинВл + КрДебЗад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КрКред + КрКредЗад + ПрОбяз</m:t>
                        </m:r>
                      </m:den>
                    </m:f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ru-RU" dirty="0"/>
              </a:p>
              <a:p>
                <a:pPr lvl="0">
                  <a:spcBef>
                    <a:spcPts val="1000"/>
                  </a:spcBef>
                </a:pPr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226" name="Google Shape;226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8175" y="1374987"/>
                <a:ext cx="6426300" cy="2971763"/>
              </a:xfrm>
              <a:prstGeom prst="rect">
                <a:avLst/>
              </a:prstGeom>
              <a:blipFill rotWithShape="0">
                <a:blip r:embed="rId3"/>
                <a:stretch>
                  <a:fillRect l="-1613" b="-5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12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с новыми признаками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>
                <a:latin typeface="+mn-lt"/>
              </a:rPr>
              <a:t>LightGBM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RMSE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6.97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6.75 (0.12 better)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PDZ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0" y="2598145"/>
            <a:ext cx="7185093" cy="18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с новыми признаками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b="1" dirty="0">
                <a:latin typeface="+mn-lt"/>
              </a:rPr>
              <a:t>Подсчитываем точность по классификации ПДЗ [0, 1-30, 31-90, 91-365</a:t>
            </a:r>
            <a:r>
              <a:rPr lang="ru-RU" b="1" dirty="0" smtClean="0">
                <a:latin typeface="+mn-lt"/>
              </a:rPr>
              <a:t>]</a:t>
            </a:r>
            <a:r>
              <a:rPr lang="en-US" dirty="0" smtClean="0">
                <a:latin typeface="+mn-lt"/>
              </a:rPr>
              <a:t>: </a:t>
            </a: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Accuracy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93.798%</a:t>
            </a:r>
            <a:endParaRPr lang="en-US" b="1" dirty="0" smtClean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test prediction is: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89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147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2886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3130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317</Words>
  <Application>Microsoft Office PowerPoint</Application>
  <PresentationFormat>Экран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Calibri Light</vt:lpstr>
      <vt:lpstr>Nunito</vt:lpstr>
      <vt:lpstr>Amatic SC</vt:lpstr>
      <vt:lpstr>Calibri</vt:lpstr>
      <vt:lpstr>Cambria Math</vt:lpstr>
      <vt:lpstr>Arial</vt:lpstr>
      <vt:lpstr>Curio template</vt:lpstr>
      <vt:lpstr>Прогнозирование просрочки по контрагенту</vt:lpstr>
      <vt:lpstr>Постановка задачи</vt:lpstr>
      <vt:lpstr>Предобработка / чистка данных</vt:lpstr>
      <vt:lpstr>Корреляция между столбцами</vt:lpstr>
      <vt:lpstr>Модели машинного обучения</vt:lpstr>
      <vt:lpstr>Качество предсказания </vt:lpstr>
      <vt:lpstr>Внедрение новых признаков для данных</vt:lpstr>
      <vt:lpstr>Качество предсказания с новыми признаками </vt:lpstr>
      <vt:lpstr>Качество предсказания с новыми признаками </vt:lpstr>
      <vt:lpstr>Кластеризация компаний</vt:lpstr>
      <vt:lpstr>Презентация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F.R.I.E.N.D.S.</dc:title>
  <cp:lastModifiedBy>eugene</cp:lastModifiedBy>
  <cp:revision>48</cp:revision>
  <dcterms:modified xsi:type="dcterms:W3CDTF">2022-03-08T18:18:56Z</dcterms:modified>
</cp:coreProperties>
</file>