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5" r:id="rId3"/>
    <p:sldId id="270" r:id="rId4"/>
    <p:sldId id="274" r:id="rId5"/>
    <p:sldId id="271" r:id="rId6"/>
    <p:sldId id="272" r:id="rId7"/>
    <p:sldId id="273" r:id="rId8"/>
    <p:sldId id="275" r:id="rId9"/>
    <p:sldId id="278" r:id="rId10"/>
    <p:sldId id="281" r:id="rId11"/>
    <p:sldId id="282" r:id="rId12"/>
    <p:sldId id="283" r:id="rId13"/>
    <p:sldId id="284" r:id="rId14"/>
    <p:sldId id="286" r:id="rId15"/>
    <p:sldId id="279" r:id="rId16"/>
    <p:sldId id="269" r:id="rId17"/>
    <p:sldId id="280" r:id="rId18"/>
    <p:sldId id="276" r:id="rId19"/>
    <p:sldId id="287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1" autoAdjust="0"/>
    <p:restoredTop sz="94639" autoAdjust="0"/>
  </p:normalViewPr>
  <p:slideViewPr>
    <p:cSldViewPr>
      <p:cViewPr varScale="1">
        <p:scale>
          <a:sx n="111" d="100"/>
          <a:sy n="111" d="100"/>
        </p:scale>
        <p:origin x="-2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A2D94-0017-42DF-ACB7-19DA230604C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C000A-4282-44A8-8039-3DE9D62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8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with Kenya 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deployed version contains crowdsourcing Guyana deaf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C000A-4282-44A8-8039-3DE9D62B8B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5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5A84D-0105-473F-A84E-E121B3E79F1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A24A-1D82-435F-BB5B-14507A8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github.com/systers/crowdmap/issues/24" TargetMode="External"/><Relationship Id="rId7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2" Type="http://schemas.openxmlformats.org/officeDocument/2006/relationships/hyperlink" Target="https://github.com/systers/crowdmap/issues/2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ysters/crowdmap/issues/28" TargetMode="External"/><Relationship Id="rId5" Type="http://schemas.openxmlformats.org/officeDocument/2006/relationships/hyperlink" Target="https://github.com/systers/crowdmap/issues/26" TargetMode="External"/><Relationship Id="rId4" Type="http://schemas.openxmlformats.org/officeDocument/2006/relationships/hyperlink" Target="https://github.com/systers/crowdmap/issues/2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MA3mHGmHmlKmTpfv-cmuxpcTvKhrATHiaX9wpngR-bU/edit?usp=sharing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docs.google.com/document/d/1yBlxyV4Fslci9fdRIuKs4XaTjthO8MKafaG1-ojgaj0/edit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5" Type="http://schemas.openxmlformats.org/officeDocument/2006/relationships/hyperlink" Target="http://keshaassysters.blogspot.in/" TargetMode="External"/><Relationship Id="rId4" Type="http://schemas.openxmlformats.org/officeDocument/2006/relationships/hyperlink" Target="https://github.com/systers/automated-testing/tree/develop/UshahidiTest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3" Type="http://schemas.openxmlformats.org/officeDocument/2006/relationships/hyperlink" Target="https://en.wikipedia.org/wiki/Open-source_software" TargetMode="External"/><Relationship Id="rId7" Type="http://schemas.openxmlformats.org/officeDocument/2006/relationships/hyperlink" Target="https://en.wikipedia.org/wiki/Ushahi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c-crowdmap-dev.systers.org/" TargetMode="External"/><Relationship Id="rId5" Type="http://schemas.openxmlformats.org/officeDocument/2006/relationships/hyperlink" Target="https://en.wikipedia.org/wiki/Crowdsourcing" TargetMode="External"/><Relationship Id="rId4" Type="http://schemas.openxmlformats.org/officeDocument/2006/relationships/hyperlink" Target="https://en.wikipedia.org/wiki/LGPL" TargetMode="Externa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3" Type="http://schemas.microsoft.com/office/2007/relationships/hdphoto" Target="../media/hdphoto1.wdp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keshaassysters.blogspot.in/2015/06/making-simple-selenium-testing-app.html" TargetMode="External"/><Relationship Id="rId3" Type="http://schemas.openxmlformats.org/officeDocument/2006/relationships/hyperlink" Target="https://en.wikipedia.org/wiki/Software_framework" TargetMode="External"/><Relationship Id="rId7" Type="http://schemas.openxmlformats.org/officeDocument/2006/relationships/hyperlink" Target="http://www.pluralsight.com/courses/automated-testing-framework-selenium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en.wikipedia.org/wiki/Software_test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luralsight.com/courses/selenium" TargetMode="External"/><Relationship Id="rId11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5" Type="http://schemas.openxmlformats.org/officeDocument/2006/relationships/hyperlink" Target="http://www.seleniumhq.org/docs/" TargetMode="External"/><Relationship Id="rId10" Type="http://schemas.openxmlformats.org/officeDocument/2006/relationships/hyperlink" Target="http://www.seleniumhq.org/download/" TargetMode="External"/><Relationship Id="rId4" Type="http://schemas.openxmlformats.org/officeDocument/2006/relationships/hyperlink" Target="https://en.wikipedia.org/wiki/Web_application" TargetMode="External"/><Relationship Id="rId9" Type="http://schemas.openxmlformats.org/officeDocument/2006/relationships/hyperlink" Target="http://www.seleniumhq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5.png"/><Relationship Id="rId2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url?sa=i&amp;rct=j&amp;q=&amp;esrc=s&amp;source=images&amp;cd=&amp;cad=rja&amp;uact=8&amp;ved=0CAcQjRxqFQoTCLmPubOdtccCFYkYlAod4ScGDg&amp;url=http%3A%2F%2Fmanjaro.github.io%2Fcalamares-and-google-summer-of-code-2015%2F&amp;ei=l4HUVfnnL4mx0AThz5hw&amp;bvm=bv.99804247,d.dGo&amp;psig=AFQjCNGI2vgn_LB7ygIwKS8ZsQPenv4PHA&amp;ust=144007654383422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prstClr val="white"/>
                </a:solidFill>
              </a:rPr>
              <a:t>Team </a:t>
            </a:r>
            <a:r>
              <a:rPr lang="en-US" sz="3000" b="1" dirty="0">
                <a:solidFill>
                  <a:prstClr val="white"/>
                </a:solidFill>
              </a:rPr>
              <a:t>TITANS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9906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V</a:t>
            </a:r>
            <a:r>
              <a:rPr lang="en-US" dirty="0">
                <a:solidFill>
                  <a:prstClr val="white"/>
                </a:solidFill>
              </a:rPr>
              <a:t>arun </a:t>
            </a:r>
            <a:r>
              <a:rPr lang="en-US" b="1" dirty="0">
                <a:solidFill>
                  <a:prstClr val="white"/>
                </a:solidFill>
              </a:rPr>
              <a:t>V</a:t>
            </a:r>
            <a:r>
              <a:rPr lang="en-US" dirty="0">
                <a:solidFill>
                  <a:prstClr val="white"/>
                </a:solidFill>
              </a:rPr>
              <a:t>aswani</a:t>
            </a:r>
          </a:p>
          <a:p>
            <a:r>
              <a:rPr lang="en-US" b="1" dirty="0">
                <a:solidFill>
                  <a:prstClr val="white"/>
                </a:solidFill>
              </a:rPr>
              <a:t>S</a:t>
            </a:r>
            <a:r>
              <a:rPr lang="en-US" dirty="0">
                <a:solidFill>
                  <a:prstClr val="white"/>
                </a:solidFill>
              </a:rPr>
              <a:t>aurabh </a:t>
            </a:r>
            <a:r>
              <a:rPr lang="en-US" b="1" dirty="0">
                <a:solidFill>
                  <a:prstClr val="white"/>
                </a:solidFill>
              </a:rPr>
              <a:t>A</a:t>
            </a:r>
            <a:r>
              <a:rPr lang="en-US" dirty="0">
                <a:solidFill>
                  <a:prstClr val="white"/>
                </a:solidFill>
              </a:rPr>
              <a:t>garwal</a:t>
            </a:r>
          </a:p>
          <a:p>
            <a:r>
              <a:rPr lang="en-US" b="1" dirty="0">
                <a:solidFill>
                  <a:prstClr val="white"/>
                </a:solidFill>
              </a:rPr>
              <a:t>N</a:t>
            </a:r>
            <a:r>
              <a:rPr lang="en-US" dirty="0">
                <a:solidFill>
                  <a:prstClr val="white"/>
                </a:solidFill>
              </a:rPr>
              <a:t>ishit </a:t>
            </a:r>
            <a:r>
              <a:rPr lang="en-US" b="1" dirty="0">
                <a:solidFill>
                  <a:prstClr val="white"/>
                </a:solidFill>
              </a:rPr>
              <a:t>P</a:t>
            </a:r>
            <a:r>
              <a:rPr lang="en-US" dirty="0">
                <a:solidFill>
                  <a:prstClr val="white"/>
                </a:solidFill>
              </a:rPr>
              <a:t>atira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438400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prstClr val="white"/>
                </a:solidFill>
              </a:rPr>
              <a:t>Guide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2907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B</a:t>
            </a:r>
            <a:r>
              <a:rPr lang="en-US" dirty="0">
                <a:solidFill>
                  <a:prstClr val="white"/>
                </a:solidFill>
              </a:rPr>
              <a:t>ob </a:t>
            </a:r>
            <a:r>
              <a:rPr lang="en-US" b="1" dirty="0">
                <a:solidFill>
                  <a:prstClr val="white"/>
                </a:solidFill>
              </a:rPr>
              <a:t>B</a:t>
            </a:r>
            <a:r>
              <a:rPr lang="en-US" dirty="0">
                <a:solidFill>
                  <a:prstClr val="white"/>
                </a:solidFill>
              </a:rPr>
              <a:t>ales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999" y="4322802"/>
            <a:ext cx="2378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prstClr val="white"/>
                </a:solidFill>
              </a:rPr>
              <a:t>Sponsors - IM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4812268"/>
            <a:ext cx="214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Amar Kaul</a:t>
            </a:r>
          </a:p>
          <a:p>
            <a:r>
              <a:rPr lang="en-US" dirty="0">
                <a:solidFill>
                  <a:prstClr val="white"/>
                </a:solidFill>
              </a:rPr>
              <a:t>Shashank Srivastava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486" y="408801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prstClr val="white"/>
                </a:solidFill>
              </a:rPr>
              <a:t>Team </a:t>
            </a:r>
            <a:r>
              <a:rPr lang="en-US" sz="3000" b="1" dirty="0">
                <a:solidFill>
                  <a:prstClr val="white"/>
                </a:solidFill>
              </a:rPr>
              <a:t>TITANS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8086" y="1018401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V</a:t>
            </a:r>
            <a:r>
              <a:rPr lang="en-US" dirty="0">
                <a:solidFill>
                  <a:prstClr val="white"/>
                </a:solidFill>
              </a:rPr>
              <a:t>arun </a:t>
            </a:r>
            <a:r>
              <a:rPr lang="en-US" b="1" dirty="0">
                <a:solidFill>
                  <a:prstClr val="white"/>
                </a:solidFill>
              </a:rPr>
              <a:t>V</a:t>
            </a:r>
            <a:r>
              <a:rPr lang="en-US" dirty="0">
                <a:solidFill>
                  <a:prstClr val="white"/>
                </a:solidFill>
              </a:rPr>
              <a:t>aswani</a:t>
            </a:r>
          </a:p>
          <a:p>
            <a:r>
              <a:rPr lang="en-US" b="1" dirty="0">
                <a:solidFill>
                  <a:prstClr val="white"/>
                </a:solidFill>
              </a:rPr>
              <a:t>S</a:t>
            </a:r>
            <a:r>
              <a:rPr lang="en-US" dirty="0">
                <a:solidFill>
                  <a:prstClr val="white"/>
                </a:solidFill>
              </a:rPr>
              <a:t>aurabh </a:t>
            </a:r>
            <a:r>
              <a:rPr lang="en-US" b="1" dirty="0">
                <a:solidFill>
                  <a:prstClr val="white"/>
                </a:solidFill>
              </a:rPr>
              <a:t>A</a:t>
            </a:r>
            <a:r>
              <a:rPr lang="en-US" dirty="0">
                <a:solidFill>
                  <a:prstClr val="white"/>
                </a:solidFill>
              </a:rPr>
              <a:t>garwal</a:t>
            </a:r>
          </a:p>
          <a:p>
            <a:r>
              <a:rPr lang="en-US" b="1" dirty="0">
                <a:solidFill>
                  <a:prstClr val="white"/>
                </a:solidFill>
              </a:rPr>
              <a:t>N</a:t>
            </a:r>
            <a:r>
              <a:rPr lang="en-US" dirty="0">
                <a:solidFill>
                  <a:prstClr val="white"/>
                </a:solidFill>
              </a:rPr>
              <a:t>ishit </a:t>
            </a:r>
            <a:r>
              <a:rPr lang="en-US" b="1" dirty="0">
                <a:solidFill>
                  <a:prstClr val="white"/>
                </a:solidFill>
              </a:rPr>
              <a:t>P</a:t>
            </a:r>
            <a:r>
              <a:rPr lang="en-US" dirty="0">
                <a:solidFill>
                  <a:prstClr val="white"/>
                </a:solidFill>
              </a:rPr>
              <a:t>atira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9486" y="2466201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prstClr val="white"/>
                </a:solidFill>
              </a:rPr>
              <a:t>Guide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8086" y="29350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B</a:t>
            </a:r>
            <a:r>
              <a:rPr lang="en-US" dirty="0">
                <a:solidFill>
                  <a:prstClr val="white"/>
                </a:solidFill>
              </a:rPr>
              <a:t>ob </a:t>
            </a:r>
            <a:r>
              <a:rPr lang="en-US" b="1" dirty="0">
                <a:solidFill>
                  <a:prstClr val="white"/>
                </a:solidFill>
              </a:rPr>
              <a:t>B</a:t>
            </a:r>
            <a:r>
              <a:rPr lang="en-US" dirty="0">
                <a:solidFill>
                  <a:prstClr val="white"/>
                </a:solidFill>
              </a:rPr>
              <a:t>ird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485" y="4350603"/>
            <a:ext cx="2378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prstClr val="white"/>
                </a:solidFill>
              </a:rPr>
              <a:t>Sponsors - IM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8086" y="4840069"/>
            <a:ext cx="214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Amar Kaul</a:t>
            </a:r>
          </a:p>
          <a:p>
            <a:r>
              <a:rPr lang="en-US" dirty="0">
                <a:solidFill>
                  <a:prstClr val="white"/>
                </a:solidFill>
              </a:rPr>
              <a:t>Shashank Srivastava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956" y="338388"/>
            <a:ext cx="2667000" cy="6334125"/>
          </a:xfrm>
          <a:prstGeom prst="rect">
            <a:avLst/>
          </a:prstGeom>
          <a:gradFill>
            <a:gsLst>
              <a:gs pos="100000">
                <a:schemeClr val="tx1"/>
              </a:gs>
              <a:gs pos="39000">
                <a:schemeClr val="tx1"/>
              </a:gs>
              <a:gs pos="100000">
                <a:schemeClr val="bg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956" y="685800"/>
            <a:ext cx="251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   </a:t>
            </a:r>
            <a:endParaRPr lang="en-US" dirty="0">
              <a:solidFill>
                <a:prstClr val="white"/>
              </a:solidFill>
            </a:endParaRPr>
          </a:p>
          <a:p>
            <a:r>
              <a:rPr lang="en-US" sz="2800" b="1" dirty="0" smtClean="0">
                <a:solidFill>
                  <a:prstClr val="white"/>
                </a:solidFill>
              </a:rPr>
              <a:t>  Kesha Shah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721" y="4350603"/>
            <a:ext cx="2550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prstClr val="white"/>
                </a:solidFill>
              </a:rPr>
              <a:t>Mentors:</a:t>
            </a:r>
            <a:endParaRPr lang="en-US" sz="2600" b="1" dirty="0">
              <a:solidFill>
                <a:prstClr val="white"/>
              </a:solidFill>
            </a:endParaRPr>
          </a:p>
          <a:p>
            <a:endParaRPr lang="en-US" dirty="0">
              <a:solidFill>
                <a:prstClr val="white"/>
              </a:solidFill>
            </a:endParaRPr>
          </a:p>
          <a:p>
            <a:r>
              <a:rPr lang="en-US" sz="2000" dirty="0" err="1" smtClean="0">
                <a:solidFill>
                  <a:prstClr val="white"/>
                </a:solidFill>
              </a:rPr>
              <a:t>Suryadip</a:t>
            </a:r>
            <a:r>
              <a:rPr lang="en-US" sz="2000" dirty="0" smtClean="0">
                <a:solidFill>
                  <a:prstClr val="white"/>
                </a:solidFill>
              </a:rPr>
              <a:t> Chakraborty</a:t>
            </a:r>
          </a:p>
          <a:p>
            <a:r>
              <a:rPr lang="en-US" sz="2000" dirty="0" smtClean="0">
                <a:solidFill>
                  <a:prstClr val="white"/>
                </a:solidFill>
              </a:rPr>
              <a:t>Rosario Robinson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413" y="2187749"/>
            <a:ext cx="22696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prstClr val="white"/>
                </a:solidFill>
              </a:rPr>
              <a:t>University</a:t>
            </a:r>
          </a:p>
          <a:p>
            <a:endParaRPr lang="en-US" sz="2600" b="1" dirty="0">
              <a:solidFill>
                <a:prstClr val="white"/>
              </a:solidFill>
            </a:endParaRPr>
          </a:p>
          <a:p>
            <a:r>
              <a:rPr lang="en-US" sz="2000" dirty="0" smtClean="0">
                <a:solidFill>
                  <a:prstClr val="white"/>
                </a:solidFill>
              </a:rPr>
              <a:t>DA-IICT, India</a:t>
            </a:r>
          </a:p>
          <a:p>
            <a:endParaRPr lang="en-US" sz="2600" b="1" dirty="0">
              <a:solidFill>
                <a:prstClr val="white"/>
              </a:solidFill>
            </a:endParaRPr>
          </a:p>
          <a:p>
            <a:endParaRPr lang="en-US" sz="2600" b="1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84557" y="3836831"/>
            <a:ext cx="8229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sz="2400" dirty="0"/>
          </a:p>
          <a:p>
            <a:pPr lvl="1" algn="ctr"/>
            <a:r>
              <a:rPr lang="en-US" sz="2400" b="1" dirty="0" smtClean="0"/>
              <a:t>Testing Automation of </a:t>
            </a:r>
            <a:r>
              <a:rPr lang="en-US" sz="2400" b="1" dirty="0" err="1" smtClean="0"/>
              <a:t>Ushahidi</a:t>
            </a:r>
            <a:r>
              <a:rPr lang="en-US" sz="2400" b="1" dirty="0" smtClean="0"/>
              <a:t> Application</a:t>
            </a:r>
          </a:p>
          <a:p>
            <a:pPr lvl="1" algn="ctr"/>
            <a:endParaRPr lang="en-US" sz="2000" dirty="0" smtClean="0"/>
          </a:p>
          <a:p>
            <a:pPr lvl="1" algn="ctr"/>
            <a:r>
              <a:rPr lang="en-US" sz="2000" dirty="0" smtClean="0"/>
              <a:t>With</a:t>
            </a:r>
            <a:endParaRPr lang="en-US" sz="2000" dirty="0"/>
          </a:p>
          <a:p>
            <a:pPr lvl="1" algn="ctr"/>
            <a:endParaRPr lang="en-US" sz="2400" b="1" dirty="0" smtClean="0"/>
          </a:p>
          <a:p>
            <a:pPr lvl="1" algn="ctr"/>
            <a:r>
              <a:rPr lang="en-US" sz="2400" b="1" dirty="0" err="1" smtClean="0"/>
              <a:t>Systers</a:t>
            </a:r>
            <a:r>
              <a:rPr lang="en-US" sz="2400" b="1" dirty="0" smtClean="0"/>
              <a:t>, an Anita-Borg Institute Community</a:t>
            </a:r>
          </a:p>
          <a:p>
            <a:pPr algn="ctr"/>
            <a:r>
              <a:rPr lang="en-US" sz="2400" dirty="0" smtClean="0"/>
              <a:t>   </a:t>
            </a:r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28" name="Picture 2" descr="http://tse1.mm.bing.net/th?id=OIP.M259bf5acd2adf7ba81fdabc7f4b44367o0&amp;pid=15.1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05" y="1430108"/>
            <a:ext cx="3678433" cy="207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iwb.jp/wp-content/uploads/2012/12/seleniu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15399"/>
            <a:ext cx="3118599" cy="109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google summer of code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1.bp.blogspot.com/-vIaQK-is11M/VC2kGKZ3udI/AAAAAAAAYzY/aZ63pTa5h6U/s1600/image01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06" y="338387"/>
            <a:ext cx="3962400" cy="11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2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922" y="-34119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Opportunities Tests Summary: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410200"/>
            <a:ext cx="44958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# Features Tests</a:t>
            </a:r>
            <a:r>
              <a:rPr lang="en-US" sz="1600" b="1" dirty="0" smtClean="0"/>
              <a:t>: 12</a:t>
            </a:r>
            <a:endParaRPr lang="en-US" sz="16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# Database Tests</a:t>
            </a:r>
            <a:r>
              <a:rPr lang="en-US" sz="1600" b="1" dirty="0" smtClean="0"/>
              <a:t>: 9</a:t>
            </a:r>
            <a:endParaRPr lang="en-US" sz="16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222851"/>
            <a:ext cx="5991225" cy="4025611"/>
          </a:xfrm>
          <a:prstGeom prst="rect">
            <a:avLst/>
          </a:prstGeom>
        </p:spPr>
      </p:pic>
      <p:pic>
        <p:nvPicPr>
          <p:cNvPr id="5" name="Picture 4" descr="https://1.bp.blogspot.com/-vIaQK-is11M/VC2kGKZ3udI/AAAAAAAAYzY/aZ63pTa5h6U/s1600/image0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 Tests Summary: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638800"/>
            <a:ext cx="44958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# Features Tests</a:t>
            </a:r>
            <a:r>
              <a:rPr lang="en-US" sz="1600" b="1" dirty="0" smtClean="0"/>
              <a:t>: 25</a:t>
            </a:r>
            <a:endParaRPr lang="en-US" sz="16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# Database Tests</a:t>
            </a:r>
            <a:r>
              <a:rPr lang="en-US" sz="1600" b="1" dirty="0" smtClean="0"/>
              <a:t>: 15</a:t>
            </a:r>
            <a:endParaRPr lang="en-US" sz="16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113151"/>
            <a:ext cx="6019800" cy="4409921"/>
          </a:xfrm>
          <a:prstGeom prst="rect">
            <a:avLst/>
          </a:prstGeom>
        </p:spPr>
      </p:pic>
      <p:pic>
        <p:nvPicPr>
          <p:cNvPr id="6" name="Picture 4" descr="https://1.bp.blogspot.com/-vIaQK-is11M/VC2kGKZ3udI/AAAAAAAAYzY/aZ63pTa5h6U/s1600/image0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7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-9099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 Us Summary: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835389"/>
            <a:ext cx="4495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# Features Tests</a:t>
            </a:r>
            <a:r>
              <a:rPr lang="en-US" sz="1600" b="1" dirty="0" smtClean="0"/>
              <a:t>: 7</a:t>
            </a:r>
            <a:endParaRPr lang="en-US" sz="1600" b="1" dirty="0" smtClean="0"/>
          </a:p>
          <a:p>
            <a:pPr lvl="0" algn="l"/>
            <a:r>
              <a:rPr lang="en-US" sz="1600" b="1" dirty="0" smtClean="0"/>
              <a:t> </a:t>
            </a:r>
            <a:endParaRPr lang="en-US" sz="16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0"/>
            <a:ext cx="6705600" cy="4692389"/>
          </a:xfrm>
          <a:prstGeom prst="rect">
            <a:avLst/>
          </a:prstGeom>
        </p:spPr>
      </p:pic>
      <p:pic>
        <p:nvPicPr>
          <p:cNvPr id="5" name="Picture 4" descr="https://1.bp.blogspot.com/-vIaQK-is11M/VC2kGKZ3udI/AAAAAAAAYzY/aZ63pTa5h6U/s1600/image0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0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-1137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FAQ Summary: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715000"/>
            <a:ext cx="4495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# Features Tests</a:t>
            </a:r>
            <a:r>
              <a:rPr lang="en-US" sz="1600" b="1" dirty="0" smtClean="0"/>
              <a:t>: 2</a:t>
            </a:r>
            <a:endParaRPr lang="en-US" sz="1600" b="1" dirty="0" smtClean="0"/>
          </a:p>
          <a:p>
            <a:pPr lvl="0" algn="l"/>
            <a:endParaRPr lang="en-US" sz="16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24000"/>
            <a:ext cx="8191500" cy="2524125"/>
          </a:xfrm>
          <a:prstGeom prst="rect">
            <a:avLst/>
          </a:prstGeom>
        </p:spPr>
      </p:pic>
      <p:pic>
        <p:nvPicPr>
          <p:cNvPr id="5" name="Picture 4" descr="https://1.bp.blogspot.com/-vIaQK-is11M/VC2kGKZ3udI/AAAAAAAAYzY/aZ63pTa5h6U/s1600/image0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-1137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Firm Pencils Down: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784860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lvl="0" algn="l"/>
            <a:endParaRPr lang="en-US" sz="20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Admin Testing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Report </a:t>
            </a:r>
            <a:r>
              <a:rPr lang="en-US" sz="2000" b="1" dirty="0" smtClean="0"/>
              <a:t>Generation – surefire plugin</a:t>
            </a:r>
            <a:endParaRPr lang="en-US" sz="20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Code </a:t>
            </a:r>
            <a:r>
              <a:rPr lang="en-US" sz="2000" b="1" dirty="0" smtClean="0"/>
              <a:t>Cleanup –logger factory, output test name, DRY, </a:t>
            </a:r>
            <a:endParaRPr lang="en-US" sz="20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Documentation </a:t>
            </a:r>
            <a:r>
              <a:rPr lang="en-US" sz="2000" b="1" dirty="0" smtClean="0"/>
              <a:t>Revise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Selenium Screenshot on failure plugin</a:t>
            </a:r>
            <a:endParaRPr lang="en-US" sz="20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4" name="Picture 4" descr="https://1.bp.blogspot.com/-vIaQK-is11M/VC2kGKZ3udI/AAAAAAAAYzY/aZ63pTa5h6U/s1600/image0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Work: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7696200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Performance Tests, Load Balance Test, Cross Platform Testing, Different browsers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Performance – independent tests – spawn threads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Bring passwords securely into the code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Support with reading test data from excel/ csv file/ xml file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Spring architecture?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More rigorous test cases for Reports, Opportunities, </a:t>
            </a:r>
            <a:r>
              <a:rPr lang="en-US" sz="2000" b="1" dirty="0" err="1" smtClean="0">
                <a:solidFill>
                  <a:schemeClr val="bg1"/>
                </a:solidFill>
              </a:rPr>
              <a:t>etc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https://1.bp.blogspot.com/-vIaQK-is11M/VC2kGKZ3udI/AAAAAAAAYzY/aZ63pTa5h6U/s1600/image0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4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-20472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7696200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Flip bits, not burgers!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Selenium and building production level application from scratch.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Co-</a:t>
            </a:r>
            <a:r>
              <a:rPr lang="en-US" sz="2000" b="1" dirty="0" err="1" smtClean="0">
                <a:solidFill>
                  <a:schemeClr val="bg1"/>
                </a:solidFill>
              </a:rPr>
              <a:t>ordinating</a:t>
            </a:r>
            <a:r>
              <a:rPr lang="en-US" sz="2000" b="1" dirty="0" smtClean="0">
                <a:solidFill>
                  <a:schemeClr val="bg1"/>
                </a:solidFill>
              </a:rPr>
              <a:t> with other developers.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Contributing to Open source.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Writing production </a:t>
            </a:r>
            <a:r>
              <a:rPr lang="en-US" sz="2000" b="1" dirty="0" smtClean="0">
                <a:solidFill>
                  <a:schemeClr val="bg1"/>
                </a:solidFill>
              </a:rPr>
              <a:t>grade </a:t>
            </a:r>
            <a:r>
              <a:rPr lang="en-US" sz="2000" b="1" dirty="0" smtClean="0">
                <a:solidFill>
                  <a:schemeClr val="bg1"/>
                </a:solidFill>
              </a:rPr>
              <a:t>code.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Multiple </a:t>
            </a:r>
            <a:r>
              <a:rPr lang="en-US" sz="2000" b="1" dirty="0" err="1" smtClean="0">
                <a:solidFill>
                  <a:schemeClr val="bg1"/>
                </a:solidFill>
              </a:rPr>
              <a:t>timezone</a:t>
            </a:r>
            <a:r>
              <a:rPr lang="en-US" sz="2000" b="1" dirty="0" smtClean="0">
                <a:solidFill>
                  <a:schemeClr val="bg1"/>
                </a:solidFill>
              </a:rPr>
              <a:t> – Time </a:t>
            </a:r>
            <a:r>
              <a:rPr lang="en-US" sz="2000" b="1" dirty="0" smtClean="0">
                <a:solidFill>
                  <a:schemeClr val="bg1"/>
                </a:solidFill>
              </a:rPr>
              <a:t>management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Communication and soft skills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https://1.bp.blogspot.com/-vIaQK-is11M/VC2kGKZ3udI/AAAAAAAAYzY/aZ63pTa5h6U/s1600/image0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4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Issues raised on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7696200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000" b="1" u="sng" dirty="0" smtClean="0">
              <a:hlinkClick r:id="rId2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dirty="0"/>
              <a:t>Opportunities Page doesn't populate Available Until field properly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hlinkClick r:id="rId2"/>
              </a:rPr>
              <a:t>https</a:t>
            </a:r>
            <a:r>
              <a:rPr lang="en-US" sz="2000" b="1" u="sng" dirty="0">
                <a:hlinkClick r:id="rId2"/>
              </a:rPr>
              <a:t>://</a:t>
            </a:r>
            <a:r>
              <a:rPr lang="en-US" sz="2000" b="1" u="sng" dirty="0" smtClean="0">
                <a:hlinkClick r:id="rId2"/>
              </a:rPr>
              <a:t>github.com/systers/crowdmap/issues/23</a:t>
            </a:r>
            <a:endParaRPr lang="en-US" sz="2000" b="1" dirty="0"/>
          </a:p>
          <a:p>
            <a:pPr algn="l" fontAlgn="base"/>
            <a:endParaRPr lang="en-US" sz="2000" b="1" u="sng" dirty="0" smtClean="0">
              <a:hlinkClick r:id="rId3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dirty="0" smtClean="0"/>
              <a:t>Contact Us- Message not being sent</a:t>
            </a:r>
            <a:endParaRPr lang="en-US" sz="2000" dirty="0" smtClean="0">
              <a:solidFill>
                <a:schemeClr val="bg1"/>
              </a:solidFill>
              <a:hlinkClick r:id="rId3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hlinkClick r:id="rId3"/>
              </a:rPr>
              <a:t>https</a:t>
            </a:r>
            <a:r>
              <a:rPr lang="en-US" sz="2000" b="1" u="sng" dirty="0">
                <a:hlinkClick r:id="rId3"/>
              </a:rPr>
              <a:t>://github.com/systers/crowdmap/issues/24</a:t>
            </a:r>
            <a:endParaRPr lang="en-US" sz="2000" b="1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000" b="1" u="sng" dirty="0" smtClean="0">
              <a:hlinkClick r:id="rId4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dirty="0" smtClean="0"/>
              <a:t>No checkbox when sending email –yet in error message</a:t>
            </a:r>
            <a:endParaRPr lang="en-US" sz="2000" b="1" u="sng" dirty="0" smtClean="0">
              <a:hlinkClick r:id="rId4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hlinkClick r:id="rId4"/>
              </a:rPr>
              <a:t>https</a:t>
            </a:r>
            <a:r>
              <a:rPr lang="en-US" sz="2000" b="1" u="sng" dirty="0">
                <a:hlinkClick r:id="rId4"/>
              </a:rPr>
              <a:t>://github.com/systers/crowdmap/issues/25</a:t>
            </a:r>
            <a:endParaRPr lang="en-US" sz="2000" b="1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000" b="1" u="sng" dirty="0" smtClean="0">
              <a:hlinkClick r:id="rId5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dirty="0" smtClean="0"/>
              <a:t>Make the design of Contact Us Page more verbose</a:t>
            </a:r>
            <a:endParaRPr lang="en-US" sz="2000" b="1" u="sng" dirty="0" smtClean="0">
              <a:hlinkClick r:id="rId5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hlinkClick r:id="rId5"/>
              </a:rPr>
              <a:t>https</a:t>
            </a:r>
            <a:r>
              <a:rPr lang="en-US" sz="2000" b="1" u="sng" dirty="0">
                <a:hlinkClick r:id="rId5"/>
              </a:rPr>
              <a:t>://github.com/systers/crowdmap/issues/2</a:t>
            </a:r>
            <a:r>
              <a:rPr lang="en-US" sz="2000" b="1" dirty="0">
                <a:hlinkClick r:id="rId5"/>
              </a:rPr>
              <a:t>6</a:t>
            </a:r>
            <a:endParaRPr lang="en-US" sz="2000" b="1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000" b="1" u="sng" dirty="0" smtClean="0">
              <a:hlinkClick r:id="rId6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dirty="0" smtClean="0"/>
              <a:t>Add content to FAQ Page</a:t>
            </a:r>
            <a:endParaRPr lang="en-US" sz="2000" b="1" u="sng" dirty="0" smtClean="0">
              <a:hlinkClick r:id="rId6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hlinkClick r:id="rId6"/>
              </a:rPr>
              <a:t>https</a:t>
            </a:r>
            <a:r>
              <a:rPr lang="en-US" sz="2000" b="1" u="sng" dirty="0">
                <a:hlinkClick r:id="rId6"/>
              </a:rPr>
              <a:t>://</a:t>
            </a:r>
            <a:r>
              <a:rPr lang="en-US" sz="2000" b="1" u="sng" dirty="0" smtClean="0">
                <a:hlinkClick r:id="rId6"/>
              </a:rPr>
              <a:t>github.com/systers/crowdmap/issues/28</a:t>
            </a:r>
            <a:endParaRPr lang="en-US" sz="2000" b="1" u="sng" dirty="0" smtClean="0"/>
          </a:p>
          <a:p>
            <a:pPr algn="l" fontAlgn="base"/>
            <a:endParaRPr lang="en-US" sz="2000" b="1" dirty="0"/>
          </a:p>
        </p:txBody>
      </p:sp>
      <p:pic>
        <p:nvPicPr>
          <p:cNvPr id="5" name="Picture 4" descr="https://1.bp.blogspot.com/-vIaQK-is11M/VC2kGKZ3udI/AAAAAAAAYzY/aZ63pTa5h6U/s1600/image01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4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7848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Proposal: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hlinkClick r:id="rId2"/>
              </a:rPr>
              <a:t>https</a:t>
            </a:r>
            <a:r>
              <a:rPr lang="en-US" sz="1600" b="1" dirty="0">
                <a:hlinkClick r:id="rId2"/>
              </a:rPr>
              <a:t>://</a:t>
            </a:r>
            <a:r>
              <a:rPr lang="en-US" sz="1600" b="1" dirty="0" smtClean="0">
                <a:hlinkClick r:id="rId2"/>
              </a:rPr>
              <a:t>docs.google.com/document/d/1yBlxyV4Fslci9fdRIuKs4XaTjthO8MKafaG1-ojgaj0/edit?usp=sharing</a:t>
            </a:r>
            <a:endParaRPr lang="en-US" sz="16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Documentation: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hlinkClick r:id="rId3"/>
              </a:rPr>
              <a:t>https</a:t>
            </a:r>
            <a:r>
              <a:rPr lang="en-US" sz="1600" b="1" dirty="0">
                <a:hlinkClick r:id="rId3"/>
              </a:rPr>
              <a:t>://docs.google.com/document/d/1MA3mHGmHmlKmTpfv-cmuxpcTvKhrATHiaX9wpngR-bU/edit?usp=sharing</a:t>
            </a:r>
            <a:endParaRPr lang="en-US" sz="16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Github</a:t>
            </a:r>
            <a:r>
              <a:rPr lang="en-US" sz="1600" b="1" dirty="0" smtClean="0"/>
              <a:t>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>
                <a:hlinkClick r:id="rId4"/>
              </a:rPr>
              <a:t>https://</a:t>
            </a:r>
            <a:r>
              <a:rPr lang="en-US" sz="1600" b="1" dirty="0" smtClean="0">
                <a:hlinkClick r:id="rId4"/>
              </a:rPr>
              <a:t>github.com/systers/automated-testing/tree/develop/UshahidiTests</a:t>
            </a:r>
            <a:endParaRPr lang="en-US" sz="16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Weekly Reports: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Archives of </a:t>
            </a:r>
            <a:r>
              <a:rPr lang="en-US" sz="1600" b="1" dirty="0" err="1" smtClean="0"/>
              <a:t>Systers-dev</a:t>
            </a:r>
            <a:r>
              <a:rPr lang="en-US" sz="1600" b="1" dirty="0" smtClean="0"/>
              <a:t> mailing list</a:t>
            </a:r>
            <a:endParaRPr lang="en-US" sz="16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Blog</a:t>
            </a:r>
            <a:r>
              <a:rPr lang="en-US" sz="1600" b="1" dirty="0" smtClean="0"/>
              <a:t>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>
                <a:hlinkClick r:id="rId5"/>
              </a:rPr>
              <a:t>http://keshaassysters.blogspot.in</a:t>
            </a:r>
            <a:r>
              <a:rPr lang="en-US" sz="1600" b="1" dirty="0" smtClean="0">
                <a:hlinkClick r:id="rId5"/>
              </a:rPr>
              <a:t>/</a:t>
            </a:r>
            <a:endParaRPr lang="en-US" sz="16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Test Videos: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Zing links from the documentation</a:t>
            </a:r>
            <a:endParaRPr lang="en-US" sz="1600" b="1" dirty="0" smtClean="0"/>
          </a:p>
        </p:txBody>
      </p:sp>
      <p:pic>
        <p:nvPicPr>
          <p:cNvPr id="4" name="Picture 4" descr="https://1.bp.blogspot.com/-vIaQK-is11M/VC2kGKZ3udI/AAAAAAAAYzY/aZ63pTa5h6U/s1600/image01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Acknowledgements: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7848600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Google Summer of Code Program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Systers</a:t>
            </a:r>
            <a:r>
              <a:rPr lang="en-US" sz="2000" b="1" dirty="0"/>
              <a:t> </a:t>
            </a:r>
            <a:r>
              <a:rPr lang="en-US" sz="2000" b="1" dirty="0" smtClean="0"/>
              <a:t>Community, an Anita Borg Institute</a:t>
            </a:r>
            <a:endParaRPr lang="en-US" sz="20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Mentor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Suryadip</a:t>
            </a:r>
            <a:r>
              <a:rPr lang="en-US" sz="2000" b="1" dirty="0" smtClean="0"/>
              <a:t> Chakraborty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Co-mentor: Rosario </a:t>
            </a:r>
            <a:r>
              <a:rPr lang="en-US" sz="2000" b="1" dirty="0" smtClean="0"/>
              <a:t>Robinson - @</a:t>
            </a:r>
            <a:r>
              <a:rPr lang="en-US" sz="2000" b="1" dirty="0" err="1" smtClean="0"/>
              <a:t>rosariorobinson</a:t>
            </a:r>
            <a:endParaRPr lang="en-US" sz="2000" b="1" dirty="0" smtClean="0"/>
          </a:p>
          <a:p>
            <a:pPr lvl="0" algn="l"/>
            <a:endParaRPr lang="en-US" sz="20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Ushahidi</a:t>
            </a:r>
            <a:r>
              <a:rPr lang="en-US" sz="2000" b="1" dirty="0" smtClean="0"/>
              <a:t> </a:t>
            </a:r>
            <a:r>
              <a:rPr lang="en-US" sz="2000" b="1" dirty="0" smtClean="0"/>
              <a:t>- </a:t>
            </a:r>
            <a:r>
              <a:rPr lang="en-US" sz="2000" b="1" dirty="0" err="1" smtClean="0"/>
              <a:t>Devs</a:t>
            </a:r>
            <a:r>
              <a:rPr lang="en-US" sz="2000" b="1" dirty="0" smtClean="0"/>
              <a:t>:</a:t>
            </a:r>
          </a:p>
          <a:p>
            <a:pPr lvl="0" algn="l"/>
            <a:r>
              <a:rPr lang="en-US" sz="2000" b="1" dirty="0" err="1" smtClean="0"/>
              <a:t>Divya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Upadhyay</a:t>
            </a:r>
            <a:r>
              <a:rPr lang="en-US" sz="2000" b="1" dirty="0" smtClean="0"/>
              <a:t> -@</a:t>
            </a:r>
            <a:r>
              <a:rPr lang="en-US" sz="2000" b="1" dirty="0" err="1" smtClean="0"/>
              <a:t>divyaupadhyay</a:t>
            </a:r>
            <a:endParaRPr lang="en-US" sz="2000" b="1" dirty="0" smtClean="0"/>
          </a:p>
          <a:p>
            <a:pPr lvl="0" algn="l"/>
            <a:r>
              <a:rPr lang="en-US" sz="2000" b="1" dirty="0" smtClean="0"/>
              <a:t>Julia </a:t>
            </a:r>
            <a:r>
              <a:rPr lang="en-US" sz="2000" b="1" dirty="0" err="1" smtClean="0"/>
              <a:t>Proft</a:t>
            </a:r>
            <a:r>
              <a:rPr lang="en-US" sz="2000" b="1" dirty="0" smtClean="0"/>
              <a:t> - @</a:t>
            </a:r>
            <a:r>
              <a:rPr lang="en-US" sz="2000" b="1" dirty="0" err="1" smtClean="0"/>
              <a:t>jproft</a:t>
            </a:r>
            <a:endParaRPr lang="en-US" sz="2000" b="1" dirty="0" smtClean="0"/>
          </a:p>
          <a:p>
            <a:pPr lvl="0" algn="l"/>
            <a:r>
              <a:rPr lang="en-US" sz="2000" b="1" dirty="0" smtClean="0"/>
              <a:t>Jennifer - @</a:t>
            </a:r>
            <a:r>
              <a:rPr lang="en-US" sz="2000" b="1" dirty="0" err="1" smtClean="0"/>
              <a:t>jenpaff</a:t>
            </a:r>
            <a:endParaRPr lang="en-US" sz="2000" b="1" dirty="0" smtClean="0"/>
          </a:p>
        </p:txBody>
      </p:sp>
      <p:pic>
        <p:nvPicPr>
          <p:cNvPr id="4" name="Picture 4" descr="https://1.bp.blogspot.com/-vIaQK-is11M/VC2kGKZ3udI/AAAAAAAAYzY/aZ63pTa5h6U/s1600/image0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Profiles: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305279"/>
            <a:ext cx="3754572" cy="52014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Kesha Shah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kesha.shah1106@gmail.com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 (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DA-IICT, India (UTC + 0530)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305279"/>
            <a:ext cx="3754572" cy="52014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Mentor: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Suryadip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Chakraborty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suryadip.chakraborty@gmail.com</a:t>
            </a: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Researcher (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Ph.D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University of Cincinnati,</a:t>
            </a:r>
            <a:r>
              <a:rPr lang="en-US" sz="1800" b="1" dirty="0"/>
              <a:t> </a:t>
            </a:r>
            <a:r>
              <a:rPr lang="en-US" sz="1800" b="1" dirty="0" smtClean="0"/>
              <a:t>(UTC - 0400)</a:t>
            </a: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31" y="1779325"/>
            <a:ext cx="2180084" cy="3173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1817" y="2281014"/>
            <a:ext cx="3352798" cy="2278908"/>
          </a:xfrm>
          <a:prstGeom prst="rect">
            <a:avLst/>
          </a:prstGeom>
        </p:spPr>
      </p:pic>
      <p:pic>
        <p:nvPicPr>
          <p:cNvPr id="9" name="Picture 4" descr="https://1.bp.blogspot.com/-vIaQK-is11M/VC2kGKZ3udI/AAAAAAAAYzY/aZ63pTa5h6U/s1600/image01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1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2357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pic>
        <p:nvPicPr>
          <p:cNvPr id="3" name="Picture 2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1.bp.blogspot.com/-vIaQK-is11M/VC2kGKZ3udI/AAAAAAAAYzY/aZ63pTa5h6U/s1600/image0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1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2357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!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C:\Users\keshas\AppData\Local\Microsoft\Windows\Temporary Internet Files\Content.IE5\702LZTR7\thank-you-french-frie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628775"/>
            <a:ext cx="58578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eshas\AppData\Local\Microsoft\Windows\Temporary Internet Files\Content.IE5\702LZTR7\thank-you-french-frie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628775"/>
            <a:ext cx="58578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1.bp.blogspot.com/-vIaQK-is11M/VC2kGKZ3udI/AAAAAAAAYzY/aZ63pTa5h6U/s1600/image0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524001"/>
            <a:ext cx="7696200" cy="19205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Ushahidi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err="1"/>
              <a:t>Ushahidi</a:t>
            </a:r>
            <a:r>
              <a:rPr lang="en-US" sz="1800" dirty="0"/>
              <a:t>, Inc. is a non-profit software company that develops free and </a:t>
            </a:r>
            <a:r>
              <a:rPr lang="en-US" sz="1800" dirty="0">
                <a:hlinkClick r:id="rId3" tooltip="Open-source software"/>
              </a:rPr>
              <a:t>open-source software</a:t>
            </a:r>
            <a:r>
              <a:rPr lang="en-US" sz="1800" dirty="0"/>
              <a:t> (</a:t>
            </a:r>
            <a:r>
              <a:rPr lang="en-US" sz="1800" dirty="0">
                <a:hlinkClick r:id="rId4" tooltip="LGPL"/>
              </a:rPr>
              <a:t>LGPL</a:t>
            </a:r>
            <a:r>
              <a:rPr lang="en-US" sz="1800" dirty="0"/>
              <a:t>) for information collection, </a:t>
            </a:r>
            <a:r>
              <a:rPr lang="en-US" sz="1800" dirty="0" err="1"/>
              <a:t>visualisation</a:t>
            </a:r>
            <a:r>
              <a:rPr lang="en-US" sz="1800" dirty="0"/>
              <a:t>, and interactive mapping. The </a:t>
            </a:r>
            <a:r>
              <a:rPr lang="en-US" sz="1800" dirty="0" err="1"/>
              <a:t>organisation</a:t>
            </a:r>
            <a:r>
              <a:rPr lang="en-US" sz="1800" dirty="0"/>
              <a:t> uses the concept of </a:t>
            </a:r>
            <a:r>
              <a:rPr lang="en-US" sz="1800" dirty="0">
                <a:hlinkClick r:id="rId5" tooltip="Crowdsourcing"/>
              </a:rPr>
              <a:t>crowdsourcing</a:t>
            </a:r>
            <a:r>
              <a:rPr lang="en-US" sz="1800" dirty="0"/>
              <a:t> for social activism and public </a:t>
            </a:r>
            <a:r>
              <a:rPr lang="en-US" sz="1800" dirty="0" smtClean="0"/>
              <a:t>accountability</a:t>
            </a:r>
            <a:r>
              <a:rPr lang="en-US" sz="1800" dirty="0" smtClean="0">
                <a:latin typeface="Calibri" panose="020F0502020204030204" pitchFamily="34" charset="0"/>
              </a:rPr>
              <a:t>. [1]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91000"/>
            <a:ext cx="7696200" cy="17266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Goals: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The objective of this project is to create, maintain and execute automated tests for </a:t>
            </a:r>
            <a:r>
              <a:rPr lang="en-US" sz="1800" dirty="0" err="1"/>
              <a:t>Ushahidi</a:t>
            </a:r>
            <a:r>
              <a:rPr lang="en-US" sz="1800" dirty="0"/>
              <a:t> Web application deployed on </a:t>
            </a:r>
            <a:r>
              <a:rPr lang="en-US" sz="1800" u="sng" dirty="0">
                <a:hlinkClick r:id="rId6"/>
              </a:rPr>
              <a:t>http://pc-crowdmap-dev.systers.org</a:t>
            </a:r>
            <a:r>
              <a:rPr lang="en-US" sz="1800" dirty="0"/>
              <a:t>. </a:t>
            </a:r>
            <a:r>
              <a:rPr lang="en-US" sz="1800" dirty="0" smtClean="0"/>
              <a:t>The aim is </a:t>
            </a:r>
            <a:r>
              <a:rPr lang="en-US" sz="1800" dirty="0"/>
              <a:t>to create reusable and automated scripts for regression testing.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647943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en.wikipedia.org/wiki/Ushahidi</a:t>
            </a:r>
            <a:endParaRPr lang="en-US" dirty="0" smtClean="0"/>
          </a:p>
        </p:txBody>
      </p:sp>
      <p:pic>
        <p:nvPicPr>
          <p:cNvPr id="6" name="Picture 4" descr="https://1.bp.blogspot.com/-vIaQK-is11M/VC2kGKZ3udI/AAAAAAAAYzY/aZ63pTa5h6U/s1600/image01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51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the core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428" y="1306416"/>
            <a:ext cx="2971800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Tests: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Testing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Interface Testing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Testing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Load Balance Testing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Testing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7841" y="1306415"/>
            <a:ext cx="2971800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Pages: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Login Page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Opportunities Page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 Page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Contact Us Page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FAQ Page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2079" y="4958240"/>
            <a:ext cx="262364" cy="599993"/>
          </a:xfrm>
          <a:prstGeom prst="rect">
            <a:avLst/>
          </a:prstGeom>
        </p:spPr>
      </p:pic>
      <p:pic>
        <p:nvPicPr>
          <p:cNvPr id="7" name="Picture 2" descr="C:\Users\keshas\AppData\Local\Microsoft\Windows\Temporary Internet Files\Content.IE5\C55M00UO\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01" y="4933004"/>
            <a:ext cx="697188" cy="7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4797565" y="4081982"/>
            <a:ext cx="1065367" cy="1806169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FCF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2079" y="5982606"/>
            <a:ext cx="262364" cy="5999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4973" y="3798958"/>
            <a:ext cx="262364" cy="599993"/>
          </a:xfrm>
          <a:prstGeom prst="rect">
            <a:avLst/>
          </a:prstGeom>
        </p:spPr>
      </p:pic>
      <p:pic>
        <p:nvPicPr>
          <p:cNvPr id="21" name="Picture 2" descr="C:\Users\keshas\AppData\Local\Microsoft\Windows\Temporary Internet Files\Content.IE5\C55M00UO\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95" y="3773722"/>
            <a:ext cx="697188" cy="7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22363" y="3870119"/>
            <a:ext cx="45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24868" y="3854729"/>
            <a:ext cx="75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Ushahidi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8" name="Picture 3" descr="C:\Users\keshas\AppData\Local\Microsoft\Windows\Temporary Internet Files\Content.IE5\0EI7AVVX\Database-Symbol-4620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74" y="4558757"/>
            <a:ext cx="1109443" cy="124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C:\Users\keshas\AppData\Local\Microsoft\Windows\Temporary Internet Files\Content.IE5\MAMB1WLZ\GtszOPL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82" y="5105400"/>
            <a:ext cx="772228" cy="4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775342" y="4618624"/>
            <a:ext cx="916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31" name="Down Arrow 30"/>
          <p:cNvSpPr/>
          <p:nvPr/>
        </p:nvSpPr>
        <p:spPr>
          <a:xfrm rot="5400000">
            <a:off x="6056202" y="4892551"/>
            <a:ext cx="309343" cy="5564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34" name="Picture 4" descr="C:\Users\keshas\AppData\Local\Microsoft\Windows\Temporary Internet Files\Content.IE5\QIX3A3KX\ZipFile_300x275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57" y="4631057"/>
            <a:ext cx="580622" cy="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keshas\AppData\Local\Microsoft\Windows\Temporary Internet Files\Content.IE5\QIX3A3KX\ZipFile_300x275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57" y="5227676"/>
            <a:ext cx="580622" cy="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224868" y="4963451"/>
            <a:ext cx="75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Ushahidi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8" name="Picture 2" descr="C:\Users\keshas\AppData\Local\Microsoft\Windows\Temporary Internet Files\Content.IE5\C55M00UO\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37" y="5888151"/>
            <a:ext cx="697188" cy="7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268004" y="5918598"/>
            <a:ext cx="75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Ushahidi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9763" y="5982606"/>
            <a:ext cx="91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 rot="5400000">
            <a:off x="3646137" y="3539158"/>
            <a:ext cx="206381" cy="11453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 rot="5400000">
            <a:off x="3716503" y="4647880"/>
            <a:ext cx="206381" cy="11453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 rot="5400000">
            <a:off x="3730951" y="5653725"/>
            <a:ext cx="206381" cy="11453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610318" y="4147118"/>
            <a:ext cx="455651" cy="67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22417" y="4994229"/>
            <a:ext cx="45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49" name="Right Arrow 48"/>
          <p:cNvSpPr/>
          <p:nvPr/>
        </p:nvSpPr>
        <p:spPr>
          <a:xfrm>
            <a:off x="1610372" y="5271228"/>
            <a:ext cx="455651" cy="67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622363" y="6074939"/>
            <a:ext cx="45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51" name="Right Arrow 50"/>
          <p:cNvSpPr/>
          <p:nvPr/>
        </p:nvSpPr>
        <p:spPr>
          <a:xfrm>
            <a:off x="1610318" y="6351938"/>
            <a:ext cx="455651" cy="67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 descr="https://1.bp.blogspot.com/-vIaQK-is11M/VC2kGKZ3udI/AAAAAAAAYzY/aZ63pTa5h6U/s1600/image01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22" grpId="0"/>
      <p:bldP spid="24" grpId="0"/>
      <p:bldP spid="30" grpId="0"/>
      <p:bldP spid="31" grpId="0" animBg="1"/>
      <p:bldP spid="37" grpId="0"/>
      <p:bldP spid="39" grpId="0"/>
      <p:bldP spid="40" grpId="0"/>
      <p:bldP spid="41" grpId="0" animBg="1"/>
      <p:bldP spid="42" grpId="0" animBg="1"/>
      <p:bldP spid="43" grpId="0" animBg="1"/>
      <p:bldP spid="47" grpId="0" animBg="1"/>
      <p:bldP spid="48" grpId="0"/>
      <p:bldP spid="49" grpId="0" animBg="1"/>
      <p:bldP spid="50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Automated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76962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Efficiency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Quality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Reusability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Consistency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Decrease </a:t>
            </a:r>
            <a:r>
              <a:rPr lang="en-US" sz="2000" b="1" dirty="0"/>
              <a:t>of </a:t>
            </a:r>
            <a:r>
              <a:rPr lang="en-US" sz="2000" b="1" dirty="0" smtClean="0"/>
              <a:t>Costs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Advance </a:t>
            </a:r>
            <a:r>
              <a:rPr lang="en-US" sz="2000" b="1" dirty="0"/>
              <a:t>a Tester´s Motivation and Efficiency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/>
              <a:t>Increase of Test Coverage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dirty="0"/>
              <a:t>Optimization of Speed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Less Error-prone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https://1.bp.blogspot.com/-vIaQK-is11M/VC2kGKZ3udI/AAAAAAAAYzY/aZ63pTa5h6U/s1600/image0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15922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Tools and Technologies: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6248400" cy="53553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Language: </a:t>
            </a:r>
            <a:r>
              <a:rPr lang="en-US" sz="1800" b="1" dirty="0" smtClean="0"/>
              <a:t>Java</a:t>
            </a:r>
          </a:p>
          <a:p>
            <a:pPr lvl="0" algn="l"/>
            <a:endParaRPr lang="en-US" sz="18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Database</a:t>
            </a:r>
            <a:r>
              <a:rPr lang="en-US" sz="1800" b="1" dirty="0" smtClean="0"/>
              <a:t>: MySQL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Testing: Selenium (Junit Test Framework)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1"/>
                </a:solidFill>
              </a:rPr>
              <a:t>Reporting: Surefire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IDE: Eclipse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Build Tool: Maven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Version Control: </a:t>
            </a:r>
            <a:r>
              <a:rPr lang="en-US" sz="1800" b="1" dirty="0" err="1">
                <a:solidFill>
                  <a:schemeClr val="bg1"/>
                </a:solidFill>
              </a:rPr>
              <a:t>Github</a:t>
            </a:r>
            <a:endParaRPr lang="en-US" sz="1800" b="1" dirty="0">
              <a:solidFill>
                <a:schemeClr val="bg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1"/>
                </a:solidFill>
              </a:rPr>
              <a:t>Continuous Integration: Jenkins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1"/>
                </a:solidFill>
              </a:rPr>
              <a:t>Web Browser: Google Chrome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1"/>
                </a:solidFill>
              </a:rPr>
              <a:t>O.S: Windows-8 (64-bit)</a:t>
            </a:r>
          </a:p>
        </p:txBody>
      </p:sp>
      <p:pic>
        <p:nvPicPr>
          <p:cNvPr id="5" name="Picture 4" descr="https://1.bp.blogspot.com/-vIaQK-is11M/VC2kGKZ3udI/AAAAAAAAYzY/aZ63pTa5h6U/s1600/image0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  <a:r>
              <a:rPr lang="en-US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524001"/>
            <a:ext cx="7696200" cy="16158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/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Selenium</a:t>
            </a:r>
            <a:r>
              <a:rPr lang="en-US" sz="1800" dirty="0"/>
              <a:t> is a portable </a:t>
            </a:r>
            <a:r>
              <a:rPr lang="en-US" sz="1800" dirty="0">
                <a:hlinkClick r:id="rId2" tooltip="Software testing"/>
              </a:rPr>
              <a:t>software testing</a:t>
            </a:r>
            <a:r>
              <a:rPr lang="en-US" sz="1800" dirty="0"/>
              <a:t> </a:t>
            </a:r>
            <a:r>
              <a:rPr lang="en-US" sz="1800" dirty="0">
                <a:hlinkClick r:id="rId3" tooltip="Software framework"/>
              </a:rPr>
              <a:t>framework</a:t>
            </a:r>
            <a:r>
              <a:rPr lang="en-US" sz="1800" dirty="0"/>
              <a:t> for </a:t>
            </a:r>
            <a:r>
              <a:rPr lang="en-US" sz="1800" dirty="0">
                <a:hlinkClick r:id="rId4" tooltip="Web application"/>
              </a:rPr>
              <a:t>web applications</a:t>
            </a:r>
            <a:r>
              <a:rPr lang="en-US" sz="1800" dirty="0" smtClean="0"/>
              <a:t>. 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It is a tool or framework to automate web-browsers.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Think of Selenium as a uniform API for different browsers !!</a:t>
            </a:r>
            <a:endParaRPr lang="en-US" sz="1800" dirty="0"/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It can </a:t>
            </a:r>
            <a:r>
              <a:rPr lang="en-US" sz="1800" dirty="0"/>
              <a:t>be downloaded </a:t>
            </a:r>
            <a:r>
              <a:rPr lang="en-US" sz="1800" dirty="0" smtClean="0"/>
              <a:t>from [2].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596253"/>
            <a:ext cx="7696200" cy="18374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Resources:</a:t>
            </a:r>
          </a:p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http://www.seleniumhq.org/docs/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www.pluralsight.com/courses/selenium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www.pluralsight.com/courses/automated-testing-framework-selenium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keshaassysters.blogspot.in/2015/06/making-simple-selenium-testing-app.html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93467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9"/>
              </a:rPr>
              <a:t>http://www.seleniumhq.org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/>
              <a:t>[2] </a:t>
            </a:r>
            <a:r>
              <a:rPr lang="en-US" dirty="0">
                <a:hlinkClick r:id="rId10"/>
              </a:rPr>
              <a:t>http://www.seleniumhq.org/download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4" descr="https://1.bp.blogspot.com/-vIaQK-is11M/VC2kGKZ3udI/AAAAAAAAYzY/aZ63pTa5h6U/s1600/image01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2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3" name="Picture 4" descr="https://1.bp.blogspot.com/-vIaQK-is11M/VC2kGKZ3udI/AAAAAAAAYzY/aZ63pTa5h6U/s1600/image0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sha\AppData\Local\Microsoft\Windows\Temporary Internet Files\Content.IE5\DFONVJ5Y\web-browsers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esha\AppData\Local\Microsoft\Windows\Temporary Internet Files\Content.IE5\X43Y99HY\google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40643"/>
            <a:ext cx="2152142" cy="133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kesha\AppData\Local\Microsoft\Windows\Temporary Internet Files\Content.IE5\6ENSYG41\6644195313_a7b92b876d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09" y="2438400"/>
            <a:ext cx="757278" cy="7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kesha\AppData\Local\Microsoft\Windows\Temporary Internet Files\Content.IE5\6ENSYG41\grafos_arbol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65808"/>
            <a:ext cx="1526448" cy="14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5" y="4678110"/>
            <a:ext cx="185270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05200" y="5181600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WebElement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3229509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9418" y="3276600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1457" y="268549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Inspect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50212" y="2851839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/Id/Class/CSS/Name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0212" y="6017444"/>
            <a:ext cx="22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Reference Model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2092127" y="2231006"/>
            <a:ext cx="784423" cy="196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562600" y="2231006"/>
            <a:ext cx="784423" cy="196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5434428" y="5243828"/>
            <a:ext cx="784423" cy="196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2550752" y="5319996"/>
            <a:ext cx="784423" cy="196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034555">
            <a:off x="1076115" y="3944269"/>
            <a:ext cx="784423" cy="196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1340643"/>
            <a:ext cx="609599" cy="411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Webpage"/>
          <p:cNvSpPr>
            <a:spLocks noEditPoints="1" noChangeArrowheads="1"/>
          </p:cNvSpPr>
          <p:nvPr/>
        </p:nvSpPr>
        <p:spPr bwMode="auto">
          <a:xfrm>
            <a:off x="6903674" y="4423431"/>
            <a:ext cx="1130300" cy="1235075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7047311" y="3725587"/>
            <a:ext cx="784423" cy="196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27" grpId="0" animBg="1"/>
      <p:bldP spid="29" grpId="0" animBg="1"/>
      <p:bldP spid="31" grpId="0" animBg="1"/>
      <p:bldP spid="32" grpId="0" animBg="1"/>
      <p:bldP spid="33" grpId="0" animBg="1"/>
      <p:bldP spid="18" grpId="0" animBg="1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-17060"/>
            <a:ext cx="9144000" cy="9906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 Tests Summary: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410200"/>
            <a:ext cx="44958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# Features </a:t>
            </a:r>
            <a:r>
              <a:rPr lang="en-US" sz="1600" b="1" dirty="0" smtClean="0"/>
              <a:t>Tests: 32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# Database Tests</a:t>
            </a:r>
            <a:r>
              <a:rPr lang="en-US" sz="1600" b="1" dirty="0" smtClean="0"/>
              <a:t>: 5</a:t>
            </a:r>
            <a:endParaRPr lang="en-US" sz="16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219200"/>
            <a:ext cx="6019800" cy="3766810"/>
          </a:xfrm>
          <a:prstGeom prst="rect">
            <a:avLst/>
          </a:prstGeom>
        </p:spPr>
      </p:pic>
      <p:pic>
        <p:nvPicPr>
          <p:cNvPr id="6" name="Picture 4" descr="https://1.bp.blogspot.com/-vIaQK-is11M/VC2kGKZ3udI/AAAAAAAAYzY/aZ63pTa5h6U/s1600/image0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83935"/>
            <a:ext cx="1981201" cy="8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683</Words>
  <Application>Microsoft Office PowerPoint</Application>
  <PresentationFormat>On-screen Show (4:3)</PresentationFormat>
  <Paragraphs>259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Morgan Stanley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Kesha (IM Technology)</dc:creator>
  <cp:lastModifiedBy>Shah, Kesha (WM Technology)</cp:lastModifiedBy>
  <cp:revision>73</cp:revision>
  <dcterms:created xsi:type="dcterms:W3CDTF">2015-07-07T07:01:01Z</dcterms:created>
  <dcterms:modified xsi:type="dcterms:W3CDTF">2015-08-19T14:07:09Z</dcterms:modified>
</cp:coreProperties>
</file>