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42803763" cy="30275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9535" userDrawn="1">
          <p15:clr>
            <a:srgbClr val="A4A3A4"/>
          </p15:clr>
        </p15:guide>
        <p15:guide id="4" orient="horz" pos="5589" userDrawn="1">
          <p15:clr>
            <a:srgbClr val="A4A3A4"/>
          </p15:clr>
        </p15:guide>
        <p15:guide id="5" pos="13481" userDrawn="1">
          <p15:clr>
            <a:srgbClr val="A4A3A4"/>
          </p15:clr>
        </p15:guide>
        <p15:guide id="6" pos="690" userDrawn="1">
          <p15:clr>
            <a:srgbClr val="A4A3A4"/>
          </p15:clr>
        </p15:guide>
        <p15:guide id="7" orient="horz" pos="668" userDrawn="1">
          <p15:clr>
            <a:srgbClr val="A4A3A4"/>
          </p15:clr>
        </p15:guide>
        <p15:guide id="8" pos="26273" userDrawn="1">
          <p15:clr>
            <a:srgbClr val="A4A3A4"/>
          </p15:clr>
        </p15:guide>
        <p15:guide id="9" orient="horz" pos="3117" userDrawn="1">
          <p15:clr>
            <a:srgbClr val="A4A3A4"/>
          </p15:clr>
        </p15:guide>
        <p15:guide id="11" pos="18947" userDrawn="1">
          <p15:clr>
            <a:srgbClr val="A4A3A4"/>
          </p15:clr>
        </p15:guide>
        <p15:guide id="12" pos="8084" userDrawn="1">
          <p15:clr>
            <a:srgbClr val="A4A3A4"/>
          </p15:clr>
        </p15:guide>
        <p15:guide id="13" orient="horz" pos="18599" userDrawn="1">
          <p15:clr>
            <a:srgbClr val="A4A3A4"/>
          </p15:clr>
        </p15:guide>
        <p15:guide id="14" orient="horz" pos="2527" userDrawn="1">
          <p15:clr>
            <a:srgbClr val="A4A3A4"/>
          </p15:clr>
        </p15:guide>
        <p15:guide id="15" pos="8311" userDrawn="1">
          <p15:clr>
            <a:srgbClr val="A4A3A4"/>
          </p15:clr>
        </p15:guide>
        <p15:guide id="16" pos="18721" userDrawn="1">
          <p15:clr>
            <a:srgbClr val="A4A3A4"/>
          </p15:clr>
        </p15:guide>
        <p15:guide id="17" pos="1144" userDrawn="1">
          <p15:clr>
            <a:srgbClr val="A4A3A4"/>
          </p15:clr>
        </p15:guide>
        <p15:guide id="18" pos="8764" userDrawn="1">
          <p15:clr>
            <a:srgbClr val="A4A3A4"/>
          </p15:clr>
        </p15:guide>
        <p15:guide id="19" pos="7630" userDrawn="1">
          <p15:clr>
            <a:srgbClr val="A4A3A4"/>
          </p15:clr>
        </p15:guide>
        <p15:guide id="20" pos="18267" userDrawn="1">
          <p15:clr>
            <a:srgbClr val="A4A3A4"/>
          </p15:clr>
        </p15:guide>
        <p15:guide id="21" pos="19401" userDrawn="1">
          <p15:clr>
            <a:srgbClr val="A4A3A4"/>
          </p15:clr>
        </p15:guide>
        <p15:guide id="22" pos="25819" userDrawn="1">
          <p15:clr>
            <a:srgbClr val="A4A3A4"/>
          </p15:clr>
        </p15:guide>
        <p15:guide id="23" orient="horz" pos="11758"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ia Brunold" initials="LB" lastIdx="1" clrIdx="0">
    <p:extLst>
      <p:ext uri="{19B8F6BF-5375-455C-9EA6-DF929625EA0E}">
        <p15:presenceInfo xmlns:p15="http://schemas.microsoft.com/office/powerpoint/2012/main" userId="Lucia Bruno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A9A"/>
    <a:srgbClr val="D7D8EC"/>
    <a:srgbClr val="AFB1D8"/>
    <a:srgbClr val="3E539F"/>
    <a:srgbClr val="A7ACD2"/>
    <a:srgbClr val="FFFFFF"/>
    <a:srgbClr val="868DC2"/>
    <a:srgbClr val="989FCE"/>
    <a:srgbClr val="F6F1E3"/>
    <a:srgbClr val="0000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53" autoAdjust="0"/>
    <p:restoredTop sz="96327"/>
  </p:normalViewPr>
  <p:slideViewPr>
    <p:cSldViewPr snapToGrid="0" showGuides="1">
      <p:cViewPr>
        <p:scale>
          <a:sx n="25" d="100"/>
          <a:sy n="25" d="100"/>
        </p:scale>
        <p:origin x="1752" y="432"/>
      </p:cViewPr>
      <p:guideLst>
        <p:guide orient="horz" pos="9535"/>
        <p:guide orient="horz" pos="5589"/>
        <p:guide pos="13481"/>
        <p:guide pos="690"/>
        <p:guide orient="horz" pos="668"/>
        <p:guide pos="26273"/>
        <p:guide orient="horz" pos="3117"/>
        <p:guide pos="18947"/>
        <p:guide pos="8084"/>
        <p:guide orient="horz" pos="18599"/>
        <p:guide orient="horz" pos="2527"/>
        <p:guide pos="8311"/>
        <p:guide pos="18721"/>
        <p:guide pos="1144"/>
        <p:guide pos="8764"/>
        <p:guide pos="7630"/>
        <p:guide pos="18267"/>
        <p:guide pos="19401"/>
        <p:guide pos="25819"/>
        <p:guide orient="horz" pos="11758"/>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864" y="20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8" cy="513508"/>
          </a:xfrm>
          <a:prstGeom prst="rect">
            <a:avLst/>
          </a:prstGeom>
        </p:spPr>
        <p:txBody>
          <a:bodyPr vert="horz" lIns="99070" tIns="49535" rIns="99070" bIns="49535" rtlCol="0"/>
          <a:lstStyle>
            <a:lvl1pPr algn="l">
              <a:defRPr sz="1300"/>
            </a:lvl1pPr>
          </a:lstStyle>
          <a:p>
            <a:endParaRPr lang="de-DE"/>
          </a:p>
        </p:txBody>
      </p:sp>
      <p:sp>
        <p:nvSpPr>
          <p:cNvPr id="3" name="Datumsplatzhalter 2"/>
          <p:cNvSpPr>
            <a:spLocks noGrp="1"/>
          </p:cNvSpPr>
          <p:nvPr>
            <p:ph type="dt" idx="1"/>
          </p:nvPr>
        </p:nvSpPr>
        <p:spPr>
          <a:xfrm>
            <a:off x="4023992" y="0"/>
            <a:ext cx="3078428" cy="513508"/>
          </a:xfrm>
          <a:prstGeom prst="rect">
            <a:avLst/>
          </a:prstGeom>
        </p:spPr>
        <p:txBody>
          <a:bodyPr vert="horz" lIns="99070" tIns="49535" rIns="99070" bIns="49535" rtlCol="0"/>
          <a:lstStyle>
            <a:lvl1pPr algn="r">
              <a:defRPr sz="1300"/>
            </a:lvl1pPr>
          </a:lstStyle>
          <a:p>
            <a:fld id="{03C62FBC-BAAF-D040-B6AC-3E2E5F5934A1}" type="datetimeFigureOut">
              <a:rPr lang="de-DE" smtClean="0"/>
              <a:t>13.11.2023</a:t>
            </a:fld>
            <a:endParaRPr lang="de-DE"/>
          </a:p>
        </p:txBody>
      </p:sp>
      <p:sp>
        <p:nvSpPr>
          <p:cNvPr id="4" name="Folienbildplatzhalter 3"/>
          <p:cNvSpPr>
            <a:spLocks noGrp="1" noRot="1" noChangeAspect="1"/>
          </p:cNvSpPr>
          <p:nvPr>
            <p:ph type="sldImg" idx="2"/>
          </p:nvPr>
        </p:nvSpPr>
        <p:spPr>
          <a:xfrm>
            <a:off x="1111250" y="1279525"/>
            <a:ext cx="4881563" cy="3452813"/>
          </a:xfrm>
          <a:prstGeom prst="rect">
            <a:avLst/>
          </a:prstGeom>
          <a:noFill/>
          <a:ln w="12700">
            <a:solidFill>
              <a:prstClr val="black"/>
            </a:solidFill>
          </a:ln>
        </p:spPr>
        <p:txBody>
          <a:bodyPr vert="horz" lIns="99070" tIns="49535" rIns="99070" bIns="49535" rtlCol="0" anchor="ctr"/>
          <a:lstStyle/>
          <a:p>
            <a:endParaRPr lang="de-DE"/>
          </a:p>
        </p:txBody>
      </p:sp>
      <p:sp>
        <p:nvSpPr>
          <p:cNvPr id="5" name="Notizenplatzhalter 4"/>
          <p:cNvSpPr>
            <a:spLocks noGrp="1"/>
          </p:cNvSpPr>
          <p:nvPr>
            <p:ph type="body" sz="quarter" idx="3"/>
          </p:nvPr>
        </p:nvSpPr>
        <p:spPr>
          <a:xfrm>
            <a:off x="710407" y="4925408"/>
            <a:ext cx="5683250" cy="4029879"/>
          </a:xfrm>
          <a:prstGeom prst="rect">
            <a:avLst/>
          </a:prstGeom>
        </p:spPr>
        <p:txBody>
          <a:bodyPr vert="horz" lIns="99070" tIns="49535" rIns="99070" bIns="49535"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8" cy="513507"/>
          </a:xfrm>
          <a:prstGeom prst="rect">
            <a:avLst/>
          </a:prstGeom>
        </p:spPr>
        <p:txBody>
          <a:bodyPr vert="horz" lIns="99070" tIns="49535" rIns="99070" bIns="49535" rtlCol="0" anchor="b"/>
          <a:lstStyle>
            <a:lvl1pPr algn="l">
              <a:defRPr sz="1300"/>
            </a:lvl1pPr>
          </a:lstStyle>
          <a:p>
            <a:endParaRPr lang="de-DE"/>
          </a:p>
        </p:txBody>
      </p:sp>
      <p:sp>
        <p:nvSpPr>
          <p:cNvPr id="7" name="Foliennummernplatzhalter 6"/>
          <p:cNvSpPr>
            <a:spLocks noGrp="1"/>
          </p:cNvSpPr>
          <p:nvPr>
            <p:ph type="sldNum" sz="quarter" idx="5"/>
          </p:nvPr>
        </p:nvSpPr>
        <p:spPr>
          <a:xfrm>
            <a:off x="4023992" y="9721107"/>
            <a:ext cx="3078428" cy="513507"/>
          </a:xfrm>
          <a:prstGeom prst="rect">
            <a:avLst/>
          </a:prstGeom>
        </p:spPr>
        <p:txBody>
          <a:bodyPr vert="horz" lIns="99070" tIns="49535" rIns="99070" bIns="49535" rtlCol="0" anchor="b"/>
          <a:lstStyle>
            <a:lvl1pPr algn="r">
              <a:defRPr sz="1300"/>
            </a:lvl1pPr>
          </a:lstStyle>
          <a:p>
            <a:fld id="{87A427ED-1BFA-454F-B4ED-C29576F5EB7B}" type="slidenum">
              <a:rPr lang="de-DE" smtClean="0"/>
              <a:t>‹Nr.›</a:t>
            </a:fld>
            <a:endParaRPr lang="de-DE"/>
          </a:p>
        </p:txBody>
      </p:sp>
    </p:spTree>
    <p:extLst>
      <p:ext uri="{BB962C8B-B14F-4D97-AF65-F5344CB8AC3E}">
        <p14:creationId xmlns:p14="http://schemas.microsoft.com/office/powerpoint/2010/main" val="39681795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11250" y="1279525"/>
            <a:ext cx="4881563" cy="3452813"/>
          </a:xfrm>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5"/>
          </p:nvPr>
        </p:nvSpPr>
        <p:spPr/>
        <p:txBody>
          <a:bodyPr/>
          <a:lstStyle/>
          <a:p>
            <a:fld id="{87A427ED-1BFA-454F-B4ED-C29576F5EB7B}" type="slidenum">
              <a:rPr lang="de-DE" smtClean="0"/>
              <a:t>1</a:t>
            </a:fld>
            <a:endParaRPr lang="de-DE"/>
          </a:p>
        </p:txBody>
      </p:sp>
    </p:spTree>
    <p:extLst>
      <p:ext uri="{BB962C8B-B14F-4D97-AF65-F5344CB8AC3E}">
        <p14:creationId xmlns:p14="http://schemas.microsoft.com/office/powerpoint/2010/main" val="133236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solidFill>
                  <a:schemeClr val="bg2"/>
                </a:solidFill>
              </a:defRPr>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solidFill>
                  <a:schemeClr val="bg2"/>
                </a:solidFill>
              </a:defRPr>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rgbClr val="898989"/>
                </a:solidFill>
              </a:defRPr>
            </a:lvl1pPr>
          </a:lstStyle>
          <a:p>
            <a:fld id="{FC99B8CD-046B-5942-9DC1-47AC6DFB103C}" type="datetimeFigureOut">
              <a:rPr lang="de-DE" smtClean="0"/>
              <a:pPr/>
              <a:t>13.11.2023</a:t>
            </a:fld>
            <a:endParaRPr lang="de-DE"/>
          </a:p>
        </p:txBody>
      </p:sp>
      <p:sp>
        <p:nvSpPr>
          <p:cNvPr id="5" name="Footer Placeholder 4"/>
          <p:cNvSpPr>
            <a:spLocks noGrp="1"/>
          </p:cNvSpPr>
          <p:nvPr>
            <p:ph type="ftr" sz="quarter" idx="11"/>
          </p:nvPr>
        </p:nvSpPr>
        <p:spPr/>
        <p:txBody>
          <a:bodyPr/>
          <a:lstStyle>
            <a:lvl1pPr>
              <a:defRPr>
                <a:solidFill>
                  <a:srgbClr val="898989"/>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898989"/>
                </a:solidFill>
              </a:defRPr>
            </a:lvl1pPr>
          </a:lstStyle>
          <a:p>
            <a:fld id="{082C89D3-456D-0D4D-8868-B4947AE24256}" type="slidenum">
              <a:rPr lang="de-DE" smtClean="0"/>
              <a:pPr/>
              <a:t>‹Nr.›</a:t>
            </a:fld>
            <a:endParaRPr lang="de-DE"/>
          </a:p>
        </p:txBody>
      </p:sp>
    </p:spTree>
    <p:extLst>
      <p:ext uri="{BB962C8B-B14F-4D97-AF65-F5344CB8AC3E}">
        <p14:creationId xmlns:p14="http://schemas.microsoft.com/office/powerpoint/2010/main" val="981231172"/>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134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99B8CD-046B-5942-9DC1-47AC6DFB103C}" type="datetimeFigureOut">
              <a:rPr lang="de-DE" smtClean="0"/>
              <a:t>13.11.2023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277823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99B8CD-046B-5942-9DC1-47AC6DFB103C}" type="datetimeFigureOut">
              <a:rPr lang="de-DE" smtClean="0"/>
              <a:t>13.11.2023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78895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99B8CD-046B-5942-9DC1-47AC6DFB103C}" type="datetimeFigureOut">
              <a:rPr lang="de-DE" smtClean="0"/>
              <a:t>13.11.2023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59581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C99B8CD-046B-5942-9DC1-47AC6DFB103C}" type="datetimeFigureOut">
              <a:rPr lang="de-DE" smtClean="0"/>
              <a:t>13.11.2023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19964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C99B8CD-046B-5942-9DC1-47AC6DFB103C}" type="datetimeFigureOut">
              <a:rPr lang="de-DE" smtClean="0"/>
              <a:t>13.11.2023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213777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C99B8CD-046B-5942-9DC1-47AC6DFB103C}" type="datetimeFigureOut">
              <a:rPr lang="de-DE" smtClean="0"/>
              <a:t>13.11.2023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70959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C99B8CD-046B-5942-9DC1-47AC6DFB103C}" type="datetimeFigureOut">
              <a:rPr lang="de-DE" smtClean="0"/>
              <a:t>13.11.2023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222732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B8CD-046B-5942-9DC1-47AC6DFB103C}" type="datetimeFigureOut">
              <a:rPr lang="de-DE" smtClean="0"/>
              <a:t>13.11.2023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123507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FC99B8CD-046B-5942-9DC1-47AC6DFB103C}" type="datetimeFigureOut">
              <a:rPr lang="de-DE" smtClean="0"/>
              <a:t>13.11.2023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247271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FC99B8CD-046B-5942-9DC1-47AC6DFB103C}" type="datetimeFigureOut">
              <a:rPr lang="de-DE" smtClean="0"/>
              <a:t>13.11.2023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82C89D3-456D-0D4D-8868-B4947AE24256}" type="slidenum">
              <a:rPr lang="de-DE" smtClean="0"/>
              <a:t>‹Nr.›</a:t>
            </a:fld>
            <a:endParaRPr lang="de-DE"/>
          </a:p>
        </p:txBody>
      </p:sp>
    </p:spTree>
    <p:extLst>
      <p:ext uri="{BB962C8B-B14F-4D97-AF65-F5344CB8AC3E}">
        <p14:creationId xmlns:p14="http://schemas.microsoft.com/office/powerpoint/2010/main" val="173313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rgbClr val="898989"/>
                </a:solidFill>
              </a:defRPr>
            </a:lvl1pPr>
          </a:lstStyle>
          <a:p>
            <a:fld id="{FC99B8CD-046B-5942-9DC1-47AC6DFB103C}" type="datetimeFigureOut">
              <a:rPr lang="de-DE" smtClean="0"/>
              <a:pPr/>
              <a:t>13.11.2023</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rgbClr val="898989"/>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rgbClr val="898989"/>
                </a:solidFill>
              </a:defRPr>
            </a:lvl1pPr>
          </a:lstStyle>
          <a:p>
            <a:fld id="{082C89D3-456D-0D4D-8868-B4947AE24256}" type="slidenum">
              <a:rPr lang="de-DE" smtClean="0"/>
              <a:pPr/>
              <a:t>‹Nr.›</a:t>
            </a:fld>
            <a:endParaRPr lang="de-DE"/>
          </a:p>
        </p:txBody>
      </p:sp>
      <p:pic>
        <p:nvPicPr>
          <p:cNvPr id="8" name="Grafik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1220229" y="27721797"/>
            <a:ext cx="11204452" cy="2518073"/>
          </a:xfrm>
          <a:prstGeom prst="rect">
            <a:avLst/>
          </a:prstGeom>
        </p:spPr>
      </p:pic>
      <p:sp>
        <p:nvSpPr>
          <p:cNvPr id="12" name="Rechteck 11"/>
          <p:cNvSpPr/>
          <p:nvPr userDrawn="1"/>
        </p:nvSpPr>
        <p:spPr>
          <a:xfrm>
            <a:off x="-1" y="7463689"/>
            <a:ext cx="42803763" cy="20257317"/>
          </a:xfrm>
          <a:prstGeom prst="rect">
            <a:avLst/>
          </a:prstGeom>
          <a:gradFill flip="none" rotWithShape="1">
            <a:gsLst>
              <a:gs pos="15000">
                <a:srgbClr val="868DC2">
                  <a:alpha val="80000"/>
                </a:srgbClr>
              </a:gs>
              <a:gs pos="100000">
                <a:srgbClr val="FFFFFF"/>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dirty="0"/>
              <a:t> </a:t>
            </a:r>
          </a:p>
        </p:txBody>
      </p:sp>
      <p:pic>
        <p:nvPicPr>
          <p:cNvPr id="10" name="Grafik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5020502" y="939876"/>
            <a:ext cx="6780162" cy="1740852"/>
          </a:xfrm>
          <a:prstGeom prst="rect">
            <a:avLst/>
          </a:prstGeom>
        </p:spPr>
      </p:pic>
    </p:spTree>
    <p:extLst>
      <p:ext uri="{BB962C8B-B14F-4D97-AF65-F5344CB8AC3E}">
        <p14:creationId xmlns:p14="http://schemas.microsoft.com/office/powerpoint/2010/main" val="27727674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bg2"/>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bg2"/>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bg2"/>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bg2"/>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bg2"/>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bg2"/>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535" userDrawn="1">
          <p15:clr>
            <a:srgbClr val="F26B43"/>
          </p15:clr>
        </p15:guide>
        <p15:guide id="2" pos="134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i.org/10.13140/RG.2.2.12436.78726" TargetMode="Externa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osf.io/q5hj4" TargetMode="External"/><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hyperlink" Target="https://drawyourminds.de/" TargetMode="External"/><Relationship Id="rId5" Type="http://schemas.openxmlformats.org/officeDocument/2006/relationships/image" Target="../media/image5.png"/><Relationship Id="rId15" Type="http://schemas.openxmlformats.org/officeDocument/2006/relationships/image" Target="../media/image11.png"/><Relationship Id="rId10" Type="http://schemas.openxmlformats.org/officeDocument/2006/relationships/image" Target="../media/image8.jpg"/><Relationship Id="rId19"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hyperlink" Target="https://doi.org/10.1007/978-3-658-22980-1" TargetMode="External"/><Relationship Id="rId1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Abgerundetes Rechteck 120"/>
          <p:cNvSpPr/>
          <p:nvPr/>
        </p:nvSpPr>
        <p:spPr>
          <a:xfrm>
            <a:off x="13193713" y="8182309"/>
            <a:ext cx="16525875" cy="18831412"/>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dirty="0"/>
          </a:p>
        </p:txBody>
      </p:sp>
      <p:sp>
        <p:nvSpPr>
          <p:cNvPr id="81" name="Abgerundetes Rechteck 80"/>
          <p:cNvSpPr/>
          <p:nvPr/>
        </p:nvSpPr>
        <p:spPr>
          <a:xfrm>
            <a:off x="36330386" y="17360735"/>
            <a:ext cx="5378002" cy="4419589"/>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a:p>
        </p:txBody>
      </p:sp>
      <p:sp>
        <p:nvSpPr>
          <p:cNvPr id="8" name="Textfeld 7">
            <a:extLst>
              <a:ext uri="{FF2B5EF4-FFF2-40B4-BE49-F238E27FC236}">
                <a16:creationId xmlns:a16="http://schemas.microsoft.com/office/drawing/2014/main" id="{751AC9E3-464A-8E57-3080-87FCCFAFF25F}"/>
              </a:ext>
            </a:extLst>
          </p:cNvPr>
          <p:cNvSpPr txBox="1"/>
          <p:nvPr/>
        </p:nvSpPr>
        <p:spPr>
          <a:xfrm>
            <a:off x="1032164" y="444928"/>
            <a:ext cx="29676889" cy="3482364"/>
          </a:xfrm>
          <a:prstGeom prst="rect">
            <a:avLst/>
          </a:prstGeom>
          <a:noFill/>
        </p:spPr>
        <p:txBody>
          <a:bodyPr wrap="square" rtlCol="0">
            <a:spAutoFit/>
          </a:bodyPr>
          <a:lstStyle/>
          <a:p>
            <a:pPr>
              <a:lnSpc>
                <a:spcPts val="14000"/>
              </a:lnSpc>
            </a:pPr>
            <a:r>
              <a:rPr lang="en-US" sz="8500" dirty="0">
                <a:solidFill>
                  <a:srgbClr val="344A9A"/>
                </a:solidFill>
                <a:latin typeface="+mj-lt"/>
              </a:rPr>
              <a:t>Cognitive Affective Maps to Motivate Attitude Change</a:t>
            </a:r>
          </a:p>
          <a:p>
            <a:pPr>
              <a:lnSpc>
                <a:spcPts val="14000"/>
              </a:lnSpc>
            </a:pPr>
            <a:r>
              <a:rPr lang="en-US" sz="8500" dirty="0">
                <a:solidFill>
                  <a:srgbClr val="344A9A"/>
                </a:solidFill>
                <a:latin typeface="+mj-lt"/>
              </a:rPr>
              <a:t>An Experimental Study Design</a:t>
            </a:r>
            <a:endParaRPr lang="de-DE" sz="8500" dirty="0">
              <a:solidFill>
                <a:srgbClr val="344A9A"/>
              </a:solidFill>
              <a:latin typeface="+mj-lt"/>
            </a:endParaRPr>
          </a:p>
        </p:txBody>
      </p:sp>
      <p:sp>
        <p:nvSpPr>
          <p:cNvPr id="71" name="Textfeld 70"/>
          <p:cNvSpPr txBox="1"/>
          <p:nvPr/>
        </p:nvSpPr>
        <p:spPr>
          <a:xfrm>
            <a:off x="1059873" y="4986214"/>
            <a:ext cx="31790794" cy="784830"/>
          </a:xfrm>
          <a:prstGeom prst="rect">
            <a:avLst/>
          </a:prstGeom>
          <a:noFill/>
        </p:spPr>
        <p:txBody>
          <a:bodyPr wrap="square" rtlCol="0">
            <a:spAutoFit/>
          </a:bodyPr>
          <a:lstStyle/>
          <a:p>
            <a:r>
              <a:rPr lang="en-US" sz="4500" b="1" dirty="0">
                <a:solidFill>
                  <a:schemeClr val="bg2"/>
                </a:solidFill>
                <a:latin typeface="Arial" panose="020B0604020202020204" pitchFamily="34" charset="0"/>
                <a:cs typeface="Arial" panose="020B0604020202020204" pitchFamily="34" charset="0"/>
              </a:rPr>
              <a:t>Julius Fenn</a:t>
            </a:r>
            <a:r>
              <a:rPr lang="en-US" sz="4500" b="1" baseline="30000" dirty="0">
                <a:solidFill>
                  <a:schemeClr val="bg2"/>
                </a:solidFill>
                <a:latin typeface="Arial" panose="020B0604020202020204" pitchFamily="34" charset="0"/>
                <a:cs typeface="Arial" panose="020B0604020202020204" pitchFamily="34" charset="0"/>
              </a:rPr>
              <a:t>1,2</a:t>
            </a:r>
            <a:r>
              <a:rPr lang="en-US" sz="4500" b="1" dirty="0">
                <a:solidFill>
                  <a:schemeClr val="bg2"/>
                </a:solidFill>
                <a:latin typeface="Arial" panose="020B0604020202020204" pitchFamily="34" charset="0"/>
                <a:cs typeface="Arial" panose="020B0604020202020204" pitchFamily="34" charset="0"/>
              </a:rPr>
              <a:t>, Wilhelm Gros</a:t>
            </a:r>
            <a:r>
              <a:rPr lang="en-US" sz="4500" b="1" baseline="30000" dirty="0">
                <a:solidFill>
                  <a:schemeClr val="bg2"/>
                </a:solidFill>
                <a:latin typeface="Arial" panose="020B0604020202020204" pitchFamily="34" charset="0"/>
                <a:cs typeface="Arial" panose="020B0604020202020204" pitchFamily="34" charset="0"/>
              </a:rPr>
              <a:t>1,2</a:t>
            </a:r>
            <a:r>
              <a:rPr lang="en-US" sz="4500" b="1" dirty="0">
                <a:solidFill>
                  <a:schemeClr val="bg2"/>
                </a:solidFill>
                <a:latin typeface="Arial" panose="020B0604020202020204" pitchFamily="34" charset="0"/>
                <a:cs typeface="Arial" panose="020B0604020202020204" pitchFamily="34" charset="0"/>
              </a:rPr>
              <a:t>, Andrea Kiesel</a:t>
            </a:r>
            <a:r>
              <a:rPr lang="en-US" sz="4500" b="1" baseline="30000" dirty="0">
                <a:solidFill>
                  <a:schemeClr val="bg2"/>
                </a:solidFill>
                <a:latin typeface="Arial" panose="020B0604020202020204" pitchFamily="34" charset="0"/>
                <a:cs typeface="Arial" panose="020B0604020202020204" pitchFamily="34" charset="0"/>
              </a:rPr>
              <a:t>1,2</a:t>
            </a:r>
            <a:endParaRPr lang="de-DE" sz="4500" b="1" dirty="0">
              <a:solidFill>
                <a:schemeClr val="bg2"/>
              </a:solidFill>
              <a:latin typeface="Arial" panose="020B0604020202020204" pitchFamily="34" charset="0"/>
              <a:cs typeface="Arial" panose="020B0604020202020204" pitchFamily="34" charset="0"/>
            </a:endParaRPr>
          </a:p>
        </p:txBody>
      </p:sp>
      <p:sp>
        <p:nvSpPr>
          <p:cNvPr id="72" name="Textfeld 71"/>
          <p:cNvSpPr txBox="1"/>
          <p:nvPr/>
        </p:nvSpPr>
        <p:spPr>
          <a:xfrm>
            <a:off x="1059873" y="5900053"/>
            <a:ext cx="29676890" cy="738664"/>
          </a:xfrm>
          <a:prstGeom prst="rect">
            <a:avLst/>
          </a:prstGeom>
          <a:noFill/>
        </p:spPr>
        <p:txBody>
          <a:bodyPr wrap="square" rtlCol="0">
            <a:spAutoFit/>
          </a:bodyPr>
          <a:lstStyle/>
          <a:p>
            <a:r>
              <a:rPr lang="en-US" sz="4200" baseline="30000" dirty="0">
                <a:solidFill>
                  <a:schemeClr val="bg2"/>
                </a:solidFill>
                <a:latin typeface="Arial" panose="020B0604020202020204" pitchFamily="34" charset="0"/>
                <a:cs typeface="Arial" panose="020B0604020202020204" pitchFamily="34" charset="0"/>
              </a:rPr>
              <a:t>1</a:t>
            </a:r>
            <a:r>
              <a:rPr lang="en-US" sz="4200" dirty="0">
                <a:solidFill>
                  <a:schemeClr val="bg2"/>
                </a:solidFill>
                <a:latin typeface="Arial" panose="020B0604020202020204" pitchFamily="34" charset="0"/>
                <a:cs typeface="Arial" panose="020B0604020202020204" pitchFamily="34" charset="0"/>
              </a:rPr>
              <a:t> Cluster of Excellence </a:t>
            </a:r>
            <a:r>
              <a:rPr lang="en-US" sz="4200" i="1" dirty="0">
                <a:solidFill>
                  <a:schemeClr val="bg2"/>
                </a:solidFill>
                <a:latin typeface="Arial" panose="020B0604020202020204" pitchFamily="34" charset="0"/>
                <a:cs typeface="Arial" panose="020B0604020202020204" pitchFamily="34" charset="0"/>
              </a:rPr>
              <a:t>liv</a:t>
            </a:r>
            <a:r>
              <a:rPr lang="en-US" sz="4200" dirty="0">
                <a:solidFill>
                  <a:schemeClr val="bg2"/>
                </a:solidFill>
                <a:latin typeface="Arial" panose="020B0604020202020204" pitchFamily="34" charset="0"/>
                <a:cs typeface="Arial" panose="020B0604020202020204" pitchFamily="34" charset="0"/>
              </a:rPr>
              <a:t>MatS, University of Freiburg, </a:t>
            </a:r>
            <a:r>
              <a:rPr lang="en-US" sz="4200" baseline="30000" dirty="0">
                <a:solidFill>
                  <a:schemeClr val="bg2"/>
                </a:solidFill>
                <a:latin typeface="Arial" panose="020B0604020202020204" pitchFamily="34" charset="0"/>
                <a:cs typeface="Arial" panose="020B0604020202020204" pitchFamily="34" charset="0"/>
              </a:rPr>
              <a:t>2</a:t>
            </a:r>
            <a:r>
              <a:rPr lang="en-US" sz="4200" dirty="0">
                <a:solidFill>
                  <a:schemeClr val="bg2"/>
                </a:solidFill>
                <a:latin typeface="Arial" panose="020B0604020202020204" pitchFamily="34" charset="0"/>
                <a:cs typeface="Arial" panose="020B0604020202020204" pitchFamily="34" charset="0"/>
              </a:rPr>
              <a:t> Institute of Psychology, University of Freiburg, Germany</a:t>
            </a:r>
          </a:p>
        </p:txBody>
      </p:sp>
      <p:pic>
        <p:nvPicPr>
          <p:cNvPr id="73" name="Grafik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198" y="28557310"/>
            <a:ext cx="4444932" cy="943182"/>
          </a:xfrm>
          <a:prstGeom prst="rect">
            <a:avLst/>
          </a:prstGeom>
        </p:spPr>
      </p:pic>
      <p:pic>
        <p:nvPicPr>
          <p:cNvPr id="74" name="Grafik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8046" y="28557310"/>
            <a:ext cx="1494414" cy="968603"/>
          </a:xfrm>
          <a:prstGeom prst="rect">
            <a:avLst/>
          </a:prstGeom>
        </p:spPr>
      </p:pic>
      <p:pic>
        <p:nvPicPr>
          <p:cNvPr id="75" name="Grafik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7376" y="28557310"/>
            <a:ext cx="3496268" cy="958073"/>
          </a:xfrm>
          <a:prstGeom prst="rect">
            <a:avLst/>
          </a:prstGeom>
        </p:spPr>
      </p:pic>
      <p:pic>
        <p:nvPicPr>
          <p:cNvPr id="76" name="Grafik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98560" y="28582731"/>
            <a:ext cx="3443895" cy="943182"/>
          </a:xfrm>
          <a:prstGeom prst="rect">
            <a:avLst/>
          </a:prstGeom>
        </p:spPr>
      </p:pic>
      <p:pic>
        <p:nvPicPr>
          <p:cNvPr id="77" name="Grafik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517371" y="28582731"/>
            <a:ext cx="4579032" cy="1046527"/>
          </a:xfrm>
          <a:prstGeom prst="rect">
            <a:avLst/>
          </a:prstGeom>
        </p:spPr>
      </p:pic>
      <p:sp>
        <p:nvSpPr>
          <p:cNvPr id="79" name="Abgerundetes Rechteck 78"/>
          <p:cNvSpPr/>
          <p:nvPr/>
        </p:nvSpPr>
        <p:spPr>
          <a:xfrm>
            <a:off x="30124400" y="17360735"/>
            <a:ext cx="5892800" cy="4419589"/>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dirty="0"/>
          </a:p>
        </p:txBody>
      </p:sp>
      <p:sp>
        <p:nvSpPr>
          <p:cNvPr id="80" name="Abgerundetes Rechteck 79"/>
          <p:cNvSpPr/>
          <p:nvPr/>
        </p:nvSpPr>
        <p:spPr>
          <a:xfrm>
            <a:off x="30124400" y="8182308"/>
            <a:ext cx="11586410" cy="8759672"/>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a:p>
        </p:txBody>
      </p:sp>
      <p:sp>
        <p:nvSpPr>
          <p:cNvPr id="82" name="Abgerundetes Rechteck 81"/>
          <p:cNvSpPr/>
          <p:nvPr/>
        </p:nvSpPr>
        <p:spPr>
          <a:xfrm>
            <a:off x="30124400" y="22175378"/>
            <a:ext cx="11583988" cy="2292306"/>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a:p>
        </p:txBody>
      </p:sp>
      <p:sp>
        <p:nvSpPr>
          <p:cNvPr id="83" name="Abgerundetes Rechteck 82"/>
          <p:cNvSpPr/>
          <p:nvPr/>
        </p:nvSpPr>
        <p:spPr>
          <a:xfrm>
            <a:off x="1138198" y="17949932"/>
            <a:ext cx="11688831" cy="9063788"/>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a:p>
        </p:txBody>
      </p:sp>
      <p:sp>
        <p:nvSpPr>
          <p:cNvPr id="84" name="Abgerundetes Rechteck 83"/>
          <p:cNvSpPr/>
          <p:nvPr/>
        </p:nvSpPr>
        <p:spPr>
          <a:xfrm>
            <a:off x="1138198" y="8182308"/>
            <a:ext cx="11688832" cy="9330992"/>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762"/>
          </a:p>
        </p:txBody>
      </p:sp>
      <p:sp>
        <p:nvSpPr>
          <p:cNvPr id="85" name="Textfeld 84"/>
          <p:cNvSpPr txBox="1"/>
          <p:nvPr/>
        </p:nvSpPr>
        <p:spPr>
          <a:xfrm>
            <a:off x="13812245" y="8689327"/>
            <a:ext cx="12112044" cy="707886"/>
          </a:xfrm>
          <a:prstGeom prst="rect">
            <a:avLst/>
          </a:prstGeom>
          <a:noFill/>
        </p:spPr>
        <p:txBody>
          <a:bodyPr wrap="square" rtlCol="0">
            <a:spAutoFit/>
          </a:bodyPr>
          <a:lstStyle/>
          <a:p>
            <a:r>
              <a:rPr lang="en-US" sz="4000" b="1" dirty="0">
                <a:solidFill>
                  <a:srgbClr val="344A9A"/>
                </a:solidFill>
                <a:latin typeface="Arial" panose="020B0604020202020204" pitchFamily="34" charset="0"/>
                <a:cs typeface="Arial" panose="020B0604020202020204" pitchFamily="34" charset="0"/>
              </a:rPr>
              <a:t>Methods</a:t>
            </a:r>
          </a:p>
        </p:txBody>
      </p:sp>
      <p:sp>
        <p:nvSpPr>
          <p:cNvPr id="86" name="Textfeld 85"/>
          <p:cNvSpPr txBox="1"/>
          <p:nvPr/>
        </p:nvSpPr>
        <p:spPr>
          <a:xfrm>
            <a:off x="30709053" y="8689327"/>
            <a:ext cx="10278610" cy="707886"/>
          </a:xfrm>
          <a:prstGeom prst="rect">
            <a:avLst/>
          </a:prstGeom>
          <a:noFill/>
        </p:spPr>
        <p:txBody>
          <a:bodyPr wrap="square" rtlCol="0">
            <a:spAutoFit/>
          </a:bodyPr>
          <a:lstStyle/>
          <a:p>
            <a:r>
              <a:rPr lang="en-US" sz="4000" b="1" dirty="0">
                <a:solidFill>
                  <a:srgbClr val="344A9A"/>
                </a:solidFill>
                <a:latin typeface="Arial" panose="020B0604020202020204" pitchFamily="34" charset="0"/>
                <a:cs typeface="Arial" panose="020B0604020202020204" pitchFamily="34" charset="0"/>
              </a:rPr>
              <a:t>Conclusion</a:t>
            </a:r>
          </a:p>
        </p:txBody>
      </p:sp>
      <p:sp>
        <p:nvSpPr>
          <p:cNvPr id="87" name="Textfeld 86"/>
          <p:cNvSpPr txBox="1"/>
          <p:nvPr/>
        </p:nvSpPr>
        <p:spPr>
          <a:xfrm>
            <a:off x="1739349" y="18484834"/>
            <a:ext cx="2421722" cy="707886"/>
          </a:xfrm>
          <a:prstGeom prst="rect">
            <a:avLst/>
          </a:prstGeom>
          <a:noFill/>
        </p:spPr>
        <p:txBody>
          <a:bodyPr wrap="square" rtlCol="0">
            <a:spAutoFit/>
          </a:bodyPr>
          <a:lstStyle/>
          <a:p>
            <a:r>
              <a:rPr lang="en-US" sz="4000" b="1" dirty="0">
                <a:solidFill>
                  <a:srgbClr val="344A9A"/>
                </a:solidFill>
                <a:latin typeface="Arial" panose="020B0604020202020204" pitchFamily="34" charset="0"/>
                <a:cs typeface="Arial" panose="020B0604020202020204" pitchFamily="34" charset="0"/>
              </a:rPr>
              <a:t>Example</a:t>
            </a:r>
          </a:p>
        </p:txBody>
      </p:sp>
      <p:sp>
        <p:nvSpPr>
          <p:cNvPr id="88" name="Textfeld 87"/>
          <p:cNvSpPr txBox="1"/>
          <p:nvPr/>
        </p:nvSpPr>
        <p:spPr>
          <a:xfrm>
            <a:off x="30709053" y="17616634"/>
            <a:ext cx="4926297" cy="584775"/>
          </a:xfrm>
          <a:prstGeom prst="rect">
            <a:avLst/>
          </a:prstGeom>
          <a:noFill/>
        </p:spPr>
        <p:txBody>
          <a:bodyPr wrap="square" rtlCol="0">
            <a:spAutoFit/>
          </a:bodyPr>
          <a:lstStyle>
            <a:defPPr>
              <a:defRPr lang="de-DE"/>
            </a:defPPr>
            <a:lvl1pPr>
              <a:defRPr sz="3600" b="1">
                <a:latin typeface="Arial" panose="020B0604020202020204" pitchFamily="34" charset="0"/>
                <a:cs typeface="Arial" panose="020B0604020202020204" pitchFamily="34" charset="0"/>
              </a:defRPr>
            </a:lvl1pPr>
          </a:lstStyle>
          <a:p>
            <a:r>
              <a:rPr lang="de-DE" sz="3200" dirty="0">
                <a:solidFill>
                  <a:srgbClr val="344A9A"/>
                </a:solidFill>
              </a:rPr>
              <a:t>References</a:t>
            </a:r>
          </a:p>
        </p:txBody>
      </p:sp>
      <p:sp>
        <p:nvSpPr>
          <p:cNvPr id="90" name="Textfeld 89"/>
          <p:cNvSpPr txBox="1"/>
          <p:nvPr/>
        </p:nvSpPr>
        <p:spPr>
          <a:xfrm>
            <a:off x="1762479" y="9238080"/>
            <a:ext cx="10391133" cy="8333820"/>
          </a:xfrm>
          <a:prstGeom prst="rect">
            <a:avLst/>
          </a:prstGeom>
          <a:noFill/>
        </p:spPr>
        <p:txBody>
          <a:bodyPr wrap="square" rtlCol="0">
            <a:spAutoFit/>
          </a:bodyPr>
          <a:lstStyle/>
          <a:p>
            <a:pPr>
              <a:lnSpc>
                <a:spcPct val="150000"/>
              </a:lnSpc>
            </a:pPr>
            <a:r>
              <a:rPr lang="en-US" sz="2400" dirty="0">
                <a:solidFill>
                  <a:schemeClr val="bg2"/>
                </a:solidFill>
                <a:latin typeface="Arial" panose="020B0604020202020204" pitchFamily="34" charset="0"/>
                <a:cs typeface="Arial" panose="020B0604020202020204" pitchFamily="34" charset="0"/>
              </a:rPr>
              <a:t>Recently, data collection and analyses tools for Cognitive-Affective Maps (CAMs) as a quantitative and qualitative research tool have been developed to identify, visually represent and analyze existing belief structures. In comparison to associative methods or semantic networks CAMs also include affective evaluations. It is assumed that concepts are changed or added if they correspond to the „most coherent account of what we want to understand“ (see </a:t>
            </a:r>
            <a:r>
              <a:rPr lang="en-US" sz="2400" dirty="0" err="1">
                <a:solidFill>
                  <a:schemeClr val="bg2"/>
                </a:solidFill>
                <a:latin typeface="Arial" panose="020B0604020202020204" pitchFamily="34" charset="0"/>
                <a:cs typeface="Arial" panose="020B0604020202020204" pitchFamily="34" charset="0"/>
              </a:rPr>
              <a:t>Thagard</a:t>
            </a:r>
            <a:r>
              <a:rPr lang="en-US" sz="2400" dirty="0">
                <a:solidFill>
                  <a:schemeClr val="bg2"/>
                </a:solidFill>
                <a:latin typeface="Arial" panose="020B0604020202020204" pitchFamily="34" charset="0"/>
                <a:cs typeface="Arial" panose="020B0604020202020204" pitchFamily="34" charset="0"/>
              </a:rPr>
              <a:t> 2006). </a:t>
            </a:r>
          </a:p>
          <a:p>
            <a:pPr>
              <a:lnSpc>
                <a:spcPct val="150000"/>
              </a:lnSpc>
            </a:pPr>
            <a:r>
              <a:rPr lang="en-US" sz="2400" b="1" dirty="0">
                <a:solidFill>
                  <a:schemeClr val="bg2"/>
                </a:solidFill>
                <a:latin typeface="Arial" panose="020B0604020202020204" pitchFamily="34" charset="0"/>
                <a:cs typeface="Arial" panose="020B0604020202020204" pitchFamily="34" charset="0"/>
              </a:rPr>
              <a:t>Elements of a CAM</a:t>
            </a:r>
            <a:r>
              <a:rPr lang="en-US" sz="2400" dirty="0">
                <a:solidFill>
                  <a:schemeClr val="bg2"/>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Participants can freely add concepts (also called nodes), which are linked by connections (also called edges)</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Concepts incorporate so-called affective valences by representing whether a person associates positive (green), negative (red), neutral (yellow) or ambivalent (purple) emotions with a drawn concept</a:t>
            </a:r>
          </a:p>
          <a:p>
            <a:pPr marL="800100" lvl="1"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It is possible to specify the connections in different strengths and forms</a:t>
            </a:r>
            <a:endParaRPr lang="de-DE" sz="2400" dirty="0">
              <a:solidFill>
                <a:schemeClr val="bg2"/>
              </a:solidFill>
              <a:latin typeface="Arial" panose="020B0604020202020204" pitchFamily="34" charset="0"/>
              <a:cs typeface="Arial" panose="020B0604020202020204" pitchFamily="34" charset="0"/>
            </a:endParaRPr>
          </a:p>
        </p:txBody>
      </p:sp>
      <p:sp>
        <p:nvSpPr>
          <p:cNvPr id="91" name="Textfeld 90"/>
          <p:cNvSpPr txBox="1"/>
          <p:nvPr/>
        </p:nvSpPr>
        <p:spPr>
          <a:xfrm>
            <a:off x="30709053" y="23189377"/>
            <a:ext cx="10278610" cy="1015663"/>
          </a:xfrm>
          <a:prstGeom prst="rect">
            <a:avLst/>
          </a:prstGeom>
          <a:noFill/>
        </p:spPr>
        <p:txBody>
          <a:bodyPr wrap="square" numCol="1" spcCol="252000" rtlCol="0">
            <a:spAutoFit/>
          </a:bodyPr>
          <a:lstStyle/>
          <a:p>
            <a:r>
              <a:rPr lang="de-DE" sz="2000" i="1" dirty="0" err="1">
                <a:solidFill>
                  <a:schemeClr val="bg2"/>
                </a:solidFill>
                <a:latin typeface="Arial" panose="020B0604020202020204" pitchFamily="34" charset="0"/>
                <a:cs typeface="Arial" panose="020B0604020202020204" pitchFamily="34" charset="0"/>
              </a:rPr>
              <a:t>liv</a:t>
            </a:r>
            <a:r>
              <a:rPr lang="de-DE" sz="2000" dirty="0" err="1">
                <a:solidFill>
                  <a:schemeClr val="bg2"/>
                </a:solidFill>
                <a:latin typeface="Arial" panose="020B0604020202020204" pitchFamily="34" charset="0"/>
                <a:cs typeface="Arial" panose="020B0604020202020204" pitchFamily="34" charset="0"/>
              </a:rPr>
              <a:t>Mats</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is</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funded</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by</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the</a:t>
            </a:r>
            <a:r>
              <a:rPr lang="de-DE" sz="2000" dirty="0">
                <a:solidFill>
                  <a:schemeClr val="bg2"/>
                </a:solidFill>
                <a:latin typeface="Arial" panose="020B0604020202020204" pitchFamily="34" charset="0"/>
                <a:cs typeface="Arial" panose="020B0604020202020204" pitchFamily="34" charset="0"/>
              </a:rPr>
              <a:t> Deutsche Forschungsgemeinschaft (DFG, German Research </a:t>
            </a:r>
            <a:r>
              <a:rPr lang="de-DE" sz="2000" dirty="0" err="1">
                <a:solidFill>
                  <a:schemeClr val="bg2"/>
                </a:solidFill>
                <a:latin typeface="Arial" panose="020B0604020202020204" pitchFamily="34" charset="0"/>
                <a:cs typeface="Arial" panose="020B0604020202020204" pitchFamily="34" charset="0"/>
              </a:rPr>
              <a:t>Foundation</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under</a:t>
            </a:r>
            <a:r>
              <a:rPr lang="de-DE" sz="2000" dirty="0">
                <a:solidFill>
                  <a:schemeClr val="bg2"/>
                </a:solidFill>
                <a:latin typeface="Arial" panose="020B0604020202020204" pitchFamily="34" charset="0"/>
                <a:cs typeface="Arial" panose="020B0604020202020204" pitchFamily="34" charset="0"/>
              </a:rPr>
              <a:t> </a:t>
            </a:r>
            <a:r>
              <a:rPr lang="de-DE" sz="2000" dirty="0" err="1">
                <a:solidFill>
                  <a:schemeClr val="bg2"/>
                </a:solidFill>
                <a:latin typeface="Arial" panose="020B0604020202020204" pitchFamily="34" charset="0"/>
                <a:cs typeface="Arial" panose="020B0604020202020204" pitchFamily="34" charset="0"/>
              </a:rPr>
              <a:t>Germany’s</a:t>
            </a:r>
            <a:r>
              <a:rPr lang="de-DE" sz="2000" dirty="0">
                <a:solidFill>
                  <a:schemeClr val="bg2"/>
                </a:solidFill>
                <a:latin typeface="Arial" panose="020B0604020202020204" pitchFamily="34" charset="0"/>
                <a:cs typeface="Arial" panose="020B0604020202020204" pitchFamily="34" charset="0"/>
              </a:rPr>
              <a:t> Excellence </a:t>
            </a:r>
            <a:r>
              <a:rPr lang="de-DE" sz="2000" dirty="0" err="1">
                <a:solidFill>
                  <a:schemeClr val="bg2"/>
                </a:solidFill>
                <a:latin typeface="Arial" panose="020B0604020202020204" pitchFamily="34" charset="0"/>
                <a:cs typeface="Arial" panose="020B0604020202020204" pitchFamily="34" charset="0"/>
              </a:rPr>
              <a:t>Strategy</a:t>
            </a:r>
            <a:r>
              <a:rPr lang="de-DE" sz="2000" dirty="0">
                <a:solidFill>
                  <a:schemeClr val="bg2"/>
                </a:solidFill>
                <a:latin typeface="Arial" panose="020B0604020202020204" pitchFamily="34" charset="0"/>
                <a:cs typeface="Arial" panose="020B0604020202020204" pitchFamily="34" charset="0"/>
              </a:rPr>
              <a:t> – EXC-2193/1 – 390951807 </a:t>
            </a:r>
            <a:r>
              <a:rPr lang="en-US" sz="2000" dirty="0">
                <a:solidFill>
                  <a:schemeClr val="bg2"/>
                </a:solidFill>
                <a:latin typeface="Arial" panose="020B0604020202020204" pitchFamily="34" charset="0"/>
                <a:cs typeface="Arial" panose="020B0604020202020204" pitchFamily="34" charset="0"/>
              </a:rPr>
              <a:t>and the grant 2277, Research Training Group “Statistical Modeling in Psychology" (</a:t>
            </a:r>
            <a:r>
              <a:rPr lang="en-US" sz="2000" dirty="0" err="1">
                <a:solidFill>
                  <a:schemeClr val="bg2"/>
                </a:solidFill>
                <a:latin typeface="Arial" panose="020B0604020202020204" pitchFamily="34" charset="0"/>
                <a:cs typeface="Arial" panose="020B0604020202020204" pitchFamily="34" charset="0"/>
              </a:rPr>
              <a:t>SMiP</a:t>
            </a:r>
            <a:r>
              <a:rPr lang="en-US" sz="2000" dirty="0">
                <a:solidFill>
                  <a:schemeClr val="bg2"/>
                </a:solidFill>
                <a:latin typeface="Arial" panose="020B0604020202020204" pitchFamily="34" charset="0"/>
                <a:cs typeface="Arial" panose="020B0604020202020204" pitchFamily="34" charset="0"/>
              </a:rPr>
              <a:t>)</a:t>
            </a:r>
            <a:endParaRPr lang="de-DE" sz="2000" dirty="0">
              <a:solidFill>
                <a:schemeClr val="bg2"/>
              </a:solidFill>
              <a:latin typeface="Arial" panose="020B0604020202020204" pitchFamily="34" charset="0"/>
              <a:cs typeface="Arial" panose="020B0604020202020204" pitchFamily="34" charset="0"/>
            </a:endParaRPr>
          </a:p>
        </p:txBody>
      </p:sp>
      <p:sp>
        <p:nvSpPr>
          <p:cNvPr id="92" name="Textfeld 91"/>
          <p:cNvSpPr txBox="1"/>
          <p:nvPr/>
        </p:nvSpPr>
        <p:spPr>
          <a:xfrm>
            <a:off x="31893712" y="24731027"/>
            <a:ext cx="9814675" cy="2442207"/>
          </a:xfrm>
          <a:prstGeom prst="rect">
            <a:avLst/>
          </a:prstGeom>
          <a:noFill/>
        </p:spPr>
        <p:txBody>
          <a:bodyPr wrap="square" numCol="1" spcCol="252000" rtlCol="0">
            <a:spAutoFit/>
          </a:bodyPr>
          <a:lstStyle/>
          <a:p>
            <a:pPr algn="just">
              <a:lnSpc>
                <a:spcPct val="150000"/>
              </a:lnSpc>
            </a:pPr>
            <a:r>
              <a:rPr lang="de-DE" sz="2545" b="1" dirty="0" err="1">
                <a:solidFill>
                  <a:schemeClr val="bg2"/>
                </a:solidFill>
                <a:latin typeface="Arial" panose="020B0604020202020204" pitchFamily="34" charset="0"/>
                <a:cs typeface="Arial" panose="020B0604020202020204" pitchFamily="34" charset="0"/>
              </a:rPr>
              <a:t>Contact</a:t>
            </a:r>
            <a:endParaRPr lang="de-DE" sz="2545" b="1" dirty="0">
              <a:solidFill>
                <a:schemeClr val="bg2"/>
              </a:solidFill>
              <a:latin typeface="Arial" panose="020B0604020202020204" pitchFamily="34" charset="0"/>
              <a:cs typeface="Arial" panose="020B0604020202020204" pitchFamily="34" charset="0"/>
            </a:endParaRPr>
          </a:p>
          <a:p>
            <a:pPr algn="just">
              <a:lnSpc>
                <a:spcPct val="150000"/>
              </a:lnSpc>
            </a:pPr>
            <a:r>
              <a:rPr lang="pt-BR" sz="2545" dirty="0">
                <a:solidFill>
                  <a:schemeClr val="bg2"/>
                </a:solidFill>
                <a:latin typeface="Arial" panose="020B0604020202020204" pitchFamily="34" charset="0"/>
                <a:cs typeface="Arial" panose="020B0604020202020204" pitchFamily="34" charset="0"/>
              </a:rPr>
              <a:t>Julius Fenn, M.Sc.</a:t>
            </a:r>
          </a:p>
          <a:p>
            <a:pPr algn="just">
              <a:lnSpc>
                <a:spcPct val="150000"/>
              </a:lnSpc>
            </a:pPr>
            <a:r>
              <a:rPr lang="pt-BR" sz="2545" dirty="0">
                <a:solidFill>
                  <a:schemeClr val="bg2"/>
                </a:solidFill>
                <a:latin typeface="Arial" panose="020B0604020202020204" pitchFamily="34" charset="0"/>
                <a:cs typeface="Arial" panose="020B0604020202020204" pitchFamily="34" charset="0"/>
              </a:rPr>
              <a:t>E-Mail: julius.fenn@psychologie.uni-freiburg.de</a:t>
            </a:r>
          </a:p>
          <a:p>
            <a:pPr algn="just">
              <a:lnSpc>
                <a:spcPct val="150000"/>
              </a:lnSpc>
            </a:pPr>
            <a:r>
              <a:rPr lang="pt-BR" sz="2545" dirty="0">
                <a:solidFill>
                  <a:schemeClr val="bg2"/>
                </a:solidFill>
                <a:latin typeface="Arial" panose="020B0604020202020204" pitchFamily="34" charset="0"/>
                <a:cs typeface="Arial" panose="020B0604020202020204" pitchFamily="34" charset="0"/>
              </a:rPr>
              <a:t>Phone: +49 761 203 9153</a:t>
            </a:r>
            <a:endParaRPr lang="de-DE" sz="2545" dirty="0">
              <a:solidFill>
                <a:schemeClr val="bg2"/>
              </a:solidFill>
              <a:latin typeface="Arial" panose="020B0604020202020204" pitchFamily="34" charset="0"/>
              <a:cs typeface="Arial" panose="020B0604020202020204" pitchFamily="34" charset="0"/>
            </a:endParaRPr>
          </a:p>
        </p:txBody>
      </p:sp>
      <p:sp>
        <p:nvSpPr>
          <p:cNvPr id="102" name="Textfeld 101"/>
          <p:cNvSpPr txBox="1"/>
          <p:nvPr/>
        </p:nvSpPr>
        <p:spPr>
          <a:xfrm>
            <a:off x="1711639" y="19250459"/>
            <a:ext cx="10400986" cy="496996"/>
          </a:xfrm>
          <a:prstGeom prst="rect">
            <a:avLst/>
          </a:prstGeom>
          <a:noFill/>
        </p:spPr>
        <p:txBody>
          <a:bodyPr wrap="square" rtlCol="0">
            <a:spAutoFit/>
          </a:bodyPr>
          <a:lstStyle/>
          <a:p>
            <a:pPr>
              <a:lnSpc>
                <a:spcPct val="150000"/>
              </a:lnSpc>
            </a:pPr>
            <a:r>
              <a:rPr lang="de-DE" sz="2000" b="1">
                <a:solidFill>
                  <a:schemeClr val="bg2"/>
                </a:solidFill>
                <a:latin typeface="Arial" panose="020B0604020202020204" pitchFamily="34" charset="0"/>
                <a:cs typeface="Arial" panose="020B0604020202020204" pitchFamily="34" charset="0"/>
              </a:rPr>
              <a:t>Figure 1 </a:t>
            </a:r>
            <a:r>
              <a:rPr lang="en-US" sz="2000">
                <a:solidFill>
                  <a:schemeClr val="bg2"/>
                </a:solidFill>
                <a:latin typeface="Arial" panose="020B0604020202020204" pitchFamily="34" charset="0"/>
                <a:cs typeface="Arial" panose="020B0604020202020204" pitchFamily="34" charset="0"/>
              </a:rPr>
              <a:t>Ideas, thoughts and assessment regarding a fictional technological implant</a:t>
            </a:r>
            <a:endParaRPr lang="de-DE" sz="2000" dirty="0">
              <a:solidFill>
                <a:schemeClr val="bg2"/>
              </a:solidFill>
              <a:latin typeface="Arial" panose="020B0604020202020204" pitchFamily="34" charset="0"/>
              <a:cs typeface="Arial" panose="020B0604020202020204" pitchFamily="34" charset="0"/>
            </a:endParaRPr>
          </a:p>
        </p:txBody>
      </p:sp>
      <p:sp>
        <p:nvSpPr>
          <p:cNvPr id="103" name="Textfeld 102"/>
          <p:cNvSpPr txBox="1"/>
          <p:nvPr/>
        </p:nvSpPr>
        <p:spPr>
          <a:xfrm>
            <a:off x="14743304" y="13360817"/>
            <a:ext cx="549808" cy="646331"/>
          </a:xfrm>
          <a:prstGeom prst="rect">
            <a:avLst/>
          </a:prstGeom>
          <a:noFill/>
        </p:spPr>
        <p:txBody>
          <a:bodyPr wrap="square" rtlCol="0">
            <a:spAutoFit/>
          </a:bodyPr>
          <a:lstStyle/>
          <a:p>
            <a:pPr>
              <a:lnSpc>
                <a:spcPct val="150000"/>
              </a:lnSpc>
            </a:pPr>
            <a:r>
              <a:rPr lang="de-DE" sz="2400" b="1" dirty="0">
                <a:latin typeface="Arial" panose="020B0604020202020204" pitchFamily="34" charset="0"/>
                <a:cs typeface="Arial" panose="020B0604020202020204" pitchFamily="34" charset="0"/>
              </a:rPr>
              <a:t>a</a:t>
            </a:r>
            <a:endParaRPr lang="de-DE" sz="2400" dirty="0">
              <a:latin typeface="Arial" panose="020B0604020202020204" pitchFamily="34" charset="0"/>
              <a:cs typeface="Arial" panose="020B0604020202020204" pitchFamily="34" charset="0"/>
            </a:endParaRPr>
          </a:p>
        </p:txBody>
      </p:sp>
      <p:sp>
        <p:nvSpPr>
          <p:cNvPr id="104" name="Textfeld 103"/>
          <p:cNvSpPr txBox="1"/>
          <p:nvPr/>
        </p:nvSpPr>
        <p:spPr>
          <a:xfrm>
            <a:off x="1711639" y="8681266"/>
            <a:ext cx="10400986" cy="707886"/>
          </a:xfrm>
          <a:prstGeom prst="rect">
            <a:avLst/>
          </a:prstGeom>
          <a:noFill/>
        </p:spPr>
        <p:txBody>
          <a:bodyPr wrap="square" rtlCol="0">
            <a:spAutoFit/>
          </a:bodyPr>
          <a:lstStyle/>
          <a:p>
            <a:r>
              <a:rPr lang="en-US" sz="4000" b="1" dirty="0">
                <a:solidFill>
                  <a:srgbClr val="3E539F"/>
                </a:solidFill>
                <a:latin typeface="Arial" panose="020B0604020202020204" pitchFamily="34" charset="0"/>
                <a:cs typeface="Arial" panose="020B0604020202020204" pitchFamily="34" charset="0"/>
              </a:rPr>
              <a:t>Background</a:t>
            </a:r>
          </a:p>
        </p:txBody>
      </p:sp>
      <p:sp>
        <p:nvSpPr>
          <p:cNvPr id="105" name="Textfeld 104"/>
          <p:cNvSpPr txBox="1"/>
          <p:nvPr/>
        </p:nvSpPr>
        <p:spPr>
          <a:xfrm>
            <a:off x="19157180" y="13357255"/>
            <a:ext cx="549808" cy="577850"/>
          </a:xfrm>
          <a:prstGeom prst="rect">
            <a:avLst/>
          </a:prstGeom>
          <a:noFill/>
        </p:spPr>
        <p:txBody>
          <a:bodyPr wrap="square" rtlCol="0">
            <a:spAutoFit/>
          </a:bodyPr>
          <a:lstStyle/>
          <a:p>
            <a:pPr>
              <a:lnSpc>
                <a:spcPct val="150000"/>
              </a:lnSpc>
            </a:pPr>
            <a:r>
              <a:rPr lang="de-DE" sz="2400" b="1" dirty="0">
                <a:latin typeface="Arial" panose="020B0604020202020204" pitchFamily="34" charset="0"/>
                <a:cs typeface="Arial" panose="020B0604020202020204" pitchFamily="34" charset="0"/>
              </a:rPr>
              <a:t>b</a:t>
            </a:r>
            <a:endParaRPr lang="de-DE" sz="2400" dirty="0">
              <a:latin typeface="Arial" panose="020B0604020202020204" pitchFamily="34" charset="0"/>
              <a:cs typeface="Arial" panose="020B0604020202020204" pitchFamily="34" charset="0"/>
            </a:endParaRPr>
          </a:p>
        </p:txBody>
      </p:sp>
      <p:sp>
        <p:nvSpPr>
          <p:cNvPr id="113" name="Textfeld 112"/>
          <p:cNvSpPr txBox="1"/>
          <p:nvPr/>
        </p:nvSpPr>
        <p:spPr>
          <a:xfrm>
            <a:off x="30464480" y="18190420"/>
            <a:ext cx="5392521" cy="2828147"/>
          </a:xfrm>
          <a:prstGeom prst="rect">
            <a:avLst/>
          </a:prstGeom>
          <a:noFill/>
        </p:spPr>
        <p:txBody>
          <a:bodyPr wrap="square" rtlCol="0">
            <a:spAutoFit/>
          </a:bodyPr>
          <a:lstStyle/>
          <a:p>
            <a:pPr>
              <a:lnSpc>
                <a:spcPct val="150000"/>
              </a:lnSpc>
            </a:pPr>
            <a:r>
              <a:rPr lang="de-DE" sz="1200">
                <a:solidFill>
                  <a:schemeClr val="bg2"/>
                </a:solidFill>
                <a:latin typeface="Arial" panose="020B0604020202020204" pitchFamily="34" charset="0"/>
                <a:cs typeface="Arial" panose="020B0604020202020204" pitchFamily="34" charset="0"/>
              </a:rPr>
              <a:t>Gros, W., Reuter, L., Stumpf, M., &amp; Kiesel, A. </a:t>
            </a:r>
            <a:r>
              <a:rPr lang="de-DE" sz="1200" dirty="0">
                <a:solidFill>
                  <a:schemeClr val="bg2"/>
                </a:solidFill>
                <a:latin typeface="Arial" panose="020B0604020202020204" pitchFamily="34" charset="0"/>
                <a:cs typeface="Arial" panose="020B0604020202020204" pitchFamily="34" charset="0"/>
              </a:rPr>
              <a:t>(2021). </a:t>
            </a:r>
            <a:r>
              <a:rPr lang="de-DE" sz="1200" dirty="0" err="1">
                <a:solidFill>
                  <a:schemeClr val="bg2"/>
                </a:solidFill>
                <a:latin typeface="Arial" panose="020B0604020202020204" pitchFamily="34" charset="0"/>
                <a:cs typeface="Arial" panose="020B0604020202020204" pitchFamily="34" charset="0"/>
              </a:rPr>
              <a:t>CAMediaid</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Multimethod</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approach</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to</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assess</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Cognitive-Affective</a:t>
            </a:r>
            <a:r>
              <a:rPr lang="de-DE" sz="1200" dirty="0">
                <a:solidFill>
                  <a:schemeClr val="bg2"/>
                </a:solidFill>
                <a:latin typeface="Arial" panose="020B0604020202020204" pitchFamily="34" charset="0"/>
                <a:cs typeface="Arial" panose="020B0604020202020204" pitchFamily="34" charset="0"/>
              </a:rPr>
              <a:t> Maps in 	</a:t>
            </a:r>
            <a:r>
              <a:rPr lang="de-DE" sz="1200" dirty="0" err="1">
                <a:solidFill>
                  <a:schemeClr val="bg2"/>
                </a:solidFill>
                <a:latin typeface="Arial" panose="020B0604020202020204" pitchFamily="34" charset="0"/>
                <a:cs typeface="Arial" panose="020B0604020202020204" pitchFamily="34" charset="0"/>
              </a:rPr>
              <a:t>mediation</a:t>
            </a:r>
            <a:r>
              <a:rPr lang="de-DE" sz="1200" dirty="0">
                <a:solidFill>
                  <a:schemeClr val="bg2"/>
                </a:solidFill>
                <a:latin typeface="Arial" panose="020B0604020202020204" pitchFamily="34" charset="0"/>
                <a:cs typeface="Arial" panose="020B0604020202020204" pitchFamily="34" charset="0"/>
              </a:rPr>
              <a:t> - A quantitative </a:t>
            </a:r>
            <a:r>
              <a:rPr lang="de-DE" sz="1200" dirty="0" err="1">
                <a:solidFill>
                  <a:schemeClr val="bg2"/>
                </a:solidFill>
                <a:latin typeface="Arial" panose="020B0604020202020204" pitchFamily="34" charset="0"/>
                <a:cs typeface="Arial" panose="020B0604020202020204" pitchFamily="34" charset="0"/>
              </a:rPr>
              <a:t>validation</a:t>
            </a:r>
            <a:r>
              <a:rPr lang="de-DE" sz="1200" dirty="0">
                <a:solidFill>
                  <a:schemeClr val="bg2"/>
                </a:solidFill>
                <a:latin typeface="Arial" panose="020B0604020202020204" pitchFamily="34" charset="0"/>
                <a:cs typeface="Arial" panose="020B0604020202020204" pitchFamily="34" charset="0"/>
              </a:rPr>
              <a:t> </a:t>
            </a:r>
            <a:r>
              <a:rPr lang="de-DE" sz="1200" dirty="0" err="1">
                <a:solidFill>
                  <a:schemeClr val="bg2"/>
                </a:solidFill>
                <a:latin typeface="Arial" panose="020B0604020202020204" pitchFamily="34" charset="0"/>
                <a:cs typeface="Arial" panose="020B0604020202020204" pitchFamily="34" charset="0"/>
              </a:rPr>
              <a:t>study</a:t>
            </a:r>
            <a:r>
              <a:rPr lang="de-DE" sz="1200" dirty="0">
                <a:solidFill>
                  <a:schemeClr val="bg2"/>
                </a:solidFill>
                <a:latin typeface="Arial" panose="020B0604020202020204" pitchFamily="34" charset="0"/>
                <a:cs typeface="Arial" panose="020B0604020202020204" pitchFamily="34" charset="0"/>
              </a:rPr>
              <a:t>. 	</a:t>
            </a:r>
            <a:r>
              <a:rPr lang="de-DE" sz="1200" dirty="0">
                <a:solidFill>
                  <a:schemeClr val="bg2"/>
                </a:solidFill>
                <a:latin typeface="Arial" panose="020B0604020202020204" pitchFamily="34" charset="0"/>
                <a:cs typeface="Arial" panose="020B0604020202020204" pitchFamily="34" charset="0"/>
                <a:hlinkClick r:id="rId8"/>
              </a:rPr>
              <a:t>https://doi.org/10.13140/RG.2.2.12436.78726</a:t>
            </a:r>
            <a:endParaRPr lang="de-DE" sz="1200" dirty="0">
              <a:solidFill>
                <a:schemeClr val="bg2"/>
              </a:solidFill>
              <a:latin typeface="Arial" panose="020B0604020202020204" pitchFamily="34" charset="0"/>
              <a:cs typeface="Arial" panose="020B0604020202020204" pitchFamily="34" charset="0"/>
            </a:endParaRPr>
          </a:p>
          <a:p>
            <a:pPr>
              <a:lnSpc>
                <a:spcPct val="150000"/>
              </a:lnSpc>
            </a:pPr>
            <a:r>
              <a:rPr lang="de-DE" sz="1200" dirty="0">
                <a:solidFill>
                  <a:schemeClr val="bg2"/>
                </a:solidFill>
                <a:latin typeface="Arial" panose="020B0604020202020204" pitchFamily="34" charset="0"/>
                <a:cs typeface="Arial" panose="020B0604020202020204" pitchFamily="34" charset="0"/>
              </a:rPr>
              <a:t>Proksch, S. (2018). Mediation: Die Kunst der professionellen Konfliktlösung. 	Springer Fachmedien. </a:t>
            </a:r>
            <a:r>
              <a:rPr lang="de-DE" sz="1200" dirty="0">
                <a:solidFill>
                  <a:schemeClr val="bg2"/>
                </a:solidFill>
                <a:latin typeface="Arial" panose="020B0604020202020204" pitchFamily="34" charset="0"/>
                <a:cs typeface="Arial" panose="020B0604020202020204" pitchFamily="34" charset="0"/>
                <a:hlinkClick r:id="rId9"/>
              </a:rPr>
              <a:t>https://doi.org/10.1007/978-3-658-22980-1</a:t>
            </a:r>
            <a:endParaRPr lang="de-DE" sz="1200" dirty="0">
              <a:solidFill>
                <a:schemeClr val="bg2"/>
              </a:solidFill>
              <a:latin typeface="Arial" panose="020B0604020202020204" pitchFamily="34" charset="0"/>
              <a:cs typeface="Arial" panose="020B0604020202020204" pitchFamily="34" charset="0"/>
            </a:endParaRPr>
          </a:p>
          <a:p>
            <a:pPr>
              <a:lnSpc>
                <a:spcPct val="150000"/>
              </a:lnSpc>
            </a:pPr>
            <a:r>
              <a:rPr lang="en-US" sz="1200">
                <a:solidFill>
                  <a:schemeClr val="bg2"/>
                </a:solidFill>
                <a:latin typeface="Arial" panose="020B0604020202020204" pitchFamily="34" charset="0"/>
                <a:cs typeface="Arial" panose="020B0604020202020204" pitchFamily="34" charset="0"/>
              </a:rPr>
              <a:t>Thagard</a:t>
            </a:r>
            <a:r>
              <a:rPr lang="en-US" sz="1200" dirty="0">
                <a:solidFill>
                  <a:schemeClr val="bg2"/>
                </a:solidFill>
                <a:latin typeface="Arial" panose="020B0604020202020204" pitchFamily="34" charset="0"/>
                <a:cs typeface="Arial" panose="020B0604020202020204" pitchFamily="34" charset="0"/>
              </a:rPr>
              <a:t>, P. (2006). Hot Thought: Mechanisms and Applications of Emotional 	Cognition. MIT Press.</a:t>
            </a:r>
            <a:endParaRPr lang="de-DE" sz="1200" dirty="0">
              <a:solidFill>
                <a:schemeClr val="bg2"/>
              </a:solidFill>
              <a:latin typeface="Arial" panose="020B0604020202020204" pitchFamily="34" charset="0"/>
              <a:cs typeface="Arial" panose="020B0604020202020204" pitchFamily="34" charset="0"/>
            </a:endParaRPr>
          </a:p>
          <a:p>
            <a:pPr>
              <a:lnSpc>
                <a:spcPct val="150000"/>
              </a:lnSpc>
            </a:pPr>
            <a:endParaRPr lang="de-DE" sz="1200" dirty="0">
              <a:solidFill>
                <a:schemeClr val="bg2"/>
              </a:solidFill>
              <a:latin typeface="Arial" panose="020B0604020202020204" pitchFamily="34" charset="0"/>
              <a:cs typeface="Arial" panose="020B0604020202020204" pitchFamily="34" charset="0"/>
            </a:endParaRPr>
          </a:p>
          <a:p>
            <a:pPr>
              <a:lnSpc>
                <a:spcPct val="150000"/>
              </a:lnSpc>
            </a:pPr>
            <a:endParaRPr lang="de-DE" sz="1200" dirty="0">
              <a:solidFill>
                <a:schemeClr val="bg2"/>
              </a:solidFill>
              <a:latin typeface="Arial" panose="020B0604020202020204" pitchFamily="34" charset="0"/>
              <a:cs typeface="Arial" panose="020B0604020202020204" pitchFamily="34" charset="0"/>
            </a:endParaRPr>
          </a:p>
        </p:txBody>
      </p:sp>
      <p:sp>
        <p:nvSpPr>
          <p:cNvPr id="114" name="Textfeld 113"/>
          <p:cNvSpPr txBox="1"/>
          <p:nvPr/>
        </p:nvSpPr>
        <p:spPr>
          <a:xfrm>
            <a:off x="30709053" y="22431195"/>
            <a:ext cx="9303190" cy="584775"/>
          </a:xfrm>
          <a:prstGeom prst="rect">
            <a:avLst/>
          </a:prstGeom>
          <a:noFill/>
        </p:spPr>
        <p:txBody>
          <a:bodyPr wrap="square" rtlCol="0">
            <a:spAutoFit/>
          </a:bodyPr>
          <a:lstStyle>
            <a:defPPr>
              <a:defRPr lang="de-DE"/>
            </a:defPPr>
            <a:lvl1pPr>
              <a:defRPr sz="3600" b="1">
                <a:latin typeface="Arial" panose="020B0604020202020204" pitchFamily="34" charset="0"/>
                <a:cs typeface="Arial" panose="020B0604020202020204" pitchFamily="34" charset="0"/>
              </a:defRPr>
            </a:lvl1pPr>
          </a:lstStyle>
          <a:p>
            <a:r>
              <a:rPr lang="de-DE" sz="3200" dirty="0" err="1">
                <a:solidFill>
                  <a:srgbClr val="344A9A"/>
                </a:solidFill>
              </a:rPr>
              <a:t>Acknowledgements</a:t>
            </a:r>
            <a:endParaRPr lang="de-DE" sz="3200" dirty="0">
              <a:solidFill>
                <a:srgbClr val="344A9A"/>
              </a:solidFill>
            </a:endParaRPr>
          </a:p>
        </p:txBody>
      </p:sp>
      <p:sp>
        <p:nvSpPr>
          <p:cNvPr id="123" name="Textfeld 122"/>
          <p:cNvSpPr txBox="1"/>
          <p:nvPr/>
        </p:nvSpPr>
        <p:spPr>
          <a:xfrm>
            <a:off x="36935713" y="17659540"/>
            <a:ext cx="4242774" cy="584775"/>
          </a:xfrm>
          <a:prstGeom prst="rect">
            <a:avLst/>
          </a:prstGeom>
          <a:noFill/>
        </p:spPr>
        <p:txBody>
          <a:bodyPr wrap="square" rtlCol="0">
            <a:spAutoFit/>
          </a:bodyPr>
          <a:lstStyle>
            <a:defPPr>
              <a:defRPr lang="de-DE"/>
            </a:defPPr>
            <a:lvl1pPr>
              <a:defRPr sz="3600" b="1">
                <a:latin typeface="Arial" panose="020B0604020202020204" pitchFamily="34" charset="0"/>
                <a:cs typeface="Arial" panose="020B0604020202020204" pitchFamily="34" charset="0"/>
              </a:defRPr>
            </a:lvl1pPr>
          </a:lstStyle>
          <a:p>
            <a:r>
              <a:rPr lang="en-US" sz="3200" dirty="0">
                <a:solidFill>
                  <a:srgbClr val="344A9A"/>
                </a:solidFill>
              </a:rPr>
              <a:t>Further information</a:t>
            </a:r>
          </a:p>
        </p:txBody>
      </p:sp>
      <p:pic>
        <p:nvPicPr>
          <p:cNvPr id="3" name="Grafik 2">
            <a:extLst>
              <a:ext uri="{FF2B5EF4-FFF2-40B4-BE49-F238E27FC236}">
                <a16:creationId xmlns:a16="http://schemas.microsoft.com/office/drawing/2014/main" id="{10FA8EC7-B9B9-4ACE-9683-54162601CF35}"/>
              </a:ext>
            </a:extLst>
          </p:cNvPr>
          <p:cNvPicPr>
            <a:picLocks noChangeAspect="1"/>
          </p:cNvPicPr>
          <p:nvPr/>
        </p:nvPicPr>
        <p:blipFill>
          <a:blip r:embed="rId10"/>
          <a:stretch>
            <a:fillRect/>
          </a:stretch>
        </p:blipFill>
        <p:spPr>
          <a:xfrm>
            <a:off x="30124400" y="24731027"/>
            <a:ext cx="1721743" cy="2295656"/>
          </a:xfrm>
          <a:prstGeom prst="rect">
            <a:avLst/>
          </a:prstGeom>
        </p:spPr>
      </p:pic>
      <p:sp>
        <p:nvSpPr>
          <p:cNvPr id="52" name="Textfeld 51">
            <a:extLst>
              <a:ext uri="{FF2B5EF4-FFF2-40B4-BE49-F238E27FC236}">
                <a16:creationId xmlns:a16="http://schemas.microsoft.com/office/drawing/2014/main" id="{E6944E0C-22A5-43DD-97CF-8234662E3ACE}"/>
              </a:ext>
            </a:extLst>
          </p:cNvPr>
          <p:cNvSpPr txBox="1"/>
          <p:nvPr/>
        </p:nvSpPr>
        <p:spPr>
          <a:xfrm>
            <a:off x="36703748" y="18224724"/>
            <a:ext cx="4474740" cy="3347840"/>
          </a:xfrm>
          <a:prstGeom prst="rect">
            <a:avLst/>
          </a:prstGeom>
          <a:noFill/>
        </p:spPr>
        <p:txBody>
          <a:bodyPr wrap="square" rtlCol="0">
            <a:spAutoFit/>
          </a:bodyPr>
          <a:lstStyle/>
          <a:p>
            <a:pPr>
              <a:lnSpc>
                <a:spcPct val="150000"/>
              </a:lnSpc>
            </a:pPr>
            <a:r>
              <a:rPr lang="en-US" sz="2400" dirty="0">
                <a:solidFill>
                  <a:schemeClr val="bg2"/>
                </a:solidFill>
                <a:latin typeface="Arial" panose="020B0604020202020204" pitchFamily="34" charset="0"/>
                <a:cs typeface="Arial" panose="020B0604020202020204" pitchFamily="34" charset="0"/>
              </a:rPr>
              <a:t>central webpage: </a:t>
            </a:r>
            <a:r>
              <a:rPr lang="en-US" sz="2400" dirty="0">
                <a:solidFill>
                  <a:schemeClr val="bg2"/>
                </a:solidFill>
                <a:latin typeface="Arial" panose="020B0604020202020204" pitchFamily="34" charset="0"/>
                <a:cs typeface="Arial" panose="020B0604020202020204" pitchFamily="34" charset="0"/>
                <a:hlinkClick r:id="rId11"/>
              </a:rPr>
              <a:t>https://drawyourminds.de/</a:t>
            </a:r>
            <a:endParaRPr lang="en-US" sz="2400" dirty="0">
              <a:solidFill>
                <a:schemeClr val="bg2"/>
              </a:solidFill>
              <a:latin typeface="Arial" panose="020B0604020202020204" pitchFamily="34" charset="0"/>
              <a:cs typeface="Arial" panose="020B0604020202020204" pitchFamily="34" charset="0"/>
            </a:endParaRPr>
          </a:p>
          <a:p>
            <a:pPr>
              <a:lnSpc>
                <a:spcPct val="150000"/>
              </a:lnSpc>
            </a:pPr>
            <a:r>
              <a:rPr lang="en-US" sz="2400" dirty="0">
                <a:solidFill>
                  <a:schemeClr val="bg2"/>
                </a:solidFill>
                <a:latin typeface="Arial" panose="020B0604020202020204" pitchFamily="34" charset="0"/>
                <a:cs typeface="Arial" panose="020B0604020202020204" pitchFamily="34" charset="0"/>
              </a:rPr>
              <a:t>online-documentation: </a:t>
            </a:r>
            <a:r>
              <a:rPr lang="en-US" sz="2400" dirty="0">
                <a:solidFill>
                  <a:schemeClr val="bg2"/>
                </a:solidFill>
                <a:latin typeface="Arial" panose="020B0604020202020204" pitchFamily="34" charset="0"/>
                <a:cs typeface="Arial" panose="020B0604020202020204" pitchFamily="34" charset="0"/>
                <a:hlinkClick r:id="rId12"/>
              </a:rPr>
              <a:t>https://osf.io/q5hj4</a:t>
            </a:r>
            <a:endParaRPr lang="en-US" sz="2400" dirty="0">
              <a:solidFill>
                <a:schemeClr val="bg2"/>
              </a:solidFill>
              <a:latin typeface="Arial" panose="020B0604020202020204" pitchFamily="34" charset="0"/>
              <a:cs typeface="Arial" panose="020B0604020202020204" pitchFamily="34" charset="0"/>
            </a:endParaRPr>
          </a:p>
          <a:p>
            <a:pPr>
              <a:lnSpc>
                <a:spcPct val="150000"/>
              </a:lnSpc>
            </a:pPr>
            <a:endParaRPr lang="en-US" sz="2400" dirty="0">
              <a:solidFill>
                <a:schemeClr val="bg2"/>
              </a:solidFill>
              <a:latin typeface="Arial" panose="020B0604020202020204" pitchFamily="34" charset="0"/>
              <a:cs typeface="Arial" panose="020B0604020202020204" pitchFamily="34" charset="0"/>
            </a:endParaRPr>
          </a:p>
          <a:p>
            <a:pPr>
              <a:lnSpc>
                <a:spcPct val="150000"/>
              </a:lnSpc>
            </a:pPr>
            <a:endParaRPr lang="en-US" sz="2400" dirty="0">
              <a:solidFill>
                <a:schemeClr val="bg2"/>
              </a:solidFill>
              <a:latin typeface="Arial" panose="020B0604020202020204" pitchFamily="34" charset="0"/>
              <a:cs typeface="Arial" panose="020B0604020202020204" pitchFamily="34" charset="0"/>
            </a:endParaRPr>
          </a:p>
        </p:txBody>
      </p:sp>
      <p:pic>
        <p:nvPicPr>
          <p:cNvPr id="53" name="Grafik 52">
            <a:extLst>
              <a:ext uri="{FF2B5EF4-FFF2-40B4-BE49-F238E27FC236}">
                <a16:creationId xmlns:a16="http://schemas.microsoft.com/office/drawing/2014/main" id="{9388046B-237D-448E-BDF8-0CFB10569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917947" y="1123746"/>
            <a:ext cx="3818816" cy="2752884"/>
          </a:xfrm>
          <a:prstGeom prst="rect">
            <a:avLst/>
          </a:prstGeom>
        </p:spPr>
      </p:pic>
      <p:pic>
        <p:nvPicPr>
          <p:cNvPr id="54" name="Grafik 53">
            <a:extLst>
              <a:ext uri="{FF2B5EF4-FFF2-40B4-BE49-F238E27FC236}">
                <a16:creationId xmlns:a16="http://schemas.microsoft.com/office/drawing/2014/main" id="{CD3D2527-F351-4F3F-B894-6B8AFB7A595A}"/>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466684" y="19863149"/>
            <a:ext cx="2198881" cy="1741808"/>
          </a:xfrm>
          <a:prstGeom prst="rect">
            <a:avLst/>
          </a:prstGeom>
          <a:noFill/>
          <a:ln>
            <a:noFill/>
          </a:ln>
        </p:spPr>
      </p:pic>
      <p:sp>
        <p:nvSpPr>
          <p:cNvPr id="68" name="Textfeld 67">
            <a:extLst>
              <a:ext uri="{FF2B5EF4-FFF2-40B4-BE49-F238E27FC236}">
                <a16:creationId xmlns:a16="http://schemas.microsoft.com/office/drawing/2014/main" id="{8871569D-F7B7-4C92-B7E5-29F1B9FA7D04}"/>
              </a:ext>
            </a:extLst>
          </p:cNvPr>
          <p:cNvSpPr txBox="1"/>
          <p:nvPr/>
        </p:nvSpPr>
        <p:spPr>
          <a:xfrm>
            <a:off x="13812245" y="13143910"/>
            <a:ext cx="12112044" cy="707886"/>
          </a:xfrm>
          <a:prstGeom prst="rect">
            <a:avLst/>
          </a:prstGeom>
          <a:noFill/>
        </p:spPr>
        <p:txBody>
          <a:bodyPr wrap="square" rtlCol="0">
            <a:spAutoFit/>
          </a:bodyPr>
          <a:lstStyle/>
          <a:p>
            <a:r>
              <a:rPr lang="en-US" sz="4000" b="1" dirty="0">
                <a:solidFill>
                  <a:srgbClr val="344A9A"/>
                </a:solidFill>
                <a:latin typeface="Arial" panose="020B0604020202020204" pitchFamily="34" charset="0"/>
                <a:cs typeface="Arial" panose="020B0604020202020204" pitchFamily="34" charset="0"/>
              </a:rPr>
              <a:t>Results</a:t>
            </a:r>
          </a:p>
        </p:txBody>
      </p:sp>
      <p:sp>
        <p:nvSpPr>
          <p:cNvPr id="69" name="Textfeld 68">
            <a:extLst>
              <a:ext uri="{FF2B5EF4-FFF2-40B4-BE49-F238E27FC236}">
                <a16:creationId xmlns:a16="http://schemas.microsoft.com/office/drawing/2014/main" id="{9CC019A5-77C6-470C-A3B1-1A19987D32F4}"/>
              </a:ext>
            </a:extLst>
          </p:cNvPr>
          <p:cNvSpPr txBox="1"/>
          <p:nvPr/>
        </p:nvSpPr>
        <p:spPr>
          <a:xfrm>
            <a:off x="14018531" y="14170059"/>
            <a:ext cx="14914367" cy="33478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elaborating on a CAM with opposing valence lead to a significant change in the affective evaluation of the own CAM</a:t>
            </a:r>
          </a:p>
          <a:p>
            <a:pPr marL="800100" lvl="1"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affective evaluations were stronger for participants who elaborated a negative CAM (-0.76) compared to participants who elaborated a positive CAM (.52); applying multivariate multilevel models participants have drawn more concepts when reflecting on a opposing CAM</a:t>
            </a:r>
          </a:p>
          <a:p>
            <a:pPr marL="342900" indent="-342900">
              <a:lnSpc>
                <a:spcPct val="150000"/>
              </a:lnSpc>
              <a:buFont typeface="Arial" panose="020B0604020202020204" pitchFamily="34" charset="0"/>
              <a:buChar char="•"/>
            </a:pPr>
            <a:endParaRPr lang="en-US" sz="2400" dirty="0">
              <a:solidFill>
                <a:schemeClr val="bg2"/>
              </a:solidFill>
              <a:latin typeface="Arial" panose="020B0604020202020204" pitchFamily="34" charset="0"/>
              <a:cs typeface="Arial" panose="020B0604020202020204" pitchFamily="34" charset="0"/>
            </a:endParaRPr>
          </a:p>
        </p:txBody>
      </p:sp>
      <p:pic>
        <p:nvPicPr>
          <p:cNvPr id="7" name="Grafik 6">
            <a:extLst>
              <a:ext uri="{FF2B5EF4-FFF2-40B4-BE49-F238E27FC236}">
                <a16:creationId xmlns:a16="http://schemas.microsoft.com/office/drawing/2014/main" id="{93CF7A9B-8A9F-46D7-B4D0-83FA40714A15}"/>
              </a:ext>
            </a:extLst>
          </p:cNvPr>
          <p:cNvPicPr>
            <a:picLocks noChangeAspect="1"/>
          </p:cNvPicPr>
          <p:nvPr/>
        </p:nvPicPr>
        <p:blipFill>
          <a:blip r:embed="rId16"/>
          <a:stretch>
            <a:fillRect/>
          </a:stretch>
        </p:blipFill>
        <p:spPr>
          <a:xfrm>
            <a:off x="38837748" y="25105623"/>
            <a:ext cx="3649467" cy="1908097"/>
          </a:xfrm>
          <a:prstGeom prst="rect">
            <a:avLst/>
          </a:prstGeom>
        </p:spPr>
      </p:pic>
      <p:pic>
        <p:nvPicPr>
          <p:cNvPr id="55" name="Grafik 54">
            <a:extLst>
              <a:ext uri="{FF2B5EF4-FFF2-40B4-BE49-F238E27FC236}">
                <a16:creationId xmlns:a16="http://schemas.microsoft.com/office/drawing/2014/main" id="{C0E8A1D8-A48A-4BD2-81D2-CA03FC848B1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91520" y="19846064"/>
            <a:ext cx="8206784" cy="6944848"/>
          </a:xfrm>
          <a:prstGeom prst="rect">
            <a:avLst/>
          </a:prstGeom>
        </p:spPr>
      </p:pic>
      <p:sp>
        <p:nvSpPr>
          <p:cNvPr id="56" name="Textfeld 55">
            <a:extLst>
              <a:ext uri="{FF2B5EF4-FFF2-40B4-BE49-F238E27FC236}">
                <a16:creationId xmlns:a16="http://schemas.microsoft.com/office/drawing/2014/main" id="{15E11B46-A544-4ADF-A27C-635A39E0C1AA}"/>
              </a:ext>
            </a:extLst>
          </p:cNvPr>
          <p:cNvSpPr txBox="1"/>
          <p:nvPr/>
        </p:nvSpPr>
        <p:spPr>
          <a:xfrm>
            <a:off x="13812245" y="9312899"/>
            <a:ext cx="8535705" cy="3347840"/>
          </a:xfrm>
          <a:prstGeom prst="rect">
            <a:avLst/>
          </a:prstGeom>
          <a:noFill/>
        </p:spPr>
        <p:txBody>
          <a:bodyPr wrap="square" rtlCol="0">
            <a:spAutoFit/>
          </a:bodyPr>
          <a:lstStyle/>
          <a:p>
            <a:pPr>
              <a:lnSpc>
                <a:spcPct val="150000"/>
              </a:lnSpc>
            </a:pPr>
            <a:r>
              <a:rPr lang="en-US" sz="2400" b="1" dirty="0">
                <a:solidFill>
                  <a:schemeClr val="bg2"/>
                </a:solidFill>
                <a:latin typeface="Arial" panose="020B0604020202020204" pitchFamily="34" charset="0"/>
                <a:cs typeface="Arial" panose="020B0604020202020204" pitchFamily="34" charset="0"/>
              </a:rPr>
              <a:t>Study Design</a:t>
            </a:r>
            <a:r>
              <a:rPr lang="en-US" sz="2400" dirty="0">
                <a:solidFill>
                  <a:schemeClr val="bg2"/>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mixed design (2 time-points x 3 conditions); N = 75 </a:t>
            </a:r>
          </a:p>
          <a:p>
            <a:pPr>
              <a:lnSpc>
                <a:spcPct val="150000"/>
              </a:lnSpc>
            </a:pPr>
            <a:r>
              <a:rPr lang="en-US" sz="2400" dirty="0">
                <a:solidFill>
                  <a:schemeClr val="bg2"/>
                </a:solidFill>
                <a:latin typeface="Arial" panose="020B0604020202020204" pitchFamily="34" charset="0"/>
                <a:cs typeface="Arial" panose="020B0604020202020204" pitchFamily="34" charset="0"/>
              </a:rPr>
              <a:t>	(f = 26, m = 46, d = 1; age: M = 32.69, SD = 12.14) </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participants who drew a CAM with positive connotations </a:t>
            </a:r>
          </a:p>
          <a:p>
            <a:pPr>
              <a:lnSpc>
                <a:spcPct val="150000"/>
              </a:lnSpc>
            </a:pPr>
            <a:r>
              <a:rPr lang="en-US" sz="2400" dirty="0">
                <a:solidFill>
                  <a:schemeClr val="bg2"/>
                </a:solidFill>
                <a:latin typeface="Arial" panose="020B0604020202020204" pitchFamily="34" charset="0"/>
                <a:cs typeface="Arial" panose="020B0604020202020204" pitchFamily="34" charset="0"/>
              </a:rPr>
              <a:t>	at the first time-point elaborated a negative CAM and </a:t>
            </a:r>
          </a:p>
          <a:p>
            <a:pPr>
              <a:lnSpc>
                <a:spcPct val="150000"/>
              </a:lnSpc>
            </a:pPr>
            <a:r>
              <a:rPr lang="en-US" sz="2400" dirty="0">
                <a:solidFill>
                  <a:schemeClr val="bg2"/>
                </a:solidFill>
                <a:latin typeface="Arial" panose="020B0604020202020204" pitchFamily="34" charset="0"/>
                <a:cs typeface="Arial" panose="020B0604020202020204" pitchFamily="34" charset="0"/>
              </a:rPr>
              <a:t>	vice versa (neutral CAMs were randomly allocated)</a:t>
            </a:r>
            <a:endParaRPr lang="de-DE" sz="2400" dirty="0">
              <a:solidFill>
                <a:schemeClr val="bg2"/>
              </a:solidFill>
              <a:latin typeface="Arial" panose="020B0604020202020204" pitchFamily="34" charset="0"/>
              <a:cs typeface="Arial" panose="020B0604020202020204" pitchFamily="34" charset="0"/>
            </a:endParaRPr>
          </a:p>
        </p:txBody>
      </p:sp>
      <p:pic>
        <p:nvPicPr>
          <p:cNvPr id="2" name="Grafik 1">
            <a:extLst>
              <a:ext uri="{FF2B5EF4-FFF2-40B4-BE49-F238E27FC236}">
                <a16:creationId xmlns:a16="http://schemas.microsoft.com/office/drawing/2014/main" id="{B063ED66-4516-4654-9D46-0B2576863A12}"/>
              </a:ext>
            </a:extLst>
          </p:cNvPr>
          <p:cNvPicPr>
            <a:picLocks noChangeAspect="1"/>
          </p:cNvPicPr>
          <p:nvPr/>
        </p:nvPicPr>
        <p:blipFill>
          <a:blip r:embed="rId18"/>
          <a:stretch>
            <a:fillRect/>
          </a:stretch>
        </p:blipFill>
        <p:spPr>
          <a:xfrm>
            <a:off x="22347950" y="9170331"/>
            <a:ext cx="6691827" cy="4369043"/>
          </a:xfrm>
          <a:prstGeom prst="rect">
            <a:avLst/>
          </a:prstGeom>
        </p:spPr>
      </p:pic>
      <p:sp>
        <p:nvSpPr>
          <p:cNvPr id="66" name="Textfeld 65">
            <a:extLst>
              <a:ext uri="{FF2B5EF4-FFF2-40B4-BE49-F238E27FC236}">
                <a16:creationId xmlns:a16="http://schemas.microsoft.com/office/drawing/2014/main" id="{E445F04A-5D23-444F-8C55-D39E50C29B94}"/>
              </a:ext>
            </a:extLst>
          </p:cNvPr>
          <p:cNvSpPr txBox="1"/>
          <p:nvPr/>
        </p:nvSpPr>
        <p:spPr>
          <a:xfrm>
            <a:off x="22347950" y="8578709"/>
            <a:ext cx="5333955" cy="496996"/>
          </a:xfrm>
          <a:prstGeom prst="rect">
            <a:avLst/>
          </a:prstGeom>
          <a:noFill/>
        </p:spPr>
        <p:txBody>
          <a:bodyPr wrap="square" rtlCol="0">
            <a:spAutoFit/>
          </a:bodyPr>
          <a:lstStyle/>
          <a:p>
            <a:pPr>
              <a:lnSpc>
                <a:spcPct val="150000"/>
              </a:lnSpc>
            </a:pPr>
            <a:r>
              <a:rPr lang="de-DE" sz="2000" b="1" dirty="0">
                <a:solidFill>
                  <a:schemeClr val="bg2"/>
                </a:solidFill>
                <a:latin typeface="Arial" panose="020B0604020202020204" pitchFamily="34" charset="0"/>
                <a:cs typeface="Arial" panose="020B0604020202020204" pitchFamily="34" charset="0"/>
              </a:rPr>
              <a:t>Figure </a:t>
            </a:r>
            <a:r>
              <a:rPr lang="de-DE" sz="2000" b="1">
                <a:solidFill>
                  <a:schemeClr val="bg2"/>
                </a:solidFill>
                <a:latin typeface="Arial" panose="020B0604020202020204" pitchFamily="34" charset="0"/>
                <a:cs typeface="Arial" panose="020B0604020202020204" pitchFamily="34" charset="0"/>
              </a:rPr>
              <a:t>2 </a:t>
            </a:r>
            <a:r>
              <a:rPr lang="en-US" sz="2000">
                <a:solidFill>
                  <a:schemeClr val="bg2"/>
                </a:solidFill>
                <a:latin typeface="Arial" panose="020B0604020202020204" pitchFamily="34" charset="0"/>
                <a:cs typeface="Arial" panose="020B0604020202020204" pitchFamily="34" charset="0"/>
              </a:rPr>
              <a:t>Allocation to experimental condition</a:t>
            </a:r>
            <a:endParaRPr lang="de-DE" sz="2000" dirty="0">
              <a:solidFill>
                <a:schemeClr val="bg2"/>
              </a:solidFill>
              <a:latin typeface="Arial" panose="020B0604020202020204" pitchFamily="34" charset="0"/>
              <a:cs typeface="Arial" panose="020B0604020202020204" pitchFamily="34" charset="0"/>
            </a:endParaRPr>
          </a:p>
        </p:txBody>
      </p:sp>
      <p:pic>
        <p:nvPicPr>
          <p:cNvPr id="70" name="Grafik 69">
            <a:extLst>
              <a:ext uri="{FF2B5EF4-FFF2-40B4-BE49-F238E27FC236}">
                <a16:creationId xmlns:a16="http://schemas.microsoft.com/office/drawing/2014/main" id="{140FA8D5-BF31-4285-BE73-D3586A962683}"/>
              </a:ext>
            </a:extLst>
          </p:cNvPr>
          <p:cNvPicPr>
            <a:picLocks noChangeAspect="1"/>
          </p:cNvPicPr>
          <p:nvPr/>
        </p:nvPicPr>
        <p:blipFill>
          <a:blip r:embed="rId19"/>
          <a:stretch>
            <a:fillRect/>
          </a:stretch>
        </p:blipFill>
        <p:spPr>
          <a:xfrm>
            <a:off x="13531723" y="18636147"/>
            <a:ext cx="7383571" cy="5578561"/>
          </a:xfrm>
          <a:prstGeom prst="rect">
            <a:avLst/>
          </a:prstGeom>
        </p:spPr>
      </p:pic>
      <p:pic>
        <p:nvPicPr>
          <p:cNvPr id="78" name="Grafik 77">
            <a:extLst>
              <a:ext uri="{FF2B5EF4-FFF2-40B4-BE49-F238E27FC236}">
                <a16:creationId xmlns:a16="http://schemas.microsoft.com/office/drawing/2014/main" id="{1F674208-9C8C-43A7-97CF-B5B2BF15E427}"/>
              </a:ext>
            </a:extLst>
          </p:cNvPr>
          <p:cNvPicPr>
            <a:picLocks noChangeAspect="1"/>
          </p:cNvPicPr>
          <p:nvPr/>
        </p:nvPicPr>
        <p:blipFill>
          <a:blip r:embed="rId20"/>
          <a:stretch>
            <a:fillRect/>
          </a:stretch>
        </p:blipFill>
        <p:spPr>
          <a:xfrm>
            <a:off x="21699412" y="18574767"/>
            <a:ext cx="7383600" cy="5600700"/>
          </a:xfrm>
          <a:prstGeom prst="rect">
            <a:avLst/>
          </a:prstGeom>
        </p:spPr>
      </p:pic>
      <p:sp>
        <p:nvSpPr>
          <p:cNvPr id="89" name="Textfeld 88">
            <a:extLst>
              <a:ext uri="{FF2B5EF4-FFF2-40B4-BE49-F238E27FC236}">
                <a16:creationId xmlns:a16="http://schemas.microsoft.com/office/drawing/2014/main" id="{869C8CFC-EEE4-45B8-8855-191C8C080916}"/>
              </a:ext>
            </a:extLst>
          </p:cNvPr>
          <p:cNvSpPr txBox="1"/>
          <p:nvPr/>
        </p:nvSpPr>
        <p:spPr>
          <a:xfrm>
            <a:off x="13796880" y="17949932"/>
            <a:ext cx="5333955" cy="496996"/>
          </a:xfrm>
          <a:prstGeom prst="rect">
            <a:avLst/>
          </a:prstGeom>
          <a:noFill/>
        </p:spPr>
        <p:txBody>
          <a:bodyPr wrap="square" rtlCol="0">
            <a:spAutoFit/>
          </a:bodyPr>
          <a:lstStyle/>
          <a:p>
            <a:pPr>
              <a:lnSpc>
                <a:spcPct val="150000"/>
              </a:lnSpc>
            </a:pPr>
            <a:r>
              <a:rPr lang="de-DE" sz="2000" b="1">
                <a:solidFill>
                  <a:schemeClr val="bg2"/>
                </a:solidFill>
                <a:latin typeface="Arial" panose="020B0604020202020204" pitchFamily="34" charset="0"/>
                <a:cs typeface="Arial" panose="020B0604020202020204" pitchFamily="34" charset="0"/>
              </a:rPr>
              <a:t>Figure 3 </a:t>
            </a:r>
            <a:r>
              <a:rPr lang="en-US" sz="2000">
                <a:solidFill>
                  <a:schemeClr val="bg2"/>
                </a:solidFill>
                <a:latin typeface="Arial" panose="020B0604020202020204" pitchFamily="34" charset="0"/>
                <a:cs typeface="Arial" panose="020B0604020202020204" pitchFamily="34" charset="0"/>
              </a:rPr>
              <a:t>Mean valence of CAMs</a:t>
            </a:r>
            <a:endParaRPr lang="de-DE" sz="2000" dirty="0">
              <a:solidFill>
                <a:schemeClr val="bg2"/>
              </a:solidFill>
              <a:latin typeface="Arial" panose="020B0604020202020204" pitchFamily="34" charset="0"/>
              <a:cs typeface="Arial" panose="020B0604020202020204" pitchFamily="34" charset="0"/>
            </a:endParaRPr>
          </a:p>
        </p:txBody>
      </p:sp>
      <p:sp>
        <p:nvSpPr>
          <p:cNvPr id="93" name="Textfeld 92">
            <a:extLst>
              <a:ext uri="{FF2B5EF4-FFF2-40B4-BE49-F238E27FC236}">
                <a16:creationId xmlns:a16="http://schemas.microsoft.com/office/drawing/2014/main" id="{E0BE7AFE-2F84-4BB1-9545-2C3C2BE1D095}"/>
              </a:ext>
            </a:extLst>
          </p:cNvPr>
          <p:cNvSpPr txBox="1"/>
          <p:nvPr/>
        </p:nvSpPr>
        <p:spPr>
          <a:xfrm>
            <a:off x="22175254" y="17941922"/>
            <a:ext cx="5333955" cy="496996"/>
          </a:xfrm>
          <a:prstGeom prst="rect">
            <a:avLst/>
          </a:prstGeom>
          <a:noFill/>
        </p:spPr>
        <p:txBody>
          <a:bodyPr wrap="square" rtlCol="0">
            <a:spAutoFit/>
          </a:bodyPr>
          <a:lstStyle/>
          <a:p>
            <a:pPr>
              <a:lnSpc>
                <a:spcPct val="150000"/>
              </a:lnSpc>
            </a:pPr>
            <a:r>
              <a:rPr lang="de-DE" sz="2000" b="1">
                <a:solidFill>
                  <a:schemeClr val="bg2"/>
                </a:solidFill>
                <a:latin typeface="Arial" panose="020B0604020202020204" pitchFamily="34" charset="0"/>
                <a:cs typeface="Arial" panose="020B0604020202020204" pitchFamily="34" charset="0"/>
              </a:rPr>
              <a:t>Figure 4 </a:t>
            </a:r>
            <a:r>
              <a:rPr lang="en-US" sz="2000">
                <a:solidFill>
                  <a:schemeClr val="bg2"/>
                </a:solidFill>
                <a:latin typeface="Arial" panose="020B0604020202020204" pitchFamily="34" charset="0"/>
                <a:cs typeface="Arial" panose="020B0604020202020204" pitchFamily="34" charset="0"/>
              </a:rPr>
              <a:t>Number of drawn concepts</a:t>
            </a:r>
            <a:endParaRPr lang="de-DE" sz="2000" dirty="0">
              <a:solidFill>
                <a:schemeClr val="bg2"/>
              </a:solidFill>
              <a:latin typeface="Arial" panose="020B0604020202020204" pitchFamily="34" charset="0"/>
              <a:cs typeface="Arial" panose="020B0604020202020204" pitchFamily="34" charset="0"/>
            </a:endParaRPr>
          </a:p>
        </p:txBody>
      </p:sp>
      <p:sp>
        <p:nvSpPr>
          <p:cNvPr id="94" name="Textfeld 93">
            <a:extLst>
              <a:ext uri="{FF2B5EF4-FFF2-40B4-BE49-F238E27FC236}">
                <a16:creationId xmlns:a16="http://schemas.microsoft.com/office/drawing/2014/main" id="{0A13771B-BA90-44B4-B8EB-DA68EE9AC738}"/>
              </a:ext>
            </a:extLst>
          </p:cNvPr>
          <p:cNvSpPr txBox="1"/>
          <p:nvPr/>
        </p:nvSpPr>
        <p:spPr>
          <a:xfrm>
            <a:off x="13796880" y="24443125"/>
            <a:ext cx="14914367" cy="16858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results are supported by relative high re-test stability: Pearson's product-moment correlations between the mean valence and number of drawn concepts within the control group are very large (</a:t>
            </a:r>
            <a:r>
              <a:rPr lang="en-US" sz="2400" i="1" dirty="0">
                <a:solidFill>
                  <a:schemeClr val="bg2"/>
                </a:solidFill>
                <a:latin typeface="Arial" panose="020B0604020202020204" pitchFamily="34" charset="0"/>
                <a:cs typeface="Arial" panose="020B0604020202020204" pitchFamily="34" charset="0"/>
              </a:rPr>
              <a:t>r</a:t>
            </a:r>
            <a:r>
              <a:rPr lang="en-US" sz="2400" dirty="0">
                <a:solidFill>
                  <a:schemeClr val="bg2"/>
                </a:solidFill>
                <a:latin typeface="Arial" panose="020B0604020202020204" pitchFamily="34" charset="0"/>
                <a:cs typeface="Arial" panose="020B0604020202020204" pitchFamily="34" charset="0"/>
              </a:rPr>
              <a:t>(38) = 0.63, 95% CI [0.40, 0.79]; respective </a:t>
            </a:r>
            <a:r>
              <a:rPr lang="en-US" sz="2400" i="1" dirty="0">
                <a:solidFill>
                  <a:schemeClr val="bg2"/>
                </a:solidFill>
                <a:latin typeface="Arial" panose="020B0604020202020204" pitchFamily="34" charset="0"/>
                <a:cs typeface="Arial" panose="020B0604020202020204" pitchFamily="34" charset="0"/>
              </a:rPr>
              <a:t>r</a:t>
            </a:r>
            <a:r>
              <a:rPr lang="en-US" sz="2400" dirty="0">
                <a:solidFill>
                  <a:schemeClr val="bg2"/>
                </a:solidFill>
                <a:latin typeface="Arial" panose="020B0604020202020204" pitchFamily="34" charset="0"/>
                <a:cs typeface="Arial" panose="020B0604020202020204" pitchFamily="34" charset="0"/>
              </a:rPr>
              <a:t>(38) = 0.68, 95% CI [0.47, 0.82])</a:t>
            </a:r>
          </a:p>
        </p:txBody>
      </p:sp>
      <p:sp>
        <p:nvSpPr>
          <p:cNvPr id="95" name="Textfeld 94">
            <a:extLst>
              <a:ext uri="{FF2B5EF4-FFF2-40B4-BE49-F238E27FC236}">
                <a16:creationId xmlns:a16="http://schemas.microsoft.com/office/drawing/2014/main" id="{D1AFB340-11A3-4AEB-826D-DBA29D0CDCA3}"/>
              </a:ext>
            </a:extLst>
          </p:cNvPr>
          <p:cNvSpPr txBox="1"/>
          <p:nvPr/>
        </p:nvSpPr>
        <p:spPr>
          <a:xfrm>
            <a:off x="30709053" y="9397213"/>
            <a:ext cx="10469434" cy="77798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elaboration of a CAM of opposite affective connotation could motivate attitude change (Gros et al., 2021)</a:t>
            </a:r>
          </a:p>
          <a:p>
            <a:pPr marL="800100" lvl="1"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which is supported by a high re-test stability of CAMs</a:t>
            </a:r>
          </a:p>
          <a:p>
            <a:pPr marL="800100" lvl="1" indent="-342900">
              <a:lnSpc>
                <a:spcPct val="150000"/>
              </a:lnSpc>
              <a:buFont typeface="Arial" panose="020B0604020202020204" pitchFamily="34" charset="0"/>
              <a:buChar char="•"/>
            </a:pPr>
            <a:endParaRPr lang="en-US" sz="2400" dirty="0">
              <a:solidFill>
                <a:schemeClr val="bg2"/>
              </a:solidFill>
              <a:latin typeface="Arial" panose="020B0604020202020204" pitchFamily="34" charset="0"/>
              <a:cs typeface="Arial" panose="020B0604020202020204" pitchFamily="34" charset="0"/>
            </a:endParaRPr>
          </a:p>
          <a:p>
            <a:pPr>
              <a:lnSpc>
                <a:spcPct val="150000"/>
              </a:lnSpc>
            </a:pPr>
            <a:r>
              <a:rPr lang="en-US" sz="2400" b="1" dirty="0">
                <a:solidFill>
                  <a:schemeClr val="bg2"/>
                </a:solidFill>
                <a:latin typeface="Arial" panose="020B0604020202020204" pitchFamily="34" charset="0"/>
                <a:cs typeface="Arial" panose="020B0604020202020204" pitchFamily="34" charset="0"/>
              </a:rPr>
              <a:t>Possible Application-Case – adapted of the Mediation Phase Model</a:t>
            </a:r>
            <a:r>
              <a:rPr lang="en-US" sz="2400" dirty="0">
                <a:solidFill>
                  <a:schemeClr val="bg2"/>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pre-mediation phase involves one-on-one talks, conflict analysis, and implementation planning</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search for a solution involves creative brainstorming, allowing all ideas, followed by filtering out inappropriate or unfeasible solutions through discussion</a:t>
            </a:r>
          </a:p>
          <a:p>
            <a:pPr marL="342900" indent="-342900">
              <a:lnSpc>
                <a:spcPct val="150000"/>
              </a:lnSpc>
              <a:buFont typeface="Arial" panose="020B0604020202020204" pitchFamily="34" charset="0"/>
              <a:buChar char="•"/>
            </a:pPr>
            <a:r>
              <a:rPr lang="en-US" sz="2400" dirty="0">
                <a:solidFill>
                  <a:schemeClr val="bg2"/>
                </a:solidFill>
                <a:latin typeface="Arial" panose="020B0604020202020204" pitchFamily="34" charset="0"/>
                <a:cs typeface="Arial" panose="020B0604020202020204" pitchFamily="34" charset="0"/>
              </a:rPr>
              <a:t>agreement, involves a thorough examination of the chosen solution before a binding agreement is signed when all parties are satisfied (see </a:t>
            </a:r>
            <a:r>
              <a:rPr lang="en-US" sz="2400" dirty="0" err="1">
                <a:solidFill>
                  <a:schemeClr val="bg2"/>
                </a:solidFill>
                <a:latin typeface="Arial" panose="020B0604020202020204" pitchFamily="34" charset="0"/>
                <a:cs typeface="Arial" panose="020B0604020202020204" pitchFamily="34" charset="0"/>
              </a:rPr>
              <a:t>Proksch</a:t>
            </a:r>
            <a:r>
              <a:rPr lang="en-US" sz="2400" dirty="0">
                <a:solidFill>
                  <a:schemeClr val="bg2"/>
                </a:solidFill>
                <a:latin typeface="Arial" panose="020B0604020202020204" pitchFamily="34" charset="0"/>
                <a:cs typeface="Arial" panose="020B0604020202020204" pitchFamily="34" charset="0"/>
              </a:rPr>
              <a:t>, 2018)</a:t>
            </a:r>
          </a:p>
          <a:p>
            <a:pPr marL="342900" indent="-342900">
              <a:lnSpc>
                <a:spcPct val="150000"/>
              </a:lnSpc>
              <a:buFont typeface="Arial" panose="020B0604020202020204" pitchFamily="34" charset="0"/>
              <a:buChar char="•"/>
            </a:pPr>
            <a:endParaRPr lang="en-US" sz="24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804137"/>
      </p:ext>
    </p:extLst>
  </p:cSld>
  <p:clrMapOvr>
    <a:masterClrMapping/>
  </p:clrMapOvr>
</p:sld>
</file>

<file path=ppt/theme/theme1.xml><?xml version="1.0" encoding="utf-8"?>
<a:theme xmlns:a="http://schemas.openxmlformats.org/drawingml/2006/main" name="UFR - Präsentieren">
  <a:themeElements>
    <a:clrScheme name="Universität Freiburg - Präsentieren">
      <a:dk1>
        <a:srgbClr val="FFFFFF"/>
      </a:dk1>
      <a:lt1>
        <a:srgbClr val="344A9A"/>
      </a:lt1>
      <a:dk2>
        <a:srgbClr val="FFFFFF"/>
      </a:dk2>
      <a:lt2>
        <a:srgbClr val="000000"/>
      </a:lt2>
      <a:accent1>
        <a:srgbClr val="344A9A"/>
      </a:accent1>
      <a:accent2>
        <a:srgbClr val="FFE863"/>
      </a:accent2>
      <a:accent3>
        <a:srgbClr val="8F6B30"/>
      </a:accent3>
      <a:accent4>
        <a:srgbClr val="F5C2ED"/>
      </a:accent4>
      <a:accent5>
        <a:srgbClr val="000149"/>
      </a:accent5>
      <a:accent6>
        <a:srgbClr val="00997D"/>
      </a:accent6>
      <a:hlink>
        <a:srgbClr val="C5D200"/>
      </a:hlink>
      <a:folHlink>
        <a:srgbClr val="F498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Schwarz">
      <a:srgbClr val="000000"/>
    </a:custClr>
    <a:custClr name="Weiß">
      <a:srgbClr val="FFFFFF"/>
    </a:custClr>
    <a:custClr name="Beige">
      <a:srgbClr val="F6F1E3"/>
    </a:custClr>
    <a:custClr name="Beige 50%">
      <a:srgbClr val="FBF8F1"/>
    </a:custClr>
  </a:custClrLst>
  <a:extLst>
    <a:ext uri="{05A4C25C-085E-4340-85A3-A5531E510DB2}">
      <thm15:themeFamily xmlns:thm15="http://schemas.microsoft.com/office/thememl/2012/main" name="Universität Freiburg_001-005.potx" id="{CB9028C8-51D0-4A2B-9754-061BC33F6BC4}" vid="{A65961E7-0C53-4AE2-A37F-E431C0766D54}"/>
    </a:ext>
  </a:extLst>
</a:theme>
</file>

<file path=ppt/theme/theme2.xml><?xml version="1.0" encoding="utf-8"?>
<a:theme xmlns:a="http://schemas.openxmlformats.org/drawingml/2006/main" name="UFR - Drucken">
  <a:themeElements>
    <a:clrScheme name="Universität Freiburg - Drucken">
      <a:dk1>
        <a:srgbClr val="344A9A"/>
      </a:dk1>
      <a:lt1>
        <a:srgbClr val="FFFFFF"/>
      </a:lt1>
      <a:dk2>
        <a:srgbClr val="000000"/>
      </a:dk2>
      <a:lt2>
        <a:srgbClr val="FFFFFF"/>
      </a:lt2>
      <a:accent1>
        <a:srgbClr val="344A9A"/>
      </a:accent1>
      <a:accent2>
        <a:srgbClr val="FFE863"/>
      </a:accent2>
      <a:accent3>
        <a:srgbClr val="8F6B30"/>
      </a:accent3>
      <a:accent4>
        <a:srgbClr val="F5C2ED"/>
      </a:accent4>
      <a:accent5>
        <a:srgbClr val="000149"/>
      </a:accent5>
      <a:accent6>
        <a:srgbClr val="00997D"/>
      </a:accent6>
      <a:hlink>
        <a:srgbClr val="C5D200"/>
      </a:hlink>
      <a:folHlink>
        <a:srgbClr val="F498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Schwarz">
      <a:srgbClr val="000000"/>
    </a:custClr>
    <a:custClr name="Weiß">
      <a:srgbClr val="FFFFFF"/>
    </a:custClr>
    <a:custClr name="Beige">
      <a:srgbClr val="F6F1E3"/>
    </a:custClr>
    <a:custClr name="Beige 50%">
      <a:srgbClr val="FBF8F1"/>
    </a:custClr>
  </a:custClrLst>
  <a:extLst>
    <a:ext uri="{05A4C25C-085E-4340-85A3-A5531E510DB2}">
      <thm15:themeFamily xmlns:thm15="http://schemas.microsoft.com/office/thememl/2012/main" name="Universität Freiburg_001-005.potx" id="{CB9028C8-51D0-4A2B-9754-061BC33F6BC4}" vid="{68CAB43D-1C8E-4E82-84F8-E503E4DB3DBB}"/>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696</Words>
  <Application>Microsoft Office PowerPoint</Application>
  <PresentationFormat>Benutzerdefiniert</PresentationFormat>
  <Paragraphs>50</Paragraphs>
  <Slides>1</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vt:i4>
      </vt:variant>
    </vt:vector>
  </HeadingPairs>
  <TitlesOfParts>
    <vt:vector size="3" baseType="lpstr">
      <vt:lpstr>Arial</vt:lpstr>
      <vt:lpstr>UFR - Präsentieren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 Rikus Hillmann</dc:creator>
  <cp:lastModifiedBy>Julius Fenn</cp:lastModifiedBy>
  <cp:revision>63</cp:revision>
  <cp:lastPrinted>2023-11-13T08:55:37Z</cp:lastPrinted>
  <dcterms:created xsi:type="dcterms:W3CDTF">2023-05-08T09:57:35Z</dcterms:created>
  <dcterms:modified xsi:type="dcterms:W3CDTF">2023-11-13T13:12:35Z</dcterms:modified>
</cp:coreProperties>
</file>