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7632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9A2"/>
    <a:srgbClr val="E46C0A"/>
    <a:srgbClr val="838383"/>
    <a:srgbClr val="49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3467" autoAdjust="0"/>
  </p:normalViewPr>
  <p:slideViewPr>
    <p:cSldViewPr snapToGrid="0" showGuides="1">
      <p:cViewPr>
        <p:scale>
          <a:sx n="100" d="100"/>
          <a:sy n="100" d="100"/>
        </p:scale>
        <p:origin x="1272" y="-180"/>
      </p:cViewPr>
      <p:guideLst>
        <p:guide orient="horz" pos="2381"/>
        <p:guide pos="3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8500-83AF-45C2-BD2D-096AB677C09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41425"/>
            <a:ext cx="4768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2D54-2711-4009-A99A-F92E41E3B8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499621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999242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1498863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99848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249810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2997726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3497347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3996968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2D54-2711-4009-A99A-F92E41E3B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237197"/>
            <a:ext cx="9148763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3970580"/>
            <a:ext cx="8072438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402483"/>
            <a:ext cx="2320826" cy="640647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402483"/>
            <a:ext cx="6827937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1884671"/>
            <a:ext cx="9283303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5059035"/>
            <a:ext cx="9283303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1853171"/>
            <a:ext cx="455335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2761381"/>
            <a:ext cx="455335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1853171"/>
            <a:ext cx="457578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2761381"/>
            <a:ext cx="457578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E65F02A8-6AA2-405F-B4E6-2C9D5E9C4EDB}"/>
              </a:ext>
            </a:extLst>
          </p:cNvPr>
          <p:cNvSpPr/>
          <p:nvPr userDrawn="1"/>
        </p:nvSpPr>
        <p:spPr>
          <a:xfrm>
            <a:off x="50801" y="6790008"/>
            <a:ext cx="10643244" cy="720000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7"/>
          </a:p>
        </p:txBody>
      </p:sp>
      <p:pic>
        <p:nvPicPr>
          <p:cNvPr id="24" name="Grafik 23">
            <a:extLst>
              <a:ext uri="{FF2B5EF4-FFF2-40B4-BE49-F238E27FC236}">
                <a16:creationId xmlns="" xmlns:a16="http://schemas.microsoft.com/office/drawing/2014/main" id="{E57A0614-F841-463B-A191-1013375EA3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8" y="5892899"/>
            <a:ext cx="2283075" cy="8411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="" xmlns:a16="http://schemas.microsoft.com/office/drawing/2014/main" id="{DE536AD5-31EB-4274-BDAD-77AB5C64F60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9" y="6860561"/>
            <a:ext cx="2283075" cy="2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galaxy.github.io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9913509-F223-477B-BBFF-D1719D564BC6}"/>
              </a:ext>
            </a:extLst>
          </p:cNvPr>
          <p:cNvSpPr txBox="1">
            <a:spLocks/>
          </p:cNvSpPr>
          <p:nvPr/>
        </p:nvSpPr>
        <p:spPr>
          <a:xfrm>
            <a:off x="361951" y="180975"/>
            <a:ext cx="10071100" cy="6419849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08000" algn="ctr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400" dirty="0">
              <a:solidFill>
                <a:srgbClr val="4969A2"/>
              </a:solidFill>
              <a:latin typeface="Lora" panose="02000503000000020004" pitchFamily="2" charset="0"/>
            </a:endParaRPr>
          </a:p>
          <a:p>
            <a:pPr marL="0" indent="108000" algn="ctr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de-DE" sz="1400" dirty="0" err="1">
                <a:solidFill>
                  <a:srgbClr val="4969A2"/>
                </a:solidFill>
                <a:latin typeface="Lora" panose="02000503000000020004" pitchFamily="2" charset="0"/>
              </a:rPr>
              <a:t>Cognitive-Affective</a:t>
            </a:r>
            <a:r>
              <a:rPr lang="de-DE" sz="1400" dirty="0">
                <a:solidFill>
                  <a:srgbClr val="4969A2"/>
                </a:solidFill>
                <a:latin typeface="Lora" panose="02000503000000020004" pitchFamily="2" charset="0"/>
              </a:rPr>
              <a:t> </a:t>
            </a:r>
            <a:r>
              <a:rPr lang="de-DE" sz="1400" dirty="0" err="1">
                <a:solidFill>
                  <a:srgbClr val="4969A2"/>
                </a:solidFill>
                <a:latin typeface="Lora" panose="02000503000000020004" pitchFamily="2" charset="0"/>
              </a:rPr>
              <a:t>Maps</a:t>
            </a:r>
            <a:endParaRPr lang="de-DE" sz="1400" b="0" dirty="0" smtClean="0">
              <a:solidFill>
                <a:srgbClr val="4969A2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Cognitive-Affective Maps (CAMs) represent a belief system as a network, using shapes and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colors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to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represent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concepts and their associated emotions with lines indicating relations between concepts. </a:t>
            </a: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1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CAM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drawn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by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 </a:t>
            </a:r>
            <a:r>
              <a:rPr lang="de-DE" sz="1000" dirty="0" err="1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concerning the acceptance of a fictional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-implant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de-DE" sz="10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Overall </a:t>
            </a:r>
            <a:r>
              <a:rPr lang="de-DE" sz="1000" b="1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dissertation</a:t>
            </a:r>
            <a:r>
              <a:rPr lang="de-DE" sz="10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1000" b="1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aim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: </a:t>
            </a:r>
            <a:r>
              <a:rPr lang="de-DE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How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can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CAMs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be used and established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as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a new mode of </a:t>
            </a:r>
            <a:r>
              <a:rPr lang="en-US" sz="10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quantitative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data collection</a:t>
            </a:r>
            <a:r>
              <a:rPr lang="de-DE" sz="1000" smtClean="0">
                <a:solidFill>
                  <a:srgbClr val="838383"/>
                </a:solidFill>
                <a:latin typeface="Lora" panose="02000503000000020004" pitchFamily="2" charset="0"/>
              </a:rPr>
              <a:t>?</a:t>
            </a: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2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Heterogenous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data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sources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will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be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integrated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in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the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future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de-DE" sz="1000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Only recently have CAMs been increasingly researched quantitatively (e.g. Reuter et al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.,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2021), and currently I am working on an </a:t>
            </a:r>
            <a:r>
              <a:rPr lang="en-US" sz="1000" b="1" dirty="0">
                <a:solidFill>
                  <a:srgbClr val="838383"/>
                </a:solidFill>
                <a:latin typeface="Lora" panose="02000503000000020004" pitchFamily="2" charset="0"/>
              </a:rPr>
              <a:t>R package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to quantitatively analyze these kinds of networks (e.g. aggregating CAMs, computing complex network indicators, splitting CAMs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into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components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) and we have developed a </a:t>
            </a:r>
            <a:r>
              <a:rPr lang="en-US" sz="10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new software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to collect CAM data (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deployed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on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GitHub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for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testing purposes: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  <a:hlinkClick r:id="rId3"/>
              </a:rPr>
              <a:t>https://camgalaxy.github.io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  <a:hlinkClick r:id="rId3"/>
              </a:rPr>
              <a:t>/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). </a:t>
            </a: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ctr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Pilot study: Predicting technology acceptance using CAMs</a:t>
            </a:r>
            <a:endParaRPr lang="de-DE" sz="1000" dirty="0" smtClean="0"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Use of a technology can be predicted according to the technology acceptance model (</a:t>
            </a:r>
            <a:r>
              <a:rPr lang="en-US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&amp; </a:t>
            </a:r>
            <a:r>
              <a:rPr lang="en-US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, 2008). Problem: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Q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uestionnaires only assess previously suspected influencing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variables.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CAMs can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be applied t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o identify further influential factors on technology acceptance (e.g., </a:t>
            </a:r>
            <a:r>
              <a:rPr lang="de-DE" sz="10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et al., 2020)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. </a:t>
            </a: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en-US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Can CAM data provide additional information to questionnaires and thus have an additional predictive value?</a:t>
            </a: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Participants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(</a:t>
            </a:r>
            <a:r>
              <a:rPr lang="de-DE" sz="1000" i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=90)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responded to questionnaire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scales and drew a CAM regarding a scenario text about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 fictional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-implant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to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regulate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the sleep-wake cycle of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humans.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de-DE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ctr" defTabSz="457200">
              <a:lnSpc>
                <a:spcPts val="1500"/>
              </a:lnSpc>
              <a:spcBef>
                <a:spcPts val="600"/>
              </a:spcBef>
              <a:buNone/>
            </a:pPr>
            <a:endParaRPr lang="en-US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 defTabSz="457200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Preliminary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data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analysis</a:t>
            </a: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30C39938-9E11-4A9B-835F-91A892FC812F}"/>
              </a:ext>
            </a:extLst>
          </p:cNvPr>
          <p:cNvSpPr txBox="1"/>
          <p:nvPr/>
        </p:nvSpPr>
        <p:spPr>
          <a:xfrm>
            <a:off x="361951" y="6790008"/>
            <a:ext cx="7035799" cy="719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Exploring cognitive affective maps as a new mode of data collection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Julius Fenn, University </a:t>
            </a:r>
            <a:r>
              <a:rPr lang="de-DE" sz="12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Freiburg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" y="1736398"/>
            <a:ext cx="3095624" cy="1648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7105788" y="680292"/>
                <a:ext cx="1852475" cy="2977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08000" algn="just" defTabSz="914400">
                  <a:lnSpc>
                    <a:spcPts val="1500"/>
                  </a:lnSpc>
                  <a:spcBef>
                    <a:spcPts val="600"/>
                  </a:spcBef>
                </a:pPr>
                <a:r>
                  <a:rPr lang="en-US" sz="1000" b="1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Structural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equation models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enable analy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sis of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the acceptance process of a fictional technology. To account for the non-normal distribution of the questionnaire items and the small sample, the DWLS estimator was used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000" i="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sz="1000" i="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statistic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was adjusted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.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Preliminary result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: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Highly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significant influence of the mean valence of the drawn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CAM on the intention to use the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nano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-implant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. </a:t>
                </a:r>
                <a:endParaRPr lang="en-US" sz="1000" dirty="0">
                  <a:solidFill>
                    <a:srgbClr val="838383"/>
                  </a:solidFill>
                  <a:latin typeface="Lor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88" y="680292"/>
                <a:ext cx="1852475" cy="29777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925" y="680292"/>
            <a:ext cx="1638300" cy="299445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491538" y="3650336"/>
            <a:ext cx="223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3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Predicting factors on the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intention to use the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-implant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00875" y="4050446"/>
            <a:ext cx="356235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8000" algn="ctr">
              <a:spcBef>
                <a:spcPts val="600"/>
              </a:spcBef>
            </a:pP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Future Research Plans</a:t>
            </a:r>
            <a:endParaRPr lang="de-DE" sz="14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Replicate the pilot study with sample size determined by a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Monte Carlo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study. 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Systematically analyze CAM and questionnaire data for at least three studies (one dataset already collected) using different outcome variables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and including additional structural network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indicators.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Identify clusters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of similar CAMs using similarity algorithms and compare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these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cluster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results with cluster results of questionnaire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data.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/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162300" y="5999203"/>
            <a:ext cx="583882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08000"/>
            <a:r>
              <a:rPr lang="en-US" sz="700" dirty="0" err="1" smtClean="0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S.,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Stumpf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M., Reuter 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L., </a:t>
            </a:r>
            <a:r>
              <a:rPr lang="en-US" sz="7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Fenn J.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A. (2021). Who’s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gonna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use this? Psychological acceptance prediction of emerging technologies and transdisciplinary considerations in the Anthropocene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Manuscript 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submitted 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for publication.</a:t>
            </a:r>
          </a:p>
          <a:p>
            <a:pPr lvl="1" indent="-108000"/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Reuter, L., </a:t>
            </a:r>
            <a:r>
              <a:rPr lang="en-US" sz="700" b="1" dirty="0">
                <a:solidFill>
                  <a:srgbClr val="838383"/>
                </a:solidFill>
                <a:latin typeface="Lora" panose="02000503000000020004" pitchFamily="2" charset="0"/>
              </a:rPr>
              <a:t>Fenn, J.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</a:t>
            </a:r>
            <a:r>
              <a:rPr lang="en-US" sz="700" b="1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Bilo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T. A., Schulz, M.,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Weyland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 L.,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Thomaschke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R. (2021). Leisure walks modulate the cognitive and affective representation of the corona pandemic: Employing Cognitive‐Affective Maps within a randomized experimental design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. Applied Psychology: Health and Well‐Being.</a:t>
            </a:r>
            <a:endParaRPr lang="de-DE" sz="700" i="1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lvl="1" indent="-108000"/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V.,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H. (2008). Technology acceptance model 3 and a research agenda on interventions.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Decision </a:t>
            </a:r>
            <a:r>
              <a:rPr lang="en-US" sz="700" i="1" dirty="0" smtClean="0">
                <a:solidFill>
                  <a:srgbClr val="838383"/>
                </a:solidFill>
                <a:latin typeface="Lora" panose="02000503000000020004" pitchFamily="2" charset="0"/>
              </a:rPr>
              <a:t>Sciences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, 39(2)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273-315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endParaRPr lang="en-US" sz="700" dirty="0">
              <a:solidFill>
                <a:srgbClr val="838383"/>
              </a:solidFill>
              <a:latin typeface="Lora" panose="02000503000000020004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8" y="4440312"/>
            <a:ext cx="1930629" cy="15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414</Words>
  <Application>Microsoft Office PowerPoint</Application>
  <PresentationFormat>Benutzerdefiniert</PresentationFormat>
  <Paragraphs>43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Lora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beh</dc:creator>
  <cp:lastModifiedBy>Microsoft-Konto</cp:lastModifiedBy>
  <cp:revision>31</cp:revision>
  <cp:lastPrinted>2021-05-20T13:49:59Z</cp:lastPrinted>
  <dcterms:created xsi:type="dcterms:W3CDTF">2021-05-20T10:24:01Z</dcterms:created>
  <dcterms:modified xsi:type="dcterms:W3CDTF">2021-07-05T12:37:32Z</dcterms:modified>
</cp:coreProperties>
</file>