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60" r:id="rId2"/>
  </p:sldIdLst>
  <p:sldSz cx="10763250" cy="7559675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1" userDrawn="1">
          <p15:clr>
            <a:srgbClr val="A4A3A4"/>
          </p15:clr>
        </p15:guide>
        <p15:guide id="2" pos="339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esel" initials="k" lastIdx="2" clrIdx="0">
    <p:extLst>
      <p:ext uri="{19B8F6BF-5375-455C-9EA6-DF929625EA0E}">
        <p15:presenceInfo xmlns:p15="http://schemas.microsoft.com/office/powerpoint/2012/main" userId="kiesel" providerId="None"/>
      </p:ext>
    </p:extLst>
  </p:cmAuthor>
  <p:cmAuthor id="2" name="Microsoft-Konto" initials="M" lastIdx="13" clrIdx="1">
    <p:extLst>
      <p:ext uri="{19B8F6BF-5375-455C-9EA6-DF929625EA0E}">
        <p15:presenceInfo xmlns:p15="http://schemas.microsoft.com/office/powerpoint/2012/main" userId="4969b09ad1230f2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838383"/>
    <a:srgbClr val="4969A2"/>
    <a:srgbClr val="4969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888" autoAdjust="0"/>
    <p:restoredTop sz="83467" autoAdjust="0"/>
  </p:normalViewPr>
  <p:slideViewPr>
    <p:cSldViewPr snapToGrid="0" showGuides="1">
      <p:cViewPr>
        <p:scale>
          <a:sx n="125" d="100"/>
          <a:sy n="125" d="100"/>
        </p:scale>
        <p:origin x="1170" y="90"/>
      </p:cViewPr>
      <p:guideLst>
        <p:guide orient="horz" pos="2381"/>
        <p:guide pos="339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DF8500-83AF-45C2-BD2D-096AB677C092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014413" y="1241425"/>
            <a:ext cx="47688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232D54-2711-4009-A99A-F92E41E3B80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180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99242" rtl="0" eaLnBrk="1" latinLnBrk="0" hangingPunct="1">
      <a:defRPr sz="1310" kern="1200">
        <a:solidFill>
          <a:schemeClr val="tx1"/>
        </a:solidFill>
        <a:latin typeface="+mn-lt"/>
        <a:ea typeface="+mn-ea"/>
        <a:cs typeface="+mn-cs"/>
      </a:defRPr>
    </a:lvl1pPr>
    <a:lvl2pPr marL="499621" algn="l" defTabSz="999242" rtl="0" eaLnBrk="1" latinLnBrk="0" hangingPunct="1">
      <a:defRPr sz="1310" kern="1200">
        <a:solidFill>
          <a:schemeClr val="tx1"/>
        </a:solidFill>
        <a:latin typeface="+mn-lt"/>
        <a:ea typeface="+mn-ea"/>
        <a:cs typeface="+mn-cs"/>
      </a:defRPr>
    </a:lvl2pPr>
    <a:lvl3pPr marL="999242" algn="l" defTabSz="999242" rtl="0" eaLnBrk="1" latinLnBrk="0" hangingPunct="1">
      <a:defRPr sz="1310" kern="1200">
        <a:solidFill>
          <a:schemeClr val="tx1"/>
        </a:solidFill>
        <a:latin typeface="+mn-lt"/>
        <a:ea typeface="+mn-ea"/>
        <a:cs typeface="+mn-cs"/>
      </a:defRPr>
    </a:lvl3pPr>
    <a:lvl4pPr marL="1498863" algn="l" defTabSz="999242" rtl="0" eaLnBrk="1" latinLnBrk="0" hangingPunct="1">
      <a:defRPr sz="1310" kern="1200">
        <a:solidFill>
          <a:schemeClr val="tx1"/>
        </a:solidFill>
        <a:latin typeface="+mn-lt"/>
        <a:ea typeface="+mn-ea"/>
        <a:cs typeface="+mn-cs"/>
      </a:defRPr>
    </a:lvl4pPr>
    <a:lvl5pPr marL="1998485" algn="l" defTabSz="999242" rtl="0" eaLnBrk="1" latinLnBrk="0" hangingPunct="1">
      <a:defRPr sz="1310" kern="1200">
        <a:solidFill>
          <a:schemeClr val="tx1"/>
        </a:solidFill>
        <a:latin typeface="+mn-lt"/>
        <a:ea typeface="+mn-ea"/>
        <a:cs typeface="+mn-cs"/>
      </a:defRPr>
    </a:lvl5pPr>
    <a:lvl6pPr marL="2498105" algn="l" defTabSz="999242" rtl="0" eaLnBrk="1" latinLnBrk="0" hangingPunct="1">
      <a:defRPr sz="1310" kern="1200">
        <a:solidFill>
          <a:schemeClr val="tx1"/>
        </a:solidFill>
        <a:latin typeface="+mn-lt"/>
        <a:ea typeface="+mn-ea"/>
        <a:cs typeface="+mn-cs"/>
      </a:defRPr>
    </a:lvl6pPr>
    <a:lvl7pPr marL="2997726" algn="l" defTabSz="999242" rtl="0" eaLnBrk="1" latinLnBrk="0" hangingPunct="1">
      <a:defRPr sz="1310" kern="1200">
        <a:solidFill>
          <a:schemeClr val="tx1"/>
        </a:solidFill>
        <a:latin typeface="+mn-lt"/>
        <a:ea typeface="+mn-ea"/>
        <a:cs typeface="+mn-cs"/>
      </a:defRPr>
    </a:lvl7pPr>
    <a:lvl8pPr marL="3497347" algn="l" defTabSz="999242" rtl="0" eaLnBrk="1" latinLnBrk="0" hangingPunct="1">
      <a:defRPr sz="1310" kern="1200">
        <a:solidFill>
          <a:schemeClr val="tx1"/>
        </a:solidFill>
        <a:latin typeface="+mn-lt"/>
        <a:ea typeface="+mn-ea"/>
        <a:cs typeface="+mn-cs"/>
      </a:defRPr>
    </a:lvl8pPr>
    <a:lvl9pPr marL="3996968" algn="l" defTabSz="999242" rtl="0" eaLnBrk="1" latinLnBrk="0" hangingPunct="1">
      <a:defRPr sz="131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400" dirty="0">
                <a:solidFill>
                  <a:schemeClr val="bg1"/>
                </a:solidFill>
                <a:latin typeface="Lora" panose="02000503000000020004" pitchFamily="2" charset="0"/>
                <a:cs typeface="Arial" panose="020B0604020202020204" pitchFamily="34" charset="0"/>
              </a:rPr>
              <a:t>2-column design </a:t>
            </a:r>
            <a:r>
              <a:rPr lang="de-DE" sz="1400" dirty="0" err="1">
                <a:solidFill>
                  <a:schemeClr val="bg1"/>
                </a:solidFill>
                <a:latin typeface="Lora" panose="02000503000000020004" pitchFamily="2" charset="0"/>
                <a:cs typeface="Arial" panose="020B0604020202020204" pitchFamily="34" charset="0"/>
              </a:rPr>
              <a:t>for</a:t>
            </a:r>
            <a:r>
              <a:rPr lang="de-DE" sz="1400" dirty="0">
                <a:solidFill>
                  <a:schemeClr val="bg1"/>
                </a:solidFill>
                <a:latin typeface="Lora" panose="02000503000000020004" pitchFamily="2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Lora" panose="02000503000000020004" pitchFamily="2" charset="0"/>
                <a:cs typeface="Arial" panose="020B0604020202020204" pitchFamily="34" charset="0"/>
              </a:rPr>
              <a:t>graphic</a:t>
            </a:r>
            <a:r>
              <a:rPr lang="de-DE" sz="1400" dirty="0">
                <a:solidFill>
                  <a:schemeClr val="bg1"/>
                </a:solidFill>
                <a:latin typeface="Lora" panose="02000503000000020004" pitchFamily="2" charset="0"/>
                <a:cs typeface="Arial" panose="020B0604020202020204" pitchFamily="34" charset="0"/>
              </a:rPr>
              <a:t>-heavy </a:t>
            </a:r>
            <a:r>
              <a:rPr lang="de-DE" sz="1400" dirty="0" err="1">
                <a:solidFill>
                  <a:schemeClr val="bg1"/>
                </a:solidFill>
                <a:latin typeface="Lora" panose="02000503000000020004" pitchFamily="2" charset="0"/>
                <a:cs typeface="Arial" panose="020B0604020202020204" pitchFamily="34" charset="0"/>
              </a:rPr>
              <a:t>posters</a:t>
            </a:r>
            <a:endParaRPr lang="de-DE" sz="1400" dirty="0">
              <a:solidFill>
                <a:schemeClr val="bg1"/>
              </a:solidFill>
              <a:latin typeface="Lora" panose="02000503000000020004" pitchFamily="2" charset="0"/>
              <a:cs typeface="Arial" panose="020B0604020202020204" pitchFamily="34" charset="0"/>
            </a:endParaRPr>
          </a:p>
          <a:p>
            <a:endParaRPr lang="de-DE" sz="1400" dirty="0">
              <a:solidFill>
                <a:schemeClr val="bg1"/>
              </a:solidFill>
              <a:latin typeface="Lora" panose="02000503000000020004" pitchFamily="2" charset="0"/>
              <a:cs typeface="Arial" panose="020B0604020202020204" pitchFamily="34" charset="0"/>
            </a:endParaRPr>
          </a:p>
          <a:p>
            <a:r>
              <a:rPr lang="de-DE" sz="1400" dirty="0" err="1">
                <a:solidFill>
                  <a:schemeClr val="bg1"/>
                </a:solidFill>
                <a:latin typeface="Lora" panose="02000503000000020004" pitchFamily="2" charset="0"/>
                <a:cs typeface="Arial" panose="020B0604020202020204" pitchFamily="34" charset="0"/>
              </a:rPr>
              <a:t>Adjust</a:t>
            </a:r>
            <a:r>
              <a:rPr lang="de-DE" sz="1400" dirty="0">
                <a:solidFill>
                  <a:schemeClr val="bg1"/>
                </a:solidFill>
                <a:latin typeface="Lora" panose="02000503000000020004" pitchFamily="2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Lora" panose="02000503000000020004" pitchFamily="2" charset="0"/>
                <a:cs typeface="Arial" panose="020B0604020202020204" pitchFamily="34" charset="0"/>
              </a:rPr>
              <a:t>font</a:t>
            </a:r>
            <a:r>
              <a:rPr lang="de-DE" sz="1400" dirty="0">
                <a:solidFill>
                  <a:schemeClr val="bg1"/>
                </a:solidFill>
                <a:latin typeface="Lora" panose="02000503000000020004" pitchFamily="2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Lora" panose="02000503000000020004" pitchFamily="2" charset="0"/>
                <a:cs typeface="Arial" panose="020B0604020202020204" pitchFamily="34" charset="0"/>
              </a:rPr>
              <a:t>sizes</a:t>
            </a:r>
            <a:r>
              <a:rPr lang="de-DE" sz="1400" dirty="0">
                <a:solidFill>
                  <a:schemeClr val="bg1"/>
                </a:solidFill>
                <a:latin typeface="Lora" panose="02000503000000020004" pitchFamily="2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Lora" panose="02000503000000020004" pitchFamily="2" charset="0"/>
                <a:cs typeface="Arial" panose="020B0604020202020204" pitchFamily="34" charset="0"/>
              </a:rPr>
              <a:t>to</a:t>
            </a:r>
            <a:r>
              <a:rPr lang="de-DE" sz="1400" dirty="0">
                <a:solidFill>
                  <a:schemeClr val="bg1"/>
                </a:solidFill>
                <a:latin typeface="Lora" panose="02000503000000020004" pitchFamily="2" charset="0"/>
                <a:cs typeface="Arial" panose="020B0604020202020204" pitchFamily="34" charset="0"/>
              </a:rPr>
              <a:t> fit Title &amp; </a:t>
            </a:r>
            <a:r>
              <a:rPr lang="de-DE" sz="1400" dirty="0" err="1">
                <a:solidFill>
                  <a:schemeClr val="bg1"/>
                </a:solidFill>
                <a:latin typeface="Lora" panose="02000503000000020004" pitchFamily="2" charset="0"/>
                <a:cs typeface="Arial" panose="020B0604020202020204" pitchFamily="34" charset="0"/>
              </a:rPr>
              <a:t>Authors</a:t>
            </a:r>
            <a:r>
              <a:rPr lang="de-DE" sz="1400" dirty="0">
                <a:solidFill>
                  <a:schemeClr val="bg1"/>
                </a:solidFill>
                <a:latin typeface="Lora" panose="02000503000000020004" pitchFamily="2" charset="0"/>
                <a:cs typeface="Arial" panose="020B0604020202020204" pitchFamily="34" charset="0"/>
              </a:rPr>
              <a:t> in </a:t>
            </a:r>
            <a:r>
              <a:rPr lang="de-DE" sz="1400" dirty="0" err="1">
                <a:solidFill>
                  <a:schemeClr val="bg1"/>
                </a:solidFill>
                <a:latin typeface="Lora" panose="02000503000000020004" pitchFamily="2" charset="0"/>
                <a:cs typeface="Arial" panose="020B0604020202020204" pitchFamily="34" charset="0"/>
              </a:rPr>
              <a:t>one</a:t>
            </a:r>
            <a:r>
              <a:rPr lang="de-DE" sz="1400" dirty="0">
                <a:solidFill>
                  <a:schemeClr val="bg1"/>
                </a:solidFill>
                <a:latin typeface="Lora" panose="02000503000000020004" pitchFamily="2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Lora" panose="02000503000000020004" pitchFamily="2" charset="0"/>
                <a:cs typeface="Arial" panose="020B0604020202020204" pitchFamily="34" charset="0"/>
              </a:rPr>
              <a:t>line</a:t>
            </a:r>
            <a:r>
              <a:rPr lang="de-DE" sz="1400" dirty="0">
                <a:solidFill>
                  <a:schemeClr val="bg1"/>
                </a:solidFill>
                <a:latin typeface="Lora" panose="02000503000000020004" pitchFamily="2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Lora" panose="02000503000000020004" pitchFamily="2" charset="0"/>
                <a:cs typeface="Arial" panose="020B0604020202020204" pitchFamily="34" charset="0"/>
              </a:rPr>
              <a:t>each</a:t>
            </a:r>
            <a:r>
              <a:rPr lang="de-DE" sz="1400" dirty="0">
                <a:solidFill>
                  <a:schemeClr val="bg1"/>
                </a:solidFill>
                <a:latin typeface="Lora" panose="02000503000000020004" pitchFamily="2" charset="0"/>
                <a:cs typeface="Arial" panose="020B0604020202020204" pitchFamily="34" charset="0"/>
              </a:rPr>
              <a:t> (but </a:t>
            </a:r>
            <a:r>
              <a:rPr lang="de-DE" sz="1400" dirty="0" err="1">
                <a:solidFill>
                  <a:schemeClr val="bg1"/>
                </a:solidFill>
                <a:latin typeface="Lora" panose="02000503000000020004" pitchFamily="2" charset="0"/>
                <a:cs typeface="Arial" panose="020B0604020202020204" pitchFamily="34" charset="0"/>
              </a:rPr>
              <a:t>no</a:t>
            </a:r>
            <a:r>
              <a:rPr lang="de-DE" sz="1400" dirty="0">
                <a:solidFill>
                  <a:schemeClr val="bg1"/>
                </a:solidFill>
                <a:latin typeface="Lora" panose="02000503000000020004" pitchFamily="2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Lora" panose="02000503000000020004" pitchFamily="2" charset="0"/>
                <a:cs typeface="Arial" panose="020B0604020202020204" pitchFamily="34" charset="0"/>
              </a:rPr>
              <a:t>smaller</a:t>
            </a:r>
            <a:r>
              <a:rPr lang="de-DE" sz="1400" dirty="0">
                <a:solidFill>
                  <a:schemeClr val="bg1"/>
                </a:solidFill>
                <a:latin typeface="Lora" panose="02000503000000020004" pitchFamily="2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Lora" panose="02000503000000020004" pitchFamily="2" charset="0"/>
                <a:cs typeface="Arial" panose="020B0604020202020204" pitchFamily="34" charset="0"/>
              </a:rPr>
              <a:t>than</a:t>
            </a:r>
            <a:r>
              <a:rPr lang="de-DE" sz="1400" dirty="0">
                <a:solidFill>
                  <a:schemeClr val="bg1"/>
                </a:solidFill>
                <a:latin typeface="Lora" panose="02000503000000020004" pitchFamily="2" charset="0"/>
                <a:cs typeface="Arial" panose="020B0604020202020204" pitchFamily="34" charset="0"/>
              </a:rPr>
              <a:t> 12pt!)</a:t>
            </a:r>
            <a:endParaRPr lang="en-US" dirty="0"/>
          </a:p>
          <a:p>
            <a:endParaRPr lang="en-US" dirty="0"/>
          </a:p>
          <a:p>
            <a:endParaRPr lang="de-DE" baseline="0" dirty="0"/>
          </a:p>
          <a:p>
            <a:r>
              <a:rPr lang="de-DE" baseline="0" dirty="0"/>
              <a:t>IMPORTANT: This </a:t>
            </a:r>
            <a:r>
              <a:rPr lang="de-DE" baseline="0" dirty="0" err="1"/>
              <a:t>template</a:t>
            </a:r>
            <a:r>
              <a:rPr lang="de-DE" baseline="0" dirty="0"/>
              <a:t> </a:t>
            </a:r>
            <a:r>
              <a:rPr lang="de-DE" baseline="0" dirty="0" err="1"/>
              <a:t>uses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font</a:t>
            </a:r>
            <a:r>
              <a:rPr lang="de-DE" baseline="0" dirty="0"/>
              <a:t> "Lora" </a:t>
            </a:r>
            <a:r>
              <a:rPr lang="de-DE" baseline="0" dirty="0" err="1"/>
              <a:t>for</a:t>
            </a:r>
            <a:r>
              <a:rPr lang="de-DE" baseline="0" dirty="0"/>
              <a:t> </a:t>
            </a:r>
            <a:r>
              <a:rPr lang="de-DE" baseline="0" dirty="0" err="1"/>
              <a:t>titles</a:t>
            </a:r>
            <a:r>
              <a:rPr lang="de-DE" baseline="0" dirty="0"/>
              <a:t> (</a:t>
            </a:r>
            <a:r>
              <a:rPr lang="de-DE" baseline="0" dirty="0" err="1"/>
              <a:t>it</a:t>
            </a:r>
            <a:r>
              <a:rPr lang="de-DE" baseline="0" dirty="0"/>
              <a:t> </a:t>
            </a:r>
            <a:r>
              <a:rPr lang="de-DE" baseline="0" dirty="0" err="1"/>
              <a:t>is</a:t>
            </a:r>
            <a:r>
              <a:rPr lang="de-DE" baseline="0" dirty="0"/>
              <a:t> also </a:t>
            </a:r>
            <a:r>
              <a:rPr lang="de-DE" baseline="0" dirty="0" err="1"/>
              <a:t>used</a:t>
            </a:r>
            <a:r>
              <a:rPr lang="de-DE" baseline="0" dirty="0"/>
              <a:t> in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SMiP</a:t>
            </a:r>
            <a:r>
              <a:rPr lang="de-DE" baseline="0" dirty="0"/>
              <a:t> logo). </a:t>
            </a:r>
            <a:r>
              <a:rPr lang="de-DE" baseline="0" dirty="0" err="1"/>
              <a:t>You</a:t>
            </a:r>
            <a:r>
              <a:rPr lang="de-DE" baseline="0" dirty="0"/>
              <a:t> </a:t>
            </a:r>
            <a:r>
              <a:rPr lang="de-DE" baseline="0" dirty="0" err="1"/>
              <a:t>can</a:t>
            </a:r>
            <a:r>
              <a:rPr lang="de-DE" baseline="0" dirty="0"/>
              <a:t> </a:t>
            </a:r>
            <a:r>
              <a:rPr lang="de-DE" baseline="0" dirty="0" err="1"/>
              <a:t>download</a:t>
            </a:r>
            <a:r>
              <a:rPr lang="de-DE" baseline="0" dirty="0"/>
              <a:t> (and </a:t>
            </a:r>
            <a:r>
              <a:rPr lang="de-DE" baseline="0" dirty="0" err="1"/>
              <a:t>then</a:t>
            </a:r>
            <a:r>
              <a:rPr lang="de-DE" baseline="0" dirty="0"/>
              <a:t> </a:t>
            </a:r>
            <a:r>
              <a:rPr lang="de-DE" baseline="0" dirty="0" err="1"/>
              <a:t>install</a:t>
            </a:r>
            <a:r>
              <a:rPr lang="de-DE" baseline="0" dirty="0"/>
              <a:t>)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font</a:t>
            </a:r>
            <a:r>
              <a:rPr lang="de-DE" baseline="0" dirty="0"/>
              <a:t> </a:t>
            </a:r>
            <a:r>
              <a:rPr lang="de-DE" baseline="0" dirty="0" err="1"/>
              <a:t>from</a:t>
            </a:r>
            <a:endParaRPr lang="de-DE" baseline="0" dirty="0"/>
          </a:p>
          <a:p>
            <a:r>
              <a:rPr lang="de-DE" baseline="0" dirty="0"/>
              <a:t>https://fonts.google.com/specimen/Lora</a:t>
            </a:r>
          </a:p>
          <a:p>
            <a:r>
              <a:rPr lang="de-DE" baseline="0" dirty="0"/>
              <a:t>(</a:t>
            </a:r>
            <a:r>
              <a:rPr lang="de-DE" baseline="0" dirty="0" err="1"/>
              <a:t>it</a:t>
            </a:r>
            <a:r>
              <a:rPr lang="de-DE" baseline="0" dirty="0"/>
              <a:t> </a:t>
            </a:r>
            <a:r>
              <a:rPr lang="de-DE" baseline="0" dirty="0" err="1"/>
              <a:t>is</a:t>
            </a:r>
            <a:r>
              <a:rPr lang="de-DE" baseline="0" dirty="0"/>
              <a:t> </a:t>
            </a:r>
            <a:r>
              <a:rPr lang="en-US" baseline="0" dirty="0"/>
              <a:t>licensed under the SIL Open Font License (cf. http://scripts.sil.org/OFL) which means you can use it freely (except for commercial purposes))</a:t>
            </a:r>
            <a:endParaRPr lang="de-DE" baseline="0" dirty="0"/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232D54-2711-4009-A99A-F92E41E3B80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287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7244" y="1237197"/>
            <a:ext cx="9148763" cy="2631887"/>
          </a:xfrm>
          <a:prstGeom prst="rect">
            <a:avLst/>
          </a:prstGeom>
        </p:spPr>
        <p:txBody>
          <a:bodyPr anchor="b"/>
          <a:lstStyle>
            <a:lvl1pPr algn="ctr">
              <a:defRPr sz="6614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5406" y="3970580"/>
            <a:ext cx="8072438" cy="182517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646"/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9974" y="7006700"/>
            <a:ext cx="2421731" cy="402483"/>
          </a:xfrm>
          <a:prstGeom prst="rect">
            <a:avLst/>
          </a:prstGeom>
        </p:spPr>
        <p:txBody>
          <a:bodyPr/>
          <a:lstStyle/>
          <a:p>
            <a:fld id="{43663D56-8D27-4E87-8AA5-CC37BDF4D7EF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65327" y="7006700"/>
            <a:ext cx="3632597" cy="4024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01545" y="7006700"/>
            <a:ext cx="2421731" cy="402483"/>
          </a:xfrm>
          <a:prstGeom prst="rect">
            <a:avLst/>
          </a:prstGeom>
        </p:spPr>
        <p:txBody>
          <a:bodyPr/>
          <a:lstStyle/>
          <a:p>
            <a:fld id="{D40655BD-103F-4232-B054-0C36C6D715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388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9974" y="402484"/>
            <a:ext cx="9283303" cy="1461188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9974" y="2012414"/>
            <a:ext cx="9283303" cy="47965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9974" y="7006700"/>
            <a:ext cx="2421731" cy="402483"/>
          </a:xfrm>
          <a:prstGeom prst="rect">
            <a:avLst/>
          </a:prstGeom>
        </p:spPr>
        <p:txBody>
          <a:bodyPr/>
          <a:lstStyle/>
          <a:p>
            <a:fld id="{43663D56-8D27-4E87-8AA5-CC37BDF4D7EF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65327" y="7006700"/>
            <a:ext cx="3632597" cy="4024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01545" y="7006700"/>
            <a:ext cx="2421731" cy="402483"/>
          </a:xfrm>
          <a:prstGeom prst="rect">
            <a:avLst/>
          </a:prstGeom>
        </p:spPr>
        <p:txBody>
          <a:bodyPr/>
          <a:lstStyle/>
          <a:p>
            <a:fld id="{D40655BD-103F-4232-B054-0C36C6D715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867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02451" y="402483"/>
            <a:ext cx="2320826" cy="6406475"/>
          </a:xfrm>
          <a:prstGeom prst="rect">
            <a:avLst/>
          </a:prstGeo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9974" y="402483"/>
            <a:ext cx="6827937" cy="64064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9974" y="7006700"/>
            <a:ext cx="2421731" cy="402483"/>
          </a:xfrm>
          <a:prstGeom prst="rect">
            <a:avLst/>
          </a:prstGeom>
        </p:spPr>
        <p:txBody>
          <a:bodyPr/>
          <a:lstStyle/>
          <a:p>
            <a:fld id="{43663D56-8D27-4E87-8AA5-CC37BDF4D7EF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65327" y="7006700"/>
            <a:ext cx="3632597" cy="4024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01545" y="7006700"/>
            <a:ext cx="2421731" cy="402483"/>
          </a:xfrm>
          <a:prstGeom prst="rect">
            <a:avLst/>
          </a:prstGeom>
        </p:spPr>
        <p:txBody>
          <a:bodyPr/>
          <a:lstStyle/>
          <a:p>
            <a:fld id="{D40655BD-103F-4232-B054-0C36C6D715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983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9974" y="402484"/>
            <a:ext cx="9283303" cy="1461188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974" y="2012414"/>
            <a:ext cx="9283303" cy="479654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9974" y="7006700"/>
            <a:ext cx="2421731" cy="402483"/>
          </a:xfrm>
          <a:prstGeom prst="rect">
            <a:avLst/>
          </a:prstGeom>
        </p:spPr>
        <p:txBody>
          <a:bodyPr/>
          <a:lstStyle/>
          <a:p>
            <a:fld id="{43663D56-8D27-4E87-8AA5-CC37BDF4D7EF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65327" y="7006700"/>
            <a:ext cx="3632597" cy="4024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01545" y="7006700"/>
            <a:ext cx="2421731" cy="402483"/>
          </a:xfrm>
          <a:prstGeom prst="rect">
            <a:avLst/>
          </a:prstGeom>
        </p:spPr>
        <p:txBody>
          <a:bodyPr/>
          <a:lstStyle/>
          <a:p>
            <a:fld id="{D40655BD-103F-4232-B054-0C36C6D715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853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4368" y="1884671"/>
            <a:ext cx="9283303" cy="3144614"/>
          </a:xfrm>
          <a:prstGeom prst="rect">
            <a:avLst/>
          </a:prstGeom>
        </p:spPr>
        <p:txBody>
          <a:bodyPr anchor="b"/>
          <a:lstStyle>
            <a:lvl1pPr>
              <a:defRPr sz="6614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4368" y="5059035"/>
            <a:ext cx="9283303" cy="16536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646">
                <a:solidFill>
                  <a:schemeClr val="tx1"/>
                </a:solidFill>
              </a:defRPr>
            </a:lvl1pPr>
            <a:lvl2pPr marL="503972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9974" y="7006700"/>
            <a:ext cx="2421731" cy="402483"/>
          </a:xfrm>
          <a:prstGeom prst="rect">
            <a:avLst/>
          </a:prstGeom>
        </p:spPr>
        <p:txBody>
          <a:bodyPr/>
          <a:lstStyle/>
          <a:p>
            <a:fld id="{43663D56-8D27-4E87-8AA5-CC37BDF4D7EF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65327" y="7006700"/>
            <a:ext cx="3632597" cy="4024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01545" y="7006700"/>
            <a:ext cx="2421731" cy="402483"/>
          </a:xfrm>
          <a:prstGeom prst="rect">
            <a:avLst/>
          </a:prstGeom>
        </p:spPr>
        <p:txBody>
          <a:bodyPr/>
          <a:lstStyle/>
          <a:p>
            <a:fld id="{D40655BD-103F-4232-B054-0C36C6D715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132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9974" y="402484"/>
            <a:ext cx="9283303" cy="1461188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9974" y="2012414"/>
            <a:ext cx="4574381" cy="479654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48895" y="2012414"/>
            <a:ext cx="4574381" cy="479654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974" y="7006700"/>
            <a:ext cx="2421731" cy="402483"/>
          </a:xfrm>
          <a:prstGeom prst="rect">
            <a:avLst/>
          </a:prstGeom>
        </p:spPr>
        <p:txBody>
          <a:bodyPr/>
          <a:lstStyle/>
          <a:p>
            <a:fld id="{43663D56-8D27-4E87-8AA5-CC37BDF4D7EF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65327" y="7006700"/>
            <a:ext cx="3632597" cy="4024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01545" y="7006700"/>
            <a:ext cx="2421731" cy="402483"/>
          </a:xfrm>
          <a:prstGeom prst="rect">
            <a:avLst/>
          </a:prstGeom>
        </p:spPr>
        <p:txBody>
          <a:bodyPr/>
          <a:lstStyle/>
          <a:p>
            <a:fld id="{D40655BD-103F-4232-B054-0C36C6D715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585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1375" y="402484"/>
            <a:ext cx="9283303" cy="1461188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1376" y="1853171"/>
            <a:ext cx="4553359" cy="90821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1376" y="2761381"/>
            <a:ext cx="4553359" cy="406157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48896" y="1853171"/>
            <a:ext cx="4575783" cy="90821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48896" y="2761381"/>
            <a:ext cx="4575783" cy="406157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9974" y="7006700"/>
            <a:ext cx="2421731" cy="402483"/>
          </a:xfrm>
          <a:prstGeom prst="rect">
            <a:avLst/>
          </a:prstGeom>
        </p:spPr>
        <p:txBody>
          <a:bodyPr/>
          <a:lstStyle/>
          <a:p>
            <a:fld id="{43663D56-8D27-4E87-8AA5-CC37BDF4D7EF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565327" y="7006700"/>
            <a:ext cx="3632597" cy="4024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01545" y="7006700"/>
            <a:ext cx="2421731" cy="402483"/>
          </a:xfrm>
          <a:prstGeom prst="rect">
            <a:avLst/>
          </a:prstGeom>
        </p:spPr>
        <p:txBody>
          <a:bodyPr/>
          <a:lstStyle/>
          <a:p>
            <a:fld id="{D40655BD-103F-4232-B054-0C36C6D715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649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9974" y="402484"/>
            <a:ext cx="9283303" cy="1461188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9974" y="7006700"/>
            <a:ext cx="2421731" cy="402483"/>
          </a:xfrm>
          <a:prstGeom prst="rect">
            <a:avLst/>
          </a:prstGeom>
        </p:spPr>
        <p:txBody>
          <a:bodyPr/>
          <a:lstStyle/>
          <a:p>
            <a:fld id="{43663D56-8D27-4E87-8AA5-CC37BDF4D7EF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565327" y="7006700"/>
            <a:ext cx="3632597" cy="4024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01545" y="7006700"/>
            <a:ext cx="2421731" cy="402483"/>
          </a:xfrm>
          <a:prstGeom prst="rect">
            <a:avLst/>
          </a:prstGeom>
        </p:spPr>
        <p:txBody>
          <a:bodyPr/>
          <a:lstStyle/>
          <a:p>
            <a:fld id="{D40655BD-103F-4232-B054-0C36C6D715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442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9974" y="7006700"/>
            <a:ext cx="2421731" cy="402483"/>
          </a:xfrm>
          <a:prstGeom prst="rect">
            <a:avLst/>
          </a:prstGeom>
        </p:spPr>
        <p:txBody>
          <a:bodyPr/>
          <a:lstStyle/>
          <a:p>
            <a:fld id="{43663D56-8D27-4E87-8AA5-CC37BDF4D7EF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565327" y="7006700"/>
            <a:ext cx="3632597" cy="4024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01545" y="7006700"/>
            <a:ext cx="2421731" cy="402483"/>
          </a:xfrm>
          <a:prstGeom prst="rect">
            <a:avLst/>
          </a:prstGeom>
        </p:spPr>
        <p:txBody>
          <a:bodyPr/>
          <a:lstStyle/>
          <a:p>
            <a:fld id="{D40655BD-103F-4232-B054-0C36C6D715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383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1375" y="503978"/>
            <a:ext cx="3471428" cy="1763924"/>
          </a:xfrm>
          <a:prstGeom prst="rect">
            <a:avLst/>
          </a:prstGeom>
        </p:spPr>
        <p:txBody>
          <a:bodyPr anchor="b"/>
          <a:lstStyle>
            <a:lvl1pPr>
              <a:defRPr sz="3527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5783" y="1088455"/>
            <a:ext cx="5448895" cy="5372269"/>
          </a:xfrm>
          <a:prstGeom prst="rect">
            <a:avLst/>
          </a:prstGeo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1375" y="2267902"/>
            <a:ext cx="3471428" cy="42015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974" y="7006700"/>
            <a:ext cx="2421731" cy="402483"/>
          </a:xfrm>
          <a:prstGeom prst="rect">
            <a:avLst/>
          </a:prstGeom>
        </p:spPr>
        <p:txBody>
          <a:bodyPr/>
          <a:lstStyle/>
          <a:p>
            <a:fld id="{43663D56-8D27-4E87-8AA5-CC37BDF4D7EF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65327" y="7006700"/>
            <a:ext cx="3632597" cy="4024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01545" y="7006700"/>
            <a:ext cx="2421731" cy="402483"/>
          </a:xfrm>
          <a:prstGeom prst="rect">
            <a:avLst/>
          </a:prstGeom>
        </p:spPr>
        <p:txBody>
          <a:bodyPr/>
          <a:lstStyle/>
          <a:p>
            <a:fld id="{D40655BD-103F-4232-B054-0C36C6D715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234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1375" y="503978"/>
            <a:ext cx="3471428" cy="1763924"/>
          </a:xfrm>
          <a:prstGeom prst="rect">
            <a:avLst/>
          </a:prstGeom>
        </p:spPr>
        <p:txBody>
          <a:bodyPr anchor="b"/>
          <a:lstStyle>
            <a:lvl1pPr>
              <a:defRPr sz="3527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5783" y="1088455"/>
            <a:ext cx="5448895" cy="5372269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1375" y="2267902"/>
            <a:ext cx="3471428" cy="42015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974" y="7006700"/>
            <a:ext cx="2421731" cy="402483"/>
          </a:xfrm>
          <a:prstGeom prst="rect">
            <a:avLst/>
          </a:prstGeom>
        </p:spPr>
        <p:txBody>
          <a:bodyPr/>
          <a:lstStyle/>
          <a:p>
            <a:fld id="{43663D56-8D27-4E87-8AA5-CC37BDF4D7EF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65327" y="7006700"/>
            <a:ext cx="3632597" cy="4024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01545" y="7006700"/>
            <a:ext cx="2421731" cy="402483"/>
          </a:xfrm>
          <a:prstGeom prst="rect">
            <a:avLst/>
          </a:prstGeom>
        </p:spPr>
        <p:txBody>
          <a:bodyPr/>
          <a:lstStyle/>
          <a:p>
            <a:fld id="{D40655BD-103F-4232-B054-0C36C6D715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132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="" xmlns:a16="http://schemas.microsoft.com/office/drawing/2014/main" id="{E65F02A8-6AA2-405F-B4E6-2C9D5E9C4EDB}"/>
              </a:ext>
            </a:extLst>
          </p:cNvPr>
          <p:cNvSpPr/>
          <p:nvPr userDrawn="1"/>
        </p:nvSpPr>
        <p:spPr>
          <a:xfrm>
            <a:off x="50801" y="6790008"/>
            <a:ext cx="10643244" cy="720000"/>
          </a:xfrm>
          <a:prstGeom prst="rect">
            <a:avLst/>
          </a:prstGeom>
          <a:solidFill>
            <a:srgbClr val="4969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967"/>
          </a:p>
        </p:txBody>
      </p:sp>
      <p:pic>
        <p:nvPicPr>
          <p:cNvPr id="24" name="Grafik 23">
            <a:extLst>
              <a:ext uri="{FF2B5EF4-FFF2-40B4-BE49-F238E27FC236}">
                <a16:creationId xmlns="" xmlns:a16="http://schemas.microsoft.com/office/drawing/2014/main" id="{E57A0614-F841-463B-A191-1013375EA374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9668" y="5892899"/>
            <a:ext cx="2283075" cy="841186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="" xmlns:a16="http://schemas.microsoft.com/office/drawing/2014/main" id="{DE536AD5-31EB-4274-BDAD-77AB5C64F608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9669" y="6860561"/>
            <a:ext cx="2283075" cy="289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542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007943" rtl="0" eaLnBrk="1" latinLnBrk="0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mc="http://schemas.openxmlformats.org/markup-compatibility/2006" xmlns:a14="http://schemas.microsoft.com/office/drawing/2010/main" xmlns="" xmlns:a16="http://schemas.microsoft.com/office/drawing/2014/main" id="{09913509-F223-477B-BBFF-D1719D564BC6}"/>
              </a:ext>
            </a:extLst>
          </p:cNvPr>
          <p:cNvSpPr txBox="1">
            <a:spLocks/>
          </p:cNvSpPr>
          <p:nvPr/>
        </p:nvSpPr>
        <p:spPr>
          <a:xfrm>
            <a:off x="394606" y="257641"/>
            <a:ext cx="10071100" cy="6173072"/>
          </a:xfrm>
          <a:prstGeom prst="rect">
            <a:avLst/>
          </a:prstGeom>
        </p:spPr>
        <p:txBody>
          <a:bodyPr lIns="0" tIns="0" rIns="0" bIns="0" numCol="2" spcCol="36000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108000" algn="ctr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400" dirty="0">
                <a:solidFill>
                  <a:srgbClr val="4969A2"/>
                </a:solidFill>
                <a:latin typeface="Lora" pitchFamily="2" charset="0"/>
                <a:cs typeface="Times New Roman" panose="02020603050405020304" pitchFamily="18" charset="0"/>
              </a:rPr>
              <a:t>Predicting technology acceptance using </a:t>
            </a:r>
            <a:r>
              <a:rPr lang="en-US" sz="1400" dirty="0" smtClean="0">
                <a:solidFill>
                  <a:srgbClr val="4969A2"/>
                </a:solidFill>
                <a:latin typeface="Lora" pitchFamily="2" charset="0"/>
                <a:cs typeface="Times New Roman" panose="02020603050405020304" pitchFamily="18" charset="0"/>
              </a:rPr>
              <a:t>CAMs</a:t>
            </a:r>
            <a:endParaRPr lang="en-US" sz="1000" dirty="0">
              <a:solidFill>
                <a:srgbClr val="838383"/>
              </a:solidFill>
              <a:latin typeface="Lora" pitchFamily="2" charset="0"/>
              <a:cs typeface="Times New Roman" panose="02020603050405020304" pitchFamily="18" charset="0"/>
            </a:endParaRPr>
          </a:p>
          <a:p>
            <a:pPr marL="0" indent="108000" algn="just">
              <a:lnSpc>
                <a:spcPts val="1500"/>
              </a:lnSpc>
              <a:spcBef>
                <a:spcPts val="600"/>
              </a:spcBef>
              <a:buFontTx/>
              <a:buNone/>
            </a:pPr>
            <a:r>
              <a:rPr lang="en-US" sz="1000" dirty="0">
                <a:solidFill>
                  <a:srgbClr val="838383"/>
                </a:solidFill>
                <a:latin typeface="Lora" panose="02000503000000020004" pitchFamily="2" charset="0"/>
              </a:rPr>
              <a:t>Use of a technology can be predicted according to the technology acceptance model (</a:t>
            </a:r>
            <a:r>
              <a:rPr lang="en-US" sz="1000" dirty="0" err="1">
                <a:solidFill>
                  <a:srgbClr val="838383"/>
                </a:solidFill>
                <a:latin typeface="Lora" panose="02000503000000020004" pitchFamily="2" charset="0"/>
              </a:rPr>
              <a:t>Venkatesh</a:t>
            </a:r>
            <a:r>
              <a:rPr lang="en-US" sz="1000" dirty="0">
                <a:solidFill>
                  <a:srgbClr val="838383"/>
                </a:solidFill>
                <a:latin typeface="Lora" panose="02000503000000020004" pitchFamily="2" charset="0"/>
              </a:rPr>
              <a:t> &amp; </a:t>
            </a:r>
            <a:r>
              <a:rPr lang="en-US" sz="1000" dirty="0" err="1" smtClean="0">
                <a:solidFill>
                  <a:srgbClr val="838383"/>
                </a:solidFill>
                <a:latin typeface="Lora" panose="02000503000000020004" pitchFamily="2" charset="0"/>
              </a:rPr>
              <a:t>Bala</a:t>
            </a:r>
            <a:r>
              <a:rPr lang="en-US" sz="1000" dirty="0" smtClean="0">
                <a:solidFill>
                  <a:srgbClr val="838383"/>
                </a:solidFill>
                <a:latin typeface="Lora" panose="02000503000000020004" pitchFamily="2" charset="0"/>
              </a:rPr>
              <a:t>, </a:t>
            </a:r>
            <a:r>
              <a:rPr lang="en-US" sz="1000" dirty="0">
                <a:solidFill>
                  <a:srgbClr val="838383"/>
                </a:solidFill>
                <a:latin typeface="Lora" panose="02000503000000020004" pitchFamily="2" charset="0"/>
              </a:rPr>
              <a:t>2008). Thereby, questionnaires assess previously known influencing variables. To identify further influential factors on technology acceptance so called </a:t>
            </a:r>
            <a:r>
              <a:rPr lang="en-US" sz="1000" b="1" dirty="0">
                <a:solidFill>
                  <a:srgbClr val="838383"/>
                </a:solidFill>
                <a:latin typeface="Lora" panose="02000503000000020004" pitchFamily="2" charset="0"/>
              </a:rPr>
              <a:t>"Cognitive Affective Maps" (CAMs) </a:t>
            </a:r>
            <a:r>
              <a:rPr lang="en-US" sz="1000" dirty="0">
                <a:solidFill>
                  <a:srgbClr val="838383"/>
                </a:solidFill>
                <a:latin typeface="Lora" panose="02000503000000020004" pitchFamily="2" charset="0"/>
              </a:rPr>
              <a:t>can be applied (e.g</a:t>
            </a:r>
            <a:r>
              <a:rPr lang="en-US" sz="1000" dirty="0" smtClean="0">
                <a:solidFill>
                  <a:srgbClr val="838383"/>
                </a:solidFill>
                <a:latin typeface="Lora" panose="02000503000000020004" pitchFamily="2" charset="0"/>
              </a:rPr>
              <a:t>., </a:t>
            </a:r>
            <a:r>
              <a:rPr lang="de-DE" sz="1000" dirty="0" err="1">
                <a:solidFill>
                  <a:srgbClr val="838383"/>
                </a:solidFill>
                <a:latin typeface="Lora" panose="02000503000000020004" pitchFamily="2" charset="0"/>
              </a:rPr>
              <a:t>Livanec</a:t>
            </a:r>
            <a:r>
              <a:rPr lang="de-DE" sz="1000" dirty="0">
                <a:solidFill>
                  <a:srgbClr val="838383"/>
                </a:solidFill>
                <a:latin typeface="Lora" panose="02000503000000020004" pitchFamily="2" charset="0"/>
              </a:rPr>
              <a:t> et al</a:t>
            </a:r>
            <a:r>
              <a:rPr lang="de-DE" sz="1000" dirty="0" smtClean="0">
                <a:solidFill>
                  <a:srgbClr val="838383"/>
                </a:solidFill>
                <a:latin typeface="Lora" panose="02000503000000020004" pitchFamily="2" charset="0"/>
              </a:rPr>
              <a:t>., </a:t>
            </a:r>
            <a:r>
              <a:rPr lang="de-DE" sz="1000" dirty="0">
                <a:solidFill>
                  <a:srgbClr val="838383"/>
                </a:solidFill>
                <a:latin typeface="Lora" panose="02000503000000020004" pitchFamily="2" charset="0"/>
              </a:rPr>
              <a:t>2020)</a:t>
            </a:r>
            <a:r>
              <a:rPr lang="en-US" sz="1000" dirty="0">
                <a:solidFill>
                  <a:srgbClr val="838383"/>
                </a:solidFill>
                <a:latin typeface="Lora" panose="02000503000000020004" pitchFamily="2" charset="0"/>
              </a:rPr>
              <a:t>. CAMs are a quantitative and qualitative research </a:t>
            </a:r>
            <a:r>
              <a:rPr lang="en-US" sz="1000" dirty="0" smtClean="0">
                <a:solidFill>
                  <a:srgbClr val="838383"/>
                </a:solidFill>
                <a:latin typeface="Lora" panose="02000503000000020004" pitchFamily="2" charset="0"/>
              </a:rPr>
              <a:t>tool to identify, visually represent and analyze existing belief structures or attitudes. </a:t>
            </a:r>
            <a:endParaRPr lang="de-DE" sz="1000" dirty="0" smtClean="0">
              <a:solidFill>
                <a:srgbClr val="838383"/>
              </a:solidFill>
              <a:latin typeface="Lora" panose="02000503000000020004" pitchFamily="2" charset="0"/>
            </a:endParaRPr>
          </a:p>
          <a:p>
            <a:pPr marL="0" indent="108000" algn="just">
              <a:lnSpc>
                <a:spcPts val="1500"/>
              </a:lnSpc>
              <a:spcBef>
                <a:spcPts val="600"/>
              </a:spcBef>
              <a:buFontTx/>
              <a:buNone/>
            </a:pPr>
            <a:endParaRPr lang="de-DE" sz="1000" dirty="0" smtClean="0">
              <a:solidFill>
                <a:srgbClr val="838383"/>
              </a:solidFill>
              <a:latin typeface="Lora" pitchFamily="2" charset="0"/>
              <a:cs typeface="Times New Roman" panose="02020603050405020304" pitchFamily="18" charset="0"/>
            </a:endParaRPr>
          </a:p>
          <a:p>
            <a:pPr marL="0" indent="108000" algn="just">
              <a:lnSpc>
                <a:spcPts val="1500"/>
              </a:lnSpc>
              <a:spcBef>
                <a:spcPts val="600"/>
              </a:spcBef>
              <a:buFontTx/>
              <a:buNone/>
            </a:pPr>
            <a:endParaRPr lang="de-DE" sz="1000" dirty="0" smtClean="0">
              <a:solidFill>
                <a:srgbClr val="838383"/>
              </a:solidFill>
              <a:latin typeface="Lora" pitchFamily="2" charset="0"/>
              <a:cs typeface="Times New Roman" panose="02020603050405020304" pitchFamily="18" charset="0"/>
            </a:endParaRPr>
          </a:p>
          <a:p>
            <a:pPr marL="0" indent="108000" algn="just">
              <a:lnSpc>
                <a:spcPts val="1500"/>
              </a:lnSpc>
              <a:spcBef>
                <a:spcPts val="600"/>
              </a:spcBef>
              <a:buFontTx/>
              <a:buNone/>
            </a:pPr>
            <a:endParaRPr lang="de-DE" sz="1000" dirty="0" smtClean="0">
              <a:solidFill>
                <a:srgbClr val="838383"/>
              </a:solidFill>
              <a:latin typeface="Lora" pitchFamily="2" charset="0"/>
              <a:cs typeface="Times New Roman" panose="02020603050405020304" pitchFamily="18" charset="0"/>
            </a:endParaRPr>
          </a:p>
          <a:p>
            <a:pPr marL="0" indent="108000" algn="just">
              <a:lnSpc>
                <a:spcPts val="1500"/>
              </a:lnSpc>
              <a:spcBef>
                <a:spcPts val="600"/>
              </a:spcBef>
              <a:buFontTx/>
              <a:buNone/>
            </a:pPr>
            <a:endParaRPr lang="de-DE" sz="1000" dirty="0" smtClean="0">
              <a:solidFill>
                <a:srgbClr val="838383"/>
              </a:solidFill>
              <a:latin typeface="Lora" pitchFamily="2" charset="0"/>
              <a:cs typeface="Times New Roman" panose="02020603050405020304" pitchFamily="18" charset="0"/>
            </a:endParaRPr>
          </a:p>
          <a:p>
            <a:pPr marL="0" indent="108000" algn="just">
              <a:lnSpc>
                <a:spcPts val="1500"/>
              </a:lnSpc>
              <a:spcBef>
                <a:spcPts val="600"/>
              </a:spcBef>
              <a:buFontTx/>
              <a:buNone/>
            </a:pPr>
            <a:endParaRPr lang="de-DE" sz="1000" dirty="0" smtClean="0">
              <a:solidFill>
                <a:srgbClr val="838383"/>
              </a:solidFill>
              <a:latin typeface="Lora" pitchFamily="2" charset="0"/>
              <a:cs typeface="Times New Roman" panose="02020603050405020304" pitchFamily="18" charset="0"/>
            </a:endParaRPr>
          </a:p>
          <a:p>
            <a:pPr marL="0" indent="108000" algn="just">
              <a:lnSpc>
                <a:spcPts val="1500"/>
              </a:lnSpc>
              <a:spcBef>
                <a:spcPts val="600"/>
              </a:spcBef>
              <a:buFontTx/>
              <a:buNone/>
            </a:pPr>
            <a:endParaRPr lang="de-DE" sz="1000" dirty="0" smtClean="0">
              <a:solidFill>
                <a:srgbClr val="838383"/>
              </a:solidFill>
              <a:latin typeface="Lora" pitchFamily="2" charset="0"/>
              <a:cs typeface="Times New Roman" panose="02020603050405020304" pitchFamily="18" charset="0"/>
            </a:endParaRPr>
          </a:p>
          <a:p>
            <a:pPr marL="0" indent="108000" algn="just">
              <a:lnSpc>
                <a:spcPts val="1500"/>
              </a:lnSpc>
              <a:spcBef>
                <a:spcPts val="600"/>
              </a:spcBef>
              <a:buFontTx/>
              <a:buNone/>
            </a:pPr>
            <a:endParaRPr lang="de-DE" sz="1000" dirty="0" smtClean="0">
              <a:solidFill>
                <a:srgbClr val="838383"/>
              </a:solidFill>
              <a:latin typeface="Lora" pitchFamily="2" charset="0"/>
              <a:cs typeface="Times New Roman" panose="02020603050405020304" pitchFamily="18" charset="0"/>
            </a:endParaRPr>
          </a:p>
          <a:p>
            <a:pPr marL="0" indent="108000" algn="just">
              <a:lnSpc>
                <a:spcPts val="1500"/>
              </a:lnSpc>
              <a:spcBef>
                <a:spcPts val="600"/>
              </a:spcBef>
              <a:buFontTx/>
              <a:buNone/>
            </a:pPr>
            <a:endParaRPr lang="en-US" sz="1000" b="1" dirty="0" smtClean="0">
              <a:solidFill>
                <a:srgbClr val="838383"/>
              </a:solidFill>
              <a:latin typeface="Lora" pitchFamily="2" charset="0"/>
              <a:cs typeface="Times New Roman" panose="02020603050405020304" pitchFamily="18" charset="0"/>
            </a:endParaRPr>
          </a:p>
          <a:p>
            <a:pPr marL="0" indent="108000" algn="just">
              <a:lnSpc>
                <a:spcPts val="1500"/>
              </a:lnSpc>
              <a:spcBef>
                <a:spcPts val="600"/>
              </a:spcBef>
              <a:buFontTx/>
              <a:buNone/>
            </a:pPr>
            <a:endParaRPr lang="en-US" sz="1000" b="1" dirty="0">
              <a:solidFill>
                <a:srgbClr val="838383"/>
              </a:solidFill>
              <a:latin typeface="Lora" pitchFamily="2" charset="0"/>
              <a:cs typeface="Times New Roman" panose="02020603050405020304" pitchFamily="18" charset="0"/>
            </a:endParaRPr>
          </a:p>
          <a:p>
            <a:pPr marL="0" indent="108000" algn="just">
              <a:lnSpc>
                <a:spcPts val="1500"/>
              </a:lnSpc>
              <a:spcBef>
                <a:spcPts val="600"/>
              </a:spcBef>
              <a:buFontTx/>
              <a:buNone/>
            </a:pPr>
            <a:r>
              <a:rPr lang="en-US" sz="1000" b="1" dirty="0" smtClean="0">
                <a:solidFill>
                  <a:srgbClr val="838383"/>
                </a:solidFill>
                <a:latin typeface="Lora" pitchFamily="2" charset="0"/>
                <a:cs typeface="Times New Roman" panose="02020603050405020304" pitchFamily="18" charset="0"/>
              </a:rPr>
              <a:t>Figure</a:t>
            </a:r>
            <a:r>
              <a:rPr lang="de-DE" sz="1000" b="1" dirty="0" smtClean="0">
                <a:solidFill>
                  <a:srgbClr val="838383"/>
                </a:solidFill>
                <a:latin typeface="Lora" pitchFamily="2" charset="0"/>
                <a:cs typeface="Times New Roman" panose="02020603050405020304" pitchFamily="18" charset="0"/>
              </a:rPr>
              <a:t> 1</a:t>
            </a:r>
            <a:r>
              <a:rPr lang="de-DE" sz="1000" dirty="0" smtClean="0">
                <a:solidFill>
                  <a:srgbClr val="838383"/>
                </a:solidFill>
                <a:latin typeface="Lora" pitchFamily="2" charset="0"/>
                <a:cs typeface="Times New Roman" panose="02020603050405020304" pitchFamily="18" charset="0"/>
              </a:rPr>
              <a:t>. CAM </a:t>
            </a:r>
            <a:r>
              <a:rPr lang="de-DE" sz="1000" dirty="0" err="1" smtClean="0">
                <a:solidFill>
                  <a:srgbClr val="838383"/>
                </a:solidFill>
                <a:latin typeface="Lora" pitchFamily="2" charset="0"/>
                <a:cs typeface="Times New Roman" panose="02020603050405020304" pitchFamily="18" charset="0"/>
              </a:rPr>
              <a:t>drew</a:t>
            </a:r>
            <a:r>
              <a:rPr lang="de-DE" sz="1000" dirty="0" smtClean="0">
                <a:solidFill>
                  <a:srgbClr val="838383"/>
                </a:solidFill>
                <a:latin typeface="Lora" pitchFamily="2" charset="0"/>
                <a:cs typeface="Times New Roman" panose="02020603050405020304" pitchFamily="18" charset="0"/>
              </a:rPr>
              <a:t> </a:t>
            </a:r>
            <a:r>
              <a:rPr lang="de-DE" sz="1000" dirty="0" err="1" smtClean="0">
                <a:solidFill>
                  <a:srgbClr val="838383"/>
                </a:solidFill>
                <a:latin typeface="Lora" pitchFamily="2" charset="0"/>
                <a:cs typeface="Times New Roman" panose="02020603050405020304" pitchFamily="18" charset="0"/>
              </a:rPr>
              <a:t>by</a:t>
            </a:r>
            <a:r>
              <a:rPr lang="de-DE" sz="1000" dirty="0" smtClean="0">
                <a:solidFill>
                  <a:srgbClr val="838383"/>
                </a:solidFill>
                <a:latin typeface="Lora" pitchFamily="2" charset="0"/>
                <a:cs typeface="Times New Roman" panose="02020603050405020304" pitchFamily="18" charset="0"/>
              </a:rPr>
              <a:t> a </a:t>
            </a:r>
            <a:r>
              <a:rPr lang="de-DE" sz="1000" dirty="0" err="1" smtClean="0">
                <a:solidFill>
                  <a:srgbClr val="838383"/>
                </a:solidFill>
                <a:latin typeface="Lora" pitchFamily="2" charset="0"/>
                <a:cs typeface="Times New Roman" panose="02020603050405020304" pitchFamily="18" charset="0"/>
              </a:rPr>
              <a:t>participant</a:t>
            </a:r>
            <a:r>
              <a:rPr lang="de-DE" sz="1000" dirty="0" smtClean="0">
                <a:solidFill>
                  <a:srgbClr val="838383"/>
                </a:solidFill>
                <a:latin typeface="Lora" pitchFamily="2" charset="0"/>
                <a:cs typeface="Times New Roman" panose="02020603050405020304" pitchFamily="18" charset="0"/>
              </a:rPr>
              <a:t> </a:t>
            </a:r>
            <a:r>
              <a:rPr lang="en-US" sz="1000" dirty="0" smtClean="0">
                <a:solidFill>
                  <a:srgbClr val="838383"/>
                </a:solidFill>
                <a:latin typeface="Lora" pitchFamily="2" charset="0"/>
                <a:cs typeface="Times New Roman" panose="02020603050405020304" pitchFamily="18" charset="0"/>
              </a:rPr>
              <a:t>concerning the acceptance of a fictional </a:t>
            </a:r>
            <a:r>
              <a:rPr lang="en-US" sz="1000" dirty="0" err="1" smtClean="0">
                <a:solidFill>
                  <a:srgbClr val="838383"/>
                </a:solidFill>
                <a:latin typeface="Lora" pitchFamily="2" charset="0"/>
                <a:cs typeface="Times New Roman" panose="02020603050405020304" pitchFamily="18" charset="0"/>
              </a:rPr>
              <a:t>nanoimplant</a:t>
            </a:r>
            <a:r>
              <a:rPr lang="en-US" sz="1000" dirty="0" smtClean="0">
                <a:solidFill>
                  <a:srgbClr val="838383"/>
                </a:solidFill>
                <a:latin typeface="Lora" pitchFamily="2" charset="0"/>
                <a:cs typeface="Times New Roman" panose="02020603050405020304" pitchFamily="18" charset="0"/>
              </a:rPr>
              <a:t>.</a:t>
            </a:r>
          </a:p>
          <a:p>
            <a:pPr marL="0" indent="108000" algn="just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000" dirty="0">
                <a:solidFill>
                  <a:srgbClr val="838383"/>
                </a:solidFill>
                <a:latin typeface="Lora" panose="02000503000000020004" pitchFamily="2" charset="0"/>
              </a:rPr>
              <a:t>Only recently have CAMs been increasingly researched quantitatively (e.g. Reuter et al. 2021), and currently I am working on an </a:t>
            </a:r>
            <a:r>
              <a:rPr lang="en-US" sz="1000" b="1" dirty="0">
                <a:solidFill>
                  <a:srgbClr val="838383"/>
                </a:solidFill>
                <a:latin typeface="Lora" panose="02000503000000020004" pitchFamily="2" charset="0"/>
              </a:rPr>
              <a:t>R package </a:t>
            </a:r>
            <a:r>
              <a:rPr lang="en-US" sz="1000" dirty="0">
                <a:solidFill>
                  <a:srgbClr val="838383"/>
                </a:solidFill>
                <a:latin typeface="Lora" panose="02000503000000020004" pitchFamily="2" charset="0"/>
              </a:rPr>
              <a:t>to quantitatively analyze these kinds of networks (e.g. aggregating CAMs, computing complex network indicators, splitting CAMs in components).</a:t>
            </a:r>
            <a:endParaRPr lang="de-DE" sz="1000" dirty="0">
              <a:solidFill>
                <a:srgbClr val="838383"/>
              </a:solidFill>
              <a:latin typeface="Lora" panose="02000503000000020004" pitchFamily="2" charset="0"/>
            </a:endParaRPr>
          </a:p>
          <a:p>
            <a:pPr marL="0" indent="108000" algn="ctr">
              <a:lnSpc>
                <a:spcPct val="100000"/>
              </a:lnSpc>
              <a:spcBef>
                <a:spcPts val="600"/>
              </a:spcBef>
              <a:buFontTx/>
              <a:buNone/>
            </a:pPr>
            <a:endParaRPr lang="de-DE" sz="1400" dirty="0" smtClean="0">
              <a:solidFill>
                <a:srgbClr val="4969A2"/>
              </a:solidFill>
              <a:latin typeface="Lora" pitchFamily="2" charset="0"/>
              <a:cs typeface="Times New Roman" panose="02020603050405020304" pitchFamily="18" charset="0"/>
            </a:endParaRPr>
          </a:p>
          <a:p>
            <a:pPr marL="0" indent="108000" algn="ctr">
              <a:lnSpc>
                <a:spcPct val="100000"/>
              </a:lnSpc>
              <a:spcBef>
                <a:spcPts val="600"/>
              </a:spcBef>
              <a:buFontTx/>
              <a:buNone/>
            </a:pPr>
            <a:endParaRPr lang="de-DE" sz="1400" dirty="0">
              <a:solidFill>
                <a:srgbClr val="4969A2"/>
              </a:solidFill>
              <a:latin typeface="Lora" pitchFamily="2" charset="0"/>
              <a:cs typeface="Times New Roman" panose="02020603050405020304" pitchFamily="18" charset="0"/>
            </a:endParaRPr>
          </a:p>
          <a:p>
            <a:pPr marL="0" indent="108000" algn="ctr">
              <a:lnSpc>
                <a:spcPct val="100000"/>
              </a:lnSpc>
              <a:spcBef>
                <a:spcPts val="600"/>
              </a:spcBef>
              <a:buFontTx/>
              <a:buNone/>
            </a:pPr>
            <a:endParaRPr lang="de-DE" sz="1400" dirty="0" smtClean="0">
              <a:solidFill>
                <a:srgbClr val="4969A2"/>
              </a:solidFill>
              <a:latin typeface="Lora" pitchFamily="2" charset="0"/>
              <a:cs typeface="Times New Roman" panose="02020603050405020304" pitchFamily="18" charset="0"/>
            </a:endParaRPr>
          </a:p>
          <a:p>
            <a:pPr marL="0" indent="108000" algn="ctr">
              <a:lnSpc>
                <a:spcPct val="100000"/>
              </a:lnSpc>
              <a:spcBef>
                <a:spcPts val="600"/>
              </a:spcBef>
              <a:buFontTx/>
              <a:buNone/>
            </a:pPr>
            <a:endParaRPr lang="de-DE" sz="1400" dirty="0">
              <a:solidFill>
                <a:srgbClr val="4969A2"/>
              </a:solidFill>
              <a:latin typeface="Lora" pitchFamily="2" charset="0"/>
              <a:cs typeface="Times New Roman" panose="02020603050405020304" pitchFamily="18" charset="0"/>
            </a:endParaRPr>
          </a:p>
          <a:p>
            <a:pPr marL="0" indent="108000" algn="ctr">
              <a:lnSpc>
                <a:spcPct val="100000"/>
              </a:lnSpc>
              <a:spcBef>
                <a:spcPts val="600"/>
              </a:spcBef>
              <a:buFontTx/>
              <a:buNone/>
            </a:pPr>
            <a:r>
              <a:rPr lang="de-DE" sz="1400" dirty="0" smtClean="0">
                <a:solidFill>
                  <a:srgbClr val="4969A2"/>
                </a:solidFill>
                <a:latin typeface="Lora" pitchFamily="2" charset="0"/>
                <a:cs typeface="Times New Roman" panose="02020603050405020304" pitchFamily="18" charset="0"/>
              </a:rPr>
              <a:t>Pilot </a:t>
            </a:r>
            <a:r>
              <a:rPr lang="de-DE" sz="1400" dirty="0" err="1" smtClean="0">
                <a:solidFill>
                  <a:srgbClr val="4969A2"/>
                </a:solidFill>
                <a:latin typeface="Lora" pitchFamily="2" charset="0"/>
                <a:cs typeface="Times New Roman" panose="02020603050405020304" pitchFamily="18" charset="0"/>
              </a:rPr>
              <a:t>study</a:t>
            </a:r>
            <a:endParaRPr lang="de-DE" sz="1400" dirty="0" smtClean="0">
              <a:solidFill>
                <a:srgbClr val="4969A2"/>
              </a:solidFill>
              <a:latin typeface="Lora" pitchFamily="2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000" b="1" dirty="0" smtClean="0">
                <a:solidFill>
                  <a:srgbClr val="838383"/>
                </a:solidFill>
                <a:latin typeface="Lora" pitchFamily="2" charset="0"/>
                <a:cs typeface="Times New Roman" panose="02020603050405020304" pitchFamily="18" charset="0"/>
              </a:rPr>
              <a:t>Can CAM data provide additional information to questionnaires and thus have an additional predictive value?</a:t>
            </a:r>
            <a:endParaRPr lang="de-DE" sz="1000" dirty="0" smtClean="0">
              <a:solidFill>
                <a:srgbClr val="838383"/>
              </a:solidFill>
              <a:latin typeface="Lora" pitchFamily="2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600"/>
              </a:spcBef>
            </a:pPr>
            <a:r>
              <a:rPr lang="en-US" sz="1000" dirty="0" smtClean="0">
                <a:solidFill>
                  <a:srgbClr val="838383"/>
                </a:solidFill>
                <a:latin typeface="Lora" pitchFamily="2" charset="0"/>
                <a:cs typeface="Times New Roman" panose="02020603050405020304" pitchFamily="18" charset="0"/>
              </a:rPr>
              <a:t>Participants</a:t>
            </a:r>
            <a:r>
              <a:rPr lang="de-DE" sz="1000" dirty="0" smtClean="0">
                <a:solidFill>
                  <a:srgbClr val="838383"/>
                </a:solidFill>
                <a:latin typeface="Lora" pitchFamily="2" charset="0"/>
                <a:cs typeface="Times New Roman" panose="02020603050405020304" pitchFamily="18" charset="0"/>
              </a:rPr>
              <a:t> (N=90)</a:t>
            </a:r>
            <a:r>
              <a:rPr lang="de-DE" sz="1000" dirty="0" smtClean="0">
                <a:solidFill>
                  <a:srgbClr val="838383"/>
                </a:solidFill>
                <a:latin typeface="Lora" pitchFamily="2" charset="0"/>
                <a:cs typeface="Times New Roman" panose="02020603050405020304" pitchFamily="18" charset="0"/>
              </a:rPr>
              <a:t> </a:t>
            </a:r>
            <a:r>
              <a:rPr lang="en-US" sz="1000" dirty="0" smtClean="0">
                <a:solidFill>
                  <a:srgbClr val="838383"/>
                </a:solidFill>
                <a:latin typeface="Lora" pitchFamily="2" charset="0"/>
                <a:cs typeface="Times New Roman" panose="02020603050405020304" pitchFamily="18" charset="0"/>
              </a:rPr>
              <a:t>answered questionnaire scales and drew a CAM regarding a scenario text about the fictional </a:t>
            </a:r>
            <a:r>
              <a:rPr lang="en-US" sz="1000" dirty="0" err="1" smtClean="0">
                <a:solidFill>
                  <a:srgbClr val="838383"/>
                </a:solidFill>
                <a:latin typeface="Lora" pitchFamily="2" charset="0"/>
                <a:cs typeface="Times New Roman" panose="02020603050405020304" pitchFamily="18" charset="0"/>
              </a:rPr>
              <a:t>nanoimplant</a:t>
            </a:r>
            <a:r>
              <a:rPr lang="en-US" sz="1000" dirty="0">
                <a:solidFill>
                  <a:srgbClr val="838383"/>
                </a:solidFill>
                <a:latin typeface="Lora" pitchFamily="2" charset="0"/>
                <a:cs typeface="Times New Roman" panose="02020603050405020304" pitchFamily="18" charset="0"/>
              </a:rPr>
              <a:t>.</a:t>
            </a:r>
            <a:endParaRPr lang="en-US" sz="1000" dirty="0" smtClean="0">
              <a:solidFill>
                <a:srgbClr val="838383"/>
              </a:solidFill>
              <a:latin typeface="Lora" pitchFamily="2" charset="0"/>
              <a:cs typeface="Times New Roman" panose="02020603050405020304" pitchFamily="18" charset="0"/>
            </a:endParaRPr>
          </a:p>
          <a:p>
            <a:pPr marL="0" indent="108000" algn="ctr">
              <a:lnSpc>
                <a:spcPts val="1500"/>
              </a:lnSpc>
              <a:spcBef>
                <a:spcPts val="600"/>
              </a:spcBef>
              <a:buFontTx/>
              <a:buNone/>
            </a:pPr>
            <a:r>
              <a:rPr lang="en-US" sz="1400" dirty="0" smtClean="0">
                <a:solidFill>
                  <a:srgbClr val="4969A2"/>
                </a:solidFill>
                <a:latin typeface="Lora" pitchFamily="2" charset="0"/>
                <a:cs typeface="Times New Roman" panose="02020603050405020304" pitchFamily="18" charset="0"/>
              </a:rPr>
              <a:t>Preliminary</a:t>
            </a:r>
            <a:r>
              <a:rPr lang="de-DE" sz="1400" dirty="0" smtClean="0">
                <a:solidFill>
                  <a:srgbClr val="4969A2"/>
                </a:solidFill>
                <a:latin typeface="Lora" pitchFamily="2" charset="0"/>
                <a:cs typeface="Times New Roman" panose="02020603050405020304" pitchFamily="18" charset="0"/>
              </a:rPr>
              <a:t> </a:t>
            </a:r>
            <a:r>
              <a:rPr lang="de-DE" sz="1400" dirty="0" err="1" smtClean="0">
                <a:solidFill>
                  <a:srgbClr val="4969A2"/>
                </a:solidFill>
                <a:latin typeface="Lora" pitchFamily="2" charset="0"/>
                <a:cs typeface="Times New Roman" panose="02020603050405020304" pitchFamily="18" charset="0"/>
              </a:rPr>
              <a:t>data</a:t>
            </a:r>
            <a:r>
              <a:rPr lang="de-DE" sz="1400" dirty="0" smtClean="0">
                <a:solidFill>
                  <a:srgbClr val="4969A2"/>
                </a:solidFill>
                <a:latin typeface="Lora" pitchFamily="2" charset="0"/>
                <a:cs typeface="Times New Roman" panose="02020603050405020304" pitchFamily="18" charset="0"/>
              </a:rPr>
              <a:t> </a:t>
            </a:r>
            <a:r>
              <a:rPr lang="en-US" sz="1400" dirty="0" smtClean="0">
                <a:solidFill>
                  <a:srgbClr val="4969A2"/>
                </a:solidFill>
                <a:latin typeface="Lora" pitchFamily="2" charset="0"/>
                <a:cs typeface="Times New Roman" panose="02020603050405020304" pitchFamily="18" charset="0"/>
              </a:rPr>
              <a:t>analyses</a:t>
            </a:r>
            <a:endParaRPr lang="en-US" sz="1000" dirty="0" smtClean="0">
              <a:solidFill>
                <a:srgbClr val="838383"/>
              </a:solidFill>
              <a:latin typeface="Lora" pitchFamily="2" charset="0"/>
              <a:cs typeface="Times New Roman" panose="02020603050405020304" pitchFamily="18" charset="0"/>
            </a:endParaRPr>
          </a:p>
          <a:p>
            <a:pPr marL="0" indent="108000" algn="just">
              <a:lnSpc>
                <a:spcPts val="1500"/>
              </a:lnSpc>
              <a:spcBef>
                <a:spcPts val="600"/>
              </a:spcBef>
              <a:buNone/>
            </a:pPr>
            <a:endParaRPr lang="de-DE" sz="1000" dirty="0" smtClean="0">
              <a:solidFill>
                <a:srgbClr val="838383"/>
              </a:solidFill>
              <a:latin typeface="Lora" pitchFamily="2" charset="0"/>
              <a:cs typeface="Times New Roman" panose="02020603050405020304" pitchFamily="18" charset="0"/>
            </a:endParaRPr>
          </a:p>
          <a:p>
            <a:pPr marL="0" indent="108000" algn="just">
              <a:lnSpc>
                <a:spcPts val="1500"/>
              </a:lnSpc>
              <a:spcBef>
                <a:spcPts val="600"/>
              </a:spcBef>
              <a:buNone/>
            </a:pPr>
            <a:endParaRPr lang="de-DE" sz="1000" dirty="0" smtClean="0">
              <a:solidFill>
                <a:srgbClr val="838383"/>
              </a:solidFill>
              <a:latin typeface="Lora" pitchFamily="2" charset="0"/>
              <a:cs typeface="Times New Roman" panose="02020603050405020304" pitchFamily="18" charset="0"/>
            </a:endParaRPr>
          </a:p>
          <a:p>
            <a:pPr marL="0" indent="108000" algn="just">
              <a:lnSpc>
                <a:spcPct val="100000"/>
              </a:lnSpc>
              <a:spcBef>
                <a:spcPts val="600"/>
              </a:spcBef>
              <a:buNone/>
            </a:pPr>
            <a:endParaRPr lang="en-US" sz="800" dirty="0" smtClean="0">
              <a:solidFill>
                <a:srgbClr val="838383"/>
              </a:solidFill>
              <a:latin typeface="Lora" pitchFamily="2" charset="0"/>
              <a:cs typeface="Times New Roman" panose="02020603050405020304" pitchFamily="18" charset="0"/>
            </a:endParaRPr>
          </a:p>
          <a:p>
            <a:pPr marL="0" indent="108000" algn="just">
              <a:lnSpc>
                <a:spcPts val="1500"/>
              </a:lnSpc>
              <a:spcBef>
                <a:spcPts val="600"/>
              </a:spcBef>
              <a:buNone/>
            </a:pPr>
            <a:endParaRPr lang="en-US" sz="1000" dirty="0">
              <a:solidFill>
                <a:srgbClr val="838383"/>
              </a:solidFill>
              <a:latin typeface="Lora" pitchFamily="2" charset="0"/>
              <a:cs typeface="Times New Roman" panose="02020603050405020304" pitchFamily="18" charset="0"/>
            </a:endParaRPr>
          </a:p>
          <a:p>
            <a:pPr marL="0" indent="108000" algn="just">
              <a:lnSpc>
                <a:spcPct val="100000"/>
              </a:lnSpc>
              <a:spcBef>
                <a:spcPts val="600"/>
              </a:spcBef>
              <a:buNone/>
            </a:pPr>
            <a:endParaRPr lang="de-DE" sz="700" dirty="0" smtClean="0">
              <a:solidFill>
                <a:srgbClr val="838383"/>
              </a:solidFill>
              <a:latin typeface="Lora" pitchFamily="2" charset="0"/>
              <a:cs typeface="Times New Roman" panose="02020603050405020304" pitchFamily="18" charset="0"/>
            </a:endParaRPr>
          </a:p>
          <a:p>
            <a:pPr marL="0" indent="108000" algn="just">
              <a:lnSpc>
                <a:spcPct val="100000"/>
              </a:lnSpc>
              <a:spcBef>
                <a:spcPts val="600"/>
              </a:spcBef>
              <a:buNone/>
            </a:pPr>
            <a:endParaRPr lang="de-DE" sz="700" dirty="0">
              <a:solidFill>
                <a:srgbClr val="838383"/>
              </a:solidFill>
              <a:latin typeface="Lora" pitchFamily="2" charset="0"/>
              <a:cs typeface="Times New Roman" panose="02020603050405020304" pitchFamily="18" charset="0"/>
            </a:endParaRPr>
          </a:p>
          <a:p>
            <a:pPr marL="0" indent="108000" algn="just">
              <a:lnSpc>
                <a:spcPct val="100000"/>
              </a:lnSpc>
              <a:spcBef>
                <a:spcPts val="600"/>
              </a:spcBef>
              <a:buNone/>
            </a:pPr>
            <a:endParaRPr lang="en-US" sz="700" dirty="0" smtClean="0">
              <a:solidFill>
                <a:srgbClr val="838383"/>
              </a:solidFill>
              <a:latin typeface="Lora" pitchFamily="2" charset="0"/>
              <a:cs typeface="Times New Roman" panose="02020603050405020304" pitchFamily="18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="" xmlns:a16="http://schemas.microsoft.com/office/drawing/2014/main" id="{30C39938-9E11-4A9B-835F-91A892FC812F}"/>
              </a:ext>
            </a:extLst>
          </p:cNvPr>
          <p:cNvSpPr txBox="1"/>
          <p:nvPr/>
        </p:nvSpPr>
        <p:spPr>
          <a:xfrm>
            <a:off x="361951" y="6790008"/>
            <a:ext cx="7324724" cy="719999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700" dirty="0">
                <a:solidFill>
                  <a:schemeClr val="bg1"/>
                </a:solidFill>
                <a:latin typeface="Lora" panose="02000503000000020004" pitchFamily="2" charset="0"/>
                <a:cs typeface="Arial" panose="020B0604020202020204" pitchFamily="34" charset="0"/>
              </a:rPr>
              <a:t>Exploring cognitive affective maps as a new mode of data </a:t>
            </a:r>
            <a:r>
              <a:rPr lang="en-US" sz="1700" dirty="0" smtClean="0">
                <a:solidFill>
                  <a:schemeClr val="bg1"/>
                </a:solidFill>
                <a:latin typeface="Lora" panose="02000503000000020004" pitchFamily="2" charset="0"/>
                <a:cs typeface="Arial" panose="020B0604020202020204" pitchFamily="34" charset="0"/>
              </a:rPr>
              <a:t>collection</a:t>
            </a:r>
          </a:p>
          <a:p>
            <a:pPr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200" dirty="0" smtClean="0">
                <a:solidFill>
                  <a:schemeClr val="bg1"/>
                </a:solidFill>
                <a:latin typeface="Lora" panose="02000503000000020004" pitchFamily="2" charset="0"/>
                <a:cs typeface="Arial" panose="020B0604020202020204" pitchFamily="34" charset="0"/>
              </a:rPr>
              <a:t>Julius Fenn, University </a:t>
            </a:r>
            <a:r>
              <a:rPr lang="de-DE" sz="1200" dirty="0" err="1" smtClean="0">
                <a:solidFill>
                  <a:schemeClr val="bg1"/>
                </a:solidFill>
                <a:latin typeface="Lora" panose="02000503000000020004" pitchFamily="2" charset="0"/>
                <a:cs typeface="Arial" panose="020B0604020202020204" pitchFamily="34" charset="0"/>
              </a:rPr>
              <a:t>of</a:t>
            </a:r>
            <a:r>
              <a:rPr lang="de-DE" sz="1200" dirty="0" smtClean="0">
                <a:solidFill>
                  <a:schemeClr val="bg1"/>
                </a:solidFill>
                <a:latin typeface="Lora" panose="02000503000000020004" pitchFamily="2" charset="0"/>
                <a:cs typeface="Arial" panose="020B0604020202020204" pitchFamily="34" charset="0"/>
              </a:rPr>
              <a:t> Freiburg</a:t>
            </a:r>
            <a:endParaRPr lang="de-DE" sz="1200" dirty="0">
              <a:solidFill>
                <a:schemeClr val="bg1"/>
              </a:solidFill>
              <a:latin typeface="Lora" panose="02000503000000020004" pitchFamily="2" charset="0"/>
              <a:cs typeface="Arial" panose="020B0604020202020204" pitchFamily="34" charset="0"/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597" y="1791019"/>
            <a:ext cx="4431684" cy="2360596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7041" y="5445141"/>
            <a:ext cx="5423115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108000"/>
            <a:r>
              <a:rPr lang="en-US" sz="700" dirty="0" smtClean="0">
                <a:solidFill>
                  <a:srgbClr val="838383"/>
                </a:solidFill>
                <a:latin typeface="Lora" panose="02000503000000020004" pitchFamily="2" charset="0"/>
              </a:rPr>
              <a:t>Hancock</a:t>
            </a:r>
            <a:r>
              <a:rPr lang="en-US" sz="700" dirty="0">
                <a:solidFill>
                  <a:srgbClr val="838383"/>
                </a:solidFill>
                <a:latin typeface="Lora" panose="02000503000000020004" pitchFamily="2" charset="0"/>
              </a:rPr>
              <a:t>, G. R., &amp; Mueller, R. O. (Eds.). (2013). </a:t>
            </a:r>
            <a:r>
              <a:rPr lang="en-US" sz="700" i="1" dirty="0">
                <a:solidFill>
                  <a:srgbClr val="838383"/>
                </a:solidFill>
                <a:latin typeface="Lora" panose="02000503000000020004" pitchFamily="2" charset="0"/>
              </a:rPr>
              <a:t>Structural equation modeling: A second course</a:t>
            </a:r>
            <a:r>
              <a:rPr lang="en-US" sz="700" dirty="0">
                <a:solidFill>
                  <a:srgbClr val="838383"/>
                </a:solidFill>
                <a:latin typeface="Lora" panose="02000503000000020004" pitchFamily="2" charset="0"/>
              </a:rPr>
              <a:t>. </a:t>
            </a:r>
            <a:r>
              <a:rPr lang="en-US" sz="700" i="1" dirty="0">
                <a:solidFill>
                  <a:srgbClr val="838383"/>
                </a:solidFill>
                <a:latin typeface="Lora" panose="02000503000000020004" pitchFamily="2" charset="0"/>
              </a:rPr>
              <a:t>IAP</a:t>
            </a:r>
            <a:r>
              <a:rPr lang="en-US" sz="700" dirty="0">
                <a:solidFill>
                  <a:srgbClr val="838383"/>
                </a:solidFill>
                <a:latin typeface="Lora" panose="02000503000000020004" pitchFamily="2" charset="0"/>
              </a:rPr>
              <a:t>.</a:t>
            </a:r>
          </a:p>
          <a:p>
            <a:pPr lvl="1" indent="-108000"/>
            <a:r>
              <a:rPr lang="en-US" sz="700" dirty="0" err="1">
                <a:solidFill>
                  <a:srgbClr val="838383"/>
                </a:solidFill>
                <a:latin typeface="Lora" panose="02000503000000020004" pitchFamily="2" charset="0"/>
              </a:rPr>
              <a:t>Lischetzke</a:t>
            </a:r>
            <a:r>
              <a:rPr lang="en-US" sz="700" dirty="0">
                <a:solidFill>
                  <a:srgbClr val="838383"/>
                </a:solidFill>
                <a:latin typeface="Lora" panose="02000503000000020004" pitchFamily="2" charset="0"/>
              </a:rPr>
              <a:t>, T., Reis, D., &amp; Arndt, C. (2015). Data‐analytic strategies for examining the effectiveness of daily interventions. </a:t>
            </a:r>
            <a:r>
              <a:rPr lang="en-US" sz="700" i="1" dirty="0">
                <a:solidFill>
                  <a:srgbClr val="838383"/>
                </a:solidFill>
                <a:latin typeface="Lora" panose="02000503000000020004" pitchFamily="2" charset="0"/>
              </a:rPr>
              <a:t>Journal of Occupational and Organizational Psychology</a:t>
            </a:r>
            <a:r>
              <a:rPr lang="en-US" sz="700" dirty="0">
                <a:solidFill>
                  <a:srgbClr val="838383"/>
                </a:solidFill>
                <a:latin typeface="Lora" panose="02000503000000020004" pitchFamily="2" charset="0"/>
              </a:rPr>
              <a:t>, </a:t>
            </a:r>
            <a:r>
              <a:rPr lang="en-US" sz="700" i="1" dirty="0">
                <a:solidFill>
                  <a:srgbClr val="838383"/>
                </a:solidFill>
                <a:latin typeface="Lora" panose="02000503000000020004" pitchFamily="2" charset="0"/>
              </a:rPr>
              <a:t>88(3)</a:t>
            </a:r>
            <a:r>
              <a:rPr lang="en-US" sz="700" dirty="0">
                <a:solidFill>
                  <a:srgbClr val="838383"/>
                </a:solidFill>
                <a:latin typeface="Lora" panose="02000503000000020004" pitchFamily="2" charset="0"/>
              </a:rPr>
              <a:t>, 587-622.</a:t>
            </a:r>
          </a:p>
          <a:p>
            <a:pPr lvl="1" indent="-108000"/>
            <a:r>
              <a:rPr lang="en-US" sz="700" dirty="0" err="1">
                <a:solidFill>
                  <a:srgbClr val="838383"/>
                </a:solidFill>
                <a:latin typeface="Lora" panose="02000503000000020004" pitchFamily="2" charset="0"/>
              </a:rPr>
              <a:t>Livanec</a:t>
            </a:r>
            <a:r>
              <a:rPr lang="en-US" sz="700" dirty="0">
                <a:solidFill>
                  <a:srgbClr val="838383"/>
                </a:solidFill>
                <a:latin typeface="Lora" panose="02000503000000020004" pitchFamily="2" charset="0"/>
              </a:rPr>
              <a:t> S., </a:t>
            </a:r>
            <a:r>
              <a:rPr lang="en-US" sz="700" dirty="0" err="1">
                <a:solidFill>
                  <a:srgbClr val="838383"/>
                </a:solidFill>
                <a:latin typeface="Lora" panose="02000503000000020004" pitchFamily="2" charset="0"/>
              </a:rPr>
              <a:t>Stumpf</a:t>
            </a:r>
            <a:r>
              <a:rPr lang="en-US" sz="700" dirty="0">
                <a:solidFill>
                  <a:srgbClr val="838383"/>
                </a:solidFill>
                <a:latin typeface="Lora" panose="02000503000000020004" pitchFamily="2" charset="0"/>
              </a:rPr>
              <a:t>, M., Reuter </a:t>
            </a:r>
            <a:r>
              <a:rPr lang="en-US" sz="700" dirty="0" smtClean="0">
                <a:solidFill>
                  <a:srgbClr val="838383"/>
                </a:solidFill>
                <a:latin typeface="Lora" panose="02000503000000020004" pitchFamily="2" charset="0"/>
              </a:rPr>
              <a:t>L., </a:t>
            </a:r>
            <a:r>
              <a:rPr lang="en-US" sz="700" b="1" dirty="0" smtClean="0">
                <a:solidFill>
                  <a:srgbClr val="838383"/>
                </a:solidFill>
                <a:latin typeface="Lora" panose="02000503000000020004" pitchFamily="2" charset="0"/>
              </a:rPr>
              <a:t>Fenn J. </a:t>
            </a:r>
            <a:r>
              <a:rPr lang="en-US" sz="700" dirty="0">
                <a:solidFill>
                  <a:srgbClr val="838383"/>
                </a:solidFill>
                <a:latin typeface="Lora" panose="02000503000000020004" pitchFamily="2" charset="0"/>
              </a:rPr>
              <a:t>&amp; </a:t>
            </a:r>
            <a:r>
              <a:rPr lang="en-US" sz="700" dirty="0" err="1">
                <a:solidFill>
                  <a:srgbClr val="838383"/>
                </a:solidFill>
                <a:latin typeface="Lora" panose="02000503000000020004" pitchFamily="2" charset="0"/>
              </a:rPr>
              <a:t>Kiesel</a:t>
            </a:r>
            <a:r>
              <a:rPr lang="en-US" sz="700" dirty="0">
                <a:solidFill>
                  <a:srgbClr val="838383"/>
                </a:solidFill>
                <a:latin typeface="Lora" panose="02000503000000020004" pitchFamily="2" charset="0"/>
              </a:rPr>
              <a:t> A. (2021). Who’s </a:t>
            </a:r>
            <a:r>
              <a:rPr lang="en-US" sz="700" dirty="0" err="1">
                <a:solidFill>
                  <a:srgbClr val="838383"/>
                </a:solidFill>
                <a:latin typeface="Lora" panose="02000503000000020004" pitchFamily="2" charset="0"/>
              </a:rPr>
              <a:t>gonna</a:t>
            </a:r>
            <a:r>
              <a:rPr lang="en-US" sz="700" dirty="0">
                <a:solidFill>
                  <a:srgbClr val="838383"/>
                </a:solidFill>
                <a:latin typeface="Lora" panose="02000503000000020004" pitchFamily="2" charset="0"/>
              </a:rPr>
              <a:t> use this? Psychological acceptance prediction of emerging technologies and transdisciplinary considerations in the Anthropocene</a:t>
            </a:r>
            <a:r>
              <a:rPr lang="en-US" sz="700" i="1" dirty="0">
                <a:solidFill>
                  <a:srgbClr val="838383"/>
                </a:solidFill>
                <a:latin typeface="Lora" panose="02000503000000020004" pitchFamily="2" charset="0"/>
              </a:rPr>
              <a:t>.</a:t>
            </a:r>
            <a:r>
              <a:rPr lang="en-US" sz="700" dirty="0">
                <a:solidFill>
                  <a:srgbClr val="838383"/>
                </a:solidFill>
                <a:latin typeface="Lora" panose="02000503000000020004" pitchFamily="2" charset="0"/>
              </a:rPr>
              <a:t> Manuscript </a:t>
            </a:r>
            <a:r>
              <a:rPr lang="en-US" sz="700" dirty="0" smtClean="0">
                <a:solidFill>
                  <a:srgbClr val="838383"/>
                </a:solidFill>
                <a:latin typeface="Lora" panose="02000503000000020004" pitchFamily="2" charset="0"/>
              </a:rPr>
              <a:t>submitted </a:t>
            </a:r>
            <a:r>
              <a:rPr lang="en-US" sz="700" dirty="0">
                <a:solidFill>
                  <a:srgbClr val="838383"/>
                </a:solidFill>
                <a:latin typeface="Lora" panose="02000503000000020004" pitchFamily="2" charset="0"/>
              </a:rPr>
              <a:t>for publication.</a:t>
            </a:r>
          </a:p>
          <a:p>
            <a:pPr lvl="1" indent="-108000"/>
            <a:r>
              <a:rPr lang="en-US" sz="700" dirty="0">
                <a:solidFill>
                  <a:srgbClr val="838383"/>
                </a:solidFill>
                <a:latin typeface="Lora" panose="02000503000000020004" pitchFamily="2" charset="0"/>
              </a:rPr>
              <a:t>Reuter, L., </a:t>
            </a:r>
            <a:r>
              <a:rPr lang="en-US" sz="700" b="1" dirty="0">
                <a:solidFill>
                  <a:srgbClr val="838383"/>
                </a:solidFill>
                <a:latin typeface="Lora" panose="02000503000000020004" pitchFamily="2" charset="0"/>
              </a:rPr>
              <a:t>Fenn, J.</a:t>
            </a:r>
            <a:r>
              <a:rPr lang="en-US" sz="700" dirty="0">
                <a:solidFill>
                  <a:srgbClr val="838383"/>
                </a:solidFill>
                <a:latin typeface="Lora" panose="02000503000000020004" pitchFamily="2" charset="0"/>
              </a:rPr>
              <a:t>,</a:t>
            </a:r>
            <a:r>
              <a:rPr lang="en-US" sz="700" b="1" dirty="0">
                <a:solidFill>
                  <a:srgbClr val="838383"/>
                </a:solidFill>
                <a:latin typeface="Lora" panose="02000503000000020004" pitchFamily="2" charset="0"/>
              </a:rPr>
              <a:t> </a:t>
            </a:r>
            <a:r>
              <a:rPr lang="en-US" sz="700" dirty="0" err="1">
                <a:solidFill>
                  <a:srgbClr val="838383"/>
                </a:solidFill>
                <a:latin typeface="Lora" panose="02000503000000020004" pitchFamily="2" charset="0"/>
              </a:rPr>
              <a:t>Bilo</a:t>
            </a:r>
            <a:r>
              <a:rPr lang="en-US" sz="700" dirty="0">
                <a:solidFill>
                  <a:srgbClr val="838383"/>
                </a:solidFill>
                <a:latin typeface="Lora" panose="02000503000000020004" pitchFamily="2" charset="0"/>
              </a:rPr>
              <a:t>, T. A., Schulz, M., </a:t>
            </a:r>
            <a:r>
              <a:rPr lang="en-US" sz="700" dirty="0" err="1">
                <a:solidFill>
                  <a:srgbClr val="838383"/>
                </a:solidFill>
                <a:latin typeface="Lora" panose="02000503000000020004" pitchFamily="2" charset="0"/>
              </a:rPr>
              <a:t>Weyland</a:t>
            </a:r>
            <a:r>
              <a:rPr lang="en-US" sz="700" dirty="0">
                <a:solidFill>
                  <a:srgbClr val="838383"/>
                </a:solidFill>
                <a:latin typeface="Lora" panose="02000503000000020004" pitchFamily="2" charset="0"/>
              </a:rPr>
              <a:t>, A. L., </a:t>
            </a:r>
            <a:r>
              <a:rPr lang="en-US" sz="700" dirty="0" err="1">
                <a:solidFill>
                  <a:srgbClr val="838383"/>
                </a:solidFill>
                <a:latin typeface="Lora" panose="02000503000000020004" pitchFamily="2" charset="0"/>
              </a:rPr>
              <a:t>Kiesel</a:t>
            </a:r>
            <a:r>
              <a:rPr lang="en-US" sz="700" dirty="0">
                <a:solidFill>
                  <a:srgbClr val="838383"/>
                </a:solidFill>
                <a:latin typeface="Lora" panose="02000503000000020004" pitchFamily="2" charset="0"/>
              </a:rPr>
              <a:t>, A., &amp; </a:t>
            </a:r>
            <a:r>
              <a:rPr lang="en-US" sz="700" dirty="0" err="1">
                <a:solidFill>
                  <a:srgbClr val="838383"/>
                </a:solidFill>
                <a:latin typeface="Lora" panose="02000503000000020004" pitchFamily="2" charset="0"/>
              </a:rPr>
              <a:t>Thomaschke</a:t>
            </a:r>
            <a:r>
              <a:rPr lang="en-US" sz="700" dirty="0">
                <a:solidFill>
                  <a:srgbClr val="838383"/>
                </a:solidFill>
                <a:latin typeface="Lora" panose="02000503000000020004" pitchFamily="2" charset="0"/>
              </a:rPr>
              <a:t>, R. (2021). Leisure walks modulate the cognitive and affective representation of the corona pandemic: Employing Cognitive‐Affective Maps within a randomized experimental design</a:t>
            </a:r>
            <a:r>
              <a:rPr lang="en-US" sz="700" i="1" dirty="0">
                <a:solidFill>
                  <a:srgbClr val="838383"/>
                </a:solidFill>
                <a:latin typeface="Lora" panose="02000503000000020004" pitchFamily="2" charset="0"/>
              </a:rPr>
              <a:t>. Applied Psychology: Health and Well‐Being.</a:t>
            </a:r>
            <a:endParaRPr lang="de-DE" sz="700" i="1" dirty="0">
              <a:solidFill>
                <a:srgbClr val="838383"/>
              </a:solidFill>
              <a:latin typeface="Lora" panose="02000503000000020004" pitchFamily="2" charset="0"/>
            </a:endParaRPr>
          </a:p>
          <a:p>
            <a:pPr lvl="1" indent="-108000"/>
            <a:r>
              <a:rPr lang="en-US" sz="700" dirty="0" err="1">
                <a:solidFill>
                  <a:srgbClr val="838383"/>
                </a:solidFill>
                <a:latin typeface="Lora" panose="02000503000000020004" pitchFamily="2" charset="0"/>
              </a:rPr>
              <a:t>Venkatesh</a:t>
            </a:r>
            <a:r>
              <a:rPr lang="en-US" sz="700" dirty="0">
                <a:solidFill>
                  <a:srgbClr val="838383"/>
                </a:solidFill>
                <a:latin typeface="Lora" panose="02000503000000020004" pitchFamily="2" charset="0"/>
              </a:rPr>
              <a:t>, V., &amp; </a:t>
            </a:r>
            <a:r>
              <a:rPr lang="en-US" sz="700" dirty="0" err="1">
                <a:solidFill>
                  <a:srgbClr val="838383"/>
                </a:solidFill>
                <a:latin typeface="Lora" panose="02000503000000020004" pitchFamily="2" charset="0"/>
              </a:rPr>
              <a:t>Bala</a:t>
            </a:r>
            <a:r>
              <a:rPr lang="en-US" sz="700" dirty="0">
                <a:solidFill>
                  <a:srgbClr val="838383"/>
                </a:solidFill>
                <a:latin typeface="Lora" panose="02000503000000020004" pitchFamily="2" charset="0"/>
              </a:rPr>
              <a:t>, H. (2008). Technology acceptance model 3 and a research agenda on interventions. </a:t>
            </a:r>
            <a:r>
              <a:rPr lang="en-US" sz="700" i="1" dirty="0">
                <a:solidFill>
                  <a:srgbClr val="838383"/>
                </a:solidFill>
                <a:latin typeface="Lora" panose="02000503000000020004" pitchFamily="2" charset="0"/>
              </a:rPr>
              <a:t>Decision </a:t>
            </a:r>
            <a:r>
              <a:rPr lang="en-US" sz="700" i="1" dirty="0" smtClean="0">
                <a:solidFill>
                  <a:srgbClr val="838383"/>
                </a:solidFill>
                <a:latin typeface="Lora" panose="02000503000000020004" pitchFamily="2" charset="0"/>
              </a:rPr>
              <a:t>Sciences</a:t>
            </a:r>
            <a:r>
              <a:rPr lang="en-US" sz="700" i="1" dirty="0">
                <a:solidFill>
                  <a:srgbClr val="838383"/>
                </a:solidFill>
                <a:latin typeface="Lora" panose="02000503000000020004" pitchFamily="2" charset="0"/>
              </a:rPr>
              <a:t>, 39(2)</a:t>
            </a:r>
            <a:r>
              <a:rPr lang="en-US" sz="700" dirty="0">
                <a:solidFill>
                  <a:srgbClr val="838383"/>
                </a:solidFill>
                <a:latin typeface="Lora" panose="02000503000000020004" pitchFamily="2" charset="0"/>
              </a:rPr>
              <a:t>, 273-315</a:t>
            </a:r>
            <a:r>
              <a:rPr lang="en-US" sz="700" dirty="0" smtClean="0">
                <a:solidFill>
                  <a:srgbClr val="838383"/>
                </a:solidFill>
                <a:latin typeface="Lora" panose="02000503000000020004" pitchFamily="2" charset="0"/>
              </a:rPr>
              <a:t>.</a:t>
            </a:r>
            <a:endParaRPr lang="en-US" sz="700" dirty="0">
              <a:solidFill>
                <a:srgbClr val="838383"/>
              </a:solidFill>
              <a:latin typeface="Lora" panose="02000503000000020004" pitchFamily="2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feld 10"/>
              <p:cNvSpPr txBox="1"/>
              <p:nvPr/>
            </p:nvSpPr>
            <p:spPr>
              <a:xfrm>
                <a:off x="5534162" y="1674444"/>
                <a:ext cx="2419211" cy="2577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indent="108000" algn="just" defTabSz="914400">
                  <a:lnSpc>
                    <a:spcPts val="1500"/>
                  </a:lnSpc>
                  <a:spcBef>
                    <a:spcPts val="600"/>
                  </a:spcBef>
                </a:pPr>
                <a:r>
                  <a:rPr lang="en-US" sz="1000" dirty="0" smtClean="0">
                    <a:solidFill>
                      <a:srgbClr val="838383"/>
                    </a:solidFill>
                    <a:latin typeface="Lora" pitchFamily="2" charset="0"/>
                    <a:cs typeface="Times New Roman" panose="02020603050405020304" pitchFamily="18" charset="0"/>
                  </a:rPr>
                  <a:t>Using </a:t>
                </a:r>
                <a:r>
                  <a:rPr lang="en-US" sz="1000" b="1" dirty="0">
                    <a:solidFill>
                      <a:srgbClr val="838383"/>
                    </a:solidFill>
                    <a:latin typeface="Lora" pitchFamily="2" charset="0"/>
                    <a:cs typeface="Times New Roman" panose="02020603050405020304" pitchFamily="18" charset="0"/>
                  </a:rPr>
                  <a:t>structural equation models</a:t>
                </a:r>
                <a:r>
                  <a:rPr lang="en-US" sz="1000" dirty="0">
                    <a:solidFill>
                      <a:srgbClr val="838383"/>
                    </a:solidFill>
                    <a:latin typeface="Lora" pitchFamily="2" charset="0"/>
                    <a:cs typeface="Times New Roman" panose="02020603050405020304" pitchFamily="18" charset="0"/>
                  </a:rPr>
                  <a:t> it is possible to structurally analyze the acceptance process of a fictional technology. To account for the non-normal distribution of the questionnaire items and the small sample, the DWLS estimator was used and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000" i="1">
                            <a:solidFill>
                              <a:srgbClr val="838383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de-DE" sz="1000">
                            <a:solidFill>
                              <a:srgbClr val="838383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1000">
                            <a:solidFill>
                              <a:srgbClr val="838383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000" dirty="0">
                    <a:solidFill>
                      <a:srgbClr val="838383"/>
                    </a:solidFill>
                    <a:latin typeface="Lora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000" dirty="0" smtClean="0">
                    <a:solidFill>
                      <a:srgbClr val="838383"/>
                    </a:solidFill>
                    <a:latin typeface="Lora" pitchFamily="2" charset="0"/>
                    <a:cs typeface="Times New Roman" panose="02020603050405020304" pitchFamily="18" charset="0"/>
                  </a:rPr>
                  <a:t>statistic adjusted </a:t>
                </a:r>
                <a:r>
                  <a:rPr lang="en-US" sz="1000" dirty="0">
                    <a:solidFill>
                      <a:srgbClr val="838383"/>
                    </a:solidFill>
                    <a:latin typeface="Lora" pitchFamily="2" charset="0"/>
                    <a:cs typeface="Times New Roman" panose="02020603050405020304" pitchFamily="18" charset="0"/>
                  </a:rPr>
                  <a:t>(e.g</a:t>
                </a:r>
                <a:r>
                  <a:rPr lang="en-US" sz="1000" dirty="0" smtClean="0">
                    <a:solidFill>
                      <a:srgbClr val="838383"/>
                    </a:solidFill>
                    <a:latin typeface="Lora" pitchFamily="2" charset="0"/>
                    <a:cs typeface="Times New Roman" panose="02020603050405020304" pitchFamily="18" charset="0"/>
                  </a:rPr>
                  <a:t>., </a:t>
                </a:r>
                <a:r>
                  <a:rPr lang="en-US" sz="1000" dirty="0">
                    <a:solidFill>
                      <a:srgbClr val="838383"/>
                    </a:solidFill>
                    <a:latin typeface="Lora" pitchFamily="2" charset="0"/>
                    <a:cs typeface="Times New Roman" panose="02020603050405020304" pitchFamily="18" charset="0"/>
                  </a:rPr>
                  <a:t>Hancock &amp; </a:t>
                </a:r>
                <a:r>
                  <a:rPr lang="en-US" sz="1000" dirty="0" smtClean="0">
                    <a:solidFill>
                      <a:srgbClr val="838383"/>
                    </a:solidFill>
                    <a:latin typeface="Lora" pitchFamily="2" charset="0"/>
                    <a:cs typeface="Times New Roman" panose="02020603050405020304" pitchFamily="18" charset="0"/>
                  </a:rPr>
                  <a:t>Mueller, </a:t>
                </a:r>
                <a:r>
                  <a:rPr lang="en-US" sz="1000" dirty="0">
                    <a:solidFill>
                      <a:srgbClr val="838383"/>
                    </a:solidFill>
                    <a:latin typeface="Lora" pitchFamily="2" charset="0"/>
                    <a:cs typeface="Times New Roman" panose="02020603050405020304" pitchFamily="18" charset="0"/>
                  </a:rPr>
                  <a:t>2013</a:t>
                </a:r>
                <a:r>
                  <a:rPr lang="en-US" sz="1000" dirty="0">
                    <a:solidFill>
                      <a:srgbClr val="838383"/>
                    </a:solidFill>
                    <a:latin typeface="Lora" pitchFamily="2" charset="0"/>
                    <a:cs typeface="Times New Roman" panose="02020603050405020304" pitchFamily="18" charset="0"/>
                  </a:rPr>
                  <a:t>). As a preliminary result, there is a highly significant influence of the mean valence of the drawn </a:t>
                </a:r>
                <a:r>
                  <a:rPr lang="en-US" sz="1000" dirty="0" smtClean="0">
                    <a:solidFill>
                      <a:srgbClr val="838383"/>
                    </a:solidFill>
                    <a:latin typeface="Lora" pitchFamily="2" charset="0"/>
                    <a:cs typeface="Times New Roman" panose="02020603050405020304" pitchFamily="18" charset="0"/>
                  </a:rPr>
                  <a:t>CAM on the intention to use the </a:t>
                </a:r>
                <a:r>
                  <a:rPr lang="en-US" sz="1000" dirty="0" err="1" smtClean="0">
                    <a:solidFill>
                      <a:srgbClr val="838383"/>
                    </a:solidFill>
                    <a:latin typeface="Lora" pitchFamily="2" charset="0"/>
                    <a:cs typeface="Times New Roman" panose="02020603050405020304" pitchFamily="18" charset="0"/>
                  </a:rPr>
                  <a:t>nanoimplant</a:t>
                </a:r>
                <a:r>
                  <a:rPr lang="en-US" sz="1000" dirty="0" smtClean="0">
                    <a:solidFill>
                      <a:srgbClr val="838383"/>
                    </a:solidFill>
                    <a:latin typeface="Lora" pitchFamily="2" charset="0"/>
                    <a:cs typeface="Times New Roman" panose="02020603050405020304" pitchFamily="18" charset="0"/>
                  </a:rPr>
                  <a:t>. </a:t>
                </a:r>
                <a:endParaRPr lang="en-US" sz="1000" dirty="0">
                  <a:solidFill>
                    <a:srgbClr val="838383"/>
                  </a:solidFill>
                  <a:latin typeface="Lora" pitchFamily="2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1" name="Textfeld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4162" y="1674444"/>
                <a:ext cx="2419211" cy="2577885"/>
              </a:xfrm>
              <a:prstGeom prst="rect">
                <a:avLst/>
              </a:prstGeom>
              <a:blipFill rotWithShape="0">
                <a:blip r:embed="rId4"/>
                <a:stretch>
                  <a:fillRect b="-2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feld 11"/>
          <p:cNvSpPr txBox="1"/>
          <p:nvPr/>
        </p:nvSpPr>
        <p:spPr>
          <a:xfrm>
            <a:off x="5519876" y="4498550"/>
            <a:ext cx="5024411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08000" algn="ctr">
              <a:spcBef>
                <a:spcPts val="600"/>
              </a:spcBef>
            </a:pPr>
            <a:r>
              <a:rPr lang="de-DE" sz="1400" dirty="0" smtClean="0">
                <a:solidFill>
                  <a:srgbClr val="4969A2"/>
                </a:solidFill>
                <a:latin typeface="Lora" pitchFamily="2" charset="0"/>
                <a:cs typeface="Times New Roman" panose="02020603050405020304" pitchFamily="18" charset="0"/>
              </a:rPr>
              <a:t>Future Research Plans</a:t>
            </a:r>
            <a:endParaRPr lang="de-DE" sz="1400" dirty="0">
              <a:solidFill>
                <a:srgbClr val="4969A2"/>
              </a:solidFill>
              <a:latin typeface="Lora" pitchFamily="2" charset="0"/>
              <a:cs typeface="Times New Roman" panose="02020603050405020304" pitchFamily="18" charset="0"/>
            </a:endParaRPr>
          </a:p>
          <a:p>
            <a:pPr marL="171450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 smtClean="0">
                <a:solidFill>
                  <a:srgbClr val="838383"/>
                </a:solidFill>
                <a:latin typeface="Lora" pitchFamily="2" charset="0"/>
                <a:cs typeface="Times New Roman" panose="02020603050405020304" pitchFamily="18" charset="0"/>
              </a:rPr>
              <a:t>Replicate the pilot study with sample size determined by a </a:t>
            </a:r>
            <a:r>
              <a:rPr lang="en-US" sz="1000" dirty="0">
                <a:solidFill>
                  <a:srgbClr val="838383"/>
                </a:solidFill>
                <a:latin typeface="Lora" pitchFamily="2" charset="0"/>
                <a:cs typeface="Times New Roman" panose="02020603050405020304" pitchFamily="18" charset="0"/>
              </a:rPr>
              <a:t>Monte Carlo </a:t>
            </a:r>
            <a:r>
              <a:rPr lang="en-US" sz="1000" dirty="0" smtClean="0">
                <a:solidFill>
                  <a:srgbClr val="838383"/>
                </a:solidFill>
                <a:latin typeface="Lora" pitchFamily="2" charset="0"/>
                <a:cs typeface="Times New Roman" panose="02020603050405020304" pitchFamily="18" charset="0"/>
              </a:rPr>
              <a:t>study. </a:t>
            </a:r>
            <a:endParaRPr lang="en-US" sz="1000" dirty="0">
              <a:solidFill>
                <a:srgbClr val="838383"/>
              </a:solidFill>
              <a:latin typeface="Lora" pitchFamily="2" charset="0"/>
              <a:cs typeface="Times New Roman" panose="02020603050405020304" pitchFamily="18" charset="0"/>
            </a:endParaRPr>
          </a:p>
          <a:p>
            <a:pPr marL="171450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 smtClean="0">
                <a:solidFill>
                  <a:srgbClr val="838383"/>
                </a:solidFill>
                <a:latin typeface="Lora" pitchFamily="2" charset="0"/>
                <a:cs typeface="Times New Roman" panose="02020603050405020304" pitchFamily="18" charset="0"/>
              </a:rPr>
              <a:t>Systematically analyze CAM and questionnaire data for at least three studies (one dataset already collected) using different outcome variables </a:t>
            </a:r>
            <a:r>
              <a:rPr lang="en-US" sz="1000" dirty="0">
                <a:solidFill>
                  <a:srgbClr val="838383"/>
                </a:solidFill>
                <a:latin typeface="Lora" pitchFamily="2" charset="0"/>
                <a:cs typeface="Times New Roman" panose="02020603050405020304" pitchFamily="18" charset="0"/>
              </a:rPr>
              <a:t>and including additional structural network </a:t>
            </a:r>
            <a:r>
              <a:rPr lang="en-US" sz="1000" dirty="0" smtClean="0">
                <a:solidFill>
                  <a:srgbClr val="838383"/>
                </a:solidFill>
                <a:latin typeface="Lora" pitchFamily="2" charset="0"/>
                <a:cs typeface="Times New Roman" panose="02020603050405020304" pitchFamily="18" charset="0"/>
              </a:rPr>
              <a:t>indicators.</a:t>
            </a:r>
          </a:p>
          <a:p>
            <a:pPr marL="171450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838383"/>
                </a:solidFill>
                <a:latin typeface="Lora" pitchFamily="2" charset="0"/>
                <a:cs typeface="Times New Roman" panose="02020603050405020304" pitchFamily="18" charset="0"/>
              </a:rPr>
              <a:t>Identifying </a:t>
            </a:r>
            <a:r>
              <a:rPr lang="en-US" sz="1000" dirty="0">
                <a:solidFill>
                  <a:srgbClr val="838383"/>
                </a:solidFill>
                <a:latin typeface="Lora" pitchFamily="2" charset="0"/>
                <a:cs typeface="Times New Roman" panose="02020603050405020304" pitchFamily="18" charset="0"/>
              </a:rPr>
              <a:t>clusters of similar CAMs using similarity algorithms and compare </a:t>
            </a:r>
            <a:r>
              <a:rPr lang="en-US" sz="1000" dirty="0" smtClean="0">
                <a:solidFill>
                  <a:srgbClr val="838383"/>
                </a:solidFill>
                <a:latin typeface="Lora" pitchFamily="2" charset="0"/>
                <a:cs typeface="Times New Roman" panose="02020603050405020304" pitchFamily="18" charset="0"/>
              </a:rPr>
              <a:t>these </a:t>
            </a:r>
            <a:r>
              <a:rPr lang="en-US" sz="1000" dirty="0">
                <a:solidFill>
                  <a:srgbClr val="838383"/>
                </a:solidFill>
                <a:latin typeface="Lora" pitchFamily="2" charset="0"/>
                <a:cs typeface="Times New Roman" panose="02020603050405020304" pitchFamily="18" charset="0"/>
              </a:rPr>
              <a:t>clusters </a:t>
            </a:r>
            <a:r>
              <a:rPr lang="en-US" sz="1000" dirty="0" smtClean="0">
                <a:solidFill>
                  <a:srgbClr val="838383"/>
                </a:solidFill>
                <a:latin typeface="Lora" pitchFamily="2" charset="0"/>
                <a:cs typeface="Times New Roman" panose="02020603050405020304" pitchFamily="18" charset="0"/>
              </a:rPr>
              <a:t>results with cluster results of questionnaire data</a:t>
            </a:r>
            <a:endParaRPr lang="en-US" sz="1000" dirty="0">
              <a:solidFill>
                <a:srgbClr val="838383"/>
              </a:solidFill>
              <a:latin typeface="Lora" pitchFamily="2" charset="0"/>
              <a:cs typeface="Times New Roman" panose="02020603050405020304" pitchFamily="18" charset="0"/>
            </a:endParaRPr>
          </a:p>
          <a:p>
            <a:pPr algn="just"/>
            <a:endParaRPr lang="en-US" sz="1000" dirty="0">
              <a:solidFill>
                <a:srgbClr val="838383"/>
              </a:solidFill>
              <a:latin typeface="Lora" pitchFamily="2" charset="0"/>
              <a:cs typeface="Times New Roman" panose="02020603050405020304" pitchFamily="18" charset="0"/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7255194" y="4252329"/>
            <a:ext cx="33986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1" dirty="0" err="1" smtClean="0">
                <a:solidFill>
                  <a:srgbClr val="838383"/>
                </a:solidFill>
                <a:latin typeface="Lora" pitchFamily="2" charset="0"/>
                <a:cs typeface="Times New Roman" panose="02020603050405020304" pitchFamily="18" charset="0"/>
              </a:rPr>
              <a:t>Figure</a:t>
            </a:r>
            <a:r>
              <a:rPr lang="de-DE" sz="1000" b="1" dirty="0" smtClean="0">
                <a:solidFill>
                  <a:srgbClr val="838383"/>
                </a:solidFill>
                <a:latin typeface="Lora" pitchFamily="2" charset="0"/>
                <a:cs typeface="Times New Roman" panose="02020603050405020304" pitchFamily="18" charset="0"/>
              </a:rPr>
              <a:t> 2</a:t>
            </a:r>
            <a:r>
              <a:rPr lang="de-DE" sz="1000" dirty="0">
                <a:solidFill>
                  <a:srgbClr val="838383"/>
                </a:solidFill>
                <a:latin typeface="Lora" pitchFamily="2" charset="0"/>
                <a:cs typeface="Times New Roman" panose="02020603050405020304" pitchFamily="18" charset="0"/>
              </a:rPr>
              <a:t>. </a:t>
            </a:r>
            <a:r>
              <a:rPr lang="en-US" sz="1000" dirty="0">
                <a:solidFill>
                  <a:srgbClr val="838383"/>
                </a:solidFill>
                <a:latin typeface="Lora" pitchFamily="2" charset="0"/>
                <a:cs typeface="Times New Roman" panose="02020603050405020304" pitchFamily="18" charset="0"/>
              </a:rPr>
              <a:t>Predicting </a:t>
            </a:r>
            <a:r>
              <a:rPr lang="en-US" sz="1000" dirty="0" smtClean="0">
                <a:solidFill>
                  <a:srgbClr val="838383"/>
                </a:solidFill>
                <a:latin typeface="Lora" pitchFamily="2" charset="0"/>
                <a:cs typeface="Times New Roman" panose="02020603050405020304" pitchFamily="18" charset="0"/>
              </a:rPr>
              <a:t>intention to use the </a:t>
            </a:r>
            <a:r>
              <a:rPr lang="en-US" sz="1000" dirty="0" err="1" smtClean="0">
                <a:solidFill>
                  <a:srgbClr val="838383"/>
                </a:solidFill>
                <a:latin typeface="Lora" pitchFamily="2" charset="0"/>
                <a:cs typeface="Times New Roman" panose="02020603050405020304" pitchFamily="18" charset="0"/>
              </a:rPr>
              <a:t>nanoimplant</a:t>
            </a:r>
            <a:r>
              <a:rPr lang="en-US" sz="1000" dirty="0" smtClean="0">
                <a:solidFill>
                  <a:srgbClr val="838383"/>
                </a:solidFill>
                <a:latin typeface="Lora" pitchFamily="2" charset="0"/>
                <a:cs typeface="Times New Roman" panose="02020603050405020304" pitchFamily="18" charset="0"/>
              </a:rPr>
              <a:t>.</a:t>
            </a:r>
            <a:endParaRPr lang="en-US" sz="1000" dirty="0">
              <a:solidFill>
                <a:srgbClr val="838383"/>
              </a:solidFill>
              <a:latin typeface="Lora" pitchFamily="2" charset="0"/>
              <a:cs typeface="Times New Roman" panose="02020603050405020304" pitchFamily="18" charset="0"/>
            </a:endParaRPr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47489" y="1577402"/>
            <a:ext cx="2324101" cy="2644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018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500</Words>
  <Application>Microsoft Office PowerPoint</Application>
  <PresentationFormat>Benutzerdefiniert</PresentationFormat>
  <Paragraphs>48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Lora</vt:lpstr>
      <vt:lpstr>Times New Roman</vt:lpstr>
      <vt:lpstr>Office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beh</dc:creator>
  <cp:lastModifiedBy>Microsoft-Konto</cp:lastModifiedBy>
  <cp:revision>93</cp:revision>
  <cp:lastPrinted>2021-05-20T13:49:59Z</cp:lastPrinted>
  <dcterms:created xsi:type="dcterms:W3CDTF">2021-05-20T10:24:01Z</dcterms:created>
  <dcterms:modified xsi:type="dcterms:W3CDTF">2021-06-15T15:31:43Z</dcterms:modified>
</cp:coreProperties>
</file>