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0" r:id="rId2"/>
  </p:sldIdLst>
  <p:sldSz cx="10763250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9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esel" initials="k" lastIdx="2" clrIdx="0">
    <p:extLst>
      <p:ext uri="{19B8F6BF-5375-455C-9EA6-DF929625EA0E}">
        <p15:presenceInfo xmlns:p15="http://schemas.microsoft.com/office/powerpoint/2012/main" userId="kiesel" providerId="None"/>
      </p:ext>
    </p:extLst>
  </p:cmAuthor>
  <p:cmAuthor id="2" name="Microsoft-Konto" initials="M" lastIdx="13" clrIdx="1">
    <p:extLst>
      <p:ext uri="{19B8F6BF-5375-455C-9EA6-DF929625EA0E}">
        <p15:presenceInfo xmlns:p15="http://schemas.microsoft.com/office/powerpoint/2012/main" userId="4969b09ad1230f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838383"/>
    <a:srgbClr val="4969A2"/>
    <a:srgbClr val="496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88" autoAdjust="0"/>
    <p:restoredTop sz="83467" autoAdjust="0"/>
  </p:normalViewPr>
  <p:slideViewPr>
    <p:cSldViewPr snapToGrid="0" showGuides="1">
      <p:cViewPr varScale="1">
        <p:scale>
          <a:sx n="88" d="100"/>
          <a:sy n="88" d="100"/>
        </p:scale>
        <p:origin x="2442" y="96"/>
      </p:cViewPr>
      <p:guideLst>
        <p:guide orient="horz" pos="2381"/>
        <p:guide pos="33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F8500-83AF-45C2-BD2D-096AB677C09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41425"/>
            <a:ext cx="47688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32D54-2711-4009-A99A-F92E41E3B8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0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1pPr>
    <a:lvl2pPr marL="499621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2pPr>
    <a:lvl3pPr marL="999242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3pPr>
    <a:lvl4pPr marL="1498863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4pPr>
    <a:lvl5pPr marL="1998485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5pPr>
    <a:lvl6pPr marL="2498105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6pPr>
    <a:lvl7pPr marL="2997726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7pPr>
    <a:lvl8pPr marL="3497347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8pPr>
    <a:lvl9pPr marL="3996968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2-column design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graphic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-heavy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posters</a:t>
            </a:r>
            <a:endParaRPr lang="de-DE" sz="1400" dirty="0">
              <a:solidFill>
                <a:schemeClr val="bg1"/>
              </a:solidFill>
              <a:latin typeface="Lora" panose="02000503000000020004" pitchFamily="2" charset="0"/>
              <a:cs typeface="Arial" panose="020B0604020202020204" pitchFamily="34" charset="0"/>
            </a:endParaRPr>
          </a:p>
          <a:p>
            <a:endParaRPr lang="de-DE" sz="1400" dirty="0">
              <a:solidFill>
                <a:schemeClr val="bg1"/>
              </a:solidFill>
              <a:latin typeface="Lora" panose="02000503000000020004" pitchFamily="2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Adjust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font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sizes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to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fit Title &amp;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Authors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in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one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line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each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(but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no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smaller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than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12pt!)</a:t>
            </a:r>
            <a:endParaRPr lang="en-US" dirty="0"/>
          </a:p>
          <a:p>
            <a:endParaRPr lang="en-US" dirty="0"/>
          </a:p>
          <a:p>
            <a:endParaRPr lang="de-DE" baseline="0" dirty="0"/>
          </a:p>
          <a:p>
            <a:r>
              <a:rPr lang="de-DE" baseline="0" dirty="0"/>
              <a:t>IMPORTANT: This </a:t>
            </a:r>
            <a:r>
              <a:rPr lang="de-DE" baseline="0" dirty="0" err="1"/>
              <a:t>template</a:t>
            </a:r>
            <a:r>
              <a:rPr lang="de-DE" baseline="0" dirty="0"/>
              <a:t> </a:t>
            </a:r>
            <a:r>
              <a:rPr lang="de-DE" baseline="0" dirty="0" err="1"/>
              <a:t>uses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font</a:t>
            </a:r>
            <a:r>
              <a:rPr lang="de-DE" baseline="0" dirty="0"/>
              <a:t> "Lora"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titles</a:t>
            </a:r>
            <a:r>
              <a:rPr lang="de-DE" baseline="0" dirty="0"/>
              <a:t> (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also </a:t>
            </a:r>
            <a:r>
              <a:rPr lang="de-DE" baseline="0" dirty="0" err="1"/>
              <a:t>used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SMiP</a:t>
            </a:r>
            <a:r>
              <a:rPr lang="de-DE" baseline="0" dirty="0"/>
              <a:t> logo).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download</a:t>
            </a:r>
            <a:r>
              <a:rPr lang="de-DE" baseline="0" dirty="0"/>
              <a:t> (and </a:t>
            </a:r>
            <a:r>
              <a:rPr lang="de-DE" baseline="0" dirty="0" err="1"/>
              <a:t>then</a:t>
            </a:r>
            <a:r>
              <a:rPr lang="de-DE" baseline="0" dirty="0"/>
              <a:t> </a:t>
            </a:r>
            <a:r>
              <a:rPr lang="de-DE" baseline="0" dirty="0" err="1"/>
              <a:t>install</a:t>
            </a:r>
            <a:r>
              <a:rPr lang="de-DE" baseline="0" dirty="0"/>
              <a:t>)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font</a:t>
            </a:r>
            <a:r>
              <a:rPr lang="de-DE" baseline="0" dirty="0"/>
              <a:t> </a:t>
            </a:r>
            <a:r>
              <a:rPr lang="de-DE" baseline="0" dirty="0" err="1"/>
              <a:t>from</a:t>
            </a:r>
            <a:endParaRPr lang="de-DE" baseline="0" dirty="0"/>
          </a:p>
          <a:p>
            <a:r>
              <a:rPr lang="de-DE" baseline="0" dirty="0"/>
              <a:t>https://fonts.google.com/specimen/Lora</a:t>
            </a:r>
          </a:p>
          <a:p>
            <a:r>
              <a:rPr lang="de-DE" baseline="0" dirty="0"/>
              <a:t>(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en-US" baseline="0" dirty="0"/>
              <a:t>licensed under the SIL Open Font License (cf. http://scripts.sil.org/OFL) which means you can use it freely (except for commercial purposes))</a:t>
            </a:r>
            <a:endParaRPr lang="de-DE" baseline="0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2D54-2711-4009-A99A-F92E41E3B8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8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244" y="1237197"/>
            <a:ext cx="9148763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406" y="3970580"/>
            <a:ext cx="8072438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974" y="2012414"/>
            <a:ext cx="9283303" cy="47965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02451" y="402483"/>
            <a:ext cx="2320826" cy="640647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974" y="402483"/>
            <a:ext cx="6827937" cy="6406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8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974" y="2012414"/>
            <a:ext cx="9283303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5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368" y="1884671"/>
            <a:ext cx="9283303" cy="3144614"/>
          </a:xfrm>
          <a:prstGeom prst="rect">
            <a:avLst/>
          </a:prstGeom>
        </p:spPr>
        <p:txBody>
          <a:bodyPr anchor="b"/>
          <a:lstStyle>
            <a:lvl1pPr>
              <a:defRPr sz="661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368" y="5059035"/>
            <a:ext cx="9283303" cy="165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974" y="2012414"/>
            <a:ext cx="4574381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895" y="2012414"/>
            <a:ext cx="4574381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8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376" y="1853171"/>
            <a:ext cx="4553359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376" y="2761381"/>
            <a:ext cx="4553359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8896" y="1853171"/>
            <a:ext cx="4575783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48896" y="2761381"/>
            <a:ext cx="4575783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4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4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503978"/>
            <a:ext cx="3471428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783" y="1088455"/>
            <a:ext cx="5448895" cy="5372269"/>
          </a:xfrm>
          <a:prstGeom prst="rect">
            <a:avLst/>
          </a:prstGeo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375" y="2267902"/>
            <a:ext cx="3471428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503978"/>
            <a:ext cx="3471428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5783" y="1088455"/>
            <a:ext cx="5448895" cy="537226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375" y="2267902"/>
            <a:ext cx="3471428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3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E65F02A8-6AA2-405F-B4E6-2C9D5E9C4EDB}"/>
              </a:ext>
            </a:extLst>
          </p:cNvPr>
          <p:cNvSpPr/>
          <p:nvPr userDrawn="1"/>
        </p:nvSpPr>
        <p:spPr>
          <a:xfrm>
            <a:off x="50801" y="6790008"/>
            <a:ext cx="10643244" cy="720000"/>
          </a:xfrm>
          <a:prstGeom prst="rect">
            <a:avLst/>
          </a:prstGeom>
          <a:solidFill>
            <a:srgbClr val="49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7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xmlns="" id="{E57A0614-F841-463B-A191-1013375EA37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68" y="5892899"/>
            <a:ext cx="2283075" cy="84118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xmlns="" id="{DE536AD5-31EB-4274-BDAD-77AB5C64F60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69" y="6860561"/>
            <a:ext cx="2283075" cy="28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09913509-F223-477B-BBFF-D1719D564BC6}"/>
              </a:ext>
            </a:extLst>
          </p:cNvPr>
          <p:cNvSpPr txBox="1">
            <a:spLocks/>
          </p:cNvSpPr>
          <p:nvPr/>
        </p:nvSpPr>
        <p:spPr>
          <a:xfrm>
            <a:off x="394606" y="257641"/>
            <a:ext cx="10071100" cy="6173072"/>
          </a:xfrm>
          <a:prstGeom prst="rect">
            <a:avLst/>
          </a:prstGeom>
        </p:spPr>
        <p:txBody>
          <a:bodyPr lIns="0" tIns="0" rIns="0" bIns="0" numCol="2" spcCol="360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0800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Predicting technology acceptance using </a:t>
            </a:r>
            <a:r>
              <a:rPr lang="en-US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CAMs</a:t>
            </a: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Use of a technology can be predicted according to the technology acceptance model (</a:t>
            </a:r>
            <a:r>
              <a:rPr lang="en-US" sz="1000" dirty="0" err="1">
                <a:solidFill>
                  <a:srgbClr val="838383"/>
                </a:solidFill>
                <a:latin typeface="Lora" panose="02000503000000020004" pitchFamily="2" charset="0"/>
              </a:rPr>
              <a:t>Venkatesh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 &amp; </a:t>
            </a:r>
            <a:r>
              <a:rPr lang="en-US" sz="1000" dirty="0" err="1" smtClean="0">
                <a:solidFill>
                  <a:srgbClr val="838383"/>
                </a:solidFill>
                <a:latin typeface="Lora" panose="02000503000000020004" pitchFamily="2" charset="0"/>
              </a:rPr>
              <a:t>Bala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, 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2008). Thereby, questionnaires assess previously known influencing variables. To identify further influential factors on technology acceptance so called </a:t>
            </a:r>
            <a:r>
              <a:rPr lang="en-US" sz="1000" b="1" dirty="0">
                <a:solidFill>
                  <a:srgbClr val="838383"/>
                </a:solidFill>
                <a:latin typeface="Lora" panose="02000503000000020004" pitchFamily="2" charset="0"/>
              </a:rPr>
              <a:t>"Cognitive Affective Maps" (CAMs) 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can be applied (e.g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., </a:t>
            </a:r>
            <a:r>
              <a:rPr lang="de-DE" sz="1000" dirty="0" err="1">
                <a:solidFill>
                  <a:srgbClr val="838383"/>
                </a:solidFill>
                <a:latin typeface="Lora" panose="02000503000000020004" pitchFamily="2" charset="0"/>
              </a:rPr>
              <a:t>Livanec</a:t>
            </a:r>
            <a:r>
              <a:rPr lang="de-DE" sz="1000" dirty="0">
                <a:solidFill>
                  <a:srgbClr val="838383"/>
                </a:solidFill>
                <a:latin typeface="Lora" panose="02000503000000020004" pitchFamily="2" charset="0"/>
              </a:rPr>
              <a:t> et al</a:t>
            </a:r>
            <a:r>
              <a:rPr lang="de-DE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., </a:t>
            </a:r>
            <a:r>
              <a:rPr lang="de-DE" sz="1000" dirty="0">
                <a:solidFill>
                  <a:srgbClr val="838383"/>
                </a:solidFill>
                <a:latin typeface="Lora" panose="02000503000000020004" pitchFamily="2" charset="0"/>
              </a:rPr>
              <a:t>2020)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. CAMs are a quantitative and qualitative research 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tool to identify, visually represent and analyze existing belief structures or attitudes. </a:t>
            </a: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en-US" sz="1000" b="1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en-US" sz="1000" b="1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r>
              <a:rPr lang="en-US" sz="1000" b="1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Figure</a:t>
            </a:r>
            <a:r>
              <a:rPr lang="de-DE" sz="1000" b="1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1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 CAM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drawn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by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a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participant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concerning the acceptance of a fictional </a:t>
            </a:r>
            <a:r>
              <a:rPr lang="en-US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nanoimplant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</a:t>
            </a:r>
          </a:p>
          <a:p>
            <a:pPr marL="0" indent="10800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Only recently have CAMs been increasingly researched quantitatively (e.g. Reuter et al. 2021), and currently I am working on an </a:t>
            </a:r>
            <a:r>
              <a:rPr lang="en-US" sz="1000" b="1" dirty="0">
                <a:solidFill>
                  <a:srgbClr val="838383"/>
                </a:solidFill>
                <a:latin typeface="Lora" panose="02000503000000020004" pitchFamily="2" charset="0"/>
              </a:rPr>
              <a:t>R package 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to quantitatively analyze these kinds of networks (e.g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., 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aggregating CAMs, computing complex network indicators, splitting CAMs in components).</a:t>
            </a:r>
            <a:endParaRPr lang="de-DE" sz="1000" dirty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ctr">
              <a:lnSpc>
                <a:spcPct val="100000"/>
              </a:lnSpc>
              <a:spcBef>
                <a:spcPts val="600"/>
              </a:spcBef>
              <a:buFontTx/>
              <a:buNone/>
            </a:pPr>
            <a:endParaRPr lang="de-DE" sz="1400" dirty="0" smtClean="0">
              <a:solidFill>
                <a:srgbClr val="4969A2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ctr">
              <a:lnSpc>
                <a:spcPct val="100000"/>
              </a:lnSpc>
              <a:spcBef>
                <a:spcPts val="600"/>
              </a:spcBef>
              <a:buFontTx/>
              <a:buNone/>
            </a:pPr>
            <a:endParaRPr lang="de-DE" sz="1400" dirty="0">
              <a:solidFill>
                <a:srgbClr val="4969A2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ctr">
              <a:lnSpc>
                <a:spcPct val="100000"/>
              </a:lnSpc>
              <a:spcBef>
                <a:spcPts val="600"/>
              </a:spcBef>
              <a:buFontTx/>
              <a:buNone/>
            </a:pPr>
            <a:endParaRPr lang="de-DE" sz="1400" dirty="0" smtClean="0">
              <a:solidFill>
                <a:srgbClr val="4969A2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ctr">
              <a:lnSpc>
                <a:spcPct val="100000"/>
              </a:lnSpc>
              <a:spcBef>
                <a:spcPts val="600"/>
              </a:spcBef>
              <a:buFontTx/>
              <a:buNone/>
            </a:pPr>
            <a:endParaRPr lang="de-DE" sz="1400" dirty="0">
              <a:solidFill>
                <a:srgbClr val="4969A2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ctr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de-DE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Pilot </a:t>
            </a:r>
            <a:r>
              <a:rPr lang="de-DE" sz="1400" dirty="0" err="1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study</a:t>
            </a:r>
            <a:endParaRPr lang="de-DE" sz="1400" dirty="0" smtClean="0">
              <a:solidFill>
                <a:srgbClr val="4969A2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 b="1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Can CAM data provide additional information to questionnaires and thus have an additional predictive value?</a:t>
            </a: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Participants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(N=90)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answered questionnaire scales and drew a CAM regarding a scenario text about the fictional </a:t>
            </a:r>
            <a:r>
              <a:rPr lang="en-US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nanoimplant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</a:t>
            </a:r>
            <a:endParaRPr lang="en-US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ctr">
              <a:lnSpc>
                <a:spcPts val="1500"/>
              </a:lnSpc>
              <a:spcBef>
                <a:spcPts val="600"/>
              </a:spcBef>
              <a:buFontTx/>
              <a:buNone/>
            </a:pPr>
            <a:r>
              <a:rPr lang="en-US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Preliminary</a:t>
            </a:r>
            <a:r>
              <a:rPr lang="de-DE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data</a:t>
            </a:r>
            <a:r>
              <a:rPr lang="de-DE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analyses</a:t>
            </a:r>
            <a:endParaRPr lang="en-US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8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None/>
            </a:pP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ct val="100000"/>
              </a:lnSpc>
              <a:spcBef>
                <a:spcPts val="600"/>
              </a:spcBef>
              <a:buNone/>
            </a:pPr>
            <a:endParaRPr lang="de-DE" sz="7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ct val="100000"/>
              </a:lnSpc>
              <a:spcBef>
                <a:spcPts val="600"/>
              </a:spcBef>
              <a:buNone/>
            </a:pPr>
            <a:endParaRPr lang="de-DE" sz="7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7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30C39938-9E11-4A9B-835F-91A892FC812F}"/>
              </a:ext>
            </a:extLst>
          </p:cNvPr>
          <p:cNvSpPr txBox="1"/>
          <p:nvPr/>
        </p:nvSpPr>
        <p:spPr>
          <a:xfrm>
            <a:off x="361951" y="6790008"/>
            <a:ext cx="7324724" cy="719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Exploring cognitive affective maps as a new mode of data </a:t>
            </a:r>
            <a:r>
              <a:rPr lang="en-US" sz="1700" dirty="0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collection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dirty="0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Julius Fenn, University </a:t>
            </a:r>
            <a:r>
              <a:rPr lang="de-DE" sz="1200" dirty="0" err="1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of</a:t>
            </a:r>
            <a:r>
              <a:rPr lang="de-DE" sz="1200" dirty="0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Freiburg</a:t>
            </a:r>
            <a:endParaRPr lang="de-DE" sz="1200" dirty="0">
              <a:solidFill>
                <a:schemeClr val="bg1"/>
              </a:solidFill>
              <a:latin typeface="Lora" panose="02000503000000020004" pitchFamily="2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7" y="1791019"/>
            <a:ext cx="4431684" cy="2360596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041" y="5445141"/>
            <a:ext cx="542311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108000"/>
            <a:r>
              <a:rPr lang="en-US" sz="700" dirty="0" smtClean="0">
                <a:solidFill>
                  <a:srgbClr val="838383"/>
                </a:solidFill>
                <a:latin typeface="Lora" panose="02000503000000020004" pitchFamily="2" charset="0"/>
              </a:rPr>
              <a:t>Hancock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G. R., &amp; Mueller, R. O. (Eds.). (2013). 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Structural equation modeling: A second course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. IAP.</a:t>
            </a:r>
          </a:p>
          <a:p>
            <a:pPr lvl="1" indent="-108000"/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Lischetzke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T., Reis, D., &amp; Arndt, C. (2015). Data‐analytic strategies for examining the effectiveness of daily interventions. 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Journal of Occupational and Organizational Psychology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88(3)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587-622.</a:t>
            </a:r>
          </a:p>
          <a:p>
            <a:pPr lvl="1" indent="-108000"/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Livanec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 S.,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Stumpf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M., Reuter </a:t>
            </a:r>
            <a:r>
              <a:rPr lang="en-US" sz="700" dirty="0" smtClean="0">
                <a:solidFill>
                  <a:srgbClr val="838383"/>
                </a:solidFill>
                <a:latin typeface="Lora" panose="02000503000000020004" pitchFamily="2" charset="0"/>
              </a:rPr>
              <a:t>L., </a:t>
            </a:r>
            <a:r>
              <a:rPr lang="en-US" sz="700" b="1" dirty="0" smtClean="0">
                <a:solidFill>
                  <a:srgbClr val="838383"/>
                </a:solidFill>
                <a:latin typeface="Lora" panose="02000503000000020004" pitchFamily="2" charset="0"/>
              </a:rPr>
              <a:t>Fenn J. 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&amp;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Kiesel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 A. (2021). Who’s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gonna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 use this? Psychological acceptance prediction of emerging technologies and transdisciplinary considerations in the Anthropocene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.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 Manuscript </a:t>
            </a:r>
            <a:r>
              <a:rPr lang="en-US" sz="700" dirty="0" smtClean="0">
                <a:solidFill>
                  <a:srgbClr val="838383"/>
                </a:solidFill>
                <a:latin typeface="Lora" panose="02000503000000020004" pitchFamily="2" charset="0"/>
              </a:rPr>
              <a:t>submitted 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for publication.</a:t>
            </a:r>
          </a:p>
          <a:p>
            <a:pPr lvl="1" indent="-108000"/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Reuter, L., </a:t>
            </a:r>
            <a:r>
              <a:rPr lang="en-US" sz="700" b="1" dirty="0">
                <a:solidFill>
                  <a:srgbClr val="838383"/>
                </a:solidFill>
                <a:latin typeface="Lora" panose="02000503000000020004" pitchFamily="2" charset="0"/>
              </a:rPr>
              <a:t>Fenn, J.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</a:t>
            </a:r>
            <a:r>
              <a:rPr lang="en-US" sz="700" b="1" dirty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Bilo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T. A., Schulz, M.,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Weyland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A. L.,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Kiesel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A., &amp;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Thomaschke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R. (2021). Leisure walks modulate the cognitive and affective representation of the corona pandemic: Employing Cognitive‐Affective Maps within a randomized experimental design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. Applied Psychology: Health and Well‐Being.</a:t>
            </a:r>
            <a:endParaRPr lang="de-DE" sz="700" i="1" dirty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lvl="1" indent="-108000"/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Venkatesh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V., &amp;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Bala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H. (2008). Technology acceptance model 3 and a research agenda on interventions. 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Decision </a:t>
            </a:r>
            <a:r>
              <a:rPr lang="en-US" sz="700" i="1" dirty="0" smtClean="0">
                <a:solidFill>
                  <a:srgbClr val="838383"/>
                </a:solidFill>
                <a:latin typeface="Lora" panose="02000503000000020004" pitchFamily="2" charset="0"/>
              </a:rPr>
              <a:t>Sciences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, 39(2)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273-315</a:t>
            </a:r>
            <a:r>
              <a:rPr lang="en-US" sz="700" dirty="0" smtClean="0">
                <a:solidFill>
                  <a:srgbClr val="838383"/>
                </a:solidFill>
                <a:latin typeface="Lora" panose="02000503000000020004" pitchFamily="2" charset="0"/>
              </a:rPr>
              <a:t>.</a:t>
            </a:r>
            <a:endParaRPr lang="en-US" sz="700" dirty="0">
              <a:solidFill>
                <a:srgbClr val="838383"/>
              </a:solidFill>
              <a:latin typeface="Lora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5534162" y="1674444"/>
                <a:ext cx="2419211" cy="257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108000" algn="just" defTabSz="914400">
                  <a:lnSpc>
                    <a:spcPts val="1500"/>
                  </a:lnSpc>
                  <a:spcBef>
                    <a:spcPts val="600"/>
                  </a:spcBef>
                </a:pP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Using </a:t>
                </a:r>
                <a:r>
                  <a:rPr lang="en-US" sz="1000" b="1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structural equation models</a:t>
                </a:r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 it is possible to structurally analyze the acceptance process of a fictional technology. To account for the non-normal distribution of the questionnaire items and the small sample, the DWLS estimator was used 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>
                            <a:solidFill>
                              <a:srgbClr val="83838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DE" sz="1000">
                            <a:solidFill>
                              <a:srgbClr val="83838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000">
                            <a:solidFill>
                              <a:srgbClr val="83838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statistic adjusted </a:t>
                </a:r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(e.g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., </a:t>
                </a:r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Hancock &amp;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Mueller, </a:t>
                </a:r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2013). As a preliminary result, there is a highly significant influence of the mean valence of the drawn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CAM on the intention to use the </a:t>
                </a:r>
                <a:r>
                  <a:rPr lang="en-US" sz="1000" dirty="0" err="1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nanoimplant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. </a:t>
                </a:r>
                <a:endParaRPr lang="en-US" sz="1000" dirty="0">
                  <a:solidFill>
                    <a:srgbClr val="838383"/>
                  </a:solidFill>
                  <a:latin typeface="Lor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62" y="1674444"/>
                <a:ext cx="2419211" cy="2577885"/>
              </a:xfrm>
              <a:prstGeom prst="rect">
                <a:avLst/>
              </a:prstGeom>
              <a:blipFill rotWithShape="0">
                <a:blip r:embed="rId4"/>
                <a:stretch>
                  <a:fillRect b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/>
          <p:cNvSpPr txBox="1"/>
          <p:nvPr/>
        </p:nvSpPr>
        <p:spPr>
          <a:xfrm>
            <a:off x="5519876" y="4498550"/>
            <a:ext cx="502441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08000" algn="ctr">
              <a:spcBef>
                <a:spcPts val="600"/>
              </a:spcBef>
            </a:pPr>
            <a:r>
              <a:rPr lang="de-DE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Future Research Plans</a:t>
            </a:r>
            <a:endParaRPr lang="de-DE" sz="1400" dirty="0">
              <a:solidFill>
                <a:srgbClr val="4969A2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Replicate the pilot study with sample size determined by a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Monte Carlo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study. </a:t>
            </a: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Systematically analyze CAM and questionnaire data for at least three studies (one dataset already collected) using different outcome variables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and including additional structural network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indicators.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Identifying clusters of similar CAMs using similarity algorithms and compare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these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cluster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results with cluster results of questionnaire data.</a:t>
            </a: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algn="just"/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7255194" y="4252329"/>
            <a:ext cx="3398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Figure</a:t>
            </a:r>
            <a:r>
              <a:rPr lang="de-DE" sz="1000" b="1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2</a:t>
            </a:r>
            <a:r>
              <a:rPr lang="de-DE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Predicting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intention to use the </a:t>
            </a:r>
            <a:r>
              <a:rPr lang="en-US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nanoimplant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</a:t>
            </a: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7489" y="1577402"/>
            <a:ext cx="2324101" cy="26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501</Words>
  <Application>Microsoft Office PowerPoint</Application>
  <PresentationFormat>Benutzerdefiniert</PresentationFormat>
  <Paragraphs>48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Lora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beh</dc:creator>
  <cp:lastModifiedBy>Microsoft-Konto</cp:lastModifiedBy>
  <cp:revision>96</cp:revision>
  <cp:lastPrinted>2021-05-20T13:49:59Z</cp:lastPrinted>
  <dcterms:created xsi:type="dcterms:W3CDTF">2021-05-20T10:24:01Z</dcterms:created>
  <dcterms:modified xsi:type="dcterms:W3CDTF">2021-06-16T06:20:22Z</dcterms:modified>
</cp:coreProperties>
</file>