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10763250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838383"/>
    <a:srgbClr val="4969A2"/>
    <a:srgbClr val="496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83467" autoAdjust="0"/>
  </p:normalViewPr>
  <p:slideViewPr>
    <p:cSldViewPr snapToGrid="0" showGuides="1">
      <p:cViewPr>
        <p:scale>
          <a:sx n="125" d="100"/>
          <a:sy n="125" d="100"/>
        </p:scale>
        <p:origin x="420" y="90"/>
      </p:cViewPr>
      <p:guideLst>
        <p:guide orient="horz" pos="2381"/>
        <p:guide pos="33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F8500-83AF-45C2-BD2D-096AB677C09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41425"/>
            <a:ext cx="4768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2D54-2711-4009-A99A-F92E41E3B8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1pPr>
    <a:lvl2pPr marL="499621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2pPr>
    <a:lvl3pPr marL="999242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3pPr>
    <a:lvl4pPr marL="1498863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4pPr>
    <a:lvl5pPr marL="199848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5pPr>
    <a:lvl6pPr marL="249810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6pPr>
    <a:lvl7pPr marL="2997726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7pPr>
    <a:lvl8pPr marL="3497347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8pPr>
    <a:lvl9pPr marL="3996968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2-column design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graphic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-heavy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posters</a:t>
            </a:r>
            <a:endParaRPr lang="de-DE" sz="14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  <a:p>
            <a:endParaRPr lang="de-DE" sz="14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Adjust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font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sizes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fit Title &amp;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Authors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in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one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line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each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(but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no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smaller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than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12pt!)</a:t>
            </a:r>
            <a:endParaRPr lang="en-US" dirty="0"/>
          </a:p>
          <a:p>
            <a:endParaRPr lang="en-US" dirty="0"/>
          </a:p>
          <a:p>
            <a:endParaRPr lang="de-DE" baseline="0" dirty="0"/>
          </a:p>
          <a:p>
            <a:r>
              <a:rPr lang="de-DE" baseline="0" dirty="0"/>
              <a:t>IMPORTANT: This </a:t>
            </a:r>
            <a:r>
              <a:rPr lang="de-DE" baseline="0" dirty="0" err="1"/>
              <a:t>template</a:t>
            </a:r>
            <a:r>
              <a:rPr lang="de-DE" baseline="0" dirty="0"/>
              <a:t> </a:t>
            </a:r>
            <a:r>
              <a:rPr lang="de-DE" baseline="0" dirty="0" err="1"/>
              <a:t>uses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font</a:t>
            </a:r>
            <a:r>
              <a:rPr lang="de-DE" baseline="0" dirty="0"/>
              <a:t> "Lora"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titles</a:t>
            </a:r>
            <a:r>
              <a:rPr lang="de-DE" baseline="0" dirty="0"/>
              <a:t> (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also </a:t>
            </a:r>
            <a:r>
              <a:rPr lang="de-DE" baseline="0" dirty="0" err="1"/>
              <a:t>used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SMiP</a:t>
            </a:r>
            <a:r>
              <a:rPr lang="de-DE" baseline="0" dirty="0"/>
              <a:t> logo).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download</a:t>
            </a:r>
            <a:r>
              <a:rPr lang="de-DE" baseline="0" dirty="0"/>
              <a:t> (and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install</a:t>
            </a:r>
            <a:r>
              <a:rPr lang="de-DE" baseline="0" dirty="0"/>
              <a:t>)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font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endParaRPr lang="de-DE" baseline="0" dirty="0"/>
          </a:p>
          <a:p>
            <a:r>
              <a:rPr lang="de-DE" baseline="0" dirty="0"/>
              <a:t>https://fonts.google.com/specimen/Lora</a:t>
            </a:r>
          </a:p>
          <a:p>
            <a:r>
              <a:rPr lang="de-DE" baseline="0" dirty="0"/>
              <a:t>(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en-US" baseline="0" dirty="0"/>
              <a:t>licensed under the SIL Open Font License (cf. http://scripts.sil.org/OFL) which means you can use it freely (except for commercial purposes))</a:t>
            </a:r>
            <a:endParaRPr lang="de-DE" baseline="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2D54-2711-4009-A99A-F92E41E3B8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244" y="1237197"/>
            <a:ext cx="9148763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406" y="3970580"/>
            <a:ext cx="8072438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2451" y="402483"/>
            <a:ext cx="2320826" cy="640647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402483"/>
            <a:ext cx="6827937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68" y="1884671"/>
            <a:ext cx="9283303" cy="3144614"/>
          </a:xfrm>
          <a:prstGeom prst="rect">
            <a:avLst/>
          </a:prstGeom>
        </p:spPr>
        <p:txBody>
          <a:bodyPr anchor="b"/>
          <a:lstStyle>
            <a:lvl1pPr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68" y="5059035"/>
            <a:ext cx="9283303" cy="165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74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895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376" y="1853171"/>
            <a:ext cx="4553359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376" y="2761381"/>
            <a:ext cx="4553359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8896" y="1853171"/>
            <a:ext cx="4575783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8896" y="2761381"/>
            <a:ext cx="4575783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E65F02A8-6AA2-405F-B4E6-2C9D5E9C4EDB}"/>
              </a:ext>
            </a:extLst>
          </p:cNvPr>
          <p:cNvSpPr/>
          <p:nvPr userDrawn="1"/>
        </p:nvSpPr>
        <p:spPr>
          <a:xfrm>
            <a:off x="50801" y="6790008"/>
            <a:ext cx="10643244" cy="720000"/>
          </a:xfrm>
          <a:prstGeom prst="rect">
            <a:avLst/>
          </a:prstGeom>
          <a:solidFill>
            <a:srgbClr val="49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7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xmlns="" id="{E57A0614-F841-463B-A191-1013375EA37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8" y="5892899"/>
            <a:ext cx="2283075" cy="84118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DE536AD5-31EB-4274-BDAD-77AB5C64F60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9" y="6860561"/>
            <a:ext cx="2283075" cy="2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09913509-F223-477B-BBFF-D1719D564B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951" y="326788"/>
                <a:ext cx="10071100" cy="6162912"/>
              </a:xfrm>
              <a:prstGeom prst="rect">
                <a:avLst/>
              </a:prstGeom>
            </p:spPr>
            <p:txBody>
              <a:bodyPr lIns="0" tIns="0" rIns="0" bIns="0" numCol="2" spcCol="360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108000" algn="ctr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400" dirty="0" smtClean="0">
                    <a:solidFill>
                      <a:srgbClr val="4969A2"/>
                    </a:solidFill>
                    <a:latin typeface="Lora" panose="02000503000000020004" pitchFamily="2" charset="0"/>
                  </a:rPr>
                  <a:t>Predicting technology acceptance using CAMs as an additional measurement tool to enrich questionnaire data</a:t>
                </a:r>
                <a:endParaRPr lang="de-DE" sz="1400" dirty="0" smtClean="0">
                  <a:solidFill>
                    <a:srgbClr val="4969A2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By means of attitude measurements using questionnaires, actual usage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behavior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of a technology can be predicted according to the technology acceptance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model (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Venkatesh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&amp; 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Bala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2008).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However, questionnaires only allow previously known influencing variables to be queried and often require at least a prototype of the technology to be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measured (Davis &amp; 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Venkatesh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2004).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In order to identify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further influential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factors on technology acceptance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so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called </a:t>
                </a:r>
                <a:r>
                  <a:rPr lang="en-US" sz="1000" b="1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"Cognitive Affective Maps" (CAMs)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can be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applied (</a:t>
                </a:r>
                <a:r>
                  <a:rPr lang="de-DE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Livanec</a:t>
                </a: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et al. 2020)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. CAMs are a quantitative and qualitative research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tool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to identify, visually represent and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analyze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existing belief structures (or in general any semantic knowledge). </a:t>
                </a: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000" b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Figure</a:t>
                </a:r>
                <a:r>
                  <a:rPr lang="de-DE" sz="1000" b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1</a:t>
                </a: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.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example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 CAM concerning the acceptance of a fictional 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nano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implant [publication in preparation] </a:t>
                </a: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Only recently have CAMs been increasingly researched quantitatively (e.g. Reuter et al. 2021), but up to date there is no software that can quantitatively evaluate the CAM data sets. Therefore I have written an </a:t>
                </a:r>
                <a:r>
                  <a:rPr lang="en-US" sz="1000" b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R package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which is currently under development, to quantitatively analyze this kinds of networks (aggregating CAMs, computing complex network indicators, .. is already possible for example).</a:t>
                </a:r>
                <a:endParaRPr lang="de-DE" sz="1000" dirty="0" smtClean="0">
                  <a:latin typeface="Lora" panose="02000503000000020004" pitchFamily="2" charset="0"/>
                </a:endParaRPr>
              </a:p>
              <a:p>
                <a:pPr marL="0" indent="108000" algn="ctr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de-DE" sz="1400" dirty="0" smtClean="0">
                    <a:solidFill>
                      <a:srgbClr val="4969A2"/>
                    </a:solidFill>
                    <a:latin typeface="Lora" panose="02000503000000020004" pitchFamily="2" charset="0"/>
                  </a:rPr>
                  <a:t>Pilot </a:t>
                </a:r>
                <a:r>
                  <a:rPr lang="de-DE" sz="1400" dirty="0" err="1" smtClean="0">
                    <a:solidFill>
                      <a:srgbClr val="4969A2"/>
                    </a:solidFill>
                    <a:latin typeface="Lora" panose="02000503000000020004" pitchFamily="2" charset="0"/>
                  </a:rPr>
                  <a:t>study</a:t>
                </a:r>
                <a:endParaRPr lang="de-DE" sz="1000" dirty="0" smtClean="0"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Subjects (N=90) were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presented with a scenario text about a technological implant for sleep-wake regulation and subsequently answered questionnaire scales and created a CAM related to the technological implant. In a repeated measurement, the participants were presented a CAM with the opposite affective connotation to their previously CAM as a treatment. Subsequently, the participants answered the same questionnaires again and drew a second CAM. In addition, there was a control group that received no treatments. The study design allows for two central hypotheses to be explored, which will result in two publications: </a:t>
                </a:r>
                <a:endParaRPr lang="en-US" sz="10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en-US" sz="10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Can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CAM data provide additional information and thus increase the prediction of an outcome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variable?</a:t>
                </a: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Does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the treatment, the engagement with a CAM with the opposite affective connotation, have a measurable impact beyond the (possible) temporal instability of CAMs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?</a:t>
                </a:r>
                <a:endParaRPr lang="en-US" sz="1400" dirty="0" smtClean="0">
                  <a:solidFill>
                    <a:srgbClr val="4969A2"/>
                  </a:solidFill>
                  <a:latin typeface="Lora" panose="02000503000000020004" pitchFamily="2" charset="0"/>
                </a:endParaRPr>
              </a:p>
              <a:p>
                <a:pPr marL="0" indent="108000" algn="ctr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400" dirty="0" smtClean="0">
                    <a:solidFill>
                      <a:srgbClr val="4969A2"/>
                    </a:solidFill>
                    <a:latin typeface="Lora" panose="02000503000000020004" pitchFamily="2" charset="0"/>
                  </a:rPr>
                  <a:t>Preliminary</a:t>
                </a:r>
                <a:r>
                  <a:rPr lang="de-DE" sz="1400" dirty="0" smtClean="0">
                    <a:solidFill>
                      <a:srgbClr val="4969A2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1400" dirty="0" err="1">
                    <a:solidFill>
                      <a:srgbClr val="4969A2"/>
                    </a:solidFill>
                    <a:latin typeface="Lora" panose="02000503000000020004" pitchFamily="2" charset="0"/>
                  </a:rPr>
                  <a:t>data</a:t>
                </a:r>
                <a:r>
                  <a:rPr lang="de-DE" sz="1400" dirty="0">
                    <a:solidFill>
                      <a:srgbClr val="4969A2"/>
                    </a:solidFill>
                    <a:latin typeface="Lora" panose="02000503000000020004" pitchFamily="2" charset="0"/>
                  </a:rPr>
                  <a:t> </a:t>
                </a:r>
                <a:r>
                  <a:rPr lang="en-US" sz="1400" dirty="0" smtClean="0">
                    <a:solidFill>
                      <a:srgbClr val="4969A2"/>
                    </a:solidFill>
                    <a:latin typeface="Lora" panose="02000503000000020004" pitchFamily="2" charset="0"/>
                  </a:rPr>
                  <a:t>analysis</a:t>
                </a:r>
                <a:endParaRPr lang="en-US" sz="1000" dirty="0" smtClean="0"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Regarding</a:t>
                </a: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central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hypothesis 1. 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In simplified terms, this acceptance process regarding an outcome variable could be structurally presented as a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context-process-input-output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model and theoretically we could apply arbitrarily complex </a:t>
                </a:r>
                <a:r>
                  <a:rPr lang="en-US" sz="1000" b="1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structural equation </a:t>
                </a:r>
                <a:r>
                  <a:rPr lang="en-US" sz="1000" b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models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. To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account for the non-normal distribution of the questionnaire items and the small sample, the DWLS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estimator was used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smtClean="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000" b="0" i="1" smtClean="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000" i="1" smtClean="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statistic was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mean and variance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adjusted (e.g. Hancock &amp; Mueller 2013). </a:t>
                </a: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Table 1.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Predicting behavioral intention to use the 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nano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implant</a:t>
                </a: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en-US" sz="10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None/>
                </a:pPr>
                <a:endParaRPr lang="en-US" sz="10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Taking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into account different questionnaire scales, there is a significant influence of the mean valence of the drawn CAM on the intention to use the fictional </a:t>
                </a:r>
                <a:r>
                  <a:rPr lang="en-US" sz="1000" dirty="0" err="1">
                    <a:solidFill>
                      <a:srgbClr val="838383"/>
                    </a:solidFill>
                    <a:latin typeface="Lora" panose="02000503000000020004" pitchFamily="2" charset="0"/>
                  </a:rPr>
                  <a:t>nano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 implant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.	</a:t>
                </a: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Regarding</a:t>
                </a: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central hypothesis 2.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The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study design is a mixed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design with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2 (within) x 3 (between) levels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. This allows the use of </a:t>
                </a:r>
                <a:r>
                  <a:rPr lang="en-US" sz="1000" b="1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multivariate multilevel models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(</a:t>
                </a:r>
                <a:r>
                  <a:rPr lang="en-US" sz="1000" dirty="0" err="1">
                    <a:solidFill>
                      <a:srgbClr val="838383"/>
                    </a:solidFill>
                    <a:latin typeface="Lora" panose="02000503000000020004" pitchFamily="2" charset="0"/>
                  </a:rPr>
                  <a:t>Lischetzke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 et al. 2015)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to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measure the effect of the treatment: </a:t>
                </a:r>
                <a:endParaRPr lang="en-US" sz="10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None/>
                </a:pP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Table 2.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Predicting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mean valence of drawn CAM</a:t>
                </a: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None/>
                </a:pPr>
                <a:endParaRPr lang="de-DE" sz="10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8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None/>
                </a:pPr>
                <a:endParaRPr lang="en-US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7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There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is a stronger predicted change in the individuals' pre-/post difference if a negative CAM was presented compared to the control group.</a:t>
                </a:r>
                <a:endParaRPr lang="en-US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Davis, F. D., &amp; </a:t>
                </a:r>
                <a:r>
                  <a:rPr lang="en-US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Venkatesh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V. (2004). Toward </a:t>
                </a:r>
                <a:r>
                  <a:rPr lang="en-US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preprototype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user acceptance testing of new information systems: implications for software project management. </a:t>
                </a:r>
                <a:r>
                  <a:rPr lang="en-US" sz="600" i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IEEE Transactions on Engineering management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51(1), 31-46.</a:t>
                </a:r>
              </a:p>
              <a:p>
                <a:pPr marL="0" indent="10800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Hancock, G. R., &amp; Mueller, R. O. (Eds.). (2013). Structural equation modeling: A second course. </a:t>
                </a:r>
                <a:r>
                  <a:rPr lang="en-US" sz="600" i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IAP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.</a:t>
                </a:r>
              </a:p>
              <a:p>
                <a:pPr marL="0" indent="10800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600" dirty="0" err="1">
                    <a:solidFill>
                      <a:srgbClr val="838383"/>
                    </a:solidFill>
                    <a:latin typeface="Lora" panose="02000503000000020004" pitchFamily="2" charset="0"/>
                  </a:rPr>
                  <a:t>Lischetzke</a:t>
                </a:r>
                <a:r>
                  <a:rPr lang="en-US" sz="6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T., Reis, D., &amp; Arndt, C. (2015). Data‐analytic strategies for examining the effectiveness of daily interventions. </a:t>
                </a:r>
                <a:r>
                  <a:rPr lang="en-US" sz="600" i="1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Journal of Occupational and Organizational Psychology</a:t>
                </a:r>
                <a:r>
                  <a:rPr lang="en-US" sz="6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88(3), 587-622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.</a:t>
                </a:r>
              </a:p>
              <a:p>
                <a:pPr marL="0" indent="10800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Livanec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S., Stumpf, S., Reuter, L., </a:t>
                </a:r>
                <a:r>
                  <a:rPr lang="de-DE" sz="600" b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Fenn, J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., &amp; Kiesel, A. (2020).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Who’s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gonna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use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this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? Psychological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acceptance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prediction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of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emerging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technologies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and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transdisciplinary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considerations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in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the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anthropocene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[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Manuscript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in </a:t>
                </a:r>
                <a:r>
                  <a:rPr lang="de-DE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preparation</a:t>
                </a:r>
                <a:r>
                  <a:rPr lang="de-DE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].</a:t>
                </a:r>
              </a:p>
              <a:p>
                <a:pPr marL="0" indent="10800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Reuter, L., </a:t>
                </a:r>
                <a:r>
                  <a:rPr lang="en-US" sz="600" b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Fenn, J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., </a:t>
                </a:r>
                <a:r>
                  <a:rPr lang="en-US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Bilo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T. A., Schulz, M., </a:t>
                </a:r>
                <a:r>
                  <a:rPr lang="en-US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Weyland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A. L., </a:t>
                </a:r>
                <a:r>
                  <a:rPr lang="en-US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Kiesel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A., &amp; </a:t>
                </a:r>
                <a:r>
                  <a:rPr lang="en-US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Thomaschke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R. (2021). Leisure walks modulate the cognitive and affective representation of the corona pandemic: Employing Cognitive‐Affective Maps within a randomized experimental design</a:t>
                </a:r>
                <a:r>
                  <a:rPr lang="en-US" sz="600" i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. Applied Psychology: Health and Well‐Being.</a:t>
                </a:r>
                <a:endParaRPr lang="de-DE" sz="600" i="1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Venkatesh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V., &amp; </a:t>
                </a:r>
                <a:r>
                  <a:rPr lang="en-US" sz="6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Bala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H. (2008). Technology acceptance model 3 and a research agenda on interventions. </a:t>
                </a:r>
                <a:r>
                  <a:rPr lang="en-US" sz="600" i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Decision sciences</a:t>
                </a:r>
                <a:r>
                  <a:rPr lang="en-US" sz="6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, 39(2), 273-315.</a:t>
                </a: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900" dirty="0">
                  <a:latin typeface="Lora" panose="02000503000000020004" pitchFamily="2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09913509-F223-477B-BBFF-D1719D564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1" y="326788"/>
                <a:ext cx="10071100" cy="6162912"/>
              </a:xfrm>
              <a:prstGeom prst="rect">
                <a:avLst/>
              </a:prstGeom>
              <a:blipFill rotWithShape="0">
                <a:blip r:embed="rId3"/>
                <a:stretch>
                  <a:fillRect l="-787" t="-1385" r="-787" b="-8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30C39938-9E11-4A9B-835F-91A892FC812F}"/>
              </a:ext>
            </a:extLst>
          </p:cNvPr>
          <p:cNvSpPr txBox="1"/>
          <p:nvPr/>
        </p:nvSpPr>
        <p:spPr>
          <a:xfrm>
            <a:off x="361951" y="6790008"/>
            <a:ext cx="7035799" cy="719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Exploring cognitive affective maps as a new mode of data collection – a future complementary survey research </a:t>
            </a:r>
            <a:r>
              <a:rPr lang="en-US" sz="17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method? </a:t>
            </a: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Julius Fenn, University </a:t>
            </a:r>
            <a:r>
              <a:rPr lang="de-DE" sz="1200" dirty="0" err="1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of</a:t>
            </a: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Freiburg,</a:t>
            </a:r>
            <a:r>
              <a:rPr lang="de-DE" sz="14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4st </a:t>
            </a:r>
            <a:r>
              <a:rPr lang="de-DE" sz="1200" dirty="0" err="1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SMiP</a:t>
            </a: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cohort</a:t>
            </a: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, Supervisors: </a:t>
            </a:r>
            <a:r>
              <a:rPr lang="de-DE" sz="12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Andrea Kiesel, Thorsten Meiser, Tanja </a:t>
            </a:r>
            <a:r>
              <a:rPr lang="de-DE" sz="12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Lischetzke</a:t>
            </a:r>
            <a:endParaRPr lang="de-DE" sz="12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39" y="1924047"/>
            <a:ext cx="3740888" cy="1992634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42106"/>
              </p:ext>
            </p:extLst>
          </p:nvPr>
        </p:nvGraphicFramePr>
        <p:xfrm>
          <a:off x="5874066" y="2443481"/>
          <a:ext cx="4029076" cy="835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031"/>
                <a:gridCol w="782015"/>
                <a:gridCol w="782015"/>
                <a:gridCol w="782015"/>
              </a:tblGrid>
              <a:tr h="14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predictors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  <a:latin typeface="Lora" panose="02000503000000020004"/>
                        </a:rPr>
                        <a:t>est</a:t>
                      </a:r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 (std.)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  <a:latin typeface="Lora" panose="02000503000000020004"/>
                        </a:rPr>
                        <a:t>pvalue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PANAS scale negative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-.218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.054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&lt; 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4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PANAS scale positive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.543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.064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&lt; 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715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Perceived usefulness of the </a:t>
                      </a:r>
                      <a:r>
                        <a:rPr lang="en-US" sz="800" u="none" strike="noStrike" dirty="0" err="1">
                          <a:effectLst/>
                          <a:latin typeface="Lora" panose="02000503000000020004"/>
                        </a:rPr>
                        <a:t>nano</a:t>
                      </a:r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 implant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.217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.059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&lt; .01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4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mean valence of drawn CAM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>
                          <a:effectLst/>
                          <a:latin typeface="Lora" panose="02000503000000020004"/>
                        </a:rPr>
                        <a:t>.455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.082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&lt; .01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75697"/>
              </p:ext>
            </p:extLst>
          </p:nvPr>
        </p:nvGraphicFramePr>
        <p:xfrm>
          <a:off x="6377941" y="4440072"/>
          <a:ext cx="3238500" cy="888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114"/>
                <a:gridCol w="781394"/>
                <a:gridCol w="1058688"/>
                <a:gridCol w="640304"/>
              </a:tblGrid>
              <a:tr h="1196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predictors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latin typeface="Lora" panose="02000503000000020004"/>
                        </a:rPr>
                        <a:t>est</a:t>
                      </a:r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 (se)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predictors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latin typeface="Lora" panose="02000503000000020004"/>
                        </a:rPr>
                        <a:t>est</a:t>
                      </a:r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 (se)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Constant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-0.120 (0.079)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factor scores PANAS neg.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-0.122 (0.059)</a:t>
                      </a:r>
                      <a:r>
                        <a:rPr lang="en-US" sz="800" u="none" strike="noStrike" baseline="30000">
                          <a:effectLst/>
                          <a:latin typeface="Lora" panose="02000503000000020004"/>
                        </a:rPr>
                        <a:t>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85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0.149 (0.091)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post x neg. CAM presented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-0.757 (0.162)</a:t>
                      </a:r>
                      <a:r>
                        <a:rPr lang="en-US" sz="800" u="none" strike="noStrike" baseline="30000">
                          <a:effectLst/>
                          <a:latin typeface="Lora" panose="02000503000000020004"/>
                        </a:rPr>
                        <a:t>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85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neg. CAM presented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0.515 (0.142)***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post x pos. CAM presented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0.564 (0.169)</a:t>
                      </a:r>
                      <a:r>
                        <a:rPr lang="en-US" sz="800" u="none" strike="noStrike" baseline="30000">
                          <a:effectLst/>
                          <a:latin typeface="Lora" panose="02000503000000020004"/>
                        </a:rPr>
                        <a:t>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9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pos. CAM presented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-0.464 (0.145)</a:t>
                      </a:r>
                      <a:r>
                        <a:rPr lang="en-US" sz="800" u="none" strike="noStrike" baseline="30000">
                          <a:effectLst/>
                          <a:latin typeface="Lora" panose="02000503000000020004"/>
                        </a:rPr>
                        <a:t>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post x factor scores PANAS neg.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-0.131 (0.072)</a:t>
                      </a:r>
                      <a:r>
                        <a:rPr lang="en-US" sz="800" u="none" strike="noStrike" baseline="30000" dirty="0">
                          <a:effectLst/>
                          <a:latin typeface="Lora" panose="02000503000000020004"/>
                        </a:rPr>
                        <a:t>*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0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695</Words>
  <Application>Microsoft Office PowerPoint</Application>
  <PresentationFormat>Benutzerdefiniert</PresentationFormat>
  <Paragraphs>89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Lora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beh</dc:creator>
  <cp:lastModifiedBy>Microsoft-Konto</cp:lastModifiedBy>
  <cp:revision>51</cp:revision>
  <cp:lastPrinted>2021-05-20T13:49:59Z</cp:lastPrinted>
  <dcterms:created xsi:type="dcterms:W3CDTF">2021-05-20T10:24:01Z</dcterms:created>
  <dcterms:modified xsi:type="dcterms:W3CDTF">2021-06-04T09:13:50Z</dcterms:modified>
</cp:coreProperties>
</file>