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107632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sel" initials="k" lastIdx="2" clrIdx="0">
    <p:extLst>
      <p:ext uri="{19B8F6BF-5375-455C-9EA6-DF929625EA0E}">
        <p15:presenceInfo xmlns:p15="http://schemas.microsoft.com/office/powerpoint/2012/main" userId="kiesel" providerId="None"/>
      </p:ext>
    </p:extLst>
  </p:cmAuthor>
  <p:cmAuthor id="2" name="Microsoft-Konto" initials="M" lastIdx="13" clrIdx="1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838383"/>
    <a:srgbClr val="4969A2"/>
    <a:srgbClr val="496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88" autoAdjust="0"/>
    <p:restoredTop sz="83467" autoAdjust="0"/>
  </p:normalViewPr>
  <p:slideViewPr>
    <p:cSldViewPr snapToGrid="0" showGuides="1">
      <p:cViewPr>
        <p:scale>
          <a:sx n="75" d="100"/>
          <a:sy n="75" d="100"/>
        </p:scale>
        <p:origin x="1086" y="690"/>
      </p:cViewPr>
      <p:guideLst>
        <p:guide orient="horz" pos="2381"/>
        <p:guide pos="33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F8500-83AF-45C2-BD2D-096AB677C09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41425"/>
            <a:ext cx="47688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32D54-2711-4009-A99A-F92E41E3B8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499621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999242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1498863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99848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2498105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2997726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3497347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3996968" algn="l" defTabSz="999242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2-column design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graphic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-heavy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posters</a:t>
            </a:r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endParaRPr lang="de-DE" sz="14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Adjust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font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sizes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fit Title &amp;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Authors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line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each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(but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no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smaller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than</a:t>
            </a:r>
            <a:r>
              <a:rPr lang="de-DE" sz="14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12pt!)</a:t>
            </a:r>
            <a:endParaRPr lang="en-US" dirty="0"/>
          </a:p>
          <a:p>
            <a:endParaRPr lang="en-US" dirty="0"/>
          </a:p>
          <a:p>
            <a:endParaRPr lang="de-DE" baseline="0" dirty="0"/>
          </a:p>
          <a:p>
            <a:r>
              <a:rPr lang="de-DE" baseline="0" dirty="0"/>
              <a:t>IMPORTANT: This </a:t>
            </a:r>
            <a:r>
              <a:rPr lang="de-DE" baseline="0" dirty="0" err="1"/>
              <a:t>template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"Lora"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titles</a:t>
            </a:r>
            <a:r>
              <a:rPr lang="de-DE" baseline="0" dirty="0"/>
              <a:t> 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also </a:t>
            </a:r>
            <a:r>
              <a:rPr lang="de-DE" baseline="0" dirty="0" err="1"/>
              <a:t>used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SMiP</a:t>
            </a:r>
            <a:r>
              <a:rPr lang="de-DE" baseline="0" dirty="0"/>
              <a:t> logo).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download</a:t>
            </a:r>
            <a:r>
              <a:rPr lang="de-DE" baseline="0" dirty="0"/>
              <a:t> (and </a:t>
            </a:r>
            <a:r>
              <a:rPr lang="de-DE" baseline="0" dirty="0" err="1"/>
              <a:t>then</a:t>
            </a:r>
            <a:r>
              <a:rPr lang="de-DE" baseline="0" dirty="0"/>
              <a:t> </a:t>
            </a:r>
            <a:r>
              <a:rPr lang="de-DE" baseline="0" dirty="0" err="1"/>
              <a:t>install</a:t>
            </a:r>
            <a:r>
              <a:rPr lang="de-DE" baseline="0" dirty="0"/>
              <a:t>)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font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endParaRPr lang="de-DE" baseline="0" dirty="0"/>
          </a:p>
          <a:p>
            <a:r>
              <a:rPr lang="de-DE" baseline="0" dirty="0"/>
              <a:t>https://fonts.google.com/specimen/Lora</a:t>
            </a:r>
          </a:p>
          <a:p>
            <a:r>
              <a:rPr lang="de-DE" baseline="0" dirty="0"/>
              <a:t>(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en-US" baseline="0" dirty="0"/>
              <a:t>licensed under the SIL Open Font License (cf. http://scripts.sil.org/OFL) which means you can use it freely (except for commercial purposes))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32D54-2711-4009-A99A-F92E41E3B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244" y="1237197"/>
            <a:ext cx="9148763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406" y="3970580"/>
            <a:ext cx="8072438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2451" y="402483"/>
            <a:ext cx="2320826" cy="640647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974" y="402483"/>
            <a:ext cx="6827937" cy="6406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974" y="2012414"/>
            <a:ext cx="9283303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68" y="1884671"/>
            <a:ext cx="9283303" cy="3144614"/>
          </a:xfrm>
          <a:prstGeom prst="rect">
            <a:avLst/>
          </a:prstGeom>
        </p:spPr>
        <p:txBody>
          <a:bodyPr anchor="b"/>
          <a:lstStyle>
            <a:lvl1pPr>
              <a:defRPr sz="661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68" y="5059035"/>
            <a:ext cx="9283303" cy="165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974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895" y="2012414"/>
            <a:ext cx="4574381" cy="47965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376" y="1853171"/>
            <a:ext cx="4553359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376" y="2761381"/>
            <a:ext cx="4553359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8896" y="1853171"/>
            <a:ext cx="4575783" cy="90821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8896" y="2761381"/>
            <a:ext cx="4575783" cy="40615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974" y="402484"/>
            <a:ext cx="9283303" cy="1461188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375" y="503978"/>
            <a:ext cx="3471428" cy="1763924"/>
          </a:xfrm>
          <a:prstGeom prst="rect">
            <a:avLst/>
          </a:prstGeom>
        </p:spPr>
        <p:txBody>
          <a:bodyPr anchor="b"/>
          <a:lstStyle>
            <a:lvl1pPr>
              <a:defRPr sz="35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5783" y="1088455"/>
            <a:ext cx="5448895" cy="537226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375" y="2267902"/>
            <a:ext cx="3471428" cy="420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4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43663D56-8D27-4E87-8AA5-CC37BDF4D7E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5327" y="7006700"/>
            <a:ext cx="3632597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01545" y="7006700"/>
            <a:ext cx="2421731" cy="402483"/>
          </a:xfrm>
          <a:prstGeom prst="rect">
            <a:avLst/>
          </a:prstGeom>
        </p:spPr>
        <p:txBody>
          <a:bodyPr/>
          <a:lstStyle/>
          <a:p>
            <a:fld id="{D40655BD-103F-4232-B054-0C36C6D715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E65F02A8-6AA2-405F-B4E6-2C9D5E9C4EDB}"/>
              </a:ext>
            </a:extLst>
          </p:cNvPr>
          <p:cNvSpPr/>
          <p:nvPr userDrawn="1"/>
        </p:nvSpPr>
        <p:spPr>
          <a:xfrm>
            <a:off x="50801" y="6790008"/>
            <a:ext cx="10643244" cy="720000"/>
          </a:xfrm>
          <a:prstGeom prst="rect">
            <a:avLst/>
          </a:prstGeom>
          <a:solidFill>
            <a:srgbClr val="49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967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xmlns="" id="{E57A0614-F841-463B-A191-1013375EA3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8" y="5892899"/>
            <a:ext cx="2283075" cy="8411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DE536AD5-31EB-4274-BDAD-77AB5C64F608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69" y="6860561"/>
            <a:ext cx="2283075" cy="2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09913509-F223-477B-BBFF-D1719D564BC6}"/>
              </a:ext>
            </a:extLst>
          </p:cNvPr>
          <p:cNvSpPr txBox="1">
            <a:spLocks/>
          </p:cNvSpPr>
          <p:nvPr/>
        </p:nvSpPr>
        <p:spPr>
          <a:xfrm>
            <a:off x="394606" y="257641"/>
            <a:ext cx="10071100" cy="6173072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Use of a technology can be predicted according to the technology acceptance model (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&amp; </a:t>
            </a:r>
            <a:r>
              <a:rPr lang="en-US" sz="10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 2008). Thereby, questionnaires assess previously known influencing variables. To identify further influential factors on technology acceptance so called </a:t>
            </a:r>
            <a:r>
              <a:rPr lang="en-US" sz="1000" b="1" dirty="0">
                <a:solidFill>
                  <a:srgbClr val="838383"/>
                </a:solidFill>
                <a:latin typeface="Lora" panose="02000503000000020004" pitchFamily="2" charset="0"/>
              </a:rPr>
              <a:t>"Cognitive Affective Maps" (CAMs) 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can be applied (e.g. </a:t>
            </a:r>
            <a:r>
              <a:rPr lang="de-DE" sz="10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de-DE" sz="1000" dirty="0">
                <a:solidFill>
                  <a:srgbClr val="838383"/>
                </a:solidFill>
                <a:latin typeface="Lora" panose="02000503000000020004" pitchFamily="2" charset="0"/>
              </a:rPr>
              <a:t> et al. 2020)</a:t>
            </a:r>
            <a:r>
              <a:rPr lang="en-US" sz="1000" dirty="0">
                <a:solidFill>
                  <a:srgbClr val="838383"/>
                </a:solidFill>
                <a:latin typeface="Lora" panose="02000503000000020004" pitchFamily="2" charset="0"/>
              </a:rPr>
              <a:t>. CAMs are a quantitative and qualitative research tool to identify, visually represent and analyze existing belief structures or attitudes. </a:t>
            </a:r>
            <a:endParaRPr lang="de-DE" sz="1000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1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CAM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drawn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by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a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concerning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 acceptance of a fictional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implant</a:t>
            </a: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Only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recently have CAMs been increasingly researched quantitatively (e.g. Reuter et al. 2021),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and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currently Therefore I am working on an </a:t>
            </a: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R package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to quantitatively analyze these kinds of networks (aggregating CAMs, computing complex network indicators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…).</a:t>
            </a:r>
            <a:endParaRPr lang="de-DE" sz="1000" dirty="0" smtClean="0"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Pilot </a:t>
            </a:r>
            <a:r>
              <a:rPr lang="de-DE" sz="1400" dirty="0" err="1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study</a:t>
            </a:r>
            <a:endParaRPr lang="de-DE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N=90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participants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, 2x2 </a:t>
            </a:r>
            <a:r>
              <a:rPr lang="de-DE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mixed</a:t>
            </a:r>
            <a:r>
              <a:rPr lang="de-DE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design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Answered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questionnaire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scales and drew a CAM regarding a scenario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text </a:t>
            </a: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Treatment: participants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were presented a CAM with the opposite affective connotation to their previously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CAM;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ontrol group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&gt; two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central hypotheses (which will result in two publications after replication in a larger sample size): </a:t>
            </a: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Can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CAM data provide additional information to questionnaires and thus have an additional predictive value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?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Does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the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treatment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have a measurable impact beyond the (possible) temporal instability of CAMs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?</a:t>
            </a:r>
            <a:endParaRPr lang="en-US" sz="1400" dirty="0" smtClean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ctr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Preliminary</a:t>
            </a:r>
            <a:r>
              <a:rPr lang="de-DE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data</a:t>
            </a:r>
            <a:r>
              <a:rPr lang="de-DE" sz="14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analyses</a:t>
            </a:r>
            <a:endParaRPr lang="en-US" sz="1000" dirty="0" smtClean="0"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endParaRPr lang="en-US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FontTx/>
              <a:buNone/>
            </a:pP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	</a:t>
            </a: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de-DE" sz="10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8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ts val="1500"/>
              </a:lnSpc>
              <a:spcBef>
                <a:spcPts val="600"/>
              </a:spcBef>
              <a:buNone/>
            </a:pP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de-DE" sz="7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  <a:p>
            <a:pPr marL="0" indent="10800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700" dirty="0" smtClean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30C39938-9E11-4A9B-835F-91A892FC812F}"/>
              </a:ext>
            </a:extLst>
          </p:cNvPr>
          <p:cNvSpPr txBox="1"/>
          <p:nvPr/>
        </p:nvSpPr>
        <p:spPr>
          <a:xfrm>
            <a:off x="361951" y="6790008"/>
            <a:ext cx="7324724" cy="719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Exploring cognitive affective maps as a new mode of data </a:t>
            </a:r>
            <a:r>
              <a:rPr lang="en-US" sz="17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collection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Julius 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Fenn, University </a:t>
            </a:r>
            <a:r>
              <a:rPr lang="de-DE" sz="1200" dirty="0" err="1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of</a:t>
            </a:r>
            <a:r>
              <a:rPr lang="de-DE" sz="1200" dirty="0" smtClean="0">
                <a:solidFill>
                  <a:schemeClr val="bg1"/>
                </a:solidFill>
                <a:latin typeface="Lora" panose="02000503000000020004" pitchFamily="2" charset="0"/>
                <a:cs typeface="Arial" panose="020B0604020202020204" pitchFamily="34" charset="0"/>
              </a:rPr>
              <a:t> Freiburg</a:t>
            </a:r>
            <a:endParaRPr lang="de-DE" sz="1200" dirty="0">
              <a:solidFill>
                <a:schemeClr val="bg1"/>
              </a:solidFill>
              <a:latin typeface="Lora" panose="020005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7" y="1669099"/>
            <a:ext cx="3617911" cy="192712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61950" y="5800263"/>
            <a:ext cx="7591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108000">
              <a:lnSpc>
                <a:spcPct val="150000"/>
              </a:lnSpc>
            </a:pP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Hancock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G. R., &amp; Mueller, R. O. (Eds.). (2013). Structural equation modeling: A second course.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IAP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</a:p>
          <a:p>
            <a:pPr lvl="1" indent="-108000">
              <a:lnSpc>
                <a:spcPct val="150000"/>
              </a:lnSpc>
            </a:pP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Lischetzke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T., Reis, D., &amp; Arndt, C. (2015). Data‐analytic strategies for examining the effectiveness of daily interventions.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Journal of Occupational and Organizational Psychology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88(3), 587-622.</a:t>
            </a:r>
          </a:p>
          <a:p>
            <a:pPr lvl="1" indent="-108000">
              <a:lnSpc>
                <a:spcPct val="150000"/>
              </a:lnSpc>
            </a:pP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Livanec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S.,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Stumpf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M., Reuter 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L., </a:t>
            </a:r>
            <a:r>
              <a:rPr lang="en-US" sz="600" b="1" dirty="0" smtClean="0">
                <a:solidFill>
                  <a:srgbClr val="838383"/>
                </a:solidFill>
                <a:latin typeface="Lora" panose="02000503000000020004" pitchFamily="2" charset="0"/>
              </a:rPr>
              <a:t>Fenn J. 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A. (2021). Who’s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gonna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use this? Psychological acceptance prediction of emerging technologies and transdisciplinary considerations in the Anthropocene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Manuscript 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submitted 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for publication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</a:p>
          <a:p>
            <a:pPr lvl="1" indent="-108000">
              <a:lnSpc>
                <a:spcPct val="150000"/>
              </a:lnSpc>
            </a:pP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Reuter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L., </a:t>
            </a:r>
            <a:r>
              <a:rPr lang="en-US" sz="600" b="1" dirty="0">
                <a:solidFill>
                  <a:srgbClr val="838383"/>
                </a:solidFill>
                <a:latin typeface="Lora" panose="02000503000000020004" pitchFamily="2" charset="0"/>
              </a:rPr>
              <a:t>Fenn, J.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</a:t>
            </a:r>
            <a:r>
              <a:rPr lang="en-US" sz="600" b="1" dirty="0">
                <a:solidFill>
                  <a:srgbClr val="838383"/>
                </a:solidFill>
                <a:latin typeface="Lora" panose="02000503000000020004" pitchFamily="2" charset="0"/>
              </a:rPr>
              <a:t>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Bilo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T. A., Schulz, M.,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Weyland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A. L.,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Kiesel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A., 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Thomaschke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R. (2021). Leisure walks modulate the cognitive and affective representation of the corona pandemic: Employing Cognitive‐Affective Maps within a randomized experimental design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. Applied Psychology: Health and Well‐Being.</a:t>
            </a:r>
            <a:endParaRPr lang="de-DE" sz="600" i="1" dirty="0">
              <a:solidFill>
                <a:srgbClr val="838383"/>
              </a:solidFill>
              <a:latin typeface="Lora" panose="02000503000000020004" pitchFamily="2" charset="0"/>
            </a:endParaRPr>
          </a:p>
          <a:p>
            <a:pPr lvl="1" indent="-108000">
              <a:lnSpc>
                <a:spcPct val="150000"/>
              </a:lnSpc>
            </a:pP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Venkatesh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V., &amp; </a:t>
            </a:r>
            <a:r>
              <a:rPr lang="en-US" sz="600" dirty="0" err="1">
                <a:solidFill>
                  <a:srgbClr val="838383"/>
                </a:solidFill>
                <a:latin typeface="Lora" panose="02000503000000020004" pitchFamily="2" charset="0"/>
              </a:rPr>
              <a:t>Bala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H. (2008). Technology acceptance model 3 and a research agenda on interventions. </a:t>
            </a:r>
            <a:r>
              <a:rPr lang="en-US" sz="600" i="1" dirty="0">
                <a:solidFill>
                  <a:srgbClr val="838383"/>
                </a:solidFill>
                <a:latin typeface="Lora" panose="02000503000000020004" pitchFamily="2" charset="0"/>
              </a:rPr>
              <a:t>Decision sciences</a:t>
            </a:r>
            <a:r>
              <a:rPr lang="en-US" sz="600" dirty="0">
                <a:solidFill>
                  <a:srgbClr val="838383"/>
                </a:solidFill>
                <a:latin typeface="Lora" panose="02000503000000020004" pitchFamily="2" charset="0"/>
              </a:rPr>
              <a:t>, 39(2), 273-315</a:t>
            </a:r>
            <a:r>
              <a:rPr lang="en-US" sz="600" dirty="0" smtClean="0">
                <a:solidFill>
                  <a:srgbClr val="838383"/>
                </a:solidFill>
                <a:latin typeface="Lora" panose="02000503000000020004" pitchFamily="2" charset="0"/>
              </a:rPr>
              <a:t>.</a:t>
            </a:r>
            <a:endParaRPr lang="en-US" sz="600" dirty="0">
              <a:solidFill>
                <a:srgbClr val="838383"/>
              </a:solidFill>
              <a:latin typeface="Lora" panose="02000503000000020004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1951" y="214303"/>
            <a:ext cx="1007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Predicting technology acceptance using CAMs as </a:t>
            </a:r>
            <a:r>
              <a:rPr lang="en-US" sz="16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additional measurement tool to </a:t>
            </a:r>
            <a:r>
              <a:rPr lang="en-US" sz="1600" dirty="0" smtClean="0">
                <a:solidFill>
                  <a:srgbClr val="4969A2"/>
                </a:solidFill>
                <a:latin typeface="Lora" pitchFamily="2" charset="0"/>
                <a:cs typeface="Times New Roman" panose="02020603050405020304" pitchFamily="18" charset="0"/>
              </a:rPr>
              <a:t>questionnaires</a:t>
            </a:r>
            <a:endParaRPr lang="de-DE" sz="1600" dirty="0">
              <a:solidFill>
                <a:srgbClr val="4969A2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5" y="1977929"/>
            <a:ext cx="2363357" cy="1971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5566819" y="1977929"/>
                <a:ext cx="2419211" cy="2208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108000" algn="just" defTabSz="914400">
                  <a:lnSpc>
                    <a:spcPts val="1500"/>
                  </a:lnSpc>
                  <a:spcBef>
                    <a:spcPts val="600"/>
                  </a:spcBef>
                </a:pPr>
                <a:r>
                  <a:rPr lang="de-DE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H</a:t>
                </a:r>
                <a:r>
                  <a:rPr lang="en-US" sz="1000" dirty="0" err="1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ypothesis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1.  Using </a:t>
                </a:r>
                <a:r>
                  <a:rPr lang="en-US" sz="1000" b="1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structural equation models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it is possible to structurally analyze the acceptance process of a fictional technology. To account for the non-normal distribution of the questionnaire items and the small sample, the DWLS estimator was used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>
                            <a:solidFill>
                              <a:srgbClr val="838383"/>
                            </a:solidFill>
                            <a:latin typeface="Lora" pitchFamily="2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de-DE" sz="1000">
                            <a:solidFill>
                              <a:srgbClr val="838383"/>
                            </a:solidFill>
                            <a:latin typeface="Lora" pitchFamily="2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000">
                            <a:solidFill>
                              <a:srgbClr val="838383"/>
                            </a:solidFill>
                            <a:latin typeface="Lora" pitchFamily="2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 statistic was mean and variance adjusted (e.g. </a:t>
                </a:r>
                <a:r>
                  <a:rPr lang="en-US" sz="1000" dirty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Hancock &amp; Mueller 2013</a:t>
                </a:r>
                <a:r>
                  <a:rPr lang="en-US" sz="1000" dirty="0" smtClean="0">
                    <a:solidFill>
                      <a:srgbClr val="838383"/>
                    </a:solidFill>
                    <a:latin typeface="Lora" pitchFamily="2" charset="0"/>
                    <a:cs typeface="Times New Roman" panose="02020603050405020304" pitchFamily="18" charset="0"/>
                  </a:rPr>
                  <a:t>):</a:t>
                </a:r>
                <a:endParaRPr lang="en-US" sz="1000" dirty="0">
                  <a:solidFill>
                    <a:srgbClr val="838383"/>
                  </a:solidFill>
                  <a:latin typeface="Lora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19" y="1977929"/>
                <a:ext cx="2419211" cy="22082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/>
          <p:cNvSpPr txBox="1"/>
          <p:nvPr/>
        </p:nvSpPr>
        <p:spPr>
          <a:xfrm>
            <a:off x="5534164" y="4298634"/>
            <a:ext cx="241921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08000" algn="just" defTabSz="914400">
              <a:lnSpc>
                <a:spcPts val="1500"/>
              </a:lnSpc>
              <a:spcBef>
                <a:spcPts val="600"/>
              </a:spcBef>
            </a:pP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H</a:t>
            </a:r>
            <a:r>
              <a:rPr lang="en-US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ypothesis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2. The study design is a mixed design with 2 (within) x 3 (between) levels. This allows the use of </a:t>
            </a:r>
            <a:r>
              <a:rPr lang="en-US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multivariate multilevel models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Lischetzke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et al. 2015) to measure the effect of the treatment:</a:t>
            </a:r>
          </a:p>
          <a:p>
            <a:pPr algn="just"/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65843"/>
              </p:ext>
            </p:extLst>
          </p:nvPr>
        </p:nvGraphicFramePr>
        <p:xfrm>
          <a:off x="7986030" y="4258798"/>
          <a:ext cx="2363358" cy="158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355"/>
                <a:gridCol w="906003"/>
              </a:tblGrid>
              <a:tr h="1443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predictors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 err="1">
                          <a:effectLst/>
                        </a:rPr>
                        <a:t>est</a:t>
                      </a:r>
                      <a:r>
                        <a:rPr lang="en-US" sz="800" u="none" strike="noStrike" dirty="0">
                          <a:effectLst/>
                        </a:rPr>
                        <a:t> (se)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Constant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-0.120 (0.079)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443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0.149 (0.091)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79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neg.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0.515 (0.142)***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79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pos. CAM presented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-0.464 (0.145)</a:t>
                      </a:r>
                      <a:r>
                        <a:rPr lang="en-US" sz="800" u="none" strike="noStrike" baseline="30000">
                          <a:effectLst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79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factor scores PANAS neg.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-0.122 (0.059)</a:t>
                      </a:r>
                      <a:r>
                        <a:rPr lang="en-US" sz="800" u="none" strike="noStrike" baseline="30000">
                          <a:effectLst/>
                        </a:rPr>
                        <a:t>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79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post x neg. CAM presented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-0.757 (0.162)</a:t>
                      </a:r>
                      <a:r>
                        <a:rPr lang="en-US" sz="800" u="none" strike="noStrike" baseline="30000">
                          <a:effectLst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1797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post x pos. CAM presented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>
                          <a:effectLst/>
                        </a:rPr>
                        <a:t>0.564 (0.169)</a:t>
                      </a:r>
                      <a:r>
                        <a:rPr lang="en-US" sz="800" u="none" strike="noStrike" baseline="30000">
                          <a:effectLst/>
                        </a:rPr>
                        <a:t>***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2565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post x factor scores PANAS neg.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-0.131 (0.072)</a:t>
                      </a:r>
                      <a:r>
                        <a:rPr lang="en-US" sz="800" u="none" strike="noStrike" baseline="30000" dirty="0">
                          <a:effectLst/>
                        </a:rPr>
                        <a:t>*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ora" pitchFamily="2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7468365" y="5847098"/>
            <a:ext cx="3029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Table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mean valence of drawn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CAM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468365" y="4031443"/>
            <a:ext cx="3398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Figure</a:t>
            </a:r>
            <a:r>
              <a:rPr lang="de-DE" sz="1000" b="1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2</a:t>
            </a:r>
            <a:r>
              <a:rPr lang="de-DE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. </a:t>
            </a:r>
            <a:r>
              <a:rPr lang="en-US" sz="1000" dirty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Predicting 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intention to use the </a:t>
            </a:r>
            <a:r>
              <a:rPr lang="en-US" sz="1000" dirty="0" err="1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nano</a:t>
            </a:r>
            <a:r>
              <a:rPr lang="en-US" sz="1000" dirty="0" smtClean="0">
                <a:solidFill>
                  <a:srgbClr val="838383"/>
                </a:solidFill>
                <a:latin typeface="Lora" pitchFamily="2" charset="0"/>
                <a:cs typeface="Times New Roman" panose="02020603050405020304" pitchFamily="18" charset="0"/>
              </a:rPr>
              <a:t> implant</a:t>
            </a:r>
            <a:endParaRPr lang="en-US" sz="1000" dirty="0">
              <a:solidFill>
                <a:srgbClr val="838383"/>
              </a:solidFill>
              <a:latin typeface="Lor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624</Words>
  <Application>Microsoft Office PowerPoint</Application>
  <PresentationFormat>Benutzerdefiniert</PresentationFormat>
  <Paragraphs>72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Lora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beh</dc:creator>
  <cp:lastModifiedBy>Microsoft-Konto</cp:lastModifiedBy>
  <cp:revision>85</cp:revision>
  <cp:lastPrinted>2021-05-20T13:49:59Z</cp:lastPrinted>
  <dcterms:created xsi:type="dcterms:W3CDTF">2021-05-20T10:24:01Z</dcterms:created>
  <dcterms:modified xsi:type="dcterms:W3CDTF">2021-06-15T08:26:44Z</dcterms:modified>
</cp:coreProperties>
</file>