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sel" initials="k" lastIdx="2" clrIdx="0">
    <p:extLst>
      <p:ext uri="{19B8F6BF-5375-455C-9EA6-DF929625EA0E}">
        <p15:presenceInfo xmlns:p15="http://schemas.microsoft.com/office/powerpoint/2012/main" userId="kies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3467" autoAdjust="0"/>
  </p:normalViewPr>
  <p:slideViewPr>
    <p:cSldViewPr snapToGrid="0" showGuides="1">
      <p:cViewPr>
        <p:scale>
          <a:sx n="100" d="100"/>
          <a:sy n="100" d="100"/>
        </p:scale>
        <p:origin x="1272" y="-486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09913509-F223-477B-BBFF-D1719D564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951" y="326788"/>
                <a:ext cx="10071100" cy="6162912"/>
              </a:xfrm>
              <a:prstGeom prst="rect">
                <a:avLst/>
              </a:prstGeom>
            </p:spPr>
            <p:txBody>
              <a:bodyPr lIns="0" tIns="0" rIns="0" bIns="0" numCol="2" spcCol="360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Predicting technology acceptance using CAMs as an additional measurement tool to enrich questionnaire data</a:t>
                </a:r>
                <a:endParaRPr lang="de-DE" sz="1400" dirty="0" smtClean="0">
                  <a:solidFill>
                    <a:srgbClr val="4969A2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Use of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a technology can be predicted according to the technology acceptance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 (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Venkatesh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&amp;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Bala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2008). Thereby, questionnaires assess previously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known influencing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variables. To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identify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further influential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factors on technology acceptance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called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"Cognitive Affective Maps" (CAMs)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can be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applied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(e.g. </a:t>
                </a:r>
                <a:r>
                  <a:rPr lang="de-DE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Livanec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et al. 2020)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CAMs are a quantitative and qualitative research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tool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 identify, visually represent and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analyze existing belief structures or attitudes. </a:t>
                </a: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en-US" sz="1000" b="1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Figure</a:t>
                </a:r>
                <a:r>
                  <a:rPr lang="de-DE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1</a:t>
                </a: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example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 CAM concerning the acceptance of a fictional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implant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Only recently have CAMs been increasingly researched quantitatively (e.g. Reuter et al. 2021), and I am currently working on an </a:t>
                </a: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R package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to quantitatively analyze these kinds of networks (aggregating CAMs, computing complex network indicators…).</a:t>
                </a:r>
                <a:endParaRPr lang="de-DE" sz="1000" dirty="0" smtClean="0">
                  <a:latin typeface="Lora" panose="02000503000000020004" pitchFamily="2" charset="0"/>
                </a:endParaRPr>
              </a:p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de-DE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Pilot </a:t>
                </a:r>
                <a:r>
                  <a:rPr lang="de-DE" sz="1400" dirty="0" err="1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study</a:t>
                </a:r>
                <a:endParaRPr lang="de-DE" sz="1000" dirty="0" smtClean="0"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Subjects (N=90) were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presented with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 fictional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scenario text about a technological implant for sleep-wake regulation and subsequently answered questionnaire scales and created a CAM related to the technological implant. In a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second session,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 participants were presented a CAM with the opposite affective connotation to their previously CAM as a treatment. Subsequently, the participants answered the same questionnaires again and drew a second CAM. In addition, there was a control group that received no treatments. The study design allows for two central hypotheses to be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explored (which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will result in two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publications after replication in a larger sample size): 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endParaRPr lang="de-DE" sz="1000" dirty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Can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CAM data provide additional information and thus increase the prediction of an outcome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variable?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Does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 treatment, the engagement with a CAM with the opposite affective connotation, have a measurable impact beyond the (possible) temporal instability of CAMs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?</a:t>
                </a:r>
                <a:endParaRPr lang="en-US" sz="1400" dirty="0" smtClean="0">
                  <a:solidFill>
                    <a:srgbClr val="4969A2"/>
                  </a:solidFill>
                  <a:latin typeface="Lora" panose="02000503000000020004" pitchFamily="2" charset="0"/>
                </a:endParaRPr>
              </a:p>
              <a:p>
                <a:pPr marL="0" indent="108000" algn="ctr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Preliminary</a:t>
                </a:r>
                <a:r>
                  <a:rPr lang="de-DE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 </a:t>
                </a:r>
                <a:r>
                  <a:rPr lang="de-DE" sz="1400" dirty="0" err="1">
                    <a:solidFill>
                      <a:srgbClr val="4969A2"/>
                    </a:solidFill>
                    <a:latin typeface="Lora" panose="02000503000000020004" pitchFamily="2" charset="0"/>
                  </a:rPr>
                  <a:t>data</a:t>
                </a:r>
                <a:r>
                  <a:rPr lang="de-DE" sz="1400" dirty="0">
                    <a:solidFill>
                      <a:srgbClr val="4969A2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400" dirty="0" smtClean="0">
                    <a:solidFill>
                      <a:srgbClr val="4969A2"/>
                    </a:solidFill>
                    <a:latin typeface="Lora" panose="02000503000000020004" pitchFamily="2" charset="0"/>
                  </a:rPr>
                  <a:t>analyses</a:t>
                </a:r>
                <a:endParaRPr lang="en-US" sz="1000" dirty="0" smtClean="0"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H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ypothesis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1.  Questionnaire and CAM data are assumed to predict a behavioral-oriented outcome variable. This prediction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could be structurally presented as a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context-process-input-output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 and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analyzed by </a:t>
                </a: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structural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equation </a:t>
                </a:r>
                <a:r>
                  <a:rPr lang="en-US" sz="1000" b="1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models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 To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account for the non-normal distribution of the questionnaire items and the small sample, the DWLS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estimator was used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 i="1" smtClean="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statistic was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mean and variance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adjusted (e.g. Hancock &amp; Mueller 2013). 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FontTx/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Table 1.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Predicting behavioral intention to use the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implantTaking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into account different questionnaire scales, there is a significant influence of the mean valence of the drawn CAM on the intention to use the fictional 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anose="02000503000000020004" pitchFamily="2" charset="0"/>
                  </a:rPr>
                  <a:t>nano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 implant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.	</a:t>
                </a: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H</a:t>
                </a:r>
                <a:r>
                  <a:rPr lang="en-US" sz="1000" dirty="0" err="1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ypothesis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2.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The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study design is a mixed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design with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2 (within) x 3 (between) levels. This allows the use of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multivariate multilevel models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(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anose="02000503000000020004" pitchFamily="2" charset="0"/>
                  </a:rPr>
                  <a:t>Lischetzke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 et al. 2015)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to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measure the effect of the treatment: </a:t>
                </a:r>
                <a:endParaRPr lang="en-US" sz="10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  <a:p>
                <a:pPr marL="0" indent="108000" algn="just">
                  <a:lnSpc>
                    <a:spcPts val="1500"/>
                  </a:lnSpc>
                  <a:spcBef>
                    <a:spcPts val="600"/>
                  </a:spcBef>
                  <a:buNone/>
                </a:pPr>
                <a:r>
                  <a:rPr lang="de-DE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Table 2. </a:t>
                </a:r>
                <a:r>
                  <a:rPr lang="en-US" sz="1000" dirty="0">
                    <a:solidFill>
                      <a:srgbClr val="838383"/>
                    </a:solidFill>
                    <a:latin typeface="Lora" panose="02000503000000020004" pitchFamily="2" charset="0"/>
                  </a:rPr>
                  <a:t>Predicting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mean valence of drawn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anose="02000503000000020004" pitchFamily="2" charset="0"/>
                  </a:rPr>
                  <a:t>CAM</a:t>
                </a:r>
                <a:endParaRPr lang="en-US" sz="700" dirty="0" smtClean="0">
                  <a:solidFill>
                    <a:srgbClr val="838383"/>
                  </a:solidFill>
                  <a:latin typeface="Lora" panose="02000503000000020004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913509-F223-477B-BBFF-D1719D56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1" y="326788"/>
                <a:ext cx="10071100" cy="6162912"/>
              </a:xfrm>
              <a:prstGeom prst="rect">
                <a:avLst/>
              </a:prstGeom>
              <a:blipFill rotWithShape="0">
                <a:blip r:embed="rId3"/>
                <a:stretch>
                  <a:fillRect l="-787" t="-1286" r="-787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614986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collection – a future complementary survey research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method? 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4" y="2086878"/>
            <a:ext cx="3740888" cy="1992634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35712"/>
              </p:ext>
            </p:extLst>
          </p:nvPr>
        </p:nvGraphicFramePr>
        <p:xfrm>
          <a:off x="5982653" y="2248171"/>
          <a:ext cx="4029076" cy="83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031"/>
                <a:gridCol w="782015"/>
                <a:gridCol w="782015"/>
                <a:gridCol w="782015"/>
              </a:tblGrid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(std.)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pvalue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PANAS scale negative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-.218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PANAS scale positive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1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Perceived usefulness of the </a:t>
                      </a:r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nano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implant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.217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.059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4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mean valence of drawn CAM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Lora" panose="02000503000000020004"/>
                        </a:rPr>
                        <a:t>.455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.082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&lt; .01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60309"/>
              </p:ext>
            </p:extLst>
          </p:nvPr>
        </p:nvGraphicFramePr>
        <p:xfrm>
          <a:off x="5006341" y="2934607"/>
          <a:ext cx="3238500" cy="114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114"/>
                <a:gridCol w="781394"/>
                <a:gridCol w="1058688"/>
                <a:gridCol w="640304"/>
              </a:tblGrid>
              <a:tr h="1196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predictors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Lora" panose="02000503000000020004"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 (se)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Constant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-0.120 (0.079)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factor scores PANAS neg.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-0.122 (0.059)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0.149 (0.091)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post x neg.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Lora" panose="02000503000000020004"/>
                        </a:rPr>
                        <a:t>-0.757 (0.162)</a:t>
                      </a:r>
                      <a:r>
                        <a:rPr lang="en-US" sz="800" b="1" u="none" strike="noStrike" baseline="30000" dirty="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8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neg. CAM presented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0.515 (0.142)***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post x pos.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0.564 (0.169)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9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pos.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-0.464 (0.145)</a:t>
                      </a:r>
                      <a:r>
                        <a:rPr lang="en-US" sz="800" u="none" strike="noStrike" baseline="30000">
                          <a:effectLst/>
                          <a:latin typeface="Lora" panose="02000503000000020004"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Lora" panose="02000503000000020004"/>
                        </a:rPr>
                        <a:t>post x factor scores PANAS neg.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Lora" panose="02000503000000020004"/>
                        </a:rPr>
                        <a:t>-0.131 (0.072)</a:t>
                      </a:r>
                      <a:r>
                        <a:rPr lang="en-US" sz="800" u="none" strike="noStrike" baseline="30000" dirty="0">
                          <a:effectLst/>
                          <a:latin typeface="Lora" panose="02000503000000020004"/>
                        </a:rPr>
                        <a:t>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anose="02000503000000020004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434369" y="5566370"/>
            <a:ext cx="532888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0000" indent="-179388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Davis, F. D.,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V. (2004). Toward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preprototype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 user acceptance testing of new information systems: implications for software project management.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IEEE Transactions on Engineering management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51(1), </a:t>
            </a:r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31-46.</a:t>
            </a:r>
          </a:p>
          <a:p>
            <a:pPr marL="180000" indent="-179388"/>
            <a:r>
              <a:rPr lang="en-US" sz="700" dirty="0" smtClean="0">
                <a:solidFill>
                  <a:srgbClr val="838383"/>
                </a:solidFill>
                <a:latin typeface="Lora" panose="02000503000000020004" pitchFamily="2" charset="0"/>
              </a:rPr>
              <a:t>Hancock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G. R., &amp; Mueller, R. O. (Eds.). (2013). Structural equation modeling: A second course.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IAP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</a:p>
          <a:p>
            <a:pPr marL="180000" indent="-179388"/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Lischetzke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T., Reis, D., &amp; Arndt, C. (2015). Data‐analytic strategies for examining the effectiveness of daily interventions. 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Journal of Occupational and Organizational Psychology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88(3), 587-622.</a:t>
            </a:r>
          </a:p>
          <a:p>
            <a:pPr marL="180000" indent="-179388"/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, S., Stumpf, S., Reuter, L., </a:t>
            </a:r>
            <a:r>
              <a:rPr lang="de-DE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., &amp; Kiesel, A. (2020).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Who’s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use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this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? Psychological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acceptance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prediction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of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emerging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technologies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and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transdisciplinary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considerations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in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the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anthropocene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[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Manuscript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 in </a:t>
            </a:r>
            <a:r>
              <a:rPr lang="de-DE" sz="700" dirty="0" err="1">
                <a:solidFill>
                  <a:srgbClr val="838383"/>
                </a:solidFill>
                <a:latin typeface="Lora" panose="02000503000000020004" pitchFamily="2" charset="0"/>
              </a:rPr>
              <a:t>preparation</a:t>
            </a:r>
            <a:r>
              <a:rPr lang="de-DE" sz="700" dirty="0">
                <a:solidFill>
                  <a:srgbClr val="838383"/>
                </a:solidFill>
                <a:latin typeface="Lora" panose="02000503000000020004" pitchFamily="2" charset="0"/>
              </a:rPr>
              <a:t>].</a:t>
            </a:r>
          </a:p>
          <a:p>
            <a:pPr marL="179388" indent="-179388"/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700" b="1" dirty="0">
                <a:solidFill>
                  <a:srgbClr val="838383"/>
                </a:solidFill>
                <a:latin typeface="Lora" panose="02000503000000020004" pitchFamily="2" charset="0"/>
              </a:rPr>
              <a:t>Fenn, J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7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7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7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</a:t>
            </a:r>
            <a:r>
              <a:rPr lang="en-US" sz="700" i="1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de-DE" sz="700" i="1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833</Words>
  <Application>Microsoft Office PowerPoint</Application>
  <PresentationFormat>Benutzerdefiniert</PresentationFormat>
  <Paragraphs>77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Lora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61</cp:revision>
  <cp:lastPrinted>2021-05-20T13:49:59Z</cp:lastPrinted>
  <dcterms:created xsi:type="dcterms:W3CDTF">2021-05-20T10:24:01Z</dcterms:created>
  <dcterms:modified xsi:type="dcterms:W3CDTF">2021-06-15T08:36:06Z</dcterms:modified>
</cp:coreProperties>
</file>