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07632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sel" initials="k" lastIdx="2" clrIdx="0">
    <p:extLst>
      <p:ext uri="{19B8F6BF-5375-455C-9EA6-DF929625EA0E}">
        <p15:presenceInfo xmlns:p15="http://schemas.microsoft.com/office/powerpoint/2012/main" userId="kiesel" providerId="None"/>
      </p:ext>
    </p:extLst>
  </p:cmAuthor>
  <p:cmAuthor id="2" name="Microsoft-Konto" initials="M" lastIdx="13" clrIdx="1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838383"/>
    <a:srgbClr val="4969A2"/>
    <a:srgbClr val="49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8" autoAdjust="0"/>
    <p:restoredTop sz="83467" autoAdjust="0"/>
  </p:normalViewPr>
  <p:slideViewPr>
    <p:cSldViewPr snapToGrid="0" showGuides="1">
      <p:cViewPr>
        <p:scale>
          <a:sx n="125" d="100"/>
          <a:sy n="125" d="100"/>
        </p:scale>
        <p:origin x="1170" y="-1062"/>
      </p:cViewPr>
      <p:guideLst>
        <p:guide orient="horz" pos="2381"/>
        <p:guide pos="3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8500-83AF-45C2-BD2D-096AB677C09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41425"/>
            <a:ext cx="4768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2D54-2711-4009-A99A-F92E41E3B8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499621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999242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1498863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99848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249810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2997726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3497347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3996968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2-column design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graphic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-heavy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posters</a:t>
            </a:r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Adjust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font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sizes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fit Title &amp;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Authors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line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each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(but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no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smaller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than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12pt!)</a:t>
            </a:r>
            <a:endParaRPr lang="en-US" dirty="0"/>
          </a:p>
          <a:p>
            <a:endParaRPr lang="en-US" dirty="0"/>
          </a:p>
          <a:p>
            <a:endParaRPr lang="de-DE" baseline="0" dirty="0"/>
          </a:p>
          <a:p>
            <a:r>
              <a:rPr lang="de-DE" baseline="0" dirty="0"/>
              <a:t>IMPORTANT: This </a:t>
            </a:r>
            <a:r>
              <a:rPr lang="de-DE" baseline="0" dirty="0" err="1"/>
              <a:t>template</a:t>
            </a:r>
            <a:r>
              <a:rPr lang="de-DE" baseline="0" dirty="0"/>
              <a:t> </a:t>
            </a:r>
            <a:r>
              <a:rPr lang="de-DE" baseline="0" dirty="0" err="1"/>
              <a:t>uses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"Lora"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titles</a:t>
            </a:r>
            <a:r>
              <a:rPr lang="de-DE" baseline="0" dirty="0"/>
              <a:t> 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also </a:t>
            </a:r>
            <a:r>
              <a:rPr lang="de-DE" baseline="0" dirty="0" err="1"/>
              <a:t>used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SMiP</a:t>
            </a:r>
            <a:r>
              <a:rPr lang="de-DE" baseline="0" dirty="0"/>
              <a:t> logo).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download</a:t>
            </a:r>
            <a:r>
              <a:rPr lang="de-DE" baseline="0" dirty="0"/>
              <a:t> (and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install</a:t>
            </a:r>
            <a:r>
              <a:rPr lang="de-DE" baseline="0" dirty="0"/>
              <a:t>)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endParaRPr lang="de-DE" baseline="0" dirty="0"/>
          </a:p>
          <a:p>
            <a:r>
              <a:rPr lang="de-DE" baseline="0" dirty="0"/>
              <a:t>https://fonts.google.com/specimen/Lora</a:t>
            </a:r>
          </a:p>
          <a:p>
            <a:r>
              <a:rPr lang="de-DE" baseline="0" dirty="0"/>
              <a:t>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en-US" baseline="0" dirty="0"/>
              <a:t>licensed under the SIL Open Font License (cf. http://scripts.sil.org/OFL) which means you can use it freely (except for commercial purposes))</a:t>
            </a:r>
            <a:endParaRPr lang="de-DE" baseline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2D54-2711-4009-A99A-F92E41E3B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237197"/>
            <a:ext cx="9148763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3970580"/>
            <a:ext cx="8072438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402483"/>
            <a:ext cx="2320826" cy="640647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402483"/>
            <a:ext cx="6827937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1884671"/>
            <a:ext cx="9283303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5059035"/>
            <a:ext cx="9283303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1853171"/>
            <a:ext cx="455335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2761381"/>
            <a:ext cx="455335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1853171"/>
            <a:ext cx="457578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2761381"/>
            <a:ext cx="457578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E65F02A8-6AA2-405F-B4E6-2C9D5E9C4EDB}"/>
              </a:ext>
            </a:extLst>
          </p:cNvPr>
          <p:cNvSpPr/>
          <p:nvPr userDrawn="1"/>
        </p:nvSpPr>
        <p:spPr>
          <a:xfrm>
            <a:off x="50801" y="6790008"/>
            <a:ext cx="10643244" cy="720000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7"/>
          </a:p>
        </p:txBody>
      </p:sp>
      <p:pic>
        <p:nvPicPr>
          <p:cNvPr id="24" name="Grafik 23">
            <a:extLst>
              <a:ext uri="{FF2B5EF4-FFF2-40B4-BE49-F238E27FC236}">
                <a16:creationId xmlns="" xmlns:a16="http://schemas.microsoft.com/office/drawing/2014/main" id="{E57A0614-F841-463B-A191-1013375EA3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8" y="5892899"/>
            <a:ext cx="2283075" cy="8411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="" xmlns:a16="http://schemas.microsoft.com/office/drawing/2014/main" id="{DE536AD5-31EB-4274-BDAD-77AB5C64F60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9" y="6860561"/>
            <a:ext cx="2283075" cy="2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09913509-F223-477B-BBFF-D1719D564BC6}"/>
              </a:ext>
            </a:extLst>
          </p:cNvPr>
          <p:cNvSpPr txBox="1">
            <a:spLocks/>
          </p:cNvSpPr>
          <p:nvPr/>
        </p:nvSpPr>
        <p:spPr>
          <a:xfrm>
            <a:off x="394606" y="257641"/>
            <a:ext cx="10071100" cy="6173072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0800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Predicting technology acceptance using </a:t>
            </a: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CAMs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Use of a technology can be predicted according to the technology acceptance model (</a:t>
            </a:r>
            <a:r>
              <a:rPr lang="en-US" sz="10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 &amp; </a:t>
            </a:r>
            <a:r>
              <a:rPr lang="en-US" sz="1000" dirty="0" err="1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 2008). Thereby, questionnaires assess previously known influencing variables. To identify further influential factors on technology acceptance so called </a:t>
            </a:r>
            <a:r>
              <a:rPr lang="en-US" sz="1000" b="1" dirty="0">
                <a:solidFill>
                  <a:srgbClr val="838383"/>
                </a:solidFill>
                <a:latin typeface="Lora" panose="02000503000000020004" pitchFamily="2" charset="0"/>
              </a:rPr>
              <a:t>"Cognitive Affective Maps" (CAMs)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can be applied (e.g. </a:t>
            </a:r>
            <a:r>
              <a:rPr lang="de-DE" sz="10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de-DE" sz="1000" dirty="0">
                <a:solidFill>
                  <a:srgbClr val="838383"/>
                </a:solidFill>
                <a:latin typeface="Lora" panose="02000503000000020004" pitchFamily="2" charset="0"/>
              </a:rPr>
              <a:t> et al. 2020)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. CAMs are a quantitative and qualitative research </a:t>
            </a:r>
            <a:r>
              <a:rPr lang="en-US" sz="1000" dirty="0" smtClean="0">
                <a:solidFill>
                  <a:srgbClr val="838383"/>
                </a:solidFill>
                <a:latin typeface="Lora" panose="02000503000000020004" pitchFamily="2" charset="0"/>
              </a:rPr>
              <a:t>tool to identify, visually represent and analyze existing belief structures or attitudes. </a:t>
            </a:r>
            <a:endParaRPr lang="de-DE" sz="1000" dirty="0" smtClean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1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CAM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drawn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by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a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concerning the acceptance of a fictional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</a:t>
            </a: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Only recently have CAMs been increasingly researched quantitatively (e.g. Reuter et al. 2021), and currently I am working on an </a:t>
            </a:r>
            <a:r>
              <a:rPr lang="en-US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 package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to quantitatively analyze these kinds of networks (e.g. aggregating CAMs, computing complex network indicators, splitting CAMs in components).</a:t>
            </a:r>
            <a:endParaRPr lang="de-DE" sz="1000" dirty="0" smtClean="0"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Pilot </a:t>
            </a:r>
            <a:r>
              <a:rPr lang="de-DE" sz="1400" dirty="0" err="1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study</a:t>
            </a:r>
            <a:endParaRPr lang="de-DE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central hypothesis (which will result in a publication after replication with a larger sample size):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Can CAM data provide additional information to questionnaires and thus have an additional predictive value?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Participants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(N=90)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answered questionnaire scales and drew a CAM regarding a scenario text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Treatment: participants were presented a CAM with the opposite affective connotation to their previously CAM; Control group without treatment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Preliminary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400" dirty="0" err="1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data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analyses</a:t>
            </a: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de-DE" sz="7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de-DE" sz="7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7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30C39938-9E11-4A9B-835F-91A892FC812F}"/>
              </a:ext>
            </a:extLst>
          </p:cNvPr>
          <p:cNvSpPr txBox="1"/>
          <p:nvPr/>
        </p:nvSpPr>
        <p:spPr>
          <a:xfrm>
            <a:off x="361951" y="6790008"/>
            <a:ext cx="7324724" cy="719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Exploring cognitive affective maps as a new mode of data </a:t>
            </a:r>
            <a:r>
              <a:rPr lang="en-US" sz="17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collection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Julius Fenn, University </a:t>
            </a:r>
            <a:r>
              <a:rPr lang="de-DE" sz="1200" dirty="0" err="1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Freiburg</a:t>
            </a:r>
            <a:endParaRPr lang="de-DE" sz="12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7" y="1669099"/>
            <a:ext cx="3617911" cy="192712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0" y="6011024"/>
            <a:ext cx="8602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08000"/>
            <a:r>
              <a:rPr lang="en-US" sz="600" dirty="0" smtClean="0">
                <a:solidFill>
                  <a:srgbClr val="838383"/>
                </a:solidFill>
                <a:latin typeface="Lora" panose="02000503000000020004" pitchFamily="2" charset="0"/>
              </a:rPr>
              <a:t>Hancock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G. R., &amp; Mueller, R. O. (Eds.). (2013). 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Structural equation modeling: A second course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. 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IAP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</a:p>
          <a:p>
            <a:pPr lvl="1" indent="-108000"/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Lischetzke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T., Reis, D., &amp; Arndt, C. (2015). Data‐analytic strategies for examining the effectiveness of daily interventions. 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Journal of Occupational and Organizational Psychology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88(3), 587-622.</a:t>
            </a:r>
          </a:p>
          <a:p>
            <a:pPr lvl="1" indent="-108000"/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 S.,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Stumpf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M., Reuter </a:t>
            </a:r>
            <a:r>
              <a:rPr lang="en-US" sz="600" dirty="0" smtClean="0">
                <a:solidFill>
                  <a:srgbClr val="838383"/>
                </a:solidFill>
                <a:latin typeface="Lora" panose="02000503000000020004" pitchFamily="2" charset="0"/>
              </a:rPr>
              <a:t>L., </a:t>
            </a:r>
            <a:r>
              <a:rPr lang="en-US" sz="6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Fenn J. 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&amp;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 A. (2021). Who’s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gonna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 use this? Psychological acceptance prediction of emerging technologies and transdisciplinary considerations in the Anthropocene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 Manuscript </a:t>
            </a:r>
            <a:r>
              <a:rPr lang="en-US" sz="600" dirty="0" smtClean="0">
                <a:solidFill>
                  <a:srgbClr val="838383"/>
                </a:solidFill>
                <a:latin typeface="Lora" panose="02000503000000020004" pitchFamily="2" charset="0"/>
              </a:rPr>
              <a:t>submitted 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for publication.</a:t>
            </a:r>
          </a:p>
          <a:p>
            <a:pPr lvl="1" indent="-108000"/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Reuter, L., </a:t>
            </a:r>
            <a:r>
              <a:rPr lang="en-US" sz="600" b="1" dirty="0">
                <a:solidFill>
                  <a:srgbClr val="838383"/>
                </a:solidFill>
                <a:latin typeface="Lora" panose="02000503000000020004" pitchFamily="2" charset="0"/>
              </a:rPr>
              <a:t>Fenn, J.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</a:t>
            </a:r>
            <a:r>
              <a:rPr lang="en-US" sz="600" b="1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Bilo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T. A., Schulz, M.,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Weyland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A. L.,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A., &amp;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Thomaschke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R. (2021). Leisure walks modulate the cognitive and affective representation of the corona pandemic: Employing Cognitive‐Affective Maps within a randomized experimental design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. Applied Psychology: Health and Well‐Being.</a:t>
            </a:r>
            <a:endParaRPr lang="de-DE" sz="600" i="1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lvl="1" indent="-108000"/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V., &amp;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H. (2008). Technology acceptance model 3 and a research agenda on interventions. 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Decision sciences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39(2), 273-315</a:t>
            </a:r>
            <a:r>
              <a:rPr lang="en-US" sz="600" dirty="0" smtClean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endParaRPr lang="en-US" sz="600" dirty="0">
              <a:solidFill>
                <a:srgbClr val="838383"/>
              </a:solidFill>
              <a:latin typeface="Lora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5534163" y="1623648"/>
                <a:ext cx="2419211" cy="2593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08000" algn="just" defTabSz="914400">
                  <a:lnSpc>
                    <a:spcPts val="1500"/>
                  </a:lnSpc>
                  <a:spcBef>
                    <a:spcPts val="600"/>
                  </a:spcBef>
                </a:pPr>
                <a:r>
                  <a:rPr lang="de-DE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H</a:t>
                </a:r>
                <a:r>
                  <a:rPr lang="en-US" sz="1000" dirty="0" err="1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ypothesis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1.  Using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structural equation models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it is possible to structurally analyze the acceptance process of a fictional technology. To account for the non-normal distribution of the questionnaire items and the small sample, the DWLS estimator was used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100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000">
                            <a:solidFill>
                              <a:srgbClr val="83838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statistic adjusted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(e.g. Hancock &amp; Mueller 2013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). As a preliminary result, there is a highly significant influence of the mean valence of the drawn CAM. </a:t>
                </a:r>
                <a:endParaRPr lang="en-US" sz="1000" dirty="0">
                  <a:solidFill>
                    <a:srgbClr val="838383"/>
                  </a:solidFill>
                  <a:latin typeface="Lor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63" y="1623648"/>
                <a:ext cx="2419211" cy="25930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5514049" y="4560284"/>
            <a:ext cx="495165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8000" algn="ctr">
              <a:spcBef>
                <a:spcPts val="600"/>
              </a:spcBef>
            </a:pP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Future Research Plans</a:t>
            </a:r>
            <a:endParaRPr lang="de-DE" sz="14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Run a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Monte Carlo study to decide on sample size and determine power</a:t>
            </a: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Systematically analyze CAM and questionnaire data for at least three studies (one already collected) using different outcome variables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and including additional structural network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indicators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Identifying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clusters of similar CAMs using similarity algorithms and compare this clusters with latent classes within questionnaire identified by Latent Class Analysis</a:t>
            </a:r>
          </a:p>
          <a:p>
            <a:pPr algn="just"/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255194" y="4252329"/>
            <a:ext cx="3398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2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Predicting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intention to use the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nanoimplant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74" y="1545307"/>
            <a:ext cx="2398569" cy="27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535</Words>
  <Application>Microsoft Office PowerPoint</Application>
  <PresentationFormat>Benutzerdefiniert</PresentationFormat>
  <Paragraphs>47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Lora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beh</dc:creator>
  <cp:lastModifiedBy>Microsoft-Konto</cp:lastModifiedBy>
  <cp:revision>90</cp:revision>
  <cp:lastPrinted>2021-05-20T13:49:59Z</cp:lastPrinted>
  <dcterms:created xsi:type="dcterms:W3CDTF">2021-05-20T10:24:01Z</dcterms:created>
  <dcterms:modified xsi:type="dcterms:W3CDTF">2021-06-15T14:57:59Z</dcterms:modified>
</cp:coreProperties>
</file>