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68" r:id="rId2"/>
  </p:sldIdLst>
  <p:sldSz cx="90185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75" d="100"/>
          <a:sy n="75" d="100"/>
        </p:scale>
        <p:origin x="258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394" y="1296173"/>
            <a:ext cx="7665800" cy="2757347"/>
          </a:xfrm>
        </p:spPr>
        <p:txBody>
          <a:bodyPr anchor="b"/>
          <a:lstStyle>
            <a:lvl1pPr algn="ctr">
              <a:defRPr sz="591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324" y="4159854"/>
            <a:ext cx="6763941" cy="1912175"/>
          </a:xfrm>
        </p:spPr>
        <p:txBody>
          <a:bodyPr/>
          <a:lstStyle>
            <a:lvl1pPr marL="0" indent="0" algn="ctr">
              <a:buNone/>
              <a:defRPr sz="2367"/>
            </a:lvl1pPr>
            <a:lvl2pPr marL="450936" indent="0" algn="ctr">
              <a:buNone/>
              <a:defRPr sz="1973"/>
            </a:lvl2pPr>
            <a:lvl3pPr marL="901873" indent="0" algn="ctr">
              <a:buNone/>
              <a:defRPr sz="1775"/>
            </a:lvl3pPr>
            <a:lvl4pPr marL="1352809" indent="0" algn="ctr">
              <a:buNone/>
              <a:defRPr sz="1578"/>
            </a:lvl4pPr>
            <a:lvl5pPr marL="1803745" indent="0" algn="ctr">
              <a:buNone/>
              <a:defRPr sz="1578"/>
            </a:lvl5pPr>
            <a:lvl6pPr marL="2254682" indent="0" algn="ctr">
              <a:buNone/>
              <a:defRPr sz="1578"/>
            </a:lvl6pPr>
            <a:lvl7pPr marL="2705618" indent="0" algn="ctr">
              <a:buNone/>
              <a:defRPr sz="1578"/>
            </a:lvl7pPr>
            <a:lvl8pPr marL="3156555" indent="0" algn="ctr">
              <a:buNone/>
              <a:defRPr sz="1578"/>
            </a:lvl8pPr>
            <a:lvl9pPr marL="3607491" indent="0" algn="ctr">
              <a:buNone/>
              <a:defRPr sz="157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3928" y="421669"/>
            <a:ext cx="1944633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028" y="421669"/>
            <a:ext cx="5721167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31" y="1974512"/>
            <a:ext cx="7778532" cy="3294515"/>
          </a:xfrm>
        </p:spPr>
        <p:txBody>
          <a:bodyPr anchor="b"/>
          <a:lstStyle>
            <a:lvl1pPr>
              <a:defRPr sz="591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31" y="5300194"/>
            <a:ext cx="7778532" cy="1732508"/>
          </a:xfrm>
        </p:spPr>
        <p:txBody>
          <a:bodyPr/>
          <a:lstStyle>
            <a:lvl1pPr marL="0" indent="0">
              <a:buNone/>
              <a:defRPr sz="2367">
                <a:solidFill>
                  <a:schemeClr val="tx1"/>
                </a:solidFill>
              </a:defRPr>
            </a:lvl1pPr>
            <a:lvl2pPr marL="450936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2pPr>
            <a:lvl3pPr marL="901873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3pPr>
            <a:lvl4pPr marL="1352809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4pPr>
            <a:lvl5pPr marL="180374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5pPr>
            <a:lvl6pPr marL="2254682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6pPr>
            <a:lvl7pPr marL="2705618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7pPr>
            <a:lvl8pPr marL="315655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8pPr>
            <a:lvl9pPr marL="3607491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028" y="2108344"/>
            <a:ext cx="3832900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0" y="2108344"/>
            <a:ext cx="3832900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421671"/>
            <a:ext cx="7778532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04" y="1941510"/>
            <a:ext cx="3815285" cy="951504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04" y="2893014"/>
            <a:ext cx="381528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5660" y="1941510"/>
            <a:ext cx="3834075" cy="951504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5660" y="2893014"/>
            <a:ext cx="383407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528002"/>
            <a:ext cx="2908729" cy="1848009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75" y="1140341"/>
            <a:ext cx="4565660" cy="5628360"/>
          </a:xfrm>
        </p:spPr>
        <p:txBody>
          <a:bodyPr/>
          <a:lstStyle>
            <a:lvl1pPr>
              <a:defRPr sz="3156"/>
            </a:lvl1pPr>
            <a:lvl2pPr>
              <a:defRPr sz="2762"/>
            </a:lvl2pPr>
            <a:lvl3pPr>
              <a:defRPr sz="2367"/>
            </a:lvl3pPr>
            <a:lvl4pPr>
              <a:defRPr sz="1973"/>
            </a:lvl4pPr>
            <a:lvl5pPr>
              <a:defRPr sz="1973"/>
            </a:lvl5pPr>
            <a:lvl6pPr>
              <a:defRPr sz="1973"/>
            </a:lvl6pPr>
            <a:lvl7pPr>
              <a:defRPr sz="1973"/>
            </a:lvl7pPr>
            <a:lvl8pPr>
              <a:defRPr sz="1973"/>
            </a:lvl8pPr>
            <a:lvl9pPr>
              <a:defRPr sz="19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2376011"/>
            <a:ext cx="2908729" cy="4401855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528002"/>
            <a:ext cx="2908729" cy="1848009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4075" y="1140341"/>
            <a:ext cx="4565660" cy="5628360"/>
          </a:xfrm>
        </p:spPr>
        <p:txBody>
          <a:bodyPr anchor="t"/>
          <a:lstStyle>
            <a:lvl1pPr marL="0" indent="0">
              <a:buNone/>
              <a:defRPr sz="3156"/>
            </a:lvl1pPr>
            <a:lvl2pPr marL="450936" indent="0">
              <a:buNone/>
              <a:defRPr sz="2762"/>
            </a:lvl2pPr>
            <a:lvl3pPr marL="901873" indent="0">
              <a:buNone/>
              <a:defRPr sz="2367"/>
            </a:lvl3pPr>
            <a:lvl4pPr marL="1352809" indent="0">
              <a:buNone/>
              <a:defRPr sz="1973"/>
            </a:lvl4pPr>
            <a:lvl5pPr marL="1803745" indent="0">
              <a:buNone/>
              <a:defRPr sz="1973"/>
            </a:lvl5pPr>
            <a:lvl6pPr marL="2254682" indent="0">
              <a:buNone/>
              <a:defRPr sz="1973"/>
            </a:lvl6pPr>
            <a:lvl7pPr marL="2705618" indent="0">
              <a:buNone/>
              <a:defRPr sz="1973"/>
            </a:lvl7pPr>
            <a:lvl8pPr marL="3156555" indent="0">
              <a:buNone/>
              <a:defRPr sz="1973"/>
            </a:lvl8pPr>
            <a:lvl9pPr marL="3607491" indent="0">
              <a:buNone/>
              <a:defRPr sz="197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2376011"/>
            <a:ext cx="2908729" cy="4401855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028" y="421671"/>
            <a:ext cx="777853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28" y="2108344"/>
            <a:ext cx="777853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028" y="7340703"/>
            <a:ext cx="202918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7408" y="7340703"/>
            <a:ext cx="304377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378" y="7340703"/>
            <a:ext cx="202918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01873" rtl="0" eaLnBrk="1" latinLnBrk="0" hangingPunct="1">
        <a:lnSpc>
          <a:spcPct val="90000"/>
        </a:lnSpc>
        <a:spcBef>
          <a:spcPct val="0"/>
        </a:spcBef>
        <a:buNone/>
        <a:defRPr sz="4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68" indent="-225468" algn="l" defTabSz="901873" rtl="0" eaLnBrk="1" latinLnBrk="0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2762" kern="1200">
          <a:solidFill>
            <a:schemeClr val="tx1"/>
          </a:solidFill>
          <a:latin typeface="+mn-lt"/>
          <a:ea typeface="+mn-ea"/>
          <a:cs typeface="+mn-cs"/>
        </a:defRPr>
      </a:lvl1pPr>
      <a:lvl2pPr marL="676405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127341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3pPr>
      <a:lvl4pPr marL="1578277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2029214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480150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931086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382023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832959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D1F704-6712-4A07-A48C-AF1F127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10" y="2730187"/>
            <a:ext cx="3418228" cy="15368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6D3EFB-6545-D8CF-0461-C5D247354160}"/>
              </a:ext>
            </a:extLst>
          </p:cNvPr>
          <p:cNvSpPr txBox="1"/>
          <p:nvPr/>
        </p:nvSpPr>
        <p:spPr>
          <a:xfrm>
            <a:off x="1334845" y="155054"/>
            <a:ext cx="6895933" cy="338554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I: create a list of basal attributes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872D7AC-71BF-48A3-AA90-B6F4B240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553995"/>
            <a:ext cx="675301" cy="62960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6DFE8AA-5343-476E-9089-04317C3F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71" y="1294763"/>
            <a:ext cx="675301" cy="60172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099FC0A-EBEB-4F0A-9C19-9D5A63A99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464" y="555452"/>
            <a:ext cx="675301" cy="62814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D20CA2B6-F8C5-4CCB-BC39-DDCC74EA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68" y="1253649"/>
            <a:ext cx="675301" cy="6428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1EFAF97-EFA9-405C-A011-1A1A528867D0}"/>
              </a:ext>
            </a:extLst>
          </p:cNvPr>
          <p:cNvSpPr txBox="1"/>
          <p:nvPr/>
        </p:nvSpPr>
        <p:spPr>
          <a:xfrm>
            <a:off x="1069607" y="557110"/>
            <a:ext cx="3206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 Conducted 14 guided expert interviews to create an initial list of basal attributes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147344-610B-40EF-B531-7BC369C1C066}"/>
              </a:ext>
            </a:extLst>
          </p:cNvPr>
          <p:cNvSpPr txBox="1"/>
          <p:nvPr/>
        </p:nvSpPr>
        <p:spPr>
          <a:xfrm>
            <a:off x="1069604" y="1294532"/>
            <a:ext cx="302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 Reduced initial lists by three raters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1528C27-1D04-4CC4-B1D9-17BBF581A40E}"/>
              </a:ext>
            </a:extLst>
          </p:cNvPr>
          <p:cNvSpPr txBox="1"/>
          <p:nvPr/>
        </p:nvSpPr>
        <p:spPr>
          <a:xfrm>
            <a:off x="5338930" y="542543"/>
            <a:ext cx="344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(c) Got ratings of 21 experts for (a) the relevance of remaining basal attributes and (b) possible missing's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957653B-09CA-4A24-9D05-F094078FB1CE}"/>
              </a:ext>
            </a:extLst>
          </p:cNvPr>
          <p:cNvSpPr txBox="1"/>
          <p:nvPr/>
        </p:nvSpPr>
        <p:spPr>
          <a:xfrm>
            <a:off x="5305556" y="1372371"/>
            <a:ext cx="344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(d) Automatically scanned all </a:t>
            </a:r>
            <a:r>
              <a:rPr lang="en-US" sz="1600" i="1" dirty="0" err="1"/>
              <a:t>liv</a:t>
            </a:r>
            <a:r>
              <a:rPr lang="en-US" sz="1600" dirty="0" err="1"/>
              <a:t>MatS</a:t>
            </a:r>
            <a:r>
              <a:rPr lang="en-US" sz="1600" dirty="0"/>
              <a:t> for possible relevant adjectives using part-of-speech tagging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F6602272-0412-484E-A7CE-B509D60DD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594" y="2828815"/>
            <a:ext cx="1216754" cy="98146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E8993E3-5E3B-4441-8BC2-3A7749BCE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421" y="2553194"/>
            <a:ext cx="1476485" cy="999203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6E5894FD-85BA-438C-8674-91396161199D}"/>
              </a:ext>
            </a:extLst>
          </p:cNvPr>
          <p:cNvSpPr txBox="1"/>
          <p:nvPr/>
        </p:nvSpPr>
        <p:spPr>
          <a:xfrm>
            <a:off x="218621" y="4569667"/>
            <a:ext cx="288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Conducted large-scale CAM study with N=</a:t>
            </a:r>
            <a:r>
              <a:rPr lang="en-US" sz="1600" dirty="0">
                <a:highlight>
                  <a:srgbClr val="FFFF00"/>
                </a:highlight>
              </a:rPr>
              <a:t>193</a:t>
            </a:r>
            <a:r>
              <a:rPr lang="en-US" sz="1600" dirty="0"/>
              <a:t> laypersons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214140C-CF78-4FED-8924-EF4EC3899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4899" y="3554703"/>
            <a:ext cx="1476487" cy="1006379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C426DA4-ED6C-449D-94C8-E85619B21B96}"/>
              </a:ext>
            </a:extLst>
          </p:cNvPr>
          <p:cNvSpPr/>
          <p:nvPr/>
        </p:nvSpPr>
        <p:spPr>
          <a:xfrm>
            <a:off x="3236378" y="2884801"/>
            <a:ext cx="2208072" cy="819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C0A12C5-C302-40AF-B8B5-5EE586242C6E}"/>
              </a:ext>
            </a:extLst>
          </p:cNvPr>
          <p:cNvSpPr txBox="1"/>
          <p:nvPr/>
        </p:nvSpPr>
        <p:spPr>
          <a:xfrm>
            <a:off x="3106413" y="3692249"/>
            <a:ext cx="2999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Applied analyses on different levels of the CAMs, using especially community detection algorithms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04DE143-44C3-4515-927F-FB4988FB5F89}"/>
              </a:ext>
            </a:extLst>
          </p:cNvPr>
          <p:cNvSpPr txBox="1"/>
          <p:nvPr/>
        </p:nvSpPr>
        <p:spPr>
          <a:xfrm>
            <a:off x="6280551" y="4267591"/>
            <a:ext cx="28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Identified clusters of basal attributes surrounding the central concept</a:t>
            </a:r>
          </a:p>
        </p:txBody>
      </p:sp>
      <p:pic>
        <p:nvPicPr>
          <p:cNvPr id="47" name="Google Shape;536;p77">
            <a:extLst>
              <a:ext uri="{FF2B5EF4-FFF2-40B4-BE49-F238E27FC236}">
                <a16:creationId xmlns:a16="http://schemas.microsoft.com/office/drawing/2014/main" id="{B921DBB6-10E7-44C4-8149-D22A268D3ED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6707" y="5534365"/>
            <a:ext cx="1621241" cy="11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1DFB9B9-8522-4A4D-9F38-A663EDE77C22}"/>
              </a:ext>
            </a:extLst>
          </p:cNvPr>
          <p:cNvSpPr txBox="1"/>
          <p:nvPr/>
        </p:nvSpPr>
        <p:spPr>
          <a:xfrm>
            <a:off x="97338" y="6687766"/>
            <a:ext cx="2443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Applied LLMs to create textual descriptions of future material systems using identified clusters</a:t>
            </a:r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CC291992-4353-4468-A984-43554F359075}"/>
              </a:ext>
            </a:extLst>
          </p:cNvPr>
          <p:cNvSpPr/>
          <p:nvPr/>
        </p:nvSpPr>
        <p:spPr>
          <a:xfrm>
            <a:off x="2176463" y="6028906"/>
            <a:ext cx="969530" cy="8251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211C4020-E26B-4BCE-98D1-7916C6EC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28" y="5593547"/>
            <a:ext cx="610447" cy="5439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7349AE2-5717-41DA-A556-0976A2F4E210}"/>
              </a:ext>
            </a:extLst>
          </p:cNvPr>
          <p:cNvSpPr txBox="1"/>
          <p:nvPr/>
        </p:nvSpPr>
        <p:spPr>
          <a:xfrm>
            <a:off x="6442092" y="5555168"/>
            <a:ext cx="230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ratings of </a:t>
            </a:r>
            <a:r>
              <a:rPr lang="en-US" sz="1600" dirty="0">
                <a:highlight>
                  <a:srgbClr val="FFFF00"/>
                </a:highlight>
              </a:rPr>
              <a:t>X</a:t>
            </a:r>
            <a:r>
              <a:rPr lang="en-US" sz="1600" dirty="0"/>
              <a:t> experts to check the plausibility of textual descriptions</a:t>
            </a:r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23A44A97-4160-434C-9736-13B50990A1EC}"/>
              </a:ext>
            </a:extLst>
          </p:cNvPr>
          <p:cNvSpPr/>
          <p:nvPr/>
        </p:nvSpPr>
        <p:spPr>
          <a:xfrm rot="19535916">
            <a:off x="5205241" y="6056655"/>
            <a:ext cx="1221257" cy="4751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3263AEDA-C279-4561-9103-5706A3AD4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598" y="6371861"/>
            <a:ext cx="521328" cy="484927"/>
          </a:xfrm>
          <a:prstGeom prst="rect">
            <a:avLst/>
          </a:prstGeom>
        </p:spPr>
      </p:pic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41DBDFC0-585E-4D6F-A787-987DE718656C}"/>
              </a:ext>
            </a:extLst>
          </p:cNvPr>
          <p:cNvSpPr/>
          <p:nvPr/>
        </p:nvSpPr>
        <p:spPr>
          <a:xfrm rot="5400000">
            <a:off x="7066147" y="6463578"/>
            <a:ext cx="572116" cy="3698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F92097F-88B8-4CA4-99ED-5D3F3D751939}"/>
              </a:ext>
            </a:extLst>
          </p:cNvPr>
          <p:cNvSpPr txBox="1"/>
          <p:nvPr/>
        </p:nvSpPr>
        <p:spPr>
          <a:xfrm>
            <a:off x="5872857" y="6863388"/>
            <a:ext cx="308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Conducted large-scale study with N=</a:t>
            </a:r>
            <a:r>
              <a:rPr lang="en-US" sz="1600" dirty="0">
                <a:highlight>
                  <a:srgbClr val="FFFF00"/>
                </a:highlight>
              </a:rPr>
              <a:t>X</a:t>
            </a:r>
            <a:r>
              <a:rPr lang="en-US" sz="1600" dirty="0"/>
              <a:t> laypersons to get the acceptance of differently described material systems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F6B068D-E960-45B6-84FB-DE95281E5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1341" y="5514354"/>
            <a:ext cx="1510331" cy="890101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AE7A22C-E4AF-4727-AF46-E16D595124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2123" y="6665769"/>
            <a:ext cx="1510331" cy="890101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07FA37C-31D9-4D57-9710-1D36CDD32C06}"/>
              </a:ext>
            </a:extLst>
          </p:cNvPr>
          <p:cNvSpPr txBox="1"/>
          <p:nvPr/>
        </p:nvSpPr>
        <p:spPr>
          <a:xfrm>
            <a:off x="3398217" y="6435896"/>
            <a:ext cx="244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Positive description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C68A128-B75E-407A-B13D-8417408F4062}"/>
              </a:ext>
            </a:extLst>
          </p:cNvPr>
          <p:cNvSpPr txBox="1"/>
          <p:nvPr/>
        </p:nvSpPr>
        <p:spPr>
          <a:xfrm>
            <a:off x="3309153" y="7515607"/>
            <a:ext cx="244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Negative description</a:t>
            </a: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8147B784-E847-4865-8C53-347F8F6EC988}"/>
              </a:ext>
            </a:extLst>
          </p:cNvPr>
          <p:cNvSpPr txBox="1"/>
          <p:nvPr/>
        </p:nvSpPr>
        <p:spPr>
          <a:xfrm>
            <a:off x="1334844" y="2157212"/>
            <a:ext cx="6895933" cy="338554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II: Cognitive-Affective Maps study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94061FB4-EF7F-4A89-BDD8-2A2DA2E1B222}"/>
              </a:ext>
            </a:extLst>
          </p:cNvPr>
          <p:cNvSpPr txBox="1"/>
          <p:nvPr/>
        </p:nvSpPr>
        <p:spPr>
          <a:xfrm>
            <a:off x="1334844" y="5150744"/>
            <a:ext cx="6895933" cy="338554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III: use LLMs to create textual descriptions</a:t>
            </a:r>
          </a:p>
        </p:txBody>
      </p:sp>
    </p:spTree>
    <p:extLst>
      <p:ext uri="{BB962C8B-B14F-4D97-AF65-F5344CB8AC3E}">
        <p14:creationId xmlns:p14="http://schemas.microsoft.com/office/powerpoint/2010/main" val="287052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33</cp:revision>
  <dcterms:created xsi:type="dcterms:W3CDTF">2022-11-11T07:25:43Z</dcterms:created>
  <dcterms:modified xsi:type="dcterms:W3CDTF">2024-07-19T07:12:30Z</dcterms:modified>
</cp:coreProperties>
</file>