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68" r:id="rId2"/>
  </p:sldIdLst>
  <p:sldSz cx="6858000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9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75" d="100"/>
          <a:sy n="75" d="100"/>
        </p:scale>
        <p:origin x="22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296173"/>
            <a:ext cx="5829300" cy="275734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159854"/>
            <a:ext cx="5143500" cy="191217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7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21669"/>
            <a:ext cx="1478756" cy="671186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21669"/>
            <a:ext cx="4350544" cy="671186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4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974512"/>
            <a:ext cx="5915025" cy="3294515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300194"/>
            <a:ext cx="5915025" cy="1732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7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08344"/>
            <a:ext cx="2914650" cy="5025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08344"/>
            <a:ext cx="2914650" cy="5025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8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21671"/>
            <a:ext cx="5915025" cy="153084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941510"/>
            <a:ext cx="2901255" cy="9515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893014"/>
            <a:ext cx="2901255" cy="42551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941510"/>
            <a:ext cx="2915543" cy="9515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893014"/>
            <a:ext cx="2915543" cy="42551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7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6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0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8002"/>
            <a:ext cx="2211884" cy="184800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40341"/>
            <a:ext cx="3471863" cy="562836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76011"/>
            <a:ext cx="2211884" cy="44018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1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8002"/>
            <a:ext cx="2211884" cy="184800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40341"/>
            <a:ext cx="3471863" cy="562836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376011"/>
            <a:ext cx="2211884" cy="440185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88342-571A-6841-AC1D-E620118845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21671"/>
            <a:ext cx="591502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08344"/>
            <a:ext cx="591502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340703"/>
            <a:ext cx="15430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88342-571A-6841-AC1D-E620118845A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340703"/>
            <a:ext cx="231457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340703"/>
            <a:ext cx="15430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C65A-D570-CC48-8EEA-8248A92788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ED1F704-6712-4A07-A48C-AF1F1270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50" y="2886689"/>
            <a:ext cx="2626643" cy="118095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6D3EFB-6545-D8CF-0461-C5D247354160}"/>
              </a:ext>
            </a:extLst>
          </p:cNvPr>
          <p:cNvSpPr txBox="1"/>
          <p:nvPr/>
        </p:nvSpPr>
        <p:spPr>
          <a:xfrm>
            <a:off x="132022" y="115024"/>
            <a:ext cx="6268778" cy="423962"/>
          </a:xfrm>
          <a:prstGeom prst="rect">
            <a:avLst/>
          </a:prstGeom>
          <a:noFill/>
          <a:ln>
            <a:solidFill>
              <a:srgbClr val="859DB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55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Part I: create a list of basal attributes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C872D7AC-71BF-48A3-AA90-B6F4B2406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64" y="701209"/>
            <a:ext cx="456405" cy="42552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F6DFE8AA-5343-476E-9089-04317C3FA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64" y="1593909"/>
            <a:ext cx="456405" cy="406676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5099FC0A-EBEB-4F0A-9C19-9D5A63A99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99" y="733194"/>
            <a:ext cx="456405" cy="424537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D20CA2B6-F8C5-4CCB-BC39-DDCC74EA9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1583000"/>
            <a:ext cx="456405" cy="434462"/>
          </a:xfrm>
          <a:prstGeom prst="rect">
            <a:avLst/>
          </a:prstGeom>
        </p:spPr>
      </p:pic>
      <p:sp>
        <p:nvSpPr>
          <p:cNvPr id="30" name="TextBox 35">
            <a:extLst>
              <a:ext uri="{FF2B5EF4-FFF2-40B4-BE49-F238E27FC236}">
                <a16:creationId xmlns:a16="http://schemas.microsoft.com/office/drawing/2014/main" id="{8185E2A5-7773-465E-ACF6-DA6B107D1D97}"/>
              </a:ext>
            </a:extLst>
          </p:cNvPr>
          <p:cNvSpPr txBox="1"/>
          <p:nvPr/>
        </p:nvSpPr>
        <p:spPr>
          <a:xfrm>
            <a:off x="132022" y="2399935"/>
            <a:ext cx="6268778" cy="423962"/>
          </a:xfrm>
          <a:prstGeom prst="rect">
            <a:avLst/>
          </a:prstGeom>
          <a:noFill/>
          <a:ln>
            <a:solidFill>
              <a:srgbClr val="859DB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55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Part II: Cognitive-Affective Maps study</a:t>
            </a:r>
          </a:p>
        </p:txBody>
      </p:sp>
      <p:sp>
        <p:nvSpPr>
          <p:cNvPr id="31" name="TextBox 35">
            <a:extLst>
              <a:ext uri="{FF2B5EF4-FFF2-40B4-BE49-F238E27FC236}">
                <a16:creationId xmlns:a16="http://schemas.microsoft.com/office/drawing/2014/main" id="{39D8025C-A42E-4BB9-A635-275B458E6E09}"/>
              </a:ext>
            </a:extLst>
          </p:cNvPr>
          <p:cNvSpPr txBox="1"/>
          <p:nvPr/>
        </p:nvSpPr>
        <p:spPr>
          <a:xfrm>
            <a:off x="132022" y="5045874"/>
            <a:ext cx="6268779" cy="423962"/>
          </a:xfrm>
          <a:prstGeom prst="rect">
            <a:avLst/>
          </a:prstGeom>
          <a:noFill/>
          <a:ln>
            <a:solidFill>
              <a:srgbClr val="859DB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155" b="1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Part III: use LLMs to create textual descriptions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1EFAF97-EFA9-405C-A011-1A1A528867D0}"/>
              </a:ext>
            </a:extLst>
          </p:cNvPr>
          <p:cNvSpPr txBox="1"/>
          <p:nvPr/>
        </p:nvSpPr>
        <p:spPr>
          <a:xfrm>
            <a:off x="777884" y="664081"/>
            <a:ext cx="2534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(a) Conducted 14 guided expert interviews to create an initial list of basal attributes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147344-610B-40EF-B531-7BC369C1C066}"/>
              </a:ext>
            </a:extLst>
          </p:cNvPr>
          <p:cNvSpPr txBox="1"/>
          <p:nvPr/>
        </p:nvSpPr>
        <p:spPr>
          <a:xfrm>
            <a:off x="777886" y="1611520"/>
            <a:ext cx="2651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(b) Reduced initial lists by three raters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1528C27-1D04-4CC4-B1D9-17BBF581A40E}"/>
              </a:ext>
            </a:extLst>
          </p:cNvPr>
          <p:cNvSpPr txBox="1"/>
          <p:nvPr/>
        </p:nvSpPr>
        <p:spPr>
          <a:xfrm>
            <a:off x="4001836" y="693758"/>
            <a:ext cx="2620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(c) Got ratings of 21 experts for (a) the relevance of remaining basal attributes and (b) possible missing's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957653B-09CA-4A24-9D05-F094078FB1CE}"/>
              </a:ext>
            </a:extLst>
          </p:cNvPr>
          <p:cNvSpPr txBox="1"/>
          <p:nvPr/>
        </p:nvSpPr>
        <p:spPr>
          <a:xfrm>
            <a:off x="4001837" y="1474081"/>
            <a:ext cx="268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(d) Automatically scanned all </a:t>
            </a:r>
            <a:r>
              <a:rPr lang="en-US" sz="1200" i="1" dirty="0" err="1"/>
              <a:t>liv</a:t>
            </a:r>
            <a:r>
              <a:rPr lang="en-US" sz="1200" dirty="0" err="1"/>
              <a:t>MatS</a:t>
            </a:r>
            <a:r>
              <a:rPr lang="en-US" sz="1200" dirty="0"/>
              <a:t> for possible relevant adjectives using part-of-speech tagging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F6602272-0412-484E-A7CE-B509D60DD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563" y="3048071"/>
            <a:ext cx="1036012" cy="835672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CE8993E3-5E3B-4441-8BC2-3A7749BCEE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9833" y="2853415"/>
            <a:ext cx="1257162" cy="850777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6E5894FD-85BA-438C-8674-91396161199D}"/>
              </a:ext>
            </a:extLst>
          </p:cNvPr>
          <p:cNvSpPr txBox="1"/>
          <p:nvPr/>
        </p:nvSpPr>
        <p:spPr>
          <a:xfrm>
            <a:off x="171298" y="4534717"/>
            <a:ext cx="2353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Conducted large-scale CAM study with N=</a:t>
            </a:r>
            <a:r>
              <a:rPr lang="en-US" sz="1200" dirty="0">
                <a:highlight>
                  <a:srgbClr val="FFFF00"/>
                </a:highlight>
              </a:rPr>
              <a:t>193</a:t>
            </a:r>
            <a:r>
              <a:rPr lang="en-US" sz="1200" dirty="0"/>
              <a:t> laypersons</a:t>
            </a:r>
          </a:p>
        </p:txBody>
      </p:sp>
      <p:pic>
        <p:nvPicPr>
          <p:cNvPr id="42" name="Grafik 41">
            <a:extLst>
              <a:ext uri="{FF2B5EF4-FFF2-40B4-BE49-F238E27FC236}">
                <a16:creationId xmlns:a16="http://schemas.microsoft.com/office/drawing/2014/main" id="{9214140C-CF78-4FED-8924-EF4EC38995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9406" y="3727600"/>
            <a:ext cx="1257163" cy="856887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5C426DA4-ED6C-449D-94C8-E85619B21B96}"/>
              </a:ext>
            </a:extLst>
          </p:cNvPr>
          <p:cNvSpPr/>
          <p:nvPr/>
        </p:nvSpPr>
        <p:spPr>
          <a:xfrm>
            <a:off x="2644906" y="3210558"/>
            <a:ext cx="1492335" cy="55380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C0A12C5-C302-40AF-B8B5-5EE586242C6E}"/>
              </a:ext>
            </a:extLst>
          </p:cNvPr>
          <p:cNvSpPr txBox="1"/>
          <p:nvPr/>
        </p:nvSpPr>
        <p:spPr>
          <a:xfrm>
            <a:off x="2440683" y="3797432"/>
            <a:ext cx="2026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Applied analyses on different levels of the CAMs, using especially community detection algorithms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04DE143-44C3-4515-927F-FB4988FB5F89}"/>
              </a:ext>
            </a:extLst>
          </p:cNvPr>
          <p:cNvSpPr txBox="1"/>
          <p:nvPr/>
        </p:nvSpPr>
        <p:spPr>
          <a:xfrm>
            <a:off x="4692118" y="4126690"/>
            <a:ext cx="193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Identified clusters of basal attributes surrounding the central concept</a:t>
            </a:r>
          </a:p>
        </p:txBody>
      </p:sp>
      <p:pic>
        <p:nvPicPr>
          <p:cNvPr id="47" name="Google Shape;536;p77">
            <a:extLst>
              <a:ext uri="{FF2B5EF4-FFF2-40B4-BE49-F238E27FC236}">
                <a16:creationId xmlns:a16="http://schemas.microsoft.com/office/drawing/2014/main" id="{B921DBB6-10E7-44C4-8149-D22A268D3ED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0746" y="5618766"/>
            <a:ext cx="1257163" cy="105208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01DFB9B9-8522-4A4D-9F38-A663EDE77C22}"/>
              </a:ext>
            </a:extLst>
          </p:cNvPr>
          <p:cNvSpPr txBox="1"/>
          <p:nvPr/>
        </p:nvSpPr>
        <p:spPr>
          <a:xfrm>
            <a:off x="253678" y="6714604"/>
            <a:ext cx="165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Applied LLMs to create textual descriptions of future material systems using identified clusters</a:t>
            </a:r>
          </a:p>
        </p:txBody>
      </p:sp>
      <p:sp>
        <p:nvSpPr>
          <p:cNvPr id="49" name="Pfeil: nach rechts 48">
            <a:extLst>
              <a:ext uri="{FF2B5EF4-FFF2-40B4-BE49-F238E27FC236}">
                <a16:creationId xmlns:a16="http://schemas.microsoft.com/office/drawing/2014/main" id="{CC291992-4353-4468-A984-43554F359075}"/>
              </a:ext>
            </a:extLst>
          </p:cNvPr>
          <p:cNvSpPr/>
          <p:nvPr/>
        </p:nvSpPr>
        <p:spPr>
          <a:xfrm>
            <a:off x="1722228" y="6241734"/>
            <a:ext cx="655261" cy="5576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211C4020-E26B-4BCE-98D1-7916C6ECF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933" y="5494884"/>
            <a:ext cx="468000" cy="417007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F7349AE2-5717-41DA-A556-0976A2F4E210}"/>
              </a:ext>
            </a:extLst>
          </p:cNvPr>
          <p:cNvSpPr txBox="1"/>
          <p:nvPr/>
        </p:nvSpPr>
        <p:spPr>
          <a:xfrm>
            <a:off x="4798365" y="5479046"/>
            <a:ext cx="180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Used ratings of </a:t>
            </a:r>
            <a:r>
              <a:rPr lang="en-US" sz="1200" dirty="0">
                <a:highlight>
                  <a:srgbClr val="FFFF00"/>
                </a:highlight>
              </a:rPr>
              <a:t>X</a:t>
            </a:r>
            <a:r>
              <a:rPr lang="en-US" sz="1200" dirty="0"/>
              <a:t> experts to check the plausibility of textual descriptions</a:t>
            </a:r>
          </a:p>
        </p:txBody>
      </p: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23A44A97-4160-434C-9736-13B50990A1EC}"/>
              </a:ext>
            </a:extLst>
          </p:cNvPr>
          <p:cNvSpPr/>
          <p:nvPr/>
        </p:nvSpPr>
        <p:spPr>
          <a:xfrm rot="19535916">
            <a:off x="4171670" y="5798284"/>
            <a:ext cx="643752" cy="3211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3263AEDA-C279-4561-9103-5706A3AD4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212" y="6235527"/>
            <a:ext cx="468000" cy="435322"/>
          </a:xfrm>
          <a:prstGeom prst="rect">
            <a:avLst/>
          </a:prstGeom>
        </p:spPr>
      </p:pic>
      <p:sp>
        <p:nvSpPr>
          <p:cNvPr id="54" name="Pfeil: nach rechts 53">
            <a:extLst>
              <a:ext uri="{FF2B5EF4-FFF2-40B4-BE49-F238E27FC236}">
                <a16:creationId xmlns:a16="http://schemas.microsoft.com/office/drawing/2014/main" id="{41DBDFC0-585E-4D6F-A787-987DE718656C}"/>
              </a:ext>
            </a:extLst>
          </p:cNvPr>
          <p:cNvSpPr/>
          <p:nvPr/>
        </p:nvSpPr>
        <p:spPr>
          <a:xfrm rot="5400000">
            <a:off x="4981855" y="6359996"/>
            <a:ext cx="753556" cy="32115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EF92097F-88B8-4CA4-99ED-5D3F3D751939}"/>
              </a:ext>
            </a:extLst>
          </p:cNvPr>
          <p:cNvSpPr txBox="1"/>
          <p:nvPr/>
        </p:nvSpPr>
        <p:spPr>
          <a:xfrm>
            <a:off x="4638616" y="6886628"/>
            <a:ext cx="1961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Conducted large-scale study with N=</a:t>
            </a:r>
            <a:r>
              <a:rPr lang="en-US" sz="1200" dirty="0">
                <a:highlight>
                  <a:srgbClr val="FFFF00"/>
                </a:highlight>
              </a:rPr>
              <a:t>X</a:t>
            </a:r>
            <a:r>
              <a:rPr lang="en-US" sz="1200" dirty="0"/>
              <a:t> laypersons to get the acceptance of differently described material systems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F6B068D-E960-45B6-84FB-DE95281E55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7645" y="5596139"/>
            <a:ext cx="1257163" cy="740899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FAE7A22C-E4AF-4727-AF46-E16D595124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7644" y="6799415"/>
            <a:ext cx="1257163" cy="740899"/>
          </a:xfrm>
          <a:prstGeom prst="rect">
            <a:avLst/>
          </a:prstGeom>
        </p:spPr>
      </p:pic>
      <p:sp>
        <p:nvSpPr>
          <p:cNvPr id="57" name="Textfeld 56">
            <a:extLst>
              <a:ext uri="{FF2B5EF4-FFF2-40B4-BE49-F238E27FC236}">
                <a16:creationId xmlns:a16="http://schemas.microsoft.com/office/drawing/2014/main" id="{F07FA37C-31D9-4D57-9710-1D36CDD32C06}"/>
              </a:ext>
            </a:extLst>
          </p:cNvPr>
          <p:cNvSpPr txBox="1"/>
          <p:nvPr/>
        </p:nvSpPr>
        <p:spPr>
          <a:xfrm>
            <a:off x="2467644" y="6371750"/>
            <a:ext cx="1651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Positive description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C68A128-B75E-407A-B13D-8417408F4062}"/>
              </a:ext>
            </a:extLst>
          </p:cNvPr>
          <p:cNvSpPr txBox="1"/>
          <p:nvPr/>
        </p:nvSpPr>
        <p:spPr>
          <a:xfrm>
            <a:off x="2440683" y="7579126"/>
            <a:ext cx="1651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Negative description</a:t>
            </a:r>
          </a:p>
        </p:txBody>
      </p:sp>
    </p:spTree>
    <p:extLst>
      <p:ext uri="{BB962C8B-B14F-4D97-AF65-F5344CB8AC3E}">
        <p14:creationId xmlns:p14="http://schemas.microsoft.com/office/powerpoint/2010/main" val="287052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165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Yu Gothic</vt:lpstr>
      <vt:lpstr>Arial</vt:lpstr>
      <vt:lpstr>Calibri</vt:lpstr>
      <vt:lpstr>Calibri Light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Helm</dc:creator>
  <cp:lastModifiedBy>Julius Fenn</cp:lastModifiedBy>
  <cp:revision>32</cp:revision>
  <dcterms:created xsi:type="dcterms:W3CDTF">2022-11-11T07:25:43Z</dcterms:created>
  <dcterms:modified xsi:type="dcterms:W3CDTF">2024-07-18T17:16:27Z</dcterms:modified>
</cp:coreProperties>
</file>