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59B"/>
    <a:srgbClr val="FFED76"/>
    <a:srgbClr val="FFF4BE"/>
    <a:srgbClr val="B8D8EC"/>
    <a:srgbClr val="A5D7EC"/>
    <a:srgbClr val="A9CCEC"/>
    <a:srgbClr val="9BD0A4"/>
    <a:srgbClr val="AAE3BB"/>
    <a:srgbClr val="80A783"/>
    <a:srgbClr val="77C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5"/>
    <p:restoredTop sz="94554"/>
  </p:normalViewPr>
  <p:slideViewPr>
    <p:cSldViewPr snapToGrid="0">
      <p:cViewPr varScale="1">
        <p:scale>
          <a:sx n="168" d="100"/>
          <a:sy n="168" d="100"/>
        </p:scale>
        <p:origin x="16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C35C87-AC52-2C30-CA01-12A4365BF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951A7D-69B4-72F9-61A3-84D7F98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D663E-44DD-F9D3-907D-C807373F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7CB132-9DCD-E2AB-2391-E38F1A1CA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3981C3-AA14-77FA-4850-66378AFE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21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7D270-43CB-63CB-F6D3-BA07AEE5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52E34E8-6460-239D-6FB5-A2EFC65F5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96F08E-2DD2-F9FC-EDDB-71F60A52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DD3124-B3AD-5759-C624-83CDBCC0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C3D00A-2C9D-F2E0-FFC0-DB8A92EC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32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5E72A1E-5D0A-23C5-0164-B63FB06A7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D9D915-BFD8-CCDF-730E-EB4228DF1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93020C-7157-64E7-24A1-F5CB6F8F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6BACE7-578F-D39B-C465-95B257F6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8ADC0F-F003-6839-7B34-EA179145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80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16E18E-415B-31DB-1E66-F117CF0C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77D6A4-727F-1361-5DB7-10F47EC70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7D6D4F-2952-C468-E3E9-2F3675E8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7333B7-37F9-FF7C-27C2-4EA639B3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E31B10-76B1-6B16-2599-8A33649D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14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7C5E2-9BCC-6D24-3F03-8600DBDDB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7E12BA-3DA6-1BB9-29F2-15673F1F6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CE85E3-8B26-AFD4-1966-AF1058EE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17AF82-DC5B-E942-D2DA-82385C63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6CB417-488A-B32E-DEA8-B440EDC5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21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E0FD0-1899-EC37-8719-C52740C8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256092-F1CA-7F16-89CE-EED89B842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F3BB4B-6A80-8AF6-221F-3E0141AA3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756E35-E1C5-D797-C66F-E062159C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BA0678-EFC6-C856-F726-5DD650E4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BCEBF5-9989-28D6-BD78-38631018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67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FC977C-AC4E-120C-1EB7-70133B688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C7CFF7-1AEF-71FE-E298-9B13CFC7E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C0C122-66C1-3195-B4D4-15E36A0D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3B4F81-0221-054D-060D-0037CFFEA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E2266F2-4FD2-5E3E-9943-95B546308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2569F64-ACA4-AC90-11E7-DEE23644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8E9032-448A-55DC-8540-A0E8333D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C03637-8CDD-B92C-9BAA-5889D2F8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00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83A75-4206-3870-D68D-EECCC749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CB843C-3559-9B58-5338-6E5673EF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A00FD5-F62A-955F-AC84-2D771B2A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2D7CA4-E5BB-D8EA-10C2-6188B7FA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09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57274B-FEA0-3347-641A-871972001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8DAD9E-A9B0-8927-14B2-7DDAEB45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05A569-11E3-B812-D0AA-B05537D6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74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3A9CB-E164-8883-9181-C4C68A70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B32DC7-52B9-9D7C-BDFC-8FEAA9ADE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6BE9ED-CD63-9DDB-CDD0-0621816B6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553361-DD0D-F7C4-DA24-7329F81F9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084EED-0FBD-96F8-14D8-A26EBAF1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586EF4-BB7C-6FC0-A886-334CC9B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83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33388A-AB72-EBB7-E162-1A74BB9A7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0E6FBAC-64D4-0AF7-AE66-53A136386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E2ECDC-17EC-6844-EB02-02B61C200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0778BC-9A8C-6FA8-E361-544BBA342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D96F15-F5A5-A391-7091-2E95C4A4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C9BBA4-9846-BBED-BA1A-3E93F005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01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D1885E-410B-76EC-3289-9EB39C1E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DA4342-08EF-EEB2-4A25-9CD318FB9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F5BFE9-465E-0A86-4565-9CA2F0B15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C2FF49-4CCF-144B-A7F9-858F296AAA49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869605-F9FC-B005-EEA8-3475B7B92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DE6992-6038-D890-8F33-3586130A8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93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198BBFFC-1A72-5FD8-FA48-CB9D529471AC}"/>
              </a:ext>
            </a:extLst>
          </p:cNvPr>
          <p:cNvSpPr/>
          <p:nvPr/>
        </p:nvSpPr>
        <p:spPr>
          <a:xfrm>
            <a:off x="1753381" y="1227501"/>
            <a:ext cx="1813772" cy="891169"/>
          </a:xfrm>
          <a:prstGeom prst="roundRect">
            <a:avLst/>
          </a:prstGeom>
          <a:solidFill>
            <a:srgbClr val="E5F2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C1DB6BD8-CF0E-76D7-0989-4C683DBD2474}"/>
              </a:ext>
            </a:extLst>
          </p:cNvPr>
          <p:cNvSpPr/>
          <p:nvPr/>
        </p:nvSpPr>
        <p:spPr>
          <a:xfrm>
            <a:off x="1868232" y="761735"/>
            <a:ext cx="1718582" cy="30764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Rigid Robot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30491B61-41FC-980E-A8FD-EE0655966690}"/>
              </a:ext>
            </a:extLst>
          </p:cNvPr>
          <p:cNvSpPr/>
          <p:nvPr/>
        </p:nvSpPr>
        <p:spPr>
          <a:xfrm>
            <a:off x="3883098" y="761735"/>
            <a:ext cx="1258784" cy="30764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Soft Robot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12239F39-DD57-E3A8-B561-A3CE060BD04D}"/>
              </a:ext>
            </a:extLst>
          </p:cNvPr>
          <p:cNvSpPr/>
          <p:nvPr/>
        </p:nvSpPr>
        <p:spPr>
          <a:xfrm>
            <a:off x="1753381" y="2182382"/>
            <a:ext cx="1824546" cy="876843"/>
          </a:xfrm>
          <a:prstGeom prst="roundRect">
            <a:avLst/>
          </a:prstGeom>
          <a:solidFill>
            <a:srgbClr val="AAE3B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674DE7A1-B534-8A9A-E046-85B8F0C90E7C}"/>
              </a:ext>
            </a:extLst>
          </p:cNvPr>
          <p:cNvSpPr/>
          <p:nvPr/>
        </p:nvSpPr>
        <p:spPr>
          <a:xfrm>
            <a:off x="155254" y="1227501"/>
            <a:ext cx="1539481" cy="507822"/>
          </a:xfrm>
          <a:prstGeom prst="roundRect">
            <a:avLst/>
          </a:prstGeom>
          <a:solidFill>
            <a:srgbClr val="B0F4B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Technological Possibilities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C9D231C9-2066-3D0A-0F07-03419E36F1E7}"/>
              </a:ext>
            </a:extLst>
          </p:cNvPr>
          <p:cNvSpPr/>
          <p:nvPr/>
        </p:nvSpPr>
        <p:spPr>
          <a:xfrm>
            <a:off x="141891" y="2132881"/>
            <a:ext cx="1539481" cy="520653"/>
          </a:xfrm>
          <a:prstGeom prst="roundRect">
            <a:avLst/>
          </a:prstGeom>
          <a:solidFill>
            <a:srgbClr val="9BD0A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Technological Limitation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B50CDE4A-9703-0EA3-191E-8F6277B8BAD1}"/>
              </a:ext>
            </a:extLst>
          </p:cNvPr>
          <p:cNvSpPr/>
          <p:nvPr/>
        </p:nvSpPr>
        <p:spPr>
          <a:xfrm>
            <a:off x="3645609" y="1227502"/>
            <a:ext cx="1824546" cy="892876"/>
          </a:xfrm>
          <a:prstGeom prst="roundRect">
            <a:avLst/>
          </a:prstGeom>
          <a:solidFill>
            <a:srgbClr val="E5F2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70672DA9-037B-B109-925E-E9A8B86085AF}"/>
              </a:ext>
            </a:extLst>
          </p:cNvPr>
          <p:cNvSpPr/>
          <p:nvPr/>
        </p:nvSpPr>
        <p:spPr>
          <a:xfrm>
            <a:off x="3657195" y="2168942"/>
            <a:ext cx="1788057" cy="887613"/>
          </a:xfrm>
          <a:prstGeom prst="roundRect">
            <a:avLst/>
          </a:prstGeom>
          <a:solidFill>
            <a:srgbClr val="AAE3B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0F9737F3-C8E4-5A89-ACCB-D3F81E074B78}"/>
              </a:ext>
            </a:extLst>
          </p:cNvPr>
          <p:cNvSpPr/>
          <p:nvPr/>
        </p:nvSpPr>
        <p:spPr>
          <a:xfrm>
            <a:off x="1753381" y="3133912"/>
            <a:ext cx="1813772" cy="8837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3F6FA31D-5376-0C8F-463C-F76BFB754F59}"/>
              </a:ext>
            </a:extLst>
          </p:cNvPr>
          <p:cNvSpPr/>
          <p:nvPr/>
        </p:nvSpPr>
        <p:spPr>
          <a:xfrm>
            <a:off x="3645609" y="3133912"/>
            <a:ext cx="1801276" cy="89017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040F8DC8-8854-D9DC-24D0-C603B65B008C}"/>
              </a:ext>
            </a:extLst>
          </p:cNvPr>
          <p:cNvSpPr/>
          <p:nvPr/>
        </p:nvSpPr>
        <p:spPr>
          <a:xfrm>
            <a:off x="1753381" y="4085442"/>
            <a:ext cx="1824546" cy="87917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505C73C0-66DF-AEC3-349D-2469B52BE337}"/>
              </a:ext>
            </a:extLst>
          </p:cNvPr>
          <p:cNvSpPr/>
          <p:nvPr/>
        </p:nvSpPr>
        <p:spPr>
          <a:xfrm>
            <a:off x="3645609" y="4094349"/>
            <a:ext cx="1824546" cy="8775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A1E42CEB-03AB-A937-26B5-528B9AF37E58}"/>
              </a:ext>
            </a:extLst>
          </p:cNvPr>
          <p:cNvSpPr/>
          <p:nvPr/>
        </p:nvSpPr>
        <p:spPr>
          <a:xfrm>
            <a:off x="7125220" y="1247183"/>
            <a:ext cx="1824546" cy="88761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id="{42389860-2B50-8394-0797-0766468C6B00}"/>
              </a:ext>
            </a:extLst>
          </p:cNvPr>
          <p:cNvSpPr/>
          <p:nvPr/>
        </p:nvSpPr>
        <p:spPr>
          <a:xfrm>
            <a:off x="9017448" y="1264996"/>
            <a:ext cx="1824546" cy="8698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D0D25865-6523-9443-C1F1-ADE77EF834A5}"/>
              </a:ext>
            </a:extLst>
          </p:cNvPr>
          <p:cNvSpPr/>
          <p:nvPr/>
        </p:nvSpPr>
        <p:spPr>
          <a:xfrm>
            <a:off x="7125220" y="2198713"/>
            <a:ext cx="1824546" cy="887613"/>
          </a:xfrm>
          <a:prstGeom prst="roundRect">
            <a:avLst/>
          </a:prstGeom>
          <a:solidFill>
            <a:srgbClr val="B8D8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A5141EFA-79E8-7CE2-B045-95AD75FA8183}"/>
              </a:ext>
            </a:extLst>
          </p:cNvPr>
          <p:cNvSpPr/>
          <p:nvPr/>
        </p:nvSpPr>
        <p:spPr>
          <a:xfrm>
            <a:off x="9017448" y="2198712"/>
            <a:ext cx="1824546" cy="887613"/>
          </a:xfrm>
          <a:prstGeom prst="roundRect">
            <a:avLst/>
          </a:prstGeom>
          <a:solidFill>
            <a:srgbClr val="B8D8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FBE71FDB-7BDD-0764-8C04-2206402540DF}"/>
              </a:ext>
            </a:extLst>
          </p:cNvPr>
          <p:cNvSpPr/>
          <p:nvPr/>
        </p:nvSpPr>
        <p:spPr>
          <a:xfrm>
            <a:off x="138943" y="3149279"/>
            <a:ext cx="1539482" cy="5369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Safety</a:t>
            </a:r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7C34FCFA-43AE-24BE-7DA7-17824323963A}"/>
              </a:ext>
            </a:extLst>
          </p:cNvPr>
          <p:cNvSpPr/>
          <p:nvPr/>
        </p:nvSpPr>
        <p:spPr>
          <a:xfrm>
            <a:off x="133828" y="4077369"/>
            <a:ext cx="1549711" cy="5369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Risk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C24330C5-A07A-EBFE-29FA-5515381A6969}"/>
              </a:ext>
            </a:extLst>
          </p:cNvPr>
          <p:cNvSpPr/>
          <p:nvPr/>
        </p:nvSpPr>
        <p:spPr>
          <a:xfrm>
            <a:off x="5524977" y="1258808"/>
            <a:ext cx="1551406" cy="52735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Human-Robot Interaction pos.</a:t>
            </a:r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89C352AA-80D5-2154-89DE-4B22FD5FC462}"/>
              </a:ext>
            </a:extLst>
          </p:cNvPr>
          <p:cNvSpPr/>
          <p:nvPr/>
        </p:nvSpPr>
        <p:spPr>
          <a:xfrm>
            <a:off x="5537291" y="2198438"/>
            <a:ext cx="1549711" cy="53132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Human-Robot Interaction neg.</a:t>
            </a:r>
          </a:p>
        </p:txBody>
      </p:sp>
      <p:sp>
        <p:nvSpPr>
          <p:cNvPr id="65" name="Abgerundetes Rechteck 64">
            <a:extLst>
              <a:ext uri="{FF2B5EF4-FFF2-40B4-BE49-F238E27FC236}">
                <a16:creationId xmlns:a16="http://schemas.microsoft.com/office/drawing/2014/main" id="{B57382D6-B2F4-7DC8-5F5D-6E8A668630B6}"/>
              </a:ext>
            </a:extLst>
          </p:cNvPr>
          <p:cNvSpPr/>
          <p:nvPr/>
        </p:nvSpPr>
        <p:spPr>
          <a:xfrm>
            <a:off x="5537291" y="3176742"/>
            <a:ext cx="1549710" cy="549333"/>
          </a:xfrm>
          <a:prstGeom prst="roundRect">
            <a:avLst/>
          </a:prstGeom>
          <a:solidFill>
            <a:srgbClr val="FFF5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Anthropo-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</a:rPr>
              <a:t>morphism</a:t>
            </a:r>
            <a:r>
              <a:rPr lang="de-DE" sz="1600" dirty="0">
                <a:solidFill>
                  <a:schemeClr val="tx1"/>
                </a:solidFill>
              </a:rPr>
              <a:t> pos.</a:t>
            </a:r>
          </a:p>
        </p:txBody>
      </p:sp>
      <p:sp>
        <p:nvSpPr>
          <p:cNvPr id="66" name="Abgerundetes Rechteck 65">
            <a:extLst>
              <a:ext uri="{FF2B5EF4-FFF2-40B4-BE49-F238E27FC236}">
                <a16:creationId xmlns:a16="http://schemas.microsoft.com/office/drawing/2014/main" id="{DEBC11D1-9A31-4F73-4577-FC3C33A95C9F}"/>
              </a:ext>
            </a:extLst>
          </p:cNvPr>
          <p:cNvSpPr/>
          <p:nvPr/>
        </p:nvSpPr>
        <p:spPr>
          <a:xfrm>
            <a:off x="5534851" y="4078565"/>
            <a:ext cx="1549710" cy="549333"/>
          </a:xfrm>
          <a:prstGeom prst="roundRect">
            <a:avLst/>
          </a:prstGeom>
          <a:solidFill>
            <a:srgbClr val="FFED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Anthropo-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</a:rPr>
              <a:t>morphism</a:t>
            </a:r>
            <a:r>
              <a:rPr lang="de-DE" sz="1600" dirty="0">
                <a:solidFill>
                  <a:schemeClr val="tx1"/>
                </a:solidFill>
              </a:rPr>
              <a:t> neg.</a:t>
            </a:r>
          </a:p>
        </p:txBody>
      </p:sp>
      <p:sp>
        <p:nvSpPr>
          <p:cNvPr id="67" name="Abgerundetes Rechteck 66">
            <a:extLst>
              <a:ext uri="{FF2B5EF4-FFF2-40B4-BE49-F238E27FC236}">
                <a16:creationId xmlns:a16="http://schemas.microsoft.com/office/drawing/2014/main" id="{E063A25F-68EB-D359-CBE3-5BCCA62DCC43}"/>
              </a:ext>
            </a:extLst>
          </p:cNvPr>
          <p:cNvSpPr/>
          <p:nvPr/>
        </p:nvSpPr>
        <p:spPr>
          <a:xfrm>
            <a:off x="7125220" y="3143862"/>
            <a:ext cx="1824546" cy="892876"/>
          </a:xfrm>
          <a:prstGeom prst="roundRect">
            <a:avLst/>
          </a:prstGeom>
          <a:solidFill>
            <a:srgbClr val="FFF4B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Abgerundetes Rechteck 67">
            <a:extLst>
              <a:ext uri="{FF2B5EF4-FFF2-40B4-BE49-F238E27FC236}">
                <a16:creationId xmlns:a16="http://schemas.microsoft.com/office/drawing/2014/main" id="{2FA82FA2-CB68-11AB-478F-D7C495C09F70}"/>
              </a:ext>
            </a:extLst>
          </p:cNvPr>
          <p:cNvSpPr/>
          <p:nvPr/>
        </p:nvSpPr>
        <p:spPr>
          <a:xfrm>
            <a:off x="7123803" y="4097516"/>
            <a:ext cx="1824546" cy="892876"/>
          </a:xfrm>
          <a:prstGeom prst="roundRect">
            <a:avLst/>
          </a:prstGeom>
          <a:solidFill>
            <a:srgbClr val="FFF5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70" name="Abgerundetes Rechteck 69">
            <a:extLst>
              <a:ext uri="{FF2B5EF4-FFF2-40B4-BE49-F238E27FC236}">
                <a16:creationId xmlns:a16="http://schemas.microsoft.com/office/drawing/2014/main" id="{43D3D2DC-5877-2DBB-5E32-5A2CC639C479}"/>
              </a:ext>
            </a:extLst>
          </p:cNvPr>
          <p:cNvSpPr/>
          <p:nvPr/>
        </p:nvSpPr>
        <p:spPr>
          <a:xfrm>
            <a:off x="9018759" y="3151194"/>
            <a:ext cx="1824546" cy="892876"/>
          </a:xfrm>
          <a:prstGeom prst="roundRect">
            <a:avLst/>
          </a:prstGeom>
          <a:solidFill>
            <a:srgbClr val="FFF4B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Abgerundetes Rechteck 70">
            <a:extLst>
              <a:ext uri="{FF2B5EF4-FFF2-40B4-BE49-F238E27FC236}">
                <a16:creationId xmlns:a16="http://schemas.microsoft.com/office/drawing/2014/main" id="{EDC72E6D-C034-7131-FBC3-D24074E134AF}"/>
              </a:ext>
            </a:extLst>
          </p:cNvPr>
          <p:cNvSpPr/>
          <p:nvPr/>
        </p:nvSpPr>
        <p:spPr>
          <a:xfrm>
            <a:off x="9018759" y="4093958"/>
            <a:ext cx="1824546" cy="892876"/>
          </a:xfrm>
          <a:prstGeom prst="roundRect">
            <a:avLst/>
          </a:prstGeom>
          <a:solidFill>
            <a:srgbClr val="FFF5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CC932AF-1387-8090-32B6-13F5A278EB77}"/>
              </a:ext>
            </a:extLst>
          </p:cNvPr>
          <p:cNvSpPr txBox="1"/>
          <p:nvPr/>
        </p:nvSpPr>
        <p:spPr>
          <a:xfrm>
            <a:off x="1762417" y="1293723"/>
            <a:ext cx="169616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Improve </a:t>
            </a:r>
            <a:r>
              <a:rPr lang="de-DE" sz="1000" dirty="0" err="1"/>
              <a:t>healthcare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Efficiency &amp; </a:t>
            </a:r>
            <a:r>
              <a:rPr lang="de-DE" sz="1000" dirty="0" err="1"/>
              <a:t>adaptability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rgbClr val="C00000"/>
                </a:solidFill>
              </a:rPr>
              <a:t>Precise</a:t>
            </a:r>
            <a:endParaRPr lang="de-DE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D098776C-0552-6547-CD3C-7E117BF433CA}"/>
              </a:ext>
            </a:extLst>
          </p:cNvPr>
          <p:cNvSpPr txBox="1"/>
          <p:nvPr/>
        </p:nvSpPr>
        <p:spPr>
          <a:xfrm>
            <a:off x="3655764" y="1293265"/>
            <a:ext cx="18239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Improve </a:t>
            </a:r>
            <a:r>
              <a:rPr lang="de-DE" sz="1000" dirty="0" err="1"/>
              <a:t>healthcare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Efficiency &amp; </a:t>
            </a:r>
            <a:r>
              <a:rPr lang="de-DE" sz="1000" dirty="0" err="1"/>
              <a:t>adaptability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rgbClr val="C00000"/>
                </a:solidFill>
              </a:rPr>
              <a:t>Versaility, </a:t>
            </a:r>
            <a:r>
              <a:rPr lang="de-DE" sz="1000" dirty="0" err="1">
                <a:solidFill>
                  <a:srgbClr val="C00000"/>
                </a:solidFill>
              </a:rPr>
              <a:t>ease</a:t>
            </a:r>
            <a:r>
              <a:rPr lang="de-DE" sz="1000" dirty="0">
                <a:solidFill>
                  <a:srgbClr val="C00000"/>
                </a:solidFill>
              </a:rPr>
              <a:t> </a:t>
            </a:r>
            <a:r>
              <a:rPr lang="de-DE" sz="1000" dirty="0" err="1">
                <a:solidFill>
                  <a:srgbClr val="C00000"/>
                </a:solidFill>
              </a:rPr>
              <a:t>of</a:t>
            </a:r>
            <a:r>
              <a:rPr lang="de-DE" sz="1000" dirty="0">
                <a:solidFill>
                  <a:srgbClr val="C00000"/>
                </a:solidFill>
              </a:rPr>
              <a:t> </a:t>
            </a:r>
            <a:r>
              <a:rPr lang="de-DE" sz="1000" dirty="0" err="1">
                <a:solidFill>
                  <a:srgbClr val="C00000"/>
                </a:solidFill>
              </a:rPr>
              <a:t>use</a:t>
            </a:r>
            <a:r>
              <a:rPr lang="de-DE" sz="1000" dirty="0">
                <a:solidFill>
                  <a:srgbClr val="C00000"/>
                </a:solidFill>
              </a:rPr>
              <a:t>, &amp; </a:t>
            </a:r>
            <a:r>
              <a:rPr lang="de-DE" sz="1000" dirty="0" err="1">
                <a:solidFill>
                  <a:srgbClr val="C00000"/>
                </a:solidFill>
              </a:rPr>
              <a:t>tailored</a:t>
            </a:r>
            <a:r>
              <a:rPr lang="de-DE" sz="1000" dirty="0">
                <a:solidFill>
                  <a:srgbClr val="C00000"/>
                </a:solidFill>
              </a:rPr>
              <a:t> </a:t>
            </a:r>
            <a:r>
              <a:rPr lang="de-DE" sz="1000" dirty="0" err="1">
                <a:solidFill>
                  <a:srgbClr val="C00000"/>
                </a:solidFill>
              </a:rPr>
              <a:t>theraphy</a:t>
            </a:r>
            <a:r>
              <a:rPr lang="de-DE" sz="1000" dirty="0">
                <a:solidFill>
                  <a:srgbClr val="C0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00" dirty="0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A6BA239A-7798-65EC-C7BA-D22D39A55164}"/>
              </a:ext>
            </a:extLst>
          </p:cNvPr>
          <p:cNvSpPr txBox="1"/>
          <p:nvPr/>
        </p:nvSpPr>
        <p:spPr>
          <a:xfrm>
            <a:off x="1755090" y="2259473"/>
            <a:ext cx="18120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i="0" u="none" strike="noStrike" dirty="0">
                <a:solidFill>
                  <a:srgbClr val="000000"/>
                </a:solidFill>
                <a:effectLst/>
              </a:rPr>
              <a:t>Limited </a:t>
            </a:r>
            <a:r>
              <a:rPr lang="de-DE" sz="1000" i="0" u="none" strike="noStrike" dirty="0" err="1">
                <a:solidFill>
                  <a:srgbClr val="000000"/>
                </a:solidFill>
                <a:effectLst/>
              </a:rPr>
              <a:t>learning</a:t>
            </a:r>
            <a:r>
              <a:rPr lang="de-DE" sz="100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DE" sz="1000" i="0" u="none" strike="noStrike" dirty="0" err="1">
                <a:solidFill>
                  <a:srgbClr val="000000"/>
                </a:solidFill>
                <a:effectLst/>
              </a:rPr>
              <a:t>abilities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Operational </a:t>
            </a:r>
            <a:r>
              <a:rPr lang="de-DE" sz="1000" dirty="0" err="1"/>
              <a:t>complexity</a:t>
            </a:r>
            <a:r>
              <a:rPr lang="de-DE" sz="10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rgbClr val="C00000"/>
                </a:solidFill>
              </a:rPr>
              <a:t>Safety </a:t>
            </a:r>
            <a:r>
              <a:rPr lang="de-DE" sz="1000" dirty="0" err="1">
                <a:solidFill>
                  <a:srgbClr val="C00000"/>
                </a:solidFill>
              </a:rPr>
              <a:t>risks</a:t>
            </a:r>
            <a:r>
              <a:rPr lang="de-DE" sz="1000" dirty="0">
                <a:solidFill>
                  <a:srgbClr val="C00000"/>
                </a:solidFill>
              </a:rPr>
              <a:t>, &amp; </a:t>
            </a:r>
            <a:r>
              <a:rPr lang="de-DE" sz="1000" dirty="0" err="1">
                <a:solidFill>
                  <a:srgbClr val="C00000"/>
                </a:solidFill>
              </a:rPr>
              <a:t>less</a:t>
            </a:r>
            <a:r>
              <a:rPr lang="de-DE" sz="1000" dirty="0">
                <a:solidFill>
                  <a:srgbClr val="C00000"/>
                </a:solidFill>
              </a:rPr>
              <a:t> emotional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00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A70216D-DA21-44D6-82A7-E978E247CD62}"/>
              </a:ext>
            </a:extLst>
          </p:cNvPr>
          <p:cNvSpPr txBox="1"/>
          <p:nvPr/>
        </p:nvSpPr>
        <p:spPr>
          <a:xfrm>
            <a:off x="3649936" y="2241955"/>
            <a:ext cx="19653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i="0" u="none" strike="noStrike" dirty="0">
                <a:solidFill>
                  <a:srgbClr val="000000"/>
                </a:solidFill>
                <a:effectLst/>
              </a:rPr>
              <a:t>Limited </a:t>
            </a:r>
            <a:r>
              <a:rPr lang="de-DE" sz="1000" i="0" u="none" strike="noStrike" dirty="0" err="1">
                <a:solidFill>
                  <a:srgbClr val="000000"/>
                </a:solidFill>
                <a:effectLst/>
              </a:rPr>
              <a:t>learning</a:t>
            </a:r>
            <a:r>
              <a:rPr lang="de-DE" sz="100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DE" sz="1000" i="0" u="none" strike="noStrike" dirty="0" err="1">
                <a:solidFill>
                  <a:srgbClr val="000000"/>
                </a:solidFill>
                <a:effectLst/>
              </a:rPr>
              <a:t>abilities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Operational </a:t>
            </a:r>
            <a:r>
              <a:rPr lang="de-DE" sz="1000" dirty="0" err="1"/>
              <a:t>complexity</a:t>
            </a:r>
            <a:r>
              <a:rPr lang="de-DE" sz="10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rgbClr val="C00000"/>
                </a:solidFill>
              </a:rPr>
              <a:t>Over-</a:t>
            </a:r>
            <a:r>
              <a:rPr lang="de-DE" sz="1000" dirty="0" err="1">
                <a:solidFill>
                  <a:srgbClr val="C00000"/>
                </a:solidFill>
              </a:rPr>
              <a:t>reliance</a:t>
            </a:r>
            <a:r>
              <a:rPr lang="de-DE" sz="1000" dirty="0">
                <a:solidFill>
                  <a:srgbClr val="C00000"/>
                </a:solidFill>
              </a:rPr>
              <a:t>, &amp; </a:t>
            </a:r>
            <a:r>
              <a:rPr lang="de-DE" sz="1000" dirty="0" err="1">
                <a:solidFill>
                  <a:srgbClr val="C00000"/>
                </a:solidFill>
              </a:rPr>
              <a:t>uncertain</a:t>
            </a:r>
            <a:r>
              <a:rPr lang="de-DE" sz="1000" dirty="0">
                <a:solidFill>
                  <a:srgbClr val="C00000"/>
                </a:solidFill>
              </a:rPr>
              <a:t> </a:t>
            </a:r>
            <a:r>
              <a:rPr lang="de-DE" sz="1000" dirty="0" err="1">
                <a:solidFill>
                  <a:srgbClr val="C00000"/>
                </a:solidFill>
              </a:rPr>
              <a:t>future</a:t>
            </a:r>
            <a:r>
              <a:rPr lang="de-DE" sz="1000" dirty="0">
                <a:solidFill>
                  <a:srgbClr val="C00000"/>
                </a:solidFill>
              </a:rPr>
              <a:t> </a:t>
            </a:r>
            <a:r>
              <a:rPr lang="de-DE" sz="1000" dirty="0" err="1">
                <a:solidFill>
                  <a:srgbClr val="C00000"/>
                </a:solidFill>
              </a:rPr>
              <a:t>prospects</a:t>
            </a:r>
            <a:endParaRPr lang="de-DE" sz="1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00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1E41C52A-77D7-A8C7-1B7B-DA4A6010D216}"/>
              </a:ext>
            </a:extLst>
          </p:cNvPr>
          <p:cNvSpPr txBox="1"/>
          <p:nvPr/>
        </p:nvSpPr>
        <p:spPr>
          <a:xfrm>
            <a:off x="1762580" y="3190212"/>
            <a:ext cx="1965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Reliability</a:t>
            </a:r>
            <a:r>
              <a:rPr lang="de-DE" sz="1000" dirty="0"/>
              <a:t> &amp; </a:t>
            </a:r>
            <a:r>
              <a:rPr lang="de-DE" sz="1000" dirty="0" err="1"/>
              <a:t>precision</a:t>
            </a:r>
            <a:r>
              <a:rPr lang="de-DE" sz="10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Accuracy &amp; </a:t>
            </a:r>
            <a:r>
              <a:rPr lang="de-DE" sz="1000" dirty="0" err="1"/>
              <a:t>consistency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Quick </a:t>
            </a:r>
            <a:r>
              <a:rPr lang="de-DE" sz="1000" dirty="0" err="1"/>
              <a:t>response</a:t>
            </a:r>
            <a:r>
              <a:rPr lang="de-DE" sz="1000" dirty="0"/>
              <a:t>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rgbClr val="C00000"/>
                </a:solidFill>
              </a:rPr>
              <a:t>Precision, </a:t>
            </a:r>
            <a:r>
              <a:rPr lang="de-DE" sz="1000" dirty="0" err="1">
                <a:solidFill>
                  <a:srgbClr val="C00000"/>
                </a:solidFill>
              </a:rPr>
              <a:t>ability</a:t>
            </a:r>
            <a:r>
              <a:rPr lang="de-DE" sz="1000" dirty="0">
                <a:solidFill>
                  <a:srgbClr val="C00000"/>
                </a:solidFill>
              </a:rPr>
              <a:t> </a:t>
            </a:r>
            <a:r>
              <a:rPr lang="de-DE" sz="1000" dirty="0" err="1">
                <a:solidFill>
                  <a:srgbClr val="C00000"/>
                </a:solidFill>
              </a:rPr>
              <a:t>to</a:t>
            </a:r>
            <a:r>
              <a:rPr lang="de-DE" sz="1000" dirty="0">
                <a:solidFill>
                  <a:srgbClr val="C00000"/>
                </a:solidFill>
              </a:rPr>
              <a:t> </a:t>
            </a:r>
            <a:r>
              <a:rPr lang="de-DE" sz="1000" dirty="0" err="1">
                <a:solidFill>
                  <a:srgbClr val="C00000"/>
                </a:solidFill>
              </a:rPr>
              <a:t>learn</a:t>
            </a:r>
            <a:r>
              <a:rPr lang="de-DE" sz="1000" dirty="0">
                <a:solidFill>
                  <a:srgbClr val="C00000"/>
                </a:solidFill>
              </a:rPr>
              <a:t> &amp; </a:t>
            </a:r>
            <a:r>
              <a:rPr lang="de-DE" sz="1000" dirty="0" err="1">
                <a:solidFill>
                  <a:srgbClr val="C00000"/>
                </a:solidFill>
              </a:rPr>
              <a:t>adapt</a:t>
            </a:r>
            <a:endParaRPr lang="de-DE" sz="1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00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7B0B2B3E-92F4-AFA4-41FC-5B826C2E7EC7}"/>
              </a:ext>
            </a:extLst>
          </p:cNvPr>
          <p:cNvSpPr txBox="1"/>
          <p:nvPr/>
        </p:nvSpPr>
        <p:spPr>
          <a:xfrm>
            <a:off x="3649936" y="3191158"/>
            <a:ext cx="1965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Reliability</a:t>
            </a:r>
            <a:r>
              <a:rPr lang="de-DE" sz="1000" dirty="0"/>
              <a:t> &amp; </a:t>
            </a:r>
            <a:r>
              <a:rPr lang="de-DE" sz="1000" dirty="0" err="1"/>
              <a:t>precision</a:t>
            </a:r>
            <a:r>
              <a:rPr lang="de-DE" sz="10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Accuracy &amp; </a:t>
            </a:r>
            <a:r>
              <a:rPr lang="de-DE" sz="1000" dirty="0" err="1"/>
              <a:t>consistency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Quick </a:t>
            </a:r>
            <a:r>
              <a:rPr lang="de-DE" sz="1000" dirty="0" err="1"/>
              <a:t>response</a:t>
            </a:r>
            <a:r>
              <a:rPr lang="de-DE" sz="1000" dirty="0"/>
              <a:t>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rgbClr val="C00000"/>
                </a:solidFill>
              </a:rPr>
              <a:t>Reduces </a:t>
            </a:r>
            <a:r>
              <a:rPr lang="de-DE" sz="1000" dirty="0" err="1">
                <a:solidFill>
                  <a:srgbClr val="C00000"/>
                </a:solidFill>
              </a:rPr>
              <a:t>risks</a:t>
            </a:r>
            <a:r>
              <a:rPr lang="de-DE" sz="1000" dirty="0">
                <a:solidFill>
                  <a:srgbClr val="C00000"/>
                </a:solidFill>
              </a:rPr>
              <a:t> </a:t>
            </a:r>
            <a:r>
              <a:rPr lang="de-DE" sz="1000" dirty="0" err="1">
                <a:solidFill>
                  <a:srgbClr val="C00000"/>
                </a:solidFill>
              </a:rPr>
              <a:t>of</a:t>
            </a:r>
            <a:r>
              <a:rPr lang="de-DE" sz="1000" dirty="0">
                <a:solidFill>
                  <a:srgbClr val="C00000"/>
                </a:solidFill>
              </a:rPr>
              <a:t> </a:t>
            </a:r>
            <a:r>
              <a:rPr lang="de-DE" sz="1000" dirty="0" err="1">
                <a:solidFill>
                  <a:srgbClr val="C00000"/>
                </a:solidFill>
              </a:rPr>
              <a:t>injury</a:t>
            </a:r>
            <a:r>
              <a:rPr lang="de-DE" sz="1000" dirty="0">
                <a:solidFill>
                  <a:srgbClr val="C00000"/>
                </a:solidFill>
              </a:rPr>
              <a:t> </a:t>
            </a:r>
            <a:r>
              <a:rPr lang="de-DE" sz="1000" dirty="0" err="1">
                <a:solidFill>
                  <a:srgbClr val="C00000"/>
                </a:solidFill>
              </a:rPr>
              <a:t>to</a:t>
            </a:r>
            <a:r>
              <a:rPr lang="de-DE" sz="1000" dirty="0">
                <a:solidFill>
                  <a:srgbClr val="C00000"/>
                </a:solidFill>
              </a:rPr>
              <a:t> </a:t>
            </a:r>
            <a:r>
              <a:rPr lang="de-DE" sz="1000" dirty="0" err="1">
                <a:solidFill>
                  <a:srgbClr val="C00000"/>
                </a:solidFill>
              </a:rPr>
              <a:t>humans</a:t>
            </a:r>
            <a:r>
              <a:rPr lang="de-DE" sz="1000" dirty="0">
                <a:solidFill>
                  <a:srgbClr val="C00000"/>
                </a:solidFill>
              </a:rPr>
              <a:t> and </a:t>
            </a:r>
            <a:r>
              <a:rPr lang="de-DE" sz="1000" dirty="0" err="1">
                <a:solidFill>
                  <a:srgbClr val="C00000"/>
                </a:solidFill>
              </a:rPr>
              <a:t>animals</a:t>
            </a:r>
            <a:r>
              <a:rPr lang="de-DE" sz="1000" dirty="0">
                <a:solidFill>
                  <a:srgbClr val="C0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0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CEC3CBED-4344-9141-1A45-B87D0483C0A6}"/>
              </a:ext>
            </a:extLst>
          </p:cNvPr>
          <p:cNvSpPr txBox="1"/>
          <p:nvPr/>
        </p:nvSpPr>
        <p:spPr>
          <a:xfrm>
            <a:off x="1759146" y="4113957"/>
            <a:ext cx="1965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b="0" i="0" u="none" strike="noStrike" dirty="0">
                <a:solidFill>
                  <a:srgbClr val="000000"/>
                </a:solidFill>
                <a:effectLst/>
              </a:rPr>
              <a:t>Risk </a:t>
            </a:r>
            <a:r>
              <a:rPr lang="de-DE" sz="1000" b="0" i="0" u="none" strike="noStrike" dirty="0" err="1">
                <a:solidFill>
                  <a:srgbClr val="000000"/>
                </a:solidFill>
                <a:effectLst/>
              </a:rPr>
              <a:t>of</a:t>
            </a:r>
            <a:r>
              <a:rPr lang="de-DE" sz="1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DE" sz="1000" b="0" i="0" u="none" strike="noStrike" dirty="0" err="1">
                <a:solidFill>
                  <a:srgbClr val="000000"/>
                </a:solidFill>
                <a:effectLst/>
              </a:rPr>
              <a:t>accidents</a:t>
            </a:r>
            <a:r>
              <a:rPr lang="de-DE" sz="10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de-DE" sz="1000" b="0" i="0" u="none" strike="noStrike" dirty="0" err="1">
                <a:solidFill>
                  <a:srgbClr val="000000"/>
                </a:solidFill>
                <a:effectLst/>
              </a:rPr>
              <a:t>injuries</a:t>
            </a:r>
            <a:r>
              <a:rPr lang="de-DE" sz="1000" b="0" i="0" u="none" strike="noStrike" dirty="0">
                <a:solidFill>
                  <a:srgbClr val="000000"/>
                </a:solidFill>
                <a:effectLst/>
              </a:rPr>
              <a:t>, &amp; </a:t>
            </a:r>
            <a:r>
              <a:rPr lang="de-DE" sz="1000" b="0" i="0" u="none" strike="noStrike" dirty="0" err="1">
                <a:solidFill>
                  <a:srgbClr val="000000"/>
                </a:solidFill>
                <a:effectLst/>
              </a:rPr>
              <a:t>technical</a:t>
            </a:r>
            <a:r>
              <a:rPr lang="de-DE" sz="1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DE" sz="1000" b="0" i="0" u="none" strike="noStrike" dirty="0" err="1">
                <a:solidFill>
                  <a:srgbClr val="000000"/>
                </a:solidFill>
                <a:effectLst/>
              </a:rPr>
              <a:t>failures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Risk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malfunction</a:t>
            </a:r>
            <a:r>
              <a:rPr lang="de-DE" sz="1000" dirty="0"/>
              <a:t> </a:t>
            </a:r>
            <a:r>
              <a:rPr lang="de-DE" sz="1000" dirty="0" err="1"/>
              <a:t>or</a:t>
            </a:r>
            <a:r>
              <a:rPr lang="de-DE" sz="1000" dirty="0"/>
              <a:t> </a:t>
            </a:r>
            <a:r>
              <a:rPr lang="de-DE" sz="1000" dirty="0" err="1"/>
              <a:t>data</a:t>
            </a:r>
            <a:r>
              <a:rPr lang="de-DE" sz="1000" dirty="0"/>
              <a:t> </a:t>
            </a:r>
            <a:r>
              <a:rPr lang="de-DE" sz="1000" dirty="0" err="1"/>
              <a:t>security</a:t>
            </a:r>
            <a:r>
              <a:rPr lang="de-DE" sz="1000" dirty="0"/>
              <a:t> </a:t>
            </a:r>
            <a:r>
              <a:rPr lang="de-DE" sz="1000" dirty="0" err="1"/>
              <a:t>breaches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rgbClr val="C00000"/>
                </a:solidFill>
              </a:rPr>
              <a:t>Faulty </a:t>
            </a:r>
            <a:r>
              <a:rPr lang="de-DE" sz="1000" dirty="0" err="1">
                <a:solidFill>
                  <a:srgbClr val="C00000"/>
                </a:solidFill>
              </a:rPr>
              <a:t>algorithms</a:t>
            </a:r>
            <a:endParaRPr lang="de-DE" sz="1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00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2612B907-9681-ED90-A355-F3F0A44CFF87}"/>
              </a:ext>
            </a:extLst>
          </p:cNvPr>
          <p:cNvSpPr txBox="1"/>
          <p:nvPr/>
        </p:nvSpPr>
        <p:spPr>
          <a:xfrm>
            <a:off x="3645609" y="4113955"/>
            <a:ext cx="1965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b="0" i="0" u="none" strike="noStrike" dirty="0">
                <a:solidFill>
                  <a:srgbClr val="000000"/>
                </a:solidFill>
                <a:effectLst/>
              </a:rPr>
              <a:t>Risk </a:t>
            </a:r>
            <a:r>
              <a:rPr lang="de-DE" sz="1000" b="0" i="0" u="none" strike="noStrike" dirty="0" err="1">
                <a:solidFill>
                  <a:srgbClr val="000000"/>
                </a:solidFill>
                <a:effectLst/>
              </a:rPr>
              <a:t>of</a:t>
            </a:r>
            <a:r>
              <a:rPr lang="de-DE" sz="1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DE" sz="1000" b="0" i="0" u="none" strike="noStrike" dirty="0" err="1">
                <a:solidFill>
                  <a:srgbClr val="000000"/>
                </a:solidFill>
                <a:effectLst/>
              </a:rPr>
              <a:t>accidents</a:t>
            </a:r>
            <a:r>
              <a:rPr lang="de-DE" sz="10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de-DE" sz="1000" b="0" i="0" u="none" strike="noStrike" dirty="0" err="1">
                <a:solidFill>
                  <a:srgbClr val="000000"/>
                </a:solidFill>
                <a:effectLst/>
              </a:rPr>
              <a:t>injuries</a:t>
            </a:r>
            <a:r>
              <a:rPr lang="de-DE" sz="1000" b="0" i="0" u="none" strike="noStrike" dirty="0">
                <a:solidFill>
                  <a:srgbClr val="000000"/>
                </a:solidFill>
                <a:effectLst/>
              </a:rPr>
              <a:t>, &amp; </a:t>
            </a:r>
            <a:r>
              <a:rPr lang="de-DE" sz="1000" b="0" i="0" u="none" strike="noStrike" dirty="0" err="1">
                <a:solidFill>
                  <a:srgbClr val="000000"/>
                </a:solidFill>
                <a:effectLst/>
              </a:rPr>
              <a:t>technical</a:t>
            </a:r>
            <a:r>
              <a:rPr lang="de-DE" sz="1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de-DE" sz="1000" b="0" i="0" u="none" strike="noStrike" dirty="0" err="1">
                <a:solidFill>
                  <a:srgbClr val="000000"/>
                </a:solidFill>
                <a:effectLst/>
              </a:rPr>
              <a:t>failures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Risk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malfunction</a:t>
            </a:r>
            <a:r>
              <a:rPr lang="de-DE" sz="1000" dirty="0"/>
              <a:t> </a:t>
            </a:r>
            <a:r>
              <a:rPr lang="de-DE" sz="1000" dirty="0" err="1"/>
              <a:t>or</a:t>
            </a:r>
            <a:r>
              <a:rPr lang="de-DE" sz="1000" dirty="0"/>
              <a:t> </a:t>
            </a:r>
            <a:r>
              <a:rPr lang="de-DE" sz="1000" dirty="0" err="1"/>
              <a:t>data</a:t>
            </a:r>
            <a:r>
              <a:rPr lang="de-DE" sz="1000" dirty="0"/>
              <a:t> </a:t>
            </a:r>
            <a:r>
              <a:rPr lang="de-DE" sz="1000" dirty="0" err="1"/>
              <a:t>security</a:t>
            </a:r>
            <a:r>
              <a:rPr lang="de-DE" sz="1000" dirty="0"/>
              <a:t> </a:t>
            </a:r>
            <a:r>
              <a:rPr lang="de-DE" sz="1000" dirty="0" err="1"/>
              <a:t>breaches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b="0" i="0" u="none" strike="noStrike" dirty="0">
                <a:solidFill>
                  <a:srgbClr val="C00000"/>
                </a:solidFill>
                <a:effectLst/>
                <a:latin typeface="-webkit-standard"/>
              </a:rPr>
              <a:t>Environmentally vulnerable</a:t>
            </a:r>
            <a:endParaRPr lang="de-DE" sz="1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00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CE12E5B8-D3E5-3929-59F6-03EC3FEEAF4B}"/>
              </a:ext>
            </a:extLst>
          </p:cNvPr>
          <p:cNvSpPr txBox="1"/>
          <p:nvPr/>
        </p:nvSpPr>
        <p:spPr>
          <a:xfrm>
            <a:off x="7116418" y="1295489"/>
            <a:ext cx="19653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Emotional </a:t>
            </a:r>
            <a:r>
              <a:rPr lang="de-DE" sz="1000" dirty="0" err="1"/>
              <a:t>connection</a:t>
            </a:r>
            <a:r>
              <a:rPr lang="de-DE" sz="1000" dirty="0"/>
              <a:t>, </a:t>
            </a:r>
            <a:r>
              <a:rPr lang="de-DE" sz="1000" dirty="0" err="1"/>
              <a:t>comfort</a:t>
            </a:r>
            <a:r>
              <a:rPr lang="de-DE" sz="1000" dirty="0"/>
              <a:t>, &amp; </a:t>
            </a:r>
            <a:r>
              <a:rPr lang="de-DE" sz="1000" dirty="0" err="1"/>
              <a:t>companionship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Encourage</a:t>
            </a:r>
            <a:r>
              <a:rPr lang="de-DE" sz="1000" dirty="0"/>
              <a:t> social </a:t>
            </a:r>
            <a:r>
              <a:rPr lang="de-DE" sz="1000" dirty="0" err="1"/>
              <a:t>interaction</a:t>
            </a:r>
            <a:r>
              <a:rPr lang="de-DE" sz="1000" dirty="0"/>
              <a:t> </a:t>
            </a:r>
            <a:endParaRPr lang="de-DE" sz="1000" b="0" i="0" u="none" strike="noStrike" dirty="0">
              <a:solidFill>
                <a:srgbClr val="C00000"/>
              </a:solidFill>
              <a:effectLst/>
              <a:latin typeface="-webkit-standar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rgbClr val="C00000"/>
                </a:solidFill>
              </a:rPr>
              <a:t>Educational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00" dirty="0"/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13A4735C-91AA-A0DD-1332-87EF94114A3A}"/>
              </a:ext>
            </a:extLst>
          </p:cNvPr>
          <p:cNvSpPr txBox="1"/>
          <p:nvPr/>
        </p:nvSpPr>
        <p:spPr>
          <a:xfrm>
            <a:off x="8988946" y="1304689"/>
            <a:ext cx="1965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Emotional </a:t>
            </a:r>
            <a:r>
              <a:rPr lang="de-DE" sz="1000" dirty="0" err="1"/>
              <a:t>connection</a:t>
            </a:r>
            <a:r>
              <a:rPr lang="de-DE" sz="1000" dirty="0"/>
              <a:t>, </a:t>
            </a:r>
            <a:r>
              <a:rPr lang="de-DE" sz="1000" dirty="0" err="1"/>
              <a:t>comfort</a:t>
            </a:r>
            <a:r>
              <a:rPr lang="de-DE" sz="1000" dirty="0"/>
              <a:t>, &amp; </a:t>
            </a:r>
            <a:r>
              <a:rPr lang="de-DE" sz="1000" dirty="0" err="1"/>
              <a:t>companionship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Encourage</a:t>
            </a:r>
            <a:r>
              <a:rPr lang="de-DE" sz="1000" dirty="0"/>
              <a:t> social </a:t>
            </a:r>
            <a:r>
              <a:rPr lang="de-DE" sz="1000" dirty="0" err="1"/>
              <a:t>interaction</a:t>
            </a:r>
            <a:r>
              <a:rPr lang="de-DE" sz="1000" dirty="0"/>
              <a:t> </a:t>
            </a:r>
            <a:endParaRPr lang="de-DE" sz="1000" b="0" i="0" u="none" strike="noStrike" dirty="0">
              <a:solidFill>
                <a:srgbClr val="C00000"/>
              </a:solidFill>
              <a:effectLst/>
              <a:latin typeface="-webkit-standar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rgbClr val="C00000"/>
                </a:solidFill>
              </a:rPr>
              <a:t>Tactility &amp; human </a:t>
            </a:r>
            <a:r>
              <a:rPr lang="de-DE" sz="1000" dirty="0" err="1">
                <a:solidFill>
                  <a:srgbClr val="C00000"/>
                </a:solidFill>
              </a:rPr>
              <a:t>comfort</a:t>
            </a:r>
            <a:r>
              <a:rPr lang="de-DE" sz="1000" dirty="0">
                <a:solidFill>
                  <a:srgbClr val="C00000"/>
                </a:solidFill>
              </a:rPr>
              <a:t> due </a:t>
            </a:r>
            <a:r>
              <a:rPr lang="de-DE" sz="1000" dirty="0" err="1">
                <a:solidFill>
                  <a:srgbClr val="C00000"/>
                </a:solidFill>
              </a:rPr>
              <a:t>to</a:t>
            </a:r>
            <a:r>
              <a:rPr lang="de-DE" sz="1000" dirty="0">
                <a:solidFill>
                  <a:srgbClr val="C00000"/>
                </a:solidFill>
              </a:rPr>
              <a:t> </a:t>
            </a:r>
            <a:r>
              <a:rPr lang="de-DE" sz="1000" dirty="0" err="1">
                <a:solidFill>
                  <a:srgbClr val="C00000"/>
                </a:solidFill>
              </a:rPr>
              <a:t>life</a:t>
            </a:r>
            <a:r>
              <a:rPr lang="de-DE" sz="1000" dirty="0">
                <a:solidFill>
                  <a:srgbClr val="C00000"/>
                </a:solidFill>
              </a:rPr>
              <a:t>-like </a:t>
            </a:r>
            <a:r>
              <a:rPr lang="de-DE" sz="1000" dirty="0" err="1">
                <a:solidFill>
                  <a:srgbClr val="C00000"/>
                </a:solidFill>
              </a:rPr>
              <a:t>features</a:t>
            </a:r>
            <a:endParaRPr lang="de-DE" sz="1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00" dirty="0"/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4E17BEF6-96E1-3898-C6CC-F926C7441C5E}"/>
              </a:ext>
            </a:extLst>
          </p:cNvPr>
          <p:cNvSpPr txBox="1"/>
          <p:nvPr/>
        </p:nvSpPr>
        <p:spPr>
          <a:xfrm>
            <a:off x="7120835" y="2227253"/>
            <a:ext cx="1965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Dependency &amp; </a:t>
            </a:r>
            <a:r>
              <a:rPr lang="de-DE" sz="1000" dirty="0" err="1"/>
              <a:t>unhealthy</a:t>
            </a:r>
            <a:r>
              <a:rPr lang="de-DE" sz="1000" dirty="0"/>
              <a:t> </a:t>
            </a:r>
            <a:r>
              <a:rPr lang="de-DE" sz="1000" dirty="0" err="1"/>
              <a:t>relationships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Decline in human </a:t>
            </a:r>
            <a:r>
              <a:rPr lang="de-DE" sz="1000" dirty="0" err="1"/>
              <a:t>interaction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Decline in social </a:t>
            </a:r>
            <a:r>
              <a:rPr lang="de-DE" sz="1000" dirty="0" err="1"/>
              <a:t>skills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rgbClr val="C00000"/>
                </a:solidFill>
              </a:rPr>
              <a:t>Lack </a:t>
            </a:r>
            <a:r>
              <a:rPr lang="de-DE" sz="1000" dirty="0" err="1">
                <a:solidFill>
                  <a:srgbClr val="C00000"/>
                </a:solidFill>
              </a:rPr>
              <a:t>of</a:t>
            </a:r>
            <a:r>
              <a:rPr lang="de-DE" sz="1000" dirty="0">
                <a:solidFill>
                  <a:srgbClr val="C00000"/>
                </a:solidFill>
              </a:rPr>
              <a:t> </a:t>
            </a:r>
            <a:r>
              <a:rPr lang="de-DE" sz="1000" dirty="0" err="1">
                <a:solidFill>
                  <a:srgbClr val="C00000"/>
                </a:solidFill>
              </a:rPr>
              <a:t>physical</a:t>
            </a:r>
            <a:r>
              <a:rPr lang="de-DE" sz="1000" dirty="0">
                <a:solidFill>
                  <a:srgbClr val="C00000"/>
                </a:solidFill>
              </a:rPr>
              <a:t> </a:t>
            </a:r>
            <a:r>
              <a:rPr lang="de-DE" sz="1000" dirty="0" err="1">
                <a:solidFill>
                  <a:srgbClr val="C00000"/>
                </a:solidFill>
              </a:rPr>
              <a:t>warmth</a:t>
            </a:r>
            <a:endParaRPr lang="de-DE" sz="1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00" dirty="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2FE050E6-13B9-CD4B-A52B-52EC2E48ED3F}"/>
              </a:ext>
            </a:extLst>
          </p:cNvPr>
          <p:cNvSpPr txBox="1"/>
          <p:nvPr/>
        </p:nvSpPr>
        <p:spPr>
          <a:xfrm>
            <a:off x="9017431" y="2177267"/>
            <a:ext cx="1965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Dependency &amp; </a:t>
            </a:r>
            <a:r>
              <a:rPr lang="de-DE" sz="1000" dirty="0" err="1"/>
              <a:t>unhealthy</a:t>
            </a:r>
            <a:r>
              <a:rPr lang="de-DE" sz="1000" dirty="0"/>
              <a:t> </a:t>
            </a:r>
            <a:r>
              <a:rPr lang="de-DE" sz="1000" dirty="0" err="1"/>
              <a:t>relationships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Decline in human </a:t>
            </a:r>
            <a:r>
              <a:rPr lang="de-DE" sz="1000" dirty="0" err="1"/>
              <a:t>interaction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Decline in social </a:t>
            </a:r>
            <a:r>
              <a:rPr lang="de-DE" sz="1000" dirty="0" err="1"/>
              <a:t>skills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rgbClr val="C00000"/>
                </a:solidFill>
              </a:rPr>
              <a:t>Strong emotional </a:t>
            </a:r>
            <a:r>
              <a:rPr lang="de-DE" sz="1000" dirty="0" err="1">
                <a:solidFill>
                  <a:srgbClr val="C00000"/>
                </a:solidFill>
              </a:rPr>
              <a:t>bonds</a:t>
            </a:r>
            <a:endParaRPr lang="de-DE" sz="1000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000" dirty="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B615077C-E66E-8893-CF3D-D5651598E551}"/>
              </a:ext>
            </a:extLst>
          </p:cNvPr>
          <p:cNvSpPr txBox="1"/>
          <p:nvPr/>
        </p:nvSpPr>
        <p:spPr>
          <a:xfrm>
            <a:off x="7123169" y="3215506"/>
            <a:ext cx="19653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Emotional support &amp; </a:t>
            </a:r>
            <a:r>
              <a:rPr lang="de-DE" sz="1000" dirty="0" err="1"/>
              <a:t>companionship</a:t>
            </a:r>
            <a:r>
              <a:rPr lang="de-DE" sz="10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Facilitate </a:t>
            </a:r>
            <a:r>
              <a:rPr lang="de-DE" sz="1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natural</a:t>
            </a:r>
            <a:r>
              <a:rPr lang="de-DE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sz="1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interactions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b="0" i="0" u="none" strike="noStrike" dirty="0">
                <a:solidFill>
                  <a:srgbClr val="C00000"/>
                </a:solidFill>
                <a:effectLst/>
                <a:latin typeface="-webkit-standard"/>
              </a:rPr>
              <a:t>Limited </a:t>
            </a:r>
            <a:r>
              <a:rPr lang="de-DE" sz="1000" b="0" i="0" u="none" strike="noStrike" dirty="0" err="1">
                <a:solidFill>
                  <a:srgbClr val="C00000"/>
                </a:solidFill>
                <a:effectLst/>
                <a:latin typeface="-webkit-standard"/>
              </a:rPr>
              <a:t>tactile</a:t>
            </a:r>
            <a:r>
              <a:rPr lang="de-DE" sz="1000" b="0" i="0" u="none" strike="noStrike" dirty="0">
                <a:solidFill>
                  <a:srgbClr val="C00000"/>
                </a:solidFill>
                <a:effectLst/>
                <a:latin typeface="-webkit-standard"/>
              </a:rPr>
              <a:t> </a:t>
            </a:r>
            <a:r>
              <a:rPr lang="de-DE" sz="1000" b="0" i="0" u="none" strike="noStrike" dirty="0" err="1">
                <a:solidFill>
                  <a:srgbClr val="C00000"/>
                </a:solidFill>
                <a:effectLst/>
                <a:latin typeface="-webkit-standard"/>
              </a:rPr>
              <a:t>interaction</a:t>
            </a:r>
            <a:endParaRPr lang="de-DE" sz="1000" dirty="0">
              <a:solidFill>
                <a:srgbClr val="C00000"/>
              </a:solidFill>
            </a:endParaRPr>
          </a:p>
          <a:p>
            <a:endParaRPr lang="de-DE" sz="1000" dirty="0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8699775D-F1FC-B969-5BFB-E8F494A9DF06}"/>
              </a:ext>
            </a:extLst>
          </p:cNvPr>
          <p:cNvSpPr txBox="1"/>
          <p:nvPr/>
        </p:nvSpPr>
        <p:spPr>
          <a:xfrm>
            <a:off x="9010525" y="3190212"/>
            <a:ext cx="1965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Emotional support &amp; </a:t>
            </a:r>
            <a:r>
              <a:rPr lang="de-DE" sz="1000" dirty="0" err="1"/>
              <a:t>companionship</a:t>
            </a:r>
            <a:r>
              <a:rPr lang="de-DE" sz="10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Facilitate </a:t>
            </a:r>
            <a:r>
              <a:rPr lang="de-DE" sz="1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natural</a:t>
            </a:r>
            <a:r>
              <a:rPr lang="de-DE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sz="1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interactions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rgbClr val="C00000"/>
                </a:solidFill>
                <a:latin typeface="-webkit-standard"/>
              </a:rPr>
              <a:t>F</a:t>
            </a:r>
            <a:r>
              <a:rPr lang="de-DE" sz="1000" b="0" i="0" u="none" strike="noStrike" dirty="0">
                <a:solidFill>
                  <a:srgbClr val="C00000"/>
                </a:solidFill>
                <a:effectLst/>
                <a:latin typeface="-webkit-standard"/>
              </a:rPr>
              <a:t>oster </a:t>
            </a:r>
            <a:r>
              <a:rPr lang="de-DE" sz="1000" b="0" i="0" u="none" strike="noStrike" dirty="0" err="1">
                <a:solidFill>
                  <a:srgbClr val="C00000"/>
                </a:solidFill>
                <a:effectLst/>
                <a:latin typeface="-webkit-standard"/>
              </a:rPr>
              <a:t>tactile</a:t>
            </a:r>
            <a:r>
              <a:rPr lang="de-DE" sz="1000" b="0" i="0" u="none" strike="noStrike" dirty="0">
                <a:solidFill>
                  <a:srgbClr val="C00000"/>
                </a:solidFill>
                <a:effectLst/>
                <a:latin typeface="-webkit-standard"/>
              </a:rPr>
              <a:t> </a:t>
            </a:r>
            <a:r>
              <a:rPr lang="de-DE" sz="1000" b="0" i="0" u="none" strike="noStrike" dirty="0" err="1">
                <a:solidFill>
                  <a:srgbClr val="C00000"/>
                </a:solidFill>
                <a:effectLst/>
                <a:latin typeface="-webkit-standard"/>
              </a:rPr>
              <a:t>intimacy</a:t>
            </a:r>
            <a:r>
              <a:rPr lang="de-DE" sz="1000" b="0" i="0" u="none" strike="noStrike" dirty="0">
                <a:solidFill>
                  <a:srgbClr val="C00000"/>
                </a:solidFill>
                <a:effectLst/>
                <a:latin typeface="-webkit-standard"/>
              </a:rPr>
              <a:t> &amp; </a:t>
            </a:r>
            <a:r>
              <a:rPr lang="de-DE" sz="1000" b="0" i="0" u="none" strike="noStrike" dirty="0" err="1">
                <a:solidFill>
                  <a:srgbClr val="C00000"/>
                </a:solidFill>
                <a:effectLst/>
                <a:latin typeface="-webkit-standard"/>
              </a:rPr>
              <a:t>comfort</a:t>
            </a:r>
            <a:r>
              <a:rPr lang="de-DE" sz="1000" b="0" i="0" u="none" strike="noStrike" dirty="0">
                <a:solidFill>
                  <a:srgbClr val="C00000"/>
                </a:solidFill>
                <a:effectLst/>
                <a:latin typeface="-webkit-standard"/>
              </a:rPr>
              <a:t> in HRI</a:t>
            </a:r>
            <a:endParaRPr lang="de-DE" sz="1000" dirty="0">
              <a:solidFill>
                <a:srgbClr val="C00000"/>
              </a:solidFill>
            </a:endParaRPr>
          </a:p>
          <a:p>
            <a:endParaRPr lang="de-DE" sz="1000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0A93B295-BDD5-B6B6-44B6-7678E4142BCF}"/>
              </a:ext>
            </a:extLst>
          </p:cNvPr>
          <p:cNvSpPr txBox="1"/>
          <p:nvPr/>
        </p:nvSpPr>
        <p:spPr>
          <a:xfrm>
            <a:off x="7130075" y="4108382"/>
            <a:ext cx="1965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tx1"/>
                </a:solidFill>
              </a:rPr>
              <a:t>Lacking </a:t>
            </a:r>
            <a:r>
              <a:rPr lang="de-DE" sz="1000" dirty="0" err="1">
                <a:solidFill>
                  <a:schemeClr val="tx1"/>
                </a:solidFill>
              </a:rPr>
              <a:t>empathy</a:t>
            </a:r>
            <a:r>
              <a:rPr lang="de-DE" sz="1000" dirty="0">
                <a:solidFill>
                  <a:schemeClr val="tx1"/>
                </a:solidFill>
              </a:rPr>
              <a:t> &amp; emotional </a:t>
            </a:r>
            <a:r>
              <a:rPr lang="de-DE" sz="1000" dirty="0" err="1">
                <a:solidFill>
                  <a:schemeClr val="tx1"/>
                </a:solidFill>
              </a:rPr>
              <a:t>intelligence</a:t>
            </a:r>
            <a:endParaRPr lang="de-DE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Lacks human </a:t>
            </a:r>
            <a:r>
              <a:rPr lang="de-DE" sz="1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complexity</a:t>
            </a:r>
            <a:r>
              <a:rPr lang="de-DE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&amp; </a:t>
            </a:r>
            <a:r>
              <a:rPr lang="de-DE" sz="1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interaction</a:t>
            </a:r>
            <a:endParaRPr lang="de-DE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rgbClr val="C00000"/>
                </a:solidFill>
              </a:rPr>
              <a:t>Harming </a:t>
            </a:r>
            <a:r>
              <a:rPr lang="de-DE" sz="1000" dirty="0" err="1">
                <a:solidFill>
                  <a:srgbClr val="C00000"/>
                </a:solidFill>
              </a:rPr>
              <a:t>humans</a:t>
            </a:r>
            <a:r>
              <a:rPr lang="de-DE" sz="1000" dirty="0">
                <a:solidFill>
                  <a:srgbClr val="C00000"/>
                </a:solidFill>
              </a:rPr>
              <a:t> in HRI</a:t>
            </a:r>
          </a:p>
          <a:p>
            <a:endParaRPr lang="de-DE" sz="1000" dirty="0"/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A5EA1671-BD15-0CC2-78C3-EC3D6B65F3A2}"/>
              </a:ext>
            </a:extLst>
          </p:cNvPr>
          <p:cNvSpPr txBox="1"/>
          <p:nvPr/>
        </p:nvSpPr>
        <p:spPr>
          <a:xfrm>
            <a:off x="9024337" y="4047746"/>
            <a:ext cx="1958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tx1"/>
                </a:solidFill>
              </a:rPr>
              <a:t>Lacking </a:t>
            </a:r>
            <a:r>
              <a:rPr lang="de-DE" sz="1000" dirty="0" err="1">
                <a:solidFill>
                  <a:schemeClr val="tx1"/>
                </a:solidFill>
              </a:rPr>
              <a:t>empathy</a:t>
            </a:r>
            <a:r>
              <a:rPr lang="de-DE" sz="1000" dirty="0">
                <a:solidFill>
                  <a:schemeClr val="tx1"/>
                </a:solidFill>
              </a:rPr>
              <a:t> &amp; emotional </a:t>
            </a:r>
            <a:r>
              <a:rPr lang="de-DE" sz="1000" dirty="0" err="1">
                <a:solidFill>
                  <a:schemeClr val="tx1"/>
                </a:solidFill>
              </a:rPr>
              <a:t>intelligence</a:t>
            </a:r>
            <a:endParaRPr lang="de-DE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Lacks human </a:t>
            </a:r>
            <a:r>
              <a:rPr lang="de-DE" sz="1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complexity</a:t>
            </a:r>
            <a:r>
              <a:rPr lang="de-DE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&amp; </a:t>
            </a:r>
            <a:r>
              <a:rPr lang="de-DE" sz="1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interaction</a:t>
            </a:r>
            <a:endParaRPr lang="de-DE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rgbClr val="C00000"/>
                </a:solidFill>
              </a:rPr>
              <a:t>Misinterpret </a:t>
            </a:r>
            <a:r>
              <a:rPr lang="de-DE" sz="1000" dirty="0" err="1">
                <a:solidFill>
                  <a:srgbClr val="C00000"/>
                </a:solidFill>
              </a:rPr>
              <a:t>emotions</a:t>
            </a:r>
            <a:r>
              <a:rPr lang="de-DE" sz="1000" dirty="0">
                <a:solidFill>
                  <a:srgbClr val="C00000"/>
                </a:solidFill>
              </a:rPr>
              <a:t> &amp; </a:t>
            </a:r>
            <a:r>
              <a:rPr lang="de-DE" sz="1000" dirty="0" err="1">
                <a:solidFill>
                  <a:srgbClr val="C00000"/>
                </a:solidFill>
              </a:rPr>
              <a:t>false</a:t>
            </a:r>
            <a:r>
              <a:rPr lang="de-DE" sz="1000" dirty="0">
                <a:solidFill>
                  <a:srgbClr val="C00000"/>
                </a:solidFill>
              </a:rPr>
              <a:t> </a:t>
            </a:r>
            <a:r>
              <a:rPr lang="de-DE" sz="1000" dirty="0" err="1">
                <a:solidFill>
                  <a:srgbClr val="C00000"/>
                </a:solidFill>
              </a:rPr>
              <a:t>empathy</a:t>
            </a:r>
            <a:endParaRPr lang="de-DE" sz="1000" dirty="0">
              <a:solidFill>
                <a:srgbClr val="C00000"/>
              </a:solidFill>
            </a:endParaRPr>
          </a:p>
          <a:p>
            <a:endParaRPr lang="de-DE" sz="1000" dirty="0"/>
          </a:p>
        </p:txBody>
      </p: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A23B1D35-8623-0449-F7B5-8024C8B6879E}"/>
              </a:ext>
            </a:extLst>
          </p:cNvPr>
          <p:cNvSpPr/>
          <p:nvPr/>
        </p:nvSpPr>
        <p:spPr>
          <a:xfrm>
            <a:off x="7176785" y="770163"/>
            <a:ext cx="1718582" cy="30764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Rigid Robot</a:t>
            </a:r>
          </a:p>
        </p:txBody>
      </p: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1842954E-224E-54B2-445E-49C33DCC3FE8}"/>
              </a:ext>
            </a:extLst>
          </p:cNvPr>
          <p:cNvSpPr/>
          <p:nvPr/>
        </p:nvSpPr>
        <p:spPr>
          <a:xfrm>
            <a:off x="9200645" y="764043"/>
            <a:ext cx="1258784" cy="30764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Soft Robot</a:t>
            </a:r>
          </a:p>
        </p:txBody>
      </p:sp>
    </p:spTree>
    <p:extLst>
      <p:ext uri="{BB962C8B-B14F-4D97-AF65-F5344CB8AC3E}">
        <p14:creationId xmlns:p14="http://schemas.microsoft.com/office/powerpoint/2010/main" val="139769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Breitbild</PresentationFormat>
  <Paragraphs>66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-webkit-standard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Louisa E.</dc:creator>
  <cp:lastModifiedBy>Julius Fenn</cp:lastModifiedBy>
  <cp:revision>14</cp:revision>
  <dcterms:created xsi:type="dcterms:W3CDTF">2024-11-12T10:06:05Z</dcterms:created>
  <dcterms:modified xsi:type="dcterms:W3CDTF">2025-01-07T13:19:47Z</dcterms:modified>
</cp:coreProperties>
</file>