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51" r:id="rId3"/>
    <p:sldId id="323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7"/>
  </p:normalViewPr>
  <p:slideViewPr>
    <p:cSldViewPr snapToGrid="0">
      <p:cViewPr varScale="1">
        <p:scale>
          <a:sx n="120" d="100"/>
          <a:sy n="120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57385-BFF9-429F-8B12-0940D9BFDC0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20DDE-04DC-4B3A-AE23-D33D35E2C5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6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800" noProof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23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2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0C5B8-704D-EC27-937F-A214A812A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7C7C3-3632-D759-173F-299E66B4F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3DD1A4-7737-DD92-01CE-6012B29A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01.08.2024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398561-117C-8E51-E441-1845010E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46FE0B-2542-97E1-5774-0606B85D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98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E38A6-1358-FB58-6C16-D3E5B45D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24F809-C5FF-B4D1-E638-7F7CD7437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224CA5-35F5-F44B-4C54-F5B17656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01.08.2024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FE09D4-4357-8417-ABC6-4C799E8D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10ABE-3FB6-6839-5F50-6BDEE8DA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57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CEE3A3-2422-E5E4-EC6E-C26370A65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71F5F8-51B8-E1E9-02A2-80844EE88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C30494-B5CC-B5CB-D3A5-F46EA5EB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01.08.2024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D4C963-02E8-69EB-B3F6-6CDF4471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B19C05-25F3-F75C-06BB-6BDB4B43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839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2F62DA-C002-970B-9E7C-014D632FB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>
            <a:lvl1pPr marL="216000"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F0522C-DB5B-BB39-529C-0B0E9D56C67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EACA74D-5BE1-4B96-AD61-3AB0A5E02EC7}" type="datetime4">
              <a:rPr lang="de-DE" smtClean="0"/>
              <a:t>1. August 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6D9FB6-A578-0515-5026-D184C2D754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6C68862-1019-B291-D2FE-96DF560C0D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70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C85C5-789B-47AC-95E8-CF3D283C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A135F9-AE6D-20D9-52F6-955CBE2C9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71044A-DB3C-5203-CC96-BC1B8E9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01.08.2024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4ACEE5-2386-73FA-B746-FEA6383C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E5F63-B374-C75F-EF70-C9B8778C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01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5EE4F-B170-EA4A-A906-331C354B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4EF0CA-F514-209B-3059-9A1E816B9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A77F77-AE2F-0253-932B-8B2916C5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01.08.2024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779A38-5FD5-96C9-E0FC-FDE01C08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344F94-E138-C9F5-6CDC-C5CBC292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41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DB31E-1750-F0EA-059E-CA18854C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D34420-EB5F-8C1D-77E1-1E768E85D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2607E9-E2D1-3E1C-7596-EB6FEE751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FF24B1-9800-B9C2-8384-ACA7E771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01.08.2024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0A1635-DA79-E435-4EF1-1CDEA83A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71366F-BA6A-004D-346D-386A84F2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76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5EBA4-A9BB-AEA5-D101-8080BB7F0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BA04D0-AE89-FC00-74B0-2DE6518D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0462A1-AC5A-0263-C2BE-8D711A5FD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E30697-6B0A-EFB2-3390-7C55495C2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F1732FC-FC62-4789-1286-1319CE0C3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AE8BD1-8942-C7D8-36B9-BCDFD3E3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01.08.2024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66C648-A265-4487-EB56-B181DB91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092B8A-EDBA-8282-2D98-51276CB5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11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5C9D7-C590-E009-2B80-0B934E75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9B9185-6F4A-D949-45FD-8675DDD3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01.08.2024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0209BD-88EA-9EE4-AE8C-3575000B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08F0E9-588A-091B-82A8-6F376F90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35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58F225-8191-3198-4B11-BCBDE580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01.08.2024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21EC8A-0D11-8AE4-704D-1DD56A2B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14D8B9-CE43-113D-E2BB-E9247881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44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26CF0-2CE6-1C5C-EB0A-D4E47856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B78F18-C799-EB3D-F399-915331B66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E0B04B-F622-9D11-4578-40623DFB2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13D494-46AC-368D-2A60-3B93CB3E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01.08.2024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61183D-9053-5160-3C73-68C81D50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314945-C809-919F-81F9-EDA74035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58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ED88E-EACB-1622-A9DB-2B87F7FA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6EB090-3074-1420-38BD-E6507961D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933D86-A330-ACD3-7632-CCB19BE1B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3A10EF-7CFE-8AE7-D00D-4F356EB0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01.08.2024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CA4AF3-B829-52F7-BDC2-45F8F889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ABE0A6-3C98-5B42-6CDA-767BDDCF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77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AAF289-D847-339A-F24A-C9B525EC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3A533-CD55-00A6-ED8D-0B560B49C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ECB8C3-89B7-96D3-FFA1-EF3E16040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69BBB5-676D-4F44-9A00-181B7A6F52CE}" type="datetimeFigureOut">
              <a:rPr lang="de-DE" smtClean="0"/>
              <a:t>01.08.2024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EE581-B537-92D6-FDBB-27654352F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616E21-B6EB-C17F-D846-8FD0F5863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66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031D70C1-6DC4-05C8-9CCE-ED98D761F1AA}"/>
              </a:ext>
            </a:extLst>
          </p:cNvPr>
          <p:cNvSpPr/>
          <p:nvPr/>
        </p:nvSpPr>
        <p:spPr>
          <a:xfrm>
            <a:off x="1909514" y="2680855"/>
            <a:ext cx="420462" cy="491862"/>
          </a:xfrm>
          <a:prstGeom prst="rightArrow">
            <a:avLst>
              <a:gd name="adj1" fmla="val 60000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08E05ADD-E890-DEE9-BF06-4C048E6BC354}"/>
              </a:ext>
            </a:extLst>
          </p:cNvPr>
          <p:cNvSpPr/>
          <p:nvPr/>
        </p:nvSpPr>
        <p:spPr>
          <a:xfrm>
            <a:off x="2385601" y="2632001"/>
            <a:ext cx="1206649" cy="6373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Random </a:t>
            </a:r>
            <a:r>
              <a:rPr lang="de-DE" sz="1400" b="1" dirty="0" err="1"/>
              <a:t>assignment</a:t>
            </a:r>
            <a:endParaRPr lang="de-DE" sz="1400" b="1" dirty="0"/>
          </a:p>
        </p:txBody>
      </p:sp>
      <p:pic>
        <p:nvPicPr>
          <p:cNvPr id="8" name="Grafik 7" descr="Ein Bild, das Electric Blue (Farbe), Blau, Design enthält.&#10;&#10;Automatisch generierte Beschreibung">
            <a:extLst>
              <a:ext uri="{FF2B5EF4-FFF2-40B4-BE49-F238E27FC236}">
                <a16:creationId xmlns:a16="http://schemas.microsoft.com/office/drawing/2014/main" id="{564919DA-C706-3FC2-D756-BD95184DD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27" y="2452094"/>
            <a:ext cx="1206648" cy="1150087"/>
          </a:xfrm>
          <a:prstGeom prst="rect">
            <a:avLst/>
          </a:prstGeom>
        </p:spPr>
      </p:pic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E9192541-9927-3EBE-F75D-956B3E0921F8}"/>
              </a:ext>
            </a:extLst>
          </p:cNvPr>
          <p:cNvSpPr/>
          <p:nvPr/>
        </p:nvSpPr>
        <p:spPr>
          <a:xfrm>
            <a:off x="3705101" y="3411266"/>
            <a:ext cx="1219200" cy="595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Search and Rescue Robot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523CCCD6-AB1A-7685-4812-79F165EB8B9B}"/>
              </a:ext>
            </a:extLst>
          </p:cNvPr>
          <p:cNvSpPr/>
          <p:nvPr/>
        </p:nvSpPr>
        <p:spPr>
          <a:xfrm>
            <a:off x="3705100" y="1856189"/>
            <a:ext cx="1219201" cy="595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 err="1"/>
              <a:t>Socially</a:t>
            </a:r>
            <a:r>
              <a:rPr lang="de-DE" sz="1300" b="1" dirty="0"/>
              <a:t> </a:t>
            </a:r>
            <a:r>
              <a:rPr lang="de-DE" sz="1300" b="1" dirty="0" err="1"/>
              <a:t>Assistive</a:t>
            </a:r>
            <a:r>
              <a:rPr lang="de-DE" sz="1300" b="1" dirty="0"/>
              <a:t> Robot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0152226-14B7-024C-0ED7-D0DBB4D62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101" y="3398553"/>
            <a:ext cx="1089791" cy="7712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20FE759-0F55-BF07-A62C-4FE983B40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934" y="1898092"/>
            <a:ext cx="343166" cy="46428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B66B38A-7EB7-1A3C-6FCA-41C01389A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1934" y="3444598"/>
            <a:ext cx="254588" cy="56257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61FF106-609D-728A-4935-DF951923A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576" y="1976731"/>
            <a:ext cx="1089790" cy="771287"/>
          </a:xfrm>
          <a:prstGeom prst="rect">
            <a:avLst/>
          </a:prstGeom>
        </p:spPr>
      </p:pic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87EF785D-59D2-8596-750C-67AC34EB0232}"/>
              </a:ext>
            </a:extLst>
          </p:cNvPr>
          <p:cNvSpPr/>
          <p:nvPr/>
        </p:nvSpPr>
        <p:spPr>
          <a:xfrm>
            <a:off x="5407199" y="2802344"/>
            <a:ext cx="1089790" cy="46699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</a:rPr>
              <a:t>Draw CAM 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FEFB96B-9DE2-526C-8B38-9999C58A388F}"/>
              </a:ext>
            </a:extLst>
          </p:cNvPr>
          <p:cNvSpPr/>
          <p:nvPr/>
        </p:nvSpPr>
        <p:spPr>
          <a:xfrm>
            <a:off x="5386379" y="3381014"/>
            <a:ext cx="187874" cy="12183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  <a:highlight>
                <a:srgbClr val="FF0000"/>
              </a:highlight>
            </a:endParaRPr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E8DD8C98-149B-5426-C523-0129D3AF4425}"/>
              </a:ext>
            </a:extLst>
          </p:cNvPr>
          <p:cNvSpPr/>
          <p:nvPr/>
        </p:nvSpPr>
        <p:spPr>
          <a:xfrm>
            <a:off x="6760179" y="2408024"/>
            <a:ext cx="1584323" cy="447953"/>
          </a:xfrm>
          <a:prstGeom prst="rightArrow">
            <a:avLst>
              <a:gd name="adj1" fmla="val 60000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de-DE" sz="1300" b="1" dirty="0">
                <a:solidFill>
                  <a:schemeClr val="tx1"/>
                </a:solidFill>
              </a:rPr>
              <a:t>Intervention</a:t>
            </a:r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F117D805-1119-A1F1-08CC-C65EEB0A3C05}"/>
              </a:ext>
            </a:extLst>
          </p:cNvPr>
          <p:cNvSpPr/>
          <p:nvPr/>
        </p:nvSpPr>
        <p:spPr>
          <a:xfrm>
            <a:off x="6900750" y="2762909"/>
            <a:ext cx="1219200" cy="595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Add </a:t>
            </a:r>
            <a:r>
              <a:rPr lang="de-DE" sz="1300" b="1" dirty="0" err="1"/>
              <a:t>information</a:t>
            </a:r>
            <a:r>
              <a:rPr lang="de-DE" sz="1300" b="1" dirty="0"/>
              <a:t> on soft </a:t>
            </a:r>
            <a:r>
              <a:rPr lang="de-DE" sz="1300" b="1" dirty="0" err="1"/>
              <a:t>robot</a:t>
            </a:r>
            <a:endParaRPr lang="de-DE" sz="1300" b="1" dirty="0"/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4A818560-9891-7109-D065-3B3737A8DD1B}"/>
              </a:ext>
            </a:extLst>
          </p:cNvPr>
          <p:cNvSpPr/>
          <p:nvPr/>
        </p:nvSpPr>
        <p:spPr>
          <a:xfrm>
            <a:off x="8796769" y="2762909"/>
            <a:ext cx="1219199" cy="54586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b="1" dirty="0" err="1">
                <a:solidFill>
                  <a:schemeClr val="tx1"/>
                </a:solidFill>
              </a:rPr>
              <a:t>Adjust</a:t>
            </a:r>
            <a:r>
              <a:rPr lang="de-DE" sz="1500" b="1" dirty="0">
                <a:solidFill>
                  <a:schemeClr val="tx1"/>
                </a:solidFill>
              </a:rPr>
              <a:t> </a:t>
            </a:r>
            <a:r>
              <a:rPr lang="de-DE" sz="1500" b="1" dirty="0" err="1">
                <a:solidFill>
                  <a:schemeClr val="tx1"/>
                </a:solidFill>
              </a:rPr>
              <a:t>drawn</a:t>
            </a:r>
            <a:r>
              <a:rPr lang="de-DE" sz="1500" b="1" dirty="0">
                <a:solidFill>
                  <a:schemeClr val="tx1"/>
                </a:solidFill>
              </a:rPr>
              <a:t> CAM 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04E004ED-A04C-E207-84FE-E6CD0C42B2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380" y="3446453"/>
            <a:ext cx="1133726" cy="771287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A7A11B8-8FDA-E8EB-DEFC-4A5C1BAB6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8860" y="1922157"/>
            <a:ext cx="1133726" cy="77128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3FDC174D-7F22-7598-5130-40534C085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930" y="3074345"/>
            <a:ext cx="161048" cy="35587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8922A2F-5C47-F194-8838-549109B88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106933" y="2738426"/>
            <a:ext cx="215041" cy="290937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7627E74F-D002-57F5-7CDD-B9458A5C0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5857" y="3074345"/>
            <a:ext cx="161048" cy="355874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B66AE45D-5020-ACC4-C7EC-8F7F175B6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508860" y="2738426"/>
            <a:ext cx="215041" cy="290937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31D7AC22-C08A-7949-2CF3-224059A15462}"/>
              </a:ext>
            </a:extLst>
          </p:cNvPr>
          <p:cNvSpPr/>
          <p:nvPr/>
        </p:nvSpPr>
        <p:spPr>
          <a:xfrm>
            <a:off x="9490717" y="2477973"/>
            <a:ext cx="151869" cy="12716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  <a:highlight>
                <a:srgbClr val="FF0000"/>
              </a:highlight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AA7F7EF-E5AC-B1E5-C65D-69C1140C07C0}"/>
              </a:ext>
            </a:extLst>
          </p:cNvPr>
          <p:cNvSpPr/>
          <p:nvPr/>
        </p:nvSpPr>
        <p:spPr>
          <a:xfrm>
            <a:off x="8644899" y="3880003"/>
            <a:ext cx="151869" cy="12716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  <a:highlight>
                <a:srgbClr val="FF0000"/>
              </a:highlight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D2D9C48-A8C4-AB2A-CA52-7299BDF5E753}"/>
              </a:ext>
            </a:extLst>
          </p:cNvPr>
          <p:cNvSpPr/>
          <p:nvPr/>
        </p:nvSpPr>
        <p:spPr>
          <a:xfrm>
            <a:off x="9598237" y="4007171"/>
            <a:ext cx="151869" cy="12716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  <a:highlight>
                <a:srgbClr val="FF0000"/>
              </a:highlight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9A44635-0720-E09D-57F1-DA294C40AD53}"/>
              </a:ext>
            </a:extLst>
          </p:cNvPr>
          <p:cNvSpPr/>
          <p:nvPr/>
        </p:nvSpPr>
        <p:spPr>
          <a:xfrm flipH="1">
            <a:off x="5343067" y="1922157"/>
            <a:ext cx="231186" cy="20633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  <a:highlight>
                <a:srgbClr val="FF0000"/>
              </a:highlight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D712FEB-86E0-BD35-4BAD-D043E03A0A67}"/>
              </a:ext>
            </a:extLst>
          </p:cNvPr>
          <p:cNvSpPr txBox="1"/>
          <p:nvPr/>
        </p:nvSpPr>
        <p:spPr>
          <a:xfrm>
            <a:off x="724395" y="4762005"/>
            <a:ext cx="5371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Super grober </a:t>
            </a:r>
            <a:r>
              <a:rPr lang="de-DE" dirty="0" err="1"/>
              <a:t>Draft</a:t>
            </a:r>
            <a:r>
              <a:rPr lang="de-DE" dirty="0"/>
              <a:t>, müsste man ggf. anpassen, korrekte CAMs, Pfeile, Hervorhebungen, Größer </a:t>
            </a:r>
            <a:r>
              <a:rPr lang="de-DE" dirty="0" err="1"/>
              <a:t>Herv</a:t>
            </a:r>
            <a:r>
              <a:rPr lang="de-DE" dirty="0"/>
              <a:t>. etc. 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57DAACB-F823-FBA9-6B4E-E7DC9B4C4242}"/>
              </a:ext>
            </a:extLst>
          </p:cNvPr>
          <p:cNvSpPr/>
          <p:nvPr/>
        </p:nvSpPr>
        <p:spPr>
          <a:xfrm>
            <a:off x="6138018" y="3638526"/>
            <a:ext cx="187874" cy="12183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7260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F28CED-CE5D-4E75-8322-B47CDC5AE153}" type="datetime4">
              <a:rPr lang="de-DE" smtClean="0"/>
              <a:t>1. August 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Albert-Ludwigs-Universität Freiburg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1" name="Titel 6">
            <a:extLst>
              <a:ext uri="{FF2B5EF4-FFF2-40B4-BE49-F238E27FC236}">
                <a16:creationId xmlns:a16="http://schemas.microsoft.com/office/drawing/2014/main" id="{500AA3F2-185B-ABF9-D56C-4F92ECF8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6"/>
            <a:ext cx="11341100" cy="507330"/>
          </a:xfrm>
        </p:spPr>
        <p:txBody>
          <a:bodyPr/>
          <a:lstStyle/>
          <a:p>
            <a:r>
              <a:rPr lang="de-DE" sz="2800" b="1" dirty="0">
                <a:solidFill>
                  <a:schemeClr val="accent1"/>
                </a:solidFill>
              </a:rPr>
              <a:t>Mögliche Gliederung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35C5D24-A33E-CBC5-9A86-E4C87AF05A4A}"/>
              </a:ext>
            </a:extLst>
          </p:cNvPr>
          <p:cNvSpPr/>
          <p:nvPr/>
        </p:nvSpPr>
        <p:spPr>
          <a:xfrm>
            <a:off x="1128956" y="1051516"/>
            <a:ext cx="3424999" cy="49137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FFDE391-0052-AFC0-1C3F-A10F87EAAD82}"/>
              </a:ext>
            </a:extLst>
          </p:cNvPr>
          <p:cNvSpPr/>
          <p:nvPr/>
        </p:nvSpPr>
        <p:spPr>
          <a:xfrm>
            <a:off x="1128956" y="1625971"/>
            <a:ext cx="3424999" cy="86793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>
                <a:solidFill>
                  <a:srgbClr val="000000"/>
                </a:solidFill>
              </a:rPr>
              <a:t>Research Approach</a:t>
            </a:r>
          </a:p>
          <a:p>
            <a:pPr algn="ctr"/>
            <a:r>
              <a:rPr lang="de-DE" sz="1100" dirty="0">
                <a:solidFill>
                  <a:srgbClr val="000000"/>
                </a:solidFill>
              </a:rPr>
              <a:t>AIT, CAMs</a:t>
            </a:r>
          </a:p>
          <a:p>
            <a:pPr algn="ctr"/>
            <a:r>
              <a:rPr lang="de-DE" sz="1100" dirty="0">
                <a:solidFill>
                  <a:srgbClr val="000000"/>
                </a:solidFill>
              </a:rPr>
              <a:t>Study design (t1, t2)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5190E93-718F-E83D-EE66-AAB930F93137}"/>
              </a:ext>
            </a:extLst>
          </p:cNvPr>
          <p:cNvSpPr/>
          <p:nvPr/>
        </p:nvSpPr>
        <p:spPr>
          <a:xfrm>
            <a:off x="1128956" y="2568914"/>
            <a:ext cx="3424999" cy="67975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>
                <a:solidFill>
                  <a:srgbClr val="000000"/>
                </a:solidFill>
              </a:rPr>
              <a:t>Methods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CEE8204-27CE-41B3-2C96-1DC641C0BCA1}"/>
              </a:ext>
            </a:extLst>
          </p:cNvPr>
          <p:cNvSpPr/>
          <p:nvPr/>
        </p:nvSpPr>
        <p:spPr>
          <a:xfrm>
            <a:off x="1128956" y="3323672"/>
            <a:ext cx="3424999" cy="17212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000000"/>
                </a:solidFill>
              </a:rPr>
              <a:t>Method </a:t>
            </a:r>
            <a:r>
              <a:rPr lang="de-DE" sz="1400" b="1" dirty="0" err="1">
                <a:solidFill>
                  <a:srgbClr val="000000"/>
                </a:solidFill>
              </a:rPr>
              <a:t>Step</a:t>
            </a:r>
            <a:r>
              <a:rPr lang="de-DE" sz="1400" b="1" dirty="0">
                <a:solidFill>
                  <a:srgbClr val="000000"/>
                </a:solidFill>
              </a:rPr>
              <a:t> I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2A16620-F173-52F9-77F9-73E987421D9C}"/>
              </a:ext>
            </a:extLst>
          </p:cNvPr>
          <p:cNvSpPr/>
          <p:nvPr/>
        </p:nvSpPr>
        <p:spPr>
          <a:xfrm>
            <a:off x="1128956" y="3570807"/>
            <a:ext cx="3424999" cy="6067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err="1">
                <a:solidFill>
                  <a:srgbClr val="000000"/>
                </a:solidFill>
              </a:rPr>
              <a:t>Results</a:t>
            </a:r>
            <a:r>
              <a:rPr lang="de-DE" sz="1400" b="1" dirty="0">
                <a:solidFill>
                  <a:srgbClr val="000000"/>
                </a:solidFill>
              </a:rPr>
              <a:t>: </a:t>
            </a:r>
            <a:r>
              <a:rPr lang="de-DE" sz="1400" b="1" dirty="0" err="1">
                <a:solidFill>
                  <a:srgbClr val="000000"/>
                </a:solidFill>
              </a:rPr>
              <a:t>Step</a:t>
            </a:r>
            <a:r>
              <a:rPr lang="de-DE" sz="1400" b="1" dirty="0">
                <a:solidFill>
                  <a:srgbClr val="000000"/>
                </a:solidFill>
              </a:rPr>
              <a:t> I</a:t>
            </a:r>
          </a:p>
          <a:p>
            <a:pPr algn="ctr"/>
            <a:endParaRPr lang="de-DE" sz="800" b="1" dirty="0">
              <a:solidFill>
                <a:srgbClr val="000000"/>
              </a:solidFill>
            </a:endParaRPr>
          </a:p>
          <a:p>
            <a:pPr algn="ctr"/>
            <a:r>
              <a:rPr lang="de-DE" sz="1100" dirty="0">
                <a:solidFill>
                  <a:schemeClr val="tx2"/>
                </a:solidFill>
              </a:rPr>
              <a:t>AIT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48EB6BB-6221-3309-4955-D79D8F21D4D0}"/>
              </a:ext>
            </a:extLst>
          </p:cNvPr>
          <p:cNvSpPr/>
          <p:nvPr/>
        </p:nvSpPr>
        <p:spPr>
          <a:xfrm>
            <a:off x="1128956" y="4252588"/>
            <a:ext cx="3424999" cy="46009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>
                <a:solidFill>
                  <a:srgbClr val="000000"/>
                </a:solidFill>
              </a:rPr>
              <a:t>Method </a:t>
            </a:r>
            <a:r>
              <a:rPr lang="de-DE" sz="1400" b="1" dirty="0" err="1">
                <a:solidFill>
                  <a:srgbClr val="000000"/>
                </a:solidFill>
              </a:rPr>
              <a:t>Step</a:t>
            </a:r>
            <a:r>
              <a:rPr lang="de-DE" sz="1400" b="1" dirty="0">
                <a:solidFill>
                  <a:srgbClr val="000000"/>
                </a:solidFill>
              </a:rPr>
              <a:t> II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EAB3761-FFAE-DB03-6BA1-81E974268F23}"/>
              </a:ext>
            </a:extLst>
          </p:cNvPr>
          <p:cNvSpPr/>
          <p:nvPr/>
        </p:nvSpPr>
        <p:spPr>
          <a:xfrm>
            <a:off x="1" y="6256981"/>
            <a:ext cx="1820008" cy="538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C8CD4DD-8B2A-26D5-8363-3E66F44E9425}"/>
              </a:ext>
            </a:extLst>
          </p:cNvPr>
          <p:cNvSpPr/>
          <p:nvPr/>
        </p:nvSpPr>
        <p:spPr>
          <a:xfrm>
            <a:off x="1128956" y="4791242"/>
            <a:ext cx="3424999" cy="9271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err="1">
                <a:solidFill>
                  <a:srgbClr val="000000"/>
                </a:solidFill>
              </a:rPr>
              <a:t>Results</a:t>
            </a:r>
            <a:r>
              <a:rPr lang="de-DE" sz="1400" b="1" dirty="0">
                <a:solidFill>
                  <a:srgbClr val="000000"/>
                </a:solidFill>
              </a:rPr>
              <a:t>: </a:t>
            </a:r>
            <a:r>
              <a:rPr lang="de-DE" sz="1400" b="1" dirty="0" err="1">
                <a:solidFill>
                  <a:srgbClr val="000000"/>
                </a:solidFill>
              </a:rPr>
              <a:t>Step</a:t>
            </a:r>
            <a:r>
              <a:rPr lang="de-DE" sz="1400" b="1" dirty="0">
                <a:solidFill>
                  <a:srgbClr val="000000"/>
                </a:solidFill>
              </a:rPr>
              <a:t> II</a:t>
            </a:r>
          </a:p>
          <a:p>
            <a:pPr algn="ctr"/>
            <a:endParaRPr lang="de-DE" sz="800" b="1" dirty="0">
              <a:solidFill>
                <a:srgbClr val="000000"/>
              </a:solidFill>
            </a:endParaRPr>
          </a:p>
          <a:p>
            <a:pPr algn="ctr"/>
            <a:r>
              <a:rPr lang="de-DE" sz="1100" dirty="0">
                <a:solidFill>
                  <a:srgbClr val="000000"/>
                </a:solidFill>
              </a:rPr>
              <a:t>CAMs</a:t>
            </a:r>
            <a:endParaRPr lang="de-DE" sz="1400" dirty="0">
              <a:solidFill>
                <a:srgbClr val="00000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0265ECB-6603-95A8-DF82-A3EF58600566}"/>
              </a:ext>
            </a:extLst>
          </p:cNvPr>
          <p:cNvSpPr/>
          <p:nvPr/>
        </p:nvSpPr>
        <p:spPr>
          <a:xfrm>
            <a:off x="1128956" y="5793404"/>
            <a:ext cx="3424999" cy="9271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err="1">
                <a:solidFill>
                  <a:srgbClr val="000000"/>
                </a:solidFill>
              </a:rPr>
              <a:t>Discussion</a:t>
            </a:r>
            <a:endParaRPr lang="de-DE" sz="1400" b="1" dirty="0">
              <a:solidFill>
                <a:srgbClr val="000000"/>
              </a:solidFill>
            </a:endParaRPr>
          </a:p>
          <a:p>
            <a:pPr algn="ctr"/>
            <a:endParaRPr lang="de-DE" sz="800" b="1" dirty="0">
              <a:solidFill>
                <a:srgbClr val="000000"/>
              </a:solidFill>
            </a:endParaRPr>
          </a:p>
          <a:p>
            <a:pPr algn="ctr"/>
            <a:r>
              <a:rPr lang="de-DE" sz="1100" dirty="0">
                <a:solidFill>
                  <a:srgbClr val="000000"/>
                </a:solidFill>
              </a:rPr>
              <a:t>Main Outcomes</a:t>
            </a:r>
          </a:p>
          <a:p>
            <a:pPr algn="ctr"/>
            <a:r>
              <a:rPr lang="de-DE" sz="1100" dirty="0" err="1">
                <a:solidFill>
                  <a:srgbClr val="000000"/>
                </a:solidFill>
              </a:rPr>
              <a:t>Comparison</a:t>
            </a:r>
            <a:r>
              <a:rPr lang="de-DE" sz="1100" dirty="0">
                <a:solidFill>
                  <a:srgbClr val="000000"/>
                </a:solidFill>
              </a:rPr>
              <a:t> AIT vs. CAMs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40F5A2B-0035-0C02-F817-73D8B5ED52E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553955" y="1297205"/>
            <a:ext cx="8761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DAD56D4-061A-AA48-3C44-6E5EF994BD7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553955" y="2059605"/>
            <a:ext cx="876170" cy="3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C023E35-36BC-A0C3-8774-E377CE0283D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553955" y="6256981"/>
            <a:ext cx="8761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446A323-8459-8396-1532-C74ABEBF63EF}"/>
              </a:ext>
            </a:extLst>
          </p:cNvPr>
          <p:cNvSpPr txBox="1"/>
          <p:nvPr/>
        </p:nvSpPr>
        <p:spPr>
          <a:xfrm>
            <a:off x="5430125" y="1145078"/>
            <a:ext cx="660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2"/>
                </a:solidFill>
              </a:rPr>
              <a:t>Themenrelevanz (Climate Policy, pol. vs. indiv. Verhalten, Prävalenz, usw.), Fokus auf Narrative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086B6E-4B09-AADC-66E7-DBDB66ADC3AD}"/>
              </a:ext>
            </a:extLst>
          </p:cNvPr>
          <p:cNvSpPr txBox="1"/>
          <p:nvPr/>
        </p:nvSpPr>
        <p:spPr>
          <a:xfrm>
            <a:off x="5430125" y="1905716"/>
            <a:ext cx="583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2"/>
                </a:solidFill>
              </a:rPr>
              <a:t>Einteilung in low vs. high (LCA) → Max-Kon-Min-Prinzip, Beschreibung Two-Part-Study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6D44998-56B6-C13C-C5E5-AA7EDBA16CD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553955" y="2908790"/>
            <a:ext cx="8761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93F0709E-C06B-7879-B874-92025ACD85C8}"/>
              </a:ext>
            </a:extLst>
          </p:cNvPr>
          <p:cNvSpPr txBox="1"/>
          <p:nvPr/>
        </p:nvSpPr>
        <p:spPr>
          <a:xfrm>
            <a:off x="5430125" y="2754900"/>
            <a:ext cx="660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2"/>
                </a:solidFill>
              </a:rPr>
              <a:t>Stichprobe, Durchführung (t1 &amp; t2), Coding Guidelines (Ablaufschema)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9CE58C7-4F0D-0F88-FAA5-381DF5C322AE}"/>
              </a:ext>
            </a:extLst>
          </p:cNvPr>
          <p:cNvSpPr txBox="1"/>
          <p:nvPr/>
        </p:nvSpPr>
        <p:spPr>
          <a:xfrm>
            <a:off x="5430125" y="6103092"/>
            <a:ext cx="660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2"/>
                </a:solidFill>
              </a:rPr>
              <a:t>Fokus auf Policy-Aspekt für anwendungsorientierte Journals</a:t>
            </a:r>
          </a:p>
        </p:txBody>
      </p:sp>
    </p:spTree>
    <p:extLst>
      <p:ext uri="{BB962C8B-B14F-4D97-AF65-F5344CB8AC3E}">
        <p14:creationId xmlns:p14="http://schemas.microsoft.com/office/powerpoint/2010/main" val="21899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F28CED-CE5D-4E75-8322-B47CDC5AE153}" type="datetime4">
              <a:rPr lang="de-DE" smtClean="0"/>
              <a:t>1. August 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Albert-Ludwigs-Universität Freiburg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3A46E3A-237A-6043-647E-65E2D8EE5D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4"/>
          <a:stretch/>
        </p:blipFill>
        <p:spPr bwMode="auto">
          <a:xfrm>
            <a:off x="3803864" y="167781"/>
            <a:ext cx="3404943" cy="65224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1F635DC-D852-1672-45D5-B8994E1086A2}"/>
              </a:ext>
            </a:extLst>
          </p:cNvPr>
          <p:cNvSpPr txBox="1"/>
          <p:nvPr/>
        </p:nvSpPr>
        <p:spPr>
          <a:xfrm>
            <a:off x="375857" y="1222883"/>
            <a:ext cx="35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2"/>
                </a:solidFill>
              </a:rPr>
              <a:t>Datenaufbereitung (Empra):</a:t>
            </a:r>
          </a:p>
        </p:txBody>
      </p:sp>
      <p:sp>
        <p:nvSpPr>
          <p:cNvPr id="11" name="Titel 6">
            <a:extLst>
              <a:ext uri="{FF2B5EF4-FFF2-40B4-BE49-F238E27FC236}">
                <a16:creationId xmlns:a16="http://schemas.microsoft.com/office/drawing/2014/main" id="{6E175DAD-A666-08DC-8AE4-2A4D34BB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6"/>
            <a:ext cx="5061775" cy="507330"/>
          </a:xfrm>
        </p:spPr>
        <p:txBody>
          <a:bodyPr/>
          <a:lstStyle/>
          <a:p>
            <a:r>
              <a:rPr lang="de-DE" sz="2800" b="1" dirty="0">
                <a:solidFill>
                  <a:schemeClr val="accent1"/>
                </a:solidFill>
              </a:rPr>
              <a:t>Studiendesign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70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Breitbild</PresentationFormat>
  <Paragraphs>40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Times New Roman</vt:lpstr>
      <vt:lpstr>Office</vt:lpstr>
      <vt:lpstr>PowerPoint-Präsentation</vt:lpstr>
      <vt:lpstr>Mögliche Gliederung</vt:lpstr>
      <vt:lpstr>Studiendesign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Louisa E.</dc:creator>
  <cp:lastModifiedBy>Julius Fenn</cp:lastModifiedBy>
  <cp:revision>2</cp:revision>
  <dcterms:created xsi:type="dcterms:W3CDTF">2024-07-31T14:09:03Z</dcterms:created>
  <dcterms:modified xsi:type="dcterms:W3CDTF">2024-08-01T08:43:50Z</dcterms:modified>
</cp:coreProperties>
</file>