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91" r:id="rId2"/>
    <p:sldId id="292" r:id="rId3"/>
  </p:sldIdLst>
  <p:sldSz cx="12192000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Fenn" initials="JF" lastIdx="8" clrIdx="0">
    <p:extLst>
      <p:ext uri="{19B8F6BF-5375-455C-9EA6-DF929625EA0E}">
        <p15:presenceInfo xmlns:p15="http://schemas.microsoft.com/office/powerpoint/2012/main" userId="4969b09ad1230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481"/>
    <p:restoredTop sz="96197"/>
  </p:normalViewPr>
  <p:slideViewPr>
    <p:cSldViewPr snapToGrid="0">
      <p:cViewPr varScale="1">
        <p:scale>
          <a:sx n="151" d="100"/>
          <a:sy n="151" d="100"/>
        </p:scale>
        <p:origin x="162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10B95-DE72-CA42-8E03-6337D8532236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74625" y="1143000"/>
            <a:ext cx="650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8975E-8E9A-1446-8739-76B5A1BBE2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52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1pPr>
    <a:lvl2pPr marL="368169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2pPr>
    <a:lvl3pPr marL="736338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3pPr>
    <a:lvl4pPr marL="1104507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4pPr>
    <a:lvl5pPr marL="1472676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5pPr>
    <a:lvl6pPr marL="1840846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6pPr>
    <a:lvl7pPr marL="2209014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7pPr>
    <a:lvl8pPr marL="2577184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8pPr>
    <a:lvl9pPr marL="2945353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B186A-09CC-8430-AE0A-D6726ED69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7821B26-CE8D-8B38-B6CF-697F56A7CB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74625" y="1143000"/>
            <a:ext cx="650875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17DFFEC-6112-E1FB-7A44-7FCD90D58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1E94A1-8C4E-4EF2-AEBD-89E5A3225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2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0AF42-8E4C-9902-3E70-ACCFE1B97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2A1F2C2-13D7-A45E-50EC-7A8C89BA63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74625" y="1143000"/>
            <a:ext cx="650875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C586711-3B39-DE79-0E91-D6BCBD48A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0CCAD9-62E6-4885-1010-AA44915DD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4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5695"/>
            <a:ext cx="9144000" cy="2011774"/>
          </a:xfrm>
        </p:spPr>
        <p:txBody>
          <a:bodyPr anchor="b"/>
          <a:lstStyle>
            <a:lvl1pPr algn="ctr">
              <a:defRPr sz="50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5050"/>
            <a:ext cx="9144000" cy="1395133"/>
          </a:xfrm>
        </p:spPr>
        <p:txBody>
          <a:bodyPr/>
          <a:lstStyle>
            <a:lvl1pPr marL="0" indent="0" algn="ctr">
              <a:buNone/>
              <a:defRPr sz="2022"/>
            </a:lvl1pPr>
            <a:lvl2pPr marL="385237" indent="0" algn="ctr">
              <a:buNone/>
              <a:defRPr sz="1685"/>
            </a:lvl2pPr>
            <a:lvl3pPr marL="770473" indent="0" algn="ctr">
              <a:buNone/>
              <a:defRPr sz="1517"/>
            </a:lvl3pPr>
            <a:lvl4pPr marL="1155710" indent="0" algn="ctr">
              <a:buNone/>
              <a:defRPr sz="1348"/>
            </a:lvl4pPr>
            <a:lvl5pPr marL="1540947" indent="0" algn="ctr">
              <a:buNone/>
              <a:defRPr sz="1348"/>
            </a:lvl5pPr>
            <a:lvl6pPr marL="1926184" indent="0" algn="ctr">
              <a:buNone/>
              <a:defRPr sz="1348"/>
            </a:lvl6pPr>
            <a:lvl7pPr marL="2311420" indent="0" algn="ctr">
              <a:buNone/>
              <a:defRPr sz="1348"/>
            </a:lvl7pPr>
            <a:lvl8pPr marL="2696657" indent="0" algn="ctr">
              <a:buNone/>
              <a:defRPr sz="1348"/>
            </a:lvl8pPr>
            <a:lvl9pPr marL="3081894" indent="0" algn="ctr">
              <a:buNone/>
              <a:defRPr sz="134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7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0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07651"/>
            <a:ext cx="2628900" cy="48970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7651"/>
            <a:ext cx="7734300" cy="48970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7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40613"/>
            <a:ext cx="10515600" cy="2403695"/>
          </a:xfrm>
        </p:spPr>
        <p:txBody>
          <a:bodyPr anchor="b"/>
          <a:lstStyle>
            <a:lvl1pPr>
              <a:defRPr sz="50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67048"/>
            <a:ext cx="10515600" cy="1264046"/>
          </a:xfrm>
        </p:spPr>
        <p:txBody>
          <a:bodyPr/>
          <a:lstStyle>
            <a:lvl1pPr marL="0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1pPr>
            <a:lvl2pPr marL="385237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2pPr>
            <a:lvl3pPr marL="77047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3pPr>
            <a:lvl4pPr marL="1155710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4pPr>
            <a:lvl5pPr marL="1540947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5pPr>
            <a:lvl6pPr marL="1926184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6pPr>
            <a:lvl7pPr marL="2311420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7pPr>
            <a:lvl8pPr marL="2696657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8pPr>
            <a:lvl9pPr marL="3081894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38258"/>
            <a:ext cx="5181600" cy="366640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38258"/>
            <a:ext cx="5181600" cy="366640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5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07652"/>
            <a:ext cx="10515600" cy="111691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6536"/>
            <a:ext cx="5157787" cy="694222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237" indent="0">
              <a:buNone/>
              <a:defRPr sz="1685" b="1"/>
            </a:lvl2pPr>
            <a:lvl3pPr marL="770473" indent="0">
              <a:buNone/>
              <a:defRPr sz="1517" b="1"/>
            </a:lvl3pPr>
            <a:lvl4pPr marL="1155710" indent="0">
              <a:buNone/>
              <a:defRPr sz="1348" b="1"/>
            </a:lvl4pPr>
            <a:lvl5pPr marL="1540947" indent="0">
              <a:buNone/>
              <a:defRPr sz="1348" b="1"/>
            </a:lvl5pPr>
            <a:lvl6pPr marL="1926184" indent="0">
              <a:buNone/>
              <a:defRPr sz="1348" b="1"/>
            </a:lvl6pPr>
            <a:lvl7pPr marL="2311420" indent="0">
              <a:buNone/>
              <a:defRPr sz="1348" b="1"/>
            </a:lvl7pPr>
            <a:lvl8pPr marL="2696657" indent="0">
              <a:buNone/>
              <a:defRPr sz="1348" b="1"/>
            </a:lvl8pPr>
            <a:lvl9pPr marL="3081894" indent="0">
              <a:buNone/>
              <a:defRPr sz="134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10757"/>
            <a:ext cx="5157787" cy="31046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16536"/>
            <a:ext cx="5183188" cy="694222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237" indent="0">
              <a:buNone/>
              <a:defRPr sz="1685" b="1"/>
            </a:lvl2pPr>
            <a:lvl3pPr marL="770473" indent="0">
              <a:buNone/>
              <a:defRPr sz="1517" b="1"/>
            </a:lvl3pPr>
            <a:lvl4pPr marL="1155710" indent="0">
              <a:buNone/>
              <a:defRPr sz="1348" b="1"/>
            </a:lvl4pPr>
            <a:lvl5pPr marL="1540947" indent="0">
              <a:buNone/>
              <a:defRPr sz="1348" b="1"/>
            </a:lvl5pPr>
            <a:lvl6pPr marL="1926184" indent="0">
              <a:buNone/>
              <a:defRPr sz="1348" b="1"/>
            </a:lvl6pPr>
            <a:lvl7pPr marL="2311420" indent="0">
              <a:buNone/>
              <a:defRPr sz="1348" b="1"/>
            </a:lvl7pPr>
            <a:lvl8pPr marL="2696657" indent="0">
              <a:buNone/>
              <a:defRPr sz="1348" b="1"/>
            </a:lvl8pPr>
            <a:lvl9pPr marL="3081894" indent="0">
              <a:buNone/>
              <a:defRPr sz="134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10757"/>
            <a:ext cx="5183188" cy="31046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6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8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5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5233"/>
            <a:ext cx="3932237" cy="1348317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31998"/>
            <a:ext cx="6172200" cy="4106480"/>
          </a:xfrm>
        </p:spPr>
        <p:txBody>
          <a:bodyPr/>
          <a:lstStyle>
            <a:lvl1pPr>
              <a:defRPr sz="2696"/>
            </a:lvl1pPr>
            <a:lvl2pPr>
              <a:defRPr sz="2359"/>
            </a:lvl2pPr>
            <a:lvl3pPr>
              <a:defRPr sz="2022"/>
            </a:lvl3pPr>
            <a:lvl4pPr>
              <a:defRPr sz="1685"/>
            </a:lvl4pPr>
            <a:lvl5pPr>
              <a:defRPr sz="1685"/>
            </a:lvl5pPr>
            <a:lvl6pPr>
              <a:defRPr sz="1685"/>
            </a:lvl6pPr>
            <a:lvl7pPr>
              <a:defRPr sz="1685"/>
            </a:lvl7pPr>
            <a:lvl8pPr>
              <a:defRPr sz="1685"/>
            </a:lvl8pPr>
            <a:lvl9pPr>
              <a:defRPr sz="168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33550"/>
            <a:ext cx="3932237" cy="3211616"/>
          </a:xfrm>
        </p:spPr>
        <p:txBody>
          <a:bodyPr/>
          <a:lstStyle>
            <a:lvl1pPr marL="0" indent="0">
              <a:buNone/>
              <a:defRPr sz="1348"/>
            </a:lvl1pPr>
            <a:lvl2pPr marL="385237" indent="0">
              <a:buNone/>
              <a:defRPr sz="1180"/>
            </a:lvl2pPr>
            <a:lvl3pPr marL="770473" indent="0">
              <a:buNone/>
              <a:defRPr sz="1011"/>
            </a:lvl3pPr>
            <a:lvl4pPr marL="1155710" indent="0">
              <a:buNone/>
              <a:defRPr sz="843"/>
            </a:lvl4pPr>
            <a:lvl5pPr marL="1540947" indent="0">
              <a:buNone/>
              <a:defRPr sz="843"/>
            </a:lvl5pPr>
            <a:lvl6pPr marL="1926184" indent="0">
              <a:buNone/>
              <a:defRPr sz="843"/>
            </a:lvl6pPr>
            <a:lvl7pPr marL="2311420" indent="0">
              <a:buNone/>
              <a:defRPr sz="843"/>
            </a:lvl7pPr>
            <a:lvl8pPr marL="2696657" indent="0">
              <a:buNone/>
              <a:defRPr sz="843"/>
            </a:lvl8pPr>
            <a:lvl9pPr marL="3081894" indent="0">
              <a:buNone/>
              <a:defRPr sz="84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0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5233"/>
            <a:ext cx="3932237" cy="1348317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31998"/>
            <a:ext cx="6172200" cy="4106480"/>
          </a:xfrm>
        </p:spPr>
        <p:txBody>
          <a:bodyPr anchor="t"/>
          <a:lstStyle>
            <a:lvl1pPr marL="0" indent="0">
              <a:buNone/>
              <a:defRPr sz="2696"/>
            </a:lvl1pPr>
            <a:lvl2pPr marL="385237" indent="0">
              <a:buNone/>
              <a:defRPr sz="2359"/>
            </a:lvl2pPr>
            <a:lvl3pPr marL="770473" indent="0">
              <a:buNone/>
              <a:defRPr sz="2022"/>
            </a:lvl3pPr>
            <a:lvl4pPr marL="1155710" indent="0">
              <a:buNone/>
              <a:defRPr sz="1685"/>
            </a:lvl4pPr>
            <a:lvl5pPr marL="1540947" indent="0">
              <a:buNone/>
              <a:defRPr sz="1685"/>
            </a:lvl5pPr>
            <a:lvl6pPr marL="1926184" indent="0">
              <a:buNone/>
              <a:defRPr sz="1685"/>
            </a:lvl6pPr>
            <a:lvl7pPr marL="2311420" indent="0">
              <a:buNone/>
              <a:defRPr sz="1685"/>
            </a:lvl7pPr>
            <a:lvl8pPr marL="2696657" indent="0">
              <a:buNone/>
              <a:defRPr sz="1685"/>
            </a:lvl8pPr>
            <a:lvl9pPr marL="3081894" indent="0">
              <a:buNone/>
              <a:defRPr sz="168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33550"/>
            <a:ext cx="3932237" cy="3211616"/>
          </a:xfrm>
        </p:spPr>
        <p:txBody>
          <a:bodyPr/>
          <a:lstStyle>
            <a:lvl1pPr marL="0" indent="0">
              <a:buNone/>
              <a:defRPr sz="1348"/>
            </a:lvl1pPr>
            <a:lvl2pPr marL="385237" indent="0">
              <a:buNone/>
              <a:defRPr sz="1180"/>
            </a:lvl2pPr>
            <a:lvl3pPr marL="770473" indent="0">
              <a:buNone/>
              <a:defRPr sz="1011"/>
            </a:lvl3pPr>
            <a:lvl4pPr marL="1155710" indent="0">
              <a:buNone/>
              <a:defRPr sz="843"/>
            </a:lvl4pPr>
            <a:lvl5pPr marL="1540947" indent="0">
              <a:buNone/>
              <a:defRPr sz="843"/>
            </a:lvl5pPr>
            <a:lvl6pPr marL="1926184" indent="0">
              <a:buNone/>
              <a:defRPr sz="843"/>
            </a:lvl6pPr>
            <a:lvl7pPr marL="2311420" indent="0">
              <a:buNone/>
              <a:defRPr sz="843"/>
            </a:lvl7pPr>
            <a:lvl8pPr marL="2696657" indent="0">
              <a:buNone/>
              <a:defRPr sz="843"/>
            </a:lvl8pPr>
            <a:lvl9pPr marL="3081894" indent="0">
              <a:buNone/>
              <a:defRPr sz="84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7652"/>
            <a:ext cx="10515600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8258"/>
            <a:ext cx="10515600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55814"/>
            <a:ext cx="27432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8342-571A-6841-AC1D-E620118845A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355814"/>
            <a:ext cx="41148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355814"/>
            <a:ext cx="27432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8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0473" rtl="0" eaLnBrk="1" latinLnBrk="0" hangingPunct="1">
        <a:lnSpc>
          <a:spcPct val="90000"/>
        </a:lnSpc>
        <a:spcBef>
          <a:spcPct val="0"/>
        </a:spcBef>
        <a:buNone/>
        <a:defRPr sz="37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618" indent="-192618" algn="l" defTabSz="770473" rtl="0" eaLnBrk="1" latinLnBrk="0" hangingPunct="1">
        <a:lnSpc>
          <a:spcPct val="90000"/>
        </a:lnSpc>
        <a:spcBef>
          <a:spcPts val="843"/>
        </a:spcBef>
        <a:buFont typeface="Arial" panose="020B0604020202020204" pitchFamily="34" charset="0"/>
        <a:buChar char="•"/>
        <a:defRPr sz="2359" kern="1200">
          <a:solidFill>
            <a:schemeClr val="tx1"/>
          </a:solidFill>
          <a:latin typeface="+mn-lt"/>
          <a:ea typeface="+mn-ea"/>
          <a:cs typeface="+mn-cs"/>
        </a:defRPr>
      </a:lvl1pPr>
      <a:lvl2pPr marL="57785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2022" kern="1200">
          <a:solidFill>
            <a:schemeClr val="tx1"/>
          </a:solidFill>
          <a:latin typeface="+mn-lt"/>
          <a:ea typeface="+mn-ea"/>
          <a:cs typeface="+mn-cs"/>
        </a:defRPr>
      </a:lvl2pPr>
      <a:lvl3pPr marL="96309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+mn-ea"/>
          <a:cs typeface="+mn-cs"/>
        </a:defRPr>
      </a:lvl3pPr>
      <a:lvl4pPr marL="1348329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4pPr>
      <a:lvl5pPr marL="173356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5pPr>
      <a:lvl6pPr marL="211880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2504039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288927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327451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1pPr>
      <a:lvl2pPr marL="38523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770473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3pPr>
      <a:lvl4pPr marL="115571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4pPr>
      <a:lvl5pPr marL="154094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5pPr>
      <a:lvl6pPr marL="1926184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231142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269665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3081894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B52EB-6203-D0E1-63FA-9680379EE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92E0489-3341-1B24-19EE-C56379901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6" y="1279833"/>
            <a:ext cx="5448004" cy="288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D9779357-FFFB-8945-5F94-D5E7E02BB86C}"/>
              </a:ext>
            </a:extLst>
          </p:cNvPr>
          <p:cNvSpPr/>
          <p:nvPr/>
        </p:nvSpPr>
        <p:spPr>
          <a:xfrm>
            <a:off x="236487" y="4201136"/>
            <a:ext cx="1399153" cy="393132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accent3">
                <a:shade val="50000"/>
                <a:alpha val="91845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" b="1" dirty="0">
                <a:solidFill>
                  <a:schemeClr val="tx1"/>
                </a:solidFill>
              </a:rPr>
              <a:t>loss of therapist jobs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7E15021-B28C-0411-DC20-7FEB7FB27DBB}"/>
              </a:ext>
            </a:extLst>
          </p:cNvPr>
          <p:cNvSpPr/>
          <p:nvPr/>
        </p:nvSpPr>
        <p:spPr>
          <a:xfrm>
            <a:off x="1025235" y="3316690"/>
            <a:ext cx="623299" cy="39313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70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690819B-E03C-9127-A25C-F2FE11140D09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936063" y="3709822"/>
            <a:ext cx="287206" cy="49131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0E6A2900-93E7-1137-B174-AB1D27112D1E}"/>
              </a:ext>
            </a:extLst>
          </p:cNvPr>
          <p:cNvSpPr/>
          <p:nvPr/>
        </p:nvSpPr>
        <p:spPr>
          <a:xfrm>
            <a:off x="6581338" y="1129888"/>
            <a:ext cx="1399153" cy="393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70" dirty="0"/>
              <a:t>xxx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4338569-9BF2-B011-7418-4A12E6C9253C}"/>
              </a:ext>
            </a:extLst>
          </p:cNvPr>
          <p:cNvSpPr/>
          <p:nvPr/>
        </p:nvSpPr>
        <p:spPr>
          <a:xfrm>
            <a:off x="8042424" y="1782601"/>
            <a:ext cx="540216" cy="40373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70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71658CF-488F-CFAF-CFCE-F284B51CD009}"/>
              </a:ext>
            </a:extLst>
          </p:cNvPr>
          <p:cNvCxnSpPr>
            <a:cxnSpLocks/>
          </p:cNvCxnSpPr>
          <p:nvPr/>
        </p:nvCxnSpPr>
        <p:spPr>
          <a:xfrm flipH="1" flipV="1">
            <a:off x="7454112" y="1523020"/>
            <a:ext cx="588313" cy="29518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69F94309-A575-9D51-F0A5-440FA7E0A69F}"/>
              </a:ext>
            </a:extLst>
          </p:cNvPr>
          <p:cNvSpPr/>
          <p:nvPr/>
        </p:nvSpPr>
        <p:spPr>
          <a:xfrm>
            <a:off x="2740686" y="1869944"/>
            <a:ext cx="540216" cy="40373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70"/>
          </a:p>
        </p:txBody>
      </p:sp>
      <p:cxnSp>
        <p:nvCxnSpPr>
          <p:cNvPr id="14" name="Gerader Verbinder 26">
            <a:extLst>
              <a:ext uri="{FF2B5EF4-FFF2-40B4-BE49-F238E27FC236}">
                <a16:creationId xmlns:a16="http://schemas.microsoft.com/office/drawing/2014/main" id="{08CE473A-425C-1F2E-4356-938EC053AB45}"/>
              </a:ext>
            </a:extLst>
          </p:cNvPr>
          <p:cNvCxnSpPr>
            <a:cxnSpLocks/>
          </p:cNvCxnSpPr>
          <p:nvPr/>
        </p:nvCxnSpPr>
        <p:spPr>
          <a:xfrm flipH="1">
            <a:off x="3072162" y="990255"/>
            <a:ext cx="364082" cy="87314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E70FA6B-64EA-E1F1-56D6-C9BC41A91A74}"/>
              </a:ext>
            </a:extLst>
          </p:cNvPr>
          <p:cNvSpPr/>
          <p:nvPr/>
        </p:nvSpPr>
        <p:spPr>
          <a:xfrm>
            <a:off x="2805023" y="666506"/>
            <a:ext cx="1399153" cy="393132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" b="1" dirty="0">
                <a:solidFill>
                  <a:schemeClr val="tx1"/>
                </a:solidFill>
              </a:rPr>
              <a:t>no human contact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AB2830-C4C9-CF39-2BDB-300D4C138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70" y="802305"/>
            <a:ext cx="6065379" cy="334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B0289C2F-F5BB-B0AA-7CB3-77EDD8740B81}"/>
              </a:ext>
            </a:extLst>
          </p:cNvPr>
          <p:cNvSpPr/>
          <p:nvPr/>
        </p:nvSpPr>
        <p:spPr>
          <a:xfrm>
            <a:off x="6818425" y="469940"/>
            <a:ext cx="1399153" cy="393132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" b="1" dirty="0">
                <a:solidFill>
                  <a:schemeClr val="tx1"/>
                </a:solidFill>
              </a:rPr>
              <a:t>low risk of injury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47E2C95-146A-4C31-79F8-73034D342A97}"/>
              </a:ext>
            </a:extLst>
          </p:cNvPr>
          <p:cNvSpPr/>
          <p:nvPr/>
        </p:nvSpPr>
        <p:spPr>
          <a:xfrm>
            <a:off x="8043679" y="990255"/>
            <a:ext cx="623299" cy="39313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70"/>
          </a:p>
        </p:txBody>
      </p:sp>
      <p:cxnSp>
        <p:nvCxnSpPr>
          <p:cNvPr id="21" name="Gerader Verbinder 26">
            <a:extLst>
              <a:ext uri="{FF2B5EF4-FFF2-40B4-BE49-F238E27FC236}">
                <a16:creationId xmlns:a16="http://schemas.microsoft.com/office/drawing/2014/main" id="{AE381298-9B1B-C4B3-89B4-BC2317202480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260360" y="863073"/>
            <a:ext cx="783319" cy="32374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9B65E2F4-6199-5D6A-4564-1FC10EE6C715}"/>
              </a:ext>
            </a:extLst>
          </p:cNvPr>
          <p:cNvSpPr/>
          <p:nvPr/>
        </p:nvSpPr>
        <p:spPr>
          <a:xfrm>
            <a:off x="4626958" y="1184187"/>
            <a:ext cx="1399153" cy="393132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" b="1" dirty="0">
                <a:solidFill>
                  <a:schemeClr val="tx1"/>
                </a:solidFill>
              </a:rPr>
              <a:t>non-judgmental feedback</a:t>
            </a:r>
          </a:p>
        </p:txBody>
      </p:sp>
      <p:cxnSp>
        <p:nvCxnSpPr>
          <p:cNvPr id="24" name="Gerader Verbinder 26">
            <a:extLst>
              <a:ext uri="{FF2B5EF4-FFF2-40B4-BE49-F238E27FC236}">
                <a16:creationId xmlns:a16="http://schemas.microsoft.com/office/drawing/2014/main" id="{BA9A6353-BFD0-1913-4180-3B6105BA41CB}"/>
              </a:ext>
            </a:extLst>
          </p:cNvPr>
          <p:cNvCxnSpPr>
            <a:cxnSpLocks/>
          </p:cNvCxnSpPr>
          <p:nvPr/>
        </p:nvCxnSpPr>
        <p:spPr>
          <a:xfrm flipH="1">
            <a:off x="4586310" y="1577319"/>
            <a:ext cx="189681" cy="65862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A64BA688-1B1C-D5A2-A0C0-37B5F28DBEB9}"/>
              </a:ext>
            </a:extLst>
          </p:cNvPr>
          <p:cNvSpPr/>
          <p:nvPr/>
        </p:nvSpPr>
        <p:spPr>
          <a:xfrm>
            <a:off x="5111793" y="4333658"/>
            <a:ext cx="1399153" cy="393132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" b="1" dirty="0">
                <a:solidFill>
                  <a:schemeClr val="tx1"/>
                </a:solidFill>
              </a:rPr>
              <a:t>risk of dependency</a:t>
            </a:r>
          </a:p>
        </p:txBody>
      </p:sp>
      <p:cxnSp>
        <p:nvCxnSpPr>
          <p:cNvPr id="40" name="Gerader Verbinder 26">
            <a:extLst>
              <a:ext uri="{FF2B5EF4-FFF2-40B4-BE49-F238E27FC236}">
                <a16:creationId xmlns:a16="http://schemas.microsoft.com/office/drawing/2014/main" id="{17E92642-9422-0195-80D1-AB80B4119A08}"/>
              </a:ext>
            </a:extLst>
          </p:cNvPr>
          <p:cNvCxnSpPr>
            <a:cxnSpLocks/>
            <a:stCxn id="39" idx="0"/>
            <a:endCxn id="44" idx="2"/>
          </p:cNvCxnSpPr>
          <p:nvPr/>
        </p:nvCxnSpPr>
        <p:spPr>
          <a:xfrm flipV="1">
            <a:off x="5811370" y="2071810"/>
            <a:ext cx="148317" cy="226184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45E5A024-DF30-84B7-366A-4031887EE917}"/>
              </a:ext>
            </a:extLst>
          </p:cNvPr>
          <p:cNvSpPr/>
          <p:nvPr/>
        </p:nvSpPr>
        <p:spPr>
          <a:xfrm>
            <a:off x="5689578" y="1668077"/>
            <a:ext cx="540216" cy="40373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7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275C15-EE64-19CD-787B-A9C01BB6F5AF}"/>
              </a:ext>
            </a:extLst>
          </p:cNvPr>
          <p:cNvSpPr/>
          <p:nvPr/>
        </p:nvSpPr>
        <p:spPr>
          <a:xfrm>
            <a:off x="8888358" y="802304"/>
            <a:ext cx="623299" cy="39313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70"/>
          </a:p>
        </p:txBody>
      </p:sp>
      <p:cxnSp>
        <p:nvCxnSpPr>
          <p:cNvPr id="8" name="Gerader Verbinder 26">
            <a:extLst>
              <a:ext uri="{FF2B5EF4-FFF2-40B4-BE49-F238E27FC236}">
                <a16:creationId xmlns:a16="http://schemas.microsoft.com/office/drawing/2014/main" id="{E643994D-F3E7-B1DF-6C9F-24FDB954601A}"/>
              </a:ext>
            </a:extLst>
          </p:cNvPr>
          <p:cNvCxnSpPr>
            <a:cxnSpLocks/>
          </p:cNvCxnSpPr>
          <p:nvPr/>
        </p:nvCxnSpPr>
        <p:spPr>
          <a:xfrm flipH="1">
            <a:off x="9484742" y="657715"/>
            <a:ext cx="125039" cy="13225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8DE30558-9B1E-E27D-51E0-FC67EBA51D27}"/>
              </a:ext>
            </a:extLst>
          </p:cNvPr>
          <p:cNvSpPr/>
          <p:nvPr/>
        </p:nvSpPr>
        <p:spPr>
          <a:xfrm>
            <a:off x="9385531" y="264583"/>
            <a:ext cx="1399153" cy="393132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" b="1" dirty="0">
                <a:solidFill>
                  <a:schemeClr val="tx1"/>
                </a:solidFill>
              </a:rPr>
              <a:t>animal protection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8C70CDA-796C-A8E3-4C57-6E40D23F3DF6}"/>
              </a:ext>
            </a:extLst>
          </p:cNvPr>
          <p:cNvSpPr/>
          <p:nvPr/>
        </p:nvSpPr>
        <p:spPr>
          <a:xfrm>
            <a:off x="4204573" y="2235942"/>
            <a:ext cx="540216" cy="40373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70"/>
          </a:p>
        </p:txBody>
      </p:sp>
      <p:sp>
        <p:nvSpPr>
          <p:cNvPr id="3" name="Rechteck: abgerundete Ecken 4">
            <a:extLst>
              <a:ext uri="{FF2B5EF4-FFF2-40B4-BE49-F238E27FC236}">
                <a16:creationId xmlns:a16="http://schemas.microsoft.com/office/drawing/2014/main" id="{57F31A17-EEE3-2A15-516E-FFB427BF0047}"/>
              </a:ext>
            </a:extLst>
          </p:cNvPr>
          <p:cNvSpPr txBox="1">
            <a:spLocks/>
          </p:cNvSpPr>
          <p:nvPr/>
        </p:nvSpPr>
        <p:spPr>
          <a:xfrm>
            <a:off x="1455294" y="3049254"/>
            <a:ext cx="2372164" cy="729601"/>
          </a:xfrm>
          <a:prstGeom prst="roundRect">
            <a:avLst/>
          </a:prstGeom>
          <a:solidFill>
            <a:schemeClr val="bg1">
              <a:lumMod val="85000"/>
              <a:alpha val="79739"/>
            </a:schemeClr>
          </a:solidFill>
          <a:ln w="349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77145" tIns="38573" rIns="77145" bIns="3857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cs typeface="Times New Roman" panose="02020603050405020304" pitchFamily="18" charset="0"/>
              </a:rPr>
              <a:t>Perceived risks and benefits of </a:t>
            </a:r>
            <a:r>
              <a:rPr lang="en-US" sz="1600" b="1" dirty="0">
                <a:cs typeface="Times New Roman" panose="02020603050405020304" pitchFamily="18" charset="0"/>
              </a:rPr>
              <a:t>conventional</a:t>
            </a:r>
            <a:r>
              <a:rPr lang="en-US" sz="1600" dirty="0">
                <a:cs typeface="Times New Roman" panose="02020603050405020304" pitchFamily="18" charset="0"/>
              </a:rPr>
              <a:t> robots</a:t>
            </a:r>
          </a:p>
        </p:txBody>
      </p:sp>
      <p:sp>
        <p:nvSpPr>
          <p:cNvPr id="6" name="Rechteck: abgerundete Ecken 4">
            <a:extLst>
              <a:ext uri="{FF2B5EF4-FFF2-40B4-BE49-F238E27FC236}">
                <a16:creationId xmlns:a16="http://schemas.microsoft.com/office/drawing/2014/main" id="{48E0494C-D250-4E61-CC69-8A2DAA62B402}"/>
              </a:ext>
            </a:extLst>
          </p:cNvPr>
          <p:cNvSpPr txBox="1">
            <a:spLocks/>
          </p:cNvSpPr>
          <p:nvPr/>
        </p:nvSpPr>
        <p:spPr>
          <a:xfrm>
            <a:off x="7207034" y="2922669"/>
            <a:ext cx="2372164" cy="729601"/>
          </a:xfrm>
          <a:prstGeom prst="roundRect">
            <a:avLst/>
          </a:prstGeom>
          <a:solidFill>
            <a:schemeClr val="bg1">
              <a:lumMod val="85000"/>
              <a:alpha val="86000"/>
            </a:schemeClr>
          </a:solidFill>
          <a:ln w="349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77145" tIns="38573" rIns="77145" bIns="38573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cs typeface="Times New Roman" panose="02020603050405020304" pitchFamily="18" charset="0"/>
              </a:rPr>
              <a:t>Perceived risks and benefits of </a:t>
            </a:r>
            <a:r>
              <a:rPr lang="en-US" sz="1600" b="1" dirty="0">
                <a:cs typeface="Times New Roman" panose="02020603050405020304" pitchFamily="18" charset="0"/>
              </a:rPr>
              <a:t>soft</a:t>
            </a:r>
            <a:r>
              <a:rPr lang="en-US" sz="1600" dirty="0">
                <a:cs typeface="Times New Roman" panose="02020603050405020304" pitchFamily="18" charset="0"/>
              </a:rPr>
              <a:t> robots</a:t>
            </a:r>
          </a:p>
        </p:txBody>
      </p:sp>
    </p:spTree>
    <p:extLst>
      <p:ext uri="{BB962C8B-B14F-4D97-AF65-F5344CB8AC3E}">
        <p14:creationId xmlns:p14="http://schemas.microsoft.com/office/powerpoint/2010/main" val="182197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EBCEF-9354-6989-4BBB-804E8DE51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D226ECA-BD87-58F4-880B-0029C50B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40" y="2023360"/>
            <a:ext cx="5448004" cy="288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1E03AC7B-05F1-A5DD-274B-4261EC969F42}"/>
              </a:ext>
            </a:extLst>
          </p:cNvPr>
          <p:cNvSpPr/>
          <p:nvPr/>
        </p:nvSpPr>
        <p:spPr>
          <a:xfrm>
            <a:off x="411401" y="4944663"/>
            <a:ext cx="1399153" cy="393132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accent3">
                <a:shade val="50000"/>
                <a:alpha val="91845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" b="1" dirty="0">
                <a:solidFill>
                  <a:schemeClr val="tx1"/>
                </a:solidFill>
              </a:rPr>
              <a:t>loss of therapist jobs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BBA7DE9-944F-5896-5446-2F7B74C21C2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110977" y="4453349"/>
            <a:ext cx="287206" cy="49131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D808E027-9068-3FC3-6437-731D89C754DA}"/>
              </a:ext>
            </a:extLst>
          </p:cNvPr>
          <p:cNvSpPr/>
          <p:nvPr/>
        </p:nvSpPr>
        <p:spPr>
          <a:xfrm>
            <a:off x="6756252" y="1873415"/>
            <a:ext cx="1399153" cy="393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70" dirty="0"/>
              <a:t>xxx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43466DF-C4A0-25F4-9E0D-B6111CC024F8}"/>
              </a:ext>
            </a:extLst>
          </p:cNvPr>
          <p:cNvSpPr/>
          <p:nvPr/>
        </p:nvSpPr>
        <p:spPr>
          <a:xfrm>
            <a:off x="8217338" y="2526128"/>
            <a:ext cx="540216" cy="40373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70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603D3430-B5DA-CB2E-89A6-1AC4A898E31C}"/>
              </a:ext>
            </a:extLst>
          </p:cNvPr>
          <p:cNvCxnSpPr>
            <a:cxnSpLocks/>
          </p:cNvCxnSpPr>
          <p:nvPr/>
        </p:nvCxnSpPr>
        <p:spPr>
          <a:xfrm flipH="1" flipV="1">
            <a:off x="7629026" y="2266547"/>
            <a:ext cx="588313" cy="29518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FFB955CB-0F17-A713-0480-2CF2125F5046}"/>
              </a:ext>
            </a:extLst>
          </p:cNvPr>
          <p:cNvSpPr/>
          <p:nvPr/>
        </p:nvSpPr>
        <p:spPr>
          <a:xfrm>
            <a:off x="2888375" y="2594063"/>
            <a:ext cx="540216" cy="40373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70"/>
          </a:p>
        </p:txBody>
      </p:sp>
      <p:cxnSp>
        <p:nvCxnSpPr>
          <p:cNvPr id="14" name="Gerader Verbinder 26">
            <a:extLst>
              <a:ext uri="{FF2B5EF4-FFF2-40B4-BE49-F238E27FC236}">
                <a16:creationId xmlns:a16="http://schemas.microsoft.com/office/drawing/2014/main" id="{BB1B0436-4958-567F-40E0-77D9113F0FE6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3158483" y="1752110"/>
            <a:ext cx="408094" cy="84195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E61969E6-9348-040A-6B16-640EC5F09677}"/>
              </a:ext>
            </a:extLst>
          </p:cNvPr>
          <p:cNvSpPr/>
          <p:nvPr/>
        </p:nvSpPr>
        <p:spPr>
          <a:xfrm>
            <a:off x="2979937" y="1410033"/>
            <a:ext cx="1399153" cy="393132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" b="1" dirty="0">
                <a:solidFill>
                  <a:schemeClr val="tx1"/>
                </a:solidFill>
              </a:rPr>
              <a:t>no human contact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EFAF76-F0C9-235E-E08B-082BC1182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084" y="1545832"/>
            <a:ext cx="6065379" cy="334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FB563267-7BF5-883D-0140-F32B64C286E5}"/>
              </a:ext>
            </a:extLst>
          </p:cNvPr>
          <p:cNvSpPr/>
          <p:nvPr/>
        </p:nvSpPr>
        <p:spPr>
          <a:xfrm>
            <a:off x="6993339" y="1213467"/>
            <a:ext cx="1399153" cy="393132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" b="1" dirty="0">
                <a:solidFill>
                  <a:schemeClr val="tx1"/>
                </a:solidFill>
              </a:rPr>
              <a:t>low risk of injury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519ACD1-8A3A-1323-F654-FFDD011760D9}"/>
              </a:ext>
            </a:extLst>
          </p:cNvPr>
          <p:cNvSpPr/>
          <p:nvPr/>
        </p:nvSpPr>
        <p:spPr>
          <a:xfrm>
            <a:off x="8218593" y="1733782"/>
            <a:ext cx="623299" cy="39313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70"/>
          </a:p>
        </p:txBody>
      </p:sp>
      <p:cxnSp>
        <p:nvCxnSpPr>
          <p:cNvPr id="21" name="Gerader Verbinder 26">
            <a:extLst>
              <a:ext uri="{FF2B5EF4-FFF2-40B4-BE49-F238E27FC236}">
                <a16:creationId xmlns:a16="http://schemas.microsoft.com/office/drawing/2014/main" id="{14A7ECAC-0E32-884A-69B9-BF4C61A8DB1E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455828" y="1618938"/>
            <a:ext cx="762765" cy="3114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D826898F-5415-D554-24E6-9526963CA14F}"/>
              </a:ext>
            </a:extLst>
          </p:cNvPr>
          <p:cNvSpPr/>
          <p:nvPr/>
        </p:nvSpPr>
        <p:spPr>
          <a:xfrm>
            <a:off x="4801872" y="1927714"/>
            <a:ext cx="1399153" cy="393132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" b="1" dirty="0">
                <a:solidFill>
                  <a:schemeClr val="tx1"/>
                </a:solidFill>
              </a:rPr>
              <a:t>non-judgmental feedback</a:t>
            </a:r>
          </a:p>
        </p:txBody>
      </p:sp>
      <p:cxnSp>
        <p:nvCxnSpPr>
          <p:cNvPr id="24" name="Gerader Verbinder 26">
            <a:extLst>
              <a:ext uri="{FF2B5EF4-FFF2-40B4-BE49-F238E27FC236}">
                <a16:creationId xmlns:a16="http://schemas.microsoft.com/office/drawing/2014/main" id="{9B8E2D04-CBEB-E917-3B49-7B55A9B74072}"/>
              </a:ext>
            </a:extLst>
          </p:cNvPr>
          <p:cNvCxnSpPr>
            <a:cxnSpLocks/>
          </p:cNvCxnSpPr>
          <p:nvPr/>
        </p:nvCxnSpPr>
        <p:spPr>
          <a:xfrm flipH="1">
            <a:off x="4761224" y="2320846"/>
            <a:ext cx="189681" cy="65862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5B594424-E758-41D8-0E8D-4F6DA2FED061}"/>
              </a:ext>
            </a:extLst>
          </p:cNvPr>
          <p:cNvSpPr/>
          <p:nvPr/>
        </p:nvSpPr>
        <p:spPr>
          <a:xfrm>
            <a:off x="5286707" y="5077185"/>
            <a:ext cx="1399153" cy="393132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" b="1" dirty="0">
                <a:solidFill>
                  <a:schemeClr val="tx1"/>
                </a:solidFill>
              </a:rPr>
              <a:t>risk of dependency</a:t>
            </a:r>
          </a:p>
        </p:txBody>
      </p:sp>
      <p:cxnSp>
        <p:nvCxnSpPr>
          <p:cNvPr id="40" name="Gerader Verbinder 26">
            <a:extLst>
              <a:ext uri="{FF2B5EF4-FFF2-40B4-BE49-F238E27FC236}">
                <a16:creationId xmlns:a16="http://schemas.microsoft.com/office/drawing/2014/main" id="{73704356-8DD6-8E32-89A9-B25159C1ECD5}"/>
              </a:ext>
            </a:extLst>
          </p:cNvPr>
          <p:cNvCxnSpPr>
            <a:cxnSpLocks/>
            <a:stCxn id="39" idx="0"/>
            <a:endCxn id="44" idx="2"/>
          </p:cNvCxnSpPr>
          <p:nvPr/>
        </p:nvCxnSpPr>
        <p:spPr>
          <a:xfrm flipV="1">
            <a:off x="5986284" y="2815337"/>
            <a:ext cx="148317" cy="226184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F2B5BD88-E598-DA29-6BA7-F698B56753D6}"/>
              </a:ext>
            </a:extLst>
          </p:cNvPr>
          <p:cNvSpPr/>
          <p:nvPr/>
        </p:nvSpPr>
        <p:spPr>
          <a:xfrm>
            <a:off x="5864492" y="2411604"/>
            <a:ext cx="540216" cy="40373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7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BCD94A7-749F-37EE-8DC3-26E050656DFD}"/>
              </a:ext>
            </a:extLst>
          </p:cNvPr>
          <p:cNvSpPr/>
          <p:nvPr/>
        </p:nvSpPr>
        <p:spPr>
          <a:xfrm>
            <a:off x="9063272" y="1545831"/>
            <a:ext cx="623299" cy="39313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70"/>
          </a:p>
        </p:txBody>
      </p:sp>
      <p:cxnSp>
        <p:nvCxnSpPr>
          <p:cNvPr id="8" name="Gerader Verbinder 26">
            <a:extLst>
              <a:ext uri="{FF2B5EF4-FFF2-40B4-BE49-F238E27FC236}">
                <a16:creationId xmlns:a16="http://schemas.microsoft.com/office/drawing/2014/main" id="{8A0134F3-7201-BA80-E4E2-98B3A9886D64}"/>
              </a:ext>
            </a:extLst>
          </p:cNvPr>
          <p:cNvCxnSpPr>
            <a:cxnSpLocks/>
          </p:cNvCxnSpPr>
          <p:nvPr/>
        </p:nvCxnSpPr>
        <p:spPr>
          <a:xfrm flipH="1">
            <a:off x="9659656" y="1401242"/>
            <a:ext cx="125039" cy="13225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B9BAFDEF-1F94-DEA1-9E5A-D905A3673297}"/>
              </a:ext>
            </a:extLst>
          </p:cNvPr>
          <p:cNvSpPr/>
          <p:nvPr/>
        </p:nvSpPr>
        <p:spPr>
          <a:xfrm>
            <a:off x="9560445" y="1008110"/>
            <a:ext cx="1399153" cy="393132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" b="1" dirty="0">
                <a:solidFill>
                  <a:schemeClr val="tx1"/>
                </a:solidFill>
              </a:rPr>
              <a:t>animal protection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9894EF5-54B1-D2C0-E282-4B6A37344AFD}"/>
              </a:ext>
            </a:extLst>
          </p:cNvPr>
          <p:cNvSpPr/>
          <p:nvPr/>
        </p:nvSpPr>
        <p:spPr>
          <a:xfrm>
            <a:off x="4406131" y="2997796"/>
            <a:ext cx="540216" cy="40373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70"/>
          </a:p>
        </p:txBody>
      </p:sp>
      <p:sp>
        <p:nvSpPr>
          <p:cNvPr id="3" name="Rechteck: abgerundete Ecken 4">
            <a:extLst>
              <a:ext uri="{FF2B5EF4-FFF2-40B4-BE49-F238E27FC236}">
                <a16:creationId xmlns:a16="http://schemas.microsoft.com/office/drawing/2014/main" id="{EA0C80E8-E9DF-C8B9-C22D-D36C8A9BD3EB}"/>
              </a:ext>
            </a:extLst>
          </p:cNvPr>
          <p:cNvSpPr txBox="1">
            <a:spLocks/>
          </p:cNvSpPr>
          <p:nvPr/>
        </p:nvSpPr>
        <p:spPr>
          <a:xfrm>
            <a:off x="1726990" y="72756"/>
            <a:ext cx="2322770" cy="85953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77145" tIns="38573" rIns="77145" bIns="3857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700" dirty="0">
                <a:cs typeface="Times New Roman" panose="02020603050405020304" pitchFamily="18" charset="0"/>
              </a:rPr>
              <a:t>Perceived risks and benefits of </a:t>
            </a:r>
            <a:r>
              <a:rPr lang="en-US" sz="1700" b="1" dirty="0">
                <a:cs typeface="Times New Roman" panose="02020603050405020304" pitchFamily="18" charset="0"/>
              </a:rPr>
              <a:t>conventional</a:t>
            </a:r>
            <a:r>
              <a:rPr lang="en-US" sz="1700" dirty="0">
                <a:cs typeface="Times New Roman" panose="02020603050405020304" pitchFamily="18" charset="0"/>
              </a:rPr>
              <a:t> robots</a:t>
            </a:r>
          </a:p>
        </p:txBody>
      </p:sp>
      <p:sp>
        <p:nvSpPr>
          <p:cNvPr id="4" name="Rechteck: abgerundete Ecken 4">
            <a:extLst>
              <a:ext uri="{FF2B5EF4-FFF2-40B4-BE49-F238E27FC236}">
                <a16:creationId xmlns:a16="http://schemas.microsoft.com/office/drawing/2014/main" id="{C8C1A388-48C1-FBD4-12D7-BDB4CA953BF1}"/>
              </a:ext>
            </a:extLst>
          </p:cNvPr>
          <p:cNvSpPr txBox="1">
            <a:spLocks/>
          </p:cNvSpPr>
          <p:nvPr/>
        </p:nvSpPr>
        <p:spPr>
          <a:xfrm>
            <a:off x="7596169" y="72756"/>
            <a:ext cx="2322770" cy="85953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77145" tIns="38573" rIns="77145" bIns="38573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700" dirty="0">
                <a:cs typeface="Times New Roman" panose="02020603050405020304" pitchFamily="18" charset="0"/>
              </a:rPr>
              <a:t>Perceived risks and benefits of </a:t>
            </a:r>
            <a:r>
              <a:rPr lang="en-US" sz="1700" b="1" dirty="0">
                <a:cs typeface="Times New Roman" panose="02020603050405020304" pitchFamily="18" charset="0"/>
              </a:rPr>
              <a:t>soft </a:t>
            </a:r>
            <a:r>
              <a:rPr lang="en-US" sz="1700" dirty="0">
                <a:cs typeface="Times New Roman" panose="02020603050405020304" pitchFamily="18" charset="0"/>
              </a:rPr>
              <a:t>robots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2361FDE-BBB2-F31C-4983-99F988206A65}"/>
              </a:ext>
            </a:extLst>
          </p:cNvPr>
          <p:cNvSpPr/>
          <p:nvPr/>
        </p:nvSpPr>
        <p:spPr>
          <a:xfrm>
            <a:off x="1254580" y="4049617"/>
            <a:ext cx="540216" cy="40373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70"/>
          </a:p>
        </p:txBody>
      </p:sp>
    </p:spTree>
    <p:extLst>
      <p:ext uri="{BB962C8B-B14F-4D97-AF65-F5344CB8AC3E}">
        <p14:creationId xmlns:p14="http://schemas.microsoft.com/office/powerpoint/2010/main" val="270320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</Words>
  <Application>Microsoft Office PowerPoint</Application>
  <PresentationFormat>Benutzerdefiniert</PresentationFormat>
  <Paragraphs>20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2013 – 2022-Design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Helm</dc:creator>
  <cp:lastModifiedBy>Julius Fenn</cp:lastModifiedBy>
  <cp:revision>163</cp:revision>
  <dcterms:created xsi:type="dcterms:W3CDTF">2022-11-11T07:25:43Z</dcterms:created>
  <dcterms:modified xsi:type="dcterms:W3CDTF">2025-02-13T14:52:50Z</dcterms:modified>
</cp:coreProperties>
</file>