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>
        <p:scale>
          <a:sx n="100" d="100"/>
          <a:sy n="100" d="100"/>
        </p:scale>
        <p:origin x="8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7385-BFF9-429F-8B12-0940D9BFD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20DDE-04DC-4B3A-AE23-D33D35E2C5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0C5B8-704D-EC27-937F-A214A812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7C7C3-3632-D759-173F-299E66B4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DD1A4-7737-DD92-01CE-6012B29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98561-117C-8E51-E441-1845010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6FE0B-2542-97E1-5774-0606B8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38A6-1358-FB58-6C16-D3E5B45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4F809-C5FF-B4D1-E638-7F7CD743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24CA5-35F5-F44B-4C54-F5B1765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E09D4-4357-8417-ABC6-4C799E8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0ABE-3FB6-6839-5F50-6BDEE8D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EE3A3-2422-E5E4-EC6E-C26370A6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71F5F8-51B8-E1E9-02A2-80844EE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30494-B5CC-B5CB-D3A5-F46EA5E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4C963-02E8-69EB-B3F6-6CDF447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9C05-25F3-F75C-06BB-6BDB4B43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3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ACA74D-5BE1-4B96-AD61-3AB0A5E02EC7}" type="datetime4">
              <a:rPr lang="de-DE" smtClean="0"/>
              <a:t>6. August 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0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C85C5-789B-47AC-95E8-CF3D283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135F9-AE6D-20D9-52F6-955CBE2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1044A-DB3C-5203-CC96-BC1B8E9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ACEE5-2386-73FA-B746-FEA6383C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E5F63-B374-C75F-EF70-C9B8778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5EE4F-B170-EA4A-A906-331C354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EF0CA-F514-209B-3059-9A1E816B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77F77-AE2F-0253-932B-8B2916C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79A38-5FD5-96C9-E0FC-FDE01C0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44F94-E138-C9F5-6CDC-C5CBC29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B31E-1750-F0EA-059E-CA18854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4420-EB5F-8C1D-77E1-1E768E85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2607E9-E2D1-3E1C-7596-EB6FEE7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F24B1-9800-B9C2-8384-ACA7E77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A1635-DA79-E435-4EF1-1CDEA83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1366F-BA6A-004D-346D-386A84F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7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5EBA4-A9BB-AEA5-D101-8080BB7F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A04D0-AE89-FC00-74B0-2DE6518D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462A1-AC5A-0263-C2BE-8D711A5F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30697-6B0A-EFB2-3390-7C55495C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1732FC-FC62-4789-1286-1319CE0C3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E8BD1-8942-C7D8-36B9-BCDFD3E3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6C648-A265-4487-EB56-B181DB9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2B8A-EDBA-8282-2D98-51276CB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5C9D7-C590-E009-2B80-0B934E7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9B9185-6F4A-D949-45FD-8675DDD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0209BD-88EA-9EE4-AE8C-3575000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08F0E9-588A-091B-82A8-6F376F9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8F225-8191-3198-4B11-BCBDE58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1EC8A-0D11-8AE4-704D-1DD56A2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4D8B9-CE43-113D-E2BB-E9247881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26CF0-2CE6-1C5C-EB0A-D4E47856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78F18-C799-EB3D-F399-915331B6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0B04B-F622-9D11-4578-40623DFB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3D494-46AC-368D-2A60-3B93CB3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1183D-9053-5160-3C73-68C81D5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314945-C809-919F-81F9-EDA7403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88E-EACB-1622-A9DB-2B87F7F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6EB090-3074-1420-38BD-E6507961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33D86-A330-ACD3-7632-CCB19BE1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A10EF-7CFE-8AE7-D00D-4F356EB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A4AF3-B829-52F7-BDC2-45F8F88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E0A6-3C98-5B42-6CDA-767BDDC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F289-D847-339A-F24A-C9B525EC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3A533-CD55-00A6-ED8D-0B560B49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CB8C3-89B7-96D3-FFA1-EF3E1604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9BBB5-676D-4F44-9A00-181B7A6F52CE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EE581-B537-92D6-FDBB-27654352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6E21-B6EB-C17F-D846-8FD0F586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EAC1C76-66D3-4489-84AC-F2E69B960FA6}"/>
              </a:ext>
            </a:extLst>
          </p:cNvPr>
          <p:cNvSpPr/>
          <p:nvPr/>
        </p:nvSpPr>
        <p:spPr>
          <a:xfrm>
            <a:off x="4914901" y="234934"/>
            <a:ext cx="6554750" cy="3143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#1 for Fig. XXX1: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&lt;Context&gt;You are a researcher tasked with summarizing two wordlists that highlight people's assessments of rigid robots compared to soft robots. Laypersons were informed about the potential risks and benefits of {robots} through scenario texts. Initially, they listed their perceived risks and benefits of rigid robots in a list titled "rigid." Subsequently, they learned about the trend towards soft robots, which are made of flexible, soft materials and are electronic-free. They then created a list titled "soft" to highlight the differences between rigid and soft robots. The overarching topic of the two lists is the {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topicCategory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whereby the topic involved {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topicCategoryDetails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}.&lt;/Context&gt;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 Structure&gt;The lists "rigid" and "soft" are dictionaries where the keys are written arguments, and their corresponding values are one or more comments related to those arguments. The value [nan] indicates that no specific comment was provided for the respective entry. If there are multiple comments or missing entries ([nan]), it signifies that the respective argument was mentioned as many times as there are entries.&lt;/Data Structure&gt;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&lt;Task&gt;Write two concise bullet points: one highlighting the main findings of the provided "rigid" list, and the highlighting the main findings of the provided "soft" list. Each set of bullet points should contain a maximum of five items, focusing on the overarching argument structures. Additionally, provide a summary paragraph of no more than four sentences that encapsulates the main findings of both lists. Do not use the term list, instead refer to the {robots}. Be scientific and neutral in your wording. Consider all provided information carefully. Check if you have provided the two lists of bullet points (called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mainFindingsRigid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mainFindingsSoft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the summary paragraph (called summary).&lt;/Task&gt;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910C8DAB-AD32-4020-AAE7-6F02EA63AF12}"/>
              </a:ext>
            </a:extLst>
          </p:cNvPr>
          <p:cNvSpPr/>
          <p:nvPr/>
        </p:nvSpPr>
        <p:spPr>
          <a:xfrm>
            <a:off x="5002177" y="3524251"/>
            <a:ext cx="6554750" cy="3143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#1 for Fig. XXX2: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&lt;Context&gt; You are a researcher tasked with summarizing a list of words into generic/superordinate categories. Based on these categories, create a dictionary that assigns the respective subordinate terms (keys from the provided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overallList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to the generic terms. Laypersons were informed about the potential risks and benefits of rigid and soft {robots} through scenario texts. They then listed their perceived risks and benefits of rigid and soft robots in the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overallList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wordlist. The overarching topic of the list is {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topicCategory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whereby the topic involved {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topicCategoryDetails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}.&lt;/Context&gt;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 Structure&gt; The list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overallList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a dictionary where the keys are written arguments, and the corresponding values are one or more comments related to those arguments. The value [nan] indicates that no specific comment was provided for the respective entry. If there are multiple comments or missing entries ([nan]), it signifies that the respective argument was mentioned multiple times, emphasizing its importance. &lt;/Data Structure&gt;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&lt;Task&gt; Your task is to create two outputs: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list called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listGeneric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that contains the generic/superordinate categories. You may use no more than six different categories.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dictionary called "dictionary" that contains: Keys (the generic/superordinate categories) and values (the corresponding words – keys´- from the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overallList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that have been summarized under each category).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dictionary must contain all corresponding words (keys) from the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overallList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If it is not possible to assign a specific word, please place it in a category called "rest category".&lt;/Task&gt;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0222837-43FB-47AB-A018-9CE18BB6D2D2}"/>
              </a:ext>
            </a:extLst>
          </p:cNvPr>
          <p:cNvSpPr/>
          <p:nvPr/>
        </p:nvSpPr>
        <p:spPr>
          <a:xfrm>
            <a:off x="930351" y="1096923"/>
            <a:ext cx="3174925" cy="491378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err="1">
                <a:solidFill>
                  <a:srgbClr val="000000"/>
                </a:solidFill>
              </a:rPr>
              <a:t>topicCategory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dirty="0">
                <a:solidFill>
                  <a:srgbClr val="000000"/>
                </a:solidFill>
              </a:rPr>
              <a:t>the title of the respective category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7D01F3C-6949-4BA4-9DEB-4393F0332A24}"/>
              </a:ext>
            </a:extLst>
          </p:cNvPr>
          <p:cNvSpPr/>
          <p:nvPr/>
        </p:nvSpPr>
        <p:spPr>
          <a:xfrm>
            <a:off x="930351" y="1668423"/>
            <a:ext cx="3174926" cy="491378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err="1">
                <a:solidFill>
                  <a:srgbClr val="000000"/>
                </a:solidFill>
              </a:rPr>
              <a:t>topicCategoryDetails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dirty="0">
                <a:solidFill>
                  <a:srgbClr val="000000"/>
                </a:solidFill>
              </a:rPr>
              <a:t>the definition of the respective category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994A0D2-9299-4CD3-AC8B-F2533F99246F}"/>
              </a:ext>
            </a:extLst>
          </p:cNvPr>
          <p:cNvSpPr/>
          <p:nvPr/>
        </p:nvSpPr>
        <p:spPr>
          <a:xfrm>
            <a:off x="930350" y="525423"/>
            <a:ext cx="3174925" cy="491378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00"/>
                </a:solidFill>
              </a:rPr>
              <a:t>robots: </a:t>
            </a:r>
            <a:r>
              <a:rPr lang="en-US" sz="1400" dirty="0">
                <a:solidFill>
                  <a:srgbClr val="000000"/>
                </a:solidFill>
              </a:rPr>
              <a:t>the respective robot (SAR or RR)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D6EA60B-FDDA-4B6E-9B22-CBA4460FA371}"/>
              </a:ext>
            </a:extLst>
          </p:cNvPr>
          <p:cNvSpPr/>
          <p:nvPr/>
        </p:nvSpPr>
        <p:spPr>
          <a:xfrm>
            <a:off x="930349" y="2239923"/>
            <a:ext cx="3174926" cy="491378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00"/>
                </a:solidFill>
              </a:rPr>
              <a:t>rigid: </a:t>
            </a:r>
            <a:r>
              <a:rPr lang="en-US" sz="1400" dirty="0">
                <a:solidFill>
                  <a:srgbClr val="000000"/>
                </a:solidFill>
              </a:rPr>
              <a:t>dictionary containing the drawn “constant” concepts (and comments)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18E7F13-A3C3-47B3-A5E7-72B594508B62}"/>
              </a:ext>
            </a:extLst>
          </p:cNvPr>
          <p:cNvSpPr/>
          <p:nvPr/>
        </p:nvSpPr>
        <p:spPr>
          <a:xfrm>
            <a:off x="930349" y="2811423"/>
            <a:ext cx="3174926" cy="491378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00"/>
                </a:solidFill>
              </a:rPr>
              <a:t>soft: </a:t>
            </a:r>
            <a:r>
              <a:rPr lang="en-US" sz="1400" dirty="0">
                <a:solidFill>
                  <a:srgbClr val="000000"/>
                </a:solidFill>
              </a:rPr>
              <a:t>dictionary containing the drawn “new” concepts (and comments)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73A19EE-2C09-41A6-8257-D23EFC5D3FBA}"/>
              </a:ext>
            </a:extLst>
          </p:cNvPr>
          <p:cNvSpPr/>
          <p:nvPr/>
        </p:nvSpPr>
        <p:spPr>
          <a:xfrm>
            <a:off x="501722" y="93309"/>
            <a:ext cx="3403527" cy="3229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Provided data to prompt #1, #2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C5798B2-3A33-44E5-B6CA-713E3C4BDB28}"/>
              </a:ext>
            </a:extLst>
          </p:cNvPr>
          <p:cNvSpPr/>
          <p:nvPr/>
        </p:nvSpPr>
        <p:spPr>
          <a:xfrm>
            <a:off x="501723" y="3645858"/>
            <a:ext cx="3403527" cy="3229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Generated Outputs for each category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1EC7561-5567-42F1-8D64-7A8BDACE0C06}"/>
              </a:ext>
            </a:extLst>
          </p:cNvPr>
          <p:cNvSpPr/>
          <p:nvPr/>
        </p:nvSpPr>
        <p:spPr>
          <a:xfrm>
            <a:off x="930349" y="4144922"/>
            <a:ext cx="3174925" cy="1210785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List of bullet points regarding the main findings of the lists “rigid”, “soft”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Summary paragraph regarding “rigid” and “soft”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BF9864C-738E-4786-8789-B93AB51B2FED}"/>
              </a:ext>
            </a:extLst>
          </p:cNvPr>
          <p:cNvSpPr/>
          <p:nvPr/>
        </p:nvSpPr>
        <p:spPr>
          <a:xfrm>
            <a:off x="930349" y="5498960"/>
            <a:ext cx="3174925" cy="1210785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List containing generic / superordinate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 dictionary where are drawn concepts are assigned to the generic / superordinate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86B619F-CAD8-4AB1-83FD-B02E06697CCC}"/>
              </a:ext>
            </a:extLst>
          </p:cNvPr>
          <p:cNvCxnSpPr>
            <a:stCxn id="27" idx="1"/>
            <a:endCxn id="63" idx="3"/>
          </p:cNvCxnSpPr>
          <p:nvPr/>
        </p:nvCxnSpPr>
        <p:spPr>
          <a:xfrm rot="10800000" flipV="1">
            <a:off x="4105275" y="1806559"/>
            <a:ext cx="809627" cy="294375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4D32F00-B87A-4FD0-8394-0CF96856CCFB}"/>
              </a:ext>
            </a:extLst>
          </p:cNvPr>
          <p:cNvCxnSpPr>
            <a:stCxn id="47" idx="1"/>
            <a:endCxn id="64" idx="3"/>
          </p:cNvCxnSpPr>
          <p:nvPr/>
        </p:nvCxnSpPr>
        <p:spPr>
          <a:xfrm rot="10800000" flipV="1">
            <a:off x="4105275" y="5095875"/>
            <a:ext cx="896903" cy="100847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1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8</cp:revision>
  <dcterms:created xsi:type="dcterms:W3CDTF">2024-07-31T14:09:03Z</dcterms:created>
  <dcterms:modified xsi:type="dcterms:W3CDTF">2024-08-06T12:25:09Z</dcterms:modified>
</cp:coreProperties>
</file>