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us Fenn" initials="JF" lastIdx="8" clrIdx="0">
    <p:extLst>
      <p:ext uri="{19B8F6BF-5375-455C-9EA6-DF929625EA0E}">
        <p15:presenceInfo xmlns:p15="http://schemas.microsoft.com/office/powerpoint/2012/main" userId="4969b09ad1230f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070"/>
    <p:restoredTop sz="96197"/>
  </p:normalViewPr>
  <p:slideViewPr>
    <p:cSldViewPr snapToGrid="0">
      <p:cViewPr>
        <p:scale>
          <a:sx n="100" d="100"/>
          <a:sy n="100" d="100"/>
        </p:scale>
        <p:origin x="16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10B95-DE72-CA42-8E03-6337D8532236}" type="datetimeFigureOut">
              <a:rPr lang="de-DE" smtClean="0"/>
              <a:t>22.11.2024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8975E-8E9A-1446-8739-76B5A1BBE2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52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08F78-4A22-0044-A158-87078105912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870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77F3-06D5-A17F-DFF7-9D31F3B4C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032BC-C8E5-4EAB-6CE4-7226D536C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121D4-81F8-B50B-4E2D-6ED7FBB6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9A8AC-3930-EEFB-BA90-C7AB0035F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9C386-82FF-FEFB-1610-4D6D4FC3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7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24FFA-C1E1-3656-07B9-732DACD6A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17318-8E57-15E2-52D1-A7C24A0C5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732E0-54F9-8976-7108-4BE890C6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0F663-FC22-2298-48E8-71B014AE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AA12F-995F-D5D9-C743-53A5EEEB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8C481-0419-0211-48C6-60899B7D4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F117C-0A6D-93D9-17CC-A99E0CB8D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775FF-2C4D-24BF-602B-A564DEBD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8F461-2035-4801-7F5B-785202B3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94DA3-0714-FD77-3D79-711561454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9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E369A-1E73-6E10-BDFB-EBAF11B1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4511C-DBD0-EF28-0CDC-1EEB52997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23CAE-713B-ED86-5C44-37B7EEDD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C877B-8F31-CFA8-648C-6CA91673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DBB75-0839-891A-EF95-E366C790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5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B8ACF-EFA2-4441-9EFF-C56ED6A1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94E7F-5F5E-0282-51AE-F723155DF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71B00-AE0B-9E71-AD16-E11D954C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4AFE5-F4A6-9C5A-01C3-8C42EC47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542AA-485A-0E83-7EF0-7AA1C6E7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38BF-37C5-0C1A-4E59-D7BE3E72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DEA15-B585-1322-AFAB-FF45BE57B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E2B91-B5DD-E50A-3D05-72ED9F65A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61A41-62DA-F438-6874-8AF9F52BD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4B89F-A6D0-5EF4-AF28-FEAE14346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521F0-A268-B6F8-74DB-673797BD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7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CBA8-59FD-80CE-E8A4-4B56E1C72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5A447-0810-0760-664C-75262B060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9DE80-5545-B5BD-41A5-07E75085A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B08EE4-9B2C-AC53-3B77-99BE07CEA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7C461-1CA8-0D08-2DFE-1B86B9A37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44A4B8-1810-197A-567E-41291363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BF1487-E209-BE90-E88C-569B8B4A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1750DC-EC8B-CA0C-6D9A-BDC7520E4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1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C378-46F1-FC37-91BB-714D17B0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5AABE-EE83-CA17-051E-AD31C49A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AD5AC-67C1-7339-1EE0-DA2B88C8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847E7-8895-1158-C3C2-691E7E26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6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EDD2E7-708D-4592-10DB-BBA4DBCE2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0F5DC-F8CA-9245-F1F9-C3DDA153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7E32B-743A-7937-8631-A3286D718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8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7B69-8D3B-A68D-4A04-42CB3452F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3D3A9-913E-3357-6444-BBFF8AA2C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D33BD-15B9-DC51-FC03-50EA3B6E7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78956-868E-480C-420E-00BB1D57F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BAA4F-4B04-6C3D-5F77-DC695FA3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DA45B-70F7-142C-FEDC-BD027B6F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3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FB8E-ED1C-E801-7047-8E7AABC7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C64F65-7DFA-0D34-DD5E-9F7568173E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97D0E-3459-52A6-BE72-DB37AAB15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1DFAD-303C-4AD6-04D1-F63752AA1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3F3D5-8786-B6CB-5822-3B93AFDC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5E4BF-7324-4E09-C85B-96CC85DB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6E300E-4676-7229-AC8D-0AA46103F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E08FB-4C5A-960B-0C6D-9CB2AE3E5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1D079-95E0-2F6A-4A71-0D9220696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8342-571A-6841-AC1D-E620118845A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02D51-1612-3A46-D23B-37E3E55C9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B84D1-6F2E-454D-9A5A-663D19FE3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8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BD8F61A-BF48-4F3E-813D-328B23A9E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600" y="102798"/>
            <a:ext cx="4186771" cy="2160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A479E3A-DE00-4CAA-A8C9-251A74925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6292" y="77792"/>
            <a:ext cx="4213783" cy="2167088"/>
          </a:xfrm>
          <a:prstGeom prst="rect">
            <a:avLst/>
          </a:prstGeom>
        </p:spPr>
      </p:pic>
      <p:sp>
        <p:nvSpPr>
          <p:cNvPr id="40" name="Rechteck: abgerundete Ecken 4">
            <a:extLst>
              <a:ext uri="{FF2B5EF4-FFF2-40B4-BE49-F238E27FC236}">
                <a16:creationId xmlns:a16="http://schemas.microsoft.com/office/drawing/2014/main" id="{6CB3CA21-237F-4632-8374-7B23AADDAAE0}"/>
              </a:ext>
            </a:extLst>
          </p:cNvPr>
          <p:cNvSpPr txBox="1">
            <a:spLocks/>
          </p:cNvSpPr>
          <p:nvPr/>
        </p:nvSpPr>
        <p:spPr>
          <a:xfrm>
            <a:off x="2437880" y="2310485"/>
            <a:ext cx="3418637" cy="60857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perceived risks and benefits associated with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robots</a:t>
            </a:r>
          </a:p>
        </p:txBody>
      </p:sp>
      <p:sp>
        <p:nvSpPr>
          <p:cNvPr id="44" name="Rechteck: abgerundete Ecken 4">
            <a:extLst>
              <a:ext uri="{FF2B5EF4-FFF2-40B4-BE49-F238E27FC236}">
                <a16:creationId xmlns:a16="http://schemas.microsoft.com/office/drawing/2014/main" id="{53EC22E4-CDA5-44DE-ACC7-F50201BA02C0}"/>
              </a:ext>
            </a:extLst>
          </p:cNvPr>
          <p:cNvSpPr txBox="1">
            <a:spLocks/>
          </p:cNvSpPr>
          <p:nvPr/>
        </p:nvSpPr>
        <p:spPr>
          <a:xfrm>
            <a:off x="8434333" y="2310485"/>
            <a:ext cx="3418637" cy="60857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perceived risks and benefits associated with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robots (update)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AF8DC18E-976A-41A7-A8CE-6073B013F5D3}"/>
              </a:ext>
            </a:extLst>
          </p:cNvPr>
          <p:cNvSpPr/>
          <p:nvPr/>
        </p:nvSpPr>
        <p:spPr>
          <a:xfrm>
            <a:off x="6206931" y="2124228"/>
            <a:ext cx="2076086" cy="981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Update initial drawn mind-map</a:t>
            </a:r>
          </a:p>
        </p:txBody>
      </p:sp>
      <p:sp>
        <p:nvSpPr>
          <p:cNvPr id="58" name="Pfeil: nach rechts 57">
            <a:extLst>
              <a:ext uri="{FF2B5EF4-FFF2-40B4-BE49-F238E27FC236}">
                <a16:creationId xmlns:a16="http://schemas.microsoft.com/office/drawing/2014/main" id="{FB6581DC-7107-45BC-A779-86B995959B99}"/>
              </a:ext>
            </a:extLst>
          </p:cNvPr>
          <p:cNvSpPr/>
          <p:nvPr/>
        </p:nvSpPr>
        <p:spPr>
          <a:xfrm>
            <a:off x="210478" y="2087452"/>
            <a:ext cx="2076086" cy="981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Diverse laypersons indicate their</a:t>
            </a:r>
          </a:p>
        </p:txBody>
      </p:sp>
      <p:sp>
        <p:nvSpPr>
          <p:cNvPr id="59" name="Rechteck: abgerundete Ecken 4">
            <a:extLst>
              <a:ext uri="{FF2B5EF4-FFF2-40B4-BE49-F238E27FC236}">
                <a16:creationId xmlns:a16="http://schemas.microsoft.com/office/drawing/2014/main" id="{AC3C90D8-CB66-4B62-9422-72E96526D37C}"/>
              </a:ext>
            </a:extLst>
          </p:cNvPr>
          <p:cNvSpPr txBox="1">
            <a:spLocks/>
          </p:cNvSpPr>
          <p:nvPr/>
        </p:nvSpPr>
        <p:spPr>
          <a:xfrm>
            <a:off x="101406" y="49344"/>
            <a:ext cx="2145688" cy="60857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within an online-study:</a:t>
            </a:r>
          </a:p>
        </p:txBody>
      </p:sp>
      <p:sp>
        <p:nvSpPr>
          <p:cNvPr id="64" name="Rechteck: abgerundete Ecken 4">
            <a:extLst>
              <a:ext uri="{FF2B5EF4-FFF2-40B4-BE49-F238E27FC236}">
                <a16:creationId xmlns:a16="http://schemas.microsoft.com/office/drawing/2014/main" id="{5B8AE10B-D489-423E-9A99-C2C90FB0B3EA}"/>
              </a:ext>
            </a:extLst>
          </p:cNvPr>
          <p:cNvSpPr txBox="1">
            <a:spLocks/>
          </p:cNvSpPr>
          <p:nvPr/>
        </p:nvSpPr>
        <p:spPr>
          <a:xfrm>
            <a:off x="186201" y="3169802"/>
            <a:ext cx="11819597" cy="58288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summarizing their argument structures semi-automatically using Large Language Models, it is possible to identify, for example, arguments regarding the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perceived safety of conventional/ soft rescue robots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77" name="Rechteck: abgerundete Ecken 4">
            <a:extLst>
              <a:ext uri="{FF2B5EF4-FFF2-40B4-BE49-F238E27FC236}">
                <a16:creationId xmlns:a16="http://schemas.microsoft.com/office/drawing/2014/main" id="{3B209AA6-E757-4E9A-825B-2AAC9D929FBA}"/>
              </a:ext>
            </a:extLst>
          </p:cNvPr>
          <p:cNvSpPr txBox="1">
            <a:spLocks/>
          </p:cNvSpPr>
          <p:nvPr/>
        </p:nvSpPr>
        <p:spPr>
          <a:xfrm>
            <a:off x="265273" y="3834023"/>
            <a:ext cx="3650938" cy="60857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perceived safety of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rescue robots:</a:t>
            </a:r>
          </a:p>
        </p:txBody>
      </p:sp>
      <p:sp>
        <p:nvSpPr>
          <p:cNvPr id="79" name="Rechteck: abgerundete Ecken 4">
            <a:extLst>
              <a:ext uri="{FF2B5EF4-FFF2-40B4-BE49-F238E27FC236}">
                <a16:creationId xmlns:a16="http://schemas.microsoft.com/office/drawing/2014/main" id="{2D389413-FEEE-49A0-9F23-80826336CE34}"/>
              </a:ext>
            </a:extLst>
          </p:cNvPr>
          <p:cNvSpPr txBox="1">
            <a:spLocks/>
          </p:cNvSpPr>
          <p:nvPr/>
        </p:nvSpPr>
        <p:spPr>
          <a:xfrm>
            <a:off x="265273" y="4434566"/>
            <a:ext cx="3650938" cy="23034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</a:p>
          <a:p>
            <a:pPr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A2</a:t>
            </a:r>
          </a:p>
        </p:txBody>
      </p:sp>
      <p:sp>
        <p:nvSpPr>
          <p:cNvPr id="80" name="Rechteck: abgerundete Ecken 4">
            <a:extLst>
              <a:ext uri="{FF2B5EF4-FFF2-40B4-BE49-F238E27FC236}">
                <a16:creationId xmlns:a16="http://schemas.microsoft.com/office/drawing/2014/main" id="{C54780AE-CE6C-4D97-B05B-4604E1B34E70}"/>
              </a:ext>
            </a:extLst>
          </p:cNvPr>
          <p:cNvSpPr txBox="1">
            <a:spLocks/>
          </p:cNvSpPr>
          <p:nvPr/>
        </p:nvSpPr>
        <p:spPr>
          <a:xfrm>
            <a:off x="4270531" y="3819793"/>
            <a:ext cx="3650938" cy="60857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perceived safety of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rescue robots:</a:t>
            </a:r>
          </a:p>
        </p:txBody>
      </p:sp>
      <p:sp>
        <p:nvSpPr>
          <p:cNvPr id="82" name="Rechteck: abgerundete Ecken 4">
            <a:extLst>
              <a:ext uri="{FF2B5EF4-FFF2-40B4-BE49-F238E27FC236}">
                <a16:creationId xmlns:a16="http://schemas.microsoft.com/office/drawing/2014/main" id="{8A8C35A1-1CCC-4566-8FE4-691133F30289}"/>
              </a:ext>
            </a:extLst>
          </p:cNvPr>
          <p:cNvSpPr txBox="1">
            <a:spLocks/>
          </p:cNvSpPr>
          <p:nvPr/>
        </p:nvSpPr>
        <p:spPr>
          <a:xfrm>
            <a:off x="4270531" y="4420336"/>
            <a:ext cx="3650938" cy="23034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</a:p>
          <a:p>
            <a:pPr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A2</a:t>
            </a:r>
          </a:p>
        </p:txBody>
      </p:sp>
      <p:sp>
        <p:nvSpPr>
          <p:cNvPr id="83" name="Rechteck: abgerundete Ecken 4">
            <a:extLst>
              <a:ext uri="{FF2B5EF4-FFF2-40B4-BE49-F238E27FC236}">
                <a16:creationId xmlns:a16="http://schemas.microsoft.com/office/drawing/2014/main" id="{9B5DA9BE-DB7A-490B-A922-A8171D95CEDB}"/>
              </a:ext>
            </a:extLst>
          </p:cNvPr>
          <p:cNvSpPr txBox="1">
            <a:spLocks/>
          </p:cNvSpPr>
          <p:nvPr/>
        </p:nvSpPr>
        <p:spPr>
          <a:xfrm>
            <a:off x="8403777" y="3843983"/>
            <a:ext cx="3650938" cy="60857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Enables to derive design recommendations for soft robots:</a:t>
            </a:r>
          </a:p>
        </p:txBody>
      </p:sp>
      <p:sp>
        <p:nvSpPr>
          <p:cNvPr id="84" name="Rechteck: abgerundete Ecken 4">
            <a:extLst>
              <a:ext uri="{FF2B5EF4-FFF2-40B4-BE49-F238E27FC236}">
                <a16:creationId xmlns:a16="http://schemas.microsoft.com/office/drawing/2014/main" id="{F13BDEFD-F571-49F7-B52F-ACEE86C8585A}"/>
              </a:ext>
            </a:extLst>
          </p:cNvPr>
          <p:cNvSpPr txBox="1">
            <a:spLocks/>
          </p:cNvSpPr>
          <p:nvPr/>
        </p:nvSpPr>
        <p:spPr>
          <a:xfrm>
            <a:off x="8379137" y="4444526"/>
            <a:ext cx="3650938" cy="23034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DR1</a:t>
            </a:r>
          </a:p>
          <a:p>
            <a:pPr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DR2</a:t>
            </a:r>
          </a:p>
        </p:txBody>
      </p:sp>
      <p:sp>
        <p:nvSpPr>
          <p:cNvPr id="86" name="Pfeil: nach rechts 85">
            <a:extLst>
              <a:ext uri="{FF2B5EF4-FFF2-40B4-BE49-F238E27FC236}">
                <a16:creationId xmlns:a16="http://schemas.microsoft.com/office/drawing/2014/main" id="{C3228763-B924-45A6-B3CB-3AE20F59C19D}"/>
              </a:ext>
            </a:extLst>
          </p:cNvPr>
          <p:cNvSpPr/>
          <p:nvPr/>
        </p:nvSpPr>
        <p:spPr>
          <a:xfrm>
            <a:off x="7929260" y="4784115"/>
            <a:ext cx="449877" cy="1524316"/>
          </a:xfrm>
          <a:prstGeom prst="rightArrow">
            <a:avLst>
              <a:gd name="adj1" fmla="val 50000"/>
              <a:gd name="adj2" fmla="val 53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433F3C7-F476-4773-9C32-DDF2D0C66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06" y="722404"/>
            <a:ext cx="1451169" cy="141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93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/>
      </a:spPr>
      <a:bodyPr/>
      <a:lstStyle/>
      <a:style>
        <a:lnRef idx="2">
          <a:schemeClr val="accent3"/>
        </a:lnRef>
        <a:fillRef idx="0">
          <a:schemeClr val="accent3"/>
        </a:fillRef>
        <a:effectRef idx="1">
          <a:schemeClr val="accent3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Breitbild</PresentationFormat>
  <Paragraphs>16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Helm</dc:creator>
  <cp:lastModifiedBy>Julius Fenn</cp:lastModifiedBy>
  <cp:revision>142</cp:revision>
  <dcterms:created xsi:type="dcterms:W3CDTF">2022-11-11T07:25:43Z</dcterms:created>
  <dcterms:modified xsi:type="dcterms:W3CDTF">2024-11-22T13:23:35Z</dcterms:modified>
</cp:coreProperties>
</file>