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89" r:id="rId3"/>
    <p:sldId id="257" r:id="rId4"/>
    <p:sldId id="280" r:id="rId5"/>
    <p:sldId id="285" r:id="rId6"/>
    <p:sldId id="258" r:id="rId7"/>
    <p:sldId id="259" r:id="rId8"/>
    <p:sldId id="261" r:id="rId9"/>
    <p:sldId id="262" r:id="rId10"/>
    <p:sldId id="263" r:id="rId11"/>
    <p:sldId id="265" r:id="rId12"/>
    <p:sldId id="288" r:id="rId13"/>
    <p:sldId id="266" r:id="rId14"/>
    <p:sldId id="267" r:id="rId15"/>
    <p:sldId id="268" r:id="rId16"/>
    <p:sldId id="269" r:id="rId17"/>
    <p:sldId id="271" r:id="rId18"/>
    <p:sldId id="272" r:id="rId19"/>
    <p:sldId id="273" r:id="rId20"/>
    <p:sldId id="281" r:id="rId21"/>
    <p:sldId id="282" r:id="rId22"/>
    <p:sldId id="275" r:id="rId23"/>
    <p:sldId id="276" r:id="rId24"/>
    <p:sldId id="277" r:id="rId25"/>
    <p:sldId id="283" r:id="rId26"/>
    <p:sldId id="287" r:id="rId27"/>
    <p:sldId id="286" r:id="rId2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2E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86667" autoAdjust="0"/>
  </p:normalViewPr>
  <p:slideViewPr>
    <p:cSldViewPr snapToGrid="0">
      <p:cViewPr varScale="1">
        <p:scale>
          <a:sx n="71" d="100"/>
          <a:sy n="71" d="100"/>
        </p:scale>
        <p:origin x="1123" y="6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0EB0E-A88A-431C-88AB-79E37D3C9D03}" type="datetimeFigureOut">
              <a:rPr lang="de-DE" smtClean="0"/>
              <a:t>03.05.2023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9D0866-88D3-43EB-A57B-248ADF82D8CA}" type="slidenum">
              <a:rPr lang="de-DE" smtClean="0"/>
              <a:t>‹Nr.›</a:t>
            </a:fld>
            <a:endParaRPr lang="de-DE"/>
          </a:p>
        </p:txBody>
      </p:sp>
    </p:spTree>
    <p:extLst>
      <p:ext uri="{BB962C8B-B14F-4D97-AF65-F5344CB8AC3E}">
        <p14:creationId xmlns:p14="http://schemas.microsoft.com/office/powerpoint/2010/main" val="2006497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a:t>
            </a:fld>
            <a:endParaRPr lang="de-DE"/>
          </a:p>
        </p:txBody>
      </p:sp>
    </p:spTree>
    <p:extLst>
      <p:ext uri="{BB962C8B-B14F-4D97-AF65-F5344CB8AC3E}">
        <p14:creationId xmlns:p14="http://schemas.microsoft.com/office/powerpoint/2010/main" val="2015063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10</a:t>
            </a:fld>
            <a:endParaRPr lang="de-DE"/>
          </a:p>
        </p:txBody>
      </p:sp>
    </p:spTree>
    <p:extLst>
      <p:ext uri="{BB962C8B-B14F-4D97-AF65-F5344CB8AC3E}">
        <p14:creationId xmlns:p14="http://schemas.microsoft.com/office/powerpoint/2010/main" val="2929536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11</a:t>
            </a:fld>
            <a:endParaRPr lang="de-DE"/>
          </a:p>
        </p:txBody>
      </p:sp>
    </p:spTree>
    <p:extLst>
      <p:ext uri="{BB962C8B-B14F-4D97-AF65-F5344CB8AC3E}">
        <p14:creationId xmlns:p14="http://schemas.microsoft.com/office/powerpoint/2010/main" val="4222148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12</a:t>
            </a:fld>
            <a:endParaRPr lang="de-DE"/>
          </a:p>
        </p:txBody>
      </p:sp>
    </p:spTree>
    <p:extLst>
      <p:ext uri="{BB962C8B-B14F-4D97-AF65-F5344CB8AC3E}">
        <p14:creationId xmlns:p14="http://schemas.microsoft.com/office/powerpoint/2010/main" val="4224882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13</a:t>
            </a:fld>
            <a:endParaRPr lang="de-DE"/>
          </a:p>
        </p:txBody>
      </p:sp>
    </p:spTree>
    <p:extLst>
      <p:ext uri="{BB962C8B-B14F-4D97-AF65-F5344CB8AC3E}">
        <p14:creationId xmlns:p14="http://schemas.microsoft.com/office/powerpoint/2010/main" val="2488795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14</a:t>
            </a:fld>
            <a:endParaRPr lang="de-DE"/>
          </a:p>
        </p:txBody>
      </p:sp>
    </p:spTree>
    <p:extLst>
      <p:ext uri="{BB962C8B-B14F-4D97-AF65-F5344CB8AC3E}">
        <p14:creationId xmlns:p14="http://schemas.microsoft.com/office/powerpoint/2010/main" val="252576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15</a:t>
            </a:fld>
            <a:endParaRPr lang="de-DE"/>
          </a:p>
        </p:txBody>
      </p:sp>
    </p:spTree>
    <p:extLst>
      <p:ext uri="{BB962C8B-B14F-4D97-AF65-F5344CB8AC3E}">
        <p14:creationId xmlns:p14="http://schemas.microsoft.com/office/powerpoint/2010/main" val="14391066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16</a:t>
            </a:fld>
            <a:endParaRPr lang="de-DE"/>
          </a:p>
        </p:txBody>
      </p:sp>
    </p:spTree>
    <p:extLst>
      <p:ext uri="{BB962C8B-B14F-4D97-AF65-F5344CB8AC3E}">
        <p14:creationId xmlns:p14="http://schemas.microsoft.com/office/powerpoint/2010/main" val="24662054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17</a:t>
            </a:fld>
            <a:endParaRPr lang="de-DE"/>
          </a:p>
        </p:txBody>
      </p:sp>
    </p:spTree>
    <p:extLst>
      <p:ext uri="{BB962C8B-B14F-4D97-AF65-F5344CB8AC3E}">
        <p14:creationId xmlns:p14="http://schemas.microsoft.com/office/powerpoint/2010/main" val="21636886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4E9D0866-88D3-43EB-A57B-248ADF82D8CA}" type="slidenum">
              <a:rPr lang="de-DE" smtClean="0"/>
              <a:t>18</a:t>
            </a:fld>
            <a:endParaRPr lang="de-DE"/>
          </a:p>
        </p:txBody>
      </p:sp>
    </p:spTree>
    <p:extLst>
      <p:ext uri="{BB962C8B-B14F-4D97-AF65-F5344CB8AC3E}">
        <p14:creationId xmlns:p14="http://schemas.microsoft.com/office/powerpoint/2010/main" val="22712697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19</a:t>
            </a:fld>
            <a:endParaRPr lang="de-DE"/>
          </a:p>
        </p:txBody>
      </p:sp>
    </p:spTree>
    <p:extLst>
      <p:ext uri="{BB962C8B-B14F-4D97-AF65-F5344CB8AC3E}">
        <p14:creationId xmlns:p14="http://schemas.microsoft.com/office/powerpoint/2010/main" val="2952788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a:t>
            </a:fld>
            <a:endParaRPr lang="de-DE"/>
          </a:p>
        </p:txBody>
      </p:sp>
    </p:spTree>
    <p:extLst>
      <p:ext uri="{BB962C8B-B14F-4D97-AF65-F5344CB8AC3E}">
        <p14:creationId xmlns:p14="http://schemas.microsoft.com/office/powerpoint/2010/main" val="10889316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20</a:t>
            </a:fld>
            <a:endParaRPr lang="de-DE"/>
          </a:p>
        </p:txBody>
      </p:sp>
    </p:spTree>
    <p:extLst>
      <p:ext uri="{BB962C8B-B14F-4D97-AF65-F5344CB8AC3E}">
        <p14:creationId xmlns:p14="http://schemas.microsoft.com/office/powerpoint/2010/main" val="23155815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21</a:t>
            </a:fld>
            <a:endParaRPr lang="de-DE"/>
          </a:p>
        </p:txBody>
      </p:sp>
    </p:spTree>
    <p:extLst>
      <p:ext uri="{BB962C8B-B14F-4D97-AF65-F5344CB8AC3E}">
        <p14:creationId xmlns:p14="http://schemas.microsoft.com/office/powerpoint/2010/main" val="34248883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22</a:t>
            </a:fld>
            <a:endParaRPr lang="de-DE"/>
          </a:p>
        </p:txBody>
      </p:sp>
    </p:spTree>
    <p:extLst>
      <p:ext uri="{BB962C8B-B14F-4D97-AF65-F5344CB8AC3E}">
        <p14:creationId xmlns:p14="http://schemas.microsoft.com/office/powerpoint/2010/main" val="31644878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23</a:t>
            </a:fld>
            <a:endParaRPr lang="de-DE"/>
          </a:p>
        </p:txBody>
      </p:sp>
    </p:spTree>
    <p:extLst>
      <p:ext uri="{BB962C8B-B14F-4D97-AF65-F5344CB8AC3E}">
        <p14:creationId xmlns:p14="http://schemas.microsoft.com/office/powerpoint/2010/main" val="21978977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24</a:t>
            </a:fld>
            <a:endParaRPr lang="de-DE"/>
          </a:p>
        </p:txBody>
      </p:sp>
    </p:spTree>
    <p:extLst>
      <p:ext uri="{BB962C8B-B14F-4D97-AF65-F5344CB8AC3E}">
        <p14:creationId xmlns:p14="http://schemas.microsoft.com/office/powerpoint/2010/main" val="13454016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25</a:t>
            </a:fld>
            <a:endParaRPr lang="de-DE"/>
          </a:p>
        </p:txBody>
      </p:sp>
    </p:spTree>
    <p:extLst>
      <p:ext uri="{BB962C8B-B14F-4D97-AF65-F5344CB8AC3E}">
        <p14:creationId xmlns:p14="http://schemas.microsoft.com/office/powerpoint/2010/main" val="3839177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E9D0866-88D3-43EB-A57B-248ADF82D8CA}" type="slidenum">
              <a:rPr lang="de-DE" smtClean="0"/>
              <a:t>26</a:t>
            </a:fld>
            <a:endParaRPr lang="de-DE" dirty="0"/>
          </a:p>
        </p:txBody>
      </p:sp>
    </p:spTree>
    <p:extLst>
      <p:ext uri="{BB962C8B-B14F-4D97-AF65-F5344CB8AC3E}">
        <p14:creationId xmlns:p14="http://schemas.microsoft.com/office/powerpoint/2010/main" val="34011773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27</a:t>
            </a:fld>
            <a:endParaRPr lang="de-DE"/>
          </a:p>
        </p:txBody>
      </p:sp>
    </p:spTree>
    <p:extLst>
      <p:ext uri="{BB962C8B-B14F-4D97-AF65-F5344CB8AC3E}">
        <p14:creationId xmlns:p14="http://schemas.microsoft.com/office/powerpoint/2010/main" val="3836083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3</a:t>
            </a:fld>
            <a:endParaRPr lang="de-DE"/>
          </a:p>
        </p:txBody>
      </p:sp>
    </p:spTree>
    <p:extLst>
      <p:ext uri="{BB962C8B-B14F-4D97-AF65-F5344CB8AC3E}">
        <p14:creationId xmlns:p14="http://schemas.microsoft.com/office/powerpoint/2010/main" val="1546836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4</a:t>
            </a:fld>
            <a:endParaRPr lang="de-DE"/>
          </a:p>
        </p:txBody>
      </p:sp>
    </p:spTree>
    <p:extLst>
      <p:ext uri="{BB962C8B-B14F-4D97-AF65-F5344CB8AC3E}">
        <p14:creationId xmlns:p14="http://schemas.microsoft.com/office/powerpoint/2010/main" val="4230605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5</a:t>
            </a:fld>
            <a:endParaRPr lang="de-DE"/>
          </a:p>
        </p:txBody>
      </p:sp>
    </p:spTree>
    <p:extLst>
      <p:ext uri="{BB962C8B-B14F-4D97-AF65-F5344CB8AC3E}">
        <p14:creationId xmlns:p14="http://schemas.microsoft.com/office/powerpoint/2010/main" val="1480897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6</a:t>
            </a:fld>
            <a:endParaRPr lang="de-DE"/>
          </a:p>
        </p:txBody>
      </p:sp>
    </p:spTree>
    <p:extLst>
      <p:ext uri="{BB962C8B-B14F-4D97-AF65-F5344CB8AC3E}">
        <p14:creationId xmlns:p14="http://schemas.microsoft.com/office/powerpoint/2010/main" val="1833073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7</a:t>
            </a:fld>
            <a:endParaRPr lang="de-DE"/>
          </a:p>
        </p:txBody>
      </p:sp>
    </p:spTree>
    <p:extLst>
      <p:ext uri="{BB962C8B-B14F-4D97-AF65-F5344CB8AC3E}">
        <p14:creationId xmlns:p14="http://schemas.microsoft.com/office/powerpoint/2010/main" val="1586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8</a:t>
            </a:fld>
            <a:endParaRPr lang="de-DE"/>
          </a:p>
        </p:txBody>
      </p:sp>
    </p:spTree>
    <p:extLst>
      <p:ext uri="{BB962C8B-B14F-4D97-AF65-F5344CB8AC3E}">
        <p14:creationId xmlns:p14="http://schemas.microsoft.com/office/powerpoint/2010/main" val="2636411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9</a:t>
            </a:fld>
            <a:endParaRPr lang="de-DE"/>
          </a:p>
        </p:txBody>
      </p:sp>
    </p:spTree>
    <p:extLst>
      <p:ext uri="{BB962C8B-B14F-4D97-AF65-F5344CB8AC3E}">
        <p14:creationId xmlns:p14="http://schemas.microsoft.com/office/powerpoint/2010/main" val="1154562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1BE4C64B-2A49-4120-8B7B-5E6F42237637}" type="datetimeFigureOut">
              <a:rPr lang="de-DE" smtClean="0"/>
              <a:t>03.05.2023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2531496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03.05.2023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1307042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03.05.2023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3818685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03.05.2023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321866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1BE4C64B-2A49-4120-8B7B-5E6F42237637}" type="datetimeFigureOut">
              <a:rPr lang="de-DE" smtClean="0"/>
              <a:t>03.05.2023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1643052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1BE4C64B-2A49-4120-8B7B-5E6F42237637}" type="datetimeFigureOut">
              <a:rPr lang="de-DE" smtClean="0"/>
              <a:t>03.05.2023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2491863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1BE4C64B-2A49-4120-8B7B-5E6F42237637}" type="datetimeFigureOut">
              <a:rPr lang="de-DE" smtClean="0"/>
              <a:t>03.05.2023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3733182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1BE4C64B-2A49-4120-8B7B-5E6F42237637}" type="datetimeFigureOut">
              <a:rPr lang="de-DE" smtClean="0"/>
              <a:t>03.05.2023</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211427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E4C64B-2A49-4120-8B7B-5E6F42237637}" type="datetimeFigureOut">
              <a:rPr lang="de-DE" smtClean="0"/>
              <a:t>03.05.2023</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198561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1BE4C64B-2A49-4120-8B7B-5E6F42237637}" type="datetimeFigureOut">
              <a:rPr lang="de-DE" smtClean="0"/>
              <a:t>03.05.2023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4110469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1BE4C64B-2A49-4120-8B7B-5E6F42237637}" type="datetimeFigureOut">
              <a:rPr lang="de-DE" smtClean="0"/>
              <a:t>03.05.2023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60961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E4C64B-2A49-4120-8B7B-5E6F42237637}" type="datetimeFigureOut">
              <a:rPr lang="de-DE" smtClean="0"/>
              <a:t>03.05.2023</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5B8E06-13C4-4D29-A3A8-B9400853A991}" type="slidenum">
              <a:rPr lang="de-DE" smtClean="0"/>
              <a:t>‹Nr.›</a:t>
            </a:fld>
            <a:endParaRPr lang="de-DE"/>
          </a:p>
        </p:txBody>
      </p:sp>
    </p:spTree>
    <p:extLst>
      <p:ext uri="{BB962C8B-B14F-4D97-AF65-F5344CB8AC3E}">
        <p14:creationId xmlns:p14="http://schemas.microsoft.com/office/powerpoint/2010/main" val="1157548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BC7722-6C0F-964B-B49E-2D43DDFD90A5}"/>
              </a:ext>
            </a:extLst>
          </p:cNvPr>
          <p:cNvSpPr txBox="1"/>
          <p:nvPr/>
        </p:nvSpPr>
        <p:spPr>
          <a:xfrm>
            <a:off x="720082" y="1406133"/>
            <a:ext cx="10137215" cy="4832092"/>
          </a:xfrm>
          <a:prstGeom prst="rect">
            <a:avLst/>
          </a:prstGeom>
          <a:noFill/>
        </p:spPr>
        <p:txBody>
          <a:bodyPr wrap="square" rtlCol="0">
            <a:spAutoFit/>
          </a:bodyPr>
          <a:lstStyle/>
          <a:p>
            <a:r>
              <a:rPr lang="de-DE" sz="2800" dirty="0"/>
              <a:t>In dieser Studie bitten wir Sie, in einer Art Mind-Map Ihre Gedanken, Gefühle und Einschätzungen bezüglich dem, was Sie unter Nachhaltigkeit verstehen,</a:t>
            </a:r>
            <a:r>
              <a:rPr lang="de-DE" sz="2800" dirty="0">
                <a:solidFill>
                  <a:schemeClr val="bg1"/>
                </a:solidFill>
              </a:rPr>
              <a:t> </a:t>
            </a:r>
            <a:r>
              <a:rPr lang="de-DE" sz="2800" dirty="0"/>
              <a:t>darzustellen. </a:t>
            </a:r>
          </a:p>
          <a:p>
            <a:endParaRPr lang="de-DE" sz="2800" dirty="0"/>
          </a:p>
          <a:p>
            <a:r>
              <a:rPr lang="de-DE" sz="2800" dirty="0"/>
              <a:t>Zunächst wird Ihnen anhand eines Beispiels gezeigt, wie man unser Programm (C.A.M.E.L.) verwendet, um eine Mind-Map zu zeichnen.</a:t>
            </a:r>
          </a:p>
          <a:p>
            <a:endParaRPr lang="de-DE" sz="2800" dirty="0"/>
          </a:p>
          <a:p>
            <a:r>
              <a:rPr lang="de-DE" sz="2800" dirty="0"/>
              <a:t>Danach können Sie in unserem Programm Ihre eigene Mind-Map zu Nachhaltigkeit zeichnen.</a:t>
            </a:r>
          </a:p>
          <a:p>
            <a:endParaRPr lang="en-US" sz="2800" dirty="0"/>
          </a:p>
          <a:p>
            <a:endParaRPr lang="en-US" sz="2800" dirty="0"/>
          </a:p>
        </p:txBody>
      </p:sp>
    </p:spTree>
    <p:extLst>
      <p:ext uri="{BB962C8B-B14F-4D97-AF65-F5344CB8AC3E}">
        <p14:creationId xmlns:p14="http://schemas.microsoft.com/office/powerpoint/2010/main" val="1577484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586874" y="675598"/>
            <a:ext cx="11107463" cy="2123658"/>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Julia empfindet das Konzept „leckere Lebensmittel“ als positiv.</a:t>
            </a:r>
          </a:p>
          <a:p>
            <a:pPr algn="just">
              <a:spcAft>
                <a:spcPts val="800"/>
              </a:spcAft>
            </a:pPr>
            <a:r>
              <a:rPr lang="de-DE" sz="2800" dirty="0">
                <a:solidFill>
                  <a:srgbClr val="28CD41"/>
                </a:solidFill>
                <a:ea typeface="Calibri" panose="020F0502020204030204" pitchFamily="34" charset="0"/>
                <a:cs typeface="Times New Roman" panose="02020603050405020304" pitchFamily="18" charset="0"/>
              </a:rPr>
              <a:t>Positive</a:t>
            </a:r>
            <a:r>
              <a:rPr lang="de-DE" sz="2800" dirty="0">
                <a:ea typeface="Calibri" panose="020F0502020204030204" pitchFamily="34" charset="0"/>
                <a:cs typeface="Times New Roman" panose="02020603050405020304" pitchFamily="18" charset="0"/>
              </a:rPr>
              <a:t> Konzepte werden durch </a:t>
            </a:r>
            <a:r>
              <a:rPr lang="de-DE" sz="2800" dirty="0">
                <a:solidFill>
                  <a:srgbClr val="28CD41"/>
                </a:solidFill>
                <a:ea typeface="Calibri" panose="020F0502020204030204" pitchFamily="34" charset="0"/>
                <a:cs typeface="Times New Roman" panose="02020603050405020304" pitchFamily="18" charset="0"/>
              </a:rPr>
              <a:t>grüne Ovale </a:t>
            </a:r>
            <a:r>
              <a:rPr lang="de-DE" sz="2800" dirty="0">
                <a:ea typeface="Calibri" panose="020F0502020204030204" pitchFamily="34" charset="0"/>
                <a:cs typeface="Times New Roman" panose="02020603050405020304" pitchFamily="18" charset="0"/>
              </a:rPr>
              <a:t>dargestellt. </a:t>
            </a:r>
          </a:p>
          <a:p>
            <a:pPr algn="just">
              <a:spcAft>
                <a:spcPts val="800"/>
              </a:spcAft>
            </a:pPr>
            <a:r>
              <a:rPr lang="de-DE" sz="2800" dirty="0">
                <a:ea typeface="Calibri" panose="020F0502020204030204" pitchFamily="34" charset="0"/>
                <a:cs typeface="Times New Roman" panose="02020603050405020304" pitchFamily="18" charset="0"/>
              </a:rPr>
              <a:t>Das Konzept wird grün, wenn der Schieberegler nach rechts bewegt wird.</a:t>
            </a:r>
          </a:p>
          <a:p>
            <a:pPr algn="just">
              <a:spcAft>
                <a:spcPts val="800"/>
              </a:spcAft>
            </a:pPr>
            <a:endParaRPr lang="en-US" sz="2800" dirty="0">
              <a:ea typeface="Calibri" panose="020F0502020204030204" pitchFamily="34" charset="0"/>
              <a:cs typeface="Times New Roman" panose="02020603050405020304" pitchFamily="18" charset="0"/>
            </a:endParaRPr>
          </a:p>
        </p:txBody>
      </p:sp>
      <p:sp>
        <p:nvSpPr>
          <p:cNvPr id="19" name="Rechteck 18"/>
          <p:cNvSpPr/>
          <p:nvPr/>
        </p:nvSpPr>
        <p:spPr>
          <a:xfrm>
            <a:off x="6766660" y="3878168"/>
            <a:ext cx="2046770" cy="954107"/>
          </a:xfrm>
          <a:prstGeom prst="rect">
            <a:avLst/>
          </a:prstGeom>
        </p:spPr>
        <p:txBody>
          <a:bodyPr wrap="square">
            <a:spAutoFit/>
          </a:bodyPr>
          <a:lstStyle/>
          <a:p>
            <a:pPr algn="ctr">
              <a:spcAft>
                <a:spcPts val="800"/>
              </a:spcAft>
            </a:pPr>
            <a:r>
              <a:rPr lang="en-US" sz="2800" dirty="0" err="1">
                <a:ea typeface="Calibri" panose="020F0502020204030204" pitchFamily="34" charset="0"/>
                <a:cs typeface="Times New Roman" panose="02020603050405020304" pitchFamily="18" charset="0"/>
              </a:rPr>
              <a:t>sehr</a:t>
            </a:r>
            <a:br>
              <a:rPr lang="en-US" sz="2800" dirty="0">
                <a:ea typeface="Calibri" panose="020F0502020204030204" pitchFamily="34" charset="0"/>
                <a:cs typeface="Times New Roman" panose="02020603050405020304" pitchFamily="18" charset="0"/>
              </a:rPr>
            </a:br>
            <a:r>
              <a:rPr lang="en-US" sz="2800" dirty="0" err="1">
                <a:ea typeface="Calibri" panose="020F0502020204030204" pitchFamily="34" charset="0"/>
                <a:cs typeface="Times New Roman" panose="02020603050405020304" pitchFamily="18" charset="0"/>
              </a:rPr>
              <a:t>positiv</a:t>
            </a:r>
            <a:endParaRPr lang="aa-ET" sz="2400" dirty="0">
              <a:ea typeface="Calibri" panose="020F0502020204030204" pitchFamily="34" charset="0"/>
              <a:cs typeface="Times New Roman" panose="02020603050405020304" pitchFamily="18" charset="0"/>
            </a:endParaRPr>
          </a:p>
        </p:txBody>
      </p:sp>
      <p:sp>
        <p:nvSpPr>
          <p:cNvPr id="20" name="Rechteck 19"/>
          <p:cNvSpPr/>
          <p:nvPr/>
        </p:nvSpPr>
        <p:spPr>
          <a:xfrm>
            <a:off x="4227778" y="3878168"/>
            <a:ext cx="2130187" cy="523220"/>
          </a:xfrm>
          <a:prstGeom prst="rect">
            <a:avLst/>
          </a:prstGeom>
        </p:spPr>
        <p:txBody>
          <a:bodyPr wrap="square">
            <a:spAutoFit/>
          </a:bodyPr>
          <a:lstStyle/>
          <a:p>
            <a:pPr algn="ctr">
              <a:spcAft>
                <a:spcPts val="800"/>
              </a:spcAft>
            </a:pPr>
            <a:r>
              <a:rPr lang="en-US" sz="2800" dirty="0" err="1">
                <a:ea typeface="Calibri" panose="020F0502020204030204" pitchFamily="34" charset="0"/>
                <a:cs typeface="Times New Roman" panose="02020603050405020304" pitchFamily="18" charset="0"/>
              </a:rPr>
              <a:t>positiv</a:t>
            </a:r>
            <a:endParaRPr lang="aa-ET" sz="2400" dirty="0">
              <a:ea typeface="Calibri" panose="020F0502020204030204" pitchFamily="34" charset="0"/>
              <a:cs typeface="Times New Roman" panose="02020603050405020304" pitchFamily="18" charset="0"/>
            </a:endParaRPr>
          </a:p>
        </p:txBody>
      </p:sp>
      <p:sp>
        <p:nvSpPr>
          <p:cNvPr id="21" name="Rechteck 20"/>
          <p:cNvSpPr/>
          <p:nvPr/>
        </p:nvSpPr>
        <p:spPr>
          <a:xfrm>
            <a:off x="1674657" y="3878168"/>
            <a:ext cx="1874849" cy="954107"/>
          </a:xfrm>
          <a:prstGeom prst="rect">
            <a:avLst/>
          </a:prstGeom>
        </p:spPr>
        <p:txBody>
          <a:bodyPr wrap="square">
            <a:spAutoFit/>
          </a:bodyPr>
          <a:lstStyle/>
          <a:p>
            <a:pPr algn="ctr">
              <a:spcAft>
                <a:spcPts val="800"/>
              </a:spcAft>
            </a:pPr>
            <a:r>
              <a:rPr lang="en-US" sz="2800" dirty="0" err="1">
                <a:ea typeface="Calibri" panose="020F0502020204030204" pitchFamily="34" charset="0"/>
                <a:cs typeface="Times New Roman" panose="02020603050405020304" pitchFamily="18" charset="0"/>
              </a:rPr>
              <a:t>leicht</a:t>
            </a:r>
            <a:r>
              <a:rPr lang="en-US" sz="2800" dirty="0">
                <a:ea typeface="Calibri" panose="020F0502020204030204" pitchFamily="34" charset="0"/>
                <a:cs typeface="Times New Roman" panose="02020603050405020304" pitchFamily="18" charset="0"/>
              </a:rPr>
              <a:t> </a:t>
            </a:r>
            <a:r>
              <a:rPr lang="en-US" sz="2800" dirty="0" err="1">
                <a:ea typeface="Calibri" panose="020F0502020204030204" pitchFamily="34" charset="0"/>
                <a:cs typeface="Times New Roman" panose="02020603050405020304" pitchFamily="18" charset="0"/>
              </a:rPr>
              <a:t>positiv</a:t>
            </a:r>
            <a:endParaRPr lang="aa-ET" sz="2400">
              <a:ea typeface="Calibri" panose="020F0502020204030204" pitchFamily="34" charset="0"/>
              <a:cs typeface="Times New Roman" panose="02020603050405020304" pitchFamily="18" charset="0"/>
            </a:endParaRPr>
          </a:p>
        </p:txBody>
      </p:sp>
      <p:sp>
        <p:nvSpPr>
          <p:cNvPr id="22" name="Rechteck 21"/>
          <p:cNvSpPr/>
          <p:nvPr/>
        </p:nvSpPr>
        <p:spPr>
          <a:xfrm>
            <a:off x="586874" y="5202646"/>
            <a:ext cx="11107463" cy="1959511"/>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Mit dem Schieberegler kann Julia </a:t>
            </a:r>
            <a:r>
              <a:rPr lang="de-DE" sz="2800" b="1" dirty="0">
                <a:ea typeface="Calibri" panose="020F0502020204030204" pitchFamily="34" charset="0"/>
                <a:cs typeface="Times New Roman" panose="02020603050405020304" pitchFamily="18" charset="0"/>
              </a:rPr>
              <a:t>drei verschiedene Stärken </a:t>
            </a:r>
            <a:r>
              <a:rPr lang="de-DE" sz="2800" dirty="0">
                <a:ea typeface="Calibri" panose="020F0502020204030204" pitchFamily="34" charset="0"/>
                <a:cs typeface="Times New Roman" panose="02020603050405020304" pitchFamily="18" charset="0"/>
              </a:rPr>
              <a:t>bei einer </a:t>
            </a:r>
            <a:r>
              <a:rPr lang="de-DE" sz="2800" dirty="0">
                <a:solidFill>
                  <a:srgbClr val="28CD41"/>
                </a:solidFill>
                <a:ea typeface="Calibri" panose="020F0502020204030204" pitchFamily="34" charset="0"/>
                <a:cs typeface="Times New Roman" panose="02020603050405020304" pitchFamily="18" charset="0"/>
              </a:rPr>
              <a:t>positiven Bewertung </a:t>
            </a:r>
            <a:r>
              <a:rPr lang="de-DE" sz="2800" dirty="0">
                <a:ea typeface="Calibri" panose="020F0502020204030204" pitchFamily="34" charset="0"/>
                <a:cs typeface="Times New Roman" panose="02020603050405020304" pitchFamily="18" charset="0"/>
              </a:rPr>
              <a:t>einstellen.</a:t>
            </a:r>
            <a:endParaRPr lang="de-DE" sz="2800" dirty="0">
              <a:solidFill>
                <a:srgbClr val="28CD41"/>
              </a:solidFill>
              <a:ea typeface="Calibri" panose="020F0502020204030204" pitchFamily="34" charset="0"/>
              <a:cs typeface="Times New Roman" panose="02020603050405020304" pitchFamily="18" charset="0"/>
            </a:endParaRPr>
          </a:p>
          <a:p>
            <a:pPr algn="just">
              <a:spcAft>
                <a:spcPts val="800"/>
              </a:spcAft>
            </a:pPr>
            <a:r>
              <a:rPr lang="de-DE" sz="2800" dirty="0">
                <a:ea typeface="Calibri" panose="020F0502020204030204" pitchFamily="34" charset="0"/>
                <a:cs typeface="Times New Roman" panose="02020603050405020304" pitchFamily="18" charset="0"/>
              </a:rPr>
              <a:t>Je dicker der Rand des Ovals, desto positiver wird das Konzept gewichtet!</a:t>
            </a:r>
            <a:endParaRPr lang="aa-ET" sz="2800" dirty="0">
              <a:ea typeface="Calibri" panose="020F0502020204030204" pitchFamily="34" charset="0"/>
              <a:cs typeface="Times New Roman" panose="02020603050405020304" pitchFamily="18" charset="0"/>
            </a:endParaRPr>
          </a:p>
          <a:p>
            <a:pPr algn="just">
              <a:spcAft>
                <a:spcPts val="800"/>
              </a:spcAft>
            </a:pPr>
            <a:endParaRPr lang="aa-ET" sz="2400" dirty="0">
              <a:ea typeface="Calibri" panose="020F0502020204030204" pitchFamily="34" charset="0"/>
              <a:cs typeface="Times New Roman" panose="02020603050405020304" pitchFamily="18" charset="0"/>
            </a:endParaRPr>
          </a:p>
        </p:txBody>
      </p:sp>
      <p:pic>
        <p:nvPicPr>
          <p:cNvPr id="7" name="Grafik 6">
            <a:extLst>
              <a:ext uri="{FF2B5EF4-FFF2-40B4-BE49-F238E27FC236}">
                <a16:creationId xmlns:a16="http://schemas.microsoft.com/office/drawing/2014/main" id="{CCA6580C-D682-87AA-FC7E-4893AC4DCF1F}"/>
              </a:ext>
            </a:extLst>
          </p:cNvPr>
          <p:cNvPicPr>
            <a:picLocks noChangeAspect="1"/>
          </p:cNvPicPr>
          <p:nvPr/>
        </p:nvPicPr>
        <p:blipFill>
          <a:blip r:embed="rId3" cstate="print">
            <a:extLst>
              <a:ext uri="{28A0092B-C50C-407E-A947-70E740481C1C}">
                <a14:useLocalDpi xmlns:a14="http://schemas.microsoft.com/office/drawing/2010/main"/>
              </a:ext>
            </a:extLst>
          </a:blip>
          <a:srcRect/>
          <a:stretch/>
        </p:blipFill>
        <p:spPr>
          <a:xfrm>
            <a:off x="1938024" y="2916520"/>
            <a:ext cx="1348115" cy="965200"/>
          </a:xfrm>
          <a:prstGeom prst="rect">
            <a:avLst/>
          </a:prstGeom>
        </p:spPr>
      </p:pic>
      <p:pic>
        <p:nvPicPr>
          <p:cNvPr id="9" name="Grafik 8">
            <a:extLst>
              <a:ext uri="{FF2B5EF4-FFF2-40B4-BE49-F238E27FC236}">
                <a16:creationId xmlns:a16="http://schemas.microsoft.com/office/drawing/2014/main" id="{5830AD72-9070-771C-8DAF-3A81614B0020}"/>
              </a:ext>
            </a:extLst>
          </p:cNvPr>
          <p:cNvPicPr>
            <a:picLocks noChangeAspect="1"/>
          </p:cNvPicPr>
          <p:nvPr/>
        </p:nvPicPr>
        <p:blipFill>
          <a:blip r:embed="rId4" cstate="print">
            <a:extLst>
              <a:ext uri="{28A0092B-C50C-407E-A947-70E740481C1C}">
                <a14:useLocalDpi xmlns:a14="http://schemas.microsoft.com/office/drawing/2010/main"/>
              </a:ext>
            </a:extLst>
          </a:blip>
          <a:srcRect/>
          <a:stretch/>
        </p:blipFill>
        <p:spPr>
          <a:xfrm>
            <a:off x="4613422" y="2929933"/>
            <a:ext cx="1358900" cy="1039974"/>
          </a:xfrm>
          <a:prstGeom prst="rect">
            <a:avLst/>
          </a:prstGeom>
        </p:spPr>
      </p:pic>
      <p:pic>
        <p:nvPicPr>
          <p:cNvPr id="11" name="Grafik 10">
            <a:extLst>
              <a:ext uri="{FF2B5EF4-FFF2-40B4-BE49-F238E27FC236}">
                <a16:creationId xmlns:a16="http://schemas.microsoft.com/office/drawing/2014/main" id="{61BAABC3-CB89-0DF9-584E-77FDFB5A78B0}"/>
              </a:ext>
            </a:extLst>
          </p:cNvPr>
          <p:cNvPicPr>
            <a:picLocks noChangeAspect="1"/>
          </p:cNvPicPr>
          <p:nvPr/>
        </p:nvPicPr>
        <p:blipFill>
          <a:blip r:embed="rId5" cstate="print">
            <a:extLst>
              <a:ext uri="{28A0092B-C50C-407E-A947-70E740481C1C}">
                <a14:useLocalDpi xmlns:a14="http://schemas.microsoft.com/office/drawing/2010/main"/>
              </a:ext>
            </a:extLst>
          </a:blip>
          <a:srcRect/>
          <a:stretch/>
        </p:blipFill>
        <p:spPr>
          <a:xfrm>
            <a:off x="6962171" y="2868674"/>
            <a:ext cx="1655747" cy="1143000"/>
          </a:xfrm>
          <a:prstGeom prst="rect">
            <a:avLst/>
          </a:prstGeom>
        </p:spPr>
      </p:pic>
    </p:spTree>
    <p:extLst>
      <p:ext uri="{BB962C8B-B14F-4D97-AF65-F5344CB8AC3E}">
        <p14:creationId xmlns:p14="http://schemas.microsoft.com/office/powerpoint/2010/main" val="1690525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F4AA9A3A-C013-135F-517A-8365FBD8AF0E}"/>
              </a:ext>
            </a:extLst>
          </p:cNvPr>
          <p:cNvPicPr>
            <a:picLocks noChangeAspect="1"/>
          </p:cNvPicPr>
          <p:nvPr/>
        </p:nvPicPr>
        <p:blipFill>
          <a:blip r:embed="rId3">
            <a:extLst>
              <a:ext uri="{28A0092B-C50C-407E-A947-70E740481C1C}">
                <a14:useLocalDpi xmlns:a14="http://schemas.microsoft.com/office/drawing/2010/main"/>
              </a:ext>
            </a:extLst>
          </a:blip>
          <a:srcRect/>
          <a:stretch/>
        </p:blipFill>
        <p:spPr>
          <a:xfrm>
            <a:off x="5720848" y="2652770"/>
            <a:ext cx="5021364" cy="3724252"/>
          </a:xfrm>
          <a:prstGeom prst="rect">
            <a:avLst/>
          </a:prstGeom>
        </p:spPr>
      </p:pic>
      <p:sp>
        <p:nvSpPr>
          <p:cNvPr id="2" name="Rechteck 1"/>
          <p:cNvSpPr/>
          <p:nvPr/>
        </p:nvSpPr>
        <p:spPr>
          <a:xfrm>
            <a:off x="270154" y="217865"/>
            <a:ext cx="11651691" cy="1918474"/>
          </a:xfrm>
          <a:prstGeom prst="rect">
            <a:avLst/>
          </a:prstGeom>
        </p:spPr>
        <p:txBody>
          <a:bodyPr wrap="square">
            <a:spAutoFit/>
          </a:bodyPr>
          <a:lstStyle/>
          <a:p>
            <a:pPr algn="just">
              <a:spcAft>
                <a:spcPts val="800"/>
              </a:spcAft>
            </a:pPr>
            <a:endParaRPr lang="en-US" sz="2800" dirty="0">
              <a:ea typeface="Calibri" panose="020F0502020204030204" pitchFamily="34" charset="0"/>
              <a:cs typeface="Times New Roman" panose="02020603050405020304" pitchFamily="18" charset="0"/>
            </a:endParaRPr>
          </a:p>
          <a:p>
            <a:r>
              <a:rPr lang="de-DE" sz="2800" dirty="0"/>
              <a:t>Julia findet es nicht gut, dass das Essen teurer ist als im Supermarkt. </a:t>
            </a:r>
          </a:p>
          <a:p>
            <a:r>
              <a:rPr lang="de-DE" sz="2800" dirty="0">
                <a:solidFill>
                  <a:srgbClr val="FF0000"/>
                </a:solidFill>
              </a:rPr>
              <a:t>Negative</a:t>
            </a:r>
            <a:r>
              <a:rPr lang="de-DE" sz="2800" dirty="0"/>
              <a:t> Konzepte werden in Form eines </a:t>
            </a:r>
            <a:r>
              <a:rPr lang="de-DE" sz="2800" dirty="0">
                <a:solidFill>
                  <a:srgbClr val="FF0000"/>
                </a:solidFill>
              </a:rPr>
              <a:t>roten Sechsecks</a:t>
            </a:r>
            <a:r>
              <a:rPr lang="de-DE" sz="2800" dirty="0"/>
              <a:t> dargestellt. Für negative Konzepte gilt die gleiche Logik wie für die positiven Konzepte. </a:t>
            </a:r>
          </a:p>
        </p:txBody>
      </p:sp>
      <p:sp>
        <p:nvSpPr>
          <p:cNvPr id="5" name="TextBox 4">
            <a:extLst>
              <a:ext uri="{FF2B5EF4-FFF2-40B4-BE49-F238E27FC236}">
                <a16:creationId xmlns:a16="http://schemas.microsoft.com/office/drawing/2014/main" id="{8B3A522C-01E9-D542-BEDD-0A8217C6E3E2}"/>
              </a:ext>
            </a:extLst>
          </p:cNvPr>
          <p:cNvSpPr txBox="1"/>
          <p:nvPr/>
        </p:nvSpPr>
        <p:spPr>
          <a:xfrm>
            <a:off x="700293" y="4417887"/>
            <a:ext cx="3890366" cy="2092881"/>
          </a:xfrm>
          <a:prstGeom prst="rect">
            <a:avLst/>
          </a:prstGeom>
          <a:noFill/>
        </p:spPr>
        <p:txBody>
          <a:bodyPr wrap="square" rtlCol="0">
            <a:spAutoFit/>
          </a:bodyPr>
          <a:lstStyle/>
          <a:p>
            <a:r>
              <a:rPr lang="de-DE" sz="2800" dirty="0"/>
              <a:t>Julia wählt „-3“, um zu zeigen, dass sie dieses Konzept als sehr negativ empfindet.</a:t>
            </a:r>
            <a:endParaRPr lang="de-DE" sz="3600" dirty="0"/>
          </a:p>
          <a:p>
            <a:endParaRPr lang="en-US" dirty="0"/>
          </a:p>
        </p:txBody>
      </p:sp>
      <p:cxnSp>
        <p:nvCxnSpPr>
          <p:cNvPr id="7" name="Straight Arrow Connector 6">
            <a:extLst>
              <a:ext uri="{FF2B5EF4-FFF2-40B4-BE49-F238E27FC236}">
                <a16:creationId xmlns:a16="http://schemas.microsoft.com/office/drawing/2014/main" id="{5353FBBD-920F-EE4C-974F-CCD70563D49F}"/>
              </a:ext>
            </a:extLst>
          </p:cNvPr>
          <p:cNvCxnSpPr>
            <a:cxnSpLocks/>
            <a:stCxn id="5" idx="3"/>
          </p:cNvCxnSpPr>
          <p:nvPr/>
        </p:nvCxnSpPr>
        <p:spPr>
          <a:xfrm flipV="1">
            <a:off x="4590659" y="4345354"/>
            <a:ext cx="2763618" cy="111897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8" name="Grafik 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031718" y="4417398"/>
            <a:ext cx="267370" cy="289651"/>
          </a:xfrm>
          <a:prstGeom prst="rect">
            <a:avLst/>
          </a:prstGeom>
        </p:spPr>
      </p:pic>
    </p:spTree>
    <p:extLst>
      <p:ext uri="{BB962C8B-B14F-4D97-AF65-F5344CB8AC3E}">
        <p14:creationId xmlns:p14="http://schemas.microsoft.com/office/powerpoint/2010/main" val="1625243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a:extLst>
              <a:ext uri="{FF2B5EF4-FFF2-40B4-BE49-F238E27FC236}">
                <a16:creationId xmlns:a16="http://schemas.microsoft.com/office/drawing/2014/main" id="{4BDD7A33-38A6-37E7-4ED5-A19B63B71057}"/>
              </a:ext>
            </a:extLst>
          </p:cNvPr>
          <p:cNvPicPr>
            <a:picLocks noChangeAspect="1"/>
          </p:cNvPicPr>
          <p:nvPr/>
        </p:nvPicPr>
        <p:blipFill>
          <a:blip r:embed="rId3" cstate="print">
            <a:extLst>
              <a:ext uri="{28A0092B-C50C-407E-A947-70E740481C1C}">
                <a14:useLocalDpi xmlns:a14="http://schemas.microsoft.com/office/drawing/2010/main"/>
              </a:ext>
            </a:extLst>
          </a:blip>
          <a:srcRect/>
          <a:stretch/>
        </p:blipFill>
        <p:spPr>
          <a:xfrm>
            <a:off x="7044251" y="2803748"/>
            <a:ext cx="1562100" cy="1261053"/>
          </a:xfrm>
          <a:prstGeom prst="rect">
            <a:avLst/>
          </a:prstGeom>
        </p:spPr>
      </p:pic>
      <p:sp>
        <p:nvSpPr>
          <p:cNvPr id="2" name="Rechteck 1"/>
          <p:cNvSpPr/>
          <p:nvPr/>
        </p:nvSpPr>
        <p:spPr>
          <a:xfrm>
            <a:off x="293914" y="696707"/>
            <a:ext cx="11651691" cy="1590179"/>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Julia empfindet das Konzept „teuer“ als negativ. </a:t>
            </a:r>
          </a:p>
          <a:p>
            <a:pPr algn="just">
              <a:spcAft>
                <a:spcPts val="800"/>
              </a:spcAft>
            </a:pPr>
            <a:r>
              <a:rPr lang="de-DE" sz="2800" dirty="0">
                <a:solidFill>
                  <a:srgbClr val="FF0000"/>
                </a:solidFill>
                <a:ea typeface="Calibri" panose="020F0502020204030204" pitchFamily="34" charset="0"/>
                <a:cs typeface="Times New Roman" panose="02020603050405020304" pitchFamily="18" charset="0"/>
              </a:rPr>
              <a:t>Negative</a:t>
            </a:r>
            <a:r>
              <a:rPr lang="de-DE" sz="2800" dirty="0">
                <a:ea typeface="Calibri" panose="020F0502020204030204" pitchFamily="34" charset="0"/>
                <a:cs typeface="Times New Roman" panose="02020603050405020304" pitchFamily="18" charset="0"/>
              </a:rPr>
              <a:t> Konzepte werden durch </a:t>
            </a:r>
            <a:r>
              <a:rPr lang="de-DE" sz="2800" dirty="0">
                <a:solidFill>
                  <a:srgbClr val="FF0000"/>
                </a:solidFill>
                <a:ea typeface="Calibri" panose="020F0502020204030204" pitchFamily="34" charset="0"/>
                <a:cs typeface="Times New Roman" panose="02020603050405020304" pitchFamily="18" charset="0"/>
              </a:rPr>
              <a:t>rote Sechsecke</a:t>
            </a:r>
            <a:r>
              <a:rPr lang="de-DE" sz="2800" dirty="0">
                <a:ea typeface="Calibri" panose="020F0502020204030204" pitchFamily="34" charset="0"/>
                <a:cs typeface="Times New Roman" panose="02020603050405020304" pitchFamily="18" charset="0"/>
              </a:rPr>
              <a:t> dargestellt. </a:t>
            </a:r>
          </a:p>
          <a:p>
            <a:pPr algn="just">
              <a:spcAft>
                <a:spcPts val="800"/>
              </a:spcAft>
            </a:pPr>
            <a:r>
              <a:rPr lang="de-DE" sz="2800" dirty="0">
                <a:ea typeface="Calibri" panose="020F0502020204030204" pitchFamily="34" charset="0"/>
                <a:cs typeface="Times New Roman" panose="02020603050405020304" pitchFamily="18" charset="0"/>
              </a:rPr>
              <a:t>Das Konzept wird rot, wenn der Schieberegler nach links bewegt wird.</a:t>
            </a:r>
          </a:p>
        </p:txBody>
      </p:sp>
      <p:sp>
        <p:nvSpPr>
          <p:cNvPr id="20" name="Rechteck 19"/>
          <p:cNvSpPr/>
          <p:nvPr/>
        </p:nvSpPr>
        <p:spPr>
          <a:xfrm>
            <a:off x="4125577" y="3861082"/>
            <a:ext cx="2130187" cy="523220"/>
          </a:xfrm>
          <a:prstGeom prst="rect">
            <a:avLst/>
          </a:prstGeom>
        </p:spPr>
        <p:txBody>
          <a:bodyPr wrap="square">
            <a:spAutoFit/>
          </a:bodyPr>
          <a:lstStyle/>
          <a:p>
            <a:pPr algn="ctr">
              <a:spcAft>
                <a:spcPts val="800"/>
              </a:spcAft>
            </a:pPr>
            <a:r>
              <a:rPr lang="en-US" sz="2800" dirty="0" err="1">
                <a:ea typeface="Calibri" panose="020F0502020204030204" pitchFamily="34" charset="0"/>
                <a:cs typeface="Times New Roman" panose="02020603050405020304" pitchFamily="18" charset="0"/>
              </a:rPr>
              <a:t>negativ</a:t>
            </a:r>
            <a:endParaRPr lang="aa-ET" sz="2400" dirty="0">
              <a:ea typeface="Calibri" panose="020F0502020204030204" pitchFamily="34" charset="0"/>
              <a:cs typeface="Times New Roman" panose="02020603050405020304" pitchFamily="18" charset="0"/>
            </a:endParaRPr>
          </a:p>
        </p:txBody>
      </p:sp>
      <p:sp>
        <p:nvSpPr>
          <p:cNvPr id="21" name="Rechteck 20"/>
          <p:cNvSpPr/>
          <p:nvPr/>
        </p:nvSpPr>
        <p:spPr>
          <a:xfrm>
            <a:off x="6816664" y="3861082"/>
            <a:ext cx="2046770" cy="954107"/>
          </a:xfrm>
          <a:prstGeom prst="rect">
            <a:avLst/>
          </a:prstGeom>
        </p:spPr>
        <p:txBody>
          <a:bodyPr wrap="square">
            <a:spAutoFit/>
          </a:bodyPr>
          <a:lstStyle/>
          <a:p>
            <a:pPr algn="ctr">
              <a:spcAft>
                <a:spcPts val="800"/>
              </a:spcAft>
            </a:pPr>
            <a:r>
              <a:rPr lang="en-US" sz="2800" dirty="0" err="1">
                <a:ea typeface="Calibri" panose="020F0502020204030204" pitchFamily="34" charset="0"/>
                <a:cs typeface="Times New Roman" panose="02020603050405020304" pitchFamily="18" charset="0"/>
              </a:rPr>
              <a:t>leicht</a:t>
            </a:r>
            <a:r>
              <a:rPr lang="en-US" sz="2800" dirty="0">
                <a:ea typeface="Calibri" panose="020F0502020204030204" pitchFamily="34" charset="0"/>
                <a:cs typeface="Times New Roman" panose="02020603050405020304" pitchFamily="18" charset="0"/>
              </a:rPr>
              <a:t> </a:t>
            </a:r>
            <a:r>
              <a:rPr lang="en-US" sz="2800" dirty="0" err="1">
                <a:ea typeface="Calibri" panose="020F0502020204030204" pitchFamily="34" charset="0"/>
                <a:cs typeface="Times New Roman" panose="02020603050405020304" pitchFamily="18" charset="0"/>
              </a:rPr>
              <a:t>negativ</a:t>
            </a:r>
            <a:endParaRPr lang="aa-ET" sz="2400" dirty="0">
              <a:ea typeface="Calibri" panose="020F0502020204030204" pitchFamily="34" charset="0"/>
              <a:cs typeface="Times New Roman" panose="02020603050405020304" pitchFamily="18" charset="0"/>
            </a:endParaRPr>
          </a:p>
        </p:txBody>
      </p:sp>
      <p:sp>
        <p:nvSpPr>
          <p:cNvPr id="22" name="Rechteck 21"/>
          <p:cNvSpPr/>
          <p:nvPr/>
        </p:nvSpPr>
        <p:spPr>
          <a:xfrm>
            <a:off x="293914" y="5181537"/>
            <a:ext cx="11651691" cy="1959511"/>
          </a:xfrm>
          <a:prstGeom prst="rect">
            <a:avLst/>
          </a:prstGeom>
        </p:spPr>
        <p:txBody>
          <a:bodyPr wrap="square">
            <a:spAutoFit/>
          </a:bodyPr>
          <a:lstStyle/>
          <a:p>
            <a:pPr>
              <a:spcAft>
                <a:spcPts val="800"/>
              </a:spcAft>
            </a:pPr>
            <a:r>
              <a:rPr lang="de-DE" sz="2800" dirty="0">
                <a:ea typeface="Calibri" panose="020F0502020204030204" pitchFamily="34" charset="0"/>
                <a:cs typeface="Times New Roman" panose="02020603050405020304" pitchFamily="18" charset="0"/>
              </a:rPr>
              <a:t>Mit dem Schieberegler kann Julia </a:t>
            </a:r>
            <a:r>
              <a:rPr lang="de-DE" sz="2800" b="1" dirty="0">
                <a:ea typeface="Calibri" panose="020F0502020204030204" pitchFamily="34" charset="0"/>
                <a:cs typeface="Times New Roman" panose="02020603050405020304" pitchFamily="18" charset="0"/>
              </a:rPr>
              <a:t>drei</a:t>
            </a:r>
            <a:r>
              <a:rPr lang="de-DE" sz="2800" dirty="0">
                <a:ea typeface="Calibri" panose="020F0502020204030204" pitchFamily="34" charset="0"/>
                <a:cs typeface="Times New Roman" panose="02020603050405020304" pitchFamily="18" charset="0"/>
              </a:rPr>
              <a:t> verschiedene </a:t>
            </a:r>
            <a:r>
              <a:rPr lang="de-DE" sz="2800" b="1" dirty="0">
                <a:ea typeface="Calibri" panose="020F0502020204030204" pitchFamily="34" charset="0"/>
                <a:cs typeface="Times New Roman" panose="02020603050405020304" pitchFamily="18" charset="0"/>
              </a:rPr>
              <a:t>Stärken</a:t>
            </a:r>
            <a:r>
              <a:rPr lang="de-DE" sz="2800" dirty="0">
                <a:ea typeface="Calibri" panose="020F0502020204030204" pitchFamily="34" charset="0"/>
                <a:cs typeface="Times New Roman" panose="02020603050405020304" pitchFamily="18" charset="0"/>
              </a:rPr>
              <a:t> für die </a:t>
            </a:r>
            <a:r>
              <a:rPr lang="de-DE" sz="2800" dirty="0">
                <a:solidFill>
                  <a:srgbClr val="FF0000"/>
                </a:solidFill>
                <a:ea typeface="Calibri" panose="020F0502020204030204" pitchFamily="34" charset="0"/>
                <a:cs typeface="Times New Roman" panose="02020603050405020304" pitchFamily="18" charset="0"/>
              </a:rPr>
              <a:t>Negativbewertung</a:t>
            </a:r>
            <a:r>
              <a:rPr lang="de-DE" sz="2800" dirty="0">
                <a:ea typeface="Calibri" panose="020F0502020204030204" pitchFamily="34" charset="0"/>
                <a:cs typeface="Times New Roman" panose="02020603050405020304" pitchFamily="18" charset="0"/>
              </a:rPr>
              <a:t> einstellen. </a:t>
            </a:r>
          </a:p>
          <a:p>
            <a:pPr>
              <a:spcAft>
                <a:spcPts val="800"/>
              </a:spcAft>
            </a:pPr>
            <a:r>
              <a:rPr lang="de-DE" sz="2800" dirty="0">
                <a:ea typeface="Calibri" panose="020F0502020204030204" pitchFamily="34" charset="0"/>
                <a:cs typeface="Times New Roman" panose="02020603050405020304" pitchFamily="18" charset="0"/>
              </a:rPr>
              <a:t>Je dicker der Rand des Sechsecks, desto negativer wird das Konzept gewichtet!</a:t>
            </a:r>
          </a:p>
          <a:p>
            <a:pPr algn="just">
              <a:spcAft>
                <a:spcPts val="800"/>
              </a:spcAft>
            </a:pPr>
            <a:endParaRPr lang="aa-ET" sz="2400" dirty="0">
              <a:ea typeface="Calibri" panose="020F0502020204030204" pitchFamily="34" charset="0"/>
              <a:cs typeface="Times New Roman" panose="02020603050405020304" pitchFamily="18" charset="0"/>
            </a:endParaRPr>
          </a:p>
        </p:txBody>
      </p:sp>
      <p:pic>
        <p:nvPicPr>
          <p:cNvPr id="5" name="Grafik 4">
            <a:extLst>
              <a:ext uri="{FF2B5EF4-FFF2-40B4-BE49-F238E27FC236}">
                <a16:creationId xmlns:a16="http://schemas.microsoft.com/office/drawing/2014/main" id="{773877C1-934F-3268-D0DF-31B11669E561}"/>
              </a:ext>
            </a:extLst>
          </p:cNvPr>
          <p:cNvPicPr>
            <a:picLocks noChangeAspect="1"/>
          </p:cNvPicPr>
          <p:nvPr/>
        </p:nvPicPr>
        <p:blipFill>
          <a:blip r:embed="rId4" cstate="print">
            <a:extLst>
              <a:ext uri="{28A0092B-C50C-407E-A947-70E740481C1C}">
                <a14:useLocalDpi xmlns:a14="http://schemas.microsoft.com/office/drawing/2010/main"/>
              </a:ext>
            </a:extLst>
          </a:blip>
          <a:srcRect/>
          <a:stretch/>
        </p:blipFill>
        <p:spPr>
          <a:xfrm>
            <a:off x="4409620" y="2884392"/>
            <a:ext cx="1562100" cy="1103062"/>
          </a:xfrm>
          <a:prstGeom prst="rect">
            <a:avLst/>
          </a:prstGeom>
        </p:spPr>
      </p:pic>
      <p:sp>
        <p:nvSpPr>
          <p:cNvPr id="3" name="Rechteck 2">
            <a:extLst>
              <a:ext uri="{FF2B5EF4-FFF2-40B4-BE49-F238E27FC236}">
                <a16:creationId xmlns:a16="http://schemas.microsoft.com/office/drawing/2014/main" id="{3FB9D9DF-C47E-C035-5EA1-D4B43423ACB0}"/>
              </a:ext>
            </a:extLst>
          </p:cNvPr>
          <p:cNvSpPr/>
          <p:nvPr/>
        </p:nvSpPr>
        <p:spPr>
          <a:xfrm>
            <a:off x="1517906" y="3861082"/>
            <a:ext cx="2046770" cy="954107"/>
          </a:xfrm>
          <a:prstGeom prst="rect">
            <a:avLst/>
          </a:prstGeom>
        </p:spPr>
        <p:txBody>
          <a:bodyPr wrap="square">
            <a:spAutoFit/>
          </a:bodyPr>
          <a:lstStyle/>
          <a:p>
            <a:pPr algn="ctr">
              <a:spcAft>
                <a:spcPts val="800"/>
              </a:spcAft>
            </a:pPr>
            <a:r>
              <a:rPr lang="en-US" sz="2800" dirty="0" err="1">
                <a:ea typeface="Calibri" panose="020F0502020204030204" pitchFamily="34" charset="0"/>
                <a:cs typeface="Times New Roman" panose="02020603050405020304" pitchFamily="18" charset="0"/>
              </a:rPr>
              <a:t>sehr</a:t>
            </a:r>
            <a:br>
              <a:rPr lang="en-US" sz="2800" dirty="0">
                <a:ea typeface="Calibri" panose="020F0502020204030204" pitchFamily="34" charset="0"/>
                <a:cs typeface="Times New Roman" panose="02020603050405020304" pitchFamily="18" charset="0"/>
              </a:rPr>
            </a:br>
            <a:r>
              <a:rPr lang="en-US" sz="2800" dirty="0" err="1">
                <a:ea typeface="Calibri" panose="020F0502020204030204" pitchFamily="34" charset="0"/>
                <a:cs typeface="Times New Roman" panose="02020603050405020304" pitchFamily="18" charset="0"/>
              </a:rPr>
              <a:t>negativ</a:t>
            </a:r>
            <a:endParaRPr lang="aa-ET" sz="2400" dirty="0">
              <a:ea typeface="Calibri" panose="020F0502020204030204" pitchFamily="34" charset="0"/>
              <a:cs typeface="Times New Roman" panose="02020603050405020304" pitchFamily="18" charset="0"/>
            </a:endParaRPr>
          </a:p>
        </p:txBody>
      </p:sp>
      <p:pic>
        <p:nvPicPr>
          <p:cNvPr id="4" name="Grafik 3">
            <a:extLst>
              <a:ext uri="{FF2B5EF4-FFF2-40B4-BE49-F238E27FC236}">
                <a16:creationId xmlns:a16="http://schemas.microsoft.com/office/drawing/2014/main" id="{C152F8EC-34D6-0B57-F5D3-64B408E0E4E0}"/>
              </a:ext>
            </a:extLst>
          </p:cNvPr>
          <p:cNvPicPr>
            <a:picLocks noChangeAspect="1"/>
          </p:cNvPicPr>
          <p:nvPr/>
        </p:nvPicPr>
        <p:blipFill>
          <a:blip r:embed="rId5" cstate="print">
            <a:extLst>
              <a:ext uri="{28A0092B-C50C-407E-A947-70E740481C1C}">
                <a14:useLocalDpi xmlns:a14="http://schemas.microsoft.com/office/drawing/2010/main"/>
              </a:ext>
            </a:extLst>
          </a:blip>
          <a:srcRect/>
          <a:stretch/>
        </p:blipFill>
        <p:spPr>
          <a:xfrm>
            <a:off x="1760241" y="2884392"/>
            <a:ext cx="1562100" cy="1095544"/>
          </a:xfrm>
          <a:prstGeom prst="rect">
            <a:avLst/>
          </a:prstGeom>
        </p:spPr>
      </p:pic>
    </p:spTree>
    <p:extLst>
      <p:ext uri="{BB962C8B-B14F-4D97-AF65-F5344CB8AC3E}">
        <p14:creationId xmlns:p14="http://schemas.microsoft.com/office/powerpoint/2010/main" val="2123847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23E8E53F-85E4-8449-9B80-D143B9FFBF79}"/>
              </a:ext>
            </a:extLst>
          </p:cNvPr>
          <p:cNvPicPr>
            <a:picLocks noChangeAspect="1"/>
          </p:cNvPicPr>
          <p:nvPr/>
        </p:nvPicPr>
        <p:blipFill>
          <a:blip r:embed="rId3" cstate="print">
            <a:extLst>
              <a:ext uri="{28A0092B-C50C-407E-A947-70E740481C1C}">
                <a14:useLocalDpi xmlns:a14="http://schemas.microsoft.com/office/drawing/2010/main"/>
              </a:ext>
            </a:extLst>
          </a:blip>
          <a:srcRect/>
          <a:stretch/>
        </p:blipFill>
        <p:spPr>
          <a:xfrm>
            <a:off x="6802840" y="2399771"/>
            <a:ext cx="4690024" cy="3623308"/>
          </a:xfrm>
          <a:prstGeom prst="rect">
            <a:avLst/>
          </a:prstGeom>
        </p:spPr>
      </p:pic>
      <p:sp>
        <p:nvSpPr>
          <p:cNvPr id="2" name="Rechteck 1"/>
          <p:cNvSpPr/>
          <p:nvPr/>
        </p:nvSpPr>
        <p:spPr>
          <a:xfrm>
            <a:off x="204247" y="660091"/>
            <a:ext cx="11651691" cy="1384995"/>
          </a:xfrm>
          <a:prstGeom prst="rect">
            <a:avLst/>
          </a:prstGeom>
        </p:spPr>
        <p:txBody>
          <a:bodyPr wrap="square">
            <a:spAutoFit/>
          </a:bodyPr>
          <a:lstStyle/>
          <a:p>
            <a:r>
              <a:rPr lang="de-DE" sz="2800" dirty="0"/>
              <a:t>Julia steht der Tatsache, dass der Wochenmarkt „im Freien“ stattfindet, ambivalent gegenüber. </a:t>
            </a:r>
            <a:r>
              <a:rPr lang="de-DE" sz="2800" dirty="0">
                <a:solidFill>
                  <a:srgbClr val="902E7C"/>
                </a:solidFill>
              </a:rPr>
              <a:t>Ambivalent</a:t>
            </a:r>
            <a:r>
              <a:rPr lang="de-DE" sz="2800" dirty="0"/>
              <a:t> bedeutet, dass Julia diesbezüglich gemischte (das heißt sowohl positive als auch negative) Gefühle hat.</a:t>
            </a:r>
          </a:p>
        </p:txBody>
      </p:sp>
      <p:pic>
        <p:nvPicPr>
          <p:cNvPr id="12" name="Grafik 1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350631" y="5514327"/>
            <a:ext cx="267370" cy="289651"/>
          </a:xfrm>
          <a:prstGeom prst="rect">
            <a:avLst/>
          </a:prstGeom>
        </p:spPr>
      </p:pic>
      <p:sp>
        <p:nvSpPr>
          <p:cNvPr id="4" name="TextBox 3">
            <a:extLst>
              <a:ext uri="{FF2B5EF4-FFF2-40B4-BE49-F238E27FC236}">
                <a16:creationId xmlns:a16="http://schemas.microsoft.com/office/drawing/2014/main" id="{997C5FCD-F6DD-5049-B9D6-64FCAD0EB7E6}"/>
              </a:ext>
            </a:extLst>
          </p:cNvPr>
          <p:cNvSpPr txBox="1"/>
          <p:nvPr/>
        </p:nvSpPr>
        <p:spPr>
          <a:xfrm>
            <a:off x="699136" y="2955303"/>
            <a:ext cx="4949190" cy="3385542"/>
          </a:xfrm>
          <a:prstGeom prst="rect">
            <a:avLst/>
          </a:prstGeom>
          <a:noFill/>
        </p:spPr>
        <p:txBody>
          <a:bodyPr wrap="square" rtlCol="0">
            <a:spAutoFit/>
          </a:bodyPr>
          <a:lstStyle/>
          <a:p>
            <a:r>
              <a:rPr lang="de-DE" sz="2800" dirty="0"/>
              <a:t>Um eine </a:t>
            </a:r>
            <a:r>
              <a:rPr lang="de-DE" sz="2800" dirty="0">
                <a:solidFill>
                  <a:srgbClr val="902E7C"/>
                </a:solidFill>
              </a:rPr>
              <a:t>Ambivalenz</a:t>
            </a:r>
            <a:r>
              <a:rPr lang="de-DE" sz="2800" dirty="0"/>
              <a:t> abzubilden, klickt Julia auf das Kästchen unter dem Schieberegler. Ambivalenzen werden als </a:t>
            </a:r>
            <a:r>
              <a:rPr lang="de-DE" sz="2800" dirty="0">
                <a:solidFill>
                  <a:srgbClr val="902E7C"/>
                </a:solidFill>
              </a:rPr>
              <a:t>sich überlagernde</a:t>
            </a:r>
            <a:r>
              <a:rPr lang="de-DE" sz="2800" dirty="0">
                <a:solidFill>
                  <a:srgbClr val="FF0000"/>
                </a:solidFill>
              </a:rPr>
              <a:t> </a:t>
            </a:r>
            <a:r>
              <a:rPr lang="de-DE" sz="2800" dirty="0">
                <a:solidFill>
                  <a:srgbClr val="902E7C"/>
                </a:solidFill>
              </a:rPr>
              <a:t>violette Ovale und Sechsecke</a:t>
            </a:r>
            <a:r>
              <a:rPr lang="de-DE" sz="2800" dirty="0"/>
              <a:t> dargestellt.</a:t>
            </a:r>
          </a:p>
          <a:p>
            <a:endParaRPr lang="en-US" sz="2800" dirty="0"/>
          </a:p>
          <a:p>
            <a:endParaRPr lang="en-US" dirty="0"/>
          </a:p>
        </p:txBody>
      </p:sp>
      <p:cxnSp>
        <p:nvCxnSpPr>
          <p:cNvPr id="7" name="Straight Arrow Connector 6">
            <a:extLst>
              <a:ext uri="{FF2B5EF4-FFF2-40B4-BE49-F238E27FC236}">
                <a16:creationId xmlns:a16="http://schemas.microsoft.com/office/drawing/2014/main" id="{7534066D-9241-7B4F-B138-476BF85835D2}"/>
              </a:ext>
            </a:extLst>
          </p:cNvPr>
          <p:cNvCxnSpPr>
            <a:cxnSpLocks/>
          </p:cNvCxnSpPr>
          <p:nvPr/>
        </p:nvCxnSpPr>
        <p:spPr>
          <a:xfrm>
            <a:off x="5269230" y="3634740"/>
            <a:ext cx="3074670" cy="108585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0183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2B4DDB-50CD-E948-AA69-FF193B18E690}"/>
              </a:ext>
            </a:extLst>
          </p:cNvPr>
          <p:cNvSpPr/>
          <p:nvPr/>
        </p:nvSpPr>
        <p:spPr>
          <a:xfrm>
            <a:off x="660407" y="1575603"/>
            <a:ext cx="11215548" cy="1815882"/>
          </a:xfrm>
          <a:prstGeom prst="rect">
            <a:avLst/>
          </a:prstGeom>
        </p:spPr>
        <p:txBody>
          <a:bodyPr wrap="square">
            <a:spAutoFit/>
          </a:bodyPr>
          <a:lstStyle/>
          <a:p>
            <a:r>
              <a:rPr lang="de-DE" sz="2800" dirty="0"/>
              <a:t>Unten sehen Sie alle Farben und Formen mit ihren jeweiligen Bedeutungen.</a:t>
            </a:r>
          </a:p>
          <a:p>
            <a:r>
              <a:rPr lang="de-DE" sz="2800" dirty="0"/>
              <a:t>Je dicker der Rand (bei Grün und Rot), desto intensiver die emotionale Bewertung. </a:t>
            </a:r>
          </a:p>
          <a:p>
            <a:endParaRPr lang="en-US" sz="2800" dirty="0"/>
          </a:p>
        </p:txBody>
      </p:sp>
      <p:sp>
        <p:nvSpPr>
          <p:cNvPr id="4" name="Rectangle 3">
            <a:extLst>
              <a:ext uri="{FF2B5EF4-FFF2-40B4-BE49-F238E27FC236}">
                <a16:creationId xmlns:a16="http://schemas.microsoft.com/office/drawing/2014/main" id="{71791614-82CF-FF45-A58E-A420F7B9B496}"/>
              </a:ext>
            </a:extLst>
          </p:cNvPr>
          <p:cNvSpPr/>
          <p:nvPr/>
        </p:nvSpPr>
        <p:spPr>
          <a:xfrm>
            <a:off x="2558014" y="3372807"/>
            <a:ext cx="1329880" cy="814068"/>
          </a:xfrm>
          <a:prstGeom prst="rect">
            <a:avLst/>
          </a:prstGeom>
          <a:solidFill>
            <a:srgbClr val="FFFFD3"/>
          </a:solidFill>
          <a:ln w="50800">
            <a:solidFill>
              <a:srgbClr val="EDFA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50">
              <a:solidFill>
                <a:schemeClr val="tx1"/>
              </a:solidFill>
            </a:endParaRPr>
          </a:p>
        </p:txBody>
      </p:sp>
      <p:sp>
        <p:nvSpPr>
          <p:cNvPr id="22" name="TextBox 21">
            <a:extLst>
              <a:ext uri="{FF2B5EF4-FFF2-40B4-BE49-F238E27FC236}">
                <a16:creationId xmlns:a16="http://schemas.microsoft.com/office/drawing/2014/main" id="{072FD842-8D0F-674F-887C-43D761277773}"/>
              </a:ext>
            </a:extLst>
          </p:cNvPr>
          <p:cNvSpPr txBox="1"/>
          <p:nvPr/>
        </p:nvSpPr>
        <p:spPr>
          <a:xfrm>
            <a:off x="2757054" y="4661064"/>
            <a:ext cx="936025" cy="400110"/>
          </a:xfrm>
          <a:prstGeom prst="rect">
            <a:avLst/>
          </a:prstGeom>
          <a:noFill/>
        </p:spPr>
        <p:txBody>
          <a:bodyPr wrap="none" rtlCol="0">
            <a:spAutoFit/>
          </a:bodyPr>
          <a:lstStyle/>
          <a:p>
            <a:r>
              <a:rPr lang="en-US" sz="2000"/>
              <a:t>neutral</a:t>
            </a:r>
          </a:p>
        </p:txBody>
      </p:sp>
      <p:sp>
        <p:nvSpPr>
          <p:cNvPr id="23" name="TextBox 22">
            <a:extLst>
              <a:ext uri="{FF2B5EF4-FFF2-40B4-BE49-F238E27FC236}">
                <a16:creationId xmlns:a16="http://schemas.microsoft.com/office/drawing/2014/main" id="{C942AE31-6EFC-9F4E-8ECD-D723092FB4DA}"/>
              </a:ext>
            </a:extLst>
          </p:cNvPr>
          <p:cNvSpPr txBox="1"/>
          <p:nvPr/>
        </p:nvSpPr>
        <p:spPr>
          <a:xfrm>
            <a:off x="6018164" y="4661064"/>
            <a:ext cx="1003095" cy="400110"/>
          </a:xfrm>
          <a:prstGeom prst="rect">
            <a:avLst/>
          </a:prstGeom>
          <a:noFill/>
        </p:spPr>
        <p:txBody>
          <a:bodyPr wrap="none" rtlCol="0">
            <a:spAutoFit/>
          </a:bodyPr>
          <a:lstStyle/>
          <a:p>
            <a:r>
              <a:rPr lang="en-US" sz="2000"/>
              <a:t> </a:t>
            </a:r>
            <a:r>
              <a:rPr lang="en-US" sz="2000" err="1"/>
              <a:t>negativ</a:t>
            </a:r>
            <a:endParaRPr lang="en-US" sz="2000"/>
          </a:p>
        </p:txBody>
      </p:sp>
      <p:sp>
        <p:nvSpPr>
          <p:cNvPr id="24" name="TextBox 23">
            <a:extLst>
              <a:ext uri="{FF2B5EF4-FFF2-40B4-BE49-F238E27FC236}">
                <a16:creationId xmlns:a16="http://schemas.microsoft.com/office/drawing/2014/main" id="{32225678-5DF8-B547-8609-74F959A18C04}"/>
              </a:ext>
            </a:extLst>
          </p:cNvPr>
          <p:cNvSpPr txBox="1"/>
          <p:nvPr/>
        </p:nvSpPr>
        <p:spPr>
          <a:xfrm>
            <a:off x="4237200" y="4661064"/>
            <a:ext cx="1348703" cy="400110"/>
          </a:xfrm>
          <a:prstGeom prst="rect">
            <a:avLst/>
          </a:prstGeom>
          <a:noFill/>
        </p:spPr>
        <p:txBody>
          <a:bodyPr wrap="none" rtlCol="0">
            <a:spAutoFit/>
          </a:bodyPr>
          <a:lstStyle/>
          <a:p>
            <a:r>
              <a:rPr lang="en-US" sz="2000"/>
              <a:t>ambivalent</a:t>
            </a:r>
          </a:p>
        </p:txBody>
      </p:sp>
      <p:sp>
        <p:nvSpPr>
          <p:cNvPr id="26" name="TextBox 25">
            <a:extLst>
              <a:ext uri="{FF2B5EF4-FFF2-40B4-BE49-F238E27FC236}">
                <a16:creationId xmlns:a16="http://schemas.microsoft.com/office/drawing/2014/main" id="{3118CB28-BD6B-D145-B4A0-B31F09526D86}"/>
              </a:ext>
            </a:extLst>
          </p:cNvPr>
          <p:cNvSpPr txBox="1"/>
          <p:nvPr/>
        </p:nvSpPr>
        <p:spPr>
          <a:xfrm>
            <a:off x="7776995" y="4661064"/>
            <a:ext cx="933269" cy="400110"/>
          </a:xfrm>
          <a:prstGeom prst="rect">
            <a:avLst/>
          </a:prstGeom>
          <a:noFill/>
        </p:spPr>
        <p:txBody>
          <a:bodyPr wrap="none" rtlCol="0">
            <a:spAutoFit/>
          </a:bodyPr>
          <a:lstStyle/>
          <a:p>
            <a:r>
              <a:rPr lang="en-US" sz="2000"/>
              <a:t> </a:t>
            </a:r>
            <a:r>
              <a:rPr lang="en-US" sz="2000" err="1"/>
              <a:t>positiv</a:t>
            </a:r>
            <a:endParaRPr lang="en-US" sz="2000"/>
          </a:p>
        </p:txBody>
      </p:sp>
      <p:sp>
        <p:nvSpPr>
          <p:cNvPr id="69" name="Oval 68">
            <a:extLst>
              <a:ext uri="{FF2B5EF4-FFF2-40B4-BE49-F238E27FC236}">
                <a16:creationId xmlns:a16="http://schemas.microsoft.com/office/drawing/2014/main" id="{983CA409-82DE-D647-BF77-0FE16B13B461}"/>
              </a:ext>
            </a:extLst>
          </p:cNvPr>
          <p:cNvSpPr/>
          <p:nvPr/>
        </p:nvSpPr>
        <p:spPr>
          <a:xfrm>
            <a:off x="7582088" y="3323474"/>
            <a:ext cx="1391114" cy="912733"/>
          </a:xfrm>
          <a:prstGeom prst="ellipse">
            <a:avLst/>
          </a:prstGeom>
          <a:solidFill>
            <a:srgbClr val="DAFFD3"/>
          </a:solidFill>
          <a:ln w="38100">
            <a:solidFill>
              <a:srgbClr val="49FF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0"/>
              </a:spcAft>
            </a:pPr>
            <a:endParaRPr lang="aa-ET" sz="2000">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93C2AB88-D1FF-0F43-A345-1827B180C75B}"/>
              </a:ext>
            </a:extLst>
          </p:cNvPr>
          <p:cNvPicPr>
            <a:picLocks noChangeAspect="1"/>
          </p:cNvPicPr>
          <p:nvPr/>
        </p:nvPicPr>
        <p:blipFill>
          <a:blip r:embed="rId3"/>
          <a:stretch>
            <a:fillRect/>
          </a:stretch>
        </p:blipFill>
        <p:spPr>
          <a:xfrm>
            <a:off x="4007061" y="3209277"/>
            <a:ext cx="1668631" cy="1141128"/>
          </a:xfrm>
          <a:prstGeom prst="rect">
            <a:avLst/>
          </a:prstGeom>
        </p:spPr>
      </p:pic>
      <p:pic>
        <p:nvPicPr>
          <p:cNvPr id="10" name="Picture 9">
            <a:extLst>
              <a:ext uri="{FF2B5EF4-FFF2-40B4-BE49-F238E27FC236}">
                <a16:creationId xmlns:a16="http://schemas.microsoft.com/office/drawing/2014/main" id="{55A44F8B-4D5C-E745-AFBF-A30B7B09C71F}"/>
              </a:ext>
            </a:extLst>
          </p:cNvPr>
          <p:cNvPicPr>
            <a:picLocks noChangeAspect="1"/>
          </p:cNvPicPr>
          <p:nvPr/>
        </p:nvPicPr>
        <p:blipFill>
          <a:blip r:embed="rId4"/>
          <a:stretch>
            <a:fillRect/>
          </a:stretch>
        </p:blipFill>
        <p:spPr>
          <a:xfrm>
            <a:off x="5585903" y="3197693"/>
            <a:ext cx="1935650" cy="1279114"/>
          </a:xfrm>
          <a:prstGeom prst="rect">
            <a:avLst/>
          </a:prstGeom>
        </p:spPr>
      </p:pic>
    </p:spTree>
    <p:extLst>
      <p:ext uri="{BB962C8B-B14F-4D97-AF65-F5344CB8AC3E}">
        <p14:creationId xmlns:p14="http://schemas.microsoft.com/office/powerpoint/2010/main" val="1301471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3FA68E-1F56-D84D-9971-8CBFCD53D8CA}"/>
              </a:ext>
            </a:extLst>
          </p:cNvPr>
          <p:cNvSpPr/>
          <p:nvPr/>
        </p:nvSpPr>
        <p:spPr>
          <a:xfrm>
            <a:off x="1402654" y="1375654"/>
            <a:ext cx="6237820" cy="1333698"/>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Als Nächstes möchte Julia die Konzepte miteinander in Beziehung setzen. </a:t>
            </a:r>
          </a:p>
          <a:p>
            <a:pPr algn="just">
              <a:spcAft>
                <a:spcPts val="800"/>
              </a:spcAft>
            </a:pPr>
            <a:endParaRPr lang="en-US" dirty="0">
              <a:ea typeface="Calibri" panose="020F0502020204030204" pitchFamily="34" charset="0"/>
              <a:cs typeface="Times New Roman" panose="02020603050405020304" pitchFamily="18" charset="0"/>
            </a:endParaRPr>
          </a:p>
        </p:txBody>
      </p:sp>
      <p:sp>
        <p:nvSpPr>
          <p:cNvPr id="18" name="Rectangle 13">
            <a:extLst>
              <a:ext uri="{FF2B5EF4-FFF2-40B4-BE49-F238E27FC236}">
                <a16:creationId xmlns:a16="http://schemas.microsoft.com/office/drawing/2014/main" id="{9FE4B4AC-822E-714E-9258-75D323D75757}"/>
              </a:ext>
            </a:extLst>
          </p:cNvPr>
          <p:cNvSpPr/>
          <p:nvPr/>
        </p:nvSpPr>
        <p:spPr>
          <a:xfrm>
            <a:off x="262768" y="820173"/>
            <a:ext cx="5862609"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9FE4B4AC-822E-714E-9258-75D323D75757}"/>
              </a:ext>
            </a:extLst>
          </p:cNvPr>
          <p:cNvSpPr/>
          <p:nvPr/>
        </p:nvSpPr>
        <p:spPr>
          <a:xfrm>
            <a:off x="6789108" y="766129"/>
            <a:ext cx="5294756"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fik 4">
            <a:extLst>
              <a:ext uri="{FF2B5EF4-FFF2-40B4-BE49-F238E27FC236}">
                <a16:creationId xmlns:a16="http://schemas.microsoft.com/office/drawing/2014/main" id="{ED3E108D-8A7F-7894-E46C-4F0D828BB47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680254" y="2709352"/>
            <a:ext cx="5296020" cy="3454400"/>
          </a:xfrm>
          <a:prstGeom prst="rect">
            <a:avLst/>
          </a:prstGeom>
        </p:spPr>
      </p:pic>
    </p:spTree>
    <p:extLst>
      <p:ext uri="{BB962C8B-B14F-4D97-AF65-F5344CB8AC3E}">
        <p14:creationId xmlns:p14="http://schemas.microsoft.com/office/powerpoint/2010/main" val="1025852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D18D0798-E2D8-B905-0504-B9B967EA84C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7229140" y="576260"/>
            <a:ext cx="3499388" cy="2620941"/>
          </a:xfrm>
          <a:prstGeom prst="rect">
            <a:avLst/>
          </a:prstGeom>
        </p:spPr>
      </p:pic>
      <p:sp>
        <p:nvSpPr>
          <p:cNvPr id="15" name="Rectangle 1">
            <a:extLst>
              <a:ext uri="{FF2B5EF4-FFF2-40B4-BE49-F238E27FC236}">
                <a16:creationId xmlns:a16="http://schemas.microsoft.com/office/drawing/2014/main" id="{433FA68E-1F56-D84D-9971-8CBFCD53D8CA}"/>
              </a:ext>
            </a:extLst>
          </p:cNvPr>
          <p:cNvSpPr/>
          <p:nvPr/>
        </p:nvSpPr>
        <p:spPr>
          <a:xfrm>
            <a:off x="341630" y="491282"/>
            <a:ext cx="5311972" cy="3744615"/>
          </a:xfrm>
          <a:prstGeom prst="rect">
            <a:avLst/>
          </a:prstGeom>
        </p:spPr>
        <p:txBody>
          <a:bodyPr wrap="square">
            <a:spAutoFit/>
          </a:bodyPr>
          <a:lstStyle/>
          <a:p>
            <a:pPr>
              <a:spcAft>
                <a:spcPts val="800"/>
              </a:spcAft>
            </a:pPr>
            <a:r>
              <a:rPr lang="de-DE" sz="2800" dirty="0">
                <a:ea typeface="Calibri" panose="020F0502020204030204" pitchFamily="34" charset="0"/>
                <a:cs typeface="Times New Roman" panose="02020603050405020304" pitchFamily="18" charset="0"/>
              </a:rPr>
              <a:t>Um zwei Konzepte miteinander zu verbinden, muss Julia auf beide Konzepte ein Mal klicken. </a:t>
            </a:r>
          </a:p>
          <a:p>
            <a:pPr>
              <a:spcAft>
                <a:spcPts val="800"/>
              </a:spcAft>
            </a:pPr>
            <a:r>
              <a:rPr lang="de-DE" sz="2800" dirty="0"/>
              <a:t>Durch einen einfachen Mausklick auf eines der Konzepte wird dieses ausgewählt und ist dann blau hervorgehoben.</a:t>
            </a:r>
            <a:endParaRPr lang="de-DE" sz="2800" dirty="0">
              <a:ea typeface="Calibri" panose="020F0502020204030204" pitchFamily="34" charset="0"/>
              <a:cs typeface="Times New Roman" panose="02020603050405020304" pitchFamily="18" charset="0"/>
            </a:endParaRPr>
          </a:p>
          <a:p>
            <a:pPr>
              <a:spcAft>
                <a:spcPts val="800"/>
              </a:spcAft>
            </a:pPr>
            <a:endParaRPr lang="de-DE" sz="2800" dirty="0">
              <a:ea typeface="Calibri" panose="020F0502020204030204" pitchFamily="34" charset="0"/>
              <a:cs typeface="Times New Roman" panose="02020603050405020304" pitchFamily="18" charset="0"/>
            </a:endParaRPr>
          </a:p>
        </p:txBody>
      </p:sp>
      <p:pic>
        <p:nvPicPr>
          <p:cNvPr id="17" name="Grafik 21">
            <a:extLst>
              <a:ext uri="{FF2B5EF4-FFF2-40B4-BE49-F238E27FC236}">
                <a16:creationId xmlns:a16="http://schemas.microsoft.com/office/drawing/2014/main" id="{35EC7249-FC35-0943-85CE-32AA0C00202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259309" y="1324597"/>
            <a:ext cx="267370" cy="289651"/>
          </a:xfrm>
          <a:prstGeom prst="rect">
            <a:avLst/>
          </a:prstGeom>
        </p:spPr>
      </p:pic>
      <p:pic>
        <p:nvPicPr>
          <p:cNvPr id="2" name="Grafik 1">
            <a:extLst>
              <a:ext uri="{FF2B5EF4-FFF2-40B4-BE49-F238E27FC236}">
                <a16:creationId xmlns:a16="http://schemas.microsoft.com/office/drawing/2014/main" id="{4A511516-1B92-C590-E2B9-6D616205CF8F}"/>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7321821" y="4233275"/>
            <a:ext cx="3406706" cy="2517750"/>
          </a:xfrm>
          <a:prstGeom prst="rect">
            <a:avLst/>
          </a:prstGeom>
        </p:spPr>
      </p:pic>
      <p:sp>
        <p:nvSpPr>
          <p:cNvPr id="3" name="TextBox 5">
            <a:extLst>
              <a:ext uri="{FF2B5EF4-FFF2-40B4-BE49-F238E27FC236}">
                <a16:creationId xmlns:a16="http://schemas.microsoft.com/office/drawing/2014/main" id="{225C1113-1120-6172-E675-B40EAF53403F}"/>
              </a:ext>
            </a:extLst>
          </p:cNvPr>
          <p:cNvSpPr txBox="1"/>
          <p:nvPr/>
        </p:nvSpPr>
        <p:spPr>
          <a:xfrm>
            <a:off x="341630" y="4200643"/>
            <a:ext cx="4911966" cy="2924496"/>
          </a:xfrm>
          <a:prstGeom prst="rect">
            <a:avLst/>
          </a:prstGeom>
          <a:noFill/>
        </p:spPr>
        <p:txBody>
          <a:bodyPr wrap="square" rtlCol="0">
            <a:spAutoFit/>
          </a:bodyPr>
          <a:lstStyle/>
          <a:p>
            <a:r>
              <a:rPr lang="de-DE" sz="2800" dirty="0"/>
              <a:t>Ein einfacher Mausklick auf das zweite Konzept führt dazu, dass ein Doppelpfeil zwischen den beiden Konzepten erscheint. </a:t>
            </a:r>
          </a:p>
        </p:txBody>
      </p:sp>
      <p:pic>
        <p:nvPicPr>
          <p:cNvPr id="8" name="Grafik 21">
            <a:extLst>
              <a:ext uri="{FF2B5EF4-FFF2-40B4-BE49-F238E27FC236}">
                <a16:creationId xmlns:a16="http://schemas.microsoft.com/office/drawing/2014/main" id="{8AD1CC4E-52C6-56F7-47F2-40338D96119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251267" y="6203188"/>
            <a:ext cx="267370" cy="289651"/>
          </a:xfrm>
          <a:prstGeom prst="rect">
            <a:avLst/>
          </a:prstGeom>
        </p:spPr>
      </p:pic>
    </p:spTree>
    <p:extLst>
      <p:ext uri="{BB962C8B-B14F-4D97-AF65-F5344CB8AC3E}">
        <p14:creationId xmlns:p14="http://schemas.microsoft.com/office/powerpoint/2010/main" val="4037613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97F99903-0FEC-5ED7-6D06-3A10486D500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059660" y="663201"/>
            <a:ext cx="2653390" cy="1969295"/>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176175" y="663003"/>
            <a:ext cx="8194275" cy="1538883"/>
          </a:xfrm>
          <a:prstGeom prst="rect">
            <a:avLst/>
          </a:prstGeom>
          <a:noFill/>
        </p:spPr>
        <p:txBody>
          <a:bodyPr wrap="square" rtlCol="0">
            <a:spAutoFit/>
          </a:bodyPr>
          <a:lstStyle/>
          <a:p>
            <a:r>
              <a:rPr lang="de-DE" sz="2200" dirty="0"/>
              <a:t>Schauen wir uns die verschiedenen Verbindungsoptionen an. </a:t>
            </a:r>
          </a:p>
          <a:p>
            <a:r>
              <a:rPr lang="de-DE" sz="2200" dirty="0"/>
              <a:t>Wenn Julia doppelt auf die Verbindung klickt, wird das Menü angezeigt.</a:t>
            </a:r>
            <a:br>
              <a:rPr lang="en-US" sz="2800" dirty="0">
                <a:highlight>
                  <a:srgbClr val="00FFFF"/>
                </a:highlight>
              </a:rPr>
            </a:br>
            <a:endParaRPr lang="de-DE" sz="2800" dirty="0">
              <a:highlight>
                <a:srgbClr val="00FFFF"/>
              </a:highlight>
            </a:endParaRPr>
          </a:p>
        </p:txBody>
      </p:sp>
      <p:pic>
        <p:nvPicPr>
          <p:cNvPr id="2" name="Picture 1">
            <a:extLst>
              <a:ext uri="{FF2B5EF4-FFF2-40B4-BE49-F238E27FC236}">
                <a16:creationId xmlns:a16="http://schemas.microsoft.com/office/drawing/2014/main" id="{33BFA18E-3434-A44C-B212-9F5952F341F3}"/>
              </a:ext>
            </a:extLst>
          </p:cNvPr>
          <p:cNvPicPr>
            <a:picLocks noChangeAspect="1"/>
          </p:cNvPicPr>
          <p:nvPr/>
        </p:nvPicPr>
        <p:blipFill>
          <a:blip r:embed="rId4" cstate="print">
            <a:extLst>
              <a:ext uri="{28A0092B-C50C-407E-A947-70E740481C1C}">
                <a14:useLocalDpi xmlns:a14="http://schemas.microsoft.com/office/drawing/2010/main"/>
              </a:ext>
            </a:extLst>
          </a:blip>
          <a:srcRect/>
          <a:stretch/>
        </p:blipFill>
        <p:spPr>
          <a:xfrm>
            <a:off x="7513477" y="2843398"/>
            <a:ext cx="4270165" cy="3391892"/>
          </a:xfrm>
          <a:prstGeom prst="rect">
            <a:avLst/>
          </a:prstGeom>
        </p:spPr>
      </p:pic>
      <p:sp>
        <p:nvSpPr>
          <p:cNvPr id="12" name="TextBox 11">
            <a:extLst>
              <a:ext uri="{FF2B5EF4-FFF2-40B4-BE49-F238E27FC236}">
                <a16:creationId xmlns:a16="http://schemas.microsoft.com/office/drawing/2014/main" id="{915D366D-2E48-8F41-AA41-55DB51722110}"/>
              </a:ext>
            </a:extLst>
          </p:cNvPr>
          <p:cNvSpPr txBox="1"/>
          <p:nvPr/>
        </p:nvSpPr>
        <p:spPr>
          <a:xfrm>
            <a:off x="176175" y="2047975"/>
            <a:ext cx="6951326" cy="4493538"/>
          </a:xfrm>
          <a:prstGeom prst="rect">
            <a:avLst/>
          </a:prstGeom>
          <a:noFill/>
        </p:spPr>
        <p:txBody>
          <a:bodyPr wrap="square" rtlCol="0">
            <a:spAutoFit/>
          </a:bodyPr>
          <a:lstStyle/>
          <a:p>
            <a:r>
              <a:rPr lang="de-DE" sz="2200" dirty="0"/>
              <a:t>Die Standardeinstellung einer Verbindung ist ein durchgehender Pfeil in beide Richtungen.</a:t>
            </a:r>
          </a:p>
          <a:p>
            <a:endParaRPr lang="de-DE" sz="2200" dirty="0"/>
          </a:p>
          <a:p>
            <a:r>
              <a:rPr lang="de-DE" sz="2200" dirty="0"/>
              <a:t>Ein </a:t>
            </a:r>
            <a:r>
              <a:rPr lang="de-DE" sz="2200" b="1" dirty="0"/>
              <a:t>durchgehender Pfeil </a:t>
            </a:r>
            <a:r>
              <a:rPr lang="de-DE" sz="2200" dirty="0"/>
              <a:t>zeigt, dass </a:t>
            </a:r>
            <a:r>
              <a:rPr lang="de-DE" sz="2200" b="1" dirty="0"/>
              <a:t>zwei Konzepte miteinander vereinbar sind oder sich gegenseitig unterstützen. </a:t>
            </a:r>
          </a:p>
          <a:p>
            <a:endParaRPr lang="de-DE" sz="2200" dirty="0"/>
          </a:p>
          <a:p>
            <a:r>
              <a:rPr lang="de-DE" sz="2200" dirty="0"/>
              <a:t>Ein </a:t>
            </a:r>
            <a:r>
              <a:rPr lang="de-DE" sz="2200" b="1" dirty="0"/>
              <a:t>gestrichelter Pfeil </a:t>
            </a:r>
            <a:r>
              <a:rPr lang="de-DE" sz="2200" dirty="0"/>
              <a:t>zeigt, dass </a:t>
            </a:r>
            <a:r>
              <a:rPr lang="de-DE" sz="2200" b="1" dirty="0"/>
              <a:t>zwei Konzepte im Widerspruch zueinander stehen. </a:t>
            </a:r>
          </a:p>
          <a:p>
            <a:endParaRPr lang="de-DE" sz="2200" dirty="0"/>
          </a:p>
          <a:p>
            <a:r>
              <a:rPr lang="de-DE" sz="2200" dirty="0"/>
              <a:t>Julia kann mit dem Schieberegler den Grad der Übereinstimmung beziehungsweise der Nichtübereinstimmung zwischen den Konzepten abbilden. </a:t>
            </a:r>
          </a:p>
        </p:txBody>
      </p:sp>
      <p:cxnSp>
        <p:nvCxnSpPr>
          <p:cNvPr id="24" name="Gerade Verbindung mit Pfeil 23"/>
          <p:cNvCxnSpPr>
            <a:cxnSpLocks/>
          </p:cNvCxnSpPr>
          <p:nvPr/>
        </p:nvCxnSpPr>
        <p:spPr>
          <a:xfrm flipV="1">
            <a:off x="6096000" y="4539343"/>
            <a:ext cx="3665415" cy="1111425"/>
          </a:xfrm>
          <a:prstGeom prst="straightConnector1">
            <a:avLst/>
          </a:prstGeom>
          <a:ln w="22225" cap="rnd">
            <a:round/>
            <a:tailEnd type="triangle" w="lg" len="lg"/>
          </a:ln>
        </p:spPr>
        <p:style>
          <a:lnRef idx="1">
            <a:schemeClr val="dk1"/>
          </a:lnRef>
          <a:fillRef idx="0">
            <a:schemeClr val="dk1"/>
          </a:fillRef>
          <a:effectRef idx="0">
            <a:schemeClr val="dk1"/>
          </a:effectRef>
          <a:fontRef idx="minor">
            <a:schemeClr val="tx1"/>
          </a:fontRef>
        </p:style>
      </p:cxnSp>
      <p:cxnSp>
        <p:nvCxnSpPr>
          <p:cNvPr id="21" name="Gerade Verbindung mit Pfeil 20"/>
          <p:cNvCxnSpPr>
            <a:cxnSpLocks/>
          </p:cNvCxnSpPr>
          <p:nvPr/>
        </p:nvCxnSpPr>
        <p:spPr>
          <a:xfrm>
            <a:off x="7358332" y="1354347"/>
            <a:ext cx="2780243" cy="232490"/>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pic>
        <p:nvPicPr>
          <p:cNvPr id="9" name="Grafik 24">
            <a:extLst>
              <a:ext uri="{FF2B5EF4-FFF2-40B4-BE49-F238E27FC236}">
                <a16:creationId xmlns:a16="http://schemas.microsoft.com/office/drawing/2014/main" id="{26EADC5F-E81C-E348-B261-99207C6A17BB}"/>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932791" y="4394518"/>
            <a:ext cx="267370" cy="289651"/>
          </a:xfrm>
          <a:prstGeom prst="rect">
            <a:avLst/>
          </a:prstGeom>
        </p:spPr>
      </p:pic>
    </p:spTree>
    <p:extLst>
      <p:ext uri="{BB962C8B-B14F-4D97-AF65-F5344CB8AC3E}">
        <p14:creationId xmlns:p14="http://schemas.microsoft.com/office/powerpoint/2010/main" val="2720270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8213698" y="4176730"/>
            <a:ext cx="2565886" cy="1905645"/>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314574" y="648203"/>
            <a:ext cx="4968626" cy="3970318"/>
          </a:xfrm>
          <a:prstGeom prst="rect">
            <a:avLst/>
          </a:prstGeom>
          <a:noFill/>
        </p:spPr>
        <p:txBody>
          <a:bodyPr wrap="square" rtlCol="0">
            <a:spAutoFit/>
          </a:bodyPr>
          <a:lstStyle/>
          <a:p>
            <a:r>
              <a:rPr lang="de-DE" sz="2800" dirty="0"/>
              <a:t>Julia kann den Pfeil auch verändern, um anzuzeigen, dass der Einfluss einseitig ist.</a:t>
            </a:r>
          </a:p>
          <a:p>
            <a:endParaRPr lang="de-DE" sz="2800" dirty="0"/>
          </a:p>
          <a:p>
            <a:r>
              <a:rPr lang="de-DE" sz="2800" dirty="0"/>
              <a:t>Um die Richtung des Pfeils zu ändern, muss sie ein beziehungsweise zwei Mal auf die Schaltfläche mit dem einzelnen Pfeil klicken. </a:t>
            </a:r>
          </a:p>
        </p:txBody>
      </p:sp>
      <p:pic>
        <p:nvPicPr>
          <p:cNvPr id="21" name="Picture 20">
            <a:extLst>
              <a:ext uri="{FF2B5EF4-FFF2-40B4-BE49-F238E27FC236}">
                <a16:creationId xmlns:a16="http://schemas.microsoft.com/office/drawing/2014/main" id="{E20C4D26-7C71-5D41-AF78-0ADDFDD34E49}"/>
              </a:ext>
            </a:extLst>
          </p:cNvPr>
          <p:cNvPicPr>
            <a:picLocks noChangeAspect="1"/>
          </p:cNvPicPr>
          <p:nvPr/>
        </p:nvPicPr>
        <p:blipFill>
          <a:blip r:embed="rId4" cstate="print">
            <a:extLst>
              <a:ext uri="{28A0092B-C50C-407E-A947-70E740481C1C}">
                <a14:useLocalDpi xmlns:a14="http://schemas.microsoft.com/office/drawing/2010/main"/>
              </a:ext>
            </a:extLst>
          </a:blip>
          <a:srcRect/>
          <a:stretch/>
        </p:blipFill>
        <p:spPr>
          <a:xfrm>
            <a:off x="7554653" y="455382"/>
            <a:ext cx="4096555" cy="3236711"/>
          </a:xfrm>
          <a:prstGeom prst="rect">
            <a:avLst/>
          </a:prstGeom>
        </p:spPr>
      </p:pic>
      <p:cxnSp>
        <p:nvCxnSpPr>
          <p:cNvPr id="6" name="Straight Arrow Connector 5">
            <a:extLst>
              <a:ext uri="{FF2B5EF4-FFF2-40B4-BE49-F238E27FC236}">
                <a16:creationId xmlns:a16="http://schemas.microsoft.com/office/drawing/2014/main" id="{5639AC63-1234-AE48-8508-22337D0CACBE}"/>
              </a:ext>
            </a:extLst>
          </p:cNvPr>
          <p:cNvCxnSpPr>
            <a:cxnSpLocks/>
            <a:stCxn id="17" idx="3"/>
          </p:cNvCxnSpPr>
          <p:nvPr/>
        </p:nvCxnSpPr>
        <p:spPr>
          <a:xfrm>
            <a:off x="5283200" y="2633362"/>
            <a:ext cx="3190236" cy="532545"/>
          </a:xfrm>
          <a:prstGeom prst="straightConnector1">
            <a:avLst/>
          </a:prstGeom>
          <a:ln w="28575">
            <a:headEnd w="lg" len="med"/>
            <a:tailEnd type="triangle" w="lg" len="med"/>
          </a:ln>
        </p:spPr>
        <p:style>
          <a:lnRef idx="1">
            <a:schemeClr val="dk1"/>
          </a:lnRef>
          <a:fillRef idx="0">
            <a:schemeClr val="dk1"/>
          </a:fillRef>
          <a:effectRef idx="0">
            <a:schemeClr val="dk1"/>
          </a:effectRef>
          <a:fontRef idx="minor">
            <a:schemeClr val="tx1"/>
          </a:fontRef>
        </p:style>
      </p:cxnSp>
      <p:sp>
        <p:nvSpPr>
          <p:cNvPr id="3" name="Rechteck 2"/>
          <p:cNvSpPr/>
          <p:nvPr/>
        </p:nvSpPr>
        <p:spPr>
          <a:xfrm>
            <a:off x="314574" y="5218685"/>
            <a:ext cx="8218045" cy="1384995"/>
          </a:xfrm>
          <a:prstGeom prst="rect">
            <a:avLst/>
          </a:prstGeom>
        </p:spPr>
        <p:txBody>
          <a:bodyPr wrap="square">
            <a:spAutoFit/>
          </a:bodyPr>
          <a:lstStyle/>
          <a:p>
            <a:r>
              <a:rPr lang="de-DE" sz="2800" dirty="0"/>
              <a:t>Für Julia hat das „im Freien“-Sein einen einseitig unterstützenden Einfluss auf das Einkaufen auf dem „Wochenmarkt“. </a:t>
            </a:r>
          </a:p>
        </p:txBody>
      </p:sp>
      <p:pic>
        <p:nvPicPr>
          <p:cNvPr id="9" name="Grafik 24">
            <a:extLst>
              <a:ext uri="{FF2B5EF4-FFF2-40B4-BE49-F238E27FC236}">
                <a16:creationId xmlns:a16="http://schemas.microsoft.com/office/drawing/2014/main" id="{26EADC5F-E81C-E348-B261-99207C6A17BB}"/>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150427" y="3317203"/>
            <a:ext cx="267370" cy="289651"/>
          </a:xfrm>
          <a:prstGeom prst="rect">
            <a:avLst/>
          </a:prstGeom>
        </p:spPr>
      </p:pic>
    </p:spTree>
    <p:extLst>
      <p:ext uri="{BB962C8B-B14F-4D97-AF65-F5344CB8AC3E}">
        <p14:creationId xmlns:p14="http://schemas.microsoft.com/office/powerpoint/2010/main" val="2430023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3C7B1EB6-5607-2974-DE07-9BC0CFBFED1B}"/>
              </a:ext>
            </a:extLst>
          </p:cNvPr>
          <p:cNvPicPr>
            <a:picLocks noChangeAspect="1"/>
          </p:cNvPicPr>
          <p:nvPr/>
        </p:nvPicPr>
        <p:blipFill rotWithShape="1">
          <a:blip r:embed="rId3">
            <a:extLst>
              <a:ext uri="{28A0092B-C50C-407E-A947-70E740481C1C}">
                <a14:useLocalDpi xmlns:a14="http://schemas.microsoft.com/office/drawing/2010/main" val="0"/>
              </a:ext>
            </a:extLst>
          </a:blip>
          <a:srcRect b="8999"/>
          <a:stretch/>
        </p:blipFill>
        <p:spPr>
          <a:xfrm>
            <a:off x="5030994" y="2439563"/>
            <a:ext cx="6578873" cy="3845603"/>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312694" y="890569"/>
            <a:ext cx="9392778" cy="1815882"/>
          </a:xfrm>
          <a:prstGeom prst="rect">
            <a:avLst/>
          </a:prstGeom>
          <a:noFill/>
        </p:spPr>
        <p:txBody>
          <a:bodyPr wrap="square" rtlCol="0">
            <a:spAutoFit/>
          </a:bodyPr>
          <a:lstStyle/>
          <a:p>
            <a:r>
              <a:rPr lang="de-DE" sz="2800" dirty="0"/>
              <a:t>Anhand der Stärke der Linien können wir erkennen, dass für Julia „leckere Lebensmittel“ einen stärkeren Einfluss haben auf die Entscheidung, auf den Wochenmarkt zu gehen, als die Tatsache, dabei „im Freien“ zu sein.</a:t>
            </a:r>
          </a:p>
        </p:txBody>
      </p:sp>
      <p:pic>
        <p:nvPicPr>
          <p:cNvPr id="4" name="Picture 3">
            <a:extLst>
              <a:ext uri="{FF2B5EF4-FFF2-40B4-BE49-F238E27FC236}">
                <a16:creationId xmlns:a16="http://schemas.microsoft.com/office/drawing/2014/main" id="{2CBB6FBB-400B-5346-BBED-E6D517D69899}"/>
              </a:ext>
            </a:extLst>
          </p:cNvPr>
          <p:cNvPicPr>
            <a:picLocks noChangeAspect="1"/>
          </p:cNvPicPr>
          <p:nvPr/>
        </p:nvPicPr>
        <p:blipFill>
          <a:blip r:embed="rId4" cstate="screen">
            <a:extLst>
              <a:ext uri="{28A0092B-C50C-407E-A947-70E740481C1C}">
                <a14:useLocalDpi xmlns:a14="http://schemas.microsoft.com/office/drawing/2010/main"/>
              </a:ext>
            </a:extLst>
          </a:blip>
          <a:srcRect/>
          <a:stretch/>
        </p:blipFill>
        <p:spPr>
          <a:xfrm>
            <a:off x="312694" y="3098315"/>
            <a:ext cx="3743340" cy="2964446"/>
          </a:xfrm>
          <a:prstGeom prst="rect">
            <a:avLst/>
          </a:prstGeom>
        </p:spPr>
      </p:pic>
      <p:pic>
        <p:nvPicPr>
          <p:cNvPr id="22" name="Grafik 24">
            <a:extLst>
              <a:ext uri="{FF2B5EF4-FFF2-40B4-BE49-F238E27FC236}">
                <a16:creationId xmlns:a16="http://schemas.microsoft.com/office/drawing/2014/main" id="{26EADC5F-E81C-E348-B261-99207C6A17BB}"/>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733997" y="4486978"/>
            <a:ext cx="267370" cy="289651"/>
          </a:xfrm>
          <a:prstGeom prst="rect">
            <a:avLst/>
          </a:prstGeom>
        </p:spPr>
      </p:pic>
      <p:sp>
        <p:nvSpPr>
          <p:cNvPr id="6" name="Textfeld 5">
            <a:extLst>
              <a:ext uri="{FF2B5EF4-FFF2-40B4-BE49-F238E27FC236}">
                <a16:creationId xmlns:a16="http://schemas.microsoft.com/office/drawing/2014/main" id="{D718BE73-8D8B-E7C6-4B72-AD8752ABB494}"/>
              </a:ext>
            </a:extLst>
          </p:cNvPr>
          <p:cNvSpPr txBox="1"/>
          <p:nvPr/>
        </p:nvSpPr>
        <p:spPr>
          <a:xfrm>
            <a:off x="6222378" y="4347235"/>
            <a:ext cx="4218154" cy="1937931"/>
          </a:xfrm>
          <a:prstGeom prst="rect">
            <a:avLst/>
          </a:prstGeom>
          <a:solidFill>
            <a:srgbClr val="FFFFFF">
              <a:alpha val="64000"/>
            </a:srgbClr>
          </a:solidFill>
        </p:spPr>
        <p:txBody>
          <a:bodyPr wrap="square" rtlCol="0">
            <a:spAutoFit/>
          </a:bodyPr>
          <a:lstStyle/>
          <a:p>
            <a:endParaRPr lang="de-DE"/>
          </a:p>
        </p:txBody>
      </p:sp>
      <p:sp>
        <p:nvSpPr>
          <p:cNvPr id="20" name="TextBox 12">
            <a:extLst>
              <a:ext uri="{FF2B5EF4-FFF2-40B4-BE49-F238E27FC236}">
                <a16:creationId xmlns:a16="http://schemas.microsoft.com/office/drawing/2014/main" id="{F63D21CF-8B2D-1A42-BC39-448A54EBD69C}"/>
              </a:ext>
            </a:extLst>
          </p:cNvPr>
          <p:cNvSpPr txBox="1"/>
          <p:nvPr/>
        </p:nvSpPr>
        <p:spPr>
          <a:xfrm>
            <a:off x="4171910" y="4320826"/>
            <a:ext cx="2932749" cy="1384995"/>
          </a:xfrm>
          <a:prstGeom prst="rect">
            <a:avLst/>
          </a:prstGeom>
          <a:noFill/>
        </p:spPr>
        <p:txBody>
          <a:bodyPr wrap="square" rtlCol="0">
            <a:spAutoFit/>
          </a:bodyPr>
          <a:lstStyle/>
          <a:p>
            <a:r>
              <a:rPr lang="de-DE" sz="2800" dirty="0"/>
              <a:t>Sie bewegt den Schieberegler nach rechts. </a:t>
            </a:r>
          </a:p>
        </p:txBody>
      </p:sp>
    </p:spTree>
    <p:extLst>
      <p:ext uri="{BB962C8B-B14F-4D97-AF65-F5344CB8AC3E}">
        <p14:creationId xmlns:p14="http://schemas.microsoft.com/office/powerpoint/2010/main" val="1938901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BC7722-6C0F-964B-B49E-2D43DDFD90A5}"/>
              </a:ext>
            </a:extLst>
          </p:cNvPr>
          <p:cNvSpPr txBox="1"/>
          <p:nvPr/>
        </p:nvSpPr>
        <p:spPr>
          <a:xfrm>
            <a:off x="720082" y="1406133"/>
            <a:ext cx="10137215" cy="3539430"/>
          </a:xfrm>
          <a:prstGeom prst="rect">
            <a:avLst/>
          </a:prstGeom>
          <a:noFill/>
        </p:spPr>
        <p:txBody>
          <a:bodyPr wrap="square" rtlCol="0">
            <a:spAutoFit/>
          </a:bodyPr>
          <a:lstStyle/>
          <a:p>
            <a:r>
              <a:rPr lang="de-DE" sz="2800" dirty="0"/>
              <a:t>Während der Erklärung unsers Programms auf den folgenden Seiten können Sie mit einem Klick auf </a:t>
            </a:r>
            <a:r>
              <a:rPr lang="de-DE" sz="2800" i="1" dirty="0"/>
              <a:t>Zurück</a:t>
            </a:r>
            <a:r>
              <a:rPr lang="de-DE" sz="2800" dirty="0"/>
              <a:t> zu einer vorigen Seite zurückkehren, wenn Sie eine zurückliegende Information noch einmal lesen möchten. Denken Sie auch daran, dass Sie die Anzeigegröße von Bildern und Text, wie eingangs beschrieben, verändern können.</a:t>
            </a:r>
          </a:p>
          <a:p>
            <a:endParaRPr lang="en-US" sz="2800" dirty="0"/>
          </a:p>
          <a:p>
            <a:endParaRPr lang="en-US" sz="2800" dirty="0"/>
          </a:p>
        </p:txBody>
      </p:sp>
    </p:spTree>
    <p:extLst>
      <p:ext uri="{BB962C8B-B14F-4D97-AF65-F5344CB8AC3E}">
        <p14:creationId xmlns:p14="http://schemas.microsoft.com/office/powerpoint/2010/main" val="1395642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5519262" y="2425653"/>
            <a:ext cx="5862022" cy="3828884"/>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236515" y="651007"/>
            <a:ext cx="9527417" cy="1384995"/>
          </a:xfrm>
          <a:prstGeom prst="rect">
            <a:avLst/>
          </a:prstGeom>
          <a:noFill/>
        </p:spPr>
        <p:txBody>
          <a:bodyPr wrap="square" rtlCol="0">
            <a:spAutoFit/>
          </a:bodyPr>
          <a:lstStyle/>
          <a:p>
            <a:r>
              <a:rPr lang="de-DE" sz="2800" dirty="0"/>
              <a:t>Verglichen mit dem Faktor „leckere Lebensmittel“ steht „teuer“ im Widerspruch zum „Einkauf auf dem Wochenmarkt“ und ist daher durch einen gestrichelten Pfeil dargestellt. </a:t>
            </a:r>
          </a:p>
        </p:txBody>
      </p:sp>
      <p:sp>
        <p:nvSpPr>
          <p:cNvPr id="4" name="TextBox 3">
            <a:extLst>
              <a:ext uri="{FF2B5EF4-FFF2-40B4-BE49-F238E27FC236}">
                <a16:creationId xmlns:a16="http://schemas.microsoft.com/office/drawing/2014/main" id="{32B11CF7-2E08-374B-A385-959A0139B00E}"/>
              </a:ext>
            </a:extLst>
          </p:cNvPr>
          <p:cNvSpPr txBox="1"/>
          <p:nvPr/>
        </p:nvSpPr>
        <p:spPr>
          <a:xfrm>
            <a:off x="236514" y="2349968"/>
            <a:ext cx="5427167" cy="4524315"/>
          </a:xfrm>
          <a:prstGeom prst="rect">
            <a:avLst/>
          </a:prstGeom>
          <a:noFill/>
        </p:spPr>
        <p:txBody>
          <a:bodyPr wrap="square" rtlCol="0">
            <a:spAutoFit/>
          </a:bodyPr>
          <a:lstStyle/>
          <a:p>
            <a:r>
              <a:rPr lang="de-DE" sz="2800" dirty="0"/>
              <a:t>In diesem Fall bedeutet das: </a:t>
            </a:r>
          </a:p>
          <a:p>
            <a:r>
              <a:rPr lang="de-DE" sz="2800" dirty="0"/>
              <a:t>Dass die Lebensmittel auf dem Wochenmarkt teuer sind, spricht für Julia dagegen, auf dem Wochenmarkt einzukaufen. </a:t>
            </a:r>
          </a:p>
          <a:p>
            <a:endParaRPr lang="de-DE" sz="800" dirty="0"/>
          </a:p>
          <a:p>
            <a:r>
              <a:rPr lang="de-DE" sz="2800" dirty="0"/>
              <a:t>Man kann es auch so verstehen: </a:t>
            </a:r>
          </a:p>
          <a:p>
            <a:r>
              <a:rPr lang="de-DE" sz="2800" dirty="0"/>
              <a:t>Je teurer die Lebensmittel auf dem Wochenmarkt sind, desto weniger ist Julia gewillt, auf dem Wochenmarkt einkaufen zu gehen.</a:t>
            </a:r>
          </a:p>
        </p:txBody>
      </p:sp>
      <p:sp>
        <p:nvSpPr>
          <p:cNvPr id="21" name="Rectangle 13">
            <a:extLst>
              <a:ext uri="{FF2B5EF4-FFF2-40B4-BE49-F238E27FC236}">
                <a16:creationId xmlns:a16="http://schemas.microsoft.com/office/drawing/2014/main" id="{0FCA0D0A-BF8E-3745-89B9-F66E53CE38B2}"/>
              </a:ext>
            </a:extLst>
          </p:cNvPr>
          <p:cNvSpPr/>
          <p:nvPr/>
        </p:nvSpPr>
        <p:spPr>
          <a:xfrm>
            <a:off x="8427391" y="2405833"/>
            <a:ext cx="3418939" cy="1712944"/>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0FCA0D0A-BF8E-3745-89B9-F66E53CE38B2}"/>
              </a:ext>
            </a:extLst>
          </p:cNvPr>
          <p:cNvSpPr/>
          <p:nvPr/>
        </p:nvSpPr>
        <p:spPr>
          <a:xfrm>
            <a:off x="7906511" y="4178862"/>
            <a:ext cx="3554123" cy="1656156"/>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0403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extLst>
              <a:ext uri="{28A0092B-C50C-407E-A947-70E740481C1C}">
                <a14:useLocalDpi xmlns:a14="http://schemas.microsoft.com/office/drawing/2010/main" val="0"/>
              </a:ext>
            </a:extLst>
          </a:blip>
          <a:srcRect/>
          <a:stretch/>
        </p:blipFill>
        <p:spPr>
          <a:xfrm>
            <a:off x="1948070" y="2361244"/>
            <a:ext cx="7129984" cy="4384849"/>
          </a:xfrm>
          <a:prstGeom prst="rect">
            <a:avLst/>
          </a:prstGeom>
        </p:spPr>
      </p:pic>
      <p:sp>
        <p:nvSpPr>
          <p:cNvPr id="26" name="Rectangle 13">
            <a:extLst>
              <a:ext uri="{FF2B5EF4-FFF2-40B4-BE49-F238E27FC236}">
                <a16:creationId xmlns:a16="http://schemas.microsoft.com/office/drawing/2014/main" id="{9FE4B4AC-822E-714E-9258-75D323D75757}"/>
              </a:ext>
            </a:extLst>
          </p:cNvPr>
          <p:cNvSpPr/>
          <p:nvPr/>
        </p:nvSpPr>
        <p:spPr>
          <a:xfrm>
            <a:off x="9691118" y="3355316"/>
            <a:ext cx="2286106" cy="478741"/>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feld 3">
            <a:extLst>
              <a:ext uri="{FF2B5EF4-FFF2-40B4-BE49-F238E27FC236}">
                <a16:creationId xmlns:a16="http://schemas.microsoft.com/office/drawing/2014/main" id="{7CE7E006-8215-28CD-EF5D-006A87FD4CDD}"/>
              </a:ext>
            </a:extLst>
          </p:cNvPr>
          <p:cNvSpPr txBox="1"/>
          <p:nvPr/>
        </p:nvSpPr>
        <p:spPr>
          <a:xfrm>
            <a:off x="4001841" y="3716485"/>
            <a:ext cx="1152940" cy="720000"/>
          </a:xfrm>
          <a:prstGeom prst="rect">
            <a:avLst/>
          </a:prstGeom>
          <a:solidFill>
            <a:srgbClr val="FFFFFF">
              <a:alpha val="64000"/>
            </a:srgbClr>
          </a:solidFill>
        </p:spPr>
        <p:txBody>
          <a:bodyPr wrap="square" rtlCol="0">
            <a:spAutoFit/>
          </a:bodyPr>
          <a:lstStyle/>
          <a:p>
            <a:endParaRPr lang="de-DE"/>
          </a:p>
        </p:txBody>
      </p:sp>
      <p:sp>
        <p:nvSpPr>
          <p:cNvPr id="5" name="Textfeld 4">
            <a:extLst>
              <a:ext uri="{FF2B5EF4-FFF2-40B4-BE49-F238E27FC236}">
                <a16:creationId xmlns:a16="http://schemas.microsoft.com/office/drawing/2014/main" id="{8E9DD6BB-880C-F534-8903-A701C710C09D}"/>
              </a:ext>
            </a:extLst>
          </p:cNvPr>
          <p:cNvSpPr txBox="1"/>
          <p:nvPr/>
        </p:nvSpPr>
        <p:spPr>
          <a:xfrm>
            <a:off x="5152445" y="2364552"/>
            <a:ext cx="2775005" cy="1889053"/>
          </a:xfrm>
          <a:prstGeom prst="rect">
            <a:avLst/>
          </a:prstGeom>
          <a:solidFill>
            <a:srgbClr val="FFFFFF">
              <a:alpha val="64000"/>
            </a:srgbClr>
          </a:solidFill>
        </p:spPr>
        <p:txBody>
          <a:bodyPr wrap="square" rtlCol="0">
            <a:spAutoFit/>
          </a:bodyPr>
          <a:lstStyle/>
          <a:p>
            <a:endParaRPr lang="de-DE"/>
          </a:p>
        </p:txBody>
      </p:sp>
      <p:sp>
        <p:nvSpPr>
          <p:cNvPr id="6" name="Textfeld 5">
            <a:extLst>
              <a:ext uri="{FF2B5EF4-FFF2-40B4-BE49-F238E27FC236}">
                <a16:creationId xmlns:a16="http://schemas.microsoft.com/office/drawing/2014/main" id="{8F7B2A29-510E-8EDD-389F-443D9971C32B}"/>
              </a:ext>
            </a:extLst>
          </p:cNvPr>
          <p:cNvSpPr txBox="1"/>
          <p:nvPr/>
        </p:nvSpPr>
        <p:spPr>
          <a:xfrm>
            <a:off x="700159" y="4436485"/>
            <a:ext cx="3816182" cy="2157008"/>
          </a:xfrm>
          <a:prstGeom prst="rect">
            <a:avLst/>
          </a:prstGeom>
          <a:solidFill>
            <a:srgbClr val="FFFFFF">
              <a:alpha val="64000"/>
            </a:srgbClr>
          </a:solidFill>
        </p:spPr>
        <p:txBody>
          <a:bodyPr wrap="square" rtlCol="0">
            <a:spAutoFit/>
          </a:bodyPr>
          <a:lstStyle/>
          <a:p>
            <a:endParaRPr lang="de-DE"/>
          </a:p>
        </p:txBody>
      </p:sp>
      <p:sp>
        <p:nvSpPr>
          <p:cNvPr id="17" name="TextBox 12">
            <a:extLst>
              <a:ext uri="{FF2B5EF4-FFF2-40B4-BE49-F238E27FC236}">
                <a16:creationId xmlns:a16="http://schemas.microsoft.com/office/drawing/2014/main" id="{F63D21CF-8B2D-1A42-BC39-448A54EBD69C}"/>
              </a:ext>
            </a:extLst>
          </p:cNvPr>
          <p:cNvSpPr txBox="1"/>
          <p:nvPr/>
        </p:nvSpPr>
        <p:spPr>
          <a:xfrm>
            <a:off x="397792" y="538434"/>
            <a:ext cx="10913935" cy="2246769"/>
          </a:xfrm>
          <a:prstGeom prst="rect">
            <a:avLst/>
          </a:prstGeom>
          <a:noFill/>
        </p:spPr>
        <p:txBody>
          <a:bodyPr wrap="square" rtlCol="0">
            <a:spAutoFit/>
          </a:bodyPr>
          <a:lstStyle/>
          <a:p>
            <a:r>
              <a:rPr lang="de-DE" sz="2800" dirty="0"/>
              <a:t>Beachten Sie, dass die Art der Verbindung unabhängig von der Art des Konzepts ist. Ein </a:t>
            </a:r>
            <a:r>
              <a:rPr lang="de-DE" sz="2800" dirty="0">
                <a:solidFill>
                  <a:srgbClr val="FF0000"/>
                </a:solidFill>
              </a:rPr>
              <a:t>negatives Konzept </a:t>
            </a:r>
            <a:r>
              <a:rPr lang="de-DE" sz="2800" dirty="0"/>
              <a:t>kann auch durch einen </a:t>
            </a:r>
            <a:r>
              <a:rPr lang="de-DE" sz="2800" b="1" dirty="0"/>
              <a:t>durchgezogenen Pfeil </a:t>
            </a:r>
            <a:r>
              <a:rPr lang="de-DE" sz="2800" dirty="0"/>
              <a:t>verbunden werden: Das bedeutet, dass das Risiko besteht, schlechtem Wetter ausgesetzt zu sein, da der Markt im Freien stattfindet.</a:t>
            </a:r>
          </a:p>
        </p:txBody>
      </p:sp>
      <p:sp>
        <p:nvSpPr>
          <p:cNvPr id="7" name="Textfeld 6">
            <a:extLst>
              <a:ext uri="{FF2B5EF4-FFF2-40B4-BE49-F238E27FC236}">
                <a16:creationId xmlns:a16="http://schemas.microsoft.com/office/drawing/2014/main" id="{ECFE8710-7BDD-4516-7E97-C08CF9677900}"/>
              </a:ext>
            </a:extLst>
          </p:cNvPr>
          <p:cNvSpPr txBox="1"/>
          <p:nvPr/>
        </p:nvSpPr>
        <p:spPr>
          <a:xfrm>
            <a:off x="4992659" y="4436485"/>
            <a:ext cx="620961" cy="580788"/>
          </a:xfrm>
          <a:prstGeom prst="rect">
            <a:avLst/>
          </a:prstGeom>
          <a:solidFill>
            <a:srgbClr val="FFFFFF">
              <a:alpha val="64000"/>
            </a:srgbClr>
          </a:solidFill>
        </p:spPr>
        <p:txBody>
          <a:bodyPr wrap="square" rtlCol="0">
            <a:spAutoFit/>
          </a:bodyPr>
          <a:lstStyle/>
          <a:p>
            <a:endParaRPr lang="de-DE"/>
          </a:p>
        </p:txBody>
      </p:sp>
    </p:spTree>
    <p:extLst>
      <p:ext uri="{BB962C8B-B14F-4D97-AF65-F5344CB8AC3E}">
        <p14:creationId xmlns:p14="http://schemas.microsoft.com/office/powerpoint/2010/main" val="2581595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D8FB4B-1E14-6C45-9B46-8259C1755824}"/>
              </a:ext>
            </a:extLst>
          </p:cNvPr>
          <p:cNvSpPr/>
          <p:nvPr/>
        </p:nvSpPr>
        <p:spPr>
          <a:xfrm>
            <a:off x="5972782" y="2968591"/>
            <a:ext cx="2567920" cy="1200329"/>
          </a:xfrm>
          <a:prstGeom prst="rect">
            <a:avLst/>
          </a:prstGeom>
        </p:spPr>
        <p:txBody>
          <a:bodyPr wrap="square">
            <a:spAutoFit/>
          </a:bodyPr>
          <a:lstStyle/>
          <a:p>
            <a:pPr lvl="0" algn="ctr" eaLnBrk="0" fontAlgn="base" hangingPunct="0">
              <a:spcBef>
                <a:spcPct val="0"/>
              </a:spcBef>
              <a:spcAft>
                <a:spcPct val="0"/>
              </a:spcAft>
            </a:pPr>
            <a:r>
              <a:rPr lang="de-DE" sz="2400" dirty="0"/>
              <a:t>Konzepte sind miteinander vereinbar.</a:t>
            </a:r>
          </a:p>
        </p:txBody>
      </p:sp>
      <p:cxnSp>
        <p:nvCxnSpPr>
          <p:cNvPr id="33" name="Straight Arrow Connector 32">
            <a:extLst>
              <a:ext uri="{FF2B5EF4-FFF2-40B4-BE49-F238E27FC236}">
                <a16:creationId xmlns:a16="http://schemas.microsoft.com/office/drawing/2014/main" id="{CA0627E7-4F8C-654F-B27C-9FFED3514806}"/>
              </a:ext>
            </a:extLst>
          </p:cNvPr>
          <p:cNvCxnSpPr>
            <a:cxnSpLocks/>
          </p:cNvCxnSpPr>
          <p:nvPr/>
        </p:nvCxnSpPr>
        <p:spPr>
          <a:xfrm>
            <a:off x="6434421" y="2822647"/>
            <a:ext cx="1550933"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56F0748-F71C-A040-A86F-F429DDB56AEC}"/>
              </a:ext>
            </a:extLst>
          </p:cNvPr>
          <p:cNvCxnSpPr>
            <a:cxnSpLocks/>
          </p:cNvCxnSpPr>
          <p:nvPr/>
        </p:nvCxnSpPr>
        <p:spPr>
          <a:xfrm>
            <a:off x="4159276" y="2816112"/>
            <a:ext cx="1498557" cy="6535"/>
          </a:xfrm>
          <a:prstGeom prst="straightConnector1">
            <a:avLst/>
          </a:prstGeom>
          <a:ln w="28575">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Rectangle 29">
            <a:extLst>
              <a:ext uri="{FF2B5EF4-FFF2-40B4-BE49-F238E27FC236}">
                <a16:creationId xmlns:a16="http://schemas.microsoft.com/office/drawing/2014/main" id="{D9F669F1-971E-F949-8994-654A62AFEF71}"/>
              </a:ext>
            </a:extLst>
          </p:cNvPr>
          <p:cNvSpPr>
            <a:spLocks noChangeArrowheads="1"/>
          </p:cNvSpPr>
          <p:nvPr/>
        </p:nvSpPr>
        <p:spPr bwMode="auto">
          <a:xfrm>
            <a:off x="5880417" y="542549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aa-ET" sz="1800" b="0" i="0" u="none" strike="noStrike" cap="none" normalizeH="0" baseline="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782B4DDB-50CD-E948-AA69-FF193B18E690}"/>
              </a:ext>
            </a:extLst>
          </p:cNvPr>
          <p:cNvSpPr/>
          <p:nvPr/>
        </p:nvSpPr>
        <p:spPr>
          <a:xfrm>
            <a:off x="350494" y="488571"/>
            <a:ext cx="11215548" cy="523220"/>
          </a:xfrm>
          <a:prstGeom prst="rect">
            <a:avLst/>
          </a:prstGeom>
        </p:spPr>
        <p:txBody>
          <a:bodyPr wrap="square">
            <a:spAutoFit/>
          </a:bodyPr>
          <a:lstStyle/>
          <a:p>
            <a:pPr algn="ctr"/>
            <a:r>
              <a:rPr lang="de-DE" sz="2800" dirty="0"/>
              <a:t>Hier sehen Sie noch einmal die Verbindungstypen</a:t>
            </a:r>
            <a:r>
              <a:rPr lang="en-US" sz="2800" dirty="0"/>
              <a:t>:</a:t>
            </a:r>
          </a:p>
        </p:txBody>
      </p:sp>
      <p:sp>
        <p:nvSpPr>
          <p:cNvPr id="13" name="Rectangle 2">
            <a:extLst>
              <a:ext uri="{FF2B5EF4-FFF2-40B4-BE49-F238E27FC236}">
                <a16:creationId xmlns:a16="http://schemas.microsoft.com/office/drawing/2014/main" id="{A4D8FB4B-1E14-6C45-9B46-8259C1755824}"/>
              </a:ext>
            </a:extLst>
          </p:cNvPr>
          <p:cNvSpPr/>
          <p:nvPr/>
        </p:nvSpPr>
        <p:spPr>
          <a:xfrm>
            <a:off x="3222882" y="2968132"/>
            <a:ext cx="2785692" cy="1200329"/>
          </a:xfrm>
          <a:prstGeom prst="rect">
            <a:avLst/>
          </a:prstGeom>
        </p:spPr>
        <p:txBody>
          <a:bodyPr wrap="square">
            <a:spAutoFit/>
          </a:bodyPr>
          <a:lstStyle/>
          <a:p>
            <a:pPr lvl="0" algn="ctr" eaLnBrk="0" fontAlgn="base" hangingPunct="0">
              <a:spcBef>
                <a:spcPct val="0"/>
              </a:spcBef>
              <a:spcAft>
                <a:spcPct val="0"/>
              </a:spcAft>
            </a:pPr>
            <a:r>
              <a:rPr lang="de-DE" sz="2400" dirty="0"/>
              <a:t>Konzepte stehen im Widerspruch zueinander.</a:t>
            </a:r>
          </a:p>
        </p:txBody>
      </p:sp>
      <p:sp>
        <p:nvSpPr>
          <p:cNvPr id="27" name="Rectangle 2">
            <a:extLst>
              <a:ext uri="{FF2B5EF4-FFF2-40B4-BE49-F238E27FC236}">
                <a16:creationId xmlns:a16="http://schemas.microsoft.com/office/drawing/2014/main" id="{A4D8FB4B-1E14-6C45-9B46-8259C1755824}"/>
              </a:ext>
            </a:extLst>
          </p:cNvPr>
          <p:cNvSpPr/>
          <p:nvPr/>
        </p:nvSpPr>
        <p:spPr>
          <a:xfrm>
            <a:off x="8019326" y="5524637"/>
            <a:ext cx="4108984" cy="1200329"/>
          </a:xfrm>
          <a:prstGeom prst="rect">
            <a:avLst/>
          </a:prstGeom>
        </p:spPr>
        <p:txBody>
          <a:bodyPr wrap="square">
            <a:spAutoFit/>
          </a:bodyPr>
          <a:lstStyle/>
          <a:p>
            <a:pPr lvl="0" eaLnBrk="0" fontAlgn="base" hangingPunct="0">
              <a:spcBef>
                <a:spcPct val="0"/>
              </a:spcBef>
              <a:spcAft>
                <a:spcPct val="0"/>
              </a:spcAft>
            </a:pPr>
            <a:r>
              <a:rPr lang="de-DE" altLang="aa-ET" sz="2400" dirty="0"/>
              <a:t>Erzeugt einen einseitigen Pfeil oder ändert die Richtung des Pfeils.</a:t>
            </a:r>
          </a:p>
        </p:txBody>
      </p:sp>
      <p:sp>
        <p:nvSpPr>
          <p:cNvPr id="5" name="Textfeld 4"/>
          <p:cNvSpPr txBox="1"/>
          <p:nvPr/>
        </p:nvSpPr>
        <p:spPr>
          <a:xfrm>
            <a:off x="8365436" y="3025905"/>
            <a:ext cx="3762874" cy="2246769"/>
          </a:xfrm>
          <a:prstGeom prst="rect">
            <a:avLst/>
          </a:prstGeom>
          <a:noFill/>
        </p:spPr>
        <p:txBody>
          <a:bodyPr wrap="square" rtlCol="0">
            <a:spAutoFit/>
          </a:bodyPr>
          <a:lstStyle/>
          <a:p>
            <a:r>
              <a:rPr lang="de-DE" sz="2000" dirty="0">
                <a:solidFill>
                  <a:srgbClr val="0070C0"/>
                </a:solidFill>
              </a:rPr>
              <a:t>Beispiele:</a:t>
            </a:r>
          </a:p>
          <a:p>
            <a:pPr marL="342900" indent="-342900">
              <a:buFont typeface="Symbol" pitchFamily="2" charset="2"/>
              <a:buChar char="-"/>
            </a:pPr>
            <a:r>
              <a:rPr lang="de-DE" sz="2000" dirty="0">
                <a:solidFill>
                  <a:srgbClr val="0070C0"/>
                </a:solidFill>
              </a:rPr>
              <a:t>Wenn das Wetter gut ist, geht Julia auf dem Wochenmarkt einkaufen.</a:t>
            </a:r>
          </a:p>
          <a:p>
            <a:pPr marL="342900" indent="-342900">
              <a:buFont typeface="Symbol" pitchFamily="2" charset="2"/>
              <a:buChar char="-"/>
            </a:pPr>
            <a:r>
              <a:rPr lang="de-DE" sz="2000" dirty="0">
                <a:solidFill>
                  <a:srgbClr val="0070C0"/>
                </a:solidFill>
              </a:rPr>
              <a:t>Wenn „gutes Wetter“, dann Einkauf auf dem „Wochenmarkt“</a:t>
            </a:r>
          </a:p>
        </p:txBody>
      </p:sp>
      <p:sp>
        <p:nvSpPr>
          <p:cNvPr id="19" name="Textfeld 18"/>
          <p:cNvSpPr txBox="1"/>
          <p:nvPr/>
        </p:nvSpPr>
        <p:spPr>
          <a:xfrm>
            <a:off x="286218" y="3025905"/>
            <a:ext cx="3476071" cy="2246769"/>
          </a:xfrm>
          <a:prstGeom prst="rect">
            <a:avLst/>
          </a:prstGeom>
          <a:noFill/>
        </p:spPr>
        <p:txBody>
          <a:bodyPr wrap="square" rtlCol="0">
            <a:spAutoFit/>
          </a:bodyPr>
          <a:lstStyle/>
          <a:p>
            <a:r>
              <a:rPr lang="de-DE" sz="2000" dirty="0">
                <a:solidFill>
                  <a:srgbClr val="0070C0"/>
                </a:solidFill>
              </a:rPr>
              <a:t>Beispiele:</a:t>
            </a:r>
          </a:p>
          <a:p>
            <a:pPr marL="342900" indent="-342900">
              <a:buFont typeface="Symbol" pitchFamily="2" charset="2"/>
              <a:buChar char="-"/>
            </a:pPr>
            <a:r>
              <a:rPr lang="de-DE" sz="2000" dirty="0">
                <a:solidFill>
                  <a:srgbClr val="0070C0"/>
                </a:solidFill>
              </a:rPr>
              <a:t>Wenn das Wetter schlecht ist, geht Julia nicht auf dem Wochenmarkt einkaufen.</a:t>
            </a:r>
          </a:p>
          <a:p>
            <a:pPr marL="342900" indent="-342900">
              <a:buFont typeface="Symbol" pitchFamily="2" charset="2"/>
              <a:buChar char="-"/>
            </a:pPr>
            <a:r>
              <a:rPr lang="de-DE" sz="2000" dirty="0">
                <a:solidFill>
                  <a:srgbClr val="0070C0"/>
                </a:solidFill>
              </a:rPr>
              <a:t>Wenn „schlechtes Wetter“, dann kein „Einkauf auf dem Wochenmarkt“</a:t>
            </a:r>
          </a:p>
        </p:txBody>
      </p:sp>
      <p:pic>
        <p:nvPicPr>
          <p:cNvPr id="7" name="Picture 6">
            <a:extLst>
              <a:ext uri="{FF2B5EF4-FFF2-40B4-BE49-F238E27FC236}">
                <a16:creationId xmlns:a16="http://schemas.microsoft.com/office/drawing/2014/main" id="{F93CF51B-E22D-014C-BFFB-7DE4D73A6AD6}"/>
              </a:ext>
            </a:extLst>
          </p:cNvPr>
          <p:cNvPicPr>
            <a:picLocks noChangeAspect="1"/>
          </p:cNvPicPr>
          <p:nvPr/>
        </p:nvPicPr>
        <p:blipFill>
          <a:blip r:embed="rId3">
            <a:extLst>
              <a:ext uri="{28A0092B-C50C-407E-A947-70E740481C1C}">
                <a14:useLocalDpi xmlns:a14="http://schemas.microsoft.com/office/drawing/2010/main"/>
              </a:ext>
            </a:extLst>
          </a:blip>
          <a:srcRect/>
          <a:stretch/>
        </p:blipFill>
        <p:spPr>
          <a:xfrm>
            <a:off x="3762289" y="1101952"/>
            <a:ext cx="4603147" cy="1498600"/>
          </a:xfrm>
          <a:prstGeom prst="rect">
            <a:avLst/>
          </a:prstGeom>
        </p:spPr>
      </p:pic>
      <p:pic>
        <p:nvPicPr>
          <p:cNvPr id="9" name="Picture 8">
            <a:extLst>
              <a:ext uri="{FF2B5EF4-FFF2-40B4-BE49-F238E27FC236}">
                <a16:creationId xmlns:a16="http://schemas.microsoft.com/office/drawing/2014/main" id="{103FAAA7-CD3D-BE4F-85E9-B1AF03B9E57F}"/>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5476478" y="5610157"/>
            <a:ext cx="1915886" cy="830998"/>
          </a:xfrm>
          <a:prstGeom prst="rect">
            <a:avLst/>
          </a:prstGeom>
        </p:spPr>
      </p:pic>
      <p:sp>
        <p:nvSpPr>
          <p:cNvPr id="12" name="TextBox 11">
            <a:extLst>
              <a:ext uri="{FF2B5EF4-FFF2-40B4-BE49-F238E27FC236}">
                <a16:creationId xmlns:a16="http://schemas.microsoft.com/office/drawing/2014/main" id="{0A29FF84-0ED2-4445-BAD8-CD08F8D7BDF1}"/>
              </a:ext>
            </a:extLst>
          </p:cNvPr>
          <p:cNvSpPr txBox="1"/>
          <p:nvPr/>
        </p:nvSpPr>
        <p:spPr>
          <a:xfrm>
            <a:off x="350494" y="5524637"/>
            <a:ext cx="4325968" cy="1200329"/>
          </a:xfrm>
          <a:prstGeom prst="rect">
            <a:avLst/>
          </a:prstGeom>
          <a:noFill/>
        </p:spPr>
        <p:txBody>
          <a:bodyPr wrap="square" rtlCol="0">
            <a:spAutoFit/>
          </a:bodyPr>
          <a:lstStyle/>
          <a:p>
            <a:r>
              <a:rPr lang="de-DE" sz="2400" dirty="0"/>
              <a:t>Erzeugt einen zweiseitigen Pfeil für Konzepte, die sich gegenseitig beeinflussen.</a:t>
            </a:r>
          </a:p>
        </p:txBody>
      </p:sp>
      <p:cxnSp>
        <p:nvCxnSpPr>
          <p:cNvPr id="4" name="Gerader Verbinder 3">
            <a:extLst>
              <a:ext uri="{FF2B5EF4-FFF2-40B4-BE49-F238E27FC236}">
                <a16:creationId xmlns:a16="http://schemas.microsoft.com/office/drawing/2014/main" id="{AF9D34CE-360C-4122-8D6D-43D5544D2B3E}"/>
              </a:ext>
            </a:extLst>
          </p:cNvPr>
          <p:cNvCxnSpPr/>
          <p:nvPr/>
        </p:nvCxnSpPr>
        <p:spPr>
          <a:xfrm>
            <a:off x="336000" y="5357004"/>
            <a:ext cx="11520000"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94599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extLst>
              <a:ext uri="{28A0092B-C50C-407E-A947-70E740481C1C}">
                <a14:useLocalDpi xmlns:a14="http://schemas.microsoft.com/office/drawing/2010/main" val="0"/>
              </a:ext>
            </a:extLst>
          </a:blip>
          <a:srcRect/>
          <a:stretch/>
        </p:blipFill>
        <p:spPr>
          <a:xfrm>
            <a:off x="1986210" y="2321053"/>
            <a:ext cx="4780350" cy="4302766"/>
          </a:xfrm>
          <a:prstGeom prst="rect">
            <a:avLst/>
          </a:prstGeom>
        </p:spPr>
      </p:pic>
      <p:sp>
        <p:nvSpPr>
          <p:cNvPr id="6" name="TextBox 12">
            <a:extLst>
              <a:ext uri="{FF2B5EF4-FFF2-40B4-BE49-F238E27FC236}">
                <a16:creationId xmlns:a16="http://schemas.microsoft.com/office/drawing/2014/main" id="{F63D21CF-8B2D-1A42-BC39-448A54EBD69C}"/>
              </a:ext>
            </a:extLst>
          </p:cNvPr>
          <p:cNvSpPr txBox="1"/>
          <p:nvPr/>
        </p:nvSpPr>
        <p:spPr>
          <a:xfrm>
            <a:off x="1698173" y="502671"/>
            <a:ext cx="10283258" cy="1815882"/>
          </a:xfrm>
          <a:prstGeom prst="rect">
            <a:avLst/>
          </a:prstGeom>
          <a:noFill/>
        </p:spPr>
        <p:txBody>
          <a:bodyPr wrap="square" rtlCol="0">
            <a:spAutoFit/>
          </a:bodyPr>
          <a:lstStyle/>
          <a:p>
            <a:r>
              <a:rPr lang="de-DE" sz="2800" dirty="0"/>
              <a:t>Da Julia nur bis zu </a:t>
            </a:r>
            <a:r>
              <a:rPr lang="de-DE" sz="2800" b="1" dirty="0"/>
              <a:t>vier Wörter </a:t>
            </a:r>
            <a:r>
              <a:rPr lang="de-DE" sz="2800" dirty="0"/>
              <a:t>in das Textfeld „Inhalt“ eingeben kann, kann sie jedes Konzept in ihrer </a:t>
            </a:r>
            <a:r>
              <a:rPr lang="de-DE" sz="2800" dirty="0" err="1"/>
              <a:t>Map</a:t>
            </a:r>
            <a:r>
              <a:rPr lang="de-DE" sz="2800" dirty="0"/>
              <a:t> zusätzlich </a:t>
            </a:r>
            <a:r>
              <a:rPr lang="de-DE" sz="2800" b="1" dirty="0"/>
              <a:t>kommentieren</a:t>
            </a:r>
            <a:r>
              <a:rPr lang="de-DE" sz="2800" dirty="0"/>
              <a:t>, indem sie doppelt darauf klickt und den Kommentar anschließend in das Textfeld „Kommentar“ eingibt.</a:t>
            </a:r>
          </a:p>
        </p:txBody>
      </p:sp>
      <p:sp>
        <p:nvSpPr>
          <p:cNvPr id="13" name="TextBox 12">
            <a:extLst>
              <a:ext uri="{FF2B5EF4-FFF2-40B4-BE49-F238E27FC236}">
                <a16:creationId xmlns:a16="http://schemas.microsoft.com/office/drawing/2014/main" id="{F63D21CF-8B2D-1A42-BC39-448A54EBD69C}"/>
              </a:ext>
            </a:extLst>
          </p:cNvPr>
          <p:cNvSpPr txBox="1"/>
          <p:nvPr/>
        </p:nvSpPr>
        <p:spPr>
          <a:xfrm>
            <a:off x="7240465" y="4927302"/>
            <a:ext cx="4421689" cy="1384995"/>
          </a:xfrm>
          <a:prstGeom prst="rect">
            <a:avLst/>
          </a:prstGeom>
          <a:noFill/>
        </p:spPr>
        <p:txBody>
          <a:bodyPr wrap="square" rtlCol="0">
            <a:spAutoFit/>
          </a:bodyPr>
          <a:lstStyle/>
          <a:p>
            <a:r>
              <a:rPr lang="de-DE" sz="2800" dirty="0"/>
              <a:t>Julia gibt folgenden Kommentar in das Textfeld ein.</a:t>
            </a:r>
          </a:p>
        </p:txBody>
      </p:sp>
      <p:pic>
        <p:nvPicPr>
          <p:cNvPr id="14" name="Grafik 1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18385" y="5036457"/>
            <a:ext cx="269567" cy="292031"/>
          </a:xfrm>
          <a:prstGeom prst="rect">
            <a:avLst/>
          </a:prstGeom>
        </p:spPr>
      </p:pic>
      <p:cxnSp>
        <p:nvCxnSpPr>
          <p:cNvPr id="5" name="Straight Arrow Connector 4">
            <a:extLst>
              <a:ext uri="{FF2B5EF4-FFF2-40B4-BE49-F238E27FC236}">
                <a16:creationId xmlns:a16="http://schemas.microsoft.com/office/drawing/2014/main" id="{BD09D3A7-D93E-F045-9DB1-D47F935E3F23}"/>
              </a:ext>
            </a:extLst>
          </p:cNvPr>
          <p:cNvCxnSpPr>
            <a:cxnSpLocks/>
          </p:cNvCxnSpPr>
          <p:nvPr/>
        </p:nvCxnSpPr>
        <p:spPr>
          <a:xfrm flipH="1">
            <a:off x="5192202" y="5756744"/>
            <a:ext cx="1971923" cy="36576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084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a:blip r:embed="rId3">
            <a:extLst>
              <a:ext uri="{28A0092B-C50C-407E-A947-70E740481C1C}">
                <a14:useLocalDpi xmlns:a14="http://schemas.microsoft.com/office/drawing/2010/main"/>
              </a:ext>
            </a:extLst>
          </a:blip>
          <a:srcRect/>
          <a:stretch/>
        </p:blipFill>
        <p:spPr>
          <a:xfrm>
            <a:off x="506808" y="2194838"/>
            <a:ext cx="3625137" cy="3951048"/>
          </a:xfrm>
          <a:prstGeom prst="rect">
            <a:avLst/>
          </a:prstGeom>
        </p:spPr>
      </p:pic>
      <p:sp>
        <p:nvSpPr>
          <p:cNvPr id="7" name="TextBox 12">
            <a:extLst>
              <a:ext uri="{FF2B5EF4-FFF2-40B4-BE49-F238E27FC236}">
                <a16:creationId xmlns:a16="http://schemas.microsoft.com/office/drawing/2014/main" id="{F63D21CF-8B2D-1A42-BC39-448A54EBD69C}"/>
              </a:ext>
            </a:extLst>
          </p:cNvPr>
          <p:cNvSpPr txBox="1"/>
          <p:nvPr/>
        </p:nvSpPr>
        <p:spPr>
          <a:xfrm>
            <a:off x="4949190" y="735727"/>
            <a:ext cx="7040880" cy="3170099"/>
          </a:xfrm>
          <a:prstGeom prst="rect">
            <a:avLst/>
          </a:prstGeom>
          <a:noFill/>
        </p:spPr>
        <p:txBody>
          <a:bodyPr wrap="square" rtlCol="0">
            <a:spAutoFit/>
          </a:bodyPr>
          <a:lstStyle/>
          <a:p>
            <a:endParaRPr lang="de-DE" sz="2800" dirty="0"/>
          </a:p>
          <a:p>
            <a:r>
              <a:rPr lang="de-DE" sz="2800" dirty="0"/>
              <a:t>Julia kann Konzepte und Verbindungen löschen, indem sie doppelt darauf klickt und dann auf das rote Mülleimer-Symbol klickt. </a:t>
            </a:r>
          </a:p>
          <a:p>
            <a:endParaRPr lang="de-DE" sz="3200" dirty="0"/>
          </a:p>
          <a:p>
            <a:r>
              <a:rPr lang="de-DE" sz="2800" dirty="0"/>
              <a:t>Auf der nächsten Seite können Sie Julias endgültige </a:t>
            </a:r>
            <a:r>
              <a:rPr lang="de-DE" sz="2800" dirty="0" err="1"/>
              <a:t>Map</a:t>
            </a:r>
            <a:r>
              <a:rPr lang="de-DE" sz="2800" dirty="0"/>
              <a:t> sehen!</a:t>
            </a:r>
          </a:p>
        </p:txBody>
      </p:sp>
      <p:cxnSp>
        <p:nvCxnSpPr>
          <p:cNvPr id="4" name="Straight Arrow Connector 32">
            <a:extLst>
              <a:ext uri="{FF2B5EF4-FFF2-40B4-BE49-F238E27FC236}">
                <a16:creationId xmlns:a16="http://schemas.microsoft.com/office/drawing/2014/main" id="{CA0627E7-4F8C-654F-B27C-9FFED3514806}"/>
              </a:ext>
            </a:extLst>
          </p:cNvPr>
          <p:cNvCxnSpPr>
            <a:cxnSpLocks/>
          </p:cNvCxnSpPr>
          <p:nvPr/>
        </p:nvCxnSpPr>
        <p:spPr>
          <a:xfrm flipH="1">
            <a:off x="3890075" y="1820985"/>
            <a:ext cx="1059115" cy="829225"/>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76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FD855316-81E1-4080-AD57-F39E8F2FC39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10706" y="692445"/>
            <a:ext cx="9766168" cy="5964381"/>
          </a:xfrm>
          <a:prstGeom prst="rect">
            <a:avLst/>
          </a:prstGeom>
        </p:spPr>
      </p:pic>
    </p:spTree>
    <p:extLst>
      <p:ext uri="{BB962C8B-B14F-4D97-AF65-F5344CB8AC3E}">
        <p14:creationId xmlns:p14="http://schemas.microsoft.com/office/powerpoint/2010/main" val="3969685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064467" y="1260726"/>
            <a:ext cx="3893071" cy="2810607"/>
          </a:xfrm>
          <a:prstGeom prst="rect">
            <a:avLst/>
          </a:prstGeom>
        </p:spPr>
      </p:pic>
      <p:sp>
        <p:nvSpPr>
          <p:cNvPr id="5" name="TextBox 4">
            <a:extLst>
              <a:ext uri="{FF2B5EF4-FFF2-40B4-BE49-F238E27FC236}">
                <a16:creationId xmlns:a16="http://schemas.microsoft.com/office/drawing/2014/main" id="{3E8AD549-0E2D-314D-B955-C7CE704BE3BF}"/>
              </a:ext>
            </a:extLst>
          </p:cNvPr>
          <p:cNvSpPr txBox="1"/>
          <p:nvPr/>
        </p:nvSpPr>
        <p:spPr>
          <a:xfrm>
            <a:off x="671830" y="645886"/>
            <a:ext cx="6197600" cy="1200329"/>
          </a:xfrm>
          <a:prstGeom prst="rect">
            <a:avLst/>
          </a:prstGeom>
          <a:noFill/>
        </p:spPr>
        <p:txBody>
          <a:bodyPr wrap="square" rtlCol="0">
            <a:spAutoFit/>
          </a:bodyPr>
          <a:lstStyle/>
          <a:p>
            <a:r>
              <a:rPr lang="de-DE" sz="2400" dirty="0"/>
              <a:t>Wenn Julia Hilfe beim Zeichnen ihrer Mind-Map benötigt, kann sie auf das grüne Fragezeichen-Symbol klicken. </a:t>
            </a:r>
          </a:p>
        </p:txBody>
      </p:sp>
      <p:cxnSp>
        <p:nvCxnSpPr>
          <p:cNvPr id="6" name="Straight Arrow Connector 5">
            <a:extLst>
              <a:ext uri="{FF2B5EF4-FFF2-40B4-BE49-F238E27FC236}">
                <a16:creationId xmlns:a16="http://schemas.microsoft.com/office/drawing/2014/main" id="{795EEDE2-A922-6044-94A7-BFA774366061}"/>
              </a:ext>
            </a:extLst>
          </p:cNvPr>
          <p:cNvCxnSpPr>
            <a:cxnSpLocks/>
          </p:cNvCxnSpPr>
          <p:nvPr/>
        </p:nvCxnSpPr>
        <p:spPr>
          <a:xfrm flipV="1">
            <a:off x="6698512" y="188686"/>
            <a:ext cx="3795317" cy="93391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6A3F00D-0354-7847-8832-DB1D1FC3CC4C}"/>
              </a:ext>
            </a:extLst>
          </p:cNvPr>
          <p:cNvPicPr>
            <a:picLocks noChangeAspect="1"/>
          </p:cNvPicPr>
          <p:nvPr/>
        </p:nvPicPr>
        <p:blipFill>
          <a:blip r:embed="rId4" cstate="print">
            <a:extLst>
              <a:ext uri="{28A0092B-C50C-407E-A947-70E740481C1C}">
                <a14:useLocalDpi xmlns:a14="http://schemas.microsoft.com/office/drawing/2010/main"/>
              </a:ext>
            </a:extLst>
          </a:blip>
          <a:srcRect/>
          <a:stretch/>
        </p:blipFill>
        <p:spPr>
          <a:xfrm>
            <a:off x="671830" y="2189331"/>
            <a:ext cx="3405680" cy="4164330"/>
          </a:xfrm>
          <a:prstGeom prst="rect">
            <a:avLst/>
          </a:prstGeom>
        </p:spPr>
      </p:pic>
      <p:sp>
        <p:nvSpPr>
          <p:cNvPr id="11" name="TextBox 10">
            <a:extLst>
              <a:ext uri="{FF2B5EF4-FFF2-40B4-BE49-F238E27FC236}">
                <a16:creationId xmlns:a16="http://schemas.microsoft.com/office/drawing/2014/main" id="{F53BE2D9-B510-4147-8300-52AF6F1ECC5B}"/>
              </a:ext>
            </a:extLst>
          </p:cNvPr>
          <p:cNvSpPr txBox="1"/>
          <p:nvPr/>
        </p:nvSpPr>
        <p:spPr>
          <a:xfrm>
            <a:off x="5015691" y="4891141"/>
            <a:ext cx="6197600" cy="1846659"/>
          </a:xfrm>
          <a:prstGeom prst="rect">
            <a:avLst/>
          </a:prstGeom>
          <a:noFill/>
        </p:spPr>
        <p:txBody>
          <a:bodyPr wrap="square" rtlCol="0">
            <a:spAutoFit/>
          </a:bodyPr>
          <a:lstStyle/>
          <a:p>
            <a:r>
              <a:rPr lang="de-DE" sz="2400" dirty="0"/>
              <a:t>Daraufhin erscheint ein Menü mit Schnellverweisen. Durch dieses kann sie navigieren, indem sie die Themen anklickt, bei denen sie Hilfe benötigt.</a:t>
            </a:r>
          </a:p>
          <a:p>
            <a:endParaRPr lang="en-US" dirty="0"/>
          </a:p>
        </p:txBody>
      </p:sp>
      <p:pic>
        <p:nvPicPr>
          <p:cNvPr id="12" name="Grafik 13">
            <a:extLst>
              <a:ext uri="{FF2B5EF4-FFF2-40B4-BE49-F238E27FC236}">
                <a16:creationId xmlns:a16="http://schemas.microsoft.com/office/drawing/2014/main" id="{79CDAC60-AC23-1140-8B63-C7319AABCBA4}"/>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918638" y="2043315"/>
            <a:ext cx="269567" cy="292031"/>
          </a:xfrm>
          <a:prstGeom prst="rect">
            <a:avLst/>
          </a:prstGeom>
        </p:spPr>
      </p:pic>
      <p:pic>
        <p:nvPicPr>
          <p:cNvPr id="13" name="Grafik 13">
            <a:extLst>
              <a:ext uri="{FF2B5EF4-FFF2-40B4-BE49-F238E27FC236}">
                <a16:creationId xmlns:a16="http://schemas.microsoft.com/office/drawing/2014/main" id="{D6CFA2B1-E6C8-374B-A9C4-0145BCE9D0F8}"/>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735408" y="304866"/>
            <a:ext cx="269567" cy="292031"/>
          </a:xfrm>
          <a:prstGeom prst="rect">
            <a:avLst/>
          </a:prstGeom>
        </p:spPr>
      </p:pic>
      <p:cxnSp>
        <p:nvCxnSpPr>
          <p:cNvPr id="15" name="Straight Arrow Connector 14">
            <a:extLst>
              <a:ext uri="{FF2B5EF4-FFF2-40B4-BE49-F238E27FC236}">
                <a16:creationId xmlns:a16="http://schemas.microsoft.com/office/drawing/2014/main" id="{4F870D49-13A3-484D-BC25-C02C0D0FE27F}"/>
              </a:ext>
            </a:extLst>
          </p:cNvPr>
          <p:cNvCxnSpPr>
            <a:cxnSpLocks/>
          </p:cNvCxnSpPr>
          <p:nvPr/>
        </p:nvCxnSpPr>
        <p:spPr>
          <a:xfrm flipH="1">
            <a:off x="4267200" y="2569029"/>
            <a:ext cx="3686629" cy="13062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543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0AD339-084A-DE44-B7D7-CD68BF9007C3}"/>
              </a:ext>
            </a:extLst>
          </p:cNvPr>
          <p:cNvSpPr txBox="1"/>
          <p:nvPr/>
        </p:nvSpPr>
        <p:spPr>
          <a:xfrm>
            <a:off x="7532371" y="948690"/>
            <a:ext cx="4328159" cy="1938992"/>
          </a:xfrm>
          <a:prstGeom prst="rect">
            <a:avLst/>
          </a:prstGeom>
          <a:noFill/>
        </p:spPr>
        <p:txBody>
          <a:bodyPr wrap="square" rtlCol="0">
            <a:spAutoFit/>
          </a:bodyPr>
          <a:lstStyle/>
          <a:p>
            <a:r>
              <a:rPr lang="de-DE" sz="2400" dirty="0"/>
              <a:t>Wenn Julia ihre Mind-Map fertiggestellt hat, muss sie auf das kleine </a:t>
            </a:r>
            <a:r>
              <a:rPr lang="de-DE" sz="2400" b="1" dirty="0"/>
              <a:t>Disketten-Symbol</a:t>
            </a:r>
            <a:r>
              <a:rPr lang="de-DE" sz="2400" dirty="0"/>
              <a:t> klicken, um diese zu speichern und das Programm zu verlassen:</a:t>
            </a:r>
          </a:p>
        </p:txBody>
      </p:sp>
      <p:cxnSp>
        <p:nvCxnSpPr>
          <p:cNvPr id="5" name="Straight Arrow Connector 4">
            <a:extLst>
              <a:ext uri="{FF2B5EF4-FFF2-40B4-BE49-F238E27FC236}">
                <a16:creationId xmlns:a16="http://schemas.microsoft.com/office/drawing/2014/main" id="{F16A74A7-BA02-5245-A9B7-3D18F4F6B971}"/>
              </a:ext>
            </a:extLst>
          </p:cNvPr>
          <p:cNvCxnSpPr>
            <a:cxnSpLocks/>
          </p:cNvCxnSpPr>
          <p:nvPr/>
        </p:nvCxnSpPr>
        <p:spPr>
          <a:xfrm flipV="1">
            <a:off x="10195560" y="359508"/>
            <a:ext cx="800686" cy="58918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FAC8049-C61B-C843-B9AC-3348194906E6}"/>
              </a:ext>
            </a:extLst>
          </p:cNvPr>
          <p:cNvSpPr txBox="1"/>
          <p:nvPr/>
        </p:nvSpPr>
        <p:spPr>
          <a:xfrm>
            <a:off x="7532372" y="3722133"/>
            <a:ext cx="4328158" cy="2677656"/>
          </a:xfrm>
          <a:prstGeom prst="rect">
            <a:avLst/>
          </a:prstGeom>
          <a:noFill/>
        </p:spPr>
        <p:txBody>
          <a:bodyPr wrap="square" rtlCol="0">
            <a:spAutoFit/>
          </a:bodyPr>
          <a:lstStyle/>
          <a:p>
            <a:r>
              <a:rPr lang="de-DE" sz="2400" b="1" dirty="0"/>
              <a:t>Hinweis</a:t>
            </a:r>
            <a:r>
              <a:rPr lang="de-DE" sz="2400" dirty="0"/>
              <a:t>: Sie kann ihre </a:t>
            </a:r>
            <a:r>
              <a:rPr lang="de-DE" sz="2400" dirty="0" err="1"/>
              <a:t>Map</a:t>
            </a:r>
            <a:r>
              <a:rPr lang="de-DE" sz="2400" dirty="0"/>
              <a:t> erst speichern, wenn sie </a:t>
            </a:r>
            <a:r>
              <a:rPr lang="de-DE" sz="2400" b="1" dirty="0"/>
              <a:t>alle Konzepte verbunden </a:t>
            </a:r>
            <a:r>
              <a:rPr lang="de-DE" sz="2400" dirty="0"/>
              <a:t>hat. </a:t>
            </a:r>
          </a:p>
          <a:p>
            <a:endParaRPr lang="de-DE" sz="2400" dirty="0"/>
          </a:p>
          <a:p>
            <a:r>
              <a:rPr lang="de-DE" sz="2400" dirty="0"/>
              <a:t>Außerdem muss sie </a:t>
            </a:r>
            <a:r>
              <a:rPr lang="de-DE" sz="2400" b="1"/>
              <a:t>mindestens </a:t>
            </a:r>
            <a:r>
              <a:rPr lang="de-DE" sz="2400" b="1" dirty="0"/>
              <a:t>8</a:t>
            </a:r>
            <a:r>
              <a:rPr lang="de-DE" sz="2400"/>
              <a:t> </a:t>
            </a:r>
            <a:r>
              <a:rPr lang="de-DE" sz="2400" dirty="0"/>
              <a:t>Konzepte zeichnen, um ihre </a:t>
            </a:r>
            <a:r>
              <a:rPr lang="de-DE" sz="2400" dirty="0" err="1"/>
              <a:t>Map</a:t>
            </a:r>
            <a:r>
              <a:rPr lang="de-DE" sz="2400" dirty="0"/>
              <a:t> speichern zu können. </a:t>
            </a:r>
          </a:p>
        </p:txBody>
      </p:sp>
      <p:pic>
        <p:nvPicPr>
          <p:cNvPr id="9" name="Grafik 8"/>
          <p:cNvPicPr>
            <a:picLocks noChangeAspect="1"/>
          </p:cNvPicPr>
          <p:nvPr/>
        </p:nvPicPr>
        <p:blipFill>
          <a:blip r:embed="rId3"/>
          <a:stretch>
            <a:fillRect/>
          </a:stretch>
        </p:blipFill>
        <p:spPr>
          <a:xfrm>
            <a:off x="9448800" y="2989831"/>
            <a:ext cx="495300" cy="409575"/>
          </a:xfrm>
          <a:prstGeom prst="rect">
            <a:avLst/>
          </a:prstGeom>
        </p:spPr>
      </p:pic>
      <p:pic>
        <p:nvPicPr>
          <p:cNvPr id="6" name="Grafik 5" descr="Ein Bild, das Diagramm enthält.&#10;&#10;Automatisch generierte Beschreibung">
            <a:extLst>
              <a:ext uri="{FF2B5EF4-FFF2-40B4-BE49-F238E27FC236}">
                <a16:creationId xmlns:a16="http://schemas.microsoft.com/office/drawing/2014/main" id="{154F053D-544E-6A05-1269-4F2E9356332A}"/>
              </a:ext>
            </a:extLst>
          </p:cNvPr>
          <p:cNvPicPr>
            <a:picLocks noChangeAspect="1"/>
          </p:cNvPicPr>
          <p:nvPr/>
        </p:nvPicPr>
        <p:blipFill rotWithShape="1">
          <a:blip r:embed="rId4">
            <a:extLst>
              <a:ext uri="{28A0092B-C50C-407E-A947-70E740481C1C}">
                <a14:useLocalDpi xmlns:a14="http://schemas.microsoft.com/office/drawing/2010/main" val="0"/>
              </a:ext>
            </a:extLst>
          </a:blip>
          <a:srcRect l="2804" r="1141"/>
          <a:stretch/>
        </p:blipFill>
        <p:spPr>
          <a:xfrm>
            <a:off x="141402" y="1277822"/>
            <a:ext cx="7277493" cy="4627113"/>
          </a:xfrm>
          <a:prstGeom prst="rect">
            <a:avLst/>
          </a:prstGeom>
        </p:spPr>
      </p:pic>
    </p:spTree>
    <p:extLst>
      <p:ext uri="{BB962C8B-B14F-4D97-AF65-F5344CB8AC3E}">
        <p14:creationId xmlns:p14="http://schemas.microsoft.com/office/powerpoint/2010/main" val="768875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FE11A6-52F6-FF4B-AAAA-B02934EEABE1}"/>
              </a:ext>
            </a:extLst>
          </p:cNvPr>
          <p:cNvSpPr/>
          <p:nvPr/>
        </p:nvSpPr>
        <p:spPr>
          <a:xfrm>
            <a:off x="531313" y="874454"/>
            <a:ext cx="11129373" cy="5109091"/>
          </a:xfrm>
          <a:prstGeom prst="rect">
            <a:avLst/>
          </a:prstGeom>
        </p:spPr>
        <p:txBody>
          <a:bodyPr wrap="square">
            <a:spAutoFit/>
          </a:bodyPr>
          <a:lstStyle/>
          <a:p>
            <a:r>
              <a:rPr lang="de-DE" sz="2800" u="sng" dirty="0"/>
              <a:t>Beispiel Wochenmarkt: </a:t>
            </a:r>
          </a:p>
          <a:p>
            <a:endParaRPr lang="de-DE" sz="2800" dirty="0"/>
          </a:p>
          <a:p>
            <a:r>
              <a:rPr lang="de-DE" sz="2800" dirty="0"/>
              <a:t>Julia kauft regelmäßig auf dem Wochenmarkt ein und hat viele verschiedene Gedanken und Eindrücke, wenn sie Wochenmärkte mit anderen Lebensmittelläden vergleicht. </a:t>
            </a:r>
          </a:p>
          <a:p>
            <a:endParaRPr lang="de-DE" sz="2800" dirty="0"/>
          </a:p>
          <a:p>
            <a:r>
              <a:rPr lang="de-DE" sz="2800" dirty="0"/>
              <a:t>Mit Hilfe des </a:t>
            </a:r>
            <a:r>
              <a:rPr lang="de-DE" sz="2800" dirty="0" err="1"/>
              <a:t>Mind</a:t>
            </a:r>
            <a:r>
              <a:rPr lang="de-DE" sz="2800" dirty="0"/>
              <a:t>-Mapping-Tools kann Julia ihre Eindrücke und Gedanken zum Thema „Einkaufen auf dem Wochenmarkt“ zeichnen. Zudem ist sie in der Lage, ihre verschriftlichten Eindrücke emotional zu bewerten und miteinander zu verknüpfen. </a:t>
            </a:r>
          </a:p>
          <a:p>
            <a:endParaRPr lang="en-US" sz="2800" dirty="0"/>
          </a:p>
          <a:p>
            <a:endParaRPr lang="aa-ET" dirty="0"/>
          </a:p>
        </p:txBody>
      </p:sp>
    </p:spTree>
    <p:extLst>
      <p:ext uri="{BB962C8B-B14F-4D97-AF65-F5344CB8AC3E}">
        <p14:creationId xmlns:p14="http://schemas.microsoft.com/office/powerpoint/2010/main" val="1791438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stretch>
            <a:fillRect/>
          </a:stretch>
        </p:blipFill>
        <p:spPr>
          <a:xfrm>
            <a:off x="314274" y="3585064"/>
            <a:ext cx="2321884" cy="1602236"/>
          </a:xfrm>
          <a:prstGeom prst="rect">
            <a:avLst/>
          </a:prstGeom>
        </p:spPr>
      </p:pic>
      <p:sp>
        <p:nvSpPr>
          <p:cNvPr id="8" name="Rectangle 7">
            <a:extLst>
              <a:ext uri="{FF2B5EF4-FFF2-40B4-BE49-F238E27FC236}">
                <a16:creationId xmlns:a16="http://schemas.microsoft.com/office/drawing/2014/main" id="{A887E5B7-902A-D048-8988-FBD283BD61BC}"/>
              </a:ext>
            </a:extLst>
          </p:cNvPr>
          <p:cNvSpPr/>
          <p:nvPr/>
        </p:nvSpPr>
        <p:spPr>
          <a:xfrm>
            <a:off x="314274" y="1940187"/>
            <a:ext cx="7805157" cy="1815882"/>
          </a:xfrm>
          <a:prstGeom prst="rect">
            <a:avLst/>
          </a:prstGeom>
        </p:spPr>
        <p:txBody>
          <a:bodyPr wrap="square">
            <a:spAutoFit/>
          </a:bodyPr>
          <a:lstStyle/>
          <a:p>
            <a:r>
              <a:rPr lang="de-DE" sz="2800" b="1" dirty="0"/>
              <a:t>Um Ideen hinzuzufügen</a:t>
            </a:r>
            <a:r>
              <a:rPr lang="de-DE" sz="2800" dirty="0"/>
              <a:t>, klickt sie einfach auf den hellen Hintergrund in unserem Programm.</a:t>
            </a:r>
          </a:p>
          <a:p>
            <a:endParaRPr lang="en-US" sz="2800" dirty="0"/>
          </a:p>
          <a:p>
            <a:endParaRPr lang="en-US" sz="2800" dirty="0"/>
          </a:p>
        </p:txBody>
      </p:sp>
      <p:pic>
        <p:nvPicPr>
          <p:cNvPr id="27" name="Grafik 2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341531" y="4241356"/>
            <a:ext cx="267370" cy="289651"/>
          </a:xfrm>
          <a:prstGeom prst="rect">
            <a:avLst/>
          </a:prstGeom>
        </p:spPr>
      </p:pic>
      <p:sp>
        <p:nvSpPr>
          <p:cNvPr id="7" name="Rechteck 6"/>
          <p:cNvSpPr/>
          <p:nvPr/>
        </p:nvSpPr>
        <p:spPr>
          <a:xfrm>
            <a:off x="2740216" y="3687287"/>
            <a:ext cx="8954813" cy="1815882"/>
          </a:xfrm>
          <a:prstGeom prst="rect">
            <a:avLst/>
          </a:prstGeom>
        </p:spPr>
        <p:txBody>
          <a:bodyPr wrap="square">
            <a:spAutoFit/>
          </a:bodyPr>
          <a:lstStyle/>
          <a:p>
            <a:r>
              <a:rPr lang="de-DE" sz="2800" dirty="0"/>
              <a:t>Daraufhin erscheint ein gelber Kasten.</a:t>
            </a:r>
            <a:endParaRPr lang="de-DE" sz="2800" dirty="0">
              <a:solidFill>
                <a:srgbClr val="FF0000"/>
              </a:solidFill>
            </a:endParaRPr>
          </a:p>
          <a:p>
            <a:r>
              <a:rPr lang="de-DE" sz="2800" dirty="0"/>
              <a:t>Durch erneutes Klicken auf eine freie Stelle des weißen Hintergrundes kann Julia weitere Konzepte hinzufügen.</a:t>
            </a:r>
          </a:p>
          <a:p>
            <a:endParaRPr lang="en-US" sz="2800" dirty="0"/>
          </a:p>
        </p:txBody>
      </p:sp>
      <p:sp>
        <p:nvSpPr>
          <p:cNvPr id="30" name="Rectangle 13">
            <a:extLst>
              <a:ext uri="{FF2B5EF4-FFF2-40B4-BE49-F238E27FC236}">
                <a16:creationId xmlns:a16="http://schemas.microsoft.com/office/drawing/2014/main" id="{9FE4B4AC-822E-714E-9258-75D323D75757}"/>
              </a:ext>
            </a:extLst>
          </p:cNvPr>
          <p:cNvSpPr/>
          <p:nvPr/>
        </p:nvSpPr>
        <p:spPr>
          <a:xfrm>
            <a:off x="6095999" y="781737"/>
            <a:ext cx="5916461"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3">
            <a:extLst>
              <a:ext uri="{FF2B5EF4-FFF2-40B4-BE49-F238E27FC236}">
                <a16:creationId xmlns:a16="http://schemas.microsoft.com/office/drawing/2014/main" id="{9FE4B4AC-822E-714E-9258-75D323D75757}"/>
              </a:ext>
            </a:extLst>
          </p:cNvPr>
          <p:cNvSpPr/>
          <p:nvPr/>
        </p:nvSpPr>
        <p:spPr>
          <a:xfrm>
            <a:off x="262769" y="820173"/>
            <a:ext cx="5179182"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3774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39BBF76A-C4B3-2FD5-729E-923301039FF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3899" y="2386256"/>
            <a:ext cx="4992014" cy="3723036"/>
          </a:xfrm>
          <a:prstGeom prst="rect">
            <a:avLst/>
          </a:prstGeom>
        </p:spPr>
      </p:pic>
      <p:sp>
        <p:nvSpPr>
          <p:cNvPr id="8" name="Rectangle 7">
            <a:extLst>
              <a:ext uri="{FF2B5EF4-FFF2-40B4-BE49-F238E27FC236}">
                <a16:creationId xmlns:a16="http://schemas.microsoft.com/office/drawing/2014/main" id="{A887E5B7-902A-D048-8988-FBD283BD61BC}"/>
              </a:ext>
            </a:extLst>
          </p:cNvPr>
          <p:cNvSpPr/>
          <p:nvPr/>
        </p:nvSpPr>
        <p:spPr>
          <a:xfrm>
            <a:off x="458653" y="1237543"/>
            <a:ext cx="7805157" cy="1815882"/>
          </a:xfrm>
          <a:prstGeom prst="rect">
            <a:avLst/>
          </a:prstGeom>
        </p:spPr>
        <p:txBody>
          <a:bodyPr wrap="square">
            <a:spAutoFit/>
          </a:bodyPr>
          <a:lstStyle/>
          <a:p>
            <a:r>
              <a:rPr lang="de-DE" sz="2800" b="1" dirty="0"/>
              <a:t>Um Ideen zu bearbeiten</a:t>
            </a:r>
            <a:r>
              <a:rPr lang="de-DE" sz="2800" dirty="0"/>
              <a:t>,</a:t>
            </a:r>
            <a:r>
              <a:rPr lang="de-DE" sz="2800" dirty="0">
                <a:solidFill>
                  <a:srgbClr val="FF0000"/>
                </a:solidFill>
              </a:rPr>
              <a:t> </a:t>
            </a:r>
            <a:r>
              <a:rPr lang="de-DE" sz="2800" dirty="0"/>
              <a:t>klickt Julia doppelt auf das gezeichnete Konzept.</a:t>
            </a:r>
          </a:p>
          <a:p>
            <a:endParaRPr lang="en-US" sz="2800" dirty="0"/>
          </a:p>
          <a:p>
            <a:endParaRPr lang="en-US" sz="2800" dirty="0"/>
          </a:p>
        </p:txBody>
      </p:sp>
      <p:sp>
        <p:nvSpPr>
          <p:cNvPr id="7" name="Rechteck 6"/>
          <p:cNvSpPr/>
          <p:nvPr/>
        </p:nvSpPr>
        <p:spPr>
          <a:xfrm>
            <a:off x="6019073" y="2523131"/>
            <a:ext cx="5449028" cy="2677656"/>
          </a:xfrm>
          <a:prstGeom prst="rect">
            <a:avLst/>
          </a:prstGeom>
        </p:spPr>
        <p:txBody>
          <a:bodyPr wrap="square">
            <a:spAutoFit/>
          </a:bodyPr>
          <a:lstStyle/>
          <a:p>
            <a:r>
              <a:rPr lang="de-DE" sz="2800" dirty="0"/>
              <a:t>Es öffnet sich ein Dialogfenster.</a:t>
            </a:r>
          </a:p>
          <a:p>
            <a:r>
              <a:rPr lang="de-DE" sz="2800" dirty="0"/>
              <a:t>Hier kann Julia den Inhalt, die Art und die Stärke des Konzepts ändern sowie einen Kommentar hinzufügen. </a:t>
            </a:r>
          </a:p>
          <a:p>
            <a:endParaRPr lang="en-US" sz="2800" dirty="0"/>
          </a:p>
        </p:txBody>
      </p:sp>
      <p:pic>
        <p:nvPicPr>
          <p:cNvPr id="27" name="Grafik 26"/>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360782" y="4247774"/>
            <a:ext cx="208136" cy="225481"/>
          </a:xfrm>
          <a:prstGeom prst="rect">
            <a:avLst/>
          </a:prstGeom>
        </p:spPr>
      </p:pic>
    </p:spTree>
    <p:extLst>
      <p:ext uri="{BB962C8B-B14F-4D97-AF65-F5344CB8AC3E}">
        <p14:creationId xmlns:p14="http://schemas.microsoft.com/office/powerpoint/2010/main" val="1204391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303331" y="699171"/>
            <a:ext cx="11402714" cy="1815882"/>
          </a:xfrm>
          <a:prstGeom prst="rect">
            <a:avLst/>
          </a:prstGeom>
        </p:spPr>
        <p:txBody>
          <a:bodyPr wrap="square">
            <a:spAutoFit/>
          </a:bodyPr>
          <a:lstStyle/>
          <a:p>
            <a:r>
              <a:rPr lang="de-DE" sz="2800" dirty="0"/>
              <a:t>Julia hat den </a:t>
            </a:r>
            <a:r>
              <a:rPr lang="de-DE" sz="2800" b="1" dirty="0"/>
              <a:t>Inhalt</a:t>
            </a:r>
            <a:r>
              <a:rPr lang="de-DE" sz="2800" dirty="0"/>
              <a:t> des Konzepts geändert, indem sie „Einkauf auf dem Wochenmarkt“ in das Inhaltsfeld geschrieben hat: </a:t>
            </a:r>
          </a:p>
          <a:p>
            <a:endParaRPr lang="en-US" sz="2800" dirty="0"/>
          </a:p>
          <a:p>
            <a:endParaRPr lang="en-US" sz="2800" dirty="0"/>
          </a:p>
        </p:txBody>
      </p:sp>
      <p:sp>
        <p:nvSpPr>
          <p:cNvPr id="5" name="Rectangle 7">
            <a:extLst>
              <a:ext uri="{FF2B5EF4-FFF2-40B4-BE49-F238E27FC236}">
                <a16:creationId xmlns:a16="http://schemas.microsoft.com/office/drawing/2014/main" id="{A887E5B7-902A-D048-8988-FBD283BD61BC}"/>
              </a:ext>
            </a:extLst>
          </p:cNvPr>
          <p:cNvSpPr/>
          <p:nvPr/>
        </p:nvSpPr>
        <p:spPr>
          <a:xfrm>
            <a:off x="303331" y="5434156"/>
            <a:ext cx="11269668" cy="1487587"/>
          </a:xfrm>
          <a:prstGeom prst="rect">
            <a:avLst/>
          </a:prstGeom>
        </p:spPr>
        <p:txBody>
          <a:bodyPr wrap="square">
            <a:spAutoFit/>
          </a:bodyPr>
          <a:lstStyle/>
          <a:p>
            <a:pPr algn="just">
              <a:spcAft>
                <a:spcPts val="800"/>
              </a:spcAft>
            </a:pPr>
            <a:r>
              <a:rPr lang="de-DE" sz="2800" dirty="0"/>
              <a:t>Nun kann Julia andere Konzepte miteinbeziehen, die für ihre Entscheidung, auf dem Wochen einzukaufen, wichtig sind. </a:t>
            </a:r>
          </a:p>
          <a:p>
            <a:pPr algn="just">
              <a:spcAft>
                <a:spcPts val="800"/>
              </a:spcAft>
            </a:pPr>
            <a:endParaRPr lang="aa-ET" sz="2800" dirty="0"/>
          </a:p>
        </p:txBody>
      </p:sp>
      <p:pic>
        <p:nvPicPr>
          <p:cNvPr id="6" name="Grafik 5">
            <a:extLst>
              <a:ext uri="{FF2B5EF4-FFF2-40B4-BE49-F238E27FC236}">
                <a16:creationId xmlns:a16="http://schemas.microsoft.com/office/drawing/2014/main" id="{D89BB2AF-554D-346B-D071-1EEBDEABC857}"/>
              </a:ext>
            </a:extLst>
          </p:cNvPr>
          <p:cNvPicPr>
            <a:picLocks noChangeAspect="1"/>
          </p:cNvPicPr>
          <p:nvPr/>
        </p:nvPicPr>
        <p:blipFill>
          <a:blip r:embed="rId3">
            <a:extLst>
              <a:ext uri="{28A0092B-C50C-407E-A947-70E740481C1C}">
                <a14:useLocalDpi xmlns:a14="http://schemas.microsoft.com/office/drawing/2010/main" val="0"/>
              </a:ext>
            </a:extLst>
          </a:blip>
          <a:srcRect t="669" b="669"/>
          <a:stretch/>
        </p:blipFill>
        <p:spPr>
          <a:xfrm>
            <a:off x="3401115" y="1654857"/>
            <a:ext cx="5126291" cy="3779299"/>
          </a:xfrm>
          <a:prstGeom prst="rect">
            <a:avLst/>
          </a:prstGeom>
        </p:spPr>
      </p:pic>
    </p:spTree>
    <p:extLst>
      <p:ext uri="{BB962C8B-B14F-4D97-AF65-F5344CB8AC3E}">
        <p14:creationId xmlns:p14="http://schemas.microsoft.com/office/powerpoint/2010/main" val="1969270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2895BDF4-C6FD-F652-B9FB-3A2258E28A8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641413" y="1018793"/>
            <a:ext cx="7252328" cy="4217737"/>
          </a:xfrm>
          <a:prstGeom prst="rect">
            <a:avLst/>
          </a:prstGeom>
        </p:spPr>
      </p:pic>
      <p:pic>
        <p:nvPicPr>
          <p:cNvPr id="27" name="Grafik 26"/>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264686" y="3330950"/>
            <a:ext cx="181015" cy="196100"/>
          </a:xfrm>
          <a:prstGeom prst="rect">
            <a:avLst/>
          </a:prstGeom>
        </p:spPr>
      </p:pic>
      <p:sp>
        <p:nvSpPr>
          <p:cNvPr id="7" name="Rechteck 6"/>
          <p:cNvSpPr/>
          <p:nvPr/>
        </p:nvSpPr>
        <p:spPr>
          <a:xfrm>
            <a:off x="2209800" y="5473005"/>
            <a:ext cx="8954813" cy="1384995"/>
          </a:xfrm>
          <a:prstGeom prst="rect">
            <a:avLst/>
          </a:prstGeom>
        </p:spPr>
        <p:txBody>
          <a:bodyPr wrap="square">
            <a:spAutoFit/>
          </a:bodyPr>
          <a:lstStyle/>
          <a:p>
            <a:r>
              <a:rPr lang="de-DE" sz="2800" dirty="0"/>
              <a:t>Als Nächstes hält sie fest, dass der Wochenmarkt im Freien stattfindet.</a:t>
            </a:r>
          </a:p>
          <a:p>
            <a:endParaRPr lang="en-US" sz="2800" dirty="0"/>
          </a:p>
        </p:txBody>
      </p:sp>
    </p:spTree>
    <p:extLst>
      <p:ext uri="{BB962C8B-B14F-4D97-AF65-F5344CB8AC3E}">
        <p14:creationId xmlns:p14="http://schemas.microsoft.com/office/powerpoint/2010/main" val="411794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76029BA3-913F-AE55-A68D-3FA7BA9E08F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635191" y="2311020"/>
            <a:ext cx="6457342" cy="4133625"/>
          </a:xfrm>
          <a:prstGeom prst="rect">
            <a:avLst/>
          </a:prstGeom>
        </p:spPr>
      </p:pic>
      <p:sp>
        <p:nvSpPr>
          <p:cNvPr id="7" name="Rechteck 6"/>
          <p:cNvSpPr/>
          <p:nvPr/>
        </p:nvSpPr>
        <p:spPr>
          <a:xfrm>
            <a:off x="404151" y="3784583"/>
            <a:ext cx="5691849" cy="1384995"/>
          </a:xfrm>
          <a:prstGeom prst="rect">
            <a:avLst/>
          </a:prstGeom>
        </p:spPr>
        <p:txBody>
          <a:bodyPr wrap="square">
            <a:spAutoFit/>
          </a:bodyPr>
          <a:lstStyle/>
          <a:p>
            <a:r>
              <a:rPr lang="de-DE" sz="2800" dirty="0"/>
              <a:t>Julia fügt zwei weitere Konzepte hinzu.</a:t>
            </a:r>
          </a:p>
          <a:p>
            <a:endParaRPr lang="en-US" sz="2800" dirty="0"/>
          </a:p>
        </p:txBody>
      </p:sp>
      <p:cxnSp>
        <p:nvCxnSpPr>
          <p:cNvPr id="14" name="Gerade Verbindung mit Pfeil 13"/>
          <p:cNvCxnSpPr>
            <a:cxnSpLocks/>
          </p:cNvCxnSpPr>
          <p:nvPr/>
        </p:nvCxnSpPr>
        <p:spPr>
          <a:xfrm flipV="1">
            <a:off x="5200771" y="2691955"/>
            <a:ext cx="4351443" cy="1259559"/>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cxnSp>
        <p:nvCxnSpPr>
          <p:cNvPr id="17" name="Gerade Verbindung mit Pfeil 16"/>
          <p:cNvCxnSpPr/>
          <p:nvPr/>
        </p:nvCxnSpPr>
        <p:spPr>
          <a:xfrm>
            <a:off x="4485373" y="4307803"/>
            <a:ext cx="715398" cy="1092628"/>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90628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71E54D8F-11D8-4CA4-EF62-CFE8A4E45736}"/>
              </a:ext>
            </a:extLst>
          </p:cNvPr>
          <p:cNvPicPr>
            <a:picLocks noChangeAspect="1"/>
          </p:cNvPicPr>
          <p:nvPr/>
        </p:nvPicPr>
        <p:blipFill>
          <a:blip r:embed="rId3">
            <a:extLst>
              <a:ext uri="{28A0092B-C50C-407E-A947-70E740481C1C}">
                <a14:useLocalDpi xmlns:a14="http://schemas.microsoft.com/office/drawing/2010/main"/>
              </a:ext>
            </a:extLst>
          </a:blip>
          <a:srcRect/>
          <a:stretch/>
        </p:blipFill>
        <p:spPr>
          <a:xfrm>
            <a:off x="5478449" y="1924642"/>
            <a:ext cx="5522367" cy="4576947"/>
          </a:xfrm>
          <a:prstGeom prst="rect">
            <a:avLst/>
          </a:prstGeom>
        </p:spPr>
      </p:pic>
      <p:sp>
        <p:nvSpPr>
          <p:cNvPr id="7" name="Rechteck 6"/>
          <p:cNvSpPr/>
          <p:nvPr/>
        </p:nvSpPr>
        <p:spPr>
          <a:xfrm>
            <a:off x="595682" y="984843"/>
            <a:ext cx="5798345" cy="1384995"/>
          </a:xfrm>
          <a:prstGeom prst="rect">
            <a:avLst/>
          </a:prstGeom>
        </p:spPr>
        <p:txBody>
          <a:bodyPr wrap="square">
            <a:spAutoFit/>
          </a:bodyPr>
          <a:lstStyle/>
          <a:p>
            <a:r>
              <a:rPr lang="de-DE" sz="2800" b="0" i="0" u="none" strike="noStrike" dirty="0">
                <a:solidFill>
                  <a:srgbClr val="1B1E25"/>
                </a:solidFill>
                <a:effectLst/>
                <a:latin typeface="-apple-system"/>
              </a:rPr>
              <a:t>Gelbe </a:t>
            </a:r>
            <a:r>
              <a:rPr lang="de-DE" sz="2800" b="0" i="0" u="none" strike="noStrike" dirty="0">
                <a:effectLst/>
                <a:latin typeface="-apple-system"/>
              </a:rPr>
              <a:t>Rechtecke</a:t>
            </a:r>
            <a:r>
              <a:rPr lang="de-DE" sz="2800" b="0" i="0" u="none" strike="noStrike" dirty="0">
                <a:solidFill>
                  <a:srgbClr val="FF0000"/>
                </a:solidFill>
                <a:effectLst/>
                <a:latin typeface="-apple-system"/>
              </a:rPr>
              <a:t> </a:t>
            </a:r>
            <a:r>
              <a:rPr lang="de-DE" sz="2800" b="0" i="0" u="none" strike="noStrike" dirty="0">
                <a:solidFill>
                  <a:srgbClr val="1B1E25"/>
                </a:solidFill>
                <a:effectLst/>
                <a:latin typeface="-apple-system"/>
              </a:rPr>
              <a:t>stehen für neutrale Begriffe.</a:t>
            </a:r>
          </a:p>
          <a:p>
            <a:endParaRPr lang="en-US" sz="2800" dirty="0"/>
          </a:p>
        </p:txBody>
      </p:sp>
      <p:sp>
        <p:nvSpPr>
          <p:cNvPr id="2" name="Rechteck 1"/>
          <p:cNvSpPr/>
          <p:nvPr/>
        </p:nvSpPr>
        <p:spPr>
          <a:xfrm>
            <a:off x="476156" y="2520969"/>
            <a:ext cx="4461604" cy="3539430"/>
          </a:xfrm>
          <a:prstGeom prst="rect">
            <a:avLst/>
          </a:prstGeom>
        </p:spPr>
        <p:txBody>
          <a:bodyPr wrap="square">
            <a:spAutoFit/>
          </a:bodyPr>
          <a:lstStyle/>
          <a:p>
            <a:r>
              <a:rPr lang="de-DE" sz="2800" dirty="0"/>
              <a:t>Konzepte können positiv, negativ, neutral oder ambivalent sein. </a:t>
            </a:r>
          </a:p>
          <a:p>
            <a:r>
              <a:rPr lang="de-DE" sz="2800" dirty="0"/>
              <a:t>Um ihre Bewertung des Konzeptes anzupassen, klickt Julia doppelt auf ein Konzept und nutzt den Schieberegler.</a:t>
            </a:r>
            <a:endParaRPr lang="de-DE" sz="3200" dirty="0"/>
          </a:p>
          <a:p>
            <a:endParaRPr lang="en-CA" sz="2800" dirty="0"/>
          </a:p>
        </p:txBody>
      </p:sp>
      <p:cxnSp>
        <p:nvCxnSpPr>
          <p:cNvPr id="16" name="Gerade Verbindung mit Pfeil 15"/>
          <p:cNvCxnSpPr>
            <a:cxnSpLocks/>
          </p:cNvCxnSpPr>
          <p:nvPr/>
        </p:nvCxnSpPr>
        <p:spPr>
          <a:xfrm flipV="1">
            <a:off x="5012107" y="4177364"/>
            <a:ext cx="1945278" cy="508936"/>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pic>
        <p:nvPicPr>
          <p:cNvPr id="15" name="Grafik 14"/>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096000" y="3887758"/>
            <a:ext cx="170046" cy="184216"/>
          </a:xfrm>
          <a:prstGeom prst="rect">
            <a:avLst/>
          </a:prstGeom>
        </p:spPr>
      </p:pic>
      <p:pic>
        <p:nvPicPr>
          <p:cNvPr id="6" name="Grafik 5">
            <a:extLst>
              <a:ext uri="{FF2B5EF4-FFF2-40B4-BE49-F238E27FC236}">
                <a16:creationId xmlns:a16="http://schemas.microsoft.com/office/drawing/2014/main" id="{69922F55-3ECB-1D4D-2AA6-8251E6881CDC}"/>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 t="36" r="55480" b="59766"/>
          <a:stretch/>
        </p:blipFill>
        <p:spPr>
          <a:xfrm>
            <a:off x="6107780" y="805091"/>
            <a:ext cx="1501618" cy="1015528"/>
          </a:xfrm>
          <a:prstGeom prst="rect">
            <a:avLst/>
          </a:prstGeom>
        </p:spPr>
      </p:pic>
    </p:spTree>
    <p:extLst>
      <p:ext uri="{BB962C8B-B14F-4D97-AF65-F5344CB8AC3E}">
        <p14:creationId xmlns:p14="http://schemas.microsoft.com/office/powerpoint/2010/main" val="4021439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1334</Words>
  <Application>Microsoft Office PowerPoint</Application>
  <PresentationFormat>Breitbild</PresentationFormat>
  <Paragraphs>128</Paragraphs>
  <Slides>27</Slides>
  <Notes>27</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27</vt:i4>
      </vt:variant>
    </vt:vector>
  </HeadingPairs>
  <TitlesOfParts>
    <vt:vector size="34" baseType="lpstr">
      <vt:lpstr>-apple-system</vt:lpstr>
      <vt:lpstr>Arial</vt:lpstr>
      <vt:lpstr>Calibri</vt:lpstr>
      <vt:lpstr>Calibri Light</vt:lpstr>
      <vt:lpstr>Symbol</vt:lpstr>
      <vt:lpstr>Times New Roman</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Lisa Reuter;Michael Gorki</dc:creator>
  <cp:lastModifiedBy>Michael Gorki</cp:lastModifiedBy>
  <cp:revision>193</cp:revision>
  <dcterms:created xsi:type="dcterms:W3CDTF">2020-04-12T18:21:34Z</dcterms:created>
  <dcterms:modified xsi:type="dcterms:W3CDTF">2023-05-03T08:54:55Z</dcterms:modified>
</cp:coreProperties>
</file>