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Mon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E3E318-08D4-46B7-833B-BF6B8FE30FB5}">
  <a:tblStyle styleId="{FFE3E318-08D4-46B7-833B-BF6B8FE30F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53" autoAdjust="0"/>
  </p:normalViewPr>
  <p:slideViewPr>
    <p:cSldViewPr snapToGrid="0">
      <p:cViewPr varScale="1">
        <p:scale>
          <a:sx n="98" d="100"/>
          <a:sy n="98" d="100"/>
        </p:scale>
        <p:origin x="189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Welcome to our journey into the world of software testing to improve the Cognitive-Affective Map tools. Together, we'll unlock the secrets to craft flawless applications, transforming obstacles and bugs into stepping stones towards excellence.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44100e2d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44100e2d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chemeClr val="dk1"/>
                </a:solidFill>
              </a:rPr>
              <a:t>CSS as </a:t>
            </a:r>
            <a:r>
              <a:rPr lang="en-US" dirty="0">
                <a:solidFill>
                  <a:schemeClr val="dk1"/>
                </a:solidFill>
              </a:rPr>
              <a:t>explained is applied to HTML to style and layout web pages.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style argument makes the background of this footer section red, so the "Bye </a:t>
            </a:r>
            <a:r>
              <a:rPr lang="en-US" dirty="0" err="1"/>
              <a:t>bye</a:t>
            </a:r>
            <a:r>
              <a:rPr lang="en-US" dirty="0"/>
              <a:t>" message will appear with a red backdrop, making it stand out.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44100e2da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44100e2d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chemeClr val="dk1"/>
                </a:solidFill>
              </a:rPr>
              <a:t>Now JavaScript brings </a:t>
            </a:r>
            <a:r>
              <a:rPr lang="en-US" dirty="0">
                <a:solidFill>
                  <a:schemeClr val="dk1"/>
                </a:solidFill>
              </a:rPr>
              <a:t>web pages to life by adding functionality and interactivity.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code here waits for someone to click on the footer section of a webpage. When someone clicks the footer, a small pop-up message will appear that says, 'IEEEE you clicked on the footer!'. It's like setting up a fun surprise for anyone who decides to click on that bottom part of the page.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44100e2da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44100e2d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In the world of web pages, event listeners like the previous one are like little spies you place on different parts of a page (like buttons, images, or the footer) to watch for specific actions by visitors. These actions are called "events."</a:t>
            </a:r>
          </a:p>
          <a:p>
            <a:r>
              <a:rPr lang="en-US" dirty="0"/>
              <a:t>Events can be many things: someone clicking a mouse button, pressing a key on the keyboard, moving the mouse over an element, or even loading the page itself.</a:t>
            </a:r>
          </a:p>
          <a:p>
            <a:r>
              <a:rPr lang="en-US" dirty="0"/>
              <a:t>When an event listener detects its specific event, it triggers a response you've set up, like displaying a message.</a:t>
            </a:r>
          </a:p>
          <a:p>
            <a:endParaRPr lang="en-US" dirty="0"/>
          </a:p>
          <a:p>
            <a:endParaRPr lang="en-US" dirty="0"/>
          </a:p>
          <a:p>
            <a:pPr marL="158750" indent="0">
              <a:buNone/>
            </a:pPr>
            <a:r>
              <a:rPr lang="en-US" dirty="0"/>
              <a:t>Basically combining multiple event listeners enabled us to created the </a:t>
            </a:r>
            <a:r>
              <a:rPr lang="en-US" sz="1100" b="0" i="0" u="none" strike="noStrike" cap="none" dirty="0">
                <a:solidFill>
                  <a:srgbClr val="000000"/>
                </a:solidFill>
                <a:effectLst/>
                <a:latin typeface="Arial"/>
                <a:ea typeface="Arial"/>
                <a:cs typeface="Arial"/>
                <a:sym typeface="Arial"/>
              </a:rPr>
              <a:t>Cognitive-Affective Map Extended Logic (C.A.M.E.L.) to collect data.</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44100e2d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44100e2d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If you want now to look under the hood of your browser you can open the so called “console”, which I will show you on the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7db07488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7db0748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a059c2c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a059c2c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would like to learn the basics of web development yourself, here are some links that I used to teach myself this skill.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a059c2c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a059c2c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Extremly</a:t>
            </a:r>
            <a:r>
              <a:rPr lang="en-US" noProof="0" dirty="0"/>
              <a:t> </a:t>
            </a:r>
            <a:r>
              <a:rPr lang="en-US" noProof="0" dirty="0" err="1"/>
              <a:t>helpfull</a:t>
            </a:r>
            <a:r>
              <a:rPr lang="en-US" noProof="0" dirty="0"/>
              <a:t> are YouTube channels from professional web developers.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44100e2d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44100e2d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You could ask yourself why is a understanding of webpages for your personal life important?</a:t>
            </a:r>
          </a:p>
          <a:p>
            <a:pPr marL="0" lvl="0" indent="0" algn="l" rtl="0">
              <a:lnSpc>
                <a:spcPct val="115000"/>
              </a:lnSpc>
              <a:spcBef>
                <a:spcPts val="1200"/>
              </a:spcBef>
              <a:spcAft>
                <a:spcPts val="0"/>
              </a:spcAft>
              <a:buClr>
                <a:schemeClr val="dk1"/>
              </a:buClr>
              <a:buSzPts val="1100"/>
              <a:buFont typeface="Arial"/>
              <a:buNone/>
            </a:pPr>
            <a:endParaRPr lang="en-US" dirty="0"/>
          </a:p>
          <a:p>
            <a:pPr marL="0" lvl="0" indent="0" algn="l" rtl="0">
              <a:lnSpc>
                <a:spcPct val="115000"/>
              </a:lnSpc>
              <a:spcBef>
                <a:spcPts val="1200"/>
              </a:spcBef>
              <a:spcAft>
                <a:spcPts val="0"/>
              </a:spcAft>
              <a:buClr>
                <a:schemeClr val="dk1"/>
              </a:buClr>
              <a:buSzPts val="1100"/>
              <a:buFont typeface="Arial"/>
              <a:buNone/>
            </a:pPr>
            <a:r>
              <a:rPr lang="en-US" dirty="0"/>
              <a:t>If you looking for a flight or you buying products in an online warehouse, you are normally confronted with dynamic web pages. </a:t>
            </a:r>
            <a:endParaRPr lang="de" dirty="0"/>
          </a:p>
          <a:p>
            <a:pPr marL="0" lvl="0" indent="0" algn="l" rtl="0">
              <a:lnSpc>
                <a:spcPct val="115000"/>
              </a:lnSpc>
              <a:spcBef>
                <a:spcPts val="1200"/>
              </a:spcBef>
              <a:spcAft>
                <a:spcPts val="0"/>
              </a:spcAft>
              <a:buClr>
                <a:schemeClr val="dk1"/>
              </a:buClr>
              <a:buSzPts val="1100"/>
              <a:buFont typeface="Arial"/>
              <a:buNone/>
            </a:pPr>
            <a:endParaRPr lang="de" dirty="0"/>
          </a:p>
          <a:p>
            <a:pPr marL="0" lvl="0" indent="0" algn="l" rtl="0">
              <a:lnSpc>
                <a:spcPct val="115000"/>
              </a:lnSpc>
              <a:spcBef>
                <a:spcPts val="1200"/>
              </a:spcBef>
              <a:spcAft>
                <a:spcPts val="0"/>
              </a:spcAft>
              <a:buClr>
                <a:schemeClr val="dk1"/>
              </a:buClr>
              <a:buSzPts val="1100"/>
              <a:buFont typeface="Arial"/>
              <a:buNone/>
            </a:pPr>
            <a:endParaRPr lang="de" dirty="0"/>
          </a:p>
          <a:p>
            <a:pPr marL="0" lvl="0" indent="0" algn="l" rtl="0">
              <a:lnSpc>
                <a:spcPct val="115000"/>
              </a:lnSpc>
              <a:spcBef>
                <a:spcPts val="1200"/>
              </a:spcBef>
              <a:spcAft>
                <a:spcPts val="0"/>
              </a:spcAft>
              <a:buClr>
                <a:schemeClr val="dk1"/>
              </a:buClr>
              <a:buSzPts val="1100"/>
              <a:buFont typeface="Arial"/>
              <a:buNone/>
            </a:pPr>
            <a:r>
              <a:rPr lang="de" dirty="0"/>
              <a:t>Price discrimination occurs when a business or seller sets varying prices for the same product or service, tailored to different customer groups. </a:t>
            </a:r>
            <a:r>
              <a:rPr lang="en-US" dirty="0"/>
              <a:t>For example, flights are sometimes more expansive if you book them using an Apple product, because it could be assumed that people who using Apple have more money. </a:t>
            </a:r>
          </a:p>
          <a:p>
            <a:pPr marL="0" lvl="0" indent="0" algn="l" rtl="0">
              <a:lnSpc>
                <a:spcPct val="115000"/>
              </a:lnSpc>
              <a:spcBef>
                <a:spcPts val="1200"/>
              </a:spcBef>
              <a:spcAft>
                <a:spcPts val="0"/>
              </a:spcAft>
              <a:buClr>
                <a:schemeClr val="dk1"/>
              </a:buClr>
              <a:buSzPts val="1100"/>
              <a:buFont typeface="Arial"/>
              <a:buNone/>
            </a:pPr>
            <a:r>
              <a:rPr lang="en-US" dirty="0"/>
              <a:t>Another important area are individualized product recommendations, which make up a large part of Amazon's profits.</a:t>
            </a:r>
          </a:p>
          <a:p>
            <a:pPr marL="0" lvl="0" indent="0" algn="l" rtl="0">
              <a:lnSpc>
                <a:spcPct val="115000"/>
              </a:lnSpc>
              <a:spcBef>
                <a:spcPts val="1200"/>
              </a:spcBef>
              <a:spcAft>
                <a:spcPts val="0"/>
              </a:spcAft>
              <a:buClr>
                <a:schemeClr val="dk1"/>
              </a:buClr>
              <a:buSzPts val="1100"/>
              <a:buFont typeface="Arial"/>
              <a:buNone/>
            </a:pPr>
            <a:endParaRPr lang="en-US" dirty="0"/>
          </a:p>
          <a:p>
            <a:pPr marL="0" lvl="0" indent="0" algn="l" rtl="0">
              <a:lnSpc>
                <a:spcPct val="115000"/>
              </a:lnSpc>
              <a:spcBef>
                <a:spcPts val="1200"/>
              </a:spcBef>
              <a:spcAft>
                <a:spcPts val="0"/>
              </a:spcAft>
              <a:buClr>
                <a:schemeClr val="dk1"/>
              </a:buClr>
              <a:buSzPts val="1100"/>
              <a:buFont typeface="Arial"/>
              <a:buNone/>
            </a:pPr>
            <a:r>
              <a:rPr lang="en-US" dirty="0"/>
              <a:t>Such price changes or different product recommendations are only possible on dynamic web pages, which is basically driven by Java Script frameworks and other programming languages in the background.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44100e2d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44100e2d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 want to give you an overview over software testing, whereby I focused on </a:t>
            </a:r>
            <a:r>
              <a:rPr lang="de" dirty="0"/>
              <a:t>the following two books [</a:t>
            </a:r>
            <a:r>
              <a:rPr lang="en-US" dirty="0"/>
              <a:t>read</a:t>
            </a:r>
            <a:r>
              <a:rPr lang="de" dirty="0"/>
              <a:t>] and multiple articles which I will reference on </a:t>
            </a:r>
            <a:r>
              <a:rPr lang="en-US" dirty="0"/>
              <a:t>the </a:t>
            </a:r>
            <a:r>
              <a:rPr lang="de" dirty="0"/>
              <a:t>single slides.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44100e2da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44100e2d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continuously improve the developed CAM tools and keep them bug, we are confronted with </a:t>
            </a:r>
            <a:r>
              <a:rPr lang="de" dirty="0"/>
              <a:t>Software Engineering</a:t>
            </a:r>
            <a:r>
              <a:rPr lang="en-US" dirty="0"/>
              <a:t>, which is a systematic approach to develop and maintain software.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could imagine that Software Engineering is like overseeing the entire process of creating a building, from planning to construction to maintenance, making sure everything runs smoothly and meets needs. Programming, on the other hand, is like the actual construction phase, where the focus is on putting bricks together according to the plan. So, while programming is about writing and testing code, software engineering covers the big picture, including managing the project and making sure the software keeps working well after it's built.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central models describing the process of software development…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a059c2c4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a059c2c4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Cognitive-Affective Maps (CAMs) are both a qualitative and quantitative research tool, made popularized by the philosopher Paul </a:t>
            </a:r>
            <a:r>
              <a:rPr lang="en-US" dirty="0" err="1"/>
              <a:t>Thagard</a:t>
            </a:r>
            <a:r>
              <a:rPr lang="en-US" dirty="0"/>
              <a:t> , and act as a specific form of mind maps.</a:t>
            </a:r>
          </a:p>
          <a:p>
            <a:r>
              <a:rPr lang="en-US" dirty="0"/>
              <a:t>CAMs consist of concepts linked by connections, which a freely drawn by a participant</a:t>
            </a:r>
          </a:p>
          <a:p>
            <a:r>
              <a:rPr lang="en-US" dirty="0"/>
              <a:t>Thereby concepts featuring affective valences to indicate a person's positive (green), negative (red), neutral (yellow), or ambivalent (purple) emotional associations.</a:t>
            </a:r>
          </a:p>
          <a:p>
            <a:r>
              <a:rPr lang="en-US" dirty="0"/>
              <a:t>Connections within CAMs can vary in strength and are represented as solid lines for supportive relationships and dashed lines for inhibitory relationships.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To</a:t>
            </a:r>
            <a:r>
              <a:rPr lang="de-DE" dirty="0"/>
              <a:t> </a:t>
            </a:r>
            <a:r>
              <a:rPr lang="de-DE" dirty="0" err="1"/>
              <a:t>collect</a:t>
            </a:r>
            <a:r>
              <a:rPr lang="de-DE" dirty="0"/>
              <a:t> and </a:t>
            </a:r>
            <a:r>
              <a:rPr lang="de-DE" dirty="0" err="1"/>
              <a:t>analyze</a:t>
            </a:r>
            <a:r>
              <a:rPr lang="de-DE" dirty="0"/>
              <a:t> </a:t>
            </a:r>
            <a:r>
              <a:rPr lang="de-DE" dirty="0" err="1"/>
              <a:t>these</a:t>
            </a:r>
            <a:r>
              <a:rPr lang="de-DE" dirty="0"/>
              <a:t> </a:t>
            </a:r>
            <a:r>
              <a:rPr lang="de-DE" dirty="0" err="1"/>
              <a:t>data</a:t>
            </a:r>
            <a:r>
              <a:rPr lang="de-DE" dirty="0"/>
              <a:t> </a:t>
            </a:r>
            <a:r>
              <a:rPr lang="de-DE" dirty="0" err="1"/>
              <a:t>we</a:t>
            </a:r>
            <a:r>
              <a:rPr lang="de-DE" dirty="0"/>
              <a:t> </a:t>
            </a:r>
            <a:r>
              <a:rPr lang="de-DE" dirty="0" err="1"/>
              <a:t>have</a:t>
            </a:r>
            <a:r>
              <a:rPr lang="de-DE" dirty="0"/>
              <a:t> </a:t>
            </a:r>
            <a:r>
              <a:rPr lang="de-DE" dirty="0" err="1"/>
              <a:t>developed</a:t>
            </a:r>
            <a:r>
              <a:rPr lang="de-DE" dirty="0"/>
              <a:t> </a:t>
            </a:r>
            <a:r>
              <a:rPr lang="de-DE" dirty="0" err="1"/>
              <a:t>tools</a:t>
            </a:r>
            <a:r>
              <a:rPr lang="de-DE" dirty="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44100e2d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c44100e2d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dirty="0"/>
              <a:t>The Rational Unified Process (RUP) is a detailed and structured approach for software development, which emphasizes iterative development, focusing on meeting requirements and building around a core architecture.</a:t>
            </a:r>
            <a:endParaRPr dirty="0"/>
          </a:p>
          <a:p>
            <a:pPr marL="0" lvl="0" indent="0" algn="l" rtl="0">
              <a:spcBef>
                <a:spcPts val="0"/>
              </a:spcBef>
              <a:spcAft>
                <a:spcPts val="0"/>
              </a:spcAft>
              <a:buClr>
                <a:schemeClr val="dk1"/>
              </a:buClr>
              <a:buSzPts val="1100"/>
              <a:buFont typeface="Arial"/>
              <a:buNone/>
            </a:pPr>
            <a:endParaRPr dirty="0"/>
          </a:p>
          <a:p>
            <a:pPr marL="457200" lvl="0" indent="-298450" algn="l" rtl="0">
              <a:spcBef>
                <a:spcPts val="0"/>
              </a:spcBef>
              <a:spcAft>
                <a:spcPts val="0"/>
              </a:spcAft>
              <a:buSzPts val="1100"/>
              <a:buChar char="●"/>
            </a:pPr>
            <a:r>
              <a:rPr lang="de" dirty="0"/>
              <a:t>At the beginning, during the Inception phase, the main objectives are to align stakeholder expectations with the project's goals and secure the necessary funding.</a:t>
            </a:r>
            <a:endParaRPr dirty="0"/>
          </a:p>
          <a:p>
            <a:pPr marL="457200" lvl="0" indent="-298450" algn="l" rtl="0">
              <a:spcBef>
                <a:spcPts val="0"/>
              </a:spcBef>
              <a:spcAft>
                <a:spcPts val="0"/>
              </a:spcAft>
              <a:buSzPts val="1100"/>
              <a:buChar char="●"/>
            </a:pPr>
            <a:r>
              <a:rPr lang="de" dirty="0"/>
              <a:t>In the Elaboration phase, the team details out the system requirements and validates the system architecture to ensure it can support these requirements.</a:t>
            </a:r>
            <a:endParaRPr dirty="0"/>
          </a:p>
          <a:p>
            <a:pPr marL="457200" lvl="0" indent="-298450" algn="l" rtl="0">
              <a:spcBef>
                <a:spcPts val="0"/>
              </a:spcBef>
              <a:spcAft>
                <a:spcPts val="0"/>
              </a:spcAft>
              <a:buSzPts val="1100"/>
              <a:buChar char="●"/>
            </a:pPr>
            <a:r>
              <a:rPr lang="de" dirty="0"/>
              <a:t>The Construction phase is where the actual development takes place, aiming to bring the system to a point where it can be deployed. This phase concentrates on finalizing requirements, designing, coding, and testing the software according to these requirements.</a:t>
            </a:r>
            <a:endParaRPr dirty="0"/>
          </a:p>
          <a:p>
            <a:pPr marL="457200" lvl="0" indent="-298450" algn="l" rtl="0">
              <a:spcBef>
                <a:spcPts val="0"/>
              </a:spcBef>
              <a:spcAft>
                <a:spcPts val="0"/>
              </a:spcAft>
              <a:buSzPts val="1100"/>
              <a:buChar char="●"/>
            </a:pPr>
            <a:r>
              <a:rPr lang="de" dirty="0"/>
              <a:t>Lastly, the Transition phase is about getting the system ready for real-world use. It involves </a:t>
            </a:r>
            <a:r>
              <a:rPr lang="en-US" dirty="0"/>
              <a:t>rigorous</a:t>
            </a:r>
            <a:r>
              <a:rPr lang="de" dirty="0"/>
              <a:t> testing by system testers and future users, making necessary adjustments, and preparing end users, support teams, and operations staff through training.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de" dirty="0"/>
              <a:t>With the developed CAM tools we </a:t>
            </a:r>
            <a:r>
              <a:rPr lang="en-US" dirty="0"/>
              <a:t>now </a:t>
            </a:r>
            <a:r>
              <a:rPr lang="de" dirty="0"/>
              <a:t>want now to go a step back to the construction phase to improve these tools one step further.</a:t>
            </a:r>
          </a:p>
          <a:p>
            <a:pPr marL="0" lvl="0" indent="0" algn="l" rtl="0">
              <a:spcBef>
                <a:spcPts val="0"/>
              </a:spcBef>
              <a:spcAft>
                <a:spcPts val="0"/>
              </a:spcAft>
              <a:buNone/>
            </a:pPr>
            <a:endParaRPr lang="de" dirty="0"/>
          </a:p>
          <a:p>
            <a:pPr marL="0" lvl="0" indent="0" algn="l" rtl="0">
              <a:spcBef>
                <a:spcPts val="0"/>
              </a:spcBef>
              <a:spcAft>
                <a:spcPts val="0"/>
              </a:spcAft>
              <a:buNone/>
            </a:pPr>
            <a:r>
              <a:rPr lang="de" dirty="0"/>
              <a:t>The next model is the spiral model…</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44100e2d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44100e2d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de" dirty="0"/>
              <a:t>The spiral model is like going around in circles where, with each turn, you add more details and parts to a project (software), making it more complete while making sure the risks or chances of something going wrong get smaller.</a:t>
            </a:r>
            <a:endParaRPr dirty="0"/>
          </a:p>
          <a:p>
            <a:pPr marL="914400" lvl="1" indent="-298450" algn="l" rtl="0">
              <a:lnSpc>
                <a:spcPct val="115000"/>
              </a:lnSpc>
              <a:spcBef>
                <a:spcPts val="0"/>
              </a:spcBef>
              <a:spcAft>
                <a:spcPts val="0"/>
              </a:spcAft>
              <a:buClr>
                <a:schemeClr val="dk1"/>
              </a:buClr>
              <a:buSzPts val="1100"/>
              <a:buAutoNum type="alphaLcPeriod"/>
            </a:pPr>
            <a:r>
              <a:rPr lang="de" dirty="0"/>
              <a:t>Risks are conditions or potential events that might prevent a project from achieving its objectives. Their severity can vary from minor to catastrophic, and their probability of happening can range from highly likely to nearly impossible.</a:t>
            </a:r>
            <a:endParaRPr dirty="0"/>
          </a:p>
          <a:p>
            <a:pPr marL="457200" lvl="0" indent="-298450" algn="l" rtl="0">
              <a:lnSpc>
                <a:spcPct val="115000"/>
              </a:lnSpc>
              <a:spcBef>
                <a:spcPts val="0"/>
              </a:spcBef>
              <a:spcAft>
                <a:spcPts val="0"/>
              </a:spcAft>
              <a:buClr>
                <a:schemeClr val="dk1"/>
              </a:buClr>
              <a:buSzPts val="1100"/>
              <a:buChar char="●"/>
            </a:pPr>
            <a:r>
              <a:rPr lang="de" dirty="0"/>
              <a:t>It includes important checkpoints that make sure everyone involved agrees on what the project should look like and how to make it work well for everyone.</a:t>
            </a:r>
            <a:endParaRPr dirty="0"/>
          </a:p>
          <a:p>
            <a:pPr marL="0" lvl="0" indent="0" algn="l" rtl="0">
              <a:lnSpc>
                <a:spcPct val="115000"/>
              </a:lnSpc>
              <a:spcBef>
                <a:spcPts val="1200"/>
              </a:spcBef>
              <a:spcAft>
                <a:spcPts val="0"/>
              </a:spcAft>
              <a:buNone/>
            </a:pPr>
            <a:r>
              <a:rPr lang="de" dirty="0"/>
              <a:t>Such a process model answers two main questions: What should be done next? How long should it continue?</a:t>
            </a: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Clr>
                <a:schemeClr val="dk1"/>
              </a:buClr>
              <a:buSzPts val="1100"/>
              <a:buFont typeface="Arial"/>
              <a:buNone/>
            </a:pPr>
            <a:r>
              <a:rPr lang="de" dirty="0"/>
              <a:t>Your central task is now to identify existing risks in the developed tools, more precisely possible bugs…</a:t>
            </a:r>
            <a:endParaRPr dirty="0"/>
          </a:p>
          <a:p>
            <a:pPr marL="0" lvl="0" indent="0" algn="l" rtl="0">
              <a:lnSpc>
                <a:spcPct val="115000"/>
              </a:lnSpc>
              <a:spcBef>
                <a:spcPts val="1200"/>
              </a:spcBef>
              <a:spcAft>
                <a:spcPts val="120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44100e2d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44100e2d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This leads now to your central task, testing these developed tools.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But first „What are bugs?“…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44100e2da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44100e2da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[read definition]</a:t>
            </a:r>
            <a:endParaRPr dirty="0"/>
          </a:p>
          <a:p>
            <a:pPr marL="0" lvl="0" indent="0" algn="l" rtl="0">
              <a:spcBef>
                <a:spcPts val="0"/>
              </a:spcBef>
              <a:spcAft>
                <a:spcPts val="0"/>
              </a:spcAft>
              <a:buNone/>
            </a:pPr>
            <a:r>
              <a:rPr lang="de" dirty="0"/>
              <a:t>Anything deviating from what is required or expected from a software is a bug.</a:t>
            </a:r>
            <a:endParaRPr dirty="0"/>
          </a:p>
          <a:p>
            <a:pPr marL="0" lvl="0" indent="0" algn="l" rtl="0">
              <a:spcBef>
                <a:spcPts val="0"/>
              </a:spcBef>
              <a:spcAft>
                <a:spcPts val="0"/>
              </a:spcAft>
              <a:buNone/>
            </a:pPr>
            <a:endParaRPr dirty="0"/>
          </a:p>
          <a:p>
            <a:pPr marL="0" lvl="0" indent="0" algn="l" rtl="0">
              <a:lnSpc>
                <a:spcPct val="115000"/>
              </a:lnSpc>
              <a:spcBef>
                <a:spcPts val="1200"/>
              </a:spcBef>
              <a:spcAft>
                <a:spcPts val="0"/>
              </a:spcAft>
              <a:buClr>
                <a:schemeClr val="dk1"/>
              </a:buClr>
              <a:buSzPts val="1100"/>
              <a:buFont typeface="Arial"/>
              <a:buNone/>
            </a:pPr>
            <a:r>
              <a:rPr lang="de" dirty="0"/>
              <a:t>The severity of a bug ranks the seriousness of the issue, ranging from a blocker (meaning the application cannot be used) to trivial (indicating a minor visual flaw).</a:t>
            </a:r>
            <a:endParaRPr dirty="0"/>
          </a:p>
          <a:p>
            <a:pPr marL="0" lvl="0" indent="0" algn="l" rtl="0">
              <a:spcBef>
                <a:spcPts val="120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858fef8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858fef8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de" dirty="0"/>
              <a:t>The maintenance of software is a continuous task, for example, how </a:t>
            </a:r>
            <a:endParaRPr dirty="0"/>
          </a:p>
          <a:p>
            <a:pPr marL="457200" lvl="0" indent="-298450" algn="l" rtl="0">
              <a:lnSpc>
                <a:spcPct val="115000"/>
              </a:lnSpc>
              <a:spcBef>
                <a:spcPts val="1200"/>
              </a:spcBef>
              <a:spcAft>
                <a:spcPts val="0"/>
              </a:spcAft>
              <a:buSzPts val="1100"/>
              <a:buChar char="●"/>
            </a:pPr>
            <a:r>
              <a:rPr lang="de" dirty="0"/>
              <a:t>Browsers compile HTML could </a:t>
            </a:r>
            <a:r>
              <a:rPr lang="en-US" dirty="0"/>
              <a:t>and will</a:t>
            </a:r>
            <a:r>
              <a:rPr lang="de" dirty="0"/>
              <a:t> change in the future</a:t>
            </a:r>
            <a:endParaRPr dirty="0"/>
          </a:p>
          <a:p>
            <a:pPr marL="457200" lvl="0" indent="-298450" algn="l" rtl="0">
              <a:lnSpc>
                <a:spcPct val="115000"/>
              </a:lnSpc>
              <a:spcBef>
                <a:spcPts val="0"/>
              </a:spcBef>
              <a:spcAft>
                <a:spcPts val="0"/>
              </a:spcAft>
              <a:buSzPts val="1100"/>
              <a:buChar char="●"/>
            </a:pPr>
            <a:r>
              <a:rPr lang="de" dirty="0"/>
              <a:t>or there are update of Java Script libraries, which are included in our developed tools</a:t>
            </a:r>
            <a:endParaRPr dirty="0"/>
          </a:p>
          <a:p>
            <a:pPr marL="0" lvl="0" indent="0" algn="l" rtl="0">
              <a:lnSpc>
                <a:spcPct val="115000"/>
              </a:lnSpc>
              <a:spcBef>
                <a:spcPts val="1200"/>
              </a:spcBef>
              <a:spcAft>
                <a:spcPts val="0"/>
              </a:spcAft>
              <a:buClr>
                <a:schemeClr val="dk1"/>
              </a:buClr>
              <a:buSzPts val="1100"/>
              <a:buFont typeface="Arial"/>
              <a:buNone/>
            </a:pPr>
            <a:r>
              <a:rPr lang="de" dirty="0"/>
              <a:t>It is estimated that more than 70% of a software product's total lifecycle expenses are dedicated to maintenance, which includes updating existing code, fixing bugs, and making improvements to the software. </a:t>
            </a:r>
            <a:endParaRPr dirty="0"/>
          </a:p>
          <a:p>
            <a:pPr marL="0" lvl="0" indent="0" algn="l" rtl="0">
              <a:lnSpc>
                <a:spcPct val="115000"/>
              </a:lnSpc>
              <a:spcBef>
                <a:spcPts val="1200"/>
              </a:spcBef>
              <a:spcAft>
                <a:spcPts val="1200"/>
              </a:spcAft>
              <a:buNone/>
            </a:pPr>
            <a:endParaRPr lang="de-DE" dirty="0"/>
          </a:p>
          <a:p>
            <a:pPr marL="0" lvl="0" indent="0" algn="l" rtl="0">
              <a:lnSpc>
                <a:spcPct val="115000"/>
              </a:lnSpc>
              <a:spcBef>
                <a:spcPts val="1200"/>
              </a:spcBef>
              <a:spcAft>
                <a:spcPts val="1200"/>
              </a:spcAft>
              <a:buNone/>
            </a:pPr>
            <a:r>
              <a:rPr lang="en-US" noProof="0" dirty="0"/>
              <a:t>As an example you could have a look in the documentation of the different releases of the online study tool lab.js.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7db07488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c7db0748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would you now report a bug you have found in the developed CAM tools? For example, you would send a developer team the observed behavior, where you describe what have happened and how deviates it from the expected behavior. Ideally, you should also specify the steps for reproducing the error to make it easier for a web developer to resolve the error.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r>
              <a:rPr lang="de" dirty="0"/>
              <a:t>You do not need to remember such key characteristics of bug reports, because I created an online bug report template, which you can fill out when testing the individual tools. To set up this template I included these key characteristics and oriented myself to Bugzilla, which is an online bug-tracking tool developed by the Mozilla Foundation, </a:t>
            </a:r>
            <a:r>
              <a:rPr lang="en-US" dirty="0"/>
              <a:t>which has developed, for example, the Firefox Browser.</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7db07488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c7db07488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Now what are the exact steps to report bugs?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858fef86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858fef86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I would like to show you a bug I am already aware of [</a:t>
            </a:r>
            <a:r>
              <a:rPr lang="de" dirty="0">
                <a:solidFill>
                  <a:schemeClr val="dk1"/>
                </a:solidFill>
              </a:rPr>
              <a:t>CAMEL-issue with arrows flipping if the concepts are too close] and show you how I discovered this bug, how I can reproduce it and how I would fill out the bug report].</a:t>
            </a:r>
          </a:p>
          <a:p>
            <a:pPr marL="0" lvl="0" indent="0" algn="l" rtl="0">
              <a:spcBef>
                <a:spcPts val="0"/>
              </a:spcBef>
              <a:spcAft>
                <a:spcPts val="0"/>
              </a:spcAft>
              <a:buNone/>
            </a:pPr>
            <a:endParaRPr lang="en-US" noProof="0" dirty="0">
              <a:solidFill>
                <a:schemeClr val="dk1"/>
              </a:solidFill>
            </a:endParaRPr>
          </a:p>
          <a:p>
            <a:pPr marL="0" lvl="0" indent="0" algn="l" rtl="0">
              <a:spcBef>
                <a:spcPts val="0"/>
              </a:spcBef>
              <a:spcAft>
                <a:spcPts val="0"/>
              </a:spcAft>
              <a:buNone/>
            </a:pPr>
            <a:r>
              <a:rPr lang="en-US" noProof="0" dirty="0">
                <a:solidFill>
                  <a:schemeClr val="dk1"/>
                </a:solidFill>
              </a:rPr>
              <a:t>Importantly the shown detailed explanation and the </a:t>
            </a:r>
            <a:r>
              <a:rPr lang="de" dirty="0"/>
              <a:t>online bug report template </a:t>
            </a:r>
            <a:r>
              <a:rPr lang="en-US" dirty="0"/>
              <a:t>can be change in the future if we have further developed our CAM tools.</a:t>
            </a:r>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a059c2c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ca059c2c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If the hands on example was to fast, I highly recommend to watch this YouTube video on exploratory testing t</a:t>
            </a:r>
            <a:r>
              <a:rPr lang="de" dirty="0"/>
              <a:t>o get into the </a:t>
            </a:r>
            <a:r>
              <a:rPr lang="en-US" dirty="0"/>
              <a:t>right </a:t>
            </a:r>
            <a:r>
              <a:rPr lang="de" dirty="0"/>
              <a:t>"mindset" </a:t>
            </a:r>
            <a:r>
              <a:rPr lang="de-DE" dirty="0" err="1"/>
              <a:t>to</a:t>
            </a:r>
            <a:r>
              <a:rPr lang="de-DE" dirty="0"/>
              <a:t> </a:t>
            </a:r>
            <a:r>
              <a:rPr lang="de-DE" dirty="0" err="1"/>
              <a:t>be</a:t>
            </a:r>
            <a:r>
              <a:rPr lang="de-DE" dirty="0"/>
              <a:t> a </a:t>
            </a:r>
            <a:r>
              <a:rPr lang="de-DE" dirty="0" err="1"/>
              <a:t>great</a:t>
            </a:r>
            <a:r>
              <a:rPr lang="de-DE" dirty="0"/>
              <a:t> </a:t>
            </a:r>
            <a:r>
              <a:rPr lang="de-DE" dirty="0" err="1"/>
              <a:t>software</a:t>
            </a:r>
            <a:r>
              <a:rPr lang="de-DE" dirty="0"/>
              <a:t> </a:t>
            </a:r>
            <a:r>
              <a:rPr lang="de-DE" dirty="0" err="1"/>
              <a:t>tester</a:t>
            </a:r>
            <a:r>
              <a:rPr lang="de-DE" dirty="0"/>
              <a:t>.</a:t>
            </a:r>
            <a:endParaRPr dirty="0"/>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c44100e2d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c44100e2d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7db0748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7db0748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US" sz="1100" b="0" i="0" u="none" strike="noStrike" cap="none" dirty="0">
                <a:solidFill>
                  <a:srgbClr val="000000"/>
                </a:solidFill>
                <a:effectLst/>
                <a:latin typeface="Arial"/>
                <a:ea typeface="Arial"/>
                <a:cs typeface="Arial"/>
                <a:sym typeface="Arial"/>
              </a:rPr>
              <a:t>Three tools where developed one to</a:t>
            </a:r>
          </a:p>
          <a:p>
            <a:pPr marL="158750" lvl="0" indent="0">
              <a:buNone/>
            </a:pPr>
            <a:endParaRPr lang="en-US"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Collect data, which is called Cognitive-Affective Map Extended Logic (C.A.M.E.L.). CAMEL is an open-source software to draw Cognitive-Affective Maps and it aims to offer people an easy and intuitive interface on which they could draw their own mind map within online studies. There is a participant view and a researcher view to set up studies and it is possible to change </a:t>
            </a:r>
            <a:r>
              <a:rPr lang="en-US" sz="1100" b="0" i="0" u="none" strike="noStrike" cap="none">
                <a:solidFill>
                  <a:srgbClr val="000000"/>
                </a:solidFill>
                <a:effectLst/>
                <a:latin typeface="Arial"/>
                <a:ea typeface="Arial"/>
                <a:cs typeface="Arial"/>
                <a:sym typeface="Arial"/>
              </a:rPr>
              <a:t>over multiple </a:t>
            </a:r>
            <a:r>
              <a:rPr lang="en-US" sz="1100" b="0" i="0" u="none" strike="noStrike" cap="none" dirty="0">
                <a:solidFill>
                  <a:srgbClr val="000000"/>
                </a:solidFill>
                <a:effectLst/>
                <a:latin typeface="Arial"/>
                <a:ea typeface="Arial"/>
                <a:cs typeface="Arial"/>
                <a:sym typeface="Arial"/>
              </a:rPr>
              <a:t>parameters of the C.A.M.E.L. software (e.g. force to full screen, or change language to Chinese) to adapt CAM studies.</a:t>
            </a:r>
          </a:p>
          <a:p>
            <a:pPr lvl="0"/>
            <a:r>
              <a:rPr lang="en-US" sz="1100" b="0" i="0" u="none" strike="noStrike" cap="none" dirty="0">
                <a:solidFill>
                  <a:srgbClr val="000000"/>
                </a:solidFill>
                <a:effectLst/>
                <a:latin typeface="Arial"/>
                <a:ea typeface="Arial"/>
                <a:cs typeface="Arial"/>
                <a:sym typeface="Arial"/>
              </a:rPr>
              <a:t>Another tool aims to analyze the resulting data, which is called CAM-App. Here we a using multiple modules to summarize your CAM data semi-automatically (e.g. sophisticated language models are implemented) and the so summarized can subsequently be analyzed, for example by aggregating CAMs or compute over 30 network indicators. </a:t>
            </a:r>
          </a:p>
          <a:p>
            <a:pPr lvl="0"/>
            <a:r>
              <a:rPr lang="en-US" sz="1100" b="0" i="0" u="none" strike="noStrike" cap="none" dirty="0">
                <a:solidFill>
                  <a:srgbClr val="000000"/>
                </a:solidFill>
                <a:effectLst/>
                <a:latin typeface="Arial"/>
                <a:ea typeface="Arial"/>
                <a:cs typeface="Arial"/>
                <a:sym typeface="Arial"/>
              </a:rPr>
              <a:t>Finally there is an webpage to set up and configure CAM studies without the need of coding.</a:t>
            </a:r>
          </a:p>
          <a:p>
            <a:pPr marL="0" lvl="0" indent="0" algn="l" rtl="0">
              <a:spcBef>
                <a:spcPts val="0"/>
              </a:spcBef>
              <a:spcAft>
                <a:spcPts val="0"/>
              </a:spcAft>
              <a:buNone/>
            </a:pPr>
            <a:endParaRPr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c44100e2d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c44100e2d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44100e2da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44100e2da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Our goal is now to debug these three developed tools. Thereby s</a:t>
            </a:r>
            <a:r>
              <a:rPr lang="de" dirty="0"/>
              <a:t>oftware debugging is the process of identifying, analyzing, and removing errors, bugs, or abnormalities in computer software. It involves the use of specialized tools, techniques, and strategies to ensure that the software performs as intended and meets its design specifications.</a:t>
            </a:r>
          </a:p>
          <a:p>
            <a:pPr marL="0" lvl="0" indent="0" algn="l" rtl="0">
              <a:lnSpc>
                <a:spcPct val="115000"/>
              </a:lnSpc>
              <a:spcBef>
                <a:spcPts val="1200"/>
              </a:spcBef>
              <a:spcAft>
                <a:spcPts val="0"/>
              </a:spcAft>
              <a:buClr>
                <a:schemeClr val="dk1"/>
              </a:buClr>
              <a:buSzPts val="1100"/>
              <a:buFont typeface="Arial"/>
              <a:buNone/>
            </a:pPr>
            <a:r>
              <a:rPr lang="en-US" dirty="0"/>
              <a:t>After these tools have been improved and bug fixed we will deploy the to a university cluster.</a:t>
            </a:r>
            <a:endParaRPr lang="de" dirty="0"/>
          </a:p>
          <a:p>
            <a:pPr marL="0" lvl="0" indent="0" algn="l" rtl="0">
              <a:lnSpc>
                <a:spcPct val="115000"/>
              </a:lnSpc>
              <a:spcBef>
                <a:spcPts val="1200"/>
              </a:spcBef>
              <a:spcAft>
                <a:spcPts val="0"/>
              </a:spcAft>
              <a:buClr>
                <a:schemeClr val="dk1"/>
              </a:buClr>
              <a:buSzPts val="1100"/>
              <a:buFont typeface="Arial"/>
              <a:buNone/>
            </a:pPr>
            <a:endParaRPr lang="de-DE" dirty="0"/>
          </a:p>
          <a:p>
            <a:pPr marL="0" lvl="0" indent="0" algn="l" rtl="0">
              <a:lnSpc>
                <a:spcPct val="115000"/>
              </a:lnSpc>
              <a:spcBef>
                <a:spcPts val="1200"/>
              </a:spcBef>
              <a:spcAft>
                <a:spcPts val="0"/>
              </a:spcAft>
              <a:buClr>
                <a:schemeClr val="dk1"/>
              </a:buClr>
              <a:buSzPts val="1100"/>
              <a:buFont typeface="Arial"/>
              <a:buNone/>
            </a:pPr>
            <a:r>
              <a:rPr lang="en-US" noProof="0" dirty="0"/>
              <a:t>This process is of most importance, because already a</a:t>
            </a:r>
            <a:r>
              <a:rPr lang="de" dirty="0"/>
              <a:t>round 20 researchers currently using these tools.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44100e2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44100e2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Imagine </a:t>
            </a:r>
            <a:r>
              <a:rPr lang="en-US" dirty="0">
                <a:solidFill>
                  <a:schemeClr val="dk1"/>
                </a:solidFill>
              </a:rPr>
              <a:t>you are a valiant knight combating bugs and glitches to protect the integrity of software</a:t>
            </a:r>
            <a:r>
              <a:rPr lang="de" dirty="0"/>
              <a:t> and your central task is to notice weird and unexpected behaviour of our developed CAM tools and know how to document </a:t>
            </a:r>
            <a:r>
              <a:rPr lang="en-US" dirty="0"/>
              <a:t>such </a:t>
            </a:r>
            <a:r>
              <a:rPr lang="en-US" dirty="0" err="1"/>
              <a:t>behaviour</a:t>
            </a:r>
            <a:r>
              <a:rPr lang="de" dirty="0"/>
              <a:t> and at best you should be able to reproduce it. I want to encourage you to try and provoke unintended ways of using these tools (like entering things that are clearly not supposed to be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 dirty="0"/>
              <a:t>Be</a:t>
            </a:r>
            <a:r>
              <a:rPr lang="en-US" dirty="0"/>
              <a:t>fore explaining your central task I would like to explain you some t</a:t>
            </a:r>
            <a:r>
              <a:rPr lang="de" dirty="0"/>
              <a:t>echnical fundamentals of browsers.</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44100e2da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44100e2d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de"/>
              <a:t>Understanding the fundamentals of browsers, including HTML, CSS, and JavaScript, is crucial for software testing. This knowledge allows you as testers to effectively analyze web applications, identify potential issues in the user interface, and understand how changes in code affect functionality and user experience. Finally it even enables the creation of more accurate, automated test scripts and helps in debugging issues, ensuring the delivery of high-quality, robust web applications to improve our CAM tools.</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44100e2da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44100e2d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de" dirty="0">
                <a:solidFill>
                  <a:schemeClr val="dk1"/>
                </a:solidFill>
              </a:rPr>
              <a:t>To </a:t>
            </a:r>
            <a:r>
              <a:rPr lang="en-US" dirty="0">
                <a:solidFill>
                  <a:schemeClr val="dk1"/>
                </a:solidFill>
              </a:rPr>
              <a:t>briefly </a:t>
            </a:r>
            <a:r>
              <a:rPr lang="de" dirty="0">
                <a:solidFill>
                  <a:schemeClr val="dk1"/>
                </a:solidFill>
              </a:rPr>
              <a:t>summarize </a:t>
            </a:r>
            <a:r>
              <a:rPr lang="en-US" dirty="0">
                <a:solidFill>
                  <a:schemeClr val="dk1"/>
                </a:solidFill>
              </a:rPr>
              <a:t>the </a:t>
            </a:r>
            <a:r>
              <a:rPr lang="de" dirty="0">
                <a:solidFill>
                  <a:schemeClr val="dk1"/>
                </a:solidFill>
              </a:rPr>
              <a:t>b</a:t>
            </a:r>
            <a:r>
              <a:rPr lang="de" dirty="0"/>
              <a:t>uilding blocks of web pages:</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b="1" dirty="0">
                <a:solidFill>
                  <a:schemeClr val="dk1"/>
                </a:solidFill>
              </a:rPr>
              <a:t>HTML </a:t>
            </a:r>
            <a:r>
              <a:rPr lang="en-US" b="0" dirty="0">
                <a:solidFill>
                  <a:schemeClr val="dk1"/>
                </a:solidFill>
              </a:rPr>
              <a:t>is</a:t>
            </a:r>
            <a:r>
              <a:rPr lang="de" b="1" dirty="0">
                <a:solidFill>
                  <a:schemeClr val="dk1"/>
                </a:solidFill>
              </a:rPr>
              <a:t> </a:t>
            </a:r>
            <a:r>
              <a:rPr lang="de" dirty="0">
                <a:solidFill>
                  <a:schemeClr val="dk1"/>
                </a:solidFill>
              </a:rPr>
              <a:t>used to create the basic structure of web pages, allowing browsers to display content.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de" b="1" dirty="0">
                <a:solidFill>
                  <a:schemeClr val="dk1"/>
                </a:solidFill>
              </a:rPr>
              <a:t>CSS</a:t>
            </a:r>
            <a:r>
              <a:rPr lang="de" dirty="0">
                <a:solidFill>
                  <a:schemeClr val="dk1"/>
                </a:solidFill>
              </a:rPr>
              <a:t> is applied to HTML to style and layout web pages, enhancing the visual appeal.</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de" b="1" dirty="0">
                <a:solidFill>
                  <a:schemeClr val="dk1"/>
                </a:solidFill>
              </a:rPr>
              <a:t>JavaScript</a:t>
            </a:r>
            <a:r>
              <a:rPr lang="de" dirty="0">
                <a:solidFill>
                  <a:schemeClr val="dk1"/>
                </a:solidFill>
              </a:rPr>
              <a:t> brings web pages to life by adding functionality and interactivity.</a:t>
            </a:r>
            <a:endParaRPr dirty="0">
              <a:solidFill>
                <a:schemeClr val="dk1"/>
              </a:solidFill>
            </a:endParaRPr>
          </a:p>
          <a:p>
            <a:pPr marL="0" lvl="0" indent="0" algn="l" rtl="0">
              <a:lnSpc>
                <a:spcPct val="115000"/>
              </a:lnSpc>
              <a:spcBef>
                <a:spcPts val="1200"/>
              </a:spcBef>
              <a:spcAft>
                <a:spcPts val="0"/>
              </a:spcAft>
              <a:buNone/>
            </a:pPr>
            <a:r>
              <a:rPr lang="de" dirty="0">
                <a:solidFill>
                  <a:schemeClr val="dk1"/>
                </a:solidFill>
              </a:rPr>
              <a:t>Together, these technologies allow developers to build complex, interactive, and visually appealing web sites and applications. While HTML lays the foundation, CSS enhances aesthetics, and JavaScript introduces interactivity, showing the synergy between structure, presentation, and behavior in web development.</a:t>
            </a: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44100e2d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44100e2d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An HTML document is like a family tree with different members, each playing their own role:</a:t>
            </a:r>
          </a:p>
          <a:p>
            <a:r>
              <a:rPr lang="en-US" dirty="0"/>
              <a:t>&lt;!DOCTYPE html&gt;: This is like telling everyone we're going to speak in "HTML language". It's not really part of the family, but it sets the stage.</a:t>
            </a:r>
          </a:p>
          <a:p>
            <a:r>
              <a:rPr lang="en-US" dirty="0"/>
              <a:t>&lt;html&gt;: This is the grandparent of all the other elements. It wraps around everything else in the document.</a:t>
            </a:r>
          </a:p>
          <a:p>
            <a:r>
              <a:rPr lang="en-US" dirty="0"/>
              <a:t>&lt;head&gt;: This section is like the brain. It contains information about the document, but not the content people see directly. In this case, it holds a &lt;title&gt; tag.</a:t>
            </a:r>
          </a:p>
          <a:p>
            <a:r>
              <a:rPr lang="en-US" dirty="0"/>
              <a:t>&lt;title&gt;: This is a specific thought inside the head, naming the document. Here, it's called "First HTML".</a:t>
            </a:r>
          </a:p>
          <a:p>
            <a:r>
              <a:rPr lang="en-US" dirty="0"/>
              <a:t>&lt;body&gt;: This is where the document's visible content lives, kind of like the body that does all the action. Here, it says, "I am your first HTML file!"</a:t>
            </a:r>
          </a:p>
          <a:p>
            <a:r>
              <a:rPr lang="en-US" dirty="0"/>
              <a:t>Each member is nested inside the other, creating a clear hierarchy or "family structure".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44100e2d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44100e2d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If we would now compile these HTML code and add a footer, which represents content at the </a:t>
            </a:r>
            <a:r>
              <a:rPr lang="en-US" noProof="0" dirty="0" err="1"/>
              <a:t>buttom</a:t>
            </a:r>
            <a:r>
              <a:rPr lang="en-US" noProof="0" dirty="0"/>
              <a:t> of a page, we would get the following result.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camgalaxy.github.io/"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hyperlink" Target="https://code.visualstudio.com/" TargetMode="External"/><Relationship Id="rId4" Type="http://schemas.openxmlformats.org/officeDocument/2006/relationships/hyperlink" Target="https://github.com/FennStatistics/Project_testingCAMtools/tree/main/hands%20on%20browser"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freecodecamp.org/" TargetMode="External"/><Relationship Id="rId7" Type="http://schemas.openxmlformats.org/officeDocument/2006/relationships/hyperlink" Target="https://openai.com/chatgp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w3schools.com/html/default.asp" TargetMode="External"/><Relationship Id="rId5" Type="http://schemas.openxmlformats.org/officeDocument/2006/relationships/hyperlink" Target="https://www.udemy.com/course/modern-javascript-from-novice-to-ninja/" TargetMode="External"/><Relationship Id="rId4" Type="http://schemas.openxmlformats.org/officeDocument/2006/relationships/hyperlink" Target="https://www.codecademy.com/catalo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youtube.com/@WebDevSimplified" TargetMode="External"/><Relationship Id="rId7" Type="http://schemas.openxmlformats.org/officeDocument/2006/relationships/hyperlink" Target="https://eloquentjavascript.ne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youtube.com/@Dani_Krossing" TargetMode="External"/><Relationship Id="rId5" Type="http://schemas.openxmlformats.org/officeDocument/2006/relationships/hyperlink" Target="https://www.youtube.com/@Fireship" TargetMode="External"/><Relationship Id="rId4" Type="http://schemas.openxmlformats.org/officeDocument/2006/relationships/hyperlink" Target="https://www.youtube.com/@NetNinj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MIC.2003.1167344"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oi.org/10.1371/journal.pclm.000020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commons.wikimedia.org/wiki/File:Spiral_model_(Boehm,_1988).sv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doi.org/10.1016/j.infsof.2019.07.009" TargetMode="Externa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FelixHenninger/lab.js/releas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commons.wikimedia.org/wiki/File:Spiral_model_(Boehm,_1988).svg"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s://www.bugzilla.or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FennStatistics/Project_testingCAMtools/tree/main/testing%20material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studien.psychologie.uni-freiburg.de/publix/7ENProF1bXN"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ennStatistics/Project_testingCAMtools/tree/main/testing%20material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s://studien.psychologie.uni-freiburg.de/publix/7ENProF1bX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aX42Qr0eeuI"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www.youtube.com/@glitchitsystem/video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Camel-app" TargetMode="External"/><Relationship Id="rId5" Type="http://schemas.openxmlformats.org/officeDocument/2006/relationships/hyperlink" Target="https://osf.io/q5hj4/" TargetMode="External"/><Relationship Id="rId4" Type="http://schemas.openxmlformats.org/officeDocument/2006/relationships/hyperlink" Target="https://drawyourminds.de"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109/TSE.2010.63" TargetMode="External"/><Relationship Id="rId3" Type="http://schemas.openxmlformats.org/officeDocument/2006/relationships/hyperlink" Target="https://people.computing.clemson.edu/~johnmc/courses/cpsc372/resources/managersIntroToRUP.pdf" TargetMode="External"/><Relationship Id="rId7" Type="http://schemas.openxmlformats.org/officeDocument/2006/relationships/hyperlink" Target="https://doi.org/10.1109/MIC.2003.1167344"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i.org/10.1145/2652524.2652541" TargetMode="External"/><Relationship Id="rId5" Type="http://schemas.openxmlformats.org/officeDocument/2006/relationships/hyperlink" Target="https://doi.org/10.1016/j.infsof.2019.07.009" TargetMode="External"/><Relationship Id="rId4" Type="http://schemas.openxmlformats.org/officeDocument/2006/relationships/hyperlink" Target="https://doi.org/10.1371/journal.pclm.000020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de"/>
              <a:t>Software Testing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a:t>to improve the Cognitive-Affective Map tools</a:t>
            </a:r>
            <a:endParaRPr/>
          </a:p>
        </p:txBody>
      </p:sp>
      <p:pic>
        <p:nvPicPr>
          <p:cNvPr id="56" name="Google Shape;56;p13"/>
          <p:cNvPicPr preferRelativeResize="0"/>
          <p:nvPr/>
        </p:nvPicPr>
        <p:blipFill>
          <a:blip r:embed="rId3">
            <a:alphaModFix/>
          </a:blip>
          <a:stretch>
            <a:fillRect/>
          </a:stretch>
        </p:blipFill>
        <p:spPr>
          <a:xfrm>
            <a:off x="5973819" y="3512425"/>
            <a:ext cx="1817080" cy="1331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341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de" sz="2500" b="1"/>
              <a:t>.css</a:t>
            </a:r>
            <a:endParaRPr sz="2500" b="1"/>
          </a:p>
          <a:p>
            <a:pPr marL="0" lvl="0" indent="0" algn="l" rtl="0">
              <a:spcBef>
                <a:spcPts val="400"/>
              </a:spcBef>
              <a:spcAft>
                <a:spcPts val="0"/>
              </a:spcAft>
              <a:buNone/>
            </a:pPr>
            <a:endParaRPr sz="2500"/>
          </a:p>
        </p:txBody>
      </p:sp>
      <p:sp>
        <p:nvSpPr>
          <p:cNvPr id="121" name="Google Shape;121;p22"/>
          <p:cNvSpPr txBox="1"/>
          <p:nvPr/>
        </p:nvSpPr>
        <p:spPr>
          <a:xfrm>
            <a:off x="433650" y="806825"/>
            <a:ext cx="8520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dirty="0">
                <a:solidFill>
                  <a:schemeClr val="dk1"/>
                </a:solidFill>
              </a:rPr>
              <a:t>Cascading Style Sheets: a language for describing the layout of HTML (and other markup documents)</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122" name="Google Shape;122;p22"/>
          <p:cNvPicPr preferRelativeResize="0"/>
          <p:nvPr/>
        </p:nvPicPr>
        <p:blipFill>
          <a:blip r:embed="rId3">
            <a:alphaModFix/>
          </a:blip>
          <a:stretch>
            <a:fillRect/>
          </a:stretch>
        </p:blipFill>
        <p:spPr>
          <a:xfrm>
            <a:off x="433650" y="2032975"/>
            <a:ext cx="4514301" cy="2857749"/>
          </a:xfrm>
          <a:prstGeom prst="rect">
            <a:avLst/>
          </a:prstGeom>
          <a:noFill/>
          <a:ln>
            <a:noFill/>
          </a:ln>
        </p:spPr>
      </p:pic>
      <p:pic>
        <p:nvPicPr>
          <p:cNvPr id="123" name="Google Shape;123;p22"/>
          <p:cNvPicPr preferRelativeResize="0"/>
          <p:nvPr/>
        </p:nvPicPr>
        <p:blipFill>
          <a:blip r:embed="rId4">
            <a:alphaModFix/>
          </a:blip>
          <a:stretch>
            <a:fillRect/>
          </a:stretch>
        </p:blipFill>
        <p:spPr>
          <a:xfrm>
            <a:off x="5355300" y="2347050"/>
            <a:ext cx="3527424" cy="121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2341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de" sz="2500" b="1"/>
              <a:t>.js</a:t>
            </a:r>
            <a:endParaRPr sz="2500" b="1"/>
          </a:p>
          <a:p>
            <a:pPr marL="0" lvl="0" indent="0" algn="l" rtl="0">
              <a:spcBef>
                <a:spcPts val="400"/>
              </a:spcBef>
              <a:spcAft>
                <a:spcPts val="0"/>
              </a:spcAft>
              <a:buNone/>
            </a:pPr>
            <a:endParaRPr sz="2500"/>
          </a:p>
        </p:txBody>
      </p:sp>
      <p:sp>
        <p:nvSpPr>
          <p:cNvPr id="129" name="Google Shape;129;p23"/>
          <p:cNvSpPr txBox="1"/>
          <p:nvPr/>
        </p:nvSpPr>
        <p:spPr>
          <a:xfrm>
            <a:off x="433650" y="806825"/>
            <a:ext cx="852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a:solidFill>
                  <a:schemeClr val="dk1"/>
                </a:solidFill>
              </a:rPr>
              <a:t>JavaScript: allows the browser to change the content and structure of the document after it has been loaded from the server, enabling user interaction and event handling</a:t>
            </a:r>
            <a:endParaRPr sz="1800">
              <a:solidFill>
                <a:schemeClr val="dk1"/>
              </a:solidFill>
            </a:endParaRPr>
          </a:p>
          <a:p>
            <a:pPr marL="0" lvl="0" indent="0" algn="l" rtl="0">
              <a:spcBef>
                <a:spcPts val="0"/>
              </a:spcBef>
              <a:spcAft>
                <a:spcPts val="0"/>
              </a:spcAft>
              <a:buNone/>
            </a:pPr>
            <a:endParaRPr sz="1800">
              <a:solidFill>
                <a:schemeClr val="dk1"/>
              </a:solidFill>
            </a:endParaRPr>
          </a:p>
        </p:txBody>
      </p:sp>
      <p:pic>
        <p:nvPicPr>
          <p:cNvPr id="130" name="Google Shape;130;p23"/>
          <p:cNvPicPr preferRelativeResize="0"/>
          <p:nvPr/>
        </p:nvPicPr>
        <p:blipFill>
          <a:blip r:embed="rId3">
            <a:alphaModFix/>
          </a:blip>
          <a:stretch>
            <a:fillRect/>
          </a:stretch>
        </p:blipFill>
        <p:spPr>
          <a:xfrm>
            <a:off x="4931800" y="2672596"/>
            <a:ext cx="3848000" cy="1000550"/>
          </a:xfrm>
          <a:prstGeom prst="rect">
            <a:avLst/>
          </a:prstGeom>
          <a:noFill/>
          <a:ln>
            <a:noFill/>
          </a:ln>
        </p:spPr>
      </p:pic>
      <p:pic>
        <p:nvPicPr>
          <p:cNvPr id="131" name="Google Shape;131;p23"/>
          <p:cNvPicPr preferRelativeResize="0"/>
          <p:nvPr/>
        </p:nvPicPr>
        <p:blipFill>
          <a:blip r:embed="rId4">
            <a:alphaModFix/>
          </a:blip>
          <a:stretch>
            <a:fillRect/>
          </a:stretch>
        </p:blipFill>
        <p:spPr>
          <a:xfrm>
            <a:off x="716050" y="1815671"/>
            <a:ext cx="3265425" cy="2067175"/>
          </a:xfrm>
          <a:prstGeom prst="rect">
            <a:avLst/>
          </a:prstGeom>
          <a:noFill/>
          <a:ln>
            <a:noFill/>
          </a:ln>
        </p:spPr>
      </p:pic>
      <p:sp>
        <p:nvSpPr>
          <p:cNvPr id="132" name="Google Shape;132;p23"/>
          <p:cNvSpPr txBox="1"/>
          <p:nvPr/>
        </p:nvSpPr>
        <p:spPr>
          <a:xfrm>
            <a:off x="716050" y="3990150"/>
            <a:ext cx="50301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de" sz="1200" dirty="0">
                <a:solidFill>
                  <a:schemeClr val="dk1"/>
                </a:solidFill>
              </a:rPr>
              <a:t>   document.querySelector('footer').addEventListener("click", () =&gt;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de" sz="1200" dirty="0">
                <a:solidFill>
                  <a:schemeClr val="dk1"/>
                </a:solidFill>
              </a:rPr>
              <a:t>        alert('IEEEE you clicked on the footer!');</a:t>
            </a:r>
            <a:endParaRPr sz="1200" dirty="0">
              <a:solidFill>
                <a:schemeClr val="dk1"/>
              </a:solidFill>
            </a:endParaRPr>
          </a:p>
          <a:p>
            <a:pPr marL="0" lvl="0" indent="0" algn="l" rtl="0">
              <a:spcBef>
                <a:spcPts val="0"/>
              </a:spcBef>
              <a:spcAft>
                <a:spcPts val="0"/>
              </a:spcAft>
              <a:buClr>
                <a:schemeClr val="dk1"/>
              </a:buClr>
              <a:buSzPts val="1100"/>
              <a:buFont typeface="Arial"/>
              <a:buNone/>
            </a:pPr>
            <a:r>
              <a:rPr lang="de" sz="1200" dirty="0">
                <a:solidFill>
                  <a:schemeClr val="dk1"/>
                </a:solidFill>
              </a:rPr>
              <a:t>   })</a:t>
            </a:r>
            <a:endParaRPr sz="1200" dirty="0">
              <a:solidFill>
                <a:schemeClr val="dk1"/>
              </a:solidFill>
            </a:endParaRPr>
          </a:p>
          <a:p>
            <a:pPr marL="0" lvl="0" indent="0" algn="l" rtl="0">
              <a:spcBef>
                <a:spcPts val="0"/>
              </a:spcBef>
              <a:spcAft>
                <a:spcPts val="0"/>
              </a:spcAft>
              <a:buNone/>
            </a:pPr>
            <a:endParaRPr sz="13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.js: DOM event types</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Clr>
                <a:srgbClr val="000000"/>
              </a:buClr>
              <a:buSzPts val="1800"/>
              <a:buChar char="●"/>
            </a:pPr>
            <a:r>
              <a:rPr lang="de">
                <a:solidFill>
                  <a:srgbClr val="000000"/>
                </a:solidFill>
              </a:rPr>
              <a:t>mouse events: mousedown, mouseup, click, dblclick, mousemove, mouseover, mousewheel, mouseout, contextmenu</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touch events: touchstart, touchmove, touchend, touchcancel</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keyboard events: keydown, keypress, keyup</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form events: focus, blur, change, submit</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window events: scroll, resize, hashchange, load, unload</a:t>
            </a:r>
            <a:endParaRPr>
              <a:solidFill>
                <a:srgbClr val="000000"/>
              </a:solidFill>
            </a:endParaRPr>
          </a:p>
          <a:p>
            <a:pPr marL="457200" lvl="0" indent="-342900" algn="l" rtl="0">
              <a:spcBef>
                <a:spcPts val="0"/>
              </a:spcBef>
              <a:spcAft>
                <a:spcPts val="0"/>
              </a:spcAft>
              <a:buClr>
                <a:srgbClr val="000000"/>
              </a:buClr>
              <a:buSzPts val="1800"/>
              <a:buChar char="●"/>
            </a:pPr>
            <a:r>
              <a:rPr lang="de">
                <a:solidFill>
                  <a:srgbClr val="000000"/>
                </a:solidFill>
              </a:rPr>
              <a:t>…</a:t>
            </a:r>
            <a:endParaRPr>
              <a:solidFill>
                <a:srgbClr val="000000"/>
              </a:solidFill>
            </a:endParaRPr>
          </a:p>
          <a:p>
            <a:pPr marL="0" lvl="0" indent="0" algn="l" rtl="0">
              <a:spcBef>
                <a:spcPts val="1200"/>
              </a:spcBef>
              <a:spcAft>
                <a:spcPts val="0"/>
              </a:spcAft>
              <a:buClr>
                <a:schemeClr val="dk1"/>
              </a:buClr>
              <a:buSzPts val="1100"/>
              <a:buFont typeface="Arial"/>
              <a:buNone/>
            </a:pPr>
            <a:endParaRPr>
              <a:solidFill>
                <a:srgbClr val="000000"/>
              </a:solidFill>
            </a:endParaRPr>
          </a:p>
          <a:p>
            <a:pPr marL="0" lvl="0" indent="0" algn="l" rtl="0">
              <a:spcBef>
                <a:spcPts val="1200"/>
              </a:spcBef>
              <a:spcAft>
                <a:spcPts val="1200"/>
              </a:spcAft>
              <a:buNone/>
            </a:pPr>
            <a:r>
              <a:rPr lang="de">
                <a:solidFill>
                  <a:srgbClr val="000000"/>
                </a:solidFill>
              </a:rPr>
              <a:t>used eventListeners to build up the interactive parts for users: </a:t>
            </a:r>
            <a:r>
              <a:rPr lang="de" u="sng">
                <a:solidFill>
                  <a:srgbClr val="344A9A"/>
                </a:solidFill>
                <a:hlinkClick r:id="rId3">
                  <a:extLst>
                    <a:ext uri="{A12FA001-AC4F-418D-AE19-62706E023703}">
                      <ahyp:hlinkClr xmlns:ahyp="http://schemas.microsoft.com/office/drawing/2018/hyperlinkcolor" val="tx"/>
                    </a:ext>
                  </a:extLst>
                </a:hlinkClick>
              </a:rPr>
              <a:t>https://camgalaxy.github.io/</a:t>
            </a:r>
            <a:endParaRPr>
              <a:solidFill>
                <a:srgbClr val="344A9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Using JavaScript in Your Browser</a:t>
            </a:r>
            <a:endParaRPr/>
          </a:p>
        </p:txBody>
      </p:sp>
      <p:sp>
        <p:nvSpPr>
          <p:cNvPr id="144" name="Google Shape;14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Clr>
                <a:schemeClr val="dk1"/>
              </a:buClr>
              <a:buSzPts val="1018"/>
              <a:buFont typeface="Arial"/>
              <a:buNone/>
            </a:pPr>
            <a:r>
              <a:rPr lang="de" sz="1217" b="1" dirty="0">
                <a:solidFill>
                  <a:schemeClr val="dk1"/>
                </a:solidFill>
              </a:rPr>
              <a:t>Step 1: Open Your Browser's Developer Console</a:t>
            </a:r>
            <a:endParaRPr sz="1217" b="1" dirty="0">
              <a:solidFill>
                <a:schemeClr val="dk1"/>
              </a:solidFill>
            </a:endParaRPr>
          </a:p>
          <a:p>
            <a:pPr marL="457200" lvl="0" indent="-305911" algn="l" rtl="0">
              <a:lnSpc>
                <a:spcPct val="95000"/>
              </a:lnSpc>
              <a:spcBef>
                <a:spcPts val="1200"/>
              </a:spcBef>
              <a:spcAft>
                <a:spcPts val="0"/>
              </a:spcAft>
              <a:buClr>
                <a:schemeClr val="dk1"/>
              </a:buClr>
              <a:buSzPts val="1218"/>
              <a:buChar char="●"/>
            </a:pPr>
            <a:r>
              <a:rPr lang="de" sz="1217" b="1" dirty="0">
                <a:solidFill>
                  <a:schemeClr val="dk1"/>
                </a:solidFill>
              </a:rPr>
              <a:t>Instructions:</a:t>
            </a:r>
            <a:endParaRPr sz="1217" b="1" dirty="0">
              <a:solidFill>
                <a:schemeClr val="dk1"/>
              </a:solidFill>
            </a:endParaRPr>
          </a:p>
          <a:p>
            <a:pPr marL="914400" lvl="1" indent="-305911" algn="l" rtl="0">
              <a:lnSpc>
                <a:spcPct val="95000"/>
              </a:lnSpc>
              <a:spcBef>
                <a:spcPts val="0"/>
              </a:spcBef>
              <a:spcAft>
                <a:spcPts val="0"/>
              </a:spcAft>
              <a:buClr>
                <a:schemeClr val="dk1"/>
              </a:buClr>
              <a:buSzPts val="1218"/>
              <a:buChar char="○"/>
            </a:pPr>
            <a:r>
              <a:rPr lang="de" sz="1217" dirty="0">
                <a:solidFill>
                  <a:schemeClr val="dk1"/>
                </a:solidFill>
              </a:rPr>
              <a:t>For Chrome, Firefox, or Edge: Press </a:t>
            </a:r>
            <a:r>
              <a:rPr lang="de" sz="1217" dirty="0">
                <a:solidFill>
                  <a:srgbClr val="188038"/>
                </a:solidFill>
                <a:latin typeface="Roboto Mono"/>
                <a:ea typeface="Roboto Mono"/>
                <a:cs typeface="Roboto Mono"/>
                <a:sym typeface="Roboto Mono"/>
              </a:rPr>
              <a:t>Ctrl+Shift+J</a:t>
            </a:r>
            <a:r>
              <a:rPr lang="de" sz="1217" dirty="0">
                <a:solidFill>
                  <a:schemeClr val="dk1"/>
                </a:solidFill>
              </a:rPr>
              <a:t> (Windows/Linux) or </a:t>
            </a:r>
            <a:r>
              <a:rPr lang="de" sz="1217" dirty="0">
                <a:solidFill>
                  <a:srgbClr val="188038"/>
                </a:solidFill>
                <a:latin typeface="Roboto Mono"/>
                <a:ea typeface="Roboto Mono"/>
                <a:cs typeface="Roboto Mono"/>
                <a:sym typeface="Roboto Mono"/>
              </a:rPr>
              <a:t>Cmd+Option+J</a:t>
            </a:r>
            <a:r>
              <a:rPr lang="de" sz="1217" dirty="0">
                <a:solidFill>
                  <a:schemeClr val="dk1"/>
                </a:solidFill>
              </a:rPr>
              <a:t> (Mac).</a:t>
            </a:r>
            <a:endParaRPr sz="1217" dirty="0">
              <a:solidFill>
                <a:schemeClr val="dk1"/>
              </a:solidFill>
            </a:endParaRPr>
          </a:p>
          <a:p>
            <a:pPr marL="914400" lvl="1" indent="-305911" algn="l" rtl="0">
              <a:lnSpc>
                <a:spcPct val="95000"/>
              </a:lnSpc>
              <a:spcBef>
                <a:spcPts val="0"/>
              </a:spcBef>
              <a:spcAft>
                <a:spcPts val="0"/>
              </a:spcAft>
              <a:buClr>
                <a:schemeClr val="dk1"/>
              </a:buClr>
              <a:buSzPts val="1218"/>
              <a:buChar char="○"/>
            </a:pPr>
            <a:r>
              <a:rPr lang="de" sz="1217" dirty="0">
                <a:solidFill>
                  <a:schemeClr val="dk1"/>
                </a:solidFill>
              </a:rPr>
              <a:t>For Safari: Enable the Develop menu in Safari's Advanced preferences, then press </a:t>
            </a:r>
            <a:r>
              <a:rPr lang="de" sz="1217" dirty="0">
                <a:solidFill>
                  <a:srgbClr val="188038"/>
                </a:solidFill>
                <a:latin typeface="Roboto Mono"/>
                <a:ea typeface="Roboto Mono"/>
                <a:cs typeface="Roboto Mono"/>
                <a:sym typeface="Roboto Mono"/>
              </a:rPr>
              <a:t>Cmd+Option+C</a:t>
            </a:r>
            <a:r>
              <a:rPr lang="de" sz="1217" dirty="0">
                <a:solidFill>
                  <a:schemeClr val="dk1"/>
                </a:solidFill>
              </a:rPr>
              <a:t>.</a:t>
            </a:r>
            <a:endParaRPr sz="1217" dirty="0">
              <a:solidFill>
                <a:schemeClr val="dk1"/>
              </a:solidFill>
            </a:endParaRPr>
          </a:p>
          <a:p>
            <a:pPr marL="457200" lvl="0" indent="-305911" algn="l" rtl="0">
              <a:lnSpc>
                <a:spcPct val="95000"/>
              </a:lnSpc>
              <a:spcBef>
                <a:spcPts val="0"/>
              </a:spcBef>
              <a:spcAft>
                <a:spcPts val="0"/>
              </a:spcAft>
              <a:buClr>
                <a:schemeClr val="dk1"/>
              </a:buClr>
              <a:buSzPts val="1218"/>
              <a:buChar char="●"/>
            </a:pPr>
            <a:r>
              <a:rPr lang="de" sz="1217" b="1" dirty="0">
                <a:solidFill>
                  <a:schemeClr val="dk1"/>
                </a:solidFill>
              </a:rPr>
              <a:t>Purpose:</a:t>
            </a:r>
            <a:r>
              <a:rPr lang="de" sz="1217" dirty="0">
                <a:solidFill>
                  <a:schemeClr val="dk1"/>
                </a:solidFill>
              </a:rPr>
              <a:t> The console is a tool that developers use to log information as part of the JavaScript development process. It's also where you can run JavaScript code directly.</a:t>
            </a:r>
            <a:endParaRPr sz="1217" dirty="0">
              <a:solidFill>
                <a:schemeClr val="dk1"/>
              </a:solidFill>
            </a:endParaRPr>
          </a:p>
          <a:p>
            <a:pPr marL="0" lvl="0" indent="0" algn="l" rtl="0">
              <a:lnSpc>
                <a:spcPct val="95000"/>
              </a:lnSpc>
              <a:spcBef>
                <a:spcPts val="1200"/>
              </a:spcBef>
              <a:spcAft>
                <a:spcPts val="0"/>
              </a:spcAft>
              <a:buSzPts val="1018"/>
              <a:buNone/>
            </a:pPr>
            <a:r>
              <a:rPr lang="de" sz="1217" b="1" dirty="0">
                <a:solidFill>
                  <a:schemeClr val="dk1"/>
                </a:solidFill>
              </a:rPr>
              <a:t>Step 2: Write or Paste Your JavaScript Code</a:t>
            </a:r>
            <a:endParaRPr sz="1217" b="1" dirty="0">
              <a:solidFill>
                <a:schemeClr val="dk1"/>
              </a:solidFill>
            </a:endParaRPr>
          </a:p>
          <a:p>
            <a:pPr marL="457200" lvl="0" indent="-305911" algn="l" rtl="0">
              <a:lnSpc>
                <a:spcPct val="95000"/>
              </a:lnSpc>
              <a:spcBef>
                <a:spcPts val="1200"/>
              </a:spcBef>
              <a:spcAft>
                <a:spcPts val="0"/>
              </a:spcAft>
              <a:buClr>
                <a:schemeClr val="dk1"/>
              </a:buClr>
              <a:buSzPts val="1218"/>
              <a:buChar char="●"/>
            </a:pPr>
            <a:r>
              <a:rPr lang="de" sz="1217" b="1" dirty="0">
                <a:solidFill>
                  <a:schemeClr val="dk1"/>
                </a:solidFill>
              </a:rPr>
              <a:t>Instructions:</a:t>
            </a:r>
            <a:r>
              <a:rPr lang="de" sz="1217" dirty="0">
                <a:solidFill>
                  <a:schemeClr val="dk1"/>
                </a:solidFill>
              </a:rPr>
              <a:t> Click into the console, type your JavaScript code, or paste code you've copied. For example, try </a:t>
            </a:r>
            <a:r>
              <a:rPr lang="de" sz="1217" dirty="0">
                <a:solidFill>
                  <a:srgbClr val="188038"/>
                </a:solidFill>
                <a:latin typeface="Roboto Mono"/>
                <a:ea typeface="Roboto Mono"/>
                <a:cs typeface="Roboto Mono"/>
                <a:sym typeface="Roboto Mono"/>
              </a:rPr>
              <a:t>console.log('Hello, world!');</a:t>
            </a:r>
            <a:r>
              <a:rPr lang="de" sz="1217" dirty="0">
                <a:solidFill>
                  <a:schemeClr val="dk1"/>
                </a:solidFill>
              </a:rPr>
              <a:t>.</a:t>
            </a:r>
            <a:endParaRPr sz="1217" dirty="0">
              <a:solidFill>
                <a:schemeClr val="dk1"/>
              </a:solidFill>
            </a:endParaRPr>
          </a:p>
          <a:p>
            <a:pPr marL="457200" lvl="0" indent="-305911" algn="l" rtl="0">
              <a:lnSpc>
                <a:spcPct val="95000"/>
              </a:lnSpc>
              <a:spcBef>
                <a:spcPts val="0"/>
              </a:spcBef>
              <a:spcAft>
                <a:spcPts val="0"/>
              </a:spcAft>
              <a:buClr>
                <a:schemeClr val="dk1"/>
              </a:buClr>
              <a:buSzPts val="1218"/>
              <a:buChar char="●"/>
            </a:pPr>
            <a:r>
              <a:rPr lang="de" sz="1217" b="1" dirty="0">
                <a:solidFill>
                  <a:schemeClr val="dk1"/>
                </a:solidFill>
              </a:rPr>
              <a:t>Purpose:</a:t>
            </a:r>
            <a:r>
              <a:rPr lang="de" sz="1217" dirty="0">
                <a:solidFill>
                  <a:schemeClr val="dk1"/>
                </a:solidFill>
              </a:rPr>
              <a:t> To see how JavaScript can output data to the console. This is a basic way to start interacting with JavaScript.</a:t>
            </a:r>
            <a:endParaRPr sz="1217" dirty="0">
              <a:solidFill>
                <a:schemeClr val="dk1"/>
              </a:solidFill>
            </a:endParaRPr>
          </a:p>
          <a:p>
            <a:pPr marL="0" lvl="0" indent="0" algn="l" rtl="0">
              <a:lnSpc>
                <a:spcPct val="95000"/>
              </a:lnSpc>
              <a:spcBef>
                <a:spcPts val="1200"/>
              </a:spcBef>
              <a:spcAft>
                <a:spcPts val="0"/>
              </a:spcAft>
              <a:buSzPts val="1018"/>
              <a:buNone/>
            </a:pPr>
            <a:r>
              <a:rPr lang="de" sz="1217" b="1" dirty="0">
                <a:solidFill>
                  <a:schemeClr val="dk1"/>
                </a:solidFill>
              </a:rPr>
              <a:t>Step 3: Execute Your Code</a:t>
            </a:r>
            <a:endParaRPr sz="1217" b="1" dirty="0">
              <a:solidFill>
                <a:schemeClr val="dk1"/>
              </a:solidFill>
            </a:endParaRPr>
          </a:p>
          <a:p>
            <a:pPr marL="457200" lvl="0" indent="-305911" algn="l" rtl="0">
              <a:lnSpc>
                <a:spcPct val="95000"/>
              </a:lnSpc>
              <a:spcBef>
                <a:spcPts val="1200"/>
              </a:spcBef>
              <a:spcAft>
                <a:spcPts val="0"/>
              </a:spcAft>
              <a:buClr>
                <a:schemeClr val="dk1"/>
              </a:buClr>
              <a:buSzPts val="1218"/>
              <a:buChar char="●"/>
            </a:pPr>
            <a:r>
              <a:rPr lang="de" sz="1217" b="1" dirty="0">
                <a:solidFill>
                  <a:schemeClr val="dk1"/>
                </a:solidFill>
              </a:rPr>
              <a:t>Instructions:</a:t>
            </a:r>
            <a:r>
              <a:rPr lang="de" sz="1217" dirty="0">
                <a:solidFill>
                  <a:schemeClr val="dk1"/>
                </a:solidFill>
              </a:rPr>
              <a:t> Press </a:t>
            </a:r>
            <a:r>
              <a:rPr lang="de" sz="1217" dirty="0">
                <a:solidFill>
                  <a:srgbClr val="188038"/>
                </a:solidFill>
                <a:latin typeface="Roboto Mono"/>
                <a:ea typeface="Roboto Mono"/>
                <a:cs typeface="Roboto Mono"/>
                <a:sym typeface="Roboto Mono"/>
              </a:rPr>
              <a:t>Enter</a:t>
            </a:r>
            <a:r>
              <a:rPr lang="de" sz="1217" dirty="0">
                <a:solidFill>
                  <a:schemeClr val="dk1"/>
                </a:solidFill>
              </a:rPr>
              <a:t> to run your code.</a:t>
            </a:r>
            <a:endParaRPr sz="1217" dirty="0">
              <a:solidFill>
                <a:schemeClr val="dk1"/>
              </a:solidFill>
            </a:endParaRPr>
          </a:p>
          <a:p>
            <a:pPr marL="457200" lvl="0" indent="-305911" algn="l" rtl="0">
              <a:lnSpc>
                <a:spcPct val="95000"/>
              </a:lnSpc>
              <a:spcBef>
                <a:spcPts val="0"/>
              </a:spcBef>
              <a:spcAft>
                <a:spcPts val="0"/>
              </a:spcAft>
              <a:buClr>
                <a:schemeClr val="dk1"/>
              </a:buClr>
              <a:buSzPts val="1218"/>
              <a:buChar char="●"/>
            </a:pPr>
            <a:r>
              <a:rPr lang="de" sz="1217" b="1" dirty="0">
                <a:solidFill>
                  <a:schemeClr val="dk1"/>
                </a:solidFill>
              </a:rPr>
              <a:t>Purpose:</a:t>
            </a:r>
            <a:r>
              <a:rPr lang="de" sz="1217" dirty="0">
                <a:solidFill>
                  <a:schemeClr val="dk1"/>
                </a:solidFill>
              </a:rPr>
              <a:t> This step runs your JavaScript code. If you used the example code, you should see "Hello, world!" printed in the console.</a:t>
            </a:r>
            <a:endParaRPr sz="1217" dirty="0">
              <a:solidFill>
                <a:schemeClr val="dk1"/>
              </a:solidFill>
            </a:endParaRPr>
          </a:p>
          <a:p>
            <a:pPr marL="0" lvl="0" indent="0" algn="l" rtl="0">
              <a:lnSpc>
                <a:spcPct val="95000"/>
              </a:lnSpc>
              <a:spcBef>
                <a:spcPts val="1200"/>
              </a:spcBef>
              <a:spcAft>
                <a:spcPts val="1200"/>
              </a:spcAft>
              <a:buSzPts val="1018"/>
              <a:buNone/>
            </a:pPr>
            <a:endParaRPr sz="186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Hands on technical fundamentals of browsers</a:t>
            </a:r>
            <a:endParaRPr/>
          </a:p>
        </p:txBody>
      </p:sp>
      <p:sp>
        <p:nvSpPr>
          <p:cNvPr id="150" name="Google Shape;150;p26"/>
          <p:cNvSpPr txBox="1">
            <a:spLocks noGrp="1"/>
          </p:cNvSpPr>
          <p:nvPr>
            <p:ph type="body" idx="1"/>
          </p:nvPr>
        </p:nvSpPr>
        <p:spPr>
          <a:xfrm>
            <a:off x="311700" y="1152475"/>
            <a:ext cx="6972600" cy="38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600" dirty="0">
                <a:solidFill>
                  <a:schemeClr val="dk1"/>
                </a:solidFill>
              </a:rPr>
              <a:t>to get a basic understanding of the technical fundamentals of browsers</a:t>
            </a:r>
            <a:endParaRPr sz="1600" dirty="0">
              <a:solidFill>
                <a:schemeClr val="dk1"/>
              </a:solidFill>
            </a:endParaRPr>
          </a:p>
          <a:p>
            <a:pPr marL="742950" lvl="1" indent="-285750">
              <a:spcBef>
                <a:spcPts val="1200"/>
              </a:spcBef>
            </a:pPr>
            <a:r>
              <a:rPr lang="en-US" sz="1600" dirty="0">
                <a:solidFill>
                  <a:schemeClr val="dk1"/>
                </a:solidFill>
              </a:rPr>
              <a:t>Play around on </a:t>
            </a:r>
            <a:r>
              <a:rPr lang="de-DE" sz="1600" dirty="0">
                <a:solidFill>
                  <a:schemeClr val="accent1">
                    <a:lumMod val="50000"/>
                  </a:schemeClr>
                </a:solidFill>
                <a:hlinkClick r:id="rId3">
                  <a:extLst>
                    <a:ext uri="{A12FA001-AC4F-418D-AE19-62706E023703}">
                      <ahyp:hlinkClr xmlns:ahyp="http://schemas.microsoft.com/office/drawing/2018/hyperlinkcolor" val="tx"/>
                    </a:ext>
                  </a:extLst>
                </a:hlinkClick>
              </a:rPr>
              <a:t>http://example.org/</a:t>
            </a:r>
            <a:endParaRPr lang="de-DE" sz="1600" dirty="0">
              <a:solidFill>
                <a:schemeClr val="accent1">
                  <a:lumMod val="50000"/>
                </a:schemeClr>
              </a:solidFill>
            </a:endParaRPr>
          </a:p>
          <a:p>
            <a:pPr marL="742950" lvl="1" indent="-285750">
              <a:spcBef>
                <a:spcPts val="1200"/>
              </a:spcBef>
            </a:pPr>
            <a:endParaRPr sz="1200" dirty="0">
              <a:solidFill>
                <a:schemeClr val="dk1"/>
              </a:solidFill>
            </a:endParaRPr>
          </a:p>
          <a:p>
            <a:pPr marL="457200" lvl="0" indent="-330200" algn="l" rtl="0">
              <a:spcBef>
                <a:spcPts val="1200"/>
              </a:spcBef>
              <a:spcAft>
                <a:spcPts val="0"/>
              </a:spcAft>
              <a:buClr>
                <a:schemeClr val="dk1"/>
              </a:buClr>
              <a:buSzPts val="1600"/>
              <a:buChar char="●"/>
            </a:pPr>
            <a:r>
              <a:rPr lang="de" sz="1600" dirty="0">
                <a:solidFill>
                  <a:schemeClr val="dk1"/>
                </a:solidFill>
              </a:rPr>
              <a:t>all shown examples are on GitHub:</a:t>
            </a:r>
            <a:endParaRPr sz="1600" dirty="0">
              <a:solidFill>
                <a:schemeClr val="dk1"/>
              </a:solidFill>
            </a:endParaRPr>
          </a:p>
          <a:p>
            <a:pPr marL="1371600" lvl="1" indent="-330200" algn="l" rtl="0">
              <a:spcBef>
                <a:spcPts val="0"/>
              </a:spcBef>
              <a:spcAft>
                <a:spcPts val="0"/>
              </a:spcAft>
              <a:buClr>
                <a:srgbClr val="344A9A"/>
              </a:buClr>
              <a:buSzPts val="1600"/>
              <a:buChar char="○"/>
            </a:pPr>
            <a:r>
              <a:rPr lang="de" sz="1600" u="sng" dirty="0">
                <a:solidFill>
                  <a:srgbClr val="344A9A"/>
                </a:solidFill>
                <a:hlinkClick r:id="rId4">
                  <a:extLst>
                    <a:ext uri="{A12FA001-AC4F-418D-AE19-62706E023703}">
                      <ahyp:hlinkClr xmlns:ahyp="http://schemas.microsoft.com/office/drawing/2018/hyperlinkcolor" val="tx"/>
                    </a:ext>
                  </a:extLst>
                </a:hlinkClick>
              </a:rPr>
              <a:t>https://github.com/FennStatistics/Project_testingCAMtools/tree/main/hands%20on%20browser</a:t>
            </a:r>
            <a:endParaRPr sz="1600" dirty="0">
              <a:solidFill>
                <a:schemeClr val="dk1"/>
              </a:solidFill>
            </a:endParaRPr>
          </a:p>
          <a:p>
            <a:pPr marL="457200" lvl="0" indent="-330200" algn="l" rtl="0">
              <a:spcBef>
                <a:spcPts val="1200"/>
              </a:spcBef>
              <a:spcAft>
                <a:spcPts val="0"/>
              </a:spcAft>
              <a:buClr>
                <a:schemeClr val="dk1"/>
              </a:buClr>
              <a:buSzPts val="1600"/>
              <a:buChar char="●"/>
            </a:pPr>
            <a:r>
              <a:rPr lang="de" sz="1600" dirty="0">
                <a:solidFill>
                  <a:schemeClr val="dk1"/>
                </a:solidFill>
              </a:rPr>
              <a:t>if you want to play around with the shown examples you could, install Visual Studio Code (</a:t>
            </a:r>
            <a:r>
              <a:rPr lang="de" sz="1600" u="sng" dirty="0">
                <a:solidFill>
                  <a:srgbClr val="344A9A"/>
                </a:solidFill>
                <a:hlinkClick r:id="rId5">
                  <a:extLst>
                    <a:ext uri="{A12FA001-AC4F-418D-AE19-62706E023703}">
                      <ahyp:hlinkClr xmlns:ahyp="http://schemas.microsoft.com/office/drawing/2018/hyperlinkcolor" val="tx"/>
                    </a:ext>
                  </a:extLst>
                </a:hlinkClick>
              </a:rPr>
              <a:t>https://code.visualstudio.com/</a:t>
            </a:r>
            <a:r>
              <a:rPr lang="de" sz="1600" dirty="0">
                <a:solidFill>
                  <a:schemeClr val="dk1"/>
                </a:solidFill>
              </a:rPr>
              <a:t>) and the "live server" extension and click on "Go Live" at the bottom right</a:t>
            </a:r>
            <a:endParaRPr sz="1600" dirty="0">
              <a:solidFill>
                <a:schemeClr val="dk1"/>
              </a:solidFill>
            </a:endParaRPr>
          </a:p>
          <a:p>
            <a:pPr marL="0" lvl="0" indent="0" algn="l" rtl="0">
              <a:spcBef>
                <a:spcPts val="1200"/>
              </a:spcBef>
              <a:spcAft>
                <a:spcPts val="1200"/>
              </a:spcAft>
              <a:buNone/>
            </a:pPr>
            <a:endParaRPr sz="1600" dirty="0">
              <a:solidFill>
                <a:schemeClr val="dk1"/>
              </a:solidFill>
            </a:endParaRPr>
          </a:p>
        </p:txBody>
      </p:sp>
      <p:pic>
        <p:nvPicPr>
          <p:cNvPr id="151" name="Google Shape;151;p26"/>
          <p:cNvPicPr preferRelativeResize="0"/>
          <p:nvPr/>
        </p:nvPicPr>
        <p:blipFill>
          <a:blip r:embed="rId6">
            <a:alphaModFix/>
          </a:blip>
          <a:stretch>
            <a:fillRect/>
          </a:stretch>
        </p:blipFill>
        <p:spPr>
          <a:xfrm>
            <a:off x="7630500" y="1596650"/>
            <a:ext cx="1201801" cy="1201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Learning Materials - Web Development</a:t>
            </a:r>
            <a:endParaRPr/>
          </a:p>
        </p:txBody>
      </p:sp>
      <p:sp>
        <p:nvSpPr>
          <p:cNvPr id="157" name="Google Shape;157;p27"/>
          <p:cNvSpPr txBox="1">
            <a:spLocks noGrp="1"/>
          </p:cNvSpPr>
          <p:nvPr>
            <p:ph type="body" idx="1"/>
          </p:nvPr>
        </p:nvSpPr>
        <p:spPr>
          <a:xfrm>
            <a:off x="311638" y="846475"/>
            <a:ext cx="6887700" cy="38520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de" sz="1400" b="1" dirty="0">
                <a:solidFill>
                  <a:srgbClr val="344A9A"/>
                </a:solidFill>
              </a:rPr>
              <a:t>Online Courses:</a:t>
            </a:r>
            <a:endParaRPr sz="1400" b="1" dirty="0">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dirty="0">
                <a:solidFill>
                  <a:schemeClr val="dk1"/>
                </a:solidFill>
              </a:rPr>
              <a:t>freeCodeCamp [free]:</a:t>
            </a:r>
            <a:r>
              <a:rPr lang="de" sz="1400" dirty="0">
                <a:solidFill>
                  <a:schemeClr val="dk1"/>
                </a:solidFill>
                <a:uFill>
                  <a:noFill/>
                </a:uFill>
                <a:hlinkClick r:id="rId3">
                  <a:extLst>
                    <a:ext uri="{A12FA001-AC4F-418D-AE19-62706E023703}">
                      <ahyp:hlinkClr xmlns:ahyp="http://schemas.microsoft.com/office/drawing/2018/hyperlinkcolor" val="tx"/>
                    </a:ext>
                  </a:extLst>
                </a:hlinkClick>
              </a:rPr>
              <a:t> </a:t>
            </a:r>
            <a:r>
              <a:rPr lang="de" sz="1400" u="sng" dirty="0">
                <a:solidFill>
                  <a:srgbClr val="344A9A"/>
                </a:solidFill>
                <a:hlinkClick r:id="rId3">
                  <a:extLst>
                    <a:ext uri="{A12FA001-AC4F-418D-AE19-62706E023703}">
                      <ahyp:hlinkClr xmlns:ahyp="http://schemas.microsoft.com/office/drawing/2018/hyperlinkcolor" val="tx"/>
                    </a:ext>
                  </a:extLst>
                </a:hlinkClick>
              </a:rPr>
              <a:t>https://www.freecodecamp.org/</a:t>
            </a:r>
            <a:endParaRPr sz="1400" u="sng"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codecademy:</a:t>
            </a:r>
            <a:r>
              <a:rPr lang="de" sz="1400" dirty="0">
                <a:solidFill>
                  <a:schemeClr val="dk1"/>
                </a:solidFill>
                <a:uFill>
                  <a:noFill/>
                </a:uFill>
                <a:hlinkClick r:id="rId4">
                  <a:extLst>
                    <a:ext uri="{A12FA001-AC4F-418D-AE19-62706E023703}">
                      <ahyp:hlinkClr xmlns:ahyp="http://schemas.microsoft.com/office/drawing/2018/hyperlinkcolor" val="tx"/>
                    </a:ext>
                  </a:extLst>
                </a:hlinkClick>
              </a:rPr>
              <a:t> </a:t>
            </a:r>
            <a:r>
              <a:rPr lang="de" sz="1400" u="sng" dirty="0">
                <a:solidFill>
                  <a:srgbClr val="344A9A"/>
                </a:solidFill>
                <a:hlinkClick r:id="rId4">
                  <a:extLst>
                    <a:ext uri="{A12FA001-AC4F-418D-AE19-62706E023703}">
                      <ahyp:hlinkClr xmlns:ahyp="http://schemas.microsoft.com/office/drawing/2018/hyperlinkcolor" val="tx"/>
                    </a:ext>
                  </a:extLst>
                </a:hlinkClick>
              </a:rPr>
              <a:t>https://www.codecademy.com/catalog</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udemy - Modern JavaScript: </a:t>
            </a:r>
            <a:r>
              <a:rPr lang="de" sz="1400" u="sng" dirty="0">
                <a:solidFill>
                  <a:srgbClr val="344A9A"/>
                </a:solidFill>
                <a:hlinkClick r:id="rId5">
                  <a:extLst>
                    <a:ext uri="{A12FA001-AC4F-418D-AE19-62706E023703}">
                      <ahyp:hlinkClr xmlns:ahyp="http://schemas.microsoft.com/office/drawing/2018/hyperlinkcolor" val="tx"/>
                    </a:ext>
                  </a:extLst>
                </a:hlinkClick>
              </a:rPr>
              <a:t>https://www.udemy.com/course/modern-javascript-from-novice-to-ninja/</a:t>
            </a:r>
            <a:endParaRPr sz="1400" u="sng" dirty="0">
              <a:solidFill>
                <a:srgbClr val="344A9A"/>
              </a:solidFill>
            </a:endParaRPr>
          </a:p>
          <a:p>
            <a:pPr marL="0" lvl="0" indent="0" algn="l" rtl="0">
              <a:lnSpc>
                <a:spcPct val="200000"/>
              </a:lnSpc>
              <a:spcBef>
                <a:spcPts val="1200"/>
              </a:spcBef>
              <a:spcAft>
                <a:spcPts val="0"/>
              </a:spcAft>
              <a:buNone/>
            </a:pPr>
            <a:r>
              <a:rPr lang="de" sz="1400" b="1" dirty="0">
                <a:solidFill>
                  <a:srgbClr val="344A9A"/>
                </a:solidFill>
              </a:rPr>
              <a:t>Online Documentations / AI:</a:t>
            </a:r>
            <a:endParaRPr sz="1400" b="1" dirty="0">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dirty="0">
                <a:solidFill>
                  <a:schemeClr val="dk1"/>
                </a:solidFill>
              </a:rPr>
              <a:t>W3Schools: </a:t>
            </a:r>
            <a:r>
              <a:rPr lang="de" sz="1400" u="sng" dirty="0">
                <a:solidFill>
                  <a:srgbClr val="344A9A"/>
                </a:solidFill>
                <a:hlinkClick r:id="rId6">
                  <a:extLst>
                    <a:ext uri="{A12FA001-AC4F-418D-AE19-62706E023703}">
                      <ahyp:hlinkClr xmlns:ahyp="http://schemas.microsoft.com/office/drawing/2018/hyperlinkcolor" val="tx"/>
                    </a:ext>
                  </a:extLst>
                </a:hlinkClick>
              </a:rPr>
              <a:t>https://www.w3schools.com/html/default.asp</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ChatGPT: </a:t>
            </a:r>
            <a:r>
              <a:rPr lang="de" sz="1400" u="sng" dirty="0">
                <a:solidFill>
                  <a:srgbClr val="344A9A"/>
                </a:solidFill>
                <a:hlinkClick r:id="rId7">
                  <a:extLst>
                    <a:ext uri="{A12FA001-AC4F-418D-AE19-62706E023703}">
                      <ahyp:hlinkClr xmlns:ahyp="http://schemas.microsoft.com/office/drawing/2018/hyperlinkcolor" val="tx"/>
                    </a:ext>
                  </a:extLst>
                </a:hlinkClick>
              </a:rPr>
              <a:t>https://openai.com/chatgpt</a:t>
            </a:r>
            <a:endParaRPr sz="1400" dirty="0">
              <a:solidFill>
                <a:srgbClr val="344A9A"/>
              </a:solidFill>
            </a:endParaRPr>
          </a:p>
          <a:p>
            <a:pPr marL="0" lvl="0" indent="0" algn="l" rtl="0">
              <a:lnSpc>
                <a:spcPct val="200000"/>
              </a:lnSpc>
              <a:spcBef>
                <a:spcPts val="1200"/>
              </a:spcBef>
              <a:spcAft>
                <a:spcPts val="1200"/>
              </a:spcAft>
              <a:buNone/>
            </a:pPr>
            <a:endParaRPr sz="1400" dirty="0">
              <a:solidFill>
                <a:schemeClr val="dk1"/>
              </a:solidFill>
            </a:endParaRPr>
          </a:p>
        </p:txBody>
      </p:sp>
      <p:pic>
        <p:nvPicPr>
          <p:cNvPr id="158" name="Google Shape;158;p27"/>
          <p:cNvPicPr preferRelativeResize="0"/>
          <p:nvPr/>
        </p:nvPicPr>
        <p:blipFill>
          <a:blip r:embed="rId8">
            <a:alphaModFix/>
          </a:blip>
          <a:stretch>
            <a:fillRect/>
          </a:stretch>
        </p:blipFill>
        <p:spPr>
          <a:xfrm>
            <a:off x="7199275" y="241100"/>
            <a:ext cx="1809850" cy="1771075"/>
          </a:xfrm>
          <a:prstGeom prst="rect">
            <a:avLst/>
          </a:prstGeom>
          <a:noFill/>
          <a:ln>
            <a:noFill/>
          </a:ln>
        </p:spPr>
      </p:pic>
      <p:sp>
        <p:nvSpPr>
          <p:cNvPr id="159" name="Google Shape;159;p27"/>
          <p:cNvSpPr txBox="1"/>
          <p:nvPr/>
        </p:nvSpPr>
        <p:spPr>
          <a:xfrm>
            <a:off x="7199275" y="2012175"/>
            <a:ext cx="18099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1"/>
                </a:solidFill>
              </a:rPr>
              <a:t>using programming to innovate, solve problems, and harness technology's potential (picture created by OpenAI, 2024)</a:t>
            </a: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Learning Materials - Web Development</a:t>
            </a:r>
            <a:endParaRPr/>
          </a:p>
        </p:txBody>
      </p:sp>
      <p:sp>
        <p:nvSpPr>
          <p:cNvPr id="165" name="Google Shape;165;p28"/>
          <p:cNvSpPr txBox="1">
            <a:spLocks noGrp="1"/>
          </p:cNvSpPr>
          <p:nvPr>
            <p:ph type="body" idx="1"/>
          </p:nvPr>
        </p:nvSpPr>
        <p:spPr>
          <a:xfrm>
            <a:off x="311638" y="846475"/>
            <a:ext cx="6887700" cy="38520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de" sz="1400" b="1" dirty="0">
                <a:solidFill>
                  <a:srgbClr val="344A9A"/>
                </a:solidFill>
              </a:rPr>
              <a:t>YouTube Channels:</a:t>
            </a:r>
            <a:endParaRPr sz="1400" b="1" dirty="0">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dirty="0">
                <a:solidFill>
                  <a:schemeClr val="dk1"/>
                </a:solidFill>
              </a:rPr>
              <a:t>Web Dev Simplified: </a:t>
            </a:r>
            <a:r>
              <a:rPr lang="de" sz="1400" u="sng" dirty="0">
                <a:solidFill>
                  <a:srgbClr val="344A9A"/>
                </a:solidFill>
                <a:hlinkClick r:id="rId3">
                  <a:extLst>
                    <a:ext uri="{A12FA001-AC4F-418D-AE19-62706E023703}">
                      <ahyp:hlinkClr xmlns:ahyp="http://schemas.microsoft.com/office/drawing/2018/hyperlinkcolor" val="tx"/>
                    </a:ext>
                  </a:extLst>
                </a:hlinkClick>
              </a:rPr>
              <a:t>https://www.youtube.com/@WebDevSimplified</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Net Ninja: </a:t>
            </a:r>
            <a:r>
              <a:rPr lang="de" sz="1400" u="sng" dirty="0">
                <a:solidFill>
                  <a:srgbClr val="344A9A"/>
                </a:solidFill>
                <a:hlinkClick r:id="rId4">
                  <a:extLst>
                    <a:ext uri="{A12FA001-AC4F-418D-AE19-62706E023703}">
                      <ahyp:hlinkClr xmlns:ahyp="http://schemas.microsoft.com/office/drawing/2018/hyperlinkcolor" val="tx"/>
                    </a:ext>
                  </a:extLst>
                </a:hlinkClick>
              </a:rPr>
              <a:t>https://www.youtube.com/@NetNinja</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Fireship: </a:t>
            </a:r>
            <a:r>
              <a:rPr lang="de" sz="1400" u="sng" dirty="0">
                <a:solidFill>
                  <a:srgbClr val="344A9A"/>
                </a:solidFill>
                <a:hlinkClick r:id="rId5">
                  <a:extLst>
                    <a:ext uri="{A12FA001-AC4F-418D-AE19-62706E023703}">
                      <ahyp:hlinkClr xmlns:ahyp="http://schemas.microsoft.com/office/drawing/2018/hyperlinkcolor" val="tx"/>
                    </a:ext>
                  </a:extLst>
                </a:hlinkClick>
              </a:rPr>
              <a:t>https://www.youtube.com/@Fireship</a:t>
            </a:r>
            <a:endParaRPr sz="1400" dirty="0">
              <a:solidFill>
                <a:srgbClr val="344A9A"/>
              </a:solidFill>
            </a:endParaRPr>
          </a:p>
          <a:p>
            <a:pPr marL="457200" lvl="0" indent="-317500" algn="l" rtl="0">
              <a:lnSpc>
                <a:spcPct val="200000"/>
              </a:lnSpc>
              <a:spcBef>
                <a:spcPts val="0"/>
              </a:spcBef>
              <a:spcAft>
                <a:spcPts val="0"/>
              </a:spcAft>
              <a:buClr>
                <a:schemeClr val="dk1"/>
              </a:buClr>
              <a:buSzPts val="1400"/>
              <a:buChar char="●"/>
            </a:pPr>
            <a:r>
              <a:rPr lang="de" sz="1400" dirty="0">
                <a:solidFill>
                  <a:schemeClr val="dk1"/>
                </a:solidFill>
              </a:rPr>
              <a:t>Dani Krossing: </a:t>
            </a:r>
            <a:r>
              <a:rPr lang="de" sz="1400" u="sng" dirty="0">
                <a:solidFill>
                  <a:srgbClr val="344A9A"/>
                </a:solidFill>
                <a:hlinkClick r:id="rId6">
                  <a:extLst>
                    <a:ext uri="{A12FA001-AC4F-418D-AE19-62706E023703}">
                      <ahyp:hlinkClr xmlns:ahyp="http://schemas.microsoft.com/office/drawing/2018/hyperlinkcolor" val="tx"/>
                    </a:ext>
                  </a:extLst>
                </a:hlinkClick>
              </a:rPr>
              <a:t>https://www.youtube.com/@Dani_Krossing</a:t>
            </a:r>
            <a:endParaRPr sz="1400" dirty="0">
              <a:solidFill>
                <a:srgbClr val="344A9A"/>
              </a:solidFill>
            </a:endParaRPr>
          </a:p>
          <a:p>
            <a:pPr marL="0" lvl="0" indent="0" algn="l" rtl="0">
              <a:lnSpc>
                <a:spcPct val="200000"/>
              </a:lnSpc>
              <a:spcBef>
                <a:spcPts val="1200"/>
              </a:spcBef>
              <a:spcAft>
                <a:spcPts val="0"/>
              </a:spcAft>
              <a:buNone/>
            </a:pPr>
            <a:r>
              <a:rPr lang="de" sz="1400" b="1" dirty="0">
                <a:solidFill>
                  <a:srgbClr val="344A9A"/>
                </a:solidFill>
              </a:rPr>
              <a:t>Books:</a:t>
            </a:r>
            <a:endParaRPr sz="1400" dirty="0">
              <a:solidFill>
                <a:schemeClr val="dk1"/>
              </a:solidFill>
            </a:endParaRPr>
          </a:p>
          <a:p>
            <a:pPr marL="457200" lvl="0" indent="-317500" algn="l" rtl="0">
              <a:lnSpc>
                <a:spcPct val="200000"/>
              </a:lnSpc>
              <a:spcBef>
                <a:spcPts val="1200"/>
              </a:spcBef>
              <a:spcAft>
                <a:spcPts val="0"/>
              </a:spcAft>
              <a:buSzPts val="1400"/>
              <a:buChar char="●"/>
            </a:pPr>
            <a:r>
              <a:rPr lang="de" sz="1400" dirty="0">
                <a:solidFill>
                  <a:schemeClr val="dk1"/>
                </a:solidFill>
              </a:rPr>
              <a:t>Haverbeke, M. (2024). </a:t>
            </a:r>
            <a:r>
              <a:rPr lang="de" sz="1400" i="1" dirty="0">
                <a:solidFill>
                  <a:schemeClr val="dk1"/>
                </a:solidFill>
              </a:rPr>
              <a:t>Eloquent JavaScript, 4rd Edition: A Modern Introduction to Programming</a:t>
            </a:r>
            <a:r>
              <a:rPr lang="de" sz="1400" dirty="0">
                <a:solidFill>
                  <a:schemeClr val="dk1"/>
                </a:solidFill>
              </a:rPr>
              <a:t>. No Starch Press.</a:t>
            </a:r>
            <a:r>
              <a:rPr lang="de" sz="1400" dirty="0">
                <a:solidFill>
                  <a:schemeClr val="dk1"/>
                </a:solidFill>
                <a:uFill>
                  <a:noFill/>
                </a:uFill>
                <a:hlinkClick r:id="rId7">
                  <a:extLst>
                    <a:ext uri="{A12FA001-AC4F-418D-AE19-62706E023703}">
                      <ahyp:hlinkClr xmlns:ahyp="http://schemas.microsoft.com/office/drawing/2018/hyperlinkcolor" val="tx"/>
                    </a:ext>
                  </a:extLst>
                </a:hlinkClick>
              </a:rPr>
              <a:t> </a:t>
            </a:r>
            <a:r>
              <a:rPr lang="de" sz="1400" u="sng" dirty="0">
                <a:solidFill>
                  <a:srgbClr val="344A9A"/>
                </a:solidFill>
                <a:hlinkClick r:id="rId7">
                  <a:extLst>
                    <a:ext uri="{A12FA001-AC4F-418D-AE19-62706E023703}">
                      <ahyp:hlinkClr xmlns:ahyp="http://schemas.microsoft.com/office/drawing/2018/hyperlinkcolor" val="tx"/>
                    </a:ext>
                  </a:extLst>
                </a:hlinkClick>
              </a:rPr>
              <a:t>https://eloquentjavascript.net/</a:t>
            </a:r>
            <a:endParaRPr sz="1400" u="sng" dirty="0">
              <a:solidFill>
                <a:srgbClr val="344A9A"/>
              </a:solidFill>
            </a:endParaRPr>
          </a:p>
          <a:p>
            <a:pPr marL="0" lvl="0" indent="0" algn="l" rtl="0">
              <a:lnSpc>
                <a:spcPct val="200000"/>
              </a:lnSpc>
              <a:spcBef>
                <a:spcPts val="1200"/>
              </a:spcBef>
              <a:spcAft>
                <a:spcPts val="1200"/>
              </a:spcAft>
              <a:buNone/>
            </a:pPr>
            <a:endParaRPr sz="1400" dirty="0">
              <a:solidFill>
                <a:schemeClr val="dk1"/>
              </a:solidFill>
            </a:endParaRPr>
          </a:p>
        </p:txBody>
      </p:sp>
      <p:pic>
        <p:nvPicPr>
          <p:cNvPr id="166" name="Google Shape;166;p28"/>
          <p:cNvPicPr preferRelativeResize="0"/>
          <p:nvPr/>
        </p:nvPicPr>
        <p:blipFill>
          <a:blip r:embed="rId8">
            <a:alphaModFix/>
          </a:blip>
          <a:stretch>
            <a:fillRect/>
          </a:stretch>
        </p:blipFill>
        <p:spPr>
          <a:xfrm>
            <a:off x="7199275" y="241100"/>
            <a:ext cx="1809850" cy="1771075"/>
          </a:xfrm>
          <a:prstGeom prst="rect">
            <a:avLst/>
          </a:prstGeom>
          <a:noFill/>
          <a:ln>
            <a:noFill/>
          </a:ln>
        </p:spPr>
      </p:pic>
      <p:sp>
        <p:nvSpPr>
          <p:cNvPr id="167" name="Google Shape;167;p28"/>
          <p:cNvSpPr txBox="1"/>
          <p:nvPr/>
        </p:nvSpPr>
        <p:spPr>
          <a:xfrm>
            <a:off x="7199275" y="2012175"/>
            <a:ext cx="18099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1"/>
                </a:solidFill>
              </a:rPr>
              <a:t>using programming to innovate, solve problems, and harness technology's potential (picture created by OpenAI, 2024)</a:t>
            </a:r>
            <a:endParaRPr sz="1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91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Importance?!</a:t>
            </a:r>
            <a:endParaRPr/>
          </a:p>
          <a:p>
            <a:pPr marL="0" lvl="0" indent="0" algn="l" rtl="0">
              <a:spcBef>
                <a:spcPts val="0"/>
              </a:spcBef>
              <a:spcAft>
                <a:spcPts val="0"/>
              </a:spcAft>
              <a:buNone/>
            </a:pPr>
            <a:r>
              <a:rPr lang="de" sz="2355"/>
              <a:t>Static vs. Dynamic Web Pages</a:t>
            </a:r>
            <a:endParaRPr sz="2355"/>
          </a:p>
        </p:txBody>
      </p:sp>
      <p:graphicFrame>
        <p:nvGraphicFramePr>
          <p:cNvPr id="173" name="Google Shape;173;p29"/>
          <p:cNvGraphicFramePr/>
          <p:nvPr/>
        </p:nvGraphicFramePr>
        <p:xfrm>
          <a:off x="311700" y="1362625"/>
          <a:ext cx="8520600" cy="2130148"/>
        </p:xfrm>
        <a:graphic>
          <a:graphicData uri="http://schemas.openxmlformats.org/drawingml/2006/table">
            <a:tbl>
              <a:tblPr>
                <a:noFill/>
                <a:tableStyleId>{FFE3E318-08D4-46B7-833B-BF6B8FE30FB5}</a:tableStyleId>
              </a:tblPr>
              <a:tblGrid>
                <a:gridCol w="1892125">
                  <a:extLst>
                    <a:ext uri="{9D8B030D-6E8A-4147-A177-3AD203B41FA5}">
                      <a16:colId xmlns:a16="http://schemas.microsoft.com/office/drawing/2014/main" val="20000"/>
                    </a:ext>
                  </a:extLst>
                </a:gridCol>
                <a:gridCol w="2151750">
                  <a:extLst>
                    <a:ext uri="{9D8B030D-6E8A-4147-A177-3AD203B41FA5}">
                      <a16:colId xmlns:a16="http://schemas.microsoft.com/office/drawing/2014/main" val="20001"/>
                    </a:ext>
                  </a:extLst>
                </a:gridCol>
                <a:gridCol w="4476725">
                  <a:extLst>
                    <a:ext uri="{9D8B030D-6E8A-4147-A177-3AD203B41FA5}">
                      <a16:colId xmlns:a16="http://schemas.microsoft.com/office/drawing/2014/main" val="20002"/>
                    </a:ext>
                  </a:extLst>
                </a:gridCol>
              </a:tblGrid>
              <a:tr h="0">
                <a:tc>
                  <a:txBody>
                    <a:bodyPr/>
                    <a:lstStyle/>
                    <a:p>
                      <a:pPr marL="0" lvl="0" indent="0" algn="l" rtl="0">
                        <a:lnSpc>
                          <a:spcPct val="115000"/>
                        </a:lnSpc>
                        <a:spcBef>
                          <a:spcPts val="0"/>
                        </a:spcBef>
                        <a:spcAft>
                          <a:spcPts val="0"/>
                        </a:spcAft>
                        <a:buNone/>
                      </a:pPr>
                      <a:r>
                        <a:rPr lang="de" sz="1500" b="1"/>
                        <a:t>Feature</a:t>
                      </a:r>
                      <a:endParaRPr sz="1500" b="1"/>
                    </a:p>
                  </a:txBody>
                  <a:tcPr marL="91425" marR="91425" marT="91425" marB="91425"/>
                </a:tc>
                <a:tc>
                  <a:txBody>
                    <a:bodyPr/>
                    <a:lstStyle/>
                    <a:p>
                      <a:pPr marL="0" lvl="0" indent="0" algn="l" rtl="0">
                        <a:lnSpc>
                          <a:spcPct val="115000"/>
                        </a:lnSpc>
                        <a:spcBef>
                          <a:spcPts val="0"/>
                        </a:spcBef>
                        <a:spcAft>
                          <a:spcPts val="0"/>
                        </a:spcAft>
                        <a:buNone/>
                      </a:pPr>
                      <a:r>
                        <a:rPr lang="de" sz="1500" b="1"/>
                        <a:t>Static Web Pages</a:t>
                      </a:r>
                      <a:endParaRPr sz="1500" b="1"/>
                    </a:p>
                  </a:txBody>
                  <a:tcPr marL="91425" marR="91425" marT="91425" marB="91425"/>
                </a:tc>
                <a:tc>
                  <a:txBody>
                    <a:bodyPr/>
                    <a:lstStyle/>
                    <a:p>
                      <a:pPr marL="0" lvl="0" indent="0" algn="l" rtl="0">
                        <a:lnSpc>
                          <a:spcPct val="115000"/>
                        </a:lnSpc>
                        <a:spcBef>
                          <a:spcPts val="0"/>
                        </a:spcBef>
                        <a:spcAft>
                          <a:spcPts val="0"/>
                        </a:spcAft>
                        <a:buNone/>
                      </a:pPr>
                      <a:r>
                        <a:rPr lang="de" sz="1500" b="1"/>
                        <a:t>Dynamic Web Pages</a:t>
                      </a:r>
                      <a:endParaRPr sz="1500" b="1"/>
                    </a:p>
                  </a:txBody>
                  <a:tcPr marL="91425" marR="91425" marT="91425" marB="91425"/>
                </a:tc>
                <a:extLst>
                  <a:ext uri="{0D108BD9-81ED-4DB2-BD59-A6C34878D82A}">
                    <a16:rowId xmlns:a16="http://schemas.microsoft.com/office/drawing/2014/main" val="10000"/>
                  </a:ext>
                </a:extLst>
              </a:tr>
              <a:tr h="354300">
                <a:tc>
                  <a:txBody>
                    <a:bodyPr/>
                    <a:lstStyle/>
                    <a:p>
                      <a:pPr marL="0" lvl="0" indent="0" algn="l" rtl="0">
                        <a:spcBef>
                          <a:spcPts val="0"/>
                        </a:spcBef>
                        <a:spcAft>
                          <a:spcPts val="0"/>
                        </a:spcAft>
                        <a:buNone/>
                      </a:pPr>
                      <a:r>
                        <a:rPr lang="de" sz="1600"/>
                        <a:t>Content</a:t>
                      </a:r>
                      <a:endParaRPr sz="1600"/>
                    </a:p>
                  </a:txBody>
                  <a:tcPr marL="91425" marR="91425" marT="91425" marB="91425"/>
                </a:tc>
                <a:tc>
                  <a:txBody>
                    <a:bodyPr/>
                    <a:lstStyle/>
                    <a:p>
                      <a:pPr marL="0" lvl="0" indent="0" algn="l" rtl="0">
                        <a:spcBef>
                          <a:spcPts val="0"/>
                        </a:spcBef>
                        <a:spcAft>
                          <a:spcPts val="0"/>
                        </a:spcAft>
                        <a:buNone/>
                      </a:pPr>
                      <a:r>
                        <a:rPr lang="de" sz="1600"/>
                        <a:t>Fixed content</a:t>
                      </a:r>
                      <a:endParaRPr sz="1600"/>
                    </a:p>
                  </a:txBody>
                  <a:tcPr marL="91425" marR="91425" marT="91425" marB="91425"/>
                </a:tc>
                <a:tc>
                  <a:txBody>
                    <a:bodyPr/>
                    <a:lstStyle/>
                    <a:p>
                      <a:pPr marL="0" lvl="0" indent="0" algn="l" rtl="0">
                        <a:spcBef>
                          <a:spcPts val="0"/>
                        </a:spcBef>
                        <a:spcAft>
                          <a:spcPts val="0"/>
                        </a:spcAft>
                        <a:buNone/>
                      </a:pPr>
                      <a:r>
                        <a:rPr lang="de" sz="1600"/>
                        <a:t>Content changes dynamically</a:t>
                      </a:r>
                      <a:endParaRPr sz="16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de" sz="1600"/>
                        <a:t>Load Time</a:t>
                      </a:r>
                      <a:endParaRPr sz="1600"/>
                    </a:p>
                  </a:txBody>
                  <a:tcPr marL="91425" marR="91425" marT="91425" marB="91425"/>
                </a:tc>
                <a:tc>
                  <a:txBody>
                    <a:bodyPr/>
                    <a:lstStyle/>
                    <a:p>
                      <a:pPr marL="0" lvl="0" indent="0" algn="l" rtl="0">
                        <a:spcBef>
                          <a:spcPts val="0"/>
                        </a:spcBef>
                        <a:spcAft>
                          <a:spcPts val="0"/>
                        </a:spcAft>
                        <a:buNone/>
                      </a:pPr>
                      <a:r>
                        <a:rPr lang="de" sz="1600"/>
                        <a:t>Generally faster</a:t>
                      </a:r>
                      <a:endParaRPr sz="1600"/>
                    </a:p>
                  </a:txBody>
                  <a:tcPr marL="91425" marR="91425" marT="91425" marB="91425"/>
                </a:tc>
                <a:tc>
                  <a:txBody>
                    <a:bodyPr/>
                    <a:lstStyle/>
                    <a:p>
                      <a:pPr marL="0" lvl="0" indent="0" algn="l" rtl="0">
                        <a:spcBef>
                          <a:spcPts val="0"/>
                        </a:spcBef>
                        <a:spcAft>
                          <a:spcPts val="0"/>
                        </a:spcAft>
                        <a:buNone/>
                      </a:pPr>
                      <a:r>
                        <a:rPr lang="de" sz="1600"/>
                        <a:t>Can be slower due to processing</a:t>
                      </a:r>
                      <a:endParaRPr sz="16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de" sz="1600"/>
                        <a:t>User Interaction</a:t>
                      </a:r>
                      <a:endParaRPr sz="1600"/>
                    </a:p>
                  </a:txBody>
                  <a:tcPr marL="91425" marR="91425" marT="91425" marB="91425"/>
                </a:tc>
                <a:tc>
                  <a:txBody>
                    <a:bodyPr/>
                    <a:lstStyle/>
                    <a:p>
                      <a:pPr marL="0" lvl="0" indent="0" algn="l" rtl="0">
                        <a:spcBef>
                          <a:spcPts val="0"/>
                        </a:spcBef>
                        <a:spcAft>
                          <a:spcPts val="0"/>
                        </a:spcAft>
                        <a:buNone/>
                      </a:pPr>
                      <a:r>
                        <a:rPr lang="de" sz="1600"/>
                        <a:t>Limited interactivity</a:t>
                      </a:r>
                      <a:endParaRPr sz="1600"/>
                    </a:p>
                  </a:txBody>
                  <a:tcPr marL="91425" marR="91425" marT="91425" marB="91425"/>
                </a:tc>
                <a:tc>
                  <a:txBody>
                    <a:bodyPr/>
                    <a:lstStyle/>
                    <a:p>
                      <a:pPr marL="0" lvl="0" indent="0" algn="l" rtl="0">
                        <a:spcBef>
                          <a:spcPts val="0"/>
                        </a:spcBef>
                        <a:spcAft>
                          <a:spcPts val="0"/>
                        </a:spcAft>
                        <a:buNone/>
                      </a:pPr>
                      <a:r>
                        <a:rPr lang="de" sz="1600"/>
                        <a:t>Highly interactive</a:t>
                      </a:r>
                      <a:endParaRPr sz="16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de" sz="1600"/>
                        <a:t>Technologies</a:t>
                      </a:r>
                      <a:endParaRPr sz="1600"/>
                    </a:p>
                  </a:txBody>
                  <a:tcPr marL="91425" marR="91425" marT="91425" marB="91425"/>
                </a:tc>
                <a:tc>
                  <a:txBody>
                    <a:bodyPr/>
                    <a:lstStyle/>
                    <a:p>
                      <a:pPr marL="0" lvl="0" indent="0" algn="l" rtl="0">
                        <a:spcBef>
                          <a:spcPts val="0"/>
                        </a:spcBef>
                        <a:spcAft>
                          <a:spcPts val="0"/>
                        </a:spcAft>
                        <a:buNone/>
                      </a:pPr>
                      <a:r>
                        <a:rPr lang="de" sz="1600"/>
                        <a:t>HTML, CSS</a:t>
                      </a:r>
                      <a:endParaRPr sz="1600"/>
                    </a:p>
                  </a:txBody>
                  <a:tcPr marL="91425" marR="91425" marT="91425" marB="91425"/>
                </a:tc>
                <a:tc>
                  <a:txBody>
                    <a:bodyPr/>
                    <a:lstStyle/>
                    <a:p>
                      <a:pPr marL="0" lvl="0" indent="0" algn="l" rtl="0">
                        <a:spcBef>
                          <a:spcPts val="0"/>
                        </a:spcBef>
                        <a:spcAft>
                          <a:spcPts val="0"/>
                        </a:spcAft>
                        <a:buNone/>
                      </a:pPr>
                      <a:r>
                        <a:rPr lang="de" sz="1600"/>
                        <a:t>HTML, CSS, JavaScript, Server-side languages</a:t>
                      </a:r>
                      <a:endParaRPr sz="1600"/>
                    </a:p>
                  </a:txBody>
                  <a:tcPr marL="91425" marR="91425" marT="91425" marB="91425"/>
                </a:tc>
                <a:extLst>
                  <a:ext uri="{0D108BD9-81ED-4DB2-BD59-A6C34878D82A}">
                    <a16:rowId xmlns:a16="http://schemas.microsoft.com/office/drawing/2014/main" val="10004"/>
                  </a:ext>
                </a:extLst>
              </a:tr>
            </a:tbl>
          </a:graphicData>
        </a:graphic>
      </p:graphicFrame>
      <p:sp>
        <p:nvSpPr>
          <p:cNvPr id="174" name="Google Shape;174;p29"/>
          <p:cNvSpPr txBox="1"/>
          <p:nvPr/>
        </p:nvSpPr>
        <p:spPr>
          <a:xfrm>
            <a:off x="311700" y="3863050"/>
            <a:ext cx="8205300" cy="1200298"/>
          </a:xfrm>
          <a:prstGeom prst="rect">
            <a:avLst/>
          </a:prstGeom>
          <a:noFill/>
          <a:ln>
            <a:noFill/>
          </a:ln>
        </p:spPr>
        <p:txBody>
          <a:bodyPr spcFirstLastPara="1" wrap="square" lIns="91425" tIns="91425" rIns="91425" bIns="91425" anchor="t" anchorCtr="0">
            <a:spAutoFit/>
          </a:bodyPr>
          <a:lstStyle/>
          <a:p>
            <a:pPr marL="457200" lvl="0" indent="-298450" algn="l" rtl="0">
              <a:lnSpc>
                <a:spcPct val="200000"/>
              </a:lnSpc>
              <a:spcBef>
                <a:spcPts val="0"/>
              </a:spcBef>
              <a:spcAft>
                <a:spcPts val="0"/>
              </a:spcAft>
              <a:buClr>
                <a:srgbClr val="344A9A"/>
              </a:buClr>
              <a:buSzPts val="1100"/>
              <a:buChar char="●"/>
            </a:pPr>
            <a:r>
              <a:rPr lang="de" sz="1100" b="1" dirty="0">
                <a:solidFill>
                  <a:srgbClr val="344A9A"/>
                </a:solidFill>
              </a:rPr>
              <a:t>price discrimination</a:t>
            </a:r>
          </a:p>
          <a:p>
            <a:pPr marL="457200" indent="-298450">
              <a:lnSpc>
                <a:spcPct val="200000"/>
              </a:lnSpc>
              <a:buClr>
                <a:srgbClr val="344A9A"/>
              </a:buClr>
              <a:buSzPts val="1100"/>
              <a:buFont typeface="Arial"/>
              <a:buChar char="●"/>
            </a:pPr>
            <a:r>
              <a:rPr lang="en-US" sz="1100" b="1" dirty="0">
                <a:solidFill>
                  <a:srgbClr val="344A9A"/>
                </a:solidFill>
                <a:highlight>
                  <a:schemeClr val="lt1"/>
                </a:highlight>
              </a:rPr>
              <a:t>products recommendation</a:t>
            </a:r>
            <a:r>
              <a:rPr lang="en-US" sz="1100" dirty="0">
                <a:solidFill>
                  <a:schemeClr val="dk1"/>
                </a:solidFill>
                <a:highlight>
                  <a:schemeClr val="lt1"/>
                </a:highlight>
              </a:rPr>
              <a:t>;</a:t>
            </a:r>
            <a:r>
              <a:rPr lang="en-US" sz="1100" dirty="0">
                <a:solidFill>
                  <a:schemeClr val="dk1"/>
                </a:solidFill>
              </a:rPr>
              <a:t> Linden, G., Smith, B., &amp; York, J. (2003). Amazon.com recommendations: Item-to-item collaborative filtering. </a:t>
            </a:r>
            <a:r>
              <a:rPr lang="en-US" sz="1100" i="1" dirty="0">
                <a:solidFill>
                  <a:schemeClr val="dk1"/>
                </a:solidFill>
              </a:rPr>
              <a:t>IEEE Internet Computing</a:t>
            </a:r>
            <a:r>
              <a:rPr lang="en-US" sz="1100" dirty="0">
                <a:solidFill>
                  <a:schemeClr val="dk1"/>
                </a:solidFill>
              </a:rPr>
              <a:t>, </a:t>
            </a:r>
            <a:r>
              <a:rPr lang="en-US" sz="1100" i="1" dirty="0">
                <a:solidFill>
                  <a:schemeClr val="dk1"/>
                </a:solidFill>
              </a:rPr>
              <a:t>7</a:t>
            </a:r>
            <a:r>
              <a:rPr lang="en-US" sz="1100" dirty="0">
                <a:solidFill>
                  <a:schemeClr val="dk1"/>
                </a:solidFill>
              </a:rPr>
              <a:t>(1), 76–80.</a:t>
            </a:r>
            <a:r>
              <a:rPr lang="en-US" sz="1100" dirty="0">
                <a:solidFill>
                  <a:schemeClr val="dk1"/>
                </a:solidFill>
                <a:uFill>
                  <a:noFill/>
                </a:uFill>
                <a:hlinkClick r:id="rId3">
                  <a:extLst>
                    <a:ext uri="{A12FA001-AC4F-418D-AE19-62706E023703}">
                      <ahyp:hlinkClr xmlns:ahyp="http://schemas.microsoft.com/office/drawing/2018/hyperlinkcolor" val="tx"/>
                    </a:ext>
                  </a:extLst>
                </a:hlinkClick>
              </a:rPr>
              <a:t> </a:t>
            </a:r>
            <a:r>
              <a:rPr lang="en-US" sz="1100" u="sng" dirty="0">
                <a:solidFill>
                  <a:srgbClr val="344A9A"/>
                </a:solidFill>
                <a:hlinkClick r:id="rId3">
                  <a:extLst>
                    <a:ext uri="{A12FA001-AC4F-418D-AE19-62706E023703}">
                      <ahyp:hlinkClr xmlns:ahyp="http://schemas.microsoft.com/office/drawing/2018/hyperlinkcolor" val="tx"/>
                    </a:ext>
                  </a:extLst>
                </a:hlinkClick>
              </a:rPr>
              <a:t>https://doi.org/10.1109/MIC.2003.1167344</a:t>
            </a:r>
            <a:endParaRPr lang="en-US" sz="1800" dirty="0">
              <a:solidFill>
                <a:srgbClr val="344A9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287050" y="4120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Software testing</a:t>
            </a:r>
            <a:endParaRPr/>
          </a:p>
        </p:txBody>
      </p:sp>
      <p:pic>
        <p:nvPicPr>
          <p:cNvPr id="180" name="Google Shape;180;p30" descr="Book cover"/>
          <p:cNvPicPr preferRelativeResize="0"/>
          <p:nvPr/>
        </p:nvPicPr>
        <p:blipFill>
          <a:blip r:embed="rId3">
            <a:alphaModFix/>
          </a:blip>
          <a:stretch>
            <a:fillRect/>
          </a:stretch>
        </p:blipFill>
        <p:spPr>
          <a:xfrm>
            <a:off x="4989850" y="127000"/>
            <a:ext cx="1868188" cy="2799926"/>
          </a:xfrm>
          <a:prstGeom prst="rect">
            <a:avLst/>
          </a:prstGeom>
          <a:noFill/>
          <a:ln>
            <a:noFill/>
          </a:ln>
        </p:spPr>
      </p:pic>
      <p:pic>
        <p:nvPicPr>
          <p:cNvPr id="181" name="Google Shape;181;p30"/>
          <p:cNvPicPr preferRelativeResize="0"/>
          <p:nvPr/>
        </p:nvPicPr>
        <p:blipFill>
          <a:blip r:embed="rId4">
            <a:alphaModFix/>
          </a:blip>
          <a:stretch>
            <a:fillRect/>
          </a:stretch>
        </p:blipFill>
        <p:spPr>
          <a:xfrm>
            <a:off x="6946950" y="127000"/>
            <a:ext cx="2133550" cy="27999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72957" y="15095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Software Engineering vs. Programming</a:t>
            </a:r>
            <a:endParaRPr dirty="0"/>
          </a:p>
        </p:txBody>
      </p:sp>
      <p:graphicFrame>
        <p:nvGraphicFramePr>
          <p:cNvPr id="187" name="Google Shape;187;p31"/>
          <p:cNvGraphicFramePr/>
          <p:nvPr>
            <p:extLst>
              <p:ext uri="{D42A27DB-BD31-4B8C-83A1-F6EECF244321}">
                <p14:modId xmlns:p14="http://schemas.microsoft.com/office/powerpoint/2010/main" val="1051677862"/>
              </p:ext>
            </p:extLst>
          </p:nvPr>
        </p:nvGraphicFramePr>
        <p:xfrm>
          <a:off x="72957" y="913296"/>
          <a:ext cx="8998085" cy="4079251"/>
        </p:xfrm>
        <a:graphic>
          <a:graphicData uri="http://schemas.openxmlformats.org/drawingml/2006/table">
            <a:tbl>
              <a:tblPr>
                <a:noFill/>
                <a:tableStyleId>{FFE3E318-08D4-46B7-833B-BF6B8FE30FB5}</a:tableStyleId>
              </a:tblPr>
              <a:tblGrid>
                <a:gridCol w="964081">
                  <a:extLst>
                    <a:ext uri="{9D8B030D-6E8A-4147-A177-3AD203B41FA5}">
                      <a16:colId xmlns:a16="http://schemas.microsoft.com/office/drawing/2014/main" val="20000"/>
                    </a:ext>
                  </a:extLst>
                </a:gridCol>
                <a:gridCol w="4395073">
                  <a:extLst>
                    <a:ext uri="{9D8B030D-6E8A-4147-A177-3AD203B41FA5}">
                      <a16:colId xmlns:a16="http://schemas.microsoft.com/office/drawing/2014/main" val="20001"/>
                    </a:ext>
                  </a:extLst>
                </a:gridCol>
                <a:gridCol w="3638931">
                  <a:extLst>
                    <a:ext uri="{9D8B030D-6E8A-4147-A177-3AD203B41FA5}">
                      <a16:colId xmlns:a16="http://schemas.microsoft.com/office/drawing/2014/main" val="20002"/>
                    </a:ext>
                  </a:extLst>
                </a:gridCol>
              </a:tblGrid>
              <a:tr h="388305">
                <a:tc>
                  <a:txBody>
                    <a:bodyPr/>
                    <a:lstStyle/>
                    <a:p>
                      <a:pPr marL="0" lvl="0" indent="0" algn="l" rtl="0">
                        <a:lnSpc>
                          <a:spcPct val="115000"/>
                        </a:lnSpc>
                        <a:spcBef>
                          <a:spcPts val="0"/>
                        </a:spcBef>
                        <a:spcAft>
                          <a:spcPts val="0"/>
                        </a:spcAft>
                        <a:buNone/>
                      </a:pPr>
                      <a:r>
                        <a:rPr lang="de" sz="1300" b="1"/>
                        <a:t>Aspect</a:t>
                      </a:r>
                      <a:endParaRPr sz="1300" b="1"/>
                    </a:p>
                  </a:txBody>
                  <a:tcPr marL="91425" marR="91425" marT="91425" marB="91425"/>
                </a:tc>
                <a:tc>
                  <a:txBody>
                    <a:bodyPr/>
                    <a:lstStyle/>
                    <a:p>
                      <a:pPr marL="0" lvl="0" indent="0" algn="l" rtl="0">
                        <a:lnSpc>
                          <a:spcPct val="115000"/>
                        </a:lnSpc>
                        <a:spcBef>
                          <a:spcPts val="0"/>
                        </a:spcBef>
                        <a:spcAft>
                          <a:spcPts val="0"/>
                        </a:spcAft>
                        <a:buNone/>
                      </a:pPr>
                      <a:r>
                        <a:rPr lang="de" sz="1300" b="1"/>
                        <a:t>Software Engineering</a:t>
                      </a:r>
                      <a:endParaRPr sz="1300" b="1"/>
                    </a:p>
                  </a:txBody>
                  <a:tcPr marL="91425" marR="91425" marT="91425" marB="91425"/>
                </a:tc>
                <a:tc>
                  <a:txBody>
                    <a:bodyPr/>
                    <a:lstStyle/>
                    <a:p>
                      <a:pPr marL="0" lvl="0" indent="0" algn="l" rtl="0">
                        <a:lnSpc>
                          <a:spcPct val="115000"/>
                        </a:lnSpc>
                        <a:spcBef>
                          <a:spcPts val="0"/>
                        </a:spcBef>
                        <a:spcAft>
                          <a:spcPts val="0"/>
                        </a:spcAft>
                        <a:buNone/>
                      </a:pPr>
                      <a:r>
                        <a:rPr lang="de" sz="1300" b="1"/>
                        <a:t>Programming</a:t>
                      </a:r>
                      <a:endParaRPr sz="1300" b="1"/>
                    </a:p>
                  </a:txBody>
                  <a:tcPr marL="91425" marR="91425" marT="91425" marB="91425"/>
                </a:tc>
                <a:extLst>
                  <a:ext uri="{0D108BD9-81ED-4DB2-BD59-A6C34878D82A}">
                    <a16:rowId xmlns:a16="http://schemas.microsoft.com/office/drawing/2014/main" val="10000"/>
                  </a:ext>
                </a:extLst>
              </a:tr>
              <a:tr h="771220">
                <a:tc>
                  <a:txBody>
                    <a:bodyPr/>
                    <a:lstStyle/>
                    <a:p>
                      <a:pPr marL="0" lvl="0" indent="0" algn="l" rtl="0">
                        <a:spcBef>
                          <a:spcPts val="0"/>
                        </a:spcBef>
                        <a:spcAft>
                          <a:spcPts val="0"/>
                        </a:spcAft>
                        <a:buNone/>
                      </a:pPr>
                      <a:r>
                        <a:rPr lang="de" sz="1000" b="1"/>
                        <a:t>Definition</a:t>
                      </a:r>
                      <a:endParaRPr sz="1000" b="1"/>
                    </a:p>
                  </a:txBody>
                  <a:tcPr marL="91425" marR="91425" marT="91425" marB="91425"/>
                </a:tc>
                <a:tc>
                  <a:txBody>
                    <a:bodyPr/>
                    <a:lstStyle/>
                    <a:p>
                      <a:pPr marL="0" lvl="0" indent="0" algn="l" rtl="0">
                        <a:spcBef>
                          <a:spcPts val="0"/>
                        </a:spcBef>
                        <a:spcAft>
                          <a:spcPts val="0"/>
                        </a:spcAft>
                        <a:buNone/>
                      </a:pPr>
                      <a:r>
                        <a:rPr lang="de" sz="1300"/>
                        <a:t>A systematic, disciplined, and quantifiable approach to the development, operation, and maintenance of software.</a:t>
                      </a:r>
                      <a:endParaRPr sz="1300"/>
                    </a:p>
                  </a:txBody>
                  <a:tcPr marL="91425" marR="91425" marT="91425" marB="91425"/>
                </a:tc>
                <a:tc>
                  <a:txBody>
                    <a:bodyPr/>
                    <a:lstStyle/>
                    <a:p>
                      <a:pPr marL="0" lvl="0" indent="0" algn="l" rtl="0">
                        <a:spcBef>
                          <a:spcPts val="0"/>
                        </a:spcBef>
                        <a:spcAft>
                          <a:spcPts val="0"/>
                        </a:spcAft>
                        <a:buNone/>
                      </a:pPr>
                      <a:r>
                        <a:rPr lang="de" sz="1300"/>
                        <a:t>The process of writing, testing, and maintaining the code in a software project.</a:t>
                      </a:r>
                      <a:endParaRPr sz="1300"/>
                    </a:p>
                  </a:txBody>
                  <a:tcPr marL="91425" marR="91425" marT="91425" marB="91425"/>
                </a:tc>
                <a:extLst>
                  <a:ext uri="{0D108BD9-81ED-4DB2-BD59-A6C34878D82A}">
                    <a16:rowId xmlns:a16="http://schemas.microsoft.com/office/drawing/2014/main" val="10001"/>
                  </a:ext>
                </a:extLst>
              </a:tr>
              <a:tr h="771220">
                <a:tc>
                  <a:txBody>
                    <a:bodyPr/>
                    <a:lstStyle/>
                    <a:p>
                      <a:pPr marL="0" lvl="0" indent="0" algn="l" rtl="0">
                        <a:spcBef>
                          <a:spcPts val="0"/>
                        </a:spcBef>
                        <a:spcAft>
                          <a:spcPts val="0"/>
                        </a:spcAft>
                        <a:buNone/>
                      </a:pPr>
                      <a:r>
                        <a:rPr lang="de" sz="1000" b="1"/>
                        <a:t>Scope</a:t>
                      </a:r>
                      <a:endParaRPr sz="1000" b="1"/>
                    </a:p>
                  </a:txBody>
                  <a:tcPr marL="91425" marR="91425" marT="91425" marB="91425"/>
                </a:tc>
                <a:tc>
                  <a:txBody>
                    <a:bodyPr/>
                    <a:lstStyle/>
                    <a:p>
                      <a:pPr marL="0" lvl="0" indent="0" algn="l" rtl="0">
                        <a:spcBef>
                          <a:spcPts val="0"/>
                        </a:spcBef>
                        <a:spcAft>
                          <a:spcPts val="0"/>
                        </a:spcAft>
                        <a:buNone/>
                      </a:pPr>
                      <a:r>
                        <a:rPr lang="de" sz="1300"/>
                        <a:t>Broad, covering the entire software development lifecycle including planning, management, design, development, testing, and maintenance.</a:t>
                      </a:r>
                      <a:endParaRPr sz="1300"/>
                    </a:p>
                  </a:txBody>
                  <a:tcPr marL="91425" marR="91425" marT="91425" marB="91425"/>
                </a:tc>
                <a:tc>
                  <a:txBody>
                    <a:bodyPr/>
                    <a:lstStyle/>
                    <a:p>
                      <a:pPr marL="0" lvl="0" indent="0" algn="l" rtl="0">
                        <a:spcBef>
                          <a:spcPts val="0"/>
                        </a:spcBef>
                        <a:spcAft>
                          <a:spcPts val="0"/>
                        </a:spcAft>
                        <a:buNone/>
                      </a:pPr>
                      <a:r>
                        <a:rPr lang="de" sz="1300" dirty="0"/>
                        <a:t>Focused on the implementation phase, specifically the creation of code that meets software design specifications.</a:t>
                      </a:r>
                      <a:endParaRPr sz="1300" dirty="0"/>
                    </a:p>
                  </a:txBody>
                  <a:tcPr marL="91425" marR="91425" marT="91425" marB="91425"/>
                </a:tc>
                <a:extLst>
                  <a:ext uri="{0D108BD9-81ED-4DB2-BD59-A6C34878D82A}">
                    <a16:rowId xmlns:a16="http://schemas.microsoft.com/office/drawing/2014/main" val="10002"/>
                  </a:ext>
                </a:extLst>
              </a:tr>
              <a:tr h="771220">
                <a:tc>
                  <a:txBody>
                    <a:bodyPr/>
                    <a:lstStyle/>
                    <a:p>
                      <a:pPr marL="0" lvl="0" indent="0" algn="l" rtl="0">
                        <a:spcBef>
                          <a:spcPts val="0"/>
                        </a:spcBef>
                        <a:spcAft>
                          <a:spcPts val="0"/>
                        </a:spcAft>
                        <a:buNone/>
                      </a:pPr>
                      <a:r>
                        <a:rPr lang="de" sz="1000" b="1"/>
                        <a:t>Objective</a:t>
                      </a:r>
                      <a:endParaRPr sz="1000" b="1"/>
                    </a:p>
                  </a:txBody>
                  <a:tcPr marL="91425" marR="91425" marT="91425" marB="91425"/>
                </a:tc>
                <a:tc>
                  <a:txBody>
                    <a:bodyPr/>
                    <a:lstStyle/>
                    <a:p>
                      <a:pPr marL="0" lvl="0" indent="0" algn="l" rtl="0">
                        <a:spcBef>
                          <a:spcPts val="0"/>
                        </a:spcBef>
                        <a:spcAft>
                          <a:spcPts val="0"/>
                        </a:spcAft>
                        <a:buNone/>
                      </a:pPr>
                      <a:r>
                        <a:rPr lang="de" sz="1300" dirty="0"/>
                        <a:t>To ensure software is developed in a cost-effective, timely, and high-quality manner to meet or exceed stakeholder expectations.</a:t>
                      </a:r>
                      <a:endParaRPr sz="1300" dirty="0"/>
                    </a:p>
                  </a:txBody>
                  <a:tcPr marL="91425" marR="91425" marT="91425" marB="91425"/>
                </a:tc>
                <a:tc>
                  <a:txBody>
                    <a:bodyPr/>
                    <a:lstStyle/>
                    <a:p>
                      <a:pPr marL="0" lvl="0" indent="0" algn="l" rtl="0">
                        <a:spcBef>
                          <a:spcPts val="0"/>
                        </a:spcBef>
                        <a:spcAft>
                          <a:spcPts val="0"/>
                        </a:spcAft>
                        <a:buNone/>
                      </a:pPr>
                      <a:r>
                        <a:rPr lang="de" sz="1300" dirty="0"/>
                        <a:t>To translate software design and specifications into operational software by writing and testing code.</a:t>
                      </a:r>
                      <a:endParaRPr sz="1300" dirty="0"/>
                    </a:p>
                  </a:txBody>
                  <a:tcPr marL="91425" marR="91425" marT="91425" marB="91425"/>
                </a:tc>
                <a:extLst>
                  <a:ext uri="{0D108BD9-81ED-4DB2-BD59-A6C34878D82A}">
                    <a16:rowId xmlns:a16="http://schemas.microsoft.com/office/drawing/2014/main" val="10003"/>
                  </a:ext>
                </a:extLst>
              </a:tr>
              <a:tr h="771220">
                <a:tc>
                  <a:txBody>
                    <a:bodyPr/>
                    <a:lstStyle/>
                    <a:p>
                      <a:pPr marL="0" lvl="0" indent="0" algn="l" rtl="0">
                        <a:spcBef>
                          <a:spcPts val="0"/>
                        </a:spcBef>
                        <a:spcAft>
                          <a:spcPts val="0"/>
                        </a:spcAft>
                        <a:buNone/>
                      </a:pPr>
                      <a:r>
                        <a:rPr lang="de" sz="1000" b="1"/>
                        <a:t>Key Activities</a:t>
                      </a:r>
                      <a:endParaRPr sz="1000" b="1"/>
                    </a:p>
                  </a:txBody>
                  <a:tcPr marL="91425" marR="91425" marT="91425" marB="91425"/>
                </a:tc>
                <a:tc>
                  <a:txBody>
                    <a:bodyPr/>
                    <a:lstStyle/>
                    <a:p>
                      <a:pPr marL="0" lvl="0" indent="0" algn="l" rtl="0">
                        <a:spcBef>
                          <a:spcPts val="0"/>
                        </a:spcBef>
                        <a:spcAft>
                          <a:spcPts val="0"/>
                        </a:spcAft>
                        <a:buNone/>
                      </a:pPr>
                      <a:r>
                        <a:rPr lang="de" sz="1300"/>
                        <a:t>Requirements analysis, system design, software architecture, project management, quality assurance, and maintenance.</a:t>
                      </a:r>
                      <a:endParaRPr sz="1300"/>
                    </a:p>
                  </a:txBody>
                  <a:tcPr marL="91425" marR="91425" marT="91425" marB="91425"/>
                </a:tc>
                <a:tc>
                  <a:txBody>
                    <a:bodyPr/>
                    <a:lstStyle/>
                    <a:p>
                      <a:pPr marL="0" lvl="0" indent="0" algn="l" rtl="0">
                        <a:spcBef>
                          <a:spcPts val="0"/>
                        </a:spcBef>
                        <a:spcAft>
                          <a:spcPts val="0"/>
                        </a:spcAft>
                        <a:buNone/>
                      </a:pPr>
                      <a:r>
                        <a:rPr lang="de" sz="1300"/>
                        <a:t>Writing code, debugging, and performing unit testing to ensure functionality meets specified requirements.</a:t>
                      </a:r>
                      <a:endParaRPr sz="1300"/>
                    </a:p>
                  </a:txBody>
                  <a:tcPr marL="91425" marR="91425" marT="91425" marB="91425"/>
                </a:tc>
                <a:extLst>
                  <a:ext uri="{0D108BD9-81ED-4DB2-BD59-A6C34878D82A}">
                    <a16:rowId xmlns:a16="http://schemas.microsoft.com/office/drawing/2014/main" val="10004"/>
                  </a:ext>
                </a:extLst>
              </a:tr>
              <a:tr h="574627">
                <a:tc>
                  <a:txBody>
                    <a:bodyPr/>
                    <a:lstStyle/>
                    <a:p>
                      <a:pPr marL="0" lvl="0" indent="0" algn="l" rtl="0">
                        <a:spcBef>
                          <a:spcPts val="0"/>
                        </a:spcBef>
                        <a:spcAft>
                          <a:spcPts val="0"/>
                        </a:spcAft>
                        <a:buNone/>
                      </a:pPr>
                      <a:r>
                        <a:rPr lang="de" sz="1000" b="1" dirty="0"/>
                        <a:t>Outcome</a:t>
                      </a:r>
                      <a:endParaRPr sz="1000" b="1" dirty="0"/>
                    </a:p>
                  </a:txBody>
                  <a:tcPr marL="91425" marR="91425" marT="91425" marB="91425"/>
                </a:tc>
                <a:tc>
                  <a:txBody>
                    <a:bodyPr/>
                    <a:lstStyle/>
                    <a:p>
                      <a:pPr marL="0" lvl="0" indent="0" algn="l" rtl="0">
                        <a:spcBef>
                          <a:spcPts val="0"/>
                        </a:spcBef>
                        <a:spcAft>
                          <a:spcPts val="0"/>
                        </a:spcAft>
                        <a:buNone/>
                      </a:pPr>
                      <a:r>
                        <a:rPr lang="de" sz="1300"/>
                        <a:t>Delivering a complete software system that is efficient, reliable, and meets user needs.</a:t>
                      </a:r>
                      <a:endParaRPr sz="1300"/>
                    </a:p>
                  </a:txBody>
                  <a:tcPr marL="91425" marR="91425" marT="91425" marB="91425"/>
                </a:tc>
                <a:tc>
                  <a:txBody>
                    <a:bodyPr/>
                    <a:lstStyle/>
                    <a:p>
                      <a:pPr marL="0" lvl="0" indent="0" algn="l" rtl="0">
                        <a:spcBef>
                          <a:spcPts val="0"/>
                        </a:spcBef>
                        <a:spcAft>
                          <a:spcPts val="0"/>
                        </a:spcAft>
                        <a:buNone/>
                      </a:pPr>
                      <a:r>
                        <a:rPr lang="de" sz="1300" dirty="0"/>
                        <a:t>Producing functional software components and modules as part of the larger system.</a:t>
                      </a:r>
                      <a:endParaRPr sz="13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16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Cognitive-Affective Map</a:t>
            </a:r>
            <a:r>
              <a:rPr lang="en-US" dirty="0"/>
              <a:t>s (CAMs)</a:t>
            </a:r>
            <a:endParaRPr dirty="0"/>
          </a:p>
        </p:txBody>
      </p:sp>
      <p:pic>
        <p:nvPicPr>
          <p:cNvPr id="62" name="Google Shape;62;p14"/>
          <p:cNvPicPr preferRelativeResize="0"/>
          <p:nvPr/>
        </p:nvPicPr>
        <p:blipFill>
          <a:blip r:embed="rId3">
            <a:alphaModFix/>
          </a:blip>
          <a:stretch>
            <a:fillRect/>
          </a:stretch>
        </p:blipFill>
        <p:spPr>
          <a:xfrm>
            <a:off x="1178175" y="603550"/>
            <a:ext cx="6556126" cy="4007900"/>
          </a:xfrm>
          <a:prstGeom prst="rect">
            <a:avLst/>
          </a:prstGeom>
          <a:noFill/>
          <a:ln>
            <a:noFill/>
          </a:ln>
        </p:spPr>
      </p:pic>
      <p:sp>
        <p:nvSpPr>
          <p:cNvPr id="63" name="Google Shape;63;p14"/>
          <p:cNvSpPr txBox="1"/>
          <p:nvPr/>
        </p:nvSpPr>
        <p:spPr>
          <a:xfrm>
            <a:off x="3806325" y="4519025"/>
            <a:ext cx="5804400" cy="754200"/>
          </a:xfrm>
          <a:prstGeom prst="rect">
            <a:avLst/>
          </a:prstGeom>
          <a:noFill/>
          <a:ln>
            <a:noFill/>
          </a:ln>
        </p:spPr>
        <p:txBody>
          <a:bodyPr spcFirstLastPara="1" wrap="square" lIns="91425" tIns="91425" rIns="91425" bIns="91425" anchor="t" anchorCtr="0">
            <a:spAutoFit/>
          </a:bodyPr>
          <a:lstStyle/>
          <a:p>
            <a:pPr marL="279400" lvl="0" indent="-279400" algn="l" rtl="0">
              <a:lnSpc>
                <a:spcPct val="200000"/>
              </a:lnSpc>
              <a:spcBef>
                <a:spcPts val="0"/>
              </a:spcBef>
              <a:spcAft>
                <a:spcPts val="0"/>
              </a:spcAft>
              <a:buClr>
                <a:schemeClr val="dk1"/>
              </a:buClr>
              <a:buSzPts val="1100"/>
              <a:buFont typeface="Arial"/>
              <a:buNone/>
            </a:pPr>
            <a:r>
              <a:rPr lang="de" sz="600">
                <a:solidFill>
                  <a:schemeClr val="dk1"/>
                </a:solidFill>
              </a:rPr>
              <a:t>Fenn, J., Helm, J. F., Höfele, P., Kulbe, L., Ernst, A., &amp; Kiesel, A. (2023). Identifying key-psychological factors influencing the acceptance of yet emerging technologies–A multi-method-approach to inform climate policy. </a:t>
            </a:r>
            <a:r>
              <a:rPr lang="de" sz="600" i="1">
                <a:solidFill>
                  <a:schemeClr val="dk1"/>
                </a:solidFill>
              </a:rPr>
              <a:t>PLOS Climate</a:t>
            </a:r>
            <a:r>
              <a:rPr lang="de" sz="600">
                <a:solidFill>
                  <a:schemeClr val="dk1"/>
                </a:solidFill>
              </a:rPr>
              <a:t>, </a:t>
            </a:r>
            <a:r>
              <a:rPr lang="de" sz="600" i="1">
                <a:solidFill>
                  <a:schemeClr val="dk1"/>
                </a:solidFill>
              </a:rPr>
              <a:t>2</a:t>
            </a:r>
            <a:r>
              <a:rPr lang="de" sz="600">
                <a:solidFill>
                  <a:schemeClr val="dk1"/>
                </a:solidFill>
              </a:rPr>
              <a:t>(6), 1–25.</a:t>
            </a:r>
            <a:r>
              <a:rPr lang="de" sz="600">
                <a:solidFill>
                  <a:schemeClr val="dk1"/>
                </a:solidFill>
                <a:uFill>
                  <a:noFill/>
                </a:uFill>
                <a:hlinkClick r:id="rId4">
                  <a:extLst>
                    <a:ext uri="{A12FA001-AC4F-418D-AE19-62706E023703}">
                      <ahyp:hlinkClr xmlns:ahyp="http://schemas.microsoft.com/office/drawing/2018/hyperlinkcolor" val="tx"/>
                    </a:ext>
                  </a:extLst>
                </a:hlinkClick>
              </a:rPr>
              <a:t> </a:t>
            </a:r>
            <a:r>
              <a:rPr lang="de" sz="600" u="sng">
                <a:solidFill>
                  <a:schemeClr val="hlink"/>
                </a:solidFill>
                <a:hlinkClick r:id="rId4"/>
              </a:rPr>
              <a:t>https://doi.org/10.1371/journal.pclm.0000207</a:t>
            </a:r>
            <a:endParaRPr sz="600" u="sng">
              <a:solidFill>
                <a:schemeClr val="hlink"/>
              </a:solidFill>
            </a:endParaRPr>
          </a:p>
          <a:p>
            <a:pPr marL="0" lvl="0" indent="0" algn="l" rtl="0">
              <a:spcBef>
                <a:spcPts val="0"/>
              </a:spcBef>
              <a:spcAft>
                <a:spcPts val="0"/>
              </a:spcAft>
              <a:buNone/>
            </a:pPr>
            <a:endParaRPr sz="13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Phases of the Rational Unified Process</a:t>
            </a:r>
            <a:endParaRPr/>
          </a:p>
        </p:txBody>
      </p:sp>
      <p:sp>
        <p:nvSpPr>
          <p:cNvPr id="193" name="Google Shape;193;p32"/>
          <p:cNvSpPr txBox="1">
            <a:spLocks noGrp="1"/>
          </p:cNvSpPr>
          <p:nvPr>
            <p:ph type="body" idx="1"/>
          </p:nvPr>
        </p:nvSpPr>
        <p:spPr>
          <a:xfrm>
            <a:off x="311700" y="948194"/>
            <a:ext cx="8520600" cy="3416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344A9A"/>
              </a:buClr>
              <a:buSzPts val="1600"/>
              <a:buAutoNum type="arabicPeriod"/>
            </a:pPr>
            <a:r>
              <a:rPr lang="de" sz="1600" b="1" dirty="0">
                <a:solidFill>
                  <a:srgbClr val="344A9A"/>
                </a:solidFill>
              </a:rPr>
              <a:t>Inception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Define the project's scope and business case.</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Lifecycle Objective Milestone (Project viability).</a:t>
            </a:r>
            <a:endParaRPr sz="1600" dirty="0">
              <a:solidFill>
                <a:schemeClr val="dk1"/>
              </a:solidFill>
            </a:endParaRPr>
          </a:p>
          <a:p>
            <a:pPr marL="457200" lvl="0" indent="-330200" algn="l" rtl="0">
              <a:spcBef>
                <a:spcPts val="0"/>
              </a:spcBef>
              <a:spcAft>
                <a:spcPts val="0"/>
              </a:spcAft>
              <a:buClr>
                <a:srgbClr val="344A9A"/>
              </a:buClr>
              <a:buSzPts val="1600"/>
              <a:buAutoNum type="arabicPeriod"/>
            </a:pPr>
            <a:r>
              <a:rPr lang="de" sz="1600" b="1" dirty="0">
                <a:solidFill>
                  <a:srgbClr val="344A9A"/>
                </a:solidFill>
              </a:rPr>
              <a:t>Elaboration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Analyze project needs in detail and establish a solid architectural foundation.</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Lifecycle Architecture Milestone (Architectural baseline).</a:t>
            </a:r>
            <a:endParaRPr sz="1600" dirty="0">
              <a:solidFill>
                <a:schemeClr val="dk1"/>
              </a:solidFill>
            </a:endParaRPr>
          </a:p>
          <a:p>
            <a:pPr marL="457200" lvl="0" indent="-330200" algn="l" rtl="0">
              <a:spcBef>
                <a:spcPts val="0"/>
              </a:spcBef>
              <a:spcAft>
                <a:spcPts val="0"/>
              </a:spcAft>
              <a:buClr>
                <a:srgbClr val="344A9A"/>
              </a:buClr>
              <a:buSzPts val="1600"/>
              <a:buAutoNum type="arabicPeriod"/>
            </a:pPr>
            <a:r>
              <a:rPr lang="de" sz="1600" b="1" dirty="0">
                <a:solidFill>
                  <a:srgbClr val="344A9A"/>
                </a:solidFill>
              </a:rPr>
              <a:t>Construction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Develop and test the software product iteratively.</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Initial Operational Capability Milestone (Product readiness).</a:t>
            </a:r>
            <a:endParaRPr sz="1600" dirty="0">
              <a:solidFill>
                <a:schemeClr val="dk1"/>
              </a:solidFill>
            </a:endParaRPr>
          </a:p>
          <a:p>
            <a:pPr marL="457200" lvl="0" indent="-330200" algn="l" rtl="0">
              <a:spcBef>
                <a:spcPts val="0"/>
              </a:spcBef>
              <a:spcAft>
                <a:spcPts val="0"/>
              </a:spcAft>
              <a:buClr>
                <a:srgbClr val="344A9A"/>
              </a:buClr>
              <a:buSzPts val="1600"/>
              <a:buAutoNum type="arabicPeriod"/>
            </a:pPr>
            <a:r>
              <a:rPr lang="de" sz="1600" b="1" dirty="0">
                <a:solidFill>
                  <a:srgbClr val="344A9A"/>
                </a:solidFill>
              </a:rPr>
              <a:t>Transition Phase</a:t>
            </a:r>
            <a:endParaRPr sz="1600" b="1" dirty="0">
              <a:solidFill>
                <a:srgbClr val="344A9A"/>
              </a:solidFill>
            </a:endParaRPr>
          </a:p>
          <a:p>
            <a:pPr marL="914400" lvl="1" indent="-330200" algn="l" rtl="0">
              <a:spcBef>
                <a:spcPts val="0"/>
              </a:spcBef>
              <a:spcAft>
                <a:spcPts val="0"/>
              </a:spcAft>
              <a:buClr>
                <a:schemeClr val="dk1"/>
              </a:buClr>
              <a:buSzPts val="1600"/>
              <a:buChar char="○"/>
            </a:pPr>
            <a:r>
              <a:rPr lang="de" sz="1600" dirty="0">
                <a:solidFill>
                  <a:schemeClr val="dk1"/>
                </a:solidFill>
              </a:rPr>
              <a:t>Goal: Deploy the software in the user environment and ensure stakeholder satisfaction.</a:t>
            </a:r>
            <a:endParaRPr sz="1600" dirty="0">
              <a:solidFill>
                <a:schemeClr val="dk1"/>
              </a:solidFill>
            </a:endParaRPr>
          </a:p>
          <a:p>
            <a:pPr marL="914400" lvl="1" indent="-330200" algn="l" rtl="0">
              <a:spcBef>
                <a:spcPts val="0"/>
              </a:spcBef>
              <a:spcAft>
                <a:spcPts val="0"/>
              </a:spcAft>
              <a:buClr>
                <a:schemeClr val="dk1"/>
              </a:buClr>
              <a:buSzPts val="1600"/>
              <a:buChar char="○"/>
            </a:pPr>
            <a:r>
              <a:rPr lang="de" sz="1600" dirty="0">
                <a:solidFill>
                  <a:schemeClr val="dk1"/>
                </a:solidFill>
              </a:rPr>
              <a:t>Milestone: Product Release Milestone (Transition to maintenance).</a:t>
            </a:r>
            <a:endParaRPr sz="1600" dirty="0">
              <a:solidFill>
                <a:schemeClr val="dk1"/>
              </a:solidFill>
            </a:endParaRPr>
          </a:p>
          <a:p>
            <a:pPr marL="0" lvl="0" indent="0" algn="l" rtl="0">
              <a:spcBef>
                <a:spcPts val="1200"/>
              </a:spcBef>
              <a:spcAft>
                <a:spcPts val="1200"/>
              </a:spcAft>
              <a:buNone/>
            </a:pPr>
            <a:endParaRPr sz="2300" dirty="0"/>
          </a:p>
        </p:txBody>
      </p:sp>
      <p:sp>
        <p:nvSpPr>
          <p:cNvPr id="194" name="Google Shape;194;p32"/>
          <p:cNvSpPr txBox="1"/>
          <p:nvPr/>
        </p:nvSpPr>
        <p:spPr>
          <a:xfrm>
            <a:off x="7755425" y="470362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(Ambler, 2005)</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17601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The Incremental Commitment Spiral Model</a:t>
            </a:r>
            <a:endParaRPr/>
          </a:p>
        </p:txBody>
      </p:sp>
      <p:sp>
        <p:nvSpPr>
          <p:cNvPr id="200" name="Google Shape;200;p33"/>
          <p:cNvSpPr txBox="1">
            <a:spLocks noGrp="1"/>
          </p:cNvSpPr>
          <p:nvPr>
            <p:ph type="body" idx="1"/>
          </p:nvPr>
        </p:nvSpPr>
        <p:spPr>
          <a:xfrm>
            <a:off x="311700" y="1152475"/>
            <a:ext cx="3676200" cy="358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de" dirty="0">
                <a:solidFill>
                  <a:schemeClr val="dk1"/>
                </a:solidFill>
              </a:rPr>
              <a:t>risk-driven process model</a:t>
            </a:r>
            <a:endParaRPr dirty="0">
              <a:solidFill>
                <a:schemeClr val="dk1"/>
              </a:solidFill>
            </a:endParaRPr>
          </a:p>
          <a:p>
            <a:pPr marL="914400" lvl="1" indent="-317500" algn="l" rtl="0">
              <a:spcBef>
                <a:spcPts val="0"/>
              </a:spcBef>
              <a:spcAft>
                <a:spcPts val="0"/>
              </a:spcAft>
              <a:buClr>
                <a:schemeClr val="dk1"/>
              </a:buClr>
              <a:buSzPts val="1400"/>
              <a:buChar char="○"/>
            </a:pPr>
            <a:r>
              <a:rPr lang="de" b="1" dirty="0">
                <a:solidFill>
                  <a:srgbClr val="344A9A"/>
                </a:solidFill>
              </a:rPr>
              <a:t>cyclic approach</a:t>
            </a:r>
            <a:r>
              <a:rPr lang="de" dirty="0">
                <a:solidFill>
                  <a:schemeClr val="dk1"/>
                </a:solidFill>
              </a:rPr>
              <a:t>: repeating process that gradually adds more detail and functionality to a system, making it clearer and more complete over time while reducing potential problems or risks</a:t>
            </a:r>
            <a:endParaRPr dirty="0">
              <a:solidFill>
                <a:schemeClr val="dk1"/>
              </a:solidFill>
            </a:endParaRPr>
          </a:p>
          <a:p>
            <a:pPr marL="914400" lvl="1" indent="-317500" algn="l" rtl="0">
              <a:spcBef>
                <a:spcPts val="0"/>
              </a:spcBef>
              <a:spcAft>
                <a:spcPts val="0"/>
              </a:spcAft>
              <a:buClr>
                <a:schemeClr val="dk1"/>
              </a:buClr>
              <a:buSzPts val="1400"/>
              <a:buChar char="○"/>
            </a:pPr>
            <a:r>
              <a:rPr lang="de" b="1" dirty="0">
                <a:solidFill>
                  <a:srgbClr val="344A9A"/>
                </a:solidFill>
              </a:rPr>
              <a:t>milestones</a:t>
            </a:r>
            <a:r>
              <a:rPr lang="de" dirty="0">
                <a:solidFill>
                  <a:schemeClr val="dk1"/>
                </a:solidFill>
              </a:rPr>
              <a:t>: key achievement markers to make sure everyone involved agrees on realistic and satisfactory ways to build the system</a:t>
            </a:r>
            <a:endParaRPr dirty="0">
              <a:solidFill>
                <a:schemeClr val="dk1"/>
              </a:solidFill>
            </a:endParaRPr>
          </a:p>
        </p:txBody>
      </p:sp>
      <p:pic>
        <p:nvPicPr>
          <p:cNvPr id="201" name="Google Shape;201;p33"/>
          <p:cNvPicPr preferRelativeResize="0"/>
          <p:nvPr/>
        </p:nvPicPr>
        <p:blipFill>
          <a:blip r:embed="rId3">
            <a:alphaModFix/>
          </a:blip>
          <a:stretch>
            <a:fillRect/>
          </a:stretch>
        </p:blipFill>
        <p:spPr>
          <a:xfrm>
            <a:off x="4244800" y="945100"/>
            <a:ext cx="4074601" cy="3396102"/>
          </a:xfrm>
          <a:prstGeom prst="rect">
            <a:avLst/>
          </a:prstGeom>
          <a:noFill/>
          <a:ln>
            <a:noFill/>
          </a:ln>
        </p:spPr>
      </p:pic>
      <p:sp>
        <p:nvSpPr>
          <p:cNvPr id="202" name="Google Shape;202;p33"/>
          <p:cNvSpPr txBox="1"/>
          <p:nvPr/>
        </p:nvSpPr>
        <p:spPr>
          <a:xfrm>
            <a:off x="4469825" y="4251425"/>
            <a:ext cx="4074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t>From </a:t>
            </a:r>
            <a:r>
              <a:rPr lang="de" sz="900">
                <a:solidFill>
                  <a:schemeClr val="dk1"/>
                </a:solidFill>
              </a:rPr>
              <a:t>Boehm, B. (1988). </a:t>
            </a:r>
            <a:r>
              <a:rPr lang="de" sz="900" i="1">
                <a:solidFill>
                  <a:schemeClr val="dk1"/>
                </a:solidFill>
              </a:rPr>
              <a:t>Spiral model</a:t>
            </a:r>
            <a:r>
              <a:rPr lang="de" sz="900">
                <a:solidFill>
                  <a:schemeClr val="dk1"/>
                </a:solidFill>
              </a:rPr>
              <a:t>. File:Spiralmodel_nach_Boehm.png, Spiral_model_(Boehm,_1988).png.</a:t>
            </a:r>
            <a:r>
              <a:rPr lang="de" sz="900">
                <a:solidFill>
                  <a:schemeClr val="dk1"/>
                </a:solidFill>
                <a:uFill>
                  <a:noFill/>
                </a:uFill>
                <a:hlinkClick r:id="rId4">
                  <a:extLst>
                    <a:ext uri="{A12FA001-AC4F-418D-AE19-62706E023703}">
                      <ahyp:hlinkClr xmlns:ahyp="http://schemas.microsoft.com/office/drawing/2018/hyperlinkcolor" val="tx"/>
                    </a:ext>
                  </a:extLst>
                </a:hlinkClick>
              </a:rPr>
              <a:t> </a:t>
            </a:r>
            <a:r>
              <a:rPr lang="de" sz="900" u="sng">
                <a:solidFill>
                  <a:srgbClr val="344A9A"/>
                </a:solidFill>
                <a:hlinkClick r:id="rId4">
                  <a:extLst>
                    <a:ext uri="{A12FA001-AC4F-418D-AE19-62706E023703}">
                      <ahyp:hlinkClr xmlns:ahyp="http://schemas.microsoft.com/office/drawing/2018/hyperlinkcolor" val="tx"/>
                    </a:ext>
                  </a:extLst>
                </a:hlinkClick>
              </a:rPr>
              <a:t>https://commons.wikimedia.org/wiki/File:Spiral_model_(Boehm,_1988).svg</a:t>
            </a:r>
            <a:endParaRPr sz="900" u="sng">
              <a:solidFill>
                <a:srgbClr val="344A9A"/>
              </a:solidFill>
            </a:endParaRPr>
          </a:p>
          <a:p>
            <a:pPr marL="0" lvl="0" indent="0" algn="l" rtl="0">
              <a:spcBef>
                <a:spcPts val="0"/>
              </a:spcBef>
              <a:spcAft>
                <a:spcPts val="0"/>
              </a:spcAft>
              <a:buNone/>
            </a:pPr>
            <a:endParaRPr sz="900"/>
          </a:p>
        </p:txBody>
      </p:sp>
      <p:sp>
        <p:nvSpPr>
          <p:cNvPr id="203" name="Google Shape;203;p33"/>
          <p:cNvSpPr txBox="1"/>
          <p:nvPr/>
        </p:nvSpPr>
        <p:spPr>
          <a:xfrm>
            <a:off x="7056250" y="4733975"/>
            <a:ext cx="197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(Boehm &amp; Hansen, 2001)</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Testing - with a focus on bug reports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Bugs</a:t>
            </a:r>
            <a:endParaRPr/>
          </a:p>
        </p:txBody>
      </p:sp>
      <p:sp>
        <p:nvSpPr>
          <p:cNvPr id="214" name="Google Shape;214;p35"/>
          <p:cNvSpPr txBox="1">
            <a:spLocks noGrp="1"/>
          </p:cNvSpPr>
          <p:nvPr>
            <p:ph type="body" idx="1"/>
          </p:nvPr>
        </p:nvSpPr>
        <p:spPr>
          <a:xfrm>
            <a:off x="311700" y="1017725"/>
            <a:ext cx="43233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de">
                <a:solidFill>
                  <a:schemeClr val="dk1"/>
                </a:solidFill>
              </a:rPr>
              <a:t>In the context of software testing, a "bug" refers to an error, flaw, or fault in a software program that causes it to produce an incorrect or unexpected result, or to behave in unintended ways.</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215" name="Google Shape;215;p35"/>
          <p:cNvPicPr preferRelativeResize="0"/>
          <p:nvPr/>
        </p:nvPicPr>
        <p:blipFill>
          <a:blip r:embed="rId3">
            <a:alphaModFix/>
          </a:blip>
          <a:stretch>
            <a:fillRect/>
          </a:stretch>
        </p:blipFill>
        <p:spPr>
          <a:xfrm>
            <a:off x="519775" y="2982075"/>
            <a:ext cx="1812900" cy="1649424"/>
          </a:xfrm>
          <a:prstGeom prst="rect">
            <a:avLst/>
          </a:prstGeom>
          <a:noFill/>
          <a:ln>
            <a:noFill/>
          </a:ln>
        </p:spPr>
      </p:pic>
      <p:sp>
        <p:nvSpPr>
          <p:cNvPr id="216" name="Google Shape;216;p35"/>
          <p:cNvSpPr txBox="1"/>
          <p:nvPr/>
        </p:nvSpPr>
        <p:spPr>
          <a:xfrm>
            <a:off x="519775" y="4638025"/>
            <a:ext cx="3411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500">
                <a:solidFill>
                  <a:schemeClr val="dk1"/>
                </a:solidFill>
              </a:rPr>
              <a:t>(OpenAI, 2024)</a:t>
            </a:r>
            <a:endParaRPr sz="1500">
              <a:solidFill>
                <a:schemeClr val="dk1"/>
              </a:solidFill>
            </a:endParaRPr>
          </a:p>
        </p:txBody>
      </p:sp>
      <p:pic>
        <p:nvPicPr>
          <p:cNvPr id="217" name="Google Shape;217;p35"/>
          <p:cNvPicPr preferRelativeResize="0"/>
          <p:nvPr/>
        </p:nvPicPr>
        <p:blipFill>
          <a:blip r:embed="rId4">
            <a:alphaModFix/>
          </a:blip>
          <a:stretch>
            <a:fillRect/>
          </a:stretch>
        </p:blipFill>
        <p:spPr>
          <a:xfrm>
            <a:off x="4750500" y="171026"/>
            <a:ext cx="3633950" cy="4325200"/>
          </a:xfrm>
          <a:prstGeom prst="rect">
            <a:avLst/>
          </a:prstGeom>
          <a:noFill/>
          <a:ln>
            <a:noFill/>
          </a:ln>
        </p:spPr>
      </p:pic>
      <p:sp>
        <p:nvSpPr>
          <p:cNvPr id="218" name="Google Shape;218;p35"/>
          <p:cNvSpPr txBox="1"/>
          <p:nvPr/>
        </p:nvSpPr>
        <p:spPr>
          <a:xfrm>
            <a:off x="4723500" y="4407175"/>
            <a:ext cx="4420500" cy="877200"/>
          </a:xfrm>
          <a:prstGeom prst="rect">
            <a:avLst/>
          </a:prstGeom>
          <a:noFill/>
          <a:ln>
            <a:noFill/>
          </a:ln>
        </p:spPr>
        <p:txBody>
          <a:bodyPr spcFirstLastPara="1" wrap="square" lIns="91425" tIns="91425" rIns="91425" bIns="91425" anchor="t" anchorCtr="0">
            <a:spAutoFit/>
          </a:bodyPr>
          <a:lstStyle/>
          <a:p>
            <a:pPr marL="279400" lvl="0" indent="-279400" algn="l" rtl="0">
              <a:lnSpc>
                <a:spcPct val="100000"/>
              </a:lnSpc>
              <a:spcBef>
                <a:spcPts val="0"/>
              </a:spcBef>
              <a:spcAft>
                <a:spcPts val="0"/>
              </a:spcAft>
              <a:buClr>
                <a:schemeClr val="dk1"/>
              </a:buClr>
              <a:buSzPts val="1100"/>
              <a:buFont typeface="Arial"/>
              <a:buNone/>
            </a:pPr>
            <a:r>
              <a:rPr lang="de" sz="900">
                <a:solidFill>
                  <a:schemeClr val="dk1"/>
                </a:solidFill>
              </a:rPr>
              <a:t>From Gomes, L. A. F., Torres, R. da S., &amp; Côrtes, M. L. (2019). Bug report severity level prediction in open source software: A survey and research opportunities. </a:t>
            </a:r>
            <a:r>
              <a:rPr lang="de" sz="900" i="1">
                <a:solidFill>
                  <a:schemeClr val="dk1"/>
                </a:solidFill>
              </a:rPr>
              <a:t>Information and Software Technology</a:t>
            </a:r>
            <a:r>
              <a:rPr lang="de" sz="900">
                <a:solidFill>
                  <a:schemeClr val="dk1"/>
                </a:solidFill>
              </a:rPr>
              <a:t>, </a:t>
            </a:r>
            <a:r>
              <a:rPr lang="de" sz="900" i="1">
                <a:solidFill>
                  <a:schemeClr val="dk1"/>
                </a:solidFill>
              </a:rPr>
              <a:t>115</a:t>
            </a:r>
            <a:r>
              <a:rPr lang="de" sz="900">
                <a:solidFill>
                  <a:schemeClr val="dk1"/>
                </a:solidFill>
              </a:rPr>
              <a:t>, 58–78.</a:t>
            </a:r>
            <a:r>
              <a:rPr lang="de" sz="900">
                <a:solidFill>
                  <a:schemeClr val="dk1"/>
                </a:solidFill>
                <a:uFill>
                  <a:noFill/>
                </a:uFill>
                <a:hlinkClick r:id="rId5">
                  <a:extLst>
                    <a:ext uri="{A12FA001-AC4F-418D-AE19-62706E023703}">
                      <ahyp:hlinkClr xmlns:ahyp="http://schemas.microsoft.com/office/drawing/2018/hyperlinkcolor" val="tx"/>
                    </a:ext>
                  </a:extLst>
                </a:hlinkClick>
              </a:rPr>
              <a:t> </a:t>
            </a:r>
            <a:r>
              <a:rPr lang="de" sz="900" u="sng">
                <a:solidFill>
                  <a:srgbClr val="344A9A"/>
                </a:solidFill>
                <a:hlinkClick r:id="rId5">
                  <a:extLst>
                    <a:ext uri="{A12FA001-AC4F-418D-AE19-62706E023703}">
                      <ahyp:hlinkClr xmlns:ahyp="http://schemas.microsoft.com/office/drawing/2018/hyperlinkcolor" val="tx"/>
                    </a:ext>
                  </a:extLst>
                </a:hlinkClick>
              </a:rPr>
              <a:t>https://doi.org/10.1016/j.infsof.2019.07.009</a:t>
            </a:r>
            <a:r>
              <a:rPr lang="de" sz="900">
                <a:solidFill>
                  <a:schemeClr val="dk1"/>
                </a:solidFill>
              </a:rPr>
              <a:t>; Figure 2 (b)</a:t>
            </a:r>
            <a:endParaRPr sz="900">
              <a:solidFill>
                <a:schemeClr val="dk1"/>
              </a:solidFill>
            </a:endParaRPr>
          </a:p>
          <a:p>
            <a:pPr marL="0" lvl="0" indent="0" algn="l" rtl="0">
              <a:lnSpc>
                <a:spcPct val="100000"/>
              </a:lnSpc>
              <a:spcBef>
                <a:spcPts val="0"/>
              </a:spcBef>
              <a:spcAft>
                <a:spcPts val="0"/>
              </a:spcAft>
              <a:buNone/>
            </a:pP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22894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The Incremental Commitment Spiral Model </a:t>
            </a:r>
            <a:r>
              <a:rPr lang="en-US" dirty="0"/>
              <a:t>is real</a:t>
            </a:r>
            <a:endParaRPr dirty="0"/>
          </a:p>
        </p:txBody>
      </p:sp>
      <p:sp>
        <p:nvSpPr>
          <p:cNvPr id="224" name="Google Shape;224;p36"/>
          <p:cNvSpPr txBox="1">
            <a:spLocks noGrp="1"/>
          </p:cNvSpPr>
          <p:nvPr>
            <p:ph type="body" idx="1"/>
          </p:nvPr>
        </p:nvSpPr>
        <p:spPr>
          <a:xfrm>
            <a:off x="311700" y="1152475"/>
            <a:ext cx="3676200" cy="3581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chemeClr val="dk1"/>
              </a:buClr>
              <a:buSzPts val="1800"/>
              <a:buChar char="●"/>
            </a:pPr>
            <a:r>
              <a:rPr lang="de">
                <a:solidFill>
                  <a:schemeClr val="dk1"/>
                </a:solidFill>
              </a:rPr>
              <a:t>Maintaining software is an ongoing activity.</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de">
                <a:solidFill>
                  <a:schemeClr val="dk1"/>
                </a:solidFill>
              </a:rPr>
              <a:t>e.g., see lab.js releases:</a:t>
            </a:r>
            <a:endParaRPr>
              <a:solidFill>
                <a:schemeClr val="dk1"/>
              </a:solidFill>
            </a:endParaRPr>
          </a:p>
          <a:p>
            <a:pPr marL="0" lvl="0" indent="0" algn="l" rtl="0">
              <a:spcBef>
                <a:spcPts val="1200"/>
              </a:spcBef>
              <a:spcAft>
                <a:spcPts val="0"/>
              </a:spcAft>
              <a:buNone/>
            </a:pPr>
            <a:r>
              <a:rPr lang="de" u="sng">
                <a:solidFill>
                  <a:srgbClr val="344A9A"/>
                </a:solidFill>
                <a:hlinkClick r:id="rId3">
                  <a:extLst>
                    <a:ext uri="{A12FA001-AC4F-418D-AE19-62706E023703}">
                      <ahyp:hlinkClr xmlns:ahyp="http://schemas.microsoft.com/office/drawing/2018/hyperlinkcolor" val="tx"/>
                    </a:ext>
                  </a:extLst>
                </a:hlinkClick>
              </a:rPr>
              <a:t>https://github.com/FelixHenninger/lab.js/releases</a:t>
            </a:r>
            <a:endParaRPr>
              <a:solidFill>
                <a:srgbClr val="344A9A"/>
              </a:solidFill>
            </a:endParaRPr>
          </a:p>
          <a:p>
            <a:pPr marL="0" lvl="0" indent="0" algn="l" rtl="0">
              <a:spcBef>
                <a:spcPts val="1200"/>
              </a:spcBef>
              <a:spcAft>
                <a:spcPts val="1200"/>
              </a:spcAft>
              <a:buNone/>
            </a:pPr>
            <a:endParaRPr>
              <a:solidFill>
                <a:schemeClr val="dk1"/>
              </a:solidFill>
            </a:endParaRPr>
          </a:p>
        </p:txBody>
      </p:sp>
      <p:pic>
        <p:nvPicPr>
          <p:cNvPr id="225" name="Google Shape;225;p36"/>
          <p:cNvPicPr preferRelativeResize="0"/>
          <p:nvPr/>
        </p:nvPicPr>
        <p:blipFill>
          <a:blip r:embed="rId4">
            <a:alphaModFix/>
          </a:blip>
          <a:stretch>
            <a:fillRect/>
          </a:stretch>
        </p:blipFill>
        <p:spPr>
          <a:xfrm>
            <a:off x="4244800" y="945100"/>
            <a:ext cx="4074601" cy="3396102"/>
          </a:xfrm>
          <a:prstGeom prst="rect">
            <a:avLst/>
          </a:prstGeom>
          <a:noFill/>
          <a:ln>
            <a:noFill/>
          </a:ln>
        </p:spPr>
      </p:pic>
      <p:sp>
        <p:nvSpPr>
          <p:cNvPr id="226" name="Google Shape;226;p36"/>
          <p:cNvSpPr txBox="1"/>
          <p:nvPr/>
        </p:nvSpPr>
        <p:spPr>
          <a:xfrm>
            <a:off x="4469825" y="4251425"/>
            <a:ext cx="4074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t>From </a:t>
            </a:r>
            <a:r>
              <a:rPr lang="de" sz="900">
                <a:solidFill>
                  <a:schemeClr val="dk1"/>
                </a:solidFill>
              </a:rPr>
              <a:t>Boehm, B. (1988). </a:t>
            </a:r>
            <a:r>
              <a:rPr lang="de" sz="900" i="1">
                <a:solidFill>
                  <a:schemeClr val="dk1"/>
                </a:solidFill>
              </a:rPr>
              <a:t>Spiral model</a:t>
            </a:r>
            <a:r>
              <a:rPr lang="de" sz="900">
                <a:solidFill>
                  <a:schemeClr val="dk1"/>
                </a:solidFill>
              </a:rPr>
              <a:t>. File:Spiralmodel_nach_Boehm.png, Spiral_model_(Boehm,_1988).png.</a:t>
            </a:r>
            <a:r>
              <a:rPr lang="de" sz="900">
                <a:solidFill>
                  <a:schemeClr val="dk1"/>
                </a:solidFill>
                <a:uFill>
                  <a:noFill/>
                </a:uFill>
                <a:hlinkClick r:id="rId5">
                  <a:extLst>
                    <a:ext uri="{A12FA001-AC4F-418D-AE19-62706E023703}">
                      <ahyp:hlinkClr xmlns:ahyp="http://schemas.microsoft.com/office/drawing/2018/hyperlinkcolor" val="tx"/>
                    </a:ext>
                  </a:extLst>
                </a:hlinkClick>
              </a:rPr>
              <a:t> </a:t>
            </a:r>
            <a:r>
              <a:rPr lang="de" sz="900" u="sng">
                <a:solidFill>
                  <a:srgbClr val="344A9A"/>
                </a:solidFill>
                <a:hlinkClick r:id="rId5">
                  <a:extLst>
                    <a:ext uri="{A12FA001-AC4F-418D-AE19-62706E023703}">
                      <ahyp:hlinkClr xmlns:ahyp="http://schemas.microsoft.com/office/drawing/2018/hyperlinkcolor" val="tx"/>
                    </a:ext>
                  </a:extLst>
                </a:hlinkClick>
              </a:rPr>
              <a:t>https://commons.wikimedia.org/wiki/File:Spiral_model_(Boehm,_1988).svg</a:t>
            </a:r>
            <a:endParaRPr sz="900" u="sng">
              <a:solidFill>
                <a:srgbClr val="344A9A"/>
              </a:solidFill>
            </a:endParaRPr>
          </a:p>
          <a:p>
            <a:pPr marL="0" lvl="0" indent="0" algn="l" rtl="0">
              <a:spcBef>
                <a:spcPts val="0"/>
              </a:spcBef>
              <a:spcAft>
                <a:spcPts val="0"/>
              </a:spcAft>
              <a:buNone/>
            </a:pPr>
            <a:endParaRPr sz="900"/>
          </a:p>
        </p:txBody>
      </p:sp>
      <p:sp>
        <p:nvSpPr>
          <p:cNvPr id="227" name="Google Shape;227;p36"/>
          <p:cNvSpPr txBox="1"/>
          <p:nvPr/>
        </p:nvSpPr>
        <p:spPr>
          <a:xfrm>
            <a:off x="7056250" y="4733975"/>
            <a:ext cx="197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(Boehm &amp; Hansen, 2001)</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Key characteristics of bug reports</a:t>
            </a:r>
            <a:endParaRPr/>
          </a:p>
        </p:txBody>
      </p:sp>
      <p:sp>
        <p:nvSpPr>
          <p:cNvPr id="233" name="Google Shape;233;p37"/>
          <p:cNvSpPr txBox="1">
            <a:spLocks noGrp="1"/>
          </p:cNvSpPr>
          <p:nvPr>
            <p:ph type="body" idx="1"/>
          </p:nvPr>
        </p:nvSpPr>
        <p:spPr>
          <a:xfrm>
            <a:off x="311700" y="1017725"/>
            <a:ext cx="8520600" cy="3386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de" sz="1400" b="1">
                <a:solidFill>
                  <a:schemeClr val="dk1"/>
                </a:solidFill>
              </a:rPr>
              <a:t>Observed Behavior</a:t>
            </a:r>
            <a:r>
              <a:rPr lang="de" sz="1400">
                <a:solidFill>
                  <a:schemeClr val="dk1"/>
                </a:solidFill>
              </a:rPr>
              <a:t>: The unexpected behavior witnessed by the user due to the bug. Users should describe what occurred with sufficient detail.</a:t>
            </a:r>
            <a:endParaRPr sz="1400">
              <a:solidFill>
                <a:schemeClr val="dk1"/>
              </a:solidFill>
            </a:endParaRPr>
          </a:p>
          <a:p>
            <a:pPr marL="457200" lvl="0" indent="-317500" algn="l" rtl="0">
              <a:spcBef>
                <a:spcPts val="0"/>
              </a:spcBef>
              <a:spcAft>
                <a:spcPts val="0"/>
              </a:spcAft>
              <a:buClr>
                <a:schemeClr val="dk1"/>
              </a:buClr>
              <a:buSzPts val="1400"/>
              <a:buChar char="●"/>
            </a:pPr>
            <a:r>
              <a:rPr lang="de" sz="1400" b="1">
                <a:solidFill>
                  <a:schemeClr val="dk1"/>
                </a:solidFill>
              </a:rPr>
              <a:t>Expected Behavior</a:t>
            </a:r>
            <a:r>
              <a:rPr lang="de" sz="1400">
                <a:solidFill>
                  <a:schemeClr val="dk1"/>
                </a:solidFill>
              </a:rPr>
              <a:t>: The user's anticipation of how the application should behave, contrasted with the actual observed behavior. Users should clarify their expectations, whether it's the absence of an error or the occurrence of a specific error that didn't happen as expected.</a:t>
            </a:r>
            <a:endParaRPr sz="1400">
              <a:solidFill>
                <a:schemeClr val="dk1"/>
              </a:solidFill>
            </a:endParaRPr>
          </a:p>
          <a:p>
            <a:pPr marL="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de" sz="1400" b="1">
                <a:solidFill>
                  <a:schemeClr val="dk1"/>
                </a:solidFill>
              </a:rPr>
              <a:t>Steps to Reproduce</a:t>
            </a:r>
            <a:r>
              <a:rPr lang="de" sz="1400">
                <a:solidFill>
                  <a:schemeClr val="dk1"/>
                </a:solidFill>
              </a:rPr>
              <a:t>: Detailed instructions for the developer to replicate the bug on their system. It's essential to include enough specifics so the issue can be reproduced elsewhere, without necessarily listing the steps in order.</a:t>
            </a:r>
            <a:endParaRPr sz="1400">
              <a:solidFill>
                <a:schemeClr val="dk1"/>
              </a:solidFill>
            </a:endParaRPr>
          </a:p>
          <a:p>
            <a:pPr marL="914400" lvl="1" indent="-317500" algn="l" rtl="0">
              <a:spcBef>
                <a:spcPts val="0"/>
              </a:spcBef>
              <a:spcAft>
                <a:spcPts val="0"/>
              </a:spcAft>
              <a:buClr>
                <a:schemeClr val="dk1"/>
              </a:buClr>
              <a:buSzPts val="1400"/>
              <a:buChar char="○"/>
            </a:pPr>
            <a:r>
              <a:rPr lang="de" b="1">
                <a:solidFill>
                  <a:schemeClr val="dk1"/>
                </a:solidFill>
              </a:rPr>
              <a:t>Version</a:t>
            </a:r>
            <a:r>
              <a:rPr lang="de">
                <a:solidFill>
                  <a:schemeClr val="dk1"/>
                </a:solidFill>
              </a:rPr>
              <a:t>: The specific version of the application being used (Browser) when the bug was encountered.</a:t>
            </a:r>
            <a:endParaRPr>
              <a:solidFill>
                <a:schemeClr val="dk1"/>
              </a:solidFill>
            </a:endParaRPr>
          </a:p>
          <a:p>
            <a:pPr marL="457200" lvl="0" indent="-317500" algn="l" rtl="0">
              <a:spcBef>
                <a:spcPts val="0"/>
              </a:spcBef>
              <a:spcAft>
                <a:spcPts val="0"/>
              </a:spcAft>
              <a:buClr>
                <a:schemeClr val="dk1"/>
              </a:buClr>
              <a:buSzPts val="1400"/>
              <a:buChar char="●"/>
            </a:pPr>
            <a:r>
              <a:rPr lang="de" sz="1400" b="1">
                <a:solidFill>
                  <a:schemeClr val="dk1"/>
                </a:solidFill>
              </a:rPr>
              <a:t>…</a:t>
            </a:r>
            <a:endParaRPr sz="1400">
              <a:solidFill>
                <a:schemeClr val="dk1"/>
              </a:solidFill>
            </a:endParaRPr>
          </a:p>
        </p:txBody>
      </p:sp>
      <p:sp>
        <p:nvSpPr>
          <p:cNvPr id="234" name="Google Shape;234;p37"/>
          <p:cNvSpPr txBox="1"/>
          <p:nvPr/>
        </p:nvSpPr>
        <p:spPr>
          <a:xfrm>
            <a:off x="3490650" y="4496225"/>
            <a:ext cx="552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a:t>(Davies &amp; Roper, 2014; Zimmermann et al., 2010); online bug-tracking tool: </a:t>
            </a:r>
            <a:r>
              <a:rPr lang="de" sz="1200" u="sng">
                <a:solidFill>
                  <a:srgbClr val="344A9A"/>
                </a:solidFill>
                <a:hlinkClick r:id="rId3">
                  <a:extLst>
                    <a:ext uri="{A12FA001-AC4F-418D-AE19-62706E023703}">
                      <ahyp:hlinkClr xmlns:ahyp="http://schemas.microsoft.com/office/drawing/2018/hyperlinkcolor" val="tx"/>
                    </a:ext>
                  </a:extLst>
                </a:hlinkClick>
              </a:rPr>
              <a:t>https://www.bugzilla.org/</a:t>
            </a:r>
            <a:endParaRPr sz="1200">
              <a:solidFill>
                <a:srgbClr val="344A9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311700" y="123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Exact steps for bug reporting</a:t>
            </a:r>
            <a:endParaRPr/>
          </a:p>
        </p:txBody>
      </p:sp>
      <p:sp>
        <p:nvSpPr>
          <p:cNvPr id="240" name="Google Shape;240;p38"/>
          <p:cNvSpPr txBox="1">
            <a:spLocks noGrp="1"/>
          </p:cNvSpPr>
          <p:nvPr>
            <p:ph type="body" idx="1"/>
          </p:nvPr>
        </p:nvSpPr>
        <p:spPr>
          <a:xfrm>
            <a:off x="311700" y="696250"/>
            <a:ext cx="8206800" cy="444725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download detailed explanations </a:t>
            </a:r>
            <a:r>
              <a:rPr lang="en-US" sz="1500" dirty="0">
                <a:solidFill>
                  <a:schemeClr val="dk1"/>
                </a:solidFill>
              </a:rPr>
              <a:t>how to test the different tools </a:t>
            </a:r>
            <a:r>
              <a:rPr lang="de" sz="1500" dirty="0">
                <a:solidFill>
                  <a:schemeClr val="dk1"/>
                </a:solidFill>
              </a:rPr>
              <a:t>from GitHub: </a:t>
            </a:r>
            <a:r>
              <a:rPr lang="de" sz="1500" u="sng" dirty="0">
                <a:solidFill>
                  <a:srgbClr val="344A9A"/>
                </a:solidFill>
                <a:hlinkClick r:id="rId3">
                  <a:extLst>
                    <a:ext uri="{A12FA001-AC4F-418D-AE19-62706E023703}">
                      <ahyp:hlinkClr xmlns:ahyp="http://schemas.microsoft.com/office/drawing/2018/hyperlinkcolor" val="tx"/>
                    </a:ext>
                  </a:extLst>
                </a:hlinkClick>
              </a:rPr>
              <a:t>https://github.com/FennStatistics/Project_testingCAMtools/tree/main/testing%20materials</a:t>
            </a:r>
            <a:endParaRPr sz="1500" dirty="0">
              <a:solidFill>
                <a:srgbClr val="344A9A"/>
              </a:solidFill>
            </a:endParaRPr>
          </a:p>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set up your testing environment</a:t>
            </a:r>
            <a:endParaRPr sz="1500" dirty="0">
              <a:solidFill>
                <a:schemeClr val="dk1"/>
              </a:solidFill>
            </a:endParaRPr>
          </a:p>
          <a:p>
            <a:pPr marL="914400" lvl="1" indent="-311150" algn="l" rtl="0">
              <a:lnSpc>
                <a:spcPct val="200000"/>
              </a:lnSpc>
              <a:spcBef>
                <a:spcPts val="0"/>
              </a:spcBef>
              <a:spcAft>
                <a:spcPts val="0"/>
              </a:spcAft>
              <a:buClr>
                <a:schemeClr val="dk1"/>
              </a:buClr>
              <a:buSzPts val="1300"/>
              <a:buAutoNum type="alphaLcPeriod"/>
            </a:pPr>
            <a:r>
              <a:rPr lang="de" sz="1300" dirty="0">
                <a:solidFill>
                  <a:schemeClr val="dk1"/>
                </a:solidFill>
              </a:rPr>
              <a:t>use incognito (private browsing mode), which enables you to browse the internet without your browsing history, cookies, site data, or information entered being saved</a:t>
            </a:r>
            <a:endParaRPr sz="1300" dirty="0">
              <a:solidFill>
                <a:schemeClr val="dk1"/>
              </a:solidFill>
            </a:endParaRPr>
          </a:p>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open respective software (data collection, data analysis, administrative panel) and start testing</a:t>
            </a:r>
            <a:endParaRPr sz="1500" dirty="0">
              <a:solidFill>
                <a:schemeClr val="dk1"/>
              </a:solidFill>
            </a:endParaRPr>
          </a:p>
          <a:p>
            <a:pPr marL="914400" lvl="1" indent="-311150" algn="l" rtl="0">
              <a:lnSpc>
                <a:spcPct val="200000"/>
              </a:lnSpc>
              <a:spcBef>
                <a:spcPts val="0"/>
              </a:spcBef>
              <a:spcAft>
                <a:spcPts val="0"/>
              </a:spcAft>
              <a:buClr>
                <a:schemeClr val="dk1"/>
              </a:buClr>
              <a:buSzPts val="1300"/>
              <a:buAutoNum type="alphaLcPeriod"/>
            </a:pPr>
            <a:r>
              <a:rPr lang="de" sz="1300" dirty="0">
                <a:solidFill>
                  <a:schemeClr val="dk1"/>
                </a:solidFill>
              </a:rPr>
              <a:t>links provided in 1.</a:t>
            </a:r>
            <a:endParaRPr sz="1300" dirty="0">
              <a:solidFill>
                <a:schemeClr val="dk1"/>
              </a:solidFill>
            </a:endParaRPr>
          </a:p>
          <a:p>
            <a:pPr marL="457200" lvl="0" indent="-323850" algn="l" rtl="0">
              <a:lnSpc>
                <a:spcPct val="200000"/>
              </a:lnSpc>
              <a:spcBef>
                <a:spcPts val="0"/>
              </a:spcBef>
              <a:spcAft>
                <a:spcPts val="0"/>
              </a:spcAft>
              <a:buClr>
                <a:schemeClr val="dk1"/>
              </a:buClr>
              <a:buSzPts val="1500"/>
              <a:buAutoNum type="arabicPeriod"/>
            </a:pPr>
            <a:r>
              <a:rPr lang="de" sz="1500" dirty="0">
                <a:solidFill>
                  <a:schemeClr val="dk1"/>
                </a:solidFill>
              </a:rPr>
              <a:t>report bugs / possible improvements in the online survey: </a:t>
            </a:r>
            <a:r>
              <a:rPr lang="de" sz="1500" u="sng" dirty="0">
                <a:solidFill>
                  <a:srgbClr val="344A9A"/>
                </a:solidFill>
                <a:highlight>
                  <a:schemeClr val="lt1"/>
                </a:highlight>
                <a:hlinkClick r:id="rId4">
                  <a:extLst>
                    <a:ext uri="{A12FA001-AC4F-418D-AE19-62706E023703}">
                      <ahyp:hlinkClr xmlns:ahyp="http://schemas.microsoft.com/office/drawing/2018/hyperlinkcolor" val="tx"/>
                    </a:ext>
                  </a:extLst>
                </a:hlinkClick>
              </a:rPr>
              <a:t>https://studien.psychologie.uni-freiburg.de/publix/7ENProF1bXN</a:t>
            </a:r>
            <a:endParaRPr sz="1500" dirty="0">
              <a:solidFill>
                <a:srgbClr val="344A9A"/>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11700" y="240744"/>
            <a:ext cx="8520600" cy="97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dirty="0"/>
              <a:t>Hands on bug reporting</a:t>
            </a:r>
            <a:endParaRPr dirty="0"/>
          </a:p>
          <a:p>
            <a:pPr marL="0" lvl="0" indent="0" algn="l" rtl="0">
              <a:spcBef>
                <a:spcPts val="0"/>
              </a:spcBef>
              <a:spcAft>
                <a:spcPts val="0"/>
              </a:spcAft>
              <a:buNone/>
            </a:pPr>
            <a:r>
              <a:rPr lang="de" sz="1955" dirty="0"/>
              <a:t>Example: data collection (C.A.M.E.L.)</a:t>
            </a:r>
            <a:endParaRPr sz="1955" dirty="0"/>
          </a:p>
        </p:txBody>
      </p:sp>
      <p:sp>
        <p:nvSpPr>
          <p:cNvPr id="246" name="Google Shape;246;p39"/>
          <p:cNvSpPr txBox="1">
            <a:spLocks noGrp="1"/>
          </p:cNvSpPr>
          <p:nvPr>
            <p:ph type="body" idx="1"/>
          </p:nvPr>
        </p:nvSpPr>
        <p:spPr>
          <a:xfrm>
            <a:off x="311700" y="1213944"/>
            <a:ext cx="7120233" cy="3852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download explanations from GitHub: </a:t>
            </a:r>
            <a:r>
              <a:rPr lang="de" sz="1600" u="sng" dirty="0">
                <a:solidFill>
                  <a:srgbClr val="344A9A"/>
                </a:solidFill>
                <a:hlinkClick r:id="rId3">
                  <a:extLst>
                    <a:ext uri="{A12FA001-AC4F-418D-AE19-62706E023703}">
                      <ahyp:hlinkClr xmlns:ahyp="http://schemas.microsoft.com/office/drawing/2018/hyperlinkcolor" val="tx"/>
                    </a:ext>
                  </a:extLst>
                </a:hlinkClick>
              </a:rPr>
              <a:t>https://github.com/FennStatistics/Project_testingCAMtools/tree/main/testing%20materials</a:t>
            </a:r>
            <a:endParaRPr sz="1600" dirty="0">
              <a:solidFill>
                <a:srgbClr val="344A9A"/>
              </a:solidFill>
            </a:endParaRPr>
          </a:p>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set up your testing environment</a:t>
            </a:r>
            <a:endParaRPr sz="1600" dirty="0">
              <a:solidFill>
                <a:schemeClr val="dk1"/>
              </a:solidFill>
            </a:endParaRPr>
          </a:p>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open respective software </a:t>
            </a:r>
            <a:endParaRPr sz="1600" dirty="0">
              <a:solidFill>
                <a:schemeClr val="dk1"/>
              </a:solidFill>
            </a:endParaRPr>
          </a:p>
          <a:p>
            <a:pPr marL="457200" lvl="0" indent="-330200" algn="l" rtl="0">
              <a:lnSpc>
                <a:spcPct val="200000"/>
              </a:lnSpc>
              <a:spcBef>
                <a:spcPts val="0"/>
              </a:spcBef>
              <a:spcAft>
                <a:spcPts val="0"/>
              </a:spcAft>
              <a:buClr>
                <a:schemeClr val="dk1"/>
              </a:buClr>
              <a:buSzPts val="1600"/>
              <a:buAutoNum type="arabicPeriod"/>
            </a:pPr>
            <a:r>
              <a:rPr lang="de" sz="1600" dirty="0">
                <a:solidFill>
                  <a:schemeClr val="dk1"/>
                </a:solidFill>
              </a:rPr>
              <a:t>report bugs / possible improvements in the online survey: </a:t>
            </a:r>
            <a:r>
              <a:rPr lang="de" sz="1600" u="sng" dirty="0">
                <a:solidFill>
                  <a:srgbClr val="344A9A"/>
                </a:solidFill>
                <a:highlight>
                  <a:schemeClr val="lt1"/>
                </a:highlight>
                <a:hlinkClick r:id="rId4">
                  <a:extLst>
                    <a:ext uri="{A12FA001-AC4F-418D-AE19-62706E023703}">
                      <ahyp:hlinkClr xmlns:ahyp="http://schemas.microsoft.com/office/drawing/2018/hyperlinkcolor" val="tx"/>
                    </a:ext>
                  </a:extLst>
                </a:hlinkClick>
              </a:rPr>
              <a:t>https://studien.psychologie.uni-freiburg.de/publix/7ENProF1bXN</a:t>
            </a:r>
            <a:endParaRPr sz="1600" dirty="0">
              <a:solidFill>
                <a:schemeClr val="dk1"/>
              </a:solidFill>
            </a:endParaRPr>
          </a:p>
        </p:txBody>
      </p:sp>
      <p:pic>
        <p:nvPicPr>
          <p:cNvPr id="247" name="Google Shape;247;p39"/>
          <p:cNvPicPr preferRelativeResize="0"/>
          <p:nvPr/>
        </p:nvPicPr>
        <p:blipFill>
          <a:blip r:embed="rId5">
            <a:alphaModFix/>
          </a:blip>
          <a:stretch>
            <a:fillRect/>
          </a:stretch>
        </p:blipFill>
        <p:spPr>
          <a:xfrm>
            <a:off x="7531215" y="931625"/>
            <a:ext cx="1201801" cy="12018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Immerse yourself into exploratory software testing</a:t>
            </a:r>
            <a:endParaRPr/>
          </a:p>
        </p:txBody>
      </p:sp>
      <p:sp>
        <p:nvSpPr>
          <p:cNvPr id="253" name="Google Shape;253;p40"/>
          <p:cNvSpPr txBox="1">
            <a:spLocks noGrp="1"/>
          </p:cNvSpPr>
          <p:nvPr>
            <p:ph type="body" idx="1"/>
          </p:nvPr>
        </p:nvSpPr>
        <p:spPr>
          <a:xfrm>
            <a:off x="311700" y="1152475"/>
            <a:ext cx="6887700" cy="38520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de" sz="1400" b="1">
                <a:solidFill>
                  <a:srgbClr val="344A9A"/>
                </a:solidFill>
              </a:rPr>
              <a:t>Online Courses:</a:t>
            </a:r>
            <a:endParaRPr sz="1400" b="1">
              <a:solidFill>
                <a:srgbClr val="344A9A"/>
              </a:solidFill>
            </a:endParaRPr>
          </a:p>
          <a:p>
            <a:pPr marL="457200" lvl="0" indent="-317500" algn="l" rtl="0">
              <a:lnSpc>
                <a:spcPct val="200000"/>
              </a:lnSpc>
              <a:spcBef>
                <a:spcPts val="1200"/>
              </a:spcBef>
              <a:spcAft>
                <a:spcPts val="0"/>
              </a:spcAft>
              <a:buClr>
                <a:schemeClr val="dk1"/>
              </a:buClr>
              <a:buSzPts val="1400"/>
              <a:buChar char="●"/>
            </a:pPr>
            <a:r>
              <a:rPr lang="de" sz="1400">
                <a:solidFill>
                  <a:schemeClr val="dk1"/>
                </a:solidFill>
              </a:rPr>
              <a:t>Testing the Burger King website | Exploratory Testing | QA: </a:t>
            </a:r>
            <a:r>
              <a:rPr lang="de" sz="1400" u="sng">
                <a:solidFill>
                  <a:srgbClr val="344A9A"/>
                </a:solidFill>
                <a:hlinkClick r:id="rId3">
                  <a:extLst>
                    <a:ext uri="{A12FA001-AC4F-418D-AE19-62706E023703}">
                      <ahyp:hlinkClr xmlns:ahyp="http://schemas.microsoft.com/office/drawing/2018/hyperlinkcolor" val="tx"/>
                    </a:ext>
                  </a:extLst>
                </a:hlinkClick>
              </a:rPr>
              <a:t>https://www.youtube.com/watch?v=aX42Qr0eeuI</a:t>
            </a:r>
            <a:endParaRPr sz="1400">
              <a:solidFill>
                <a:srgbClr val="344A9A"/>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see YouTube channel: </a:t>
            </a:r>
            <a:r>
              <a:rPr lang="de" u="sng">
                <a:solidFill>
                  <a:srgbClr val="344A9A"/>
                </a:solidFill>
                <a:hlinkClick r:id="rId4">
                  <a:extLst>
                    <a:ext uri="{A12FA001-AC4F-418D-AE19-62706E023703}">
                      <ahyp:hlinkClr xmlns:ahyp="http://schemas.microsoft.com/office/drawing/2018/hyperlinkcolor" val="tx"/>
                    </a:ext>
                  </a:extLst>
                </a:hlinkClick>
              </a:rPr>
              <a:t>https://www.youtube.com/@glitchitsystem/videos</a:t>
            </a:r>
            <a:endParaRPr>
              <a:solidFill>
                <a:srgbClr val="344A9A"/>
              </a:solidFill>
            </a:endParaRPr>
          </a:p>
          <a:p>
            <a:pPr marL="0" lvl="0" indent="0" algn="l" rtl="0">
              <a:lnSpc>
                <a:spcPct val="200000"/>
              </a:lnSpc>
              <a:spcBef>
                <a:spcPts val="1200"/>
              </a:spcBef>
              <a:spcAft>
                <a:spcPts val="1200"/>
              </a:spcAft>
              <a:buNone/>
            </a:pPr>
            <a:endParaRPr sz="1400">
              <a:solidFill>
                <a:schemeClr val="dk1"/>
              </a:solidFill>
            </a:endParaRPr>
          </a:p>
        </p:txBody>
      </p:sp>
      <p:sp>
        <p:nvSpPr>
          <p:cNvPr id="254" name="Google Shape;254;p40"/>
          <p:cNvSpPr txBox="1"/>
          <p:nvPr/>
        </p:nvSpPr>
        <p:spPr>
          <a:xfrm>
            <a:off x="7199400" y="3082975"/>
            <a:ext cx="18099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1"/>
                </a:solidFill>
              </a:rPr>
              <a:t>picture created by OpenAI, 2024</a:t>
            </a:r>
            <a:endParaRPr sz="1000">
              <a:solidFill>
                <a:schemeClr val="dk1"/>
              </a:solidFill>
            </a:endParaRPr>
          </a:p>
        </p:txBody>
      </p:sp>
      <p:pic>
        <p:nvPicPr>
          <p:cNvPr id="255" name="Google Shape;255;p40"/>
          <p:cNvPicPr preferRelativeResize="0"/>
          <p:nvPr/>
        </p:nvPicPr>
        <p:blipFill>
          <a:blip r:embed="rId5">
            <a:alphaModFix/>
          </a:blip>
          <a:stretch>
            <a:fillRect/>
          </a:stretch>
        </p:blipFill>
        <p:spPr>
          <a:xfrm>
            <a:off x="7197900" y="1387675"/>
            <a:ext cx="1812900" cy="16494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5525311" y="1272126"/>
            <a:ext cx="3415339" cy="3303838"/>
          </a:xfrm>
          <a:prstGeom prst="rect">
            <a:avLst/>
          </a:prstGeom>
          <a:noFill/>
          <a:ln>
            <a:noFill/>
          </a:ln>
        </p:spPr>
      </p:pic>
      <p:sp>
        <p:nvSpPr>
          <p:cNvPr id="68" name="Google Shape;68;p15"/>
          <p:cNvSpPr txBox="1">
            <a:spLocks noGrp="1"/>
          </p:cNvSpPr>
          <p:nvPr>
            <p:ph type="title"/>
          </p:nvPr>
        </p:nvSpPr>
        <p:spPr>
          <a:xfrm>
            <a:off x="355175" y="284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Developed tools for Cognitive-Affective Mapping</a:t>
            </a:r>
            <a:endParaRPr/>
          </a:p>
        </p:txBody>
      </p:sp>
      <p:sp>
        <p:nvSpPr>
          <p:cNvPr id="69" name="Google Shape;69;p15"/>
          <p:cNvSpPr txBox="1">
            <a:spLocks noGrp="1"/>
          </p:cNvSpPr>
          <p:nvPr>
            <p:ph type="body" idx="1"/>
          </p:nvPr>
        </p:nvSpPr>
        <p:spPr>
          <a:xfrm>
            <a:off x="355175" y="699425"/>
            <a:ext cx="5346000" cy="4159800"/>
          </a:xfrm>
          <a:prstGeom prst="rect">
            <a:avLst/>
          </a:prstGeom>
        </p:spPr>
        <p:txBody>
          <a:bodyPr spcFirstLastPara="1" wrap="square" lIns="91425" tIns="91425" rIns="91425" bIns="91425" anchor="t" anchorCtr="0">
            <a:noAutofit/>
          </a:bodyPr>
          <a:lstStyle/>
          <a:p>
            <a:pPr marL="457200" lvl="0" indent="-304800" algn="l" rtl="0">
              <a:lnSpc>
                <a:spcPct val="180000"/>
              </a:lnSpc>
              <a:spcBef>
                <a:spcPts val="0"/>
              </a:spcBef>
              <a:spcAft>
                <a:spcPts val="0"/>
              </a:spcAft>
              <a:buClr>
                <a:schemeClr val="dk1"/>
              </a:buClr>
              <a:buSzPts val="1200"/>
              <a:buChar char="●"/>
            </a:pPr>
            <a:r>
              <a:rPr lang="de" sz="1200" dirty="0">
                <a:solidFill>
                  <a:schemeClr val="dk1"/>
                </a:solidFill>
              </a:rPr>
              <a:t>Central web page: </a:t>
            </a:r>
            <a:r>
              <a:rPr lang="de" sz="1200" u="sng" dirty="0">
                <a:solidFill>
                  <a:srgbClr val="344A9A"/>
                </a:solidFill>
                <a:hlinkClick r:id="rId4">
                  <a:extLst>
                    <a:ext uri="{A12FA001-AC4F-418D-AE19-62706E023703}">
                      <ahyp:hlinkClr xmlns:ahyp="http://schemas.microsoft.com/office/drawing/2018/hyperlinkcolor" val="tx"/>
                    </a:ext>
                  </a:extLst>
                </a:hlinkClick>
              </a:rPr>
              <a:t>https://drawyourminds.de</a:t>
            </a:r>
            <a:endParaRPr sz="1200" dirty="0">
              <a:solidFill>
                <a:srgbClr val="344A9A"/>
              </a:solidFill>
            </a:endParaRPr>
          </a:p>
          <a:p>
            <a:pPr marL="914400" lvl="1" indent="-304800" algn="l" rtl="0">
              <a:lnSpc>
                <a:spcPct val="180000"/>
              </a:lnSpc>
              <a:spcBef>
                <a:spcPts val="0"/>
              </a:spcBef>
              <a:spcAft>
                <a:spcPts val="0"/>
              </a:spcAft>
              <a:buClr>
                <a:schemeClr val="dk1"/>
              </a:buClr>
              <a:buSzPts val="1200"/>
              <a:buChar char="○"/>
            </a:pPr>
            <a:r>
              <a:rPr lang="de" sz="1200" dirty="0">
                <a:solidFill>
                  <a:schemeClr val="dk1"/>
                </a:solidFill>
              </a:rPr>
              <a:t>General information on the developed tools; possible to set-up CAM studies without the need for programming</a:t>
            </a:r>
            <a:endParaRPr sz="1200" dirty="0">
              <a:solidFill>
                <a:schemeClr val="dk1"/>
              </a:solidFill>
            </a:endParaRPr>
          </a:p>
          <a:p>
            <a:pPr marL="457200" lvl="0" indent="-304800" algn="l" rtl="0">
              <a:lnSpc>
                <a:spcPct val="180000"/>
              </a:lnSpc>
              <a:spcBef>
                <a:spcPts val="0"/>
              </a:spcBef>
              <a:spcAft>
                <a:spcPts val="0"/>
              </a:spcAft>
              <a:buClr>
                <a:schemeClr val="dk1"/>
              </a:buClr>
              <a:buSzPts val="1200"/>
              <a:buChar char="●"/>
            </a:pPr>
            <a:r>
              <a:rPr lang="de" sz="1200" dirty="0">
                <a:solidFill>
                  <a:schemeClr val="dk1"/>
                </a:solidFill>
              </a:rPr>
              <a:t>Online documentation: </a:t>
            </a:r>
            <a:r>
              <a:rPr lang="de" sz="1200" u="sng" dirty="0">
                <a:solidFill>
                  <a:srgbClr val="344A9A"/>
                </a:solidFill>
                <a:hlinkClick r:id="rId5">
                  <a:extLst>
                    <a:ext uri="{A12FA001-AC4F-418D-AE19-62706E023703}">
                      <ahyp:hlinkClr xmlns:ahyp="http://schemas.microsoft.com/office/drawing/2018/hyperlinkcolor" val="tx"/>
                    </a:ext>
                  </a:extLst>
                </a:hlinkClick>
              </a:rPr>
              <a:t>https://osf.io/q5hj4/</a:t>
            </a:r>
            <a:endParaRPr sz="1200" dirty="0">
              <a:solidFill>
                <a:srgbClr val="344A9A"/>
              </a:solidFill>
            </a:endParaRPr>
          </a:p>
          <a:p>
            <a:pPr marL="914400" lvl="1" indent="-304800" algn="l" rtl="0">
              <a:lnSpc>
                <a:spcPct val="180000"/>
              </a:lnSpc>
              <a:spcBef>
                <a:spcPts val="0"/>
              </a:spcBef>
              <a:spcAft>
                <a:spcPts val="0"/>
              </a:spcAft>
              <a:buClr>
                <a:schemeClr val="dk1"/>
              </a:buClr>
              <a:buSzPts val="1200"/>
              <a:buChar char="○"/>
            </a:pPr>
            <a:r>
              <a:rPr lang="de" sz="1200" dirty="0">
                <a:solidFill>
                  <a:schemeClr val="dk1"/>
                </a:solidFill>
              </a:rPr>
              <a:t>Detailed documentation of developed CAM tools and explanations for how to set up studies with multiple examples; thematically sorted CAM literature</a:t>
            </a:r>
            <a:endParaRPr sz="1200" dirty="0">
              <a:solidFill>
                <a:schemeClr val="dk1"/>
              </a:solidFill>
            </a:endParaRPr>
          </a:p>
          <a:p>
            <a:pPr marL="457200" lvl="0" indent="-304800" algn="l" rtl="0">
              <a:lnSpc>
                <a:spcPct val="180000"/>
              </a:lnSpc>
              <a:spcBef>
                <a:spcPts val="0"/>
              </a:spcBef>
              <a:spcAft>
                <a:spcPts val="0"/>
              </a:spcAft>
              <a:buClr>
                <a:schemeClr val="dk1"/>
              </a:buClr>
              <a:buSzPts val="1200"/>
              <a:buChar char="●"/>
            </a:pPr>
            <a:r>
              <a:rPr lang="de" sz="1200" dirty="0">
                <a:solidFill>
                  <a:schemeClr val="dk1"/>
                </a:solidFill>
              </a:rPr>
              <a:t>GitHub: </a:t>
            </a:r>
            <a:r>
              <a:rPr lang="de" sz="1200" u="sng" dirty="0">
                <a:solidFill>
                  <a:srgbClr val="344A9A"/>
                </a:solidFill>
                <a:hlinkClick r:id="rId6">
                  <a:extLst>
                    <a:ext uri="{A12FA001-AC4F-418D-AE19-62706E023703}">
                      <ahyp:hlinkClr xmlns:ahyp="http://schemas.microsoft.com/office/drawing/2018/hyperlinkcolor" val="tx"/>
                    </a:ext>
                  </a:extLst>
                </a:hlinkClick>
              </a:rPr>
              <a:t>https://github.com/Camel-app</a:t>
            </a:r>
            <a:endParaRPr sz="1200" dirty="0">
              <a:solidFill>
                <a:srgbClr val="344A9A"/>
              </a:solidFill>
            </a:endParaRPr>
          </a:p>
          <a:p>
            <a:pPr marL="914400" lvl="1" indent="-304800" algn="l" rtl="0">
              <a:lnSpc>
                <a:spcPct val="180000"/>
              </a:lnSpc>
              <a:spcBef>
                <a:spcPts val="0"/>
              </a:spcBef>
              <a:spcAft>
                <a:spcPts val="0"/>
              </a:spcAft>
              <a:buClr>
                <a:schemeClr val="dk1"/>
              </a:buClr>
              <a:buSzPts val="1200"/>
              <a:buChar char="○"/>
            </a:pPr>
            <a:r>
              <a:rPr lang="de" sz="1200" dirty="0">
                <a:solidFill>
                  <a:schemeClr val="dk1"/>
                </a:solidFill>
              </a:rPr>
              <a:t>All the code of the programmed CAM tools:</a:t>
            </a:r>
            <a:endParaRPr sz="1200" dirty="0">
              <a:solidFill>
                <a:schemeClr val="dk1"/>
              </a:solidFill>
            </a:endParaRPr>
          </a:p>
          <a:p>
            <a:pPr marL="1371600" lvl="2" indent="-304800" algn="l" rtl="0">
              <a:lnSpc>
                <a:spcPct val="180000"/>
              </a:lnSpc>
              <a:spcBef>
                <a:spcPts val="0"/>
              </a:spcBef>
              <a:spcAft>
                <a:spcPts val="0"/>
              </a:spcAft>
              <a:buClr>
                <a:schemeClr val="dk1"/>
              </a:buClr>
              <a:buSzPts val="1200"/>
              <a:buChar char="■"/>
            </a:pPr>
            <a:r>
              <a:rPr lang="de" sz="1200" dirty="0">
                <a:solidFill>
                  <a:schemeClr val="dk1"/>
                </a:solidFill>
              </a:rPr>
              <a:t>Data Collection: Cognitive-Affective Map Extended Logic (C.A.M.E.L.)</a:t>
            </a:r>
            <a:endParaRPr sz="1200" dirty="0">
              <a:solidFill>
                <a:schemeClr val="dk1"/>
              </a:solidFill>
            </a:endParaRPr>
          </a:p>
          <a:p>
            <a:pPr marL="1371600" lvl="2" indent="-304800" algn="l" rtl="0">
              <a:lnSpc>
                <a:spcPct val="180000"/>
              </a:lnSpc>
              <a:spcBef>
                <a:spcPts val="0"/>
              </a:spcBef>
              <a:spcAft>
                <a:spcPts val="0"/>
              </a:spcAft>
              <a:buClr>
                <a:schemeClr val="dk1"/>
              </a:buClr>
              <a:buSzPts val="1200"/>
              <a:buChar char="■"/>
            </a:pPr>
            <a:r>
              <a:rPr lang="de" sz="1200" dirty="0">
                <a:solidFill>
                  <a:schemeClr val="dk1"/>
                </a:solidFill>
              </a:rPr>
              <a:t>Data Analysis: CAM-App</a:t>
            </a:r>
          </a:p>
          <a:p>
            <a:pPr marL="1371600" lvl="2" indent="-304800" algn="l" rtl="0">
              <a:lnSpc>
                <a:spcPct val="180000"/>
              </a:lnSpc>
              <a:spcBef>
                <a:spcPts val="0"/>
              </a:spcBef>
              <a:spcAft>
                <a:spcPts val="0"/>
              </a:spcAft>
              <a:buClr>
                <a:schemeClr val="dk1"/>
              </a:buClr>
              <a:buSzPts val="1200"/>
              <a:buChar char="■"/>
            </a:pPr>
            <a:r>
              <a:rPr lang="de" sz="1200" dirty="0">
                <a:solidFill>
                  <a:schemeClr val="dk1"/>
                </a:solidFill>
              </a:rPr>
              <a:t>Web page</a:t>
            </a:r>
            <a:endParaRPr sz="1200"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References</a:t>
            </a:r>
            <a:endParaRPr/>
          </a:p>
        </p:txBody>
      </p:sp>
      <p:sp>
        <p:nvSpPr>
          <p:cNvPr id="266" name="Google Shape;266;p42"/>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SzPts val="1000"/>
              <a:buChar char="●"/>
            </a:pPr>
            <a:r>
              <a:rPr lang="de" sz="1000">
                <a:solidFill>
                  <a:schemeClr val="dk1"/>
                </a:solidFill>
              </a:rPr>
              <a:t>Ambler, S. W. (2005). </a:t>
            </a:r>
            <a:r>
              <a:rPr lang="de" sz="1000" i="1">
                <a:solidFill>
                  <a:schemeClr val="dk1"/>
                </a:solidFill>
              </a:rPr>
              <a:t>A Manager’s Introduction to The Rational Unified Process (RUP)</a:t>
            </a:r>
            <a:r>
              <a:rPr lang="de" sz="1000">
                <a:solidFill>
                  <a:schemeClr val="dk1"/>
                </a:solidFill>
              </a:rPr>
              <a:t>. Ambysoft.</a:t>
            </a:r>
            <a:r>
              <a:rPr lang="de" sz="1000">
                <a:solidFill>
                  <a:schemeClr val="dk1"/>
                </a:solidFill>
                <a:uFill>
                  <a:noFill/>
                </a:uFill>
                <a:hlinkClick r:id="rId3">
                  <a:extLst>
                    <a:ext uri="{A12FA001-AC4F-418D-AE19-62706E023703}">
                      <ahyp:hlinkClr xmlns:ahyp="http://schemas.microsoft.com/office/drawing/2018/hyperlinkcolor" val="tx"/>
                    </a:ext>
                  </a:extLst>
                </a:hlinkClick>
              </a:rPr>
              <a:t> </a:t>
            </a:r>
            <a:r>
              <a:rPr lang="de" sz="1000" u="sng">
                <a:solidFill>
                  <a:srgbClr val="344A9A"/>
                </a:solidFill>
                <a:hlinkClick r:id="rId3">
                  <a:extLst>
                    <a:ext uri="{A12FA001-AC4F-418D-AE19-62706E023703}">
                      <ahyp:hlinkClr xmlns:ahyp="http://schemas.microsoft.com/office/drawing/2018/hyperlinkcolor" val="tx"/>
                    </a:ext>
                  </a:extLst>
                </a:hlinkClick>
              </a:rPr>
              <a:t>https://people.computing.clemson.edu/~johnmc/courses/cpsc372/resources/managersIntroToRUP.pdf</a:t>
            </a:r>
            <a:endParaRPr sz="1000" u="sng">
              <a:solidFill>
                <a:srgbClr val="344A9A"/>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Boehm, D. B., &amp; Hansen, W. J. (2001). The Spiral Model as a Tool for Evolutionary Acquisition. </a:t>
            </a:r>
            <a:r>
              <a:rPr lang="de" sz="1000" i="1">
                <a:solidFill>
                  <a:schemeClr val="dk1"/>
                </a:solidFill>
              </a:rPr>
              <a:t>Best Practices</a:t>
            </a:r>
            <a:r>
              <a:rPr lang="de" sz="1000">
                <a:solidFill>
                  <a:schemeClr val="dk1"/>
                </a:solidFill>
              </a:rPr>
              <a: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Cha, S., Taylor, R. N., &amp; Kang, K. (2019). </a:t>
            </a:r>
            <a:r>
              <a:rPr lang="de" sz="1000" i="1">
                <a:solidFill>
                  <a:schemeClr val="dk1"/>
                </a:solidFill>
              </a:rPr>
              <a:t>Handbook of Software Engineering</a:t>
            </a:r>
            <a:r>
              <a:rPr lang="de" sz="1000">
                <a:solidFill>
                  <a:schemeClr val="dk1"/>
                </a:solidFill>
              </a:rPr>
              <a:t>. Springer.</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Fenn, J., Helm, J. F., Höfele, P., Kulbe, L., Ernst, A., &amp; Kiesel, A. (2023). Identifying key-psychological factors influencing the acceptance of yet emerging technologies–A multi-method-approach to inform climate policy. </a:t>
            </a:r>
            <a:r>
              <a:rPr lang="de" sz="1000" i="1">
                <a:solidFill>
                  <a:schemeClr val="dk1"/>
                </a:solidFill>
              </a:rPr>
              <a:t>PLOS Climate</a:t>
            </a:r>
            <a:r>
              <a:rPr lang="de" sz="1000">
                <a:solidFill>
                  <a:schemeClr val="dk1"/>
                </a:solidFill>
              </a:rPr>
              <a:t>, </a:t>
            </a:r>
            <a:r>
              <a:rPr lang="de" sz="1000" i="1">
                <a:solidFill>
                  <a:schemeClr val="dk1"/>
                </a:solidFill>
              </a:rPr>
              <a:t>2</a:t>
            </a:r>
            <a:r>
              <a:rPr lang="de" sz="1000">
                <a:solidFill>
                  <a:schemeClr val="dk1"/>
                </a:solidFill>
              </a:rPr>
              <a:t>(6), 1–25.</a:t>
            </a:r>
            <a:r>
              <a:rPr lang="de" sz="1000">
                <a:solidFill>
                  <a:schemeClr val="dk1"/>
                </a:solidFill>
                <a:uFill>
                  <a:noFill/>
                </a:uFill>
                <a:hlinkClick r:id="rId4">
                  <a:extLst>
                    <a:ext uri="{A12FA001-AC4F-418D-AE19-62706E023703}">
                      <ahyp:hlinkClr xmlns:ahyp="http://schemas.microsoft.com/office/drawing/2018/hyperlinkcolor" val="tx"/>
                    </a:ext>
                  </a:extLst>
                </a:hlinkClick>
              </a:rPr>
              <a:t> </a:t>
            </a:r>
            <a:r>
              <a:rPr lang="de" sz="1000" u="sng">
                <a:solidFill>
                  <a:srgbClr val="344A9A"/>
                </a:solidFill>
                <a:hlinkClick r:id="rId4">
                  <a:extLst>
                    <a:ext uri="{A12FA001-AC4F-418D-AE19-62706E023703}">
                      <ahyp:hlinkClr xmlns:ahyp="http://schemas.microsoft.com/office/drawing/2018/hyperlinkcolor" val="tx"/>
                    </a:ext>
                  </a:extLst>
                </a:hlinkClick>
              </a:rPr>
              <a:t>https://doi.org/10.1371/journal.pclm.0000207</a:t>
            </a:r>
            <a:endParaRPr sz="1000">
              <a:solidFill>
                <a:srgbClr val="344A9A"/>
              </a:solidFill>
            </a:endParaRPr>
          </a:p>
          <a:p>
            <a:pPr marL="457200" lvl="0" indent="-292100" algn="l" rtl="0">
              <a:lnSpc>
                <a:spcPct val="115000"/>
              </a:lnSpc>
              <a:spcBef>
                <a:spcPts val="0"/>
              </a:spcBef>
              <a:spcAft>
                <a:spcPts val="0"/>
              </a:spcAft>
              <a:buSzPts val="1000"/>
              <a:buChar char="●"/>
            </a:pPr>
            <a:r>
              <a:rPr lang="de" sz="1000">
                <a:solidFill>
                  <a:schemeClr val="dk1"/>
                </a:solidFill>
              </a:rPr>
              <a:t>Gomes, L. A. F., Torres, R. da S., &amp; Côrtes, M. L. (2019). Bug report severity level prediction in open source software: A survey and research opportunities. </a:t>
            </a:r>
            <a:r>
              <a:rPr lang="de" sz="1000" i="1">
                <a:solidFill>
                  <a:schemeClr val="dk1"/>
                </a:solidFill>
              </a:rPr>
              <a:t>Information and Software Technology</a:t>
            </a:r>
            <a:r>
              <a:rPr lang="de" sz="1000">
                <a:solidFill>
                  <a:schemeClr val="dk1"/>
                </a:solidFill>
              </a:rPr>
              <a:t>, </a:t>
            </a:r>
            <a:r>
              <a:rPr lang="de" sz="1000" i="1">
                <a:solidFill>
                  <a:schemeClr val="dk1"/>
                </a:solidFill>
              </a:rPr>
              <a:t>115</a:t>
            </a:r>
            <a:r>
              <a:rPr lang="de" sz="1000">
                <a:solidFill>
                  <a:schemeClr val="dk1"/>
                </a:solidFill>
              </a:rPr>
              <a:t>, 58–78.</a:t>
            </a:r>
            <a:r>
              <a:rPr lang="de" sz="1000">
                <a:solidFill>
                  <a:schemeClr val="dk1"/>
                </a:solidFill>
                <a:uFill>
                  <a:noFill/>
                </a:uFill>
                <a:hlinkClick r:id="rId5">
                  <a:extLst>
                    <a:ext uri="{A12FA001-AC4F-418D-AE19-62706E023703}">
                      <ahyp:hlinkClr xmlns:ahyp="http://schemas.microsoft.com/office/drawing/2018/hyperlinkcolor" val="tx"/>
                    </a:ext>
                  </a:extLst>
                </a:hlinkClick>
              </a:rPr>
              <a:t> </a:t>
            </a:r>
            <a:r>
              <a:rPr lang="de" sz="1000" u="sng">
                <a:solidFill>
                  <a:srgbClr val="344A9A"/>
                </a:solidFill>
                <a:hlinkClick r:id="rId5">
                  <a:extLst>
                    <a:ext uri="{A12FA001-AC4F-418D-AE19-62706E023703}">
                      <ahyp:hlinkClr xmlns:ahyp="http://schemas.microsoft.com/office/drawing/2018/hyperlinkcolor" val="tx"/>
                    </a:ext>
                  </a:extLst>
                </a:hlinkClick>
              </a:rPr>
              <a:t>https://doi.org/10.1016/j.infsof.2019.07.009</a:t>
            </a:r>
            <a:r>
              <a:rPr lang="de" sz="1000">
                <a:solidFill>
                  <a:schemeClr val="dk1"/>
                </a:solidFill>
              </a:rPr>
              <a:t> </a:t>
            </a:r>
            <a:endParaRPr sz="1000">
              <a:solidFill>
                <a:schemeClr val="dk1"/>
              </a:solidFill>
            </a:endParaRPr>
          </a:p>
          <a:p>
            <a:pPr marL="457200" lvl="0" indent="-292100" algn="l" rtl="0">
              <a:lnSpc>
                <a:spcPct val="115000"/>
              </a:lnSpc>
              <a:spcBef>
                <a:spcPts val="0"/>
              </a:spcBef>
              <a:spcAft>
                <a:spcPts val="0"/>
              </a:spcAft>
              <a:buSzPts val="1000"/>
              <a:buChar char="●"/>
            </a:pPr>
            <a:r>
              <a:rPr lang="de" sz="1000">
                <a:solidFill>
                  <a:schemeClr val="dk1"/>
                </a:solidFill>
              </a:rPr>
              <a:t>Davies, S., &amp; Roper, M. (2014). What’s in a bug report? </a:t>
            </a:r>
            <a:r>
              <a:rPr lang="de" sz="1000" i="1">
                <a:solidFill>
                  <a:schemeClr val="dk1"/>
                </a:solidFill>
              </a:rPr>
              <a:t>Proceedings of the 8th ACM/IEEE International Symposium on Empirical Software Engineering and Measurement</a:t>
            </a:r>
            <a:r>
              <a:rPr lang="de" sz="1000">
                <a:solidFill>
                  <a:schemeClr val="dk1"/>
                </a:solidFill>
              </a:rPr>
              <a:t>, 1–10.</a:t>
            </a:r>
            <a:r>
              <a:rPr lang="de" sz="1000">
                <a:solidFill>
                  <a:schemeClr val="dk1"/>
                </a:solidFill>
                <a:uFill>
                  <a:noFill/>
                </a:uFill>
                <a:hlinkClick r:id="rId6">
                  <a:extLst>
                    <a:ext uri="{A12FA001-AC4F-418D-AE19-62706E023703}">
                      <ahyp:hlinkClr xmlns:ahyp="http://schemas.microsoft.com/office/drawing/2018/hyperlinkcolor" val="tx"/>
                    </a:ext>
                  </a:extLst>
                </a:hlinkClick>
              </a:rPr>
              <a:t> </a:t>
            </a:r>
            <a:r>
              <a:rPr lang="de" sz="1000" u="sng">
                <a:solidFill>
                  <a:srgbClr val="344A9A"/>
                </a:solidFill>
                <a:hlinkClick r:id="rId6">
                  <a:extLst>
                    <a:ext uri="{A12FA001-AC4F-418D-AE19-62706E023703}">
                      <ahyp:hlinkClr xmlns:ahyp="http://schemas.microsoft.com/office/drawing/2018/hyperlinkcolor" val="tx"/>
                    </a:ext>
                  </a:extLst>
                </a:hlinkClick>
              </a:rPr>
              <a:t>https://doi.org/10.1145/2652524.2652541</a:t>
            </a:r>
            <a:endParaRPr sz="1000">
              <a:solidFill>
                <a:srgbClr val="344A9A"/>
              </a:solidFill>
            </a:endParaRPr>
          </a:p>
          <a:p>
            <a:pPr marL="457200" lvl="0" indent="-292100" algn="l" rtl="0">
              <a:lnSpc>
                <a:spcPct val="115000"/>
              </a:lnSpc>
              <a:spcBef>
                <a:spcPts val="0"/>
              </a:spcBef>
              <a:spcAft>
                <a:spcPts val="0"/>
              </a:spcAft>
              <a:buSzPts val="1000"/>
              <a:buChar char="●"/>
            </a:pPr>
            <a:r>
              <a:rPr lang="de" sz="1000">
                <a:solidFill>
                  <a:schemeClr val="dk1"/>
                </a:solidFill>
              </a:rPr>
              <a:t>Linden, G., Smith, B., &amp; York, J. (2003). Amazon.com recommendations: Item-to-item collaborative filtering. </a:t>
            </a:r>
            <a:r>
              <a:rPr lang="de" sz="1000" i="1">
                <a:solidFill>
                  <a:schemeClr val="dk1"/>
                </a:solidFill>
              </a:rPr>
              <a:t>IEEE Internet Computing</a:t>
            </a:r>
            <a:r>
              <a:rPr lang="de" sz="1000">
                <a:solidFill>
                  <a:schemeClr val="dk1"/>
                </a:solidFill>
              </a:rPr>
              <a:t>, </a:t>
            </a:r>
            <a:r>
              <a:rPr lang="de" sz="1000" i="1">
                <a:solidFill>
                  <a:schemeClr val="dk1"/>
                </a:solidFill>
              </a:rPr>
              <a:t>7</a:t>
            </a:r>
            <a:r>
              <a:rPr lang="de" sz="1000">
                <a:solidFill>
                  <a:schemeClr val="dk1"/>
                </a:solidFill>
              </a:rPr>
              <a:t>(1), 76–80.</a:t>
            </a:r>
            <a:r>
              <a:rPr lang="de" sz="1000">
                <a:solidFill>
                  <a:schemeClr val="dk1"/>
                </a:solidFill>
                <a:uFill>
                  <a:noFill/>
                </a:uFill>
                <a:hlinkClick r:id="rId7">
                  <a:extLst>
                    <a:ext uri="{A12FA001-AC4F-418D-AE19-62706E023703}">
                      <ahyp:hlinkClr xmlns:ahyp="http://schemas.microsoft.com/office/drawing/2018/hyperlinkcolor" val="tx"/>
                    </a:ext>
                  </a:extLst>
                </a:hlinkClick>
              </a:rPr>
              <a:t> </a:t>
            </a:r>
            <a:r>
              <a:rPr lang="de" sz="1000" u="sng">
                <a:solidFill>
                  <a:srgbClr val="344A9A"/>
                </a:solidFill>
                <a:hlinkClick r:id="rId7">
                  <a:extLst>
                    <a:ext uri="{A12FA001-AC4F-418D-AE19-62706E023703}">
                      <ahyp:hlinkClr xmlns:ahyp="http://schemas.microsoft.com/office/drawing/2018/hyperlinkcolor" val="tx"/>
                    </a:ext>
                  </a:extLst>
                </a:hlinkClick>
              </a:rPr>
              <a:t>https://doi.org/10.1109/MIC.2003.1167344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Munzert, S., Rubba, C., Meißner, P., &amp; Nyhuis, D. (2015). </a:t>
            </a:r>
            <a:r>
              <a:rPr lang="de" sz="1000" i="1">
                <a:solidFill>
                  <a:schemeClr val="dk1"/>
                </a:solidFill>
              </a:rPr>
              <a:t>Automated Data Collection with R: A Practical Guide to Web Scraping and Text Mining</a:t>
            </a:r>
            <a:r>
              <a:rPr lang="de" sz="1000">
                <a:solidFill>
                  <a:schemeClr val="dk1"/>
                </a:solidFill>
              </a:rPr>
              <a:t>. John Wiley &amp; Sons.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OpenAI ChatGPT. (2024). Knight battling bugs: A motivational illustration for software testers [Digital image]. Created March 19, 2024.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de" sz="1000">
                <a:solidFill>
                  <a:schemeClr val="dk1"/>
                </a:solidFill>
              </a:rPr>
              <a:t>Winters, T., Manshreck, T., &amp; Wright, H. (2020). </a:t>
            </a:r>
            <a:r>
              <a:rPr lang="de" sz="1000" i="1">
                <a:solidFill>
                  <a:schemeClr val="dk1"/>
                </a:solidFill>
              </a:rPr>
              <a:t>Software Engineering at Google: Lessons Learned from Programming Over Time</a:t>
            </a:r>
            <a:r>
              <a:rPr lang="de" sz="1000">
                <a:solidFill>
                  <a:schemeClr val="dk1"/>
                </a:solidFill>
              </a:rPr>
              <a:t>. O’Reilly Media, Inc.</a:t>
            </a:r>
            <a:endParaRPr sz="1000">
              <a:solidFill>
                <a:schemeClr val="dk1"/>
              </a:solidFill>
            </a:endParaRPr>
          </a:p>
          <a:p>
            <a:pPr marL="457200" lvl="0" indent="-292100" algn="l" rtl="0">
              <a:lnSpc>
                <a:spcPct val="115000"/>
              </a:lnSpc>
              <a:spcBef>
                <a:spcPts val="0"/>
              </a:spcBef>
              <a:spcAft>
                <a:spcPts val="0"/>
              </a:spcAft>
              <a:buSzPts val="1000"/>
              <a:buChar char="●"/>
            </a:pPr>
            <a:r>
              <a:rPr lang="de" sz="1000">
                <a:solidFill>
                  <a:schemeClr val="dk1"/>
                </a:solidFill>
              </a:rPr>
              <a:t>Zimmermann, T., Premraj, R., Bettenburg, N., Just, S., Schroter, A., &amp; Weiss, C. (2010). What Makes a Good Bug Report? </a:t>
            </a:r>
            <a:r>
              <a:rPr lang="de" sz="1000" i="1">
                <a:solidFill>
                  <a:schemeClr val="dk1"/>
                </a:solidFill>
              </a:rPr>
              <a:t>IEEE Transactions on Software Engineering</a:t>
            </a:r>
            <a:r>
              <a:rPr lang="de" sz="1000">
                <a:solidFill>
                  <a:schemeClr val="dk1"/>
                </a:solidFill>
              </a:rPr>
              <a:t>, </a:t>
            </a:r>
            <a:r>
              <a:rPr lang="de" sz="1000" i="1">
                <a:solidFill>
                  <a:schemeClr val="dk1"/>
                </a:solidFill>
              </a:rPr>
              <a:t>36</a:t>
            </a:r>
            <a:r>
              <a:rPr lang="de" sz="1000">
                <a:solidFill>
                  <a:schemeClr val="dk1"/>
                </a:solidFill>
              </a:rPr>
              <a:t>(5), 618–643.</a:t>
            </a:r>
            <a:r>
              <a:rPr lang="de" sz="1000">
                <a:solidFill>
                  <a:schemeClr val="dk1"/>
                </a:solidFill>
                <a:uFill>
                  <a:noFill/>
                </a:uFill>
                <a:hlinkClick r:id="rId8">
                  <a:extLst>
                    <a:ext uri="{A12FA001-AC4F-418D-AE19-62706E023703}">
                      <ahyp:hlinkClr xmlns:ahyp="http://schemas.microsoft.com/office/drawing/2018/hyperlinkcolor" val="tx"/>
                    </a:ext>
                  </a:extLst>
                </a:hlinkClick>
              </a:rPr>
              <a:t> </a:t>
            </a:r>
            <a:r>
              <a:rPr lang="de" sz="1000" u="sng">
                <a:solidFill>
                  <a:srgbClr val="344A9A"/>
                </a:solidFill>
                <a:hlinkClick r:id="rId8">
                  <a:extLst>
                    <a:ext uri="{A12FA001-AC4F-418D-AE19-62706E023703}">
                      <ahyp:hlinkClr xmlns:ahyp="http://schemas.microsoft.com/office/drawing/2018/hyperlinkcolor" val="tx"/>
                    </a:ext>
                  </a:extLst>
                </a:hlinkClick>
              </a:rPr>
              <a:t>https://doi.org/10.1109/TSE.2010.63</a:t>
            </a:r>
            <a:endParaRPr sz="1000">
              <a:solidFill>
                <a:srgbClr val="344A9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Our goal</a:t>
            </a:r>
            <a:endParaRPr/>
          </a:p>
        </p:txBody>
      </p:sp>
      <p:sp>
        <p:nvSpPr>
          <p:cNvPr id="76" name="Google Shape;76;p16"/>
          <p:cNvSpPr txBox="1">
            <a:spLocks noGrp="1"/>
          </p:cNvSpPr>
          <p:nvPr>
            <p:ph type="body" idx="1"/>
          </p:nvPr>
        </p:nvSpPr>
        <p:spPr>
          <a:xfrm>
            <a:off x="311700" y="1152475"/>
            <a:ext cx="8520600" cy="2656500"/>
          </a:xfrm>
          <a:prstGeom prst="rect">
            <a:avLst/>
          </a:prstGeom>
        </p:spPr>
        <p:txBody>
          <a:bodyPr spcFirstLastPara="1" wrap="square" lIns="91425" tIns="91425" rIns="91425" bIns="91425" anchor="t" anchorCtr="0">
            <a:normAutofit fontScale="92500" lnSpcReduction="10000"/>
          </a:bodyPr>
          <a:lstStyle/>
          <a:p>
            <a:pPr marL="457200" lvl="0" indent="-317500" algn="l" rtl="0">
              <a:lnSpc>
                <a:spcPct val="200000"/>
              </a:lnSpc>
              <a:spcBef>
                <a:spcPts val="0"/>
              </a:spcBef>
              <a:spcAft>
                <a:spcPts val="0"/>
              </a:spcAft>
              <a:buClr>
                <a:schemeClr val="dk1"/>
              </a:buClr>
              <a:buSzPts val="1400"/>
              <a:buChar char="●"/>
            </a:pPr>
            <a:r>
              <a:rPr lang="de" sz="1400" b="1">
                <a:solidFill>
                  <a:schemeClr val="dk1"/>
                </a:solidFill>
              </a:rPr>
              <a:t>Software debugging</a:t>
            </a:r>
            <a:r>
              <a:rPr lang="de" sz="1400">
                <a:solidFill>
                  <a:schemeClr val="dk1"/>
                </a:solidFill>
              </a:rPr>
              <a:t> of developed CAM tools</a:t>
            </a:r>
            <a:endParaRPr sz="1400">
              <a:solidFill>
                <a:schemeClr val="dk1"/>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Data Collection: Cognitive-Affective Map Extended Logic (C.A.M.E.L.)</a:t>
            </a:r>
            <a:endParaRPr>
              <a:solidFill>
                <a:schemeClr val="dk1"/>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Data Analysis: CAM-App</a:t>
            </a:r>
            <a:endParaRPr>
              <a:solidFill>
                <a:schemeClr val="dk1"/>
              </a:solidFill>
            </a:endParaRPr>
          </a:p>
          <a:p>
            <a:pPr marL="914400" lvl="1" indent="-317500" algn="l" rtl="0">
              <a:lnSpc>
                <a:spcPct val="200000"/>
              </a:lnSpc>
              <a:spcBef>
                <a:spcPts val="0"/>
              </a:spcBef>
              <a:spcAft>
                <a:spcPts val="0"/>
              </a:spcAft>
              <a:buClr>
                <a:schemeClr val="dk1"/>
              </a:buClr>
              <a:buSzPts val="1400"/>
              <a:buChar char="○"/>
            </a:pPr>
            <a:r>
              <a:rPr lang="de">
                <a:solidFill>
                  <a:schemeClr val="dk1"/>
                </a:solidFill>
              </a:rPr>
              <a:t>administrative panel (webpage)</a:t>
            </a:r>
            <a:endParaRPr>
              <a:solidFill>
                <a:schemeClr val="dk1"/>
              </a:solidFill>
            </a:endParaRPr>
          </a:p>
          <a:p>
            <a:pPr marL="0" lvl="0" indent="0" algn="l" rtl="0">
              <a:lnSpc>
                <a:spcPct val="200000"/>
              </a:lnSpc>
              <a:spcBef>
                <a:spcPts val="0"/>
              </a:spcBef>
              <a:spcAft>
                <a:spcPts val="0"/>
              </a:spcAft>
              <a:buNone/>
            </a:pPr>
            <a:r>
              <a:rPr lang="de">
                <a:solidFill>
                  <a:schemeClr val="dk1"/>
                </a:solidFill>
              </a:rPr>
              <a:t>&gt; </a:t>
            </a:r>
            <a:r>
              <a:rPr lang="de" sz="1400">
                <a:solidFill>
                  <a:schemeClr val="dk1"/>
                </a:solidFill>
              </a:rPr>
              <a:t>after debugging and improving these tools it will be finally deployed on the bwCloud</a:t>
            </a:r>
            <a:endParaRPr sz="1400">
              <a:solidFill>
                <a:schemeClr val="dk1"/>
              </a:solidFill>
            </a:endParaRPr>
          </a:p>
          <a:p>
            <a:pPr marL="457200" lvl="0" indent="-317500" algn="l" rtl="0">
              <a:lnSpc>
                <a:spcPct val="200000"/>
              </a:lnSpc>
              <a:spcBef>
                <a:spcPts val="0"/>
              </a:spcBef>
              <a:spcAft>
                <a:spcPts val="0"/>
              </a:spcAft>
              <a:buClr>
                <a:schemeClr val="dk1"/>
              </a:buClr>
              <a:buSzPts val="1400"/>
              <a:buChar char="●"/>
            </a:pPr>
            <a:r>
              <a:rPr lang="de" sz="1400">
                <a:solidFill>
                  <a:schemeClr val="dk1"/>
                </a:solidFill>
              </a:rPr>
              <a:t>Collection of suggestions for possible improvements and extensions of the tools</a:t>
            </a:r>
            <a:endParaRPr sz="1400"/>
          </a:p>
        </p:txBody>
      </p:sp>
      <p:pic>
        <p:nvPicPr>
          <p:cNvPr id="77" name="Google Shape;77;p16"/>
          <p:cNvPicPr preferRelativeResize="0"/>
          <p:nvPr/>
        </p:nvPicPr>
        <p:blipFill>
          <a:blip r:embed="rId3">
            <a:alphaModFix/>
          </a:blip>
          <a:stretch>
            <a:fillRect/>
          </a:stretch>
        </p:blipFill>
        <p:spPr>
          <a:xfrm>
            <a:off x="1042075" y="3943725"/>
            <a:ext cx="876875" cy="1029725"/>
          </a:xfrm>
          <a:prstGeom prst="rect">
            <a:avLst/>
          </a:prstGeom>
          <a:noFill/>
          <a:ln>
            <a:noFill/>
          </a:ln>
        </p:spPr>
      </p:pic>
      <p:pic>
        <p:nvPicPr>
          <p:cNvPr id="78" name="Google Shape;78;p16"/>
          <p:cNvPicPr preferRelativeResize="0"/>
          <p:nvPr/>
        </p:nvPicPr>
        <p:blipFill>
          <a:blip r:embed="rId4">
            <a:alphaModFix/>
          </a:blip>
          <a:stretch>
            <a:fillRect/>
          </a:stretch>
        </p:blipFill>
        <p:spPr>
          <a:xfrm>
            <a:off x="2071350" y="3943725"/>
            <a:ext cx="1847850" cy="923925"/>
          </a:xfrm>
          <a:prstGeom prst="rect">
            <a:avLst/>
          </a:prstGeom>
          <a:noFill/>
          <a:ln>
            <a:noFill/>
          </a:ln>
        </p:spPr>
      </p:pic>
      <p:pic>
        <p:nvPicPr>
          <p:cNvPr id="79" name="Google Shape;79;p16"/>
          <p:cNvPicPr preferRelativeResize="0"/>
          <p:nvPr/>
        </p:nvPicPr>
        <p:blipFill>
          <a:blip r:embed="rId5">
            <a:alphaModFix/>
          </a:blip>
          <a:stretch>
            <a:fillRect/>
          </a:stretch>
        </p:blipFill>
        <p:spPr>
          <a:xfrm>
            <a:off x="4071600" y="3943725"/>
            <a:ext cx="2095500" cy="762000"/>
          </a:xfrm>
          <a:prstGeom prst="rect">
            <a:avLst/>
          </a:prstGeom>
          <a:noFill/>
          <a:ln>
            <a:noFill/>
          </a:ln>
        </p:spPr>
      </p:pic>
      <p:pic>
        <p:nvPicPr>
          <p:cNvPr id="80" name="Google Shape;80;p16"/>
          <p:cNvPicPr preferRelativeResize="0"/>
          <p:nvPr/>
        </p:nvPicPr>
        <p:blipFill>
          <a:blip r:embed="rId6">
            <a:alphaModFix/>
          </a:blip>
          <a:stretch>
            <a:fillRect/>
          </a:stretch>
        </p:blipFill>
        <p:spPr>
          <a:xfrm>
            <a:off x="6319500" y="3943725"/>
            <a:ext cx="2447925" cy="62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Being a great software tester</a:t>
            </a:r>
            <a:endParaRPr/>
          </a:p>
        </p:txBody>
      </p:sp>
      <p:sp>
        <p:nvSpPr>
          <p:cNvPr id="86" name="Google Shape;86;p17"/>
          <p:cNvSpPr txBox="1">
            <a:spLocks noGrp="1"/>
          </p:cNvSpPr>
          <p:nvPr>
            <p:ph type="body" idx="1"/>
          </p:nvPr>
        </p:nvSpPr>
        <p:spPr>
          <a:xfrm>
            <a:off x="311700" y="1152475"/>
            <a:ext cx="4026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dirty="0">
                <a:solidFill>
                  <a:schemeClr val="dk1"/>
                </a:solidFill>
              </a:rPr>
              <a:t>You are a valiant knight combating bugs and glitches to protect the integrity of software.</a:t>
            </a:r>
            <a:endParaRPr dirty="0">
              <a:solidFill>
                <a:schemeClr val="dk1"/>
              </a:solidFill>
            </a:endParaRPr>
          </a:p>
          <a:p>
            <a:pPr marL="0" lvl="0" indent="0" algn="l" rtl="0">
              <a:spcBef>
                <a:spcPts val="1200"/>
              </a:spcBef>
              <a:spcAft>
                <a:spcPts val="0"/>
              </a:spcAft>
              <a:buNone/>
            </a:pPr>
            <a:r>
              <a:rPr lang="de" dirty="0">
                <a:solidFill>
                  <a:schemeClr val="dk1"/>
                </a:solidFill>
              </a:rPr>
              <a:t>Be a</a:t>
            </a:r>
            <a:endParaRPr dirty="0">
              <a:solidFill>
                <a:schemeClr val="dk1"/>
              </a:solidFill>
            </a:endParaRPr>
          </a:p>
          <a:p>
            <a:pPr marL="457200" lvl="0" indent="-342900" algn="l" rtl="0">
              <a:spcBef>
                <a:spcPts val="1200"/>
              </a:spcBef>
              <a:spcAft>
                <a:spcPts val="0"/>
              </a:spcAft>
              <a:buClr>
                <a:schemeClr val="dk1"/>
              </a:buClr>
              <a:buSzPts val="1800"/>
              <a:buChar char="●"/>
            </a:pPr>
            <a:r>
              <a:rPr lang="de" dirty="0">
                <a:solidFill>
                  <a:schemeClr val="dk1"/>
                </a:solidFill>
              </a:rPr>
              <a:t>Hero</a:t>
            </a:r>
            <a:endParaRPr dirty="0">
              <a:solidFill>
                <a:schemeClr val="dk1"/>
              </a:solidFill>
            </a:endParaRPr>
          </a:p>
          <a:p>
            <a:pPr marL="457200" lvl="0" indent="-342900" algn="l" rtl="0">
              <a:spcBef>
                <a:spcPts val="0"/>
              </a:spcBef>
              <a:spcAft>
                <a:spcPts val="0"/>
              </a:spcAft>
              <a:buClr>
                <a:schemeClr val="dk1"/>
              </a:buClr>
              <a:buSzPts val="1800"/>
              <a:buChar char="●"/>
            </a:pPr>
            <a:r>
              <a:rPr lang="de" dirty="0">
                <a:solidFill>
                  <a:schemeClr val="dk1"/>
                </a:solidFill>
              </a:rPr>
              <a:t>Embrace your critical role</a:t>
            </a:r>
            <a:endParaRPr dirty="0">
              <a:solidFill>
                <a:schemeClr val="dk1"/>
              </a:solidFill>
            </a:endParaRPr>
          </a:p>
        </p:txBody>
      </p:sp>
      <p:pic>
        <p:nvPicPr>
          <p:cNvPr id="87" name="Google Shape;87;p17"/>
          <p:cNvPicPr preferRelativeResize="0"/>
          <p:nvPr/>
        </p:nvPicPr>
        <p:blipFill>
          <a:blip r:embed="rId3">
            <a:alphaModFix/>
          </a:blip>
          <a:stretch>
            <a:fillRect/>
          </a:stretch>
        </p:blipFill>
        <p:spPr>
          <a:xfrm>
            <a:off x="4765600" y="1115200"/>
            <a:ext cx="3795975" cy="3453675"/>
          </a:xfrm>
          <a:prstGeom prst="rect">
            <a:avLst/>
          </a:prstGeom>
          <a:noFill/>
          <a:ln>
            <a:noFill/>
          </a:ln>
        </p:spPr>
      </p:pic>
      <p:sp>
        <p:nvSpPr>
          <p:cNvPr id="88" name="Google Shape;88;p17"/>
          <p:cNvSpPr txBox="1"/>
          <p:nvPr/>
        </p:nvSpPr>
        <p:spPr>
          <a:xfrm>
            <a:off x="4765600" y="4666350"/>
            <a:ext cx="3411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500">
                <a:solidFill>
                  <a:schemeClr val="dk1"/>
                </a:solidFill>
              </a:rPr>
              <a:t>(OpenAI, 2024)</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90250" y="450150"/>
            <a:ext cx="6618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dirty="0"/>
              <a:t>Technical fundamentals of browsers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35275" y="2496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Building blocks of web pages</a:t>
            </a:r>
            <a:endParaRPr dirty="0"/>
          </a:p>
        </p:txBody>
      </p:sp>
      <p:graphicFrame>
        <p:nvGraphicFramePr>
          <p:cNvPr id="99" name="Google Shape;99;p19"/>
          <p:cNvGraphicFramePr/>
          <p:nvPr>
            <p:extLst>
              <p:ext uri="{D42A27DB-BD31-4B8C-83A1-F6EECF244321}">
                <p14:modId xmlns:p14="http://schemas.microsoft.com/office/powerpoint/2010/main" val="2117580484"/>
              </p:ext>
            </p:extLst>
          </p:nvPr>
        </p:nvGraphicFramePr>
        <p:xfrm>
          <a:off x="135275" y="1132336"/>
          <a:ext cx="8873449" cy="3761557"/>
        </p:xfrm>
        <a:graphic>
          <a:graphicData uri="http://schemas.openxmlformats.org/drawingml/2006/table">
            <a:tbl>
              <a:tblPr>
                <a:noFill/>
                <a:tableStyleId>{FFE3E318-08D4-46B7-833B-BF6B8FE30FB5}</a:tableStyleId>
              </a:tblPr>
              <a:tblGrid>
                <a:gridCol w="1306291">
                  <a:extLst>
                    <a:ext uri="{9D8B030D-6E8A-4147-A177-3AD203B41FA5}">
                      <a16:colId xmlns:a16="http://schemas.microsoft.com/office/drawing/2014/main" val="20000"/>
                    </a:ext>
                  </a:extLst>
                </a:gridCol>
                <a:gridCol w="1595541">
                  <a:extLst>
                    <a:ext uri="{9D8B030D-6E8A-4147-A177-3AD203B41FA5}">
                      <a16:colId xmlns:a16="http://schemas.microsoft.com/office/drawing/2014/main" val="20001"/>
                    </a:ext>
                  </a:extLst>
                </a:gridCol>
                <a:gridCol w="2808526">
                  <a:extLst>
                    <a:ext uri="{9D8B030D-6E8A-4147-A177-3AD203B41FA5}">
                      <a16:colId xmlns:a16="http://schemas.microsoft.com/office/drawing/2014/main" val="20002"/>
                    </a:ext>
                  </a:extLst>
                </a:gridCol>
                <a:gridCol w="3163091">
                  <a:extLst>
                    <a:ext uri="{9D8B030D-6E8A-4147-A177-3AD203B41FA5}">
                      <a16:colId xmlns:a16="http://schemas.microsoft.com/office/drawing/2014/main" val="20003"/>
                    </a:ext>
                  </a:extLst>
                </a:gridCol>
              </a:tblGrid>
              <a:tr h="652534">
                <a:tc>
                  <a:txBody>
                    <a:bodyPr/>
                    <a:lstStyle/>
                    <a:p>
                      <a:pPr marL="0" lvl="0" indent="0" algn="l" rtl="0">
                        <a:lnSpc>
                          <a:spcPct val="115000"/>
                        </a:lnSpc>
                        <a:spcBef>
                          <a:spcPts val="0"/>
                        </a:spcBef>
                        <a:spcAft>
                          <a:spcPts val="0"/>
                        </a:spcAft>
                        <a:buNone/>
                      </a:pPr>
                      <a:r>
                        <a:rPr lang="de" b="1"/>
                        <a:t>Technology</a:t>
                      </a:r>
                      <a:endParaRPr b="1"/>
                    </a:p>
                  </a:txBody>
                  <a:tcPr marL="91425" marR="91425" marT="91425" marB="91425"/>
                </a:tc>
                <a:tc>
                  <a:txBody>
                    <a:bodyPr/>
                    <a:lstStyle/>
                    <a:p>
                      <a:pPr marL="0" lvl="0" indent="0" algn="l" rtl="0">
                        <a:lnSpc>
                          <a:spcPct val="115000"/>
                        </a:lnSpc>
                        <a:spcBef>
                          <a:spcPts val="0"/>
                        </a:spcBef>
                        <a:spcAft>
                          <a:spcPts val="0"/>
                        </a:spcAft>
                        <a:buNone/>
                      </a:pPr>
                      <a:r>
                        <a:rPr lang="de" b="1"/>
                        <a:t>Role in Web Development</a:t>
                      </a:r>
                      <a:endParaRPr b="1"/>
                    </a:p>
                  </a:txBody>
                  <a:tcPr marL="91425" marR="91425" marT="91425" marB="91425"/>
                </a:tc>
                <a:tc>
                  <a:txBody>
                    <a:bodyPr/>
                    <a:lstStyle/>
                    <a:p>
                      <a:pPr marL="0" lvl="0" indent="0" algn="l" rtl="0">
                        <a:lnSpc>
                          <a:spcPct val="115000"/>
                        </a:lnSpc>
                        <a:spcBef>
                          <a:spcPts val="0"/>
                        </a:spcBef>
                        <a:spcAft>
                          <a:spcPts val="0"/>
                        </a:spcAft>
                        <a:buNone/>
                      </a:pPr>
                      <a:r>
                        <a:rPr lang="de" b="1"/>
                        <a:t>Key Characteristics</a:t>
                      </a:r>
                      <a:endParaRPr b="1"/>
                    </a:p>
                  </a:txBody>
                  <a:tcPr marL="91425" marR="91425" marT="91425" marB="91425"/>
                </a:tc>
                <a:tc>
                  <a:txBody>
                    <a:bodyPr/>
                    <a:lstStyle/>
                    <a:p>
                      <a:pPr marL="0" lvl="0" indent="0" algn="l" rtl="0">
                        <a:lnSpc>
                          <a:spcPct val="115000"/>
                        </a:lnSpc>
                        <a:spcBef>
                          <a:spcPts val="0"/>
                        </a:spcBef>
                        <a:spcAft>
                          <a:spcPts val="0"/>
                        </a:spcAft>
                        <a:buNone/>
                      </a:pPr>
                      <a:r>
                        <a:rPr lang="de" b="1" dirty="0"/>
                        <a:t>Examples</a:t>
                      </a:r>
                      <a:endParaRPr b="1" dirty="0"/>
                    </a:p>
                  </a:txBody>
                  <a:tcPr marL="91425" marR="91425" marT="91425" marB="91425"/>
                </a:tc>
                <a:extLst>
                  <a:ext uri="{0D108BD9-81ED-4DB2-BD59-A6C34878D82A}">
                    <a16:rowId xmlns:a16="http://schemas.microsoft.com/office/drawing/2014/main" val="10000"/>
                  </a:ext>
                </a:extLst>
              </a:tr>
              <a:tr h="1036048">
                <a:tc>
                  <a:txBody>
                    <a:bodyPr/>
                    <a:lstStyle/>
                    <a:p>
                      <a:pPr marL="0" lvl="0" indent="0" algn="l" rtl="0">
                        <a:spcBef>
                          <a:spcPts val="0"/>
                        </a:spcBef>
                        <a:spcAft>
                          <a:spcPts val="0"/>
                        </a:spcAft>
                        <a:buNone/>
                      </a:pPr>
                      <a:r>
                        <a:rPr lang="de" sz="1100" b="1"/>
                        <a:t>HTML (HyperText Markup Language)</a:t>
                      </a:r>
                      <a:endParaRPr sz="1100" b="1"/>
                    </a:p>
                  </a:txBody>
                  <a:tcPr marL="91425" marR="91425" marT="91425" marB="91425"/>
                </a:tc>
                <a:tc>
                  <a:txBody>
                    <a:bodyPr/>
                    <a:lstStyle/>
                    <a:p>
                      <a:pPr marL="0" lvl="0" indent="0" algn="l" rtl="0">
                        <a:spcBef>
                          <a:spcPts val="0"/>
                        </a:spcBef>
                        <a:spcAft>
                          <a:spcPts val="0"/>
                        </a:spcAft>
                        <a:buNone/>
                      </a:pPr>
                      <a:r>
                        <a:rPr lang="de"/>
                        <a:t>Defines the structure and content of web pages.</a:t>
                      </a:r>
                      <a:endParaRPr/>
                    </a:p>
                  </a:txBody>
                  <a:tcPr marL="91425" marR="91425" marT="91425" marB="91425"/>
                </a:tc>
                <a:tc>
                  <a:txBody>
                    <a:bodyPr/>
                    <a:lstStyle/>
                    <a:p>
                      <a:pPr marL="0" lvl="0" indent="0" algn="l" rtl="0">
                        <a:spcBef>
                          <a:spcPts val="0"/>
                        </a:spcBef>
                        <a:spcAft>
                          <a:spcPts val="0"/>
                        </a:spcAft>
                        <a:buNone/>
                      </a:pPr>
                      <a:r>
                        <a:rPr lang="de"/>
                        <a:t>- Uses tags to denote elements such as headings, paragraphs, links; forms the skeleton of the web page.</a:t>
                      </a:r>
                      <a:endParaRPr/>
                    </a:p>
                  </a:txBody>
                  <a:tcPr marL="91425" marR="91425" marT="91425" marB="91425"/>
                </a:tc>
                <a:tc>
                  <a:txBody>
                    <a:bodyPr/>
                    <a:lstStyle/>
                    <a:p>
                      <a:pPr marL="0" lvl="0" indent="0" algn="l" rtl="0">
                        <a:spcBef>
                          <a:spcPts val="0"/>
                        </a:spcBef>
                        <a:spcAft>
                          <a:spcPts val="0"/>
                        </a:spcAft>
                        <a:buNone/>
                      </a:pPr>
                      <a:r>
                        <a:rPr lang="de" sz="1100">
                          <a:solidFill>
                            <a:srgbClr val="188038"/>
                          </a:solidFill>
                          <a:latin typeface="Roboto Mono"/>
                          <a:ea typeface="Roboto Mono"/>
                          <a:cs typeface="Roboto Mono"/>
                          <a:sym typeface="Roboto Mono"/>
                        </a:rPr>
                        <a:t>&lt;h1&gt;Title&lt;/h1&gt;</a:t>
                      </a:r>
                      <a:endParaRPr sz="1100"/>
                    </a:p>
                    <a:p>
                      <a:pPr marL="0" lvl="0" indent="0" algn="l" rtl="0">
                        <a:spcBef>
                          <a:spcPts val="0"/>
                        </a:spcBef>
                        <a:spcAft>
                          <a:spcPts val="0"/>
                        </a:spcAft>
                        <a:buNone/>
                      </a:pPr>
                      <a:r>
                        <a:rPr lang="de" sz="1100">
                          <a:solidFill>
                            <a:srgbClr val="188038"/>
                          </a:solidFill>
                          <a:latin typeface="Roboto Mono"/>
                          <a:ea typeface="Roboto Mono"/>
                          <a:cs typeface="Roboto Mono"/>
                          <a:sym typeface="Roboto Mono"/>
                        </a:rPr>
                        <a:t>&lt;p&gt;This is a paragraph.&lt;/p&gt;</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1"/>
                  </a:ext>
                </a:extLst>
              </a:tr>
              <a:tr h="1036048">
                <a:tc>
                  <a:txBody>
                    <a:bodyPr/>
                    <a:lstStyle/>
                    <a:p>
                      <a:pPr marL="0" lvl="0" indent="0" algn="l" rtl="0">
                        <a:spcBef>
                          <a:spcPts val="0"/>
                        </a:spcBef>
                        <a:spcAft>
                          <a:spcPts val="0"/>
                        </a:spcAft>
                        <a:buNone/>
                      </a:pPr>
                      <a:r>
                        <a:rPr lang="de" sz="1100" b="1"/>
                        <a:t>CSS (Cascading Style Sheets)</a:t>
                      </a:r>
                      <a:endParaRPr sz="1100" b="1"/>
                    </a:p>
                  </a:txBody>
                  <a:tcPr marL="91425" marR="91425" marT="91425" marB="91425"/>
                </a:tc>
                <a:tc>
                  <a:txBody>
                    <a:bodyPr/>
                    <a:lstStyle/>
                    <a:p>
                      <a:pPr marL="0" lvl="0" indent="0" algn="l" rtl="0">
                        <a:spcBef>
                          <a:spcPts val="0"/>
                        </a:spcBef>
                        <a:spcAft>
                          <a:spcPts val="0"/>
                        </a:spcAft>
                        <a:buNone/>
                      </a:pPr>
                      <a:r>
                        <a:rPr lang="de"/>
                        <a:t>Styles the visual presentation of web pages.</a:t>
                      </a:r>
                      <a:endParaRPr/>
                    </a:p>
                  </a:txBody>
                  <a:tcPr marL="91425" marR="91425" marT="91425" marB="91425"/>
                </a:tc>
                <a:tc>
                  <a:txBody>
                    <a:bodyPr/>
                    <a:lstStyle/>
                    <a:p>
                      <a:pPr marL="0" lvl="0" indent="0" algn="l" rtl="0">
                        <a:spcBef>
                          <a:spcPts val="0"/>
                        </a:spcBef>
                        <a:spcAft>
                          <a:spcPts val="0"/>
                        </a:spcAft>
                        <a:buNone/>
                      </a:pPr>
                      <a:r>
                        <a:rPr lang="de"/>
                        <a:t>- Controls layout, colors, fonts.</a:t>
                      </a:r>
                      <a:endParaRPr/>
                    </a:p>
                    <a:p>
                      <a:pPr marL="0" lvl="0" indent="0" algn="l" rtl="0">
                        <a:spcBef>
                          <a:spcPts val="0"/>
                        </a:spcBef>
                        <a:spcAft>
                          <a:spcPts val="0"/>
                        </a:spcAft>
                        <a:buNone/>
                      </a:pPr>
                      <a:r>
                        <a:rPr lang="de"/>
                        <a:t>- Separate from HTML to allow design changes without altering the structure.</a:t>
                      </a:r>
                      <a:endParaRPr/>
                    </a:p>
                  </a:txBody>
                  <a:tcPr marL="91425" marR="91425" marT="91425" marB="91425"/>
                </a:tc>
                <a:tc>
                  <a:txBody>
                    <a:bodyPr/>
                    <a:lstStyle/>
                    <a:p>
                      <a:pPr marL="0" lvl="0" indent="0" algn="l" rtl="0">
                        <a:spcBef>
                          <a:spcPts val="0"/>
                        </a:spcBef>
                        <a:spcAft>
                          <a:spcPts val="0"/>
                        </a:spcAft>
                        <a:buNone/>
                      </a:pPr>
                      <a:r>
                        <a:rPr lang="de" sz="1100">
                          <a:solidFill>
                            <a:srgbClr val="188038"/>
                          </a:solidFill>
                          <a:latin typeface="Roboto Mono"/>
                          <a:ea typeface="Roboto Mono"/>
                          <a:cs typeface="Roboto Mono"/>
                          <a:sym typeface="Roboto Mono"/>
                        </a:rPr>
                        <a:t>&lt;p style="color:blue"&gt;This is a paragraph&lt;/p&gt;</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2"/>
                  </a:ext>
                </a:extLst>
              </a:tr>
              <a:tr h="1036048">
                <a:tc>
                  <a:txBody>
                    <a:bodyPr/>
                    <a:lstStyle/>
                    <a:p>
                      <a:pPr marL="0" lvl="0" indent="0" algn="l" rtl="0">
                        <a:spcBef>
                          <a:spcPts val="0"/>
                        </a:spcBef>
                        <a:spcAft>
                          <a:spcPts val="0"/>
                        </a:spcAft>
                        <a:buNone/>
                      </a:pPr>
                      <a:r>
                        <a:rPr lang="de" sz="1100" b="1"/>
                        <a:t>JavaScript</a:t>
                      </a:r>
                      <a:endParaRPr sz="1100" b="1"/>
                    </a:p>
                  </a:txBody>
                  <a:tcPr marL="91425" marR="91425" marT="91425" marB="91425"/>
                </a:tc>
                <a:tc>
                  <a:txBody>
                    <a:bodyPr/>
                    <a:lstStyle/>
                    <a:p>
                      <a:pPr marL="0" lvl="0" indent="0" algn="l" rtl="0">
                        <a:spcBef>
                          <a:spcPts val="0"/>
                        </a:spcBef>
                        <a:spcAft>
                          <a:spcPts val="0"/>
                        </a:spcAft>
                        <a:buNone/>
                      </a:pPr>
                      <a:r>
                        <a:rPr lang="de"/>
                        <a:t>Adds interactivity and dynamic content to web pages.</a:t>
                      </a:r>
                      <a:endParaRPr/>
                    </a:p>
                  </a:txBody>
                  <a:tcPr marL="91425" marR="91425" marT="91425" marB="91425"/>
                </a:tc>
                <a:tc>
                  <a:txBody>
                    <a:bodyPr/>
                    <a:lstStyle/>
                    <a:p>
                      <a:pPr marL="0" lvl="0" indent="0" algn="l" rtl="0">
                        <a:spcBef>
                          <a:spcPts val="0"/>
                        </a:spcBef>
                        <a:spcAft>
                          <a:spcPts val="0"/>
                        </a:spcAft>
                        <a:buNone/>
                      </a:pPr>
                      <a:r>
                        <a:rPr lang="de"/>
                        <a:t>- Can manipulate both HTML and CSS.</a:t>
                      </a:r>
                      <a:endParaRPr/>
                    </a:p>
                    <a:p>
                      <a:pPr marL="0" lvl="0" indent="0" algn="l" rtl="0">
                        <a:spcBef>
                          <a:spcPts val="0"/>
                        </a:spcBef>
                        <a:spcAft>
                          <a:spcPts val="0"/>
                        </a:spcAft>
                        <a:buNone/>
                      </a:pPr>
                      <a:r>
                        <a:rPr lang="de"/>
                        <a:t>- Enables responsive and interactive web elements.</a:t>
                      </a:r>
                      <a:endParaRPr/>
                    </a:p>
                  </a:txBody>
                  <a:tcPr marL="91425" marR="91425" marT="91425" marB="91425"/>
                </a:tc>
                <a:tc>
                  <a:txBody>
                    <a:bodyPr/>
                    <a:lstStyle/>
                    <a:p>
                      <a:pPr marL="0" lvl="0" indent="0" algn="l" rtl="0">
                        <a:spcBef>
                          <a:spcPts val="0"/>
                        </a:spcBef>
                        <a:spcAft>
                          <a:spcPts val="0"/>
                        </a:spcAft>
                        <a:buNone/>
                      </a:pPr>
                      <a:r>
                        <a:rPr lang="de" sz="1100" dirty="0">
                          <a:solidFill>
                            <a:srgbClr val="188038"/>
                          </a:solidFill>
                          <a:latin typeface="Roboto Mono"/>
                          <a:ea typeface="Roboto Mono"/>
                          <a:cs typeface="Roboto Mono"/>
                          <a:sym typeface="Roboto Mono"/>
                        </a:rPr>
                        <a:t>document.getElementById("demo").innerHTML = "Hello JavaScript!";</a:t>
                      </a:r>
                      <a:endParaRPr sz="1100" dirty="0">
                        <a:solidFill>
                          <a:srgbClr val="188038"/>
                        </a:solidFill>
                        <a:latin typeface="Roboto Mono"/>
                        <a:ea typeface="Roboto Mono"/>
                        <a:cs typeface="Roboto Mono"/>
                        <a:sym typeface="Roboto Mono"/>
                      </a:endParaRPr>
                    </a:p>
                    <a:p>
                      <a:pPr marL="0" lvl="0" indent="0" algn="l" rtl="0">
                        <a:spcBef>
                          <a:spcPts val="0"/>
                        </a:spcBef>
                        <a:spcAft>
                          <a:spcPts val="0"/>
                        </a:spcAft>
                        <a:buNone/>
                      </a:pPr>
                      <a:r>
                        <a:rPr lang="de" sz="1100" dirty="0">
                          <a:solidFill>
                            <a:srgbClr val="188038"/>
                          </a:solidFill>
                          <a:latin typeface="Roboto Mono"/>
                          <a:ea typeface="Roboto Mono"/>
                          <a:cs typeface="Roboto Mono"/>
                          <a:sym typeface="Roboto Mono"/>
                        </a:rPr>
                        <a:t>alert("Hello World");</a:t>
                      </a:r>
                      <a:endParaRPr sz="1100" dirty="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.html: tree-structure</a:t>
            </a:r>
            <a:endParaRPr/>
          </a:p>
        </p:txBody>
      </p:sp>
      <p:sp>
        <p:nvSpPr>
          <p:cNvPr id="105" name="Google Shape;105;p20"/>
          <p:cNvSpPr txBox="1"/>
          <p:nvPr/>
        </p:nvSpPr>
        <p:spPr>
          <a:xfrm>
            <a:off x="311700" y="1784150"/>
            <a:ext cx="3000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dirty="0"/>
              <a:t>&lt;!DOCTYPE html&gt;</a:t>
            </a:r>
            <a:endParaRPr dirty="0"/>
          </a:p>
          <a:p>
            <a:pPr marL="0" lvl="0" indent="0" algn="l" rtl="0">
              <a:spcBef>
                <a:spcPts val="0"/>
              </a:spcBef>
              <a:spcAft>
                <a:spcPts val="0"/>
              </a:spcAft>
              <a:buNone/>
            </a:pPr>
            <a:r>
              <a:rPr lang="de" dirty="0"/>
              <a:t>&lt;html&gt;</a:t>
            </a:r>
            <a:endParaRPr dirty="0"/>
          </a:p>
          <a:p>
            <a:pPr marL="0" lvl="0" indent="0" algn="l" rtl="0">
              <a:spcBef>
                <a:spcPts val="0"/>
              </a:spcBef>
              <a:spcAft>
                <a:spcPts val="0"/>
              </a:spcAft>
              <a:buNone/>
            </a:pPr>
            <a:r>
              <a:rPr lang="de" dirty="0"/>
              <a:t>&lt;head&gt;</a:t>
            </a:r>
            <a:endParaRPr dirty="0"/>
          </a:p>
          <a:p>
            <a:pPr marL="0" lvl="0" indent="0" algn="l" rtl="0">
              <a:spcBef>
                <a:spcPts val="0"/>
              </a:spcBef>
              <a:spcAft>
                <a:spcPts val="0"/>
              </a:spcAft>
              <a:buNone/>
            </a:pPr>
            <a:r>
              <a:rPr lang="de" dirty="0"/>
              <a:t>   &lt;title&gt;First HTML&lt;/title&gt;</a:t>
            </a:r>
            <a:endParaRPr dirty="0"/>
          </a:p>
          <a:p>
            <a:pPr marL="0" lvl="0" indent="0" algn="l" rtl="0">
              <a:spcBef>
                <a:spcPts val="0"/>
              </a:spcBef>
              <a:spcAft>
                <a:spcPts val="0"/>
              </a:spcAft>
              <a:buNone/>
            </a:pPr>
            <a:r>
              <a:rPr lang="de" dirty="0"/>
              <a:t>&lt;/head&gt;</a:t>
            </a:r>
            <a:endParaRPr dirty="0"/>
          </a:p>
          <a:p>
            <a:pPr marL="0" lvl="0" indent="0" algn="l" rtl="0">
              <a:spcBef>
                <a:spcPts val="0"/>
              </a:spcBef>
              <a:spcAft>
                <a:spcPts val="0"/>
              </a:spcAft>
              <a:buNone/>
            </a:pPr>
            <a:r>
              <a:rPr lang="de" dirty="0"/>
              <a:t>&lt;body&gt;</a:t>
            </a:r>
            <a:endParaRPr dirty="0"/>
          </a:p>
          <a:p>
            <a:pPr marL="0" lvl="0" indent="0" algn="l" rtl="0">
              <a:spcBef>
                <a:spcPts val="0"/>
              </a:spcBef>
              <a:spcAft>
                <a:spcPts val="0"/>
              </a:spcAft>
              <a:buNone/>
            </a:pPr>
            <a:r>
              <a:rPr lang="de" dirty="0"/>
              <a:t>   I am your first HTML file!</a:t>
            </a:r>
            <a:endParaRPr dirty="0"/>
          </a:p>
          <a:p>
            <a:pPr marL="0" lvl="0" indent="0" algn="l" rtl="0">
              <a:spcBef>
                <a:spcPts val="0"/>
              </a:spcBef>
              <a:spcAft>
                <a:spcPts val="0"/>
              </a:spcAft>
              <a:buNone/>
            </a:pPr>
            <a:r>
              <a:rPr lang="de" dirty="0"/>
              <a:t>&lt;/body&gt;</a:t>
            </a:r>
            <a:endParaRPr dirty="0"/>
          </a:p>
          <a:p>
            <a:pPr marL="0" lvl="0" indent="0" algn="l" rtl="0">
              <a:spcBef>
                <a:spcPts val="0"/>
              </a:spcBef>
              <a:spcAft>
                <a:spcPts val="0"/>
              </a:spcAft>
              <a:buNone/>
            </a:pPr>
            <a:r>
              <a:rPr lang="de" dirty="0"/>
              <a:t>&lt;/html&gt;</a:t>
            </a:r>
            <a:endParaRPr dirty="0"/>
          </a:p>
        </p:txBody>
      </p:sp>
      <p:pic>
        <p:nvPicPr>
          <p:cNvPr id="106" name="Google Shape;106;p20"/>
          <p:cNvPicPr preferRelativeResize="0"/>
          <p:nvPr/>
        </p:nvPicPr>
        <p:blipFill>
          <a:blip r:embed="rId3">
            <a:alphaModFix/>
          </a:blip>
          <a:stretch>
            <a:fillRect/>
          </a:stretch>
        </p:blipFill>
        <p:spPr>
          <a:xfrm>
            <a:off x="3247400" y="1311450"/>
            <a:ext cx="5527500" cy="2999418"/>
          </a:xfrm>
          <a:prstGeom prst="rect">
            <a:avLst/>
          </a:prstGeom>
          <a:noFill/>
          <a:ln>
            <a:noFill/>
          </a:ln>
        </p:spPr>
      </p:pic>
      <p:sp>
        <p:nvSpPr>
          <p:cNvPr id="107" name="Google Shape;107;p20"/>
          <p:cNvSpPr txBox="1"/>
          <p:nvPr/>
        </p:nvSpPr>
        <p:spPr>
          <a:xfrm>
            <a:off x="3785300" y="4310875"/>
            <a:ext cx="42111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900">
                <a:solidFill>
                  <a:schemeClr val="dk1"/>
                </a:solidFill>
              </a:rPr>
              <a:t>From Munzert, S., Rubba, C., Meißner, P., &amp; Nyhuis, D. (2015). </a:t>
            </a:r>
            <a:r>
              <a:rPr lang="de" sz="900" i="1">
                <a:solidFill>
                  <a:schemeClr val="dk1"/>
                </a:solidFill>
              </a:rPr>
              <a:t>Automated Data Collection with R: A Practical Guide to Web Scraping and Text Mining</a:t>
            </a:r>
            <a:r>
              <a:rPr lang="de" sz="900">
                <a:solidFill>
                  <a:schemeClr val="dk1"/>
                </a:solidFill>
              </a:rPr>
              <a:t>. John Wiley &amp; Sons; Figure 2.5.</a:t>
            </a:r>
            <a:endParaRPr sz="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2341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de" sz="2500" b="1"/>
              <a:t>.html</a:t>
            </a:r>
            <a:endParaRPr sz="2500" b="1"/>
          </a:p>
          <a:p>
            <a:pPr marL="0" lvl="0" indent="0" algn="l" rtl="0">
              <a:spcBef>
                <a:spcPts val="400"/>
              </a:spcBef>
              <a:spcAft>
                <a:spcPts val="0"/>
              </a:spcAft>
              <a:buNone/>
            </a:pPr>
            <a:endParaRPr sz="2500"/>
          </a:p>
        </p:txBody>
      </p:sp>
      <p:pic>
        <p:nvPicPr>
          <p:cNvPr id="113" name="Google Shape;113;p21"/>
          <p:cNvPicPr preferRelativeResize="0"/>
          <p:nvPr/>
        </p:nvPicPr>
        <p:blipFill>
          <a:blip r:embed="rId3">
            <a:alphaModFix/>
          </a:blip>
          <a:stretch>
            <a:fillRect/>
          </a:stretch>
        </p:blipFill>
        <p:spPr>
          <a:xfrm>
            <a:off x="599325" y="1623950"/>
            <a:ext cx="3006900" cy="3101946"/>
          </a:xfrm>
          <a:prstGeom prst="rect">
            <a:avLst/>
          </a:prstGeom>
          <a:noFill/>
          <a:ln>
            <a:noFill/>
          </a:ln>
        </p:spPr>
      </p:pic>
      <p:pic>
        <p:nvPicPr>
          <p:cNvPr id="114" name="Google Shape;114;p21"/>
          <p:cNvPicPr preferRelativeResize="0"/>
          <p:nvPr/>
        </p:nvPicPr>
        <p:blipFill>
          <a:blip r:embed="rId4">
            <a:alphaModFix/>
          </a:blip>
          <a:stretch>
            <a:fillRect/>
          </a:stretch>
        </p:blipFill>
        <p:spPr>
          <a:xfrm>
            <a:off x="4819100" y="1775225"/>
            <a:ext cx="3219450" cy="2095500"/>
          </a:xfrm>
          <a:prstGeom prst="rect">
            <a:avLst/>
          </a:prstGeom>
          <a:noFill/>
          <a:ln>
            <a:noFill/>
          </a:ln>
        </p:spPr>
      </p:pic>
      <p:sp>
        <p:nvSpPr>
          <p:cNvPr id="115" name="Google Shape;115;p21"/>
          <p:cNvSpPr txBox="1"/>
          <p:nvPr/>
        </p:nvSpPr>
        <p:spPr>
          <a:xfrm>
            <a:off x="433650" y="806825"/>
            <a:ext cx="852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a:solidFill>
                  <a:schemeClr val="dk1"/>
                </a:solidFill>
              </a:rPr>
              <a:t>Hypertext Markup Language, first proposed by Tim Berners-Lee (1989), central agency: World Wide Web Consortium</a:t>
            </a:r>
            <a:endParaRPr sz="18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5197</Words>
  <Application>Microsoft Office PowerPoint</Application>
  <PresentationFormat>Bildschirmpräsentation (16:9)</PresentationFormat>
  <Paragraphs>326</Paragraphs>
  <Slides>30</Slides>
  <Notes>30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30</vt:i4>
      </vt:variant>
    </vt:vector>
  </HeadingPairs>
  <TitlesOfParts>
    <vt:vector size="33" baseType="lpstr">
      <vt:lpstr>Roboto Mono</vt:lpstr>
      <vt:lpstr>Arial</vt:lpstr>
      <vt:lpstr>Simple Light</vt:lpstr>
      <vt:lpstr>Software Testing</vt:lpstr>
      <vt:lpstr>Cognitive-Affective Maps (CAMs)</vt:lpstr>
      <vt:lpstr>Developed tools for Cognitive-Affective Mapping</vt:lpstr>
      <vt:lpstr>Our goal</vt:lpstr>
      <vt:lpstr>Being a great software tester</vt:lpstr>
      <vt:lpstr>Technical fundamentals of browsers</vt:lpstr>
      <vt:lpstr>Building blocks of web pages</vt:lpstr>
      <vt:lpstr>.html: tree-structure</vt:lpstr>
      <vt:lpstr>.html </vt:lpstr>
      <vt:lpstr>.css </vt:lpstr>
      <vt:lpstr>.js </vt:lpstr>
      <vt:lpstr>.js: DOM event types</vt:lpstr>
      <vt:lpstr>Using JavaScript in Your Browser</vt:lpstr>
      <vt:lpstr>Hands on technical fundamentals of browsers</vt:lpstr>
      <vt:lpstr>Learning Materials - Web Development</vt:lpstr>
      <vt:lpstr>Learning Materials - Web Development</vt:lpstr>
      <vt:lpstr>Importance?! Static vs. Dynamic Web Pages</vt:lpstr>
      <vt:lpstr>Software testing</vt:lpstr>
      <vt:lpstr>Software Engineering vs. Programming</vt:lpstr>
      <vt:lpstr>Phases of the Rational Unified Process</vt:lpstr>
      <vt:lpstr>The Incremental Commitment Spiral Model</vt:lpstr>
      <vt:lpstr>Testing - with a focus on bug reports</vt:lpstr>
      <vt:lpstr>Bugs</vt:lpstr>
      <vt:lpstr>The Incremental Commitment Spiral Model is real</vt:lpstr>
      <vt:lpstr>Key characteristics of bug reports</vt:lpstr>
      <vt:lpstr>Exact steps for bug reporting</vt:lpstr>
      <vt:lpstr>Hands on bug reporting Example: data collection (C.A.M.E.L.)</vt:lpstr>
      <vt:lpstr>Immerse yourself into exploratory software testing</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Julius Fenn</dc:creator>
  <cp:lastModifiedBy>Julius Fenn</cp:lastModifiedBy>
  <cp:revision>22</cp:revision>
  <dcterms:modified xsi:type="dcterms:W3CDTF">2024-04-10T12:42:56Z</dcterms:modified>
</cp:coreProperties>
</file>