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0_5E06829B.xml" ContentType="application/vnd.ms-powerpoint.comments+xml"/>
  <Override PartName="/ppt/comments/modernComment_118_DF257813.xml" ContentType="application/vnd.ms-powerpoint.comments+xml"/>
  <Override PartName="/ppt/comments/modernComment_10D_F0A918E0.xml" ContentType="application/vnd.ms-powerpoint.comments+xml"/>
  <Override PartName="/ppt/comments/modernComment_11A_99E00592.xml" ContentType="application/vnd.ms-powerpoint.comments+xml"/>
  <Override PartName="/ppt/comments/modernComment_11F_9C9D218F.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0" r:id="rId4"/>
    <p:sldId id="285" r:id="rId5"/>
    <p:sldId id="262" r:id="rId6"/>
    <p:sldId id="263" r:id="rId7"/>
    <p:sldId id="290" r:id="rId8"/>
    <p:sldId id="265" r:id="rId9"/>
    <p:sldId id="288" r:id="rId10"/>
    <p:sldId id="266" r:id="rId11"/>
    <p:sldId id="267" r:id="rId12"/>
    <p:sldId id="268" r:id="rId13"/>
    <p:sldId id="269" r:id="rId14"/>
    <p:sldId id="271" r:id="rId15"/>
    <p:sldId id="273" r:id="rId16"/>
    <p:sldId id="281" r:id="rId17"/>
    <p:sldId id="282" r:id="rId18"/>
    <p:sldId id="275" r:id="rId19"/>
    <p:sldId id="276" r:id="rId20"/>
    <p:sldId id="277" r:id="rId21"/>
    <p:sldId id="283" r:id="rId22"/>
    <p:sldId id="287" r:id="rId23"/>
    <p:sldId id="286"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F12324-BE75-93BC-0D7E-B1A906D04C59}" name="louisa estadieu" initials="le" userId="bea5001da6554c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2" autoAdjust="0"/>
    <p:restoredTop sz="86652" autoAdjust="0"/>
  </p:normalViewPr>
  <p:slideViewPr>
    <p:cSldViewPr snapToGrid="0">
      <p:cViewPr varScale="1">
        <p:scale>
          <a:sx n="99" d="100"/>
          <a:sy n="99" d="100"/>
        </p:scale>
        <p:origin x="234"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modernComment_100_5E06829B.xml><?xml version="1.0" encoding="utf-8"?>
<p188:cmLst xmlns:a="http://schemas.openxmlformats.org/drawingml/2006/main" xmlns:r="http://schemas.openxmlformats.org/officeDocument/2006/relationships" xmlns:p188="http://schemas.microsoft.com/office/powerpoint/2018/8/main">
  <p188:cm id="{B6472614-2558-224D-8F41-FDBC3DA1B214}" authorId="{7EF12324-BE75-93BC-0D7E-B1A906D04C59}" created="2023-12-05T16:42:04.883">
    <ac:txMkLst xmlns:ac="http://schemas.microsoft.com/office/drawing/2013/main/command">
      <pc:docMk xmlns:pc="http://schemas.microsoft.com/office/powerpoint/2013/main/command"/>
      <pc:sldMk xmlns:pc="http://schemas.microsoft.com/office/powerpoint/2013/main/command" cId="1577484955" sldId="256"/>
      <ac:spMk id="4" creationId="{C0BC7722-6C0F-964B-B49E-2D43DDFD90A5}"/>
      <ac:txMk cp="220" len="45">
        <ac:context len="369" hash="4046380884"/>
      </ac:txMk>
    </ac:txMkLst>
    <p188:pos x="9947918" y="2474987"/>
    <p188:txBody>
      <a:bodyPr/>
      <a:lstStyle/>
      <a:p>
        <a:r>
          <a:rPr lang="de-DE"/>
          <a:t>Option: „wie Sie unser Programm (C.A.M.E.L.) verwenden können, um eine Mind-Map zu zeichnen.“</a:t>
        </a:r>
      </a:p>
    </p188:txBody>
  </p188:cm>
</p188:cmLst>
</file>

<file path=ppt/comments/modernComment_10D_F0A918E0.xml><?xml version="1.0" encoding="utf-8"?>
<p188:cmLst xmlns:a="http://schemas.openxmlformats.org/drawingml/2006/main" xmlns:r="http://schemas.openxmlformats.org/officeDocument/2006/relationships" xmlns:p188="http://schemas.microsoft.com/office/powerpoint/2018/8/main">
  <p188:cm id="{487D5CD2-B69D-E34A-94B1-C0FE5185D9D6}" authorId="{7EF12324-BE75-93BC-0D7E-B1A906D04C59}" created="2023-12-05T14:03:53.724">
    <ac:txMkLst xmlns:ac="http://schemas.microsoft.com/office/drawing/2013/main/command">
      <pc:docMk xmlns:pc="http://schemas.microsoft.com/office/powerpoint/2013/main/command"/>
      <pc:sldMk xmlns:pc="http://schemas.microsoft.com/office/powerpoint/2013/main/command" cId="4037613792" sldId="269"/>
      <ac:spMk id="15" creationId="{433FA68E-1F56-D84D-9971-8CBFCD53D8CA}"/>
      <ac:txMk cp="0" len="90">
        <ac:context len="204" hash="1467821180"/>
      </ac:txMk>
    </ac:txMkLst>
    <p188:pos x="5158838" y="549727"/>
    <p188:txBody>
      <a:bodyPr/>
      <a:lstStyle/>
      <a:p>
        <a:r>
          <a:rPr lang="de-DE"/>
          <a:t>Option (für Klarheit): „Um zwei Konzepte miteinander zu verbinden, muss Julia auf jedes der Konzepte einmal klicken.“</a:t>
        </a:r>
      </a:p>
    </p188:txBody>
  </p188:cm>
</p188:cmLst>
</file>

<file path=ppt/comments/modernComment_118_DF257813.xml><?xml version="1.0" encoding="utf-8"?>
<p188:cmLst xmlns:a="http://schemas.openxmlformats.org/drawingml/2006/main" xmlns:r="http://schemas.openxmlformats.org/officeDocument/2006/relationships" xmlns:p188="http://schemas.microsoft.com/office/powerpoint/2018/8/main">
  <p188:cm id="{ADB146F3-0CE6-7B44-BEC7-9A3CA2E9B1A5}" authorId="{7EF12324-BE75-93BC-0D7E-B1A906D04C59}" created="2023-12-05T16:45:46.446">
    <ac:txMkLst xmlns:ac="http://schemas.microsoft.com/office/drawing/2013/main/command">
      <pc:docMk xmlns:pc="http://schemas.microsoft.com/office/powerpoint/2013/main/command"/>
      <pc:sldMk xmlns:pc="http://schemas.microsoft.com/office/powerpoint/2013/main/command" cId="3743774739" sldId="280"/>
      <ac:spMk id="7" creationId="{00000000-0000-0000-0000-000000000000}"/>
      <ac:txMk cp="31" len="6">
        <ac:context len="150" hash="3719591361"/>
      </ac:txMk>
    </ac:txMkLst>
    <p188:pos x="5611304" y="762793"/>
    <p188:txBody>
      <a:bodyPr/>
      <a:lstStyle/>
      <a:p>
        <a:r>
          <a:rPr lang="de-DE"/>
          <a:t>Option: „Kasten (= Konzept)“ (damit deutlich wird, worauf sich ‚Konzepte‘ im folgenden Satz bezieht. </a:t>
        </a:r>
      </a:p>
    </p188:txBody>
  </p188:cm>
</p188:cmLst>
</file>

<file path=ppt/comments/modernComment_11A_99E00592.xml><?xml version="1.0" encoding="utf-8"?>
<p188:cmLst xmlns:a="http://schemas.openxmlformats.org/drawingml/2006/main" xmlns:r="http://schemas.openxmlformats.org/officeDocument/2006/relationships" xmlns:p188="http://schemas.microsoft.com/office/powerpoint/2018/8/main">
  <p188:cm id="{DF0A189E-C78E-2B48-938A-62A421E53809}" authorId="{7EF12324-BE75-93BC-0D7E-B1A906D04C59}" created="2023-12-05T14:41:24.513">
    <ac:txMkLst xmlns:ac="http://schemas.microsoft.com/office/drawing/2013/main/command">
      <pc:docMk xmlns:pc="http://schemas.microsoft.com/office/powerpoint/2013/main/command"/>
      <pc:sldMk xmlns:pc="http://schemas.microsoft.com/office/powerpoint/2013/main/command" cId="2581595538" sldId="282"/>
      <ac:spMk id="17" creationId="{F63D21CF-8B2D-1A42-BC39-448A54EBD69C}"/>
      <ac:txMk cp="183" len="23">
        <ac:context len="282" hash="3447656925"/>
      </ac:txMk>
    </ac:txMkLst>
    <p188:pos x="10279586" y="1388840"/>
    <p188:txBody>
      <a:bodyPr/>
      <a:lstStyle/>
      <a:p>
        <a:r>
          <a:rPr lang="de-DE"/>
          <a:t>Option: „Das bedeutet, dass bei einem Einkauf auf dem Markt das Risiko besteht, ….“</a:t>
        </a:r>
      </a:p>
    </p188:txBody>
  </p188:cm>
</p188:cmLst>
</file>

<file path=ppt/comments/modernComment_11F_9C9D218F.xml><?xml version="1.0" encoding="utf-8"?>
<p188:cmLst xmlns:a="http://schemas.openxmlformats.org/drawingml/2006/main" xmlns:r="http://schemas.openxmlformats.org/officeDocument/2006/relationships" xmlns:p188="http://schemas.microsoft.com/office/powerpoint/2018/8/main">
  <p188:cm id="{A37EDC9F-94BE-DE4D-8E68-12C62AF0FF4A}" authorId="{7EF12324-BE75-93BC-0D7E-B1A906D04C59}" created="2023-12-05T14:49:31.514">
    <ac:deMkLst xmlns:ac="http://schemas.microsoft.com/office/drawing/2013/main/command">
      <pc:docMk xmlns:pc="http://schemas.microsoft.com/office/powerpoint/2013/main/command"/>
      <pc:sldMk xmlns:pc="http://schemas.microsoft.com/office/powerpoint/2013/main/command" cId="2627543439" sldId="287"/>
      <ac:picMk id="2" creationId="{00000000-0000-0000-0000-000000000000}"/>
    </ac:deMkLst>
    <p188:txBody>
      <a:bodyPr/>
      <a:lstStyle/>
      <a:p>
        <a:r>
          <a:rPr lang="de-DE"/>
          <a:t>Etwas knappere Option für Text in „Schnellübersicht“: Bitte klicken Sie auf die Navigationsleiste, wenn Sie beim Zeichnen der Cognitive Affective Map Hilfe benötigen. Ansonsten können Sie dieses Fenster jetzt schließen.“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20.02.2024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292953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147608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422488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20.02.2024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20.02.2024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20.02.2024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20.02.2024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20.02.2024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20.02.2024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20.02.2024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20.02.2024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20.02.2024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20.02.2024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20.02.2024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20.02.2024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18/10/relationships/comments" Target="../comments/modernComment_10D_F0A918E0.xml"/><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18/10/relationships/comments" Target="../comments/modernComment_11A_99E0059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microsoft.com/office/2018/10/relationships/comments" Target="../comments/modernComment_11F_9C9D218F.xml"/><Relationship Id="rId5" Type="http://schemas.openxmlformats.org/officeDocument/2006/relationships/image" Target="../media/image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18/10/relationships/comments" Target="../comments/modernComment_118_DF2578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18/10/relationships/comments" Target="../comments/modernComment_118_DF2578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In dieser Studie bitten wir Sie, in einer Art Mind-Map Ihre Gedanken, Gefühle und Einschätzungen zu </a:t>
            </a:r>
            <a:r>
              <a:rPr lang="de-DE" sz="2800" b="1" dirty="0"/>
              <a:t>zentralen Eigenschaften von neuen Materialsystemen</a:t>
            </a:r>
            <a:r>
              <a:rPr lang="de-DE" sz="2800" dirty="0"/>
              <a:t> zu zeichnen. </a:t>
            </a:r>
          </a:p>
          <a:p>
            <a:endParaRPr lang="de-DE" sz="2800" dirty="0"/>
          </a:p>
          <a:p>
            <a:r>
              <a:rPr lang="de-DE" sz="2800" dirty="0"/>
              <a:t>Zunächst wird Ihnen anhand eines Beispiels gezeigt, wie man unser Programm (C.A.M.E.L.) verwendet, um eine Mind-Map mit vorgegebenen Ideen anzuordnen.</a:t>
            </a:r>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extLst mod="1">
    <p:ext uri="{6950BFC3-D8DA-4A85-94F7-54DA5524770B}">
      <p188:commentRel xmlns=""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dirty="0"/>
              <a:t> negativ</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dirty="0"/>
              <a:t> positiv</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22973" y="1375654"/>
            <a:ext cx="6975959"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so angeordneten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75D6F3F0-80BF-4335-AEB3-B2782A96E9B5}"/>
              </a:ext>
            </a:extLst>
          </p:cNvPr>
          <p:cNvPicPr>
            <a:picLocks noChangeAspect="1"/>
          </p:cNvPicPr>
          <p:nvPr/>
        </p:nvPicPr>
        <p:blipFill>
          <a:blip r:embed="rId3"/>
          <a:stretch>
            <a:fillRect/>
          </a:stretch>
        </p:blipFill>
        <p:spPr>
          <a:xfrm>
            <a:off x="4288790" y="2620962"/>
            <a:ext cx="5524500" cy="3648075"/>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40010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endParaRPr lang="de-DE" sz="1000" dirty="0"/>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1815882"/>
          </a:xfrm>
          <a:prstGeom prst="rect">
            <a:avLst/>
          </a:prstGeom>
          <a:noFill/>
        </p:spPr>
        <p:txBody>
          <a:bodyPr wrap="square" rtlCol="0">
            <a:spAutoFit/>
          </a:bodyPr>
          <a:lstStyle/>
          <a:p>
            <a:r>
              <a:rPr lang="de-DE" sz="2800" dirty="0"/>
              <a:t>Ein einfacher Mausklick auf das zweite Konzept führt dazu, dass eine Verbindung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extLst>
    <p:ext uri="{6950BFC3-D8DA-4A85-94F7-54DA5524770B}">
      <p188:commentRel xmlns="" xmlns:p188="http://schemas.microsoft.com/office/powerpoint/2018/8/main" r:id="rId6"/>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32AC5A-A9C4-4B75-8B24-E6BBFE6595B2}"/>
              </a:ext>
            </a:extLst>
          </p:cNvPr>
          <p:cNvPicPr>
            <a:picLocks noChangeAspect="1"/>
          </p:cNvPicPr>
          <p:nvPr/>
        </p:nvPicPr>
        <p:blipFill>
          <a:blip r:embed="rId3"/>
          <a:stretch>
            <a:fillRect/>
          </a:stretch>
        </p:blipFill>
        <p:spPr>
          <a:xfrm>
            <a:off x="8224608" y="3365783"/>
            <a:ext cx="2800350" cy="1485900"/>
          </a:xfrm>
          <a:prstGeom prst="rect">
            <a:avLst/>
          </a:prstGeom>
        </p:spPr>
      </p:pic>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sp>
        <p:nvSpPr>
          <p:cNvPr id="12" name="TextBox 11">
            <a:extLst>
              <a:ext uri="{FF2B5EF4-FFF2-40B4-BE49-F238E27FC236}">
                <a16:creationId xmlns:a16="http://schemas.microsoft.com/office/drawing/2014/main" id="{915D366D-2E48-8F41-AA41-55DB51722110}"/>
              </a:ext>
            </a:extLst>
          </p:cNvPr>
          <p:cNvSpPr txBox="1"/>
          <p:nvPr/>
        </p:nvSpPr>
        <p:spPr>
          <a:xfrm>
            <a:off x="185571" y="2717122"/>
            <a:ext cx="6951326" cy="3477875"/>
          </a:xfrm>
          <a:prstGeom prst="rect">
            <a:avLst/>
          </a:prstGeom>
          <a:noFill/>
        </p:spPr>
        <p:txBody>
          <a:bodyPr wrap="square" rtlCol="0">
            <a:spAutoFit/>
          </a:bodyPr>
          <a:lstStyle/>
          <a:p>
            <a:r>
              <a:rPr lang="de-DE" sz="2200" dirty="0"/>
              <a:t>Eine </a:t>
            </a:r>
            <a:r>
              <a:rPr lang="de-DE" sz="2200" b="1" dirty="0"/>
              <a:t>durchgehende Verbindung </a:t>
            </a:r>
            <a:r>
              <a:rPr lang="de-DE" sz="2200" dirty="0"/>
              <a:t>zeigt, dass </a:t>
            </a:r>
            <a:r>
              <a:rPr lang="de-DE" sz="2200" b="1" dirty="0"/>
              <a:t>zwei Konzepte miteinander vereinbar sind oder sich gegenseitig unterstützen. </a:t>
            </a:r>
          </a:p>
          <a:p>
            <a:endParaRPr lang="de-DE" sz="2200" dirty="0"/>
          </a:p>
          <a:p>
            <a:r>
              <a:rPr lang="de-DE" sz="2200" dirty="0"/>
              <a:t>Eine </a:t>
            </a:r>
            <a:r>
              <a:rPr lang="de-DE" sz="2200" b="1" dirty="0"/>
              <a:t>gestrichelte Verbindung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411442"/>
            <a:ext cx="3683267" cy="1239327"/>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B728D8-AC08-478A-9864-CA959DFA26E4}"/>
              </a:ext>
            </a:extLst>
          </p:cNvPr>
          <p:cNvPicPr>
            <a:picLocks noChangeAspect="1"/>
          </p:cNvPicPr>
          <p:nvPr/>
        </p:nvPicPr>
        <p:blipFill>
          <a:blip r:embed="rId3"/>
          <a:stretch>
            <a:fillRect/>
          </a:stretch>
        </p:blipFill>
        <p:spPr>
          <a:xfrm>
            <a:off x="7344079" y="2292446"/>
            <a:ext cx="3826038" cy="3481413"/>
          </a:xfrm>
          <a:prstGeom prst="rect">
            <a:avLst/>
          </a:prstGeom>
        </p:spPr>
      </p:pic>
      <p:pic>
        <p:nvPicPr>
          <p:cNvPr id="3" name="Grafik 2">
            <a:extLst>
              <a:ext uri="{FF2B5EF4-FFF2-40B4-BE49-F238E27FC236}">
                <a16:creationId xmlns:a16="http://schemas.microsoft.com/office/drawing/2014/main" id="{58723DE8-6921-4DE2-8236-11871715DB99}"/>
              </a:ext>
            </a:extLst>
          </p:cNvPr>
          <p:cNvPicPr>
            <a:picLocks noChangeAspect="1"/>
          </p:cNvPicPr>
          <p:nvPr/>
        </p:nvPicPr>
        <p:blipFill>
          <a:blip r:embed="rId4"/>
          <a:stretch>
            <a:fillRect/>
          </a:stretch>
        </p:blipFill>
        <p:spPr>
          <a:xfrm>
            <a:off x="602410" y="3197442"/>
            <a:ext cx="3398957" cy="181588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auf die Entscheidung haben, auf den Wochenmarkt zu gehen, als die Tatsache, dabei „im Freien“ zu sein.</a:t>
            </a:r>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Julia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9C16A9E-9736-4ADE-AF39-21381BD0BA4C}"/>
              </a:ext>
            </a:extLst>
          </p:cNvPr>
          <p:cNvPicPr>
            <a:picLocks noChangeAspect="1"/>
          </p:cNvPicPr>
          <p:nvPr/>
        </p:nvPicPr>
        <p:blipFill>
          <a:blip r:embed="rId3"/>
          <a:stretch>
            <a:fillRect/>
          </a:stretch>
        </p:blipFill>
        <p:spPr>
          <a:xfrm>
            <a:off x="5877392" y="2742986"/>
            <a:ext cx="5968938" cy="373827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 gestrichelte Verbindung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036002"/>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868011" y="4118778"/>
            <a:ext cx="3978319" cy="79010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860C81F-056E-4FA0-AA8D-C254969D8FD8}"/>
              </a:ext>
            </a:extLst>
          </p:cNvPr>
          <p:cNvSpPr/>
          <p:nvPr/>
        </p:nvSpPr>
        <p:spPr>
          <a:xfrm>
            <a:off x="7977167" y="4904968"/>
            <a:ext cx="3978319" cy="157629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724EFB2-F07A-476E-BB11-247EE4F1D406}"/>
              </a:ext>
            </a:extLst>
          </p:cNvPr>
          <p:cNvPicPr>
            <a:picLocks noChangeAspect="1"/>
          </p:cNvPicPr>
          <p:nvPr/>
        </p:nvPicPr>
        <p:blipFill>
          <a:blip r:embed="rId3"/>
          <a:stretch>
            <a:fillRect/>
          </a:stretch>
        </p:blipFill>
        <p:spPr>
          <a:xfrm>
            <a:off x="2668094" y="2354316"/>
            <a:ext cx="5353050" cy="3590925"/>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4781" y="2364552"/>
            <a:ext cx="2772669"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1815882"/>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 </a:t>
            </a:r>
            <a:r>
              <a:rPr lang="de-DE" sz="2800" b="1" dirty="0"/>
              <a:t>durchgezogene Verbindung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516341" y="4436485"/>
            <a:ext cx="1534832" cy="861892"/>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extLst>
    <p:ext uri="{6950BFC3-D8DA-4A85-94F7-54DA5524770B}">
      <p188:commentRel xmlns="" xmlns:p188="http://schemas.microsoft.com/office/powerpoint/2018/8/main" r:id="rId4"/>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286F9CD-DB93-447C-A49E-A8D5021D71F7}"/>
              </a:ext>
            </a:extLst>
          </p:cNvPr>
          <p:cNvPicPr>
            <a:picLocks noChangeAspect="1"/>
          </p:cNvPicPr>
          <p:nvPr/>
        </p:nvPicPr>
        <p:blipFill>
          <a:blip r:embed="rId3"/>
          <a:stretch>
            <a:fillRect/>
          </a:stretch>
        </p:blipFill>
        <p:spPr>
          <a:xfrm>
            <a:off x="2289910" y="2483318"/>
            <a:ext cx="4125669" cy="3958638"/>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384995"/>
          </a:xfrm>
          <a:prstGeom prst="rect">
            <a:avLst/>
          </a:prstGeom>
          <a:noFill/>
        </p:spPr>
        <p:txBody>
          <a:bodyPr wrap="square" rtlCol="0">
            <a:spAutoFit/>
          </a:bodyPr>
          <a:lstStyle/>
          <a:p>
            <a:r>
              <a:rPr lang="de-DE" sz="2800" dirty="0"/>
              <a:t>Julia kann jedes Konzept in ihrer Mind-Map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960" y="5161586"/>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583200"/>
            <a:ext cx="11129373" cy="3816429"/>
          </a:xfrm>
          <a:prstGeom prst="rect">
            <a:avLst/>
          </a:prstGeom>
        </p:spPr>
        <p:txBody>
          <a:bodyPr wrap="square">
            <a:spAutoFit/>
          </a:bodyPr>
          <a:lstStyle/>
          <a:p>
            <a:r>
              <a:rPr lang="de-DE" sz="2800" u="sng" dirty="0"/>
              <a:t>Beispiel Wochenmarkt: </a:t>
            </a:r>
          </a:p>
          <a:p>
            <a:endParaRPr lang="de-DE" sz="2800" dirty="0"/>
          </a:p>
          <a:p>
            <a:r>
              <a:rPr lang="de-DE" sz="2800" dirty="0"/>
              <a:t>Julia werden verschiedene Ideen bzw. Konzepte vorgegeben, die Sie um das zentrale Konzept „Einkaufen auf dem Wochenmarkt“  anordnen soll, um ihre Gedanken und Eindrücke zum Einkaufen auf Wochenmärkten zu erheben:</a:t>
            </a:r>
          </a:p>
          <a:p>
            <a:endParaRPr lang="de-DE" sz="2800" dirty="0"/>
          </a:p>
          <a:p>
            <a:endParaRPr lang="en-US" sz="2800" dirty="0"/>
          </a:p>
          <a:p>
            <a:endParaRPr lang="aa-ET" dirty="0"/>
          </a:p>
        </p:txBody>
      </p:sp>
      <p:pic>
        <p:nvPicPr>
          <p:cNvPr id="4" name="Grafik 3">
            <a:extLst>
              <a:ext uri="{FF2B5EF4-FFF2-40B4-BE49-F238E27FC236}">
                <a16:creationId xmlns:a16="http://schemas.microsoft.com/office/drawing/2014/main" id="{8FD330F2-A3A8-4047-B6D9-F3F29E17433E}"/>
              </a:ext>
            </a:extLst>
          </p:cNvPr>
          <p:cNvPicPr>
            <a:picLocks noChangeAspect="1"/>
          </p:cNvPicPr>
          <p:nvPr/>
        </p:nvPicPr>
        <p:blipFill rotWithShape="1">
          <a:blip r:embed="rId3"/>
          <a:srcRect r="33091" b="41827"/>
          <a:stretch/>
        </p:blipFill>
        <p:spPr>
          <a:xfrm>
            <a:off x="2877456" y="2889259"/>
            <a:ext cx="6618758" cy="3385541"/>
          </a:xfrm>
          <a:prstGeom prst="rect">
            <a:avLst/>
          </a:prstGeom>
        </p:spPr>
      </p:pic>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C09F87D-0290-4308-A2EA-0D1F5DFC8566}"/>
              </a:ext>
            </a:extLst>
          </p:cNvPr>
          <p:cNvPicPr>
            <a:picLocks noChangeAspect="1"/>
          </p:cNvPicPr>
          <p:nvPr/>
        </p:nvPicPr>
        <p:blipFill>
          <a:blip r:embed="rId3"/>
          <a:stretch>
            <a:fillRect/>
          </a:stretch>
        </p:blipFill>
        <p:spPr>
          <a:xfrm>
            <a:off x="604096" y="2476040"/>
            <a:ext cx="3695700" cy="2962275"/>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gezeichnete Verbindungen löschen, indem sie doppelt darauf klickt und dann auf das rote Mülleimer-Symbol klickt. </a:t>
            </a:r>
          </a:p>
          <a:p>
            <a:endParaRPr lang="de-DE" sz="3200" dirty="0"/>
          </a:p>
          <a:p>
            <a:r>
              <a:rPr lang="de-DE" sz="2800" dirty="0"/>
              <a:t>Auf der nächsten Seite können Sie Julias endgültige Mind-Map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2A4CA6A-AC1F-4559-A87D-47948515B218}"/>
              </a:ext>
            </a:extLst>
          </p:cNvPr>
          <p:cNvPicPr>
            <a:picLocks noChangeAspect="1"/>
          </p:cNvPicPr>
          <p:nvPr/>
        </p:nvPicPr>
        <p:blipFill>
          <a:blip r:embed="rId3"/>
          <a:stretch>
            <a:fillRect/>
          </a:stretch>
        </p:blipFill>
        <p:spPr>
          <a:xfrm>
            <a:off x="2021791" y="673769"/>
            <a:ext cx="8148418" cy="5885848"/>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Anordnen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extLst>
    <p:ext uri="{6950BFC3-D8DA-4A85-94F7-54DA5524770B}">
      <p188:commentRel xmlns:p188="http://schemas.microsoft.com/office/powerpoint/2018/8/main" xmlns="" r:id="rId6"/>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 angeordnet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308324"/>
          </a:xfrm>
          <a:prstGeom prst="rect">
            <a:avLst/>
          </a:prstGeom>
          <a:noFill/>
        </p:spPr>
        <p:txBody>
          <a:bodyPr wrap="square" rtlCol="0">
            <a:spAutoFit/>
          </a:bodyPr>
          <a:lstStyle/>
          <a:p>
            <a:r>
              <a:rPr lang="de-DE" sz="2400" b="1" dirty="0"/>
              <a:t>Hinweis</a:t>
            </a:r>
            <a:r>
              <a:rPr lang="de-DE" sz="2400" dirty="0"/>
              <a:t>: Sie kann ihre Mind-Map erst speichern, wenn sie </a:t>
            </a:r>
            <a:r>
              <a:rPr lang="de-DE" sz="2400" b="1" dirty="0"/>
              <a:t>alle Konzepte verbunden </a:t>
            </a:r>
            <a:r>
              <a:rPr lang="de-DE" sz="2400" dirty="0"/>
              <a:t>hat. </a:t>
            </a:r>
          </a:p>
          <a:p>
            <a:endParaRPr lang="de-DE" sz="2400" dirty="0"/>
          </a:p>
          <a:p>
            <a:r>
              <a:rPr lang="de-DE" sz="2400" dirty="0"/>
              <a:t>Außerdem kann Sie keines der vorgegebenen Konzepte löschen.</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2" name="Grafik 1">
            <a:extLst>
              <a:ext uri="{FF2B5EF4-FFF2-40B4-BE49-F238E27FC236}">
                <a16:creationId xmlns:a16="http://schemas.microsoft.com/office/drawing/2014/main" id="{11401AE1-37FB-4019-AE29-ABF6A7C9FF47}"/>
              </a:ext>
            </a:extLst>
          </p:cNvPr>
          <p:cNvPicPr>
            <a:picLocks noChangeAspect="1"/>
          </p:cNvPicPr>
          <p:nvPr/>
        </p:nvPicPr>
        <p:blipFill>
          <a:blip r:embed="rId4"/>
          <a:stretch>
            <a:fillRect/>
          </a:stretch>
        </p:blipFill>
        <p:spPr>
          <a:xfrm>
            <a:off x="331470" y="1251918"/>
            <a:ext cx="6839572" cy="4940429"/>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08C530E-56C8-48B3-B899-88A0CBCFCAAA}"/>
              </a:ext>
            </a:extLst>
          </p:cNvPr>
          <p:cNvPicPr>
            <a:picLocks noChangeAspect="1"/>
          </p:cNvPicPr>
          <p:nvPr/>
        </p:nvPicPr>
        <p:blipFill>
          <a:blip r:embed="rId3"/>
          <a:stretch>
            <a:fillRect/>
          </a:stretch>
        </p:blipFill>
        <p:spPr>
          <a:xfrm>
            <a:off x="1917146" y="2228426"/>
            <a:ext cx="7931900" cy="4125277"/>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504297"/>
            <a:ext cx="11380755" cy="2677656"/>
          </a:xfrm>
          <a:prstGeom prst="rect">
            <a:avLst/>
          </a:prstGeom>
        </p:spPr>
        <p:txBody>
          <a:bodyPr wrap="square">
            <a:spAutoFit/>
          </a:bodyPr>
          <a:lstStyle/>
          <a:p>
            <a:r>
              <a:rPr lang="de-DE" sz="2800" b="1" dirty="0"/>
              <a:t>Um vorgegebene Ideen zu bewegen</a:t>
            </a:r>
            <a:r>
              <a:rPr lang="de-DE" sz="2800" dirty="0"/>
              <a:t>, klickt Julia einfach auf eine der Ideen, hält die Maustaste gedrückt und bewegt beispielsweise „frische Lebensmittel“ in Richtung des vorgegebenen zentrale Konzepts „Einkaufen auf dem Wochenmarkt“</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21158" y="4401453"/>
            <a:ext cx="267370" cy="289651"/>
          </a:xfrm>
          <a:prstGeom prst="rect">
            <a:avLst/>
          </a:prstGeom>
        </p:spPr>
      </p:pic>
    </p:spTree>
    <p:extLst>
      <p:ext uri="{BB962C8B-B14F-4D97-AF65-F5344CB8AC3E}">
        <p14:creationId xmlns:p14="http://schemas.microsoft.com/office/powerpoint/2010/main" val="3743774739"/>
      </p:ext>
    </p:extLst>
  </p:cSld>
  <p:clrMapOvr>
    <a:masterClrMapping/>
  </p:clrMapOvr>
  <p:extLst mod="1">
    <p:ext uri="{6950BFC3-D8DA-4A85-94F7-54DA5524770B}">
      <p188:commentRel xmlns="" xmlns:p188="http://schemas.microsoft.com/office/powerpoint/2018/8/main"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193CDF4-CD6D-4DFA-8DEE-71C7B8A02A46}"/>
              </a:ext>
            </a:extLst>
          </p:cNvPr>
          <p:cNvPicPr>
            <a:picLocks noChangeAspect="1"/>
          </p:cNvPicPr>
          <p:nvPr/>
        </p:nvPicPr>
        <p:blipFill>
          <a:blip r:embed="rId3"/>
          <a:stretch>
            <a:fillRect/>
          </a:stretch>
        </p:blipFill>
        <p:spPr>
          <a:xfrm>
            <a:off x="352425" y="2533355"/>
            <a:ext cx="5743575" cy="382905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vorgegebene Ideen zu bearbeiten</a:t>
            </a:r>
            <a:r>
              <a:rPr lang="de-DE" sz="2800" dirty="0"/>
              <a:t>,</a:t>
            </a:r>
            <a:r>
              <a:rPr lang="de-DE" sz="2800" dirty="0">
                <a:solidFill>
                  <a:srgbClr val="FF0000"/>
                </a:solidFill>
              </a:rPr>
              <a:t> </a:t>
            </a:r>
            <a:r>
              <a:rPr lang="de-DE" sz="2800" dirty="0"/>
              <a:t>klickt Julia doppelt auf das Konzept.</a:t>
            </a:r>
          </a:p>
          <a:p>
            <a:endParaRPr lang="en-US" sz="2800" dirty="0"/>
          </a:p>
          <a:p>
            <a:endParaRPr lang="en-US" sz="2800" dirty="0"/>
          </a:p>
        </p:txBody>
      </p:sp>
      <p:sp>
        <p:nvSpPr>
          <p:cNvPr id="7" name="Rechteck 6"/>
          <p:cNvSpPr/>
          <p:nvPr/>
        </p:nvSpPr>
        <p:spPr>
          <a:xfrm>
            <a:off x="6284319" y="2533355"/>
            <a:ext cx="5449028" cy="2677656"/>
          </a:xfrm>
          <a:prstGeom prst="rect">
            <a:avLst/>
          </a:prstGeom>
        </p:spPr>
        <p:txBody>
          <a:bodyPr wrap="square">
            <a:spAutoFit/>
          </a:bodyPr>
          <a:lstStyle/>
          <a:p>
            <a:r>
              <a:rPr lang="de-DE" sz="2800" dirty="0"/>
              <a:t>Es öffnet sich ein Dialogfenster.</a:t>
            </a:r>
          </a:p>
          <a:p>
            <a:r>
              <a:rPr lang="de-DE" sz="2800" dirty="0"/>
              <a:t>Hier kann Julia </a:t>
            </a:r>
            <a:r>
              <a:rPr lang="de-DE" sz="2800" u="sng" dirty="0"/>
              <a:t>nicht den Inhalt</a:t>
            </a:r>
            <a:r>
              <a:rPr lang="de-DE" sz="2800" dirty="0"/>
              <a:t>, aber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27289" y="3691835"/>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3" name="Grafik 2">
            <a:extLst>
              <a:ext uri="{FF2B5EF4-FFF2-40B4-BE49-F238E27FC236}">
                <a16:creationId xmlns:a16="http://schemas.microsoft.com/office/drawing/2014/main" id="{366CF3AF-A63F-4A53-BD3D-6556C9859BAB}"/>
              </a:ext>
            </a:extLst>
          </p:cNvPr>
          <p:cNvPicPr>
            <a:picLocks noChangeAspect="1"/>
          </p:cNvPicPr>
          <p:nvPr/>
        </p:nvPicPr>
        <p:blipFill>
          <a:blip r:embed="rId5"/>
          <a:stretch>
            <a:fillRect/>
          </a:stretch>
        </p:blipFill>
        <p:spPr>
          <a:xfrm>
            <a:off x="6038933" y="833712"/>
            <a:ext cx="1310134" cy="880952"/>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 </a:t>
            </a:r>
            <a:r>
              <a:rPr lang="de-DE" sz="2800" dirty="0">
                <a:ea typeface="Calibri" panose="020F0502020204030204" pitchFamily="34" charset="0"/>
                <a:cs typeface="Times New Roman" panose="02020603050405020304" pitchFamily="18" charset="0"/>
              </a:rPr>
              <a:t>der Rand des Ovals, desto </a:t>
            </a:r>
            <a:r>
              <a:rPr lang="de-DE" sz="2800" b="1" dirty="0">
                <a:ea typeface="Calibri" panose="020F0502020204030204" pitchFamily="34" charset="0"/>
                <a:cs typeface="Times New Roman" panose="02020603050405020304" pitchFamily="18" charset="0"/>
              </a:rPr>
              <a:t>positiver</a:t>
            </a:r>
            <a:r>
              <a:rPr lang="de-DE" sz="2800" dirty="0">
                <a:ea typeface="Calibri" panose="020F0502020204030204" pitchFamily="34" charset="0"/>
                <a:cs typeface="Times New Roman" panose="02020603050405020304" pitchFamily="18" charset="0"/>
              </a:rPr>
              <a:t>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E6E82FC-DA68-4D04-A735-9C1B0A193F15}"/>
              </a:ext>
            </a:extLst>
          </p:cNvPr>
          <p:cNvPicPr>
            <a:picLocks noChangeAspect="1"/>
          </p:cNvPicPr>
          <p:nvPr/>
        </p:nvPicPr>
        <p:blipFill>
          <a:blip r:embed="rId3"/>
          <a:stretch>
            <a:fillRect/>
          </a:stretch>
        </p:blipFill>
        <p:spPr>
          <a:xfrm>
            <a:off x="1886797" y="1861290"/>
            <a:ext cx="8648700" cy="464820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504297"/>
            <a:ext cx="11380755" cy="2246769"/>
          </a:xfrm>
          <a:prstGeom prst="rect">
            <a:avLst/>
          </a:prstGeom>
        </p:spPr>
        <p:txBody>
          <a:bodyPr wrap="square">
            <a:spAutoFit/>
          </a:bodyPr>
          <a:lstStyle/>
          <a:p>
            <a:r>
              <a:rPr lang="de-DE" sz="2800" dirty="0"/>
              <a:t>Nun will Julia eine weitere der Ideen bewegen, hält wiederholt die Maustaste gedrückt und bewegt beispielsweise nun „teuer“ in Richtung des vorgegebenen zentralen Konzepts „Einkaufen auf dem Wochenmarkt“</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37281" y="5891587"/>
            <a:ext cx="267370" cy="289651"/>
          </a:xfrm>
          <a:prstGeom prst="rect">
            <a:avLst/>
          </a:prstGeom>
        </p:spPr>
      </p:pic>
    </p:spTree>
    <p:extLst>
      <p:ext uri="{BB962C8B-B14F-4D97-AF65-F5344CB8AC3E}">
        <p14:creationId xmlns:p14="http://schemas.microsoft.com/office/powerpoint/2010/main" val="1394513878"/>
      </p:ext>
    </p:extLst>
  </p:cSld>
  <p:clrMapOvr>
    <a:masterClrMapping/>
  </p:clrMapOvr>
  <p:extLst mod="1">
    <p:ext uri="{6950BFC3-D8DA-4A85-94F7-54DA5524770B}">
      <p188:commentRel xmlns="" xmlns:p188="http://schemas.microsoft.com/office/powerpoint/2018/8/main" r:id="rId5"/>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a:t>
            </a:r>
            <a:r>
              <a:rPr lang="de-DE" sz="2800" dirty="0">
                <a:ea typeface="Calibri" panose="020F0502020204030204" pitchFamily="34" charset="0"/>
                <a:cs typeface="Times New Roman" panose="02020603050405020304" pitchFamily="18" charset="0"/>
              </a:rPr>
              <a:t> der Rand des Sechsecks, desto</a:t>
            </a:r>
            <a:r>
              <a:rPr lang="de-DE" sz="2800" b="1" dirty="0">
                <a:ea typeface="Calibri" panose="020F0502020204030204" pitchFamily="34" charset="0"/>
                <a:cs typeface="Times New Roman" panose="02020603050405020304" pitchFamily="18" charset="0"/>
              </a:rPr>
              <a:t> negativer </a:t>
            </a:r>
            <a:r>
              <a:rPr lang="de-DE" sz="2800" dirty="0">
                <a:ea typeface="Calibri" panose="020F0502020204030204" pitchFamily="34" charset="0"/>
                <a:cs typeface="Times New Roman" panose="02020603050405020304" pitchFamily="18" charset="0"/>
              </a:rPr>
              <a:t>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Words>
  <Application>Microsoft Office PowerPoint</Application>
  <PresentationFormat>Breitbild</PresentationFormat>
  <Paragraphs>108</Paragraphs>
  <Slides>23</Slides>
  <Notes>23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Julius Fenn</cp:lastModifiedBy>
  <cp:revision>248</cp:revision>
  <dcterms:created xsi:type="dcterms:W3CDTF">2020-04-12T18:21:34Z</dcterms:created>
  <dcterms:modified xsi:type="dcterms:W3CDTF">2024-02-20T07:13:13Z</dcterms:modified>
</cp:coreProperties>
</file>