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omments/modernComment_100_5E06829B.xml" ContentType="application/vnd.ms-powerpoint.comments+xml"/>
  <Override PartName="/ppt/comments/modernComment_118_DF257813.xml" ContentType="application/vnd.ms-powerpoint.comments+xml"/>
  <Override PartName="/ppt/comments/modernComment_10D_F0A918E0.xml" ContentType="application/vnd.ms-powerpoint.comments+xml"/>
  <Override PartName="/ppt/comments/modernComment_11A_99E00592.xml" ContentType="application/vnd.ms-powerpoint.comments+xml"/>
  <Override PartName="/ppt/comments/modernComment_11F_9C9D218F.xml" ContentType="application/vnd.ms-powerpoint.comment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80" r:id="rId4"/>
    <p:sldId id="285" r:id="rId5"/>
    <p:sldId id="258" r:id="rId6"/>
    <p:sldId id="259" r:id="rId7"/>
    <p:sldId id="261" r:id="rId8"/>
    <p:sldId id="262" r:id="rId9"/>
    <p:sldId id="263" r:id="rId10"/>
    <p:sldId id="265" r:id="rId11"/>
    <p:sldId id="288" r:id="rId12"/>
    <p:sldId id="266" r:id="rId13"/>
    <p:sldId id="267" r:id="rId14"/>
    <p:sldId id="268" r:id="rId15"/>
    <p:sldId id="269" r:id="rId16"/>
    <p:sldId id="271" r:id="rId17"/>
    <p:sldId id="273" r:id="rId18"/>
    <p:sldId id="281" r:id="rId19"/>
    <p:sldId id="282" r:id="rId20"/>
    <p:sldId id="275" r:id="rId21"/>
    <p:sldId id="276" r:id="rId22"/>
    <p:sldId id="277" r:id="rId23"/>
    <p:sldId id="283" r:id="rId24"/>
    <p:sldId id="287" r:id="rId25"/>
    <p:sldId id="286" r:id="rId26"/>
    <p:sldId id="289" r:id="rId2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F12324-BE75-93BC-0D7E-B1A906D04C59}" name="louisa estadieu" initials="le" userId="bea5001da6554cd6"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2E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4092" autoAdjust="0"/>
    <p:restoredTop sz="86652" autoAdjust="0"/>
  </p:normalViewPr>
  <p:slideViewPr>
    <p:cSldViewPr snapToGrid="0">
      <p:cViewPr varScale="1">
        <p:scale>
          <a:sx n="141" d="100"/>
          <a:sy n="141" d="100"/>
        </p:scale>
        <p:origin x="552" y="12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omments/modernComment_100_5E06829B.xml><?xml version="1.0" encoding="utf-8"?>
<p188:cmLst xmlns:a="http://schemas.openxmlformats.org/drawingml/2006/main" xmlns:r="http://schemas.openxmlformats.org/officeDocument/2006/relationships" xmlns:p188="http://schemas.microsoft.com/office/powerpoint/2018/8/main">
  <p188:cm id="{B6472614-2558-224D-8F41-FDBC3DA1B214}" authorId="{7EF12324-BE75-93BC-0D7E-B1A906D04C59}" created="2023-12-05T16:42:04.883">
    <ac:txMkLst xmlns:ac="http://schemas.microsoft.com/office/drawing/2013/main/command">
      <pc:docMk xmlns:pc="http://schemas.microsoft.com/office/powerpoint/2013/main/command"/>
      <pc:sldMk xmlns:pc="http://schemas.microsoft.com/office/powerpoint/2013/main/command" cId="1577484955" sldId="256"/>
      <ac:spMk id="4" creationId="{C0BC7722-6C0F-964B-B49E-2D43DDFD90A5}"/>
      <ac:txMk cp="220" len="45">
        <ac:context len="369" hash="4046380884"/>
      </ac:txMk>
    </ac:txMkLst>
    <p188:pos x="9947918" y="2474987"/>
    <p188:txBody>
      <a:bodyPr/>
      <a:lstStyle/>
      <a:p>
        <a:r>
          <a:rPr lang="de-DE"/>
          <a:t>Option: „wie Sie unser Programm (C.A.M.E.L.) verwenden können, um eine Mind-Map zu zeichnen.“</a:t>
        </a:r>
      </a:p>
    </p188:txBody>
  </p188:cm>
</p188:cmLst>
</file>

<file path=ppt/comments/modernComment_10D_F0A918E0.xml><?xml version="1.0" encoding="utf-8"?>
<p188:cmLst xmlns:a="http://schemas.openxmlformats.org/drawingml/2006/main" xmlns:r="http://schemas.openxmlformats.org/officeDocument/2006/relationships" xmlns:p188="http://schemas.microsoft.com/office/powerpoint/2018/8/main">
  <p188:cm id="{487D5CD2-B69D-E34A-94B1-C0FE5185D9D6}" authorId="{7EF12324-BE75-93BC-0D7E-B1A906D04C59}" created="2023-12-05T14:03:53.724">
    <ac:txMkLst xmlns:ac="http://schemas.microsoft.com/office/drawing/2013/main/command">
      <pc:docMk xmlns:pc="http://schemas.microsoft.com/office/powerpoint/2013/main/command"/>
      <pc:sldMk xmlns:pc="http://schemas.microsoft.com/office/powerpoint/2013/main/command" cId="4037613792" sldId="269"/>
      <ac:spMk id="15" creationId="{433FA68E-1F56-D84D-9971-8CBFCD53D8CA}"/>
      <ac:txMk cp="0" len="90">
        <ac:context len="204" hash="1467821180"/>
      </ac:txMk>
    </ac:txMkLst>
    <p188:pos x="5158838" y="549727"/>
    <p188:txBody>
      <a:bodyPr/>
      <a:lstStyle/>
      <a:p>
        <a:r>
          <a:rPr lang="de-DE"/>
          <a:t>Option (für Klarheit): „Um zwei Konzepte miteinander zu verbinden, muss Julia auf jedes der Konzepte einmal klicken.“</a:t>
        </a:r>
      </a:p>
    </p188:txBody>
  </p188:cm>
</p188:cmLst>
</file>

<file path=ppt/comments/modernComment_118_DF257813.xml><?xml version="1.0" encoding="utf-8"?>
<p188:cmLst xmlns:a="http://schemas.openxmlformats.org/drawingml/2006/main" xmlns:r="http://schemas.openxmlformats.org/officeDocument/2006/relationships" xmlns:p188="http://schemas.microsoft.com/office/powerpoint/2018/8/main">
  <p188:cm id="{ADB146F3-0CE6-7B44-BEC7-9A3CA2E9B1A5}" authorId="{7EF12324-BE75-93BC-0D7E-B1A906D04C59}" created="2023-12-05T16:45:46.446">
    <ac:txMkLst xmlns:ac="http://schemas.microsoft.com/office/drawing/2013/main/command">
      <pc:docMk xmlns:pc="http://schemas.microsoft.com/office/powerpoint/2013/main/command"/>
      <pc:sldMk xmlns:pc="http://schemas.microsoft.com/office/powerpoint/2013/main/command" cId="3743774739" sldId="280"/>
      <ac:spMk id="7" creationId="{00000000-0000-0000-0000-000000000000}"/>
      <ac:txMk cp="31" len="6">
        <ac:context len="150" hash="3719591361"/>
      </ac:txMk>
    </ac:txMkLst>
    <p188:pos x="5611304" y="762793"/>
    <p188:txBody>
      <a:bodyPr/>
      <a:lstStyle/>
      <a:p>
        <a:r>
          <a:rPr lang="de-DE"/>
          <a:t>Option: „Kasten (= Konzept)“ (damit deutlich wird, worauf sich ‚Konzepte‘ im folgenden Satz bezieht. </a:t>
        </a:r>
      </a:p>
    </p188:txBody>
  </p188:cm>
</p188:cmLst>
</file>

<file path=ppt/comments/modernComment_11A_99E00592.xml><?xml version="1.0" encoding="utf-8"?>
<p188:cmLst xmlns:a="http://schemas.openxmlformats.org/drawingml/2006/main" xmlns:r="http://schemas.openxmlformats.org/officeDocument/2006/relationships" xmlns:p188="http://schemas.microsoft.com/office/powerpoint/2018/8/main">
  <p188:cm id="{DF0A189E-C78E-2B48-938A-62A421E53809}" authorId="{7EF12324-BE75-93BC-0D7E-B1A906D04C59}" created="2023-12-05T14:41:24.513">
    <ac:txMkLst xmlns:ac="http://schemas.microsoft.com/office/drawing/2013/main/command">
      <pc:docMk xmlns:pc="http://schemas.microsoft.com/office/powerpoint/2013/main/command"/>
      <pc:sldMk xmlns:pc="http://schemas.microsoft.com/office/powerpoint/2013/main/command" cId="2581595538" sldId="282"/>
      <ac:spMk id="17" creationId="{F63D21CF-8B2D-1A42-BC39-448A54EBD69C}"/>
      <ac:txMk cp="183" len="23">
        <ac:context len="282" hash="3447656925"/>
      </ac:txMk>
    </ac:txMkLst>
    <p188:pos x="10279586" y="1388840"/>
    <p188:txBody>
      <a:bodyPr/>
      <a:lstStyle/>
      <a:p>
        <a:r>
          <a:rPr lang="de-DE"/>
          <a:t>Option: „Das bedeutet, dass bei einem Einkauf auf dem Markt das Risiko besteht, ….“</a:t>
        </a:r>
      </a:p>
    </p188:txBody>
  </p188:cm>
</p188:cmLst>
</file>

<file path=ppt/comments/modernComment_11F_9C9D218F.xml><?xml version="1.0" encoding="utf-8"?>
<p188:cmLst xmlns:a="http://schemas.openxmlformats.org/drawingml/2006/main" xmlns:r="http://schemas.openxmlformats.org/officeDocument/2006/relationships" xmlns:p188="http://schemas.microsoft.com/office/powerpoint/2018/8/main">
  <p188:cm id="{A37EDC9F-94BE-DE4D-8E68-12C62AF0FF4A}" authorId="{7EF12324-BE75-93BC-0D7E-B1A906D04C59}" created="2023-12-05T14:49:31.514">
    <ac:deMkLst xmlns:ac="http://schemas.microsoft.com/office/drawing/2013/main/command">
      <pc:docMk xmlns:pc="http://schemas.microsoft.com/office/powerpoint/2013/main/command"/>
      <pc:sldMk xmlns:pc="http://schemas.microsoft.com/office/powerpoint/2013/main/command" cId="2627543439" sldId="287"/>
      <ac:picMk id="2" creationId="{00000000-0000-0000-0000-000000000000}"/>
    </ac:deMkLst>
    <p188:txBody>
      <a:bodyPr/>
      <a:lstStyle/>
      <a:p>
        <a:r>
          <a:rPr lang="de-DE"/>
          <a:t>Etwas knappere Option für Text in „Schnellübersicht“: Bitte klicken Sie auf die Navigationsleiste, wenn Sie beim Zeichnen der Cognitive Affective Map Hilfe benötigen. Ansonsten können Sie dieses Fenster jetzt schließen.“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F0EB0E-A88A-431C-88AB-79E37D3C9D03}" type="datetimeFigureOut">
              <a:rPr lang="de-DE" smtClean="0"/>
              <a:t>08.12.2023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9D0866-88D3-43EB-A57B-248ADF82D8CA}" type="slidenum">
              <a:rPr lang="de-DE" smtClean="0"/>
              <a:t>‹Nr.›</a:t>
            </a:fld>
            <a:endParaRPr lang="de-DE"/>
          </a:p>
        </p:txBody>
      </p:sp>
    </p:spTree>
    <p:extLst>
      <p:ext uri="{BB962C8B-B14F-4D97-AF65-F5344CB8AC3E}">
        <p14:creationId xmlns:p14="http://schemas.microsoft.com/office/powerpoint/2010/main" val="2006497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a:t>
            </a:fld>
            <a:endParaRPr lang="de-DE"/>
          </a:p>
        </p:txBody>
      </p:sp>
    </p:spTree>
    <p:extLst>
      <p:ext uri="{BB962C8B-B14F-4D97-AF65-F5344CB8AC3E}">
        <p14:creationId xmlns:p14="http://schemas.microsoft.com/office/powerpoint/2010/main" val="2015063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10</a:t>
            </a:fld>
            <a:endParaRPr lang="de-DE"/>
          </a:p>
        </p:txBody>
      </p:sp>
    </p:spTree>
    <p:extLst>
      <p:ext uri="{BB962C8B-B14F-4D97-AF65-F5344CB8AC3E}">
        <p14:creationId xmlns:p14="http://schemas.microsoft.com/office/powerpoint/2010/main" val="4222148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11</a:t>
            </a:fld>
            <a:endParaRPr lang="de-DE"/>
          </a:p>
        </p:txBody>
      </p:sp>
    </p:spTree>
    <p:extLst>
      <p:ext uri="{BB962C8B-B14F-4D97-AF65-F5344CB8AC3E}">
        <p14:creationId xmlns:p14="http://schemas.microsoft.com/office/powerpoint/2010/main" val="4224882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12</a:t>
            </a:fld>
            <a:endParaRPr lang="de-DE"/>
          </a:p>
        </p:txBody>
      </p:sp>
    </p:spTree>
    <p:extLst>
      <p:ext uri="{BB962C8B-B14F-4D97-AF65-F5344CB8AC3E}">
        <p14:creationId xmlns:p14="http://schemas.microsoft.com/office/powerpoint/2010/main" val="2488795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13</a:t>
            </a:fld>
            <a:endParaRPr lang="de-DE"/>
          </a:p>
        </p:txBody>
      </p:sp>
    </p:spTree>
    <p:extLst>
      <p:ext uri="{BB962C8B-B14F-4D97-AF65-F5344CB8AC3E}">
        <p14:creationId xmlns:p14="http://schemas.microsoft.com/office/powerpoint/2010/main" val="2525762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14</a:t>
            </a:fld>
            <a:endParaRPr lang="de-DE"/>
          </a:p>
        </p:txBody>
      </p:sp>
    </p:spTree>
    <p:extLst>
      <p:ext uri="{BB962C8B-B14F-4D97-AF65-F5344CB8AC3E}">
        <p14:creationId xmlns:p14="http://schemas.microsoft.com/office/powerpoint/2010/main" val="1439106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15</a:t>
            </a:fld>
            <a:endParaRPr lang="de-DE"/>
          </a:p>
        </p:txBody>
      </p:sp>
    </p:spTree>
    <p:extLst>
      <p:ext uri="{BB962C8B-B14F-4D97-AF65-F5344CB8AC3E}">
        <p14:creationId xmlns:p14="http://schemas.microsoft.com/office/powerpoint/2010/main" val="24662054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16</a:t>
            </a:fld>
            <a:endParaRPr lang="de-DE"/>
          </a:p>
        </p:txBody>
      </p:sp>
    </p:spTree>
    <p:extLst>
      <p:ext uri="{BB962C8B-B14F-4D97-AF65-F5344CB8AC3E}">
        <p14:creationId xmlns:p14="http://schemas.microsoft.com/office/powerpoint/2010/main" val="21636886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17</a:t>
            </a:fld>
            <a:endParaRPr lang="de-DE"/>
          </a:p>
        </p:txBody>
      </p:sp>
    </p:spTree>
    <p:extLst>
      <p:ext uri="{BB962C8B-B14F-4D97-AF65-F5344CB8AC3E}">
        <p14:creationId xmlns:p14="http://schemas.microsoft.com/office/powerpoint/2010/main" val="29527886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E9D0866-88D3-43EB-A57B-248ADF82D8CA}" type="slidenum">
              <a:rPr lang="de-DE" smtClean="0"/>
              <a:t>18</a:t>
            </a:fld>
            <a:endParaRPr lang="de-DE"/>
          </a:p>
        </p:txBody>
      </p:sp>
    </p:spTree>
    <p:extLst>
      <p:ext uri="{BB962C8B-B14F-4D97-AF65-F5344CB8AC3E}">
        <p14:creationId xmlns:p14="http://schemas.microsoft.com/office/powerpoint/2010/main" val="23155815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19</a:t>
            </a:fld>
            <a:endParaRPr lang="de-DE"/>
          </a:p>
        </p:txBody>
      </p:sp>
    </p:spTree>
    <p:extLst>
      <p:ext uri="{BB962C8B-B14F-4D97-AF65-F5344CB8AC3E}">
        <p14:creationId xmlns:p14="http://schemas.microsoft.com/office/powerpoint/2010/main" val="3424888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a:t>
            </a:fld>
            <a:endParaRPr lang="de-DE"/>
          </a:p>
        </p:txBody>
      </p:sp>
    </p:spTree>
    <p:extLst>
      <p:ext uri="{BB962C8B-B14F-4D97-AF65-F5344CB8AC3E}">
        <p14:creationId xmlns:p14="http://schemas.microsoft.com/office/powerpoint/2010/main" val="15468360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20</a:t>
            </a:fld>
            <a:endParaRPr lang="de-DE"/>
          </a:p>
        </p:txBody>
      </p:sp>
    </p:spTree>
    <p:extLst>
      <p:ext uri="{BB962C8B-B14F-4D97-AF65-F5344CB8AC3E}">
        <p14:creationId xmlns:p14="http://schemas.microsoft.com/office/powerpoint/2010/main" val="31644878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21</a:t>
            </a:fld>
            <a:endParaRPr lang="de-DE"/>
          </a:p>
        </p:txBody>
      </p:sp>
    </p:spTree>
    <p:extLst>
      <p:ext uri="{BB962C8B-B14F-4D97-AF65-F5344CB8AC3E}">
        <p14:creationId xmlns:p14="http://schemas.microsoft.com/office/powerpoint/2010/main" val="21978977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22</a:t>
            </a:fld>
            <a:endParaRPr lang="de-DE"/>
          </a:p>
        </p:txBody>
      </p:sp>
    </p:spTree>
    <p:extLst>
      <p:ext uri="{BB962C8B-B14F-4D97-AF65-F5344CB8AC3E}">
        <p14:creationId xmlns:p14="http://schemas.microsoft.com/office/powerpoint/2010/main" val="13454016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23</a:t>
            </a:fld>
            <a:endParaRPr lang="de-DE"/>
          </a:p>
        </p:txBody>
      </p:sp>
    </p:spTree>
    <p:extLst>
      <p:ext uri="{BB962C8B-B14F-4D97-AF65-F5344CB8AC3E}">
        <p14:creationId xmlns:p14="http://schemas.microsoft.com/office/powerpoint/2010/main" val="3839177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E9D0866-88D3-43EB-A57B-248ADF82D8CA}" type="slidenum">
              <a:rPr lang="de-DE" smtClean="0"/>
              <a:t>24</a:t>
            </a:fld>
            <a:endParaRPr lang="de-DE" dirty="0"/>
          </a:p>
        </p:txBody>
      </p:sp>
    </p:spTree>
    <p:extLst>
      <p:ext uri="{BB962C8B-B14F-4D97-AF65-F5344CB8AC3E}">
        <p14:creationId xmlns:p14="http://schemas.microsoft.com/office/powerpoint/2010/main" val="34011773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25</a:t>
            </a:fld>
            <a:endParaRPr lang="de-DE"/>
          </a:p>
        </p:txBody>
      </p:sp>
    </p:spTree>
    <p:extLst>
      <p:ext uri="{BB962C8B-B14F-4D97-AF65-F5344CB8AC3E}">
        <p14:creationId xmlns:p14="http://schemas.microsoft.com/office/powerpoint/2010/main" val="38360838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26</a:t>
            </a:fld>
            <a:endParaRPr lang="de-DE"/>
          </a:p>
        </p:txBody>
      </p:sp>
    </p:spTree>
    <p:extLst>
      <p:ext uri="{BB962C8B-B14F-4D97-AF65-F5344CB8AC3E}">
        <p14:creationId xmlns:p14="http://schemas.microsoft.com/office/powerpoint/2010/main" val="1414182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3</a:t>
            </a:fld>
            <a:endParaRPr lang="de-DE"/>
          </a:p>
        </p:txBody>
      </p:sp>
    </p:spTree>
    <p:extLst>
      <p:ext uri="{BB962C8B-B14F-4D97-AF65-F5344CB8AC3E}">
        <p14:creationId xmlns:p14="http://schemas.microsoft.com/office/powerpoint/2010/main" val="4230605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4</a:t>
            </a:fld>
            <a:endParaRPr lang="de-DE"/>
          </a:p>
        </p:txBody>
      </p:sp>
    </p:spTree>
    <p:extLst>
      <p:ext uri="{BB962C8B-B14F-4D97-AF65-F5344CB8AC3E}">
        <p14:creationId xmlns:p14="http://schemas.microsoft.com/office/powerpoint/2010/main" val="1480897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5</a:t>
            </a:fld>
            <a:endParaRPr lang="de-DE"/>
          </a:p>
        </p:txBody>
      </p:sp>
    </p:spTree>
    <p:extLst>
      <p:ext uri="{BB962C8B-B14F-4D97-AF65-F5344CB8AC3E}">
        <p14:creationId xmlns:p14="http://schemas.microsoft.com/office/powerpoint/2010/main" val="1833073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6</a:t>
            </a:fld>
            <a:endParaRPr lang="de-DE"/>
          </a:p>
        </p:txBody>
      </p:sp>
    </p:spTree>
    <p:extLst>
      <p:ext uri="{BB962C8B-B14F-4D97-AF65-F5344CB8AC3E}">
        <p14:creationId xmlns:p14="http://schemas.microsoft.com/office/powerpoint/2010/main" val="1586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7</a:t>
            </a:fld>
            <a:endParaRPr lang="de-DE"/>
          </a:p>
        </p:txBody>
      </p:sp>
    </p:spTree>
    <p:extLst>
      <p:ext uri="{BB962C8B-B14F-4D97-AF65-F5344CB8AC3E}">
        <p14:creationId xmlns:p14="http://schemas.microsoft.com/office/powerpoint/2010/main" val="2636411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8</a:t>
            </a:fld>
            <a:endParaRPr lang="de-DE"/>
          </a:p>
        </p:txBody>
      </p:sp>
    </p:spTree>
    <p:extLst>
      <p:ext uri="{BB962C8B-B14F-4D97-AF65-F5344CB8AC3E}">
        <p14:creationId xmlns:p14="http://schemas.microsoft.com/office/powerpoint/2010/main" val="1154562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E9D0866-88D3-43EB-A57B-248ADF82D8CA}" type="slidenum">
              <a:rPr lang="de-DE" smtClean="0"/>
              <a:t>9</a:t>
            </a:fld>
            <a:endParaRPr lang="de-DE"/>
          </a:p>
        </p:txBody>
      </p:sp>
    </p:spTree>
    <p:extLst>
      <p:ext uri="{BB962C8B-B14F-4D97-AF65-F5344CB8AC3E}">
        <p14:creationId xmlns:p14="http://schemas.microsoft.com/office/powerpoint/2010/main" val="2929536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1BE4C64B-2A49-4120-8B7B-5E6F42237637}" type="datetimeFigureOut">
              <a:rPr lang="de-DE" smtClean="0"/>
              <a:t>08.12.2023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2531496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08.12.2023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1307042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08.12.2023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3818685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08.12.2023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321866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1BE4C64B-2A49-4120-8B7B-5E6F42237637}" type="datetimeFigureOut">
              <a:rPr lang="de-DE" smtClean="0"/>
              <a:t>08.12.2023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1643052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1BE4C64B-2A49-4120-8B7B-5E6F42237637}" type="datetimeFigureOut">
              <a:rPr lang="de-DE" smtClean="0"/>
              <a:t>08.12.2023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2491863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1BE4C64B-2A49-4120-8B7B-5E6F42237637}" type="datetimeFigureOut">
              <a:rPr lang="de-DE" smtClean="0"/>
              <a:t>08.12.2023</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3733182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1BE4C64B-2A49-4120-8B7B-5E6F42237637}" type="datetimeFigureOut">
              <a:rPr lang="de-DE" smtClean="0"/>
              <a:t>08.12.2023</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2114279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E4C64B-2A49-4120-8B7B-5E6F42237637}" type="datetimeFigureOut">
              <a:rPr lang="de-DE" smtClean="0"/>
              <a:t>08.12.2023</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1985613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1BE4C64B-2A49-4120-8B7B-5E6F42237637}" type="datetimeFigureOut">
              <a:rPr lang="de-DE" smtClean="0"/>
              <a:t>08.12.2023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4110469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1BE4C64B-2A49-4120-8B7B-5E6F42237637}" type="datetimeFigureOut">
              <a:rPr lang="de-DE" smtClean="0"/>
              <a:t>08.12.2023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60961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E4C64B-2A49-4120-8B7B-5E6F42237637}" type="datetimeFigureOut">
              <a:rPr lang="de-DE" smtClean="0"/>
              <a:t>08.12.2023</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5B8E06-13C4-4D29-A3A8-B9400853A991}" type="slidenum">
              <a:rPr lang="de-DE" smtClean="0"/>
              <a:t>‹Nr.›</a:t>
            </a:fld>
            <a:endParaRPr lang="de-DE"/>
          </a:p>
        </p:txBody>
      </p:sp>
    </p:spTree>
    <p:extLst>
      <p:ext uri="{BB962C8B-B14F-4D97-AF65-F5344CB8AC3E}">
        <p14:creationId xmlns:p14="http://schemas.microsoft.com/office/powerpoint/2010/main" val="1157548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00_5E06829B.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microsoft.com/office/2018/10/relationships/comments" Target="../comments/modernComment_10D_F0A918E0.xml"/><Relationship Id="rId5" Type="http://schemas.openxmlformats.org/officeDocument/2006/relationships/image" Target="../media/image22.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microsoft.com/office/2018/10/relationships/comments" Target="../comments/modernComment_11A_99E0059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microsoft.com/office/2018/10/relationships/comments" Target="../comments/modernComment_11F_9C9D218F.xml"/><Relationship Id="rId5" Type="http://schemas.openxmlformats.org/officeDocument/2006/relationships/image" Target="../media/image3.png"/><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microsoft.com/office/2018/10/relationships/comments" Target="../comments/modernComment_100_5E06829B.xml"/><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microsoft.com/office/2018/10/relationships/comments" Target="../comments/modernComment_118_DF25781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BC7722-6C0F-964B-B49E-2D43DDFD90A5}"/>
              </a:ext>
            </a:extLst>
          </p:cNvPr>
          <p:cNvSpPr txBox="1"/>
          <p:nvPr/>
        </p:nvSpPr>
        <p:spPr>
          <a:xfrm>
            <a:off x="720082" y="1406133"/>
            <a:ext cx="10137215" cy="4832092"/>
          </a:xfrm>
          <a:prstGeom prst="rect">
            <a:avLst/>
          </a:prstGeom>
          <a:noFill/>
        </p:spPr>
        <p:txBody>
          <a:bodyPr wrap="square" rtlCol="0">
            <a:spAutoFit/>
          </a:bodyPr>
          <a:lstStyle/>
          <a:p>
            <a:r>
              <a:rPr lang="de-DE" sz="2800" dirty="0"/>
              <a:t>In dieser Studie bitten wir Sie, in einer Art Mind-Map Ihre Gedanken, Gefühle und Einschätzungen zu den Vorteilen und Risiken von einem sozialen Assistenzroboter. </a:t>
            </a:r>
          </a:p>
          <a:p>
            <a:endParaRPr lang="de-DE" sz="2800" dirty="0"/>
          </a:p>
          <a:p>
            <a:r>
              <a:rPr lang="de-DE" sz="2800" dirty="0"/>
              <a:t>Zunächst wird Ihnen anhand eines Beispiels gezeigt, wie man unser Programm (C.A.M.E.L.) verwendet, um eine Mind-Map zu zeichnen.</a:t>
            </a:r>
          </a:p>
          <a:p>
            <a:endParaRPr lang="de-DE" sz="2800" dirty="0"/>
          </a:p>
          <a:p>
            <a:r>
              <a:rPr lang="de-DE" sz="2800" dirty="0"/>
              <a:t>Danach können Sie in unserem Programm Ihre eigene Mind-Map zeichnen.</a:t>
            </a:r>
          </a:p>
          <a:p>
            <a:endParaRPr lang="en-US" sz="2800" dirty="0"/>
          </a:p>
          <a:p>
            <a:endParaRPr lang="en-US" sz="2800" dirty="0"/>
          </a:p>
        </p:txBody>
      </p:sp>
    </p:spTree>
    <p:extLst>
      <p:ext uri="{BB962C8B-B14F-4D97-AF65-F5344CB8AC3E}">
        <p14:creationId xmlns:p14="http://schemas.microsoft.com/office/powerpoint/2010/main" val="1577484955"/>
      </p:ext>
    </p:extLst>
  </p:cSld>
  <p:clrMapOvr>
    <a:masterClrMapping/>
  </p:clrMapOvr>
  <p:extLst mod="1">
    <p:ext uri="{6950BFC3-D8DA-4A85-94F7-54DA5524770B}">
      <p188:commentRel xmlns:p188="http://schemas.microsoft.com/office/powerpoint/2018/8/main" xmlns=""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F4AA9A3A-C013-135F-517A-8365FBD8AF0E}"/>
              </a:ext>
            </a:extLst>
          </p:cNvPr>
          <p:cNvPicPr>
            <a:picLocks noChangeAspect="1"/>
          </p:cNvPicPr>
          <p:nvPr/>
        </p:nvPicPr>
        <p:blipFill>
          <a:blip r:embed="rId3">
            <a:extLst>
              <a:ext uri="{28A0092B-C50C-407E-A947-70E740481C1C}">
                <a14:useLocalDpi xmlns:a14="http://schemas.microsoft.com/office/drawing/2010/main"/>
              </a:ext>
            </a:extLst>
          </a:blip>
          <a:srcRect/>
          <a:stretch/>
        </p:blipFill>
        <p:spPr>
          <a:xfrm>
            <a:off x="5720848" y="2652770"/>
            <a:ext cx="5021364" cy="3724252"/>
          </a:xfrm>
          <a:prstGeom prst="rect">
            <a:avLst/>
          </a:prstGeom>
        </p:spPr>
      </p:pic>
      <p:sp>
        <p:nvSpPr>
          <p:cNvPr id="2" name="Rechteck 1"/>
          <p:cNvSpPr/>
          <p:nvPr/>
        </p:nvSpPr>
        <p:spPr>
          <a:xfrm>
            <a:off x="270154" y="217865"/>
            <a:ext cx="11651691" cy="1918474"/>
          </a:xfrm>
          <a:prstGeom prst="rect">
            <a:avLst/>
          </a:prstGeom>
        </p:spPr>
        <p:txBody>
          <a:bodyPr wrap="square">
            <a:spAutoFit/>
          </a:bodyPr>
          <a:lstStyle/>
          <a:p>
            <a:pPr algn="just">
              <a:spcAft>
                <a:spcPts val="800"/>
              </a:spcAft>
            </a:pPr>
            <a:endParaRPr lang="en-US" sz="2800" dirty="0">
              <a:ea typeface="Calibri" panose="020F0502020204030204" pitchFamily="34" charset="0"/>
              <a:cs typeface="Times New Roman" panose="02020603050405020304" pitchFamily="18" charset="0"/>
            </a:endParaRPr>
          </a:p>
          <a:p>
            <a:r>
              <a:rPr lang="de-DE" sz="2800" dirty="0"/>
              <a:t>Julia findet es nicht gut, dass das Essen teurer ist als im Supermarkt. </a:t>
            </a:r>
          </a:p>
          <a:p>
            <a:r>
              <a:rPr lang="de-DE" sz="2800" dirty="0">
                <a:solidFill>
                  <a:srgbClr val="FF0000"/>
                </a:solidFill>
              </a:rPr>
              <a:t>Negative</a:t>
            </a:r>
            <a:r>
              <a:rPr lang="de-DE" sz="2800" dirty="0"/>
              <a:t> Konzepte werden in Form eines </a:t>
            </a:r>
            <a:r>
              <a:rPr lang="de-DE" sz="2800" dirty="0">
                <a:solidFill>
                  <a:srgbClr val="FF0000"/>
                </a:solidFill>
              </a:rPr>
              <a:t>roten Sechsecks</a:t>
            </a:r>
            <a:r>
              <a:rPr lang="de-DE" sz="2800" dirty="0"/>
              <a:t> dargestellt. Für negative Konzepte gilt die gleiche Logik wie für die positiven Konzepte. </a:t>
            </a:r>
          </a:p>
        </p:txBody>
      </p:sp>
      <p:sp>
        <p:nvSpPr>
          <p:cNvPr id="5" name="TextBox 4">
            <a:extLst>
              <a:ext uri="{FF2B5EF4-FFF2-40B4-BE49-F238E27FC236}">
                <a16:creationId xmlns:a16="http://schemas.microsoft.com/office/drawing/2014/main" id="{8B3A522C-01E9-D542-BEDD-0A8217C6E3E2}"/>
              </a:ext>
            </a:extLst>
          </p:cNvPr>
          <p:cNvSpPr txBox="1"/>
          <p:nvPr/>
        </p:nvSpPr>
        <p:spPr>
          <a:xfrm>
            <a:off x="700293" y="4417887"/>
            <a:ext cx="3890366" cy="2092881"/>
          </a:xfrm>
          <a:prstGeom prst="rect">
            <a:avLst/>
          </a:prstGeom>
          <a:noFill/>
        </p:spPr>
        <p:txBody>
          <a:bodyPr wrap="square" rtlCol="0">
            <a:spAutoFit/>
          </a:bodyPr>
          <a:lstStyle/>
          <a:p>
            <a:r>
              <a:rPr lang="de-DE" sz="2800" dirty="0"/>
              <a:t>Julia wählt „-3“, um zu zeigen, dass sie dieses Konzept als sehr negativ empfindet.</a:t>
            </a:r>
            <a:endParaRPr lang="de-DE" sz="3600" dirty="0"/>
          </a:p>
          <a:p>
            <a:endParaRPr lang="en-US" dirty="0"/>
          </a:p>
        </p:txBody>
      </p:sp>
      <p:cxnSp>
        <p:nvCxnSpPr>
          <p:cNvPr id="7" name="Straight Arrow Connector 6">
            <a:extLst>
              <a:ext uri="{FF2B5EF4-FFF2-40B4-BE49-F238E27FC236}">
                <a16:creationId xmlns:a16="http://schemas.microsoft.com/office/drawing/2014/main" id="{5353FBBD-920F-EE4C-974F-CCD70563D49F}"/>
              </a:ext>
            </a:extLst>
          </p:cNvPr>
          <p:cNvCxnSpPr>
            <a:cxnSpLocks/>
            <a:stCxn id="5" idx="3"/>
          </p:cNvCxnSpPr>
          <p:nvPr/>
        </p:nvCxnSpPr>
        <p:spPr>
          <a:xfrm flipV="1">
            <a:off x="4590659" y="4345354"/>
            <a:ext cx="2763618" cy="111897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8" name="Grafik 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031718" y="4417398"/>
            <a:ext cx="267370" cy="289651"/>
          </a:xfrm>
          <a:prstGeom prst="rect">
            <a:avLst/>
          </a:prstGeom>
        </p:spPr>
      </p:pic>
    </p:spTree>
    <p:extLst>
      <p:ext uri="{BB962C8B-B14F-4D97-AF65-F5344CB8AC3E}">
        <p14:creationId xmlns:p14="http://schemas.microsoft.com/office/powerpoint/2010/main" val="1625243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fik 10">
            <a:extLst>
              <a:ext uri="{FF2B5EF4-FFF2-40B4-BE49-F238E27FC236}">
                <a16:creationId xmlns:a16="http://schemas.microsoft.com/office/drawing/2014/main" id="{4BDD7A33-38A6-37E7-4ED5-A19B63B71057}"/>
              </a:ext>
            </a:extLst>
          </p:cNvPr>
          <p:cNvPicPr>
            <a:picLocks noChangeAspect="1"/>
          </p:cNvPicPr>
          <p:nvPr/>
        </p:nvPicPr>
        <p:blipFill>
          <a:blip r:embed="rId3" cstate="print">
            <a:extLst>
              <a:ext uri="{28A0092B-C50C-407E-A947-70E740481C1C}">
                <a14:useLocalDpi xmlns:a14="http://schemas.microsoft.com/office/drawing/2010/main"/>
              </a:ext>
            </a:extLst>
          </a:blip>
          <a:srcRect/>
          <a:stretch/>
        </p:blipFill>
        <p:spPr>
          <a:xfrm>
            <a:off x="7044251" y="2803748"/>
            <a:ext cx="1562100" cy="1261053"/>
          </a:xfrm>
          <a:prstGeom prst="rect">
            <a:avLst/>
          </a:prstGeom>
        </p:spPr>
      </p:pic>
      <p:sp>
        <p:nvSpPr>
          <p:cNvPr id="2" name="Rechteck 1"/>
          <p:cNvSpPr/>
          <p:nvPr/>
        </p:nvSpPr>
        <p:spPr>
          <a:xfrm>
            <a:off x="293914" y="696707"/>
            <a:ext cx="11651691" cy="1590179"/>
          </a:xfrm>
          <a:prstGeom prst="rect">
            <a:avLst/>
          </a:prstGeom>
        </p:spPr>
        <p:txBody>
          <a:bodyPr wrap="square">
            <a:spAutoFit/>
          </a:bodyPr>
          <a:lstStyle/>
          <a:p>
            <a:pPr algn="just">
              <a:spcAft>
                <a:spcPts val="800"/>
              </a:spcAft>
            </a:pPr>
            <a:r>
              <a:rPr lang="de-DE" sz="2800" dirty="0">
                <a:ea typeface="Calibri" panose="020F0502020204030204" pitchFamily="34" charset="0"/>
                <a:cs typeface="Times New Roman" panose="02020603050405020304" pitchFamily="18" charset="0"/>
              </a:rPr>
              <a:t>Julia empfindet das Konzept „teuer“ als negativ. </a:t>
            </a:r>
          </a:p>
          <a:p>
            <a:pPr algn="just">
              <a:spcAft>
                <a:spcPts val="800"/>
              </a:spcAft>
            </a:pPr>
            <a:r>
              <a:rPr lang="de-DE" sz="2800" dirty="0">
                <a:solidFill>
                  <a:srgbClr val="FF0000"/>
                </a:solidFill>
                <a:ea typeface="Calibri" panose="020F0502020204030204" pitchFamily="34" charset="0"/>
                <a:cs typeface="Times New Roman" panose="02020603050405020304" pitchFamily="18" charset="0"/>
              </a:rPr>
              <a:t>Negative</a:t>
            </a:r>
            <a:r>
              <a:rPr lang="de-DE" sz="2800" dirty="0">
                <a:ea typeface="Calibri" panose="020F0502020204030204" pitchFamily="34" charset="0"/>
                <a:cs typeface="Times New Roman" panose="02020603050405020304" pitchFamily="18" charset="0"/>
              </a:rPr>
              <a:t> Konzepte werden durch </a:t>
            </a:r>
            <a:r>
              <a:rPr lang="de-DE" sz="2800" dirty="0">
                <a:solidFill>
                  <a:srgbClr val="FF0000"/>
                </a:solidFill>
                <a:ea typeface="Calibri" panose="020F0502020204030204" pitchFamily="34" charset="0"/>
                <a:cs typeface="Times New Roman" panose="02020603050405020304" pitchFamily="18" charset="0"/>
              </a:rPr>
              <a:t>rote Sechsecke</a:t>
            </a:r>
            <a:r>
              <a:rPr lang="de-DE" sz="2800" dirty="0">
                <a:ea typeface="Calibri" panose="020F0502020204030204" pitchFamily="34" charset="0"/>
                <a:cs typeface="Times New Roman" panose="02020603050405020304" pitchFamily="18" charset="0"/>
              </a:rPr>
              <a:t> dargestellt. </a:t>
            </a:r>
          </a:p>
          <a:p>
            <a:pPr algn="just">
              <a:spcAft>
                <a:spcPts val="800"/>
              </a:spcAft>
            </a:pPr>
            <a:r>
              <a:rPr lang="de-DE" sz="2800" dirty="0">
                <a:ea typeface="Calibri" panose="020F0502020204030204" pitchFamily="34" charset="0"/>
                <a:cs typeface="Times New Roman" panose="02020603050405020304" pitchFamily="18" charset="0"/>
              </a:rPr>
              <a:t>Das Konzept wird rot, wenn der Schieberegler nach links bewegt wird.</a:t>
            </a:r>
          </a:p>
        </p:txBody>
      </p:sp>
      <p:sp>
        <p:nvSpPr>
          <p:cNvPr id="20" name="Rechteck 19"/>
          <p:cNvSpPr/>
          <p:nvPr/>
        </p:nvSpPr>
        <p:spPr>
          <a:xfrm>
            <a:off x="4125577" y="3861082"/>
            <a:ext cx="2130187" cy="523220"/>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negativ</a:t>
            </a:r>
            <a:endParaRPr lang="aa-ET" sz="2400" dirty="0">
              <a:ea typeface="Calibri" panose="020F0502020204030204" pitchFamily="34" charset="0"/>
              <a:cs typeface="Times New Roman" panose="02020603050405020304" pitchFamily="18" charset="0"/>
            </a:endParaRPr>
          </a:p>
        </p:txBody>
      </p:sp>
      <p:sp>
        <p:nvSpPr>
          <p:cNvPr id="21" name="Rechteck 20"/>
          <p:cNvSpPr/>
          <p:nvPr/>
        </p:nvSpPr>
        <p:spPr>
          <a:xfrm>
            <a:off x="6816664" y="3861082"/>
            <a:ext cx="2046770"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leicht negativ</a:t>
            </a:r>
            <a:endParaRPr lang="aa-ET" sz="2400" dirty="0">
              <a:ea typeface="Calibri" panose="020F0502020204030204" pitchFamily="34" charset="0"/>
              <a:cs typeface="Times New Roman" panose="02020603050405020304" pitchFamily="18" charset="0"/>
            </a:endParaRPr>
          </a:p>
        </p:txBody>
      </p:sp>
      <p:sp>
        <p:nvSpPr>
          <p:cNvPr id="22" name="Rechteck 21"/>
          <p:cNvSpPr/>
          <p:nvPr/>
        </p:nvSpPr>
        <p:spPr>
          <a:xfrm>
            <a:off x="293914" y="5181537"/>
            <a:ext cx="11651691" cy="1959511"/>
          </a:xfrm>
          <a:prstGeom prst="rect">
            <a:avLst/>
          </a:prstGeom>
        </p:spPr>
        <p:txBody>
          <a:bodyPr wrap="square">
            <a:spAutoFit/>
          </a:bodyPr>
          <a:lstStyle/>
          <a:p>
            <a:pPr>
              <a:spcAft>
                <a:spcPts val="800"/>
              </a:spcAft>
            </a:pPr>
            <a:r>
              <a:rPr lang="de-DE" sz="2800" dirty="0">
                <a:ea typeface="Calibri" panose="020F0502020204030204" pitchFamily="34" charset="0"/>
                <a:cs typeface="Times New Roman" panose="02020603050405020304" pitchFamily="18" charset="0"/>
              </a:rPr>
              <a:t>Mit dem Schieberegler kann Julia </a:t>
            </a:r>
            <a:r>
              <a:rPr lang="de-DE" sz="2800" b="1" dirty="0">
                <a:ea typeface="Calibri" panose="020F0502020204030204" pitchFamily="34" charset="0"/>
                <a:cs typeface="Times New Roman" panose="02020603050405020304" pitchFamily="18" charset="0"/>
              </a:rPr>
              <a:t>drei</a:t>
            </a:r>
            <a:r>
              <a:rPr lang="de-DE" sz="2800" dirty="0">
                <a:ea typeface="Calibri" panose="020F0502020204030204" pitchFamily="34" charset="0"/>
                <a:cs typeface="Times New Roman" panose="02020603050405020304" pitchFamily="18" charset="0"/>
              </a:rPr>
              <a:t> verschiedene </a:t>
            </a:r>
            <a:r>
              <a:rPr lang="de-DE" sz="2800" b="1" dirty="0">
                <a:ea typeface="Calibri" panose="020F0502020204030204" pitchFamily="34" charset="0"/>
                <a:cs typeface="Times New Roman" panose="02020603050405020304" pitchFamily="18" charset="0"/>
              </a:rPr>
              <a:t>Stärken</a:t>
            </a:r>
            <a:r>
              <a:rPr lang="de-DE" sz="2800" dirty="0">
                <a:ea typeface="Calibri" panose="020F0502020204030204" pitchFamily="34" charset="0"/>
                <a:cs typeface="Times New Roman" panose="02020603050405020304" pitchFamily="18" charset="0"/>
              </a:rPr>
              <a:t> für die </a:t>
            </a:r>
            <a:r>
              <a:rPr lang="de-DE" sz="2800" dirty="0">
                <a:solidFill>
                  <a:srgbClr val="FF0000"/>
                </a:solidFill>
                <a:ea typeface="Calibri" panose="020F0502020204030204" pitchFamily="34" charset="0"/>
                <a:cs typeface="Times New Roman" panose="02020603050405020304" pitchFamily="18" charset="0"/>
              </a:rPr>
              <a:t>Negativbewertung</a:t>
            </a:r>
            <a:r>
              <a:rPr lang="de-DE" sz="2800" dirty="0">
                <a:ea typeface="Calibri" panose="020F0502020204030204" pitchFamily="34" charset="0"/>
                <a:cs typeface="Times New Roman" panose="02020603050405020304" pitchFamily="18" charset="0"/>
              </a:rPr>
              <a:t> einstellen. </a:t>
            </a:r>
          </a:p>
          <a:p>
            <a:pPr>
              <a:spcAft>
                <a:spcPts val="800"/>
              </a:spcAft>
            </a:pPr>
            <a:r>
              <a:rPr lang="de-DE" sz="2800" dirty="0">
                <a:ea typeface="Calibri" panose="020F0502020204030204" pitchFamily="34" charset="0"/>
                <a:cs typeface="Times New Roman" panose="02020603050405020304" pitchFamily="18" charset="0"/>
              </a:rPr>
              <a:t>Je </a:t>
            </a:r>
            <a:r>
              <a:rPr lang="de-DE" sz="2800" b="1" dirty="0">
                <a:ea typeface="Calibri" panose="020F0502020204030204" pitchFamily="34" charset="0"/>
                <a:cs typeface="Times New Roman" panose="02020603050405020304" pitchFamily="18" charset="0"/>
              </a:rPr>
              <a:t>dicker</a:t>
            </a:r>
            <a:r>
              <a:rPr lang="de-DE" sz="2800" dirty="0">
                <a:ea typeface="Calibri" panose="020F0502020204030204" pitchFamily="34" charset="0"/>
                <a:cs typeface="Times New Roman" panose="02020603050405020304" pitchFamily="18" charset="0"/>
              </a:rPr>
              <a:t> der Rand des Sechsecks, desto</a:t>
            </a:r>
            <a:r>
              <a:rPr lang="de-DE" sz="2800" b="1" dirty="0">
                <a:ea typeface="Calibri" panose="020F0502020204030204" pitchFamily="34" charset="0"/>
                <a:cs typeface="Times New Roman" panose="02020603050405020304" pitchFamily="18" charset="0"/>
              </a:rPr>
              <a:t> negativer </a:t>
            </a:r>
            <a:r>
              <a:rPr lang="de-DE" sz="2800" dirty="0">
                <a:ea typeface="Calibri" panose="020F0502020204030204" pitchFamily="34" charset="0"/>
                <a:cs typeface="Times New Roman" panose="02020603050405020304" pitchFamily="18" charset="0"/>
              </a:rPr>
              <a:t>wird das Konzept gewichtet!</a:t>
            </a:r>
          </a:p>
          <a:p>
            <a:pPr algn="just">
              <a:spcAft>
                <a:spcPts val="800"/>
              </a:spcAft>
            </a:pPr>
            <a:endParaRPr lang="aa-ET" sz="2400" dirty="0">
              <a:ea typeface="Calibri" panose="020F0502020204030204" pitchFamily="34" charset="0"/>
              <a:cs typeface="Times New Roman" panose="02020603050405020304" pitchFamily="18" charset="0"/>
            </a:endParaRPr>
          </a:p>
        </p:txBody>
      </p:sp>
      <p:pic>
        <p:nvPicPr>
          <p:cNvPr id="5" name="Grafik 4">
            <a:extLst>
              <a:ext uri="{FF2B5EF4-FFF2-40B4-BE49-F238E27FC236}">
                <a16:creationId xmlns:a16="http://schemas.microsoft.com/office/drawing/2014/main" id="{773877C1-934F-3268-D0DF-31B11669E561}"/>
              </a:ext>
            </a:extLst>
          </p:cNvPr>
          <p:cNvPicPr>
            <a:picLocks noChangeAspect="1"/>
          </p:cNvPicPr>
          <p:nvPr/>
        </p:nvPicPr>
        <p:blipFill>
          <a:blip r:embed="rId4" cstate="print">
            <a:extLst>
              <a:ext uri="{28A0092B-C50C-407E-A947-70E740481C1C}">
                <a14:useLocalDpi xmlns:a14="http://schemas.microsoft.com/office/drawing/2010/main"/>
              </a:ext>
            </a:extLst>
          </a:blip>
          <a:srcRect/>
          <a:stretch/>
        </p:blipFill>
        <p:spPr>
          <a:xfrm>
            <a:off x="4409620" y="2884392"/>
            <a:ext cx="1562100" cy="1103062"/>
          </a:xfrm>
          <a:prstGeom prst="rect">
            <a:avLst/>
          </a:prstGeom>
        </p:spPr>
      </p:pic>
      <p:sp>
        <p:nvSpPr>
          <p:cNvPr id="3" name="Rechteck 2">
            <a:extLst>
              <a:ext uri="{FF2B5EF4-FFF2-40B4-BE49-F238E27FC236}">
                <a16:creationId xmlns:a16="http://schemas.microsoft.com/office/drawing/2014/main" id="{3FB9D9DF-C47E-C035-5EA1-D4B43423ACB0}"/>
              </a:ext>
            </a:extLst>
          </p:cNvPr>
          <p:cNvSpPr/>
          <p:nvPr/>
        </p:nvSpPr>
        <p:spPr>
          <a:xfrm>
            <a:off x="1517906" y="3861082"/>
            <a:ext cx="2046770"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sehr</a:t>
            </a:r>
            <a:br>
              <a:rPr lang="en-US" sz="2800" dirty="0">
                <a:ea typeface="Calibri" panose="020F0502020204030204" pitchFamily="34" charset="0"/>
                <a:cs typeface="Times New Roman" panose="02020603050405020304" pitchFamily="18" charset="0"/>
              </a:rPr>
            </a:br>
            <a:r>
              <a:rPr lang="en-US" sz="2800" dirty="0">
                <a:ea typeface="Calibri" panose="020F0502020204030204" pitchFamily="34" charset="0"/>
                <a:cs typeface="Times New Roman" panose="02020603050405020304" pitchFamily="18" charset="0"/>
              </a:rPr>
              <a:t>negativ</a:t>
            </a:r>
            <a:endParaRPr lang="aa-ET" sz="2400" dirty="0">
              <a:ea typeface="Calibri" panose="020F0502020204030204" pitchFamily="34" charset="0"/>
              <a:cs typeface="Times New Roman" panose="02020603050405020304" pitchFamily="18" charset="0"/>
            </a:endParaRPr>
          </a:p>
        </p:txBody>
      </p:sp>
      <p:pic>
        <p:nvPicPr>
          <p:cNvPr id="4" name="Grafik 3">
            <a:extLst>
              <a:ext uri="{FF2B5EF4-FFF2-40B4-BE49-F238E27FC236}">
                <a16:creationId xmlns:a16="http://schemas.microsoft.com/office/drawing/2014/main" id="{C152F8EC-34D6-0B57-F5D3-64B408E0E4E0}"/>
              </a:ext>
            </a:extLst>
          </p:cNvPr>
          <p:cNvPicPr>
            <a:picLocks noChangeAspect="1"/>
          </p:cNvPicPr>
          <p:nvPr/>
        </p:nvPicPr>
        <p:blipFill>
          <a:blip r:embed="rId5" cstate="print">
            <a:extLst>
              <a:ext uri="{28A0092B-C50C-407E-A947-70E740481C1C}">
                <a14:useLocalDpi xmlns:a14="http://schemas.microsoft.com/office/drawing/2010/main"/>
              </a:ext>
            </a:extLst>
          </a:blip>
          <a:srcRect/>
          <a:stretch/>
        </p:blipFill>
        <p:spPr>
          <a:xfrm>
            <a:off x="1760241" y="2884392"/>
            <a:ext cx="1562100" cy="1095544"/>
          </a:xfrm>
          <a:prstGeom prst="rect">
            <a:avLst/>
          </a:prstGeom>
        </p:spPr>
      </p:pic>
    </p:spTree>
    <p:extLst>
      <p:ext uri="{BB962C8B-B14F-4D97-AF65-F5344CB8AC3E}">
        <p14:creationId xmlns:p14="http://schemas.microsoft.com/office/powerpoint/2010/main" val="2123847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23E8E53F-85E4-8449-9B80-D143B9FFBF79}"/>
              </a:ext>
            </a:extLst>
          </p:cNvPr>
          <p:cNvPicPr>
            <a:picLocks noChangeAspect="1"/>
          </p:cNvPicPr>
          <p:nvPr/>
        </p:nvPicPr>
        <p:blipFill>
          <a:blip r:embed="rId3" cstate="print">
            <a:extLst>
              <a:ext uri="{28A0092B-C50C-407E-A947-70E740481C1C}">
                <a14:useLocalDpi xmlns:a14="http://schemas.microsoft.com/office/drawing/2010/main"/>
              </a:ext>
            </a:extLst>
          </a:blip>
          <a:srcRect/>
          <a:stretch/>
        </p:blipFill>
        <p:spPr>
          <a:xfrm>
            <a:off x="6802840" y="2399771"/>
            <a:ext cx="4690024" cy="3623308"/>
          </a:xfrm>
          <a:prstGeom prst="rect">
            <a:avLst/>
          </a:prstGeom>
        </p:spPr>
      </p:pic>
      <p:sp>
        <p:nvSpPr>
          <p:cNvPr id="2" name="Rechteck 1"/>
          <p:cNvSpPr/>
          <p:nvPr/>
        </p:nvSpPr>
        <p:spPr>
          <a:xfrm>
            <a:off x="204247" y="660091"/>
            <a:ext cx="11651691" cy="1384995"/>
          </a:xfrm>
          <a:prstGeom prst="rect">
            <a:avLst/>
          </a:prstGeom>
        </p:spPr>
        <p:txBody>
          <a:bodyPr wrap="square">
            <a:spAutoFit/>
          </a:bodyPr>
          <a:lstStyle/>
          <a:p>
            <a:r>
              <a:rPr lang="de-DE" sz="2800" dirty="0"/>
              <a:t>Julia steht der Tatsache, dass der Wochenmarkt „im Freien“ stattfindet, ambivalent gegenüber. </a:t>
            </a:r>
            <a:r>
              <a:rPr lang="de-DE" sz="2800" dirty="0">
                <a:solidFill>
                  <a:srgbClr val="902E7C"/>
                </a:solidFill>
              </a:rPr>
              <a:t>Ambivalent</a:t>
            </a:r>
            <a:r>
              <a:rPr lang="de-DE" sz="2800" dirty="0"/>
              <a:t> bedeutet, dass Julia diesbezüglich gemischte (das heißt sowohl positive als auch negative) Gefühle hat.</a:t>
            </a:r>
          </a:p>
        </p:txBody>
      </p:sp>
      <p:pic>
        <p:nvPicPr>
          <p:cNvPr id="12" name="Grafik 1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350631" y="5514327"/>
            <a:ext cx="267370" cy="289651"/>
          </a:xfrm>
          <a:prstGeom prst="rect">
            <a:avLst/>
          </a:prstGeom>
        </p:spPr>
      </p:pic>
      <p:sp>
        <p:nvSpPr>
          <p:cNvPr id="4" name="TextBox 3">
            <a:extLst>
              <a:ext uri="{FF2B5EF4-FFF2-40B4-BE49-F238E27FC236}">
                <a16:creationId xmlns:a16="http://schemas.microsoft.com/office/drawing/2014/main" id="{997C5FCD-F6DD-5049-B9D6-64FCAD0EB7E6}"/>
              </a:ext>
            </a:extLst>
          </p:cNvPr>
          <p:cNvSpPr txBox="1"/>
          <p:nvPr/>
        </p:nvSpPr>
        <p:spPr>
          <a:xfrm>
            <a:off x="699136" y="2955303"/>
            <a:ext cx="4949190" cy="3385542"/>
          </a:xfrm>
          <a:prstGeom prst="rect">
            <a:avLst/>
          </a:prstGeom>
          <a:noFill/>
        </p:spPr>
        <p:txBody>
          <a:bodyPr wrap="square" rtlCol="0">
            <a:spAutoFit/>
          </a:bodyPr>
          <a:lstStyle/>
          <a:p>
            <a:r>
              <a:rPr lang="de-DE" sz="2800" dirty="0"/>
              <a:t>Um eine </a:t>
            </a:r>
            <a:r>
              <a:rPr lang="de-DE" sz="2800" dirty="0">
                <a:solidFill>
                  <a:srgbClr val="902E7C"/>
                </a:solidFill>
              </a:rPr>
              <a:t>Ambivalenz</a:t>
            </a:r>
            <a:r>
              <a:rPr lang="de-DE" sz="2800" dirty="0"/>
              <a:t> abzubilden, klickt Julia auf das Kästchen unter dem Schieberegler. Ambivalenzen werden als </a:t>
            </a:r>
            <a:r>
              <a:rPr lang="de-DE" sz="2800" dirty="0">
                <a:solidFill>
                  <a:srgbClr val="902E7C"/>
                </a:solidFill>
              </a:rPr>
              <a:t>sich überlagernde</a:t>
            </a:r>
            <a:r>
              <a:rPr lang="de-DE" sz="2800" dirty="0">
                <a:solidFill>
                  <a:srgbClr val="FF0000"/>
                </a:solidFill>
              </a:rPr>
              <a:t> </a:t>
            </a:r>
            <a:r>
              <a:rPr lang="de-DE" sz="2800" dirty="0">
                <a:solidFill>
                  <a:srgbClr val="902E7C"/>
                </a:solidFill>
              </a:rPr>
              <a:t>violette Ovale und Sechsecke</a:t>
            </a:r>
            <a:r>
              <a:rPr lang="de-DE" sz="2800" dirty="0"/>
              <a:t> dargestellt.</a:t>
            </a:r>
          </a:p>
          <a:p>
            <a:endParaRPr lang="en-US" sz="2800" dirty="0"/>
          </a:p>
          <a:p>
            <a:endParaRPr lang="en-US" dirty="0"/>
          </a:p>
        </p:txBody>
      </p:sp>
      <p:cxnSp>
        <p:nvCxnSpPr>
          <p:cNvPr id="7" name="Straight Arrow Connector 6">
            <a:extLst>
              <a:ext uri="{FF2B5EF4-FFF2-40B4-BE49-F238E27FC236}">
                <a16:creationId xmlns:a16="http://schemas.microsoft.com/office/drawing/2014/main" id="{7534066D-9241-7B4F-B138-476BF85835D2}"/>
              </a:ext>
            </a:extLst>
          </p:cNvPr>
          <p:cNvCxnSpPr>
            <a:cxnSpLocks/>
          </p:cNvCxnSpPr>
          <p:nvPr/>
        </p:nvCxnSpPr>
        <p:spPr>
          <a:xfrm>
            <a:off x="5269230" y="3634740"/>
            <a:ext cx="3074670" cy="108585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0183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2B4DDB-50CD-E948-AA69-FF193B18E690}"/>
              </a:ext>
            </a:extLst>
          </p:cNvPr>
          <p:cNvSpPr/>
          <p:nvPr/>
        </p:nvSpPr>
        <p:spPr>
          <a:xfrm>
            <a:off x="660407" y="1575603"/>
            <a:ext cx="11215548" cy="1815882"/>
          </a:xfrm>
          <a:prstGeom prst="rect">
            <a:avLst/>
          </a:prstGeom>
        </p:spPr>
        <p:txBody>
          <a:bodyPr wrap="square">
            <a:spAutoFit/>
          </a:bodyPr>
          <a:lstStyle/>
          <a:p>
            <a:r>
              <a:rPr lang="de-DE" sz="2800" dirty="0"/>
              <a:t>Unten sehen Sie alle Farben und Formen mit ihren jeweiligen Bedeutungen.</a:t>
            </a:r>
          </a:p>
          <a:p>
            <a:r>
              <a:rPr lang="de-DE" sz="2800" dirty="0"/>
              <a:t>Je dicker der Rand (bei Grün und Rot), desto intensiver die emotionale Bewertung. </a:t>
            </a:r>
          </a:p>
          <a:p>
            <a:endParaRPr lang="en-US" sz="2800" dirty="0"/>
          </a:p>
        </p:txBody>
      </p:sp>
      <p:sp>
        <p:nvSpPr>
          <p:cNvPr id="4" name="Rectangle 3">
            <a:extLst>
              <a:ext uri="{FF2B5EF4-FFF2-40B4-BE49-F238E27FC236}">
                <a16:creationId xmlns:a16="http://schemas.microsoft.com/office/drawing/2014/main" id="{71791614-82CF-FF45-A58E-A420F7B9B496}"/>
              </a:ext>
            </a:extLst>
          </p:cNvPr>
          <p:cNvSpPr/>
          <p:nvPr/>
        </p:nvSpPr>
        <p:spPr>
          <a:xfrm>
            <a:off x="2558014" y="3372807"/>
            <a:ext cx="1329880" cy="814068"/>
          </a:xfrm>
          <a:prstGeom prst="rect">
            <a:avLst/>
          </a:prstGeom>
          <a:solidFill>
            <a:srgbClr val="FFFFD3"/>
          </a:solidFill>
          <a:ln w="50800">
            <a:solidFill>
              <a:srgbClr val="EDFA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50">
              <a:solidFill>
                <a:schemeClr val="tx1"/>
              </a:solidFill>
            </a:endParaRPr>
          </a:p>
        </p:txBody>
      </p:sp>
      <p:sp>
        <p:nvSpPr>
          <p:cNvPr id="22" name="TextBox 21">
            <a:extLst>
              <a:ext uri="{FF2B5EF4-FFF2-40B4-BE49-F238E27FC236}">
                <a16:creationId xmlns:a16="http://schemas.microsoft.com/office/drawing/2014/main" id="{072FD842-8D0F-674F-887C-43D761277773}"/>
              </a:ext>
            </a:extLst>
          </p:cNvPr>
          <p:cNvSpPr txBox="1"/>
          <p:nvPr/>
        </p:nvSpPr>
        <p:spPr>
          <a:xfrm>
            <a:off x="2757054" y="4661064"/>
            <a:ext cx="936025" cy="400110"/>
          </a:xfrm>
          <a:prstGeom prst="rect">
            <a:avLst/>
          </a:prstGeom>
          <a:noFill/>
        </p:spPr>
        <p:txBody>
          <a:bodyPr wrap="none" rtlCol="0">
            <a:spAutoFit/>
          </a:bodyPr>
          <a:lstStyle/>
          <a:p>
            <a:r>
              <a:rPr lang="en-US" sz="2000"/>
              <a:t>neutral</a:t>
            </a:r>
          </a:p>
        </p:txBody>
      </p:sp>
      <p:sp>
        <p:nvSpPr>
          <p:cNvPr id="23" name="TextBox 22">
            <a:extLst>
              <a:ext uri="{FF2B5EF4-FFF2-40B4-BE49-F238E27FC236}">
                <a16:creationId xmlns:a16="http://schemas.microsoft.com/office/drawing/2014/main" id="{C942AE31-6EFC-9F4E-8ECD-D723092FB4DA}"/>
              </a:ext>
            </a:extLst>
          </p:cNvPr>
          <p:cNvSpPr txBox="1"/>
          <p:nvPr/>
        </p:nvSpPr>
        <p:spPr>
          <a:xfrm>
            <a:off x="6018164" y="4661064"/>
            <a:ext cx="1003095" cy="400110"/>
          </a:xfrm>
          <a:prstGeom prst="rect">
            <a:avLst/>
          </a:prstGeom>
          <a:noFill/>
        </p:spPr>
        <p:txBody>
          <a:bodyPr wrap="none" rtlCol="0">
            <a:spAutoFit/>
          </a:bodyPr>
          <a:lstStyle/>
          <a:p>
            <a:r>
              <a:rPr lang="en-US" sz="2000" dirty="0"/>
              <a:t> negativ</a:t>
            </a:r>
          </a:p>
        </p:txBody>
      </p:sp>
      <p:sp>
        <p:nvSpPr>
          <p:cNvPr id="24" name="TextBox 23">
            <a:extLst>
              <a:ext uri="{FF2B5EF4-FFF2-40B4-BE49-F238E27FC236}">
                <a16:creationId xmlns:a16="http://schemas.microsoft.com/office/drawing/2014/main" id="{32225678-5DF8-B547-8609-74F959A18C04}"/>
              </a:ext>
            </a:extLst>
          </p:cNvPr>
          <p:cNvSpPr txBox="1"/>
          <p:nvPr/>
        </p:nvSpPr>
        <p:spPr>
          <a:xfrm>
            <a:off x="4237200" y="4661064"/>
            <a:ext cx="1348703" cy="400110"/>
          </a:xfrm>
          <a:prstGeom prst="rect">
            <a:avLst/>
          </a:prstGeom>
          <a:noFill/>
        </p:spPr>
        <p:txBody>
          <a:bodyPr wrap="none" rtlCol="0">
            <a:spAutoFit/>
          </a:bodyPr>
          <a:lstStyle/>
          <a:p>
            <a:r>
              <a:rPr lang="en-US" sz="2000"/>
              <a:t>ambivalent</a:t>
            </a:r>
          </a:p>
        </p:txBody>
      </p:sp>
      <p:sp>
        <p:nvSpPr>
          <p:cNvPr id="26" name="TextBox 25">
            <a:extLst>
              <a:ext uri="{FF2B5EF4-FFF2-40B4-BE49-F238E27FC236}">
                <a16:creationId xmlns:a16="http://schemas.microsoft.com/office/drawing/2014/main" id="{3118CB28-BD6B-D145-B4A0-B31F09526D86}"/>
              </a:ext>
            </a:extLst>
          </p:cNvPr>
          <p:cNvSpPr txBox="1"/>
          <p:nvPr/>
        </p:nvSpPr>
        <p:spPr>
          <a:xfrm>
            <a:off x="7776995" y="4661064"/>
            <a:ext cx="933269" cy="400110"/>
          </a:xfrm>
          <a:prstGeom prst="rect">
            <a:avLst/>
          </a:prstGeom>
          <a:noFill/>
        </p:spPr>
        <p:txBody>
          <a:bodyPr wrap="none" rtlCol="0">
            <a:spAutoFit/>
          </a:bodyPr>
          <a:lstStyle/>
          <a:p>
            <a:r>
              <a:rPr lang="en-US" sz="2000" dirty="0"/>
              <a:t> positiv</a:t>
            </a:r>
          </a:p>
        </p:txBody>
      </p:sp>
      <p:sp>
        <p:nvSpPr>
          <p:cNvPr id="69" name="Oval 68">
            <a:extLst>
              <a:ext uri="{FF2B5EF4-FFF2-40B4-BE49-F238E27FC236}">
                <a16:creationId xmlns:a16="http://schemas.microsoft.com/office/drawing/2014/main" id="{983CA409-82DE-D647-BF77-0FE16B13B461}"/>
              </a:ext>
            </a:extLst>
          </p:cNvPr>
          <p:cNvSpPr/>
          <p:nvPr/>
        </p:nvSpPr>
        <p:spPr>
          <a:xfrm>
            <a:off x="7582088" y="3323474"/>
            <a:ext cx="1391114" cy="912733"/>
          </a:xfrm>
          <a:prstGeom prst="ellipse">
            <a:avLst/>
          </a:prstGeom>
          <a:solidFill>
            <a:srgbClr val="DAFFD3"/>
          </a:solidFill>
          <a:ln w="38100">
            <a:solidFill>
              <a:srgbClr val="49FF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0"/>
              </a:spcAft>
            </a:pPr>
            <a:endParaRPr lang="aa-ET" sz="2000">
              <a:effectLst/>
              <a:latin typeface="Times New Roman" panose="02020603050405020304" pitchFamily="18" charset="0"/>
              <a:ea typeface="Times New Roman" panose="02020603050405020304" pitchFamily="18" charset="0"/>
            </a:endParaRPr>
          </a:p>
        </p:txBody>
      </p:sp>
      <p:pic>
        <p:nvPicPr>
          <p:cNvPr id="9" name="Picture 8">
            <a:extLst>
              <a:ext uri="{FF2B5EF4-FFF2-40B4-BE49-F238E27FC236}">
                <a16:creationId xmlns:a16="http://schemas.microsoft.com/office/drawing/2014/main" id="{93C2AB88-D1FF-0F43-A345-1827B180C75B}"/>
              </a:ext>
            </a:extLst>
          </p:cNvPr>
          <p:cNvPicPr>
            <a:picLocks noChangeAspect="1"/>
          </p:cNvPicPr>
          <p:nvPr/>
        </p:nvPicPr>
        <p:blipFill>
          <a:blip r:embed="rId3"/>
          <a:stretch>
            <a:fillRect/>
          </a:stretch>
        </p:blipFill>
        <p:spPr>
          <a:xfrm>
            <a:off x="4007061" y="3209277"/>
            <a:ext cx="1668631" cy="1141128"/>
          </a:xfrm>
          <a:prstGeom prst="rect">
            <a:avLst/>
          </a:prstGeom>
        </p:spPr>
      </p:pic>
      <p:pic>
        <p:nvPicPr>
          <p:cNvPr id="10" name="Picture 9">
            <a:extLst>
              <a:ext uri="{FF2B5EF4-FFF2-40B4-BE49-F238E27FC236}">
                <a16:creationId xmlns:a16="http://schemas.microsoft.com/office/drawing/2014/main" id="{55A44F8B-4D5C-E745-AFBF-A30B7B09C71F}"/>
              </a:ext>
            </a:extLst>
          </p:cNvPr>
          <p:cNvPicPr>
            <a:picLocks noChangeAspect="1"/>
          </p:cNvPicPr>
          <p:nvPr/>
        </p:nvPicPr>
        <p:blipFill>
          <a:blip r:embed="rId4"/>
          <a:stretch>
            <a:fillRect/>
          </a:stretch>
        </p:blipFill>
        <p:spPr>
          <a:xfrm>
            <a:off x="5585903" y="3197693"/>
            <a:ext cx="1935650" cy="1279114"/>
          </a:xfrm>
          <a:prstGeom prst="rect">
            <a:avLst/>
          </a:prstGeom>
        </p:spPr>
      </p:pic>
    </p:spTree>
    <p:extLst>
      <p:ext uri="{BB962C8B-B14F-4D97-AF65-F5344CB8AC3E}">
        <p14:creationId xmlns:p14="http://schemas.microsoft.com/office/powerpoint/2010/main" val="1301471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3FA68E-1F56-D84D-9971-8CBFCD53D8CA}"/>
              </a:ext>
            </a:extLst>
          </p:cNvPr>
          <p:cNvSpPr/>
          <p:nvPr/>
        </p:nvSpPr>
        <p:spPr>
          <a:xfrm>
            <a:off x="1402654" y="1375654"/>
            <a:ext cx="6237820" cy="1333698"/>
          </a:xfrm>
          <a:prstGeom prst="rect">
            <a:avLst/>
          </a:prstGeom>
        </p:spPr>
        <p:txBody>
          <a:bodyPr wrap="square">
            <a:spAutoFit/>
          </a:bodyPr>
          <a:lstStyle/>
          <a:p>
            <a:pPr algn="just">
              <a:spcAft>
                <a:spcPts val="800"/>
              </a:spcAft>
            </a:pPr>
            <a:r>
              <a:rPr lang="de-DE" sz="2800" dirty="0">
                <a:ea typeface="Calibri" panose="020F0502020204030204" pitchFamily="34" charset="0"/>
                <a:cs typeface="Times New Roman" panose="02020603050405020304" pitchFamily="18" charset="0"/>
              </a:rPr>
              <a:t>Als Nächstes möchte Julia die Konzepte miteinander in Beziehung setzen. </a:t>
            </a:r>
          </a:p>
          <a:p>
            <a:pPr algn="just">
              <a:spcAft>
                <a:spcPts val="800"/>
              </a:spcAft>
            </a:pPr>
            <a:endParaRPr lang="en-US" dirty="0">
              <a:ea typeface="Calibri" panose="020F0502020204030204" pitchFamily="34" charset="0"/>
              <a:cs typeface="Times New Roman" panose="02020603050405020304" pitchFamily="18" charset="0"/>
            </a:endParaRPr>
          </a:p>
        </p:txBody>
      </p:sp>
      <p:sp>
        <p:nvSpPr>
          <p:cNvPr id="18" name="Rectangle 13">
            <a:extLst>
              <a:ext uri="{FF2B5EF4-FFF2-40B4-BE49-F238E27FC236}">
                <a16:creationId xmlns:a16="http://schemas.microsoft.com/office/drawing/2014/main" id="{9FE4B4AC-822E-714E-9258-75D323D75757}"/>
              </a:ext>
            </a:extLst>
          </p:cNvPr>
          <p:cNvSpPr/>
          <p:nvPr/>
        </p:nvSpPr>
        <p:spPr>
          <a:xfrm>
            <a:off x="262768" y="820173"/>
            <a:ext cx="5862609"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9FE4B4AC-822E-714E-9258-75D323D75757}"/>
              </a:ext>
            </a:extLst>
          </p:cNvPr>
          <p:cNvSpPr/>
          <p:nvPr/>
        </p:nvSpPr>
        <p:spPr>
          <a:xfrm>
            <a:off x="6789108" y="766129"/>
            <a:ext cx="5294756"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fik 4">
            <a:extLst>
              <a:ext uri="{FF2B5EF4-FFF2-40B4-BE49-F238E27FC236}">
                <a16:creationId xmlns:a16="http://schemas.microsoft.com/office/drawing/2014/main" id="{ED3E108D-8A7F-7894-E46C-4F0D828BB47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680254" y="2709352"/>
            <a:ext cx="5296020" cy="3454400"/>
          </a:xfrm>
          <a:prstGeom prst="rect">
            <a:avLst/>
          </a:prstGeom>
        </p:spPr>
      </p:pic>
    </p:spTree>
    <p:extLst>
      <p:ext uri="{BB962C8B-B14F-4D97-AF65-F5344CB8AC3E}">
        <p14:creationId xmlns:p14="http://schemas.microsoft.com/office/powerpoint/2010/main" val="1025852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D18D0798-E2D8-B905-0504-B9B967EA84C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7229140" y="576260"/>
            <a:ext cx="3499388" cy="2620941"/>
          </a:xfrm>
          <a:prstGeom prst="rect">
            <a:avLst/>
          </a:prstGeom>
        </p:spPr>
      </p:pic>
      <p:sp>
        <p:nvSpPr>
          <p:cNvPr id="15" name="Rectangle 1">
            <a:extLst>
              <a:ext uri="{FF2B5EF4-FFF2-40B4-BE49-F238E27FC236}">
                <a16:creationId xmlns:a16="http://schemas.microsoft.com/office/drawing/2014/main" id="{433FA68E-1F56-D84D-9971-8CBFCD53D8CA}"/>
              </a:ext>
            </a:extLst>
          </p:cNvPr>
          <p:cNvSpPr/>
          <p:nvPr/>
        </p:nvSpPr>
        <p:spPr>
          <a:xfrm>
            <a:off x="341630" y="491282"/>
            <a:ext cx="5311972" cy="4001095"/>
          </a:xfrm>
          <a:prstGeom prst="rect">
            <a:avLst/>
          </a:prstGeom>
        </p:spPr>
        <p:txBody>
          <a:bodyPr wrap="square">
            <a:spAutoFit/>
          </a:bodyPr>
          <a:lstStyle/>
          <a:p>
            <a:pPr>
              <a:spcAft>
                <a:spcPts val="800"/>
              </a:spcAft>
            </a:pPr>
            <a:r>
              <a:rPr lang="de-DE" sz="2800" dirty="0">
                <a:ea typeface="Calibri" panose="020F0502020204030204" pitchFamily="34" charset="0"/>
                <a:cs typeface="Times New Roman" panose="02020603050405020304" pitchFamily="18" charset="0"/>
              </a:rPr>
              <a:t>Um zwei Konzepte miteinander zu verbinden, muss Julia auf beide Konzepte ein Mal klicken. </a:t>
            </a:r>
          </a:p>
          <a:p>
            <a:pPr>
              <a:spcAft>
                <a:spcPts val="800"/>
              </a:spcAft>
            </a:pPr>
            <a:endParaRPr lang="de-DE" sz="1000" dirty="0"/>
          </a:p>
          <a:p>
            <a:pPr>
              <a:spcAft>
                <a:spcPts val="800"/>
              </a:spcAft>
            </a:pPr>
            <a:r>
              <a:rPr lang="de-DE" sz="2800" dirty="0"/>
              <a:t>Durch einen einfachen Mausklick auf eines der Konzepte wird dieses ausgewählt und ist dann blau hervorgehoben.</a:t>
            </a:r>
            <a:endParaRPr lang="de-DE" sz="2800" dirty="0">
              <a:ea typeface="Calibri" panose="020F0502020204030204" pitchFamily="34" charset="0"/>
              <a:cs typeface="Times New Roman" panose="02020603050405020304" pitchFamily="18" charset="0"/>
            </a:endParaRPr>
          </a:p>
          <a:p>
            <a:pPr>
              <a:spcAft>
                <a:spcPts val="800"/>
              </a:spcAft>
            </a:pPr>
            <a:endParaRPr lang="de-DE" sz="2800" dirty="0">
              <a:ea typeface="Calibri" panose="020F0502020204030204" pitchFamily="34" charset="0"/>
              <a:cs typeface="Times New Roman" panose="02020603050405020304" pitchFamily="18" charset="0"/>
            </a:endParaRPr>
          </a:p>
        </p:txBody>
      </p:sp>
      <p:pic>
        <p:nvPicPr>
          <p:cNvPr id="17" name="Grafik 21">
            <a:extLst>
              <a:ext uri="{FF2B5EF4-FFF2-40B4-BE49-F238E27FC236}">
                <a16:creationId xmlns:a16="http://schemas.microsoft.com/office/drawing/2014/main" id="{35EC7249-FC35-0943-85CE-32AA0C00202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259309" y="1324597"/>
            <a:ext cx="267370" cy="289651"/>
          </a:xfrm>
          <a:prstGeom prst="rect">
            <a:avLst/>
          </a:prstGeom>
        </p:spPr>
      </p:pic>
      <p:pic>
        <p:nvPicPr>
          <p:cNvPr id="2" name="Grafik 1">
            <a:extLst>
              <a:ext uri="{FF2B5EF4-FFF2-40B4-BE49-F238E27FC236}">
                <a16:creationId xmlns:a16="http://schemas.microsoft.com/office/drawing/2014/main" id="{4A511516-1B92-C590-E2B9-6D616205CF8F}"/>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7321821" y="4233275"/>
            <a:ext cx="3406706" cy="2517750"/>
          </a:xfrm>
          <a:prstGeom prst="rect">
            <a:avLst/>
          </a:prstGeom>
        </p:spPr>
      </p:pic>
      <p:sp>
        <p:nvSpPr>
          <p:cNvPr id="3" name="TextBox 5">
            <a:extLst>
              <a:ext uri="{FF2B5EF4-FFF2-40B4-BE49-F238E27FC236}">
                <a16:creationId xmlns:a16="http://schemas.microsoft.com/office/drawing/2014/main" id="{225C1113-1120-6172-E675-B40EAF53403F}"/>
              </a:ext>
            </a:extLst>
          </p:cNvPr>
          <p:cNvSpPr txBox="1"/>
          <p:nvPr/>
        </p:nvSpPr>
        <p:spPr>
          <a:xfrm>
            <a:off x="341630" y="4200643"/>
            <a:ext cx="4911966" cy="1815882"/>
          </a:xfrm>
          <a:prstGeom prst="rect">
            <a:avLst/>
          </a:prstGeom>
          <a:noFill/>
        </p:spPr>
        <p:txBody>
          <a:bodyPr wrap="square" rtlCol="0">
            <a:spAutoFit/>
          </a:bodyPr>
          <a:lstStyle/>
          <a:p>
            <a:r>
              <a:rPr lang="de-DE" sz="2800" dirty="0"/>
              <a:t>Ein einfacher Mausklick auf das zweite Konzept führt dazu, dass eine Verbindung zwischen den beiden Konzepten erscheint. </a:t>
            </a:r>
          </a:p>
        </p:txBody>
      </p:sp>
      <p:pic>
        <p:nvPicPr>
          <p:cNvPr id="8" name="Grafik 21">
            <a:extLst>
              <a:ext uri="{FF2B5EF4-FFF2-40B4-BE49-F238E27FC236}">
                <a16:creationId xmlns:a16="http://schemas.microsoft.com/office/drawing/2014/main" id="{8AD1CC4E-52C6-56F7-47F2-40338D96119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251267" y="6203188"/>
            <a:ext cx="267370" cy="289651"/>
          </a:xfrm>
          <a:prstGeom prst="rect">
            <a:avLst/>
          </a:prstGeom>
        </p:spPr>
      </p:pic>
    </p:spTree>
    <p:extLst>
      <p:ext uri="{BB962C8B-B14F-4D97-AF65-F5344CB8AC3E}">
        <p14:creationId xmlns:p14="http://schemas.microsoft.com/office/powerpoint/2010/main" val="4037613792"/>
      </p:ext>
    </p:extLst>
  </p:cSld>
  <p:clrMapOvr>
    <a:masterClrMapping/>
  </p:clrMapOvr>
  <p:extLst>
    <p:ext uri="{6950BFC3-D8DA-4A85-94F7-54DA5524770B}">
      <p188:commentRel xmlns:p188="http://schemas.microsoft.com/office/powerpoint/2018/8/main" xmlns="" r:id="rId6"/>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6832AC5A-A9C4-4B75-8B24-E6BBFE6595B2}"/>
              </a:ext>
            </a:extLst>
          </p:cNvPr>
          <p:cNvPicPr>
            <a:picLocks noChangeAspect="1"/>
          </p:cNvPicPr>
          <p:nvPr/>
        </p:nvPicPr>
        <p:blipFill>
          <a:blip r:embed="rId3"/>
          <a:stretch>
            <a:fillRect/>
          </a:stretch>
        </p:blipFill>
        <p:spPr>
          <a:xfrm>
            <a:off x="8224608" y="3365783"/>
            <a:ext cx="2800350" cy="1485900"/>
          </a:xfrm>
          <a:prstGeom prst="rect">
            <a:avLst/>
          </a:prstGeom>
        </p:spPr>
      </p:pic>
      <p:pic>
        <p:nvPicPr>
          <p:cNvPr id="5" name="Grafik 4">
            <a:extLst>
              <a:ext uri="{FF2B5EF4-FFF2-40B4-BE49-F238E27FC236}">
                <a16:creationId xmlns:a16="http://schemas.microsoft.com/office/drawing/2014/main" id="{97F99903-0FEC-5ED7-6D06-3A10486D500A}"/>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9059660" y="663201"/>
            <a:ext cx="2653390" cy="1969295"/>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176175" y="663003"/>
            <a:ext cx="8194275" cy="1538883"/>
          </a:xfrm>
          <a:prstGeom prst="rect">
            <a:avLst/>
          </a:prstGeom>
          <a:noFill/>
        </p:spPr>
        <p:txBody>
          <a:bodyPr wrap="square" rtlCol="0">
            <a:spAutoFit/>
          </a:bodyPr>
          <a:lstStyle/>
          <a:p>
            <a:r>
              <a:rPr lang="de-DE" sz="2200" dirty="0"/>
              <a:t>Schauen wir uns die verschiedenen Verbindungsoptionen an. </a:t>
            </a:r>
          </a:p>
          <a:p>
            <a:r>
              <a:rPr lang="de-DE" sz="2200" dirty="0"/>
              <a:t>Wenn Julia doppelt auf die Verbindung klickt, wird das Menü angezeigt.</a:t>
            </a:r>
            <a:br>
              <a:rPr lang="en-US" sz="2800" dirty="0">
                <a:highlight>
                  <a:srgbClr val="00FFFF"/>
                </a:highlight>
              </a:rPr>
            </a:br>
            <a:endParaRPr lang="de-DE" sz="2800" dirty="0">
              <a:highlight>
                <a:srgbClr val="00FFFF"/>
              </a:highlight>
            </a:endParaRPr>
          </a:p>
        </p:txBody>
      </p:sp>
      <p:sp>
        <p:nvSpPr>
          <p:cNvPr id="12" name="TextBox 11">
            <a:extLst>
              <a:ext uri="{FF2B5EF4-FFF2-40B4-BE49-F238E27FC236}">
                <a16:creationId xmlns:a16="http://schemas.microsoft.com/office/drawing/2014/main" id="{915D366D-2E48-8F41-AA41-55DB51722110}"/>
              </a:ext>
            </a:extLst>
          </p:cNvPr>
          <p:cNvSpPr txBox="1"/>
          <p:nvPr/>
        </p:nvSpPr>
        <p:spPr>
          <a:xfrm>
            <a:off x="185571" y="2717122"/>
            <a:ext cx="6951326" cy="3477875"/>
          </a:xfrm>
          <a:prstGeom prst="rect">
            <a:avLst/>
          </a:prstGeom>
          <a:noFill/>
        </p:spPr>
        <p:txBody>
          <a:bodyPr wrap="square" rtlCol="0">
            <a:spAutoFit/>
          </a:bodyPr>
          <a:lstStyle/>
          <a:p>
            <a:r>
              <a:rPr lang="de-DE" sz="2200" dirty="0"/>
              <a:t>Eine </a:t>
            </a:r>
            <a:r>
              <a:rPr lang="de-DE" sz="2200" b="1" dirty="0"/>
              <a:t>durchgehende Verbindung </a:t>
            </a:r>
            <a:r>
              <a:rPr lang="de-DE" sz="2200" dirty="0"/>
              <a:t>zeigt, dass </a:t>
            </a:r>
            <a:r>
              <a:rPr lang="de-DE" sz="2200" b="1" dirty="0"/>
              <a:t>zwei Konzepte miteinander vereinbar sind oder sich gegenseitig unterstützen. </a:t>
            </a:r>
          </a:p>
          <a:p>
            <a:endParaRPr lang="de-DE" sz="2200" dirty="0"/>
          </a:p>
          <a:p>
            <a:r>
              <a:rPr lang="de-DE" sz="2200" dirty="0"/>
              <a:t>Eine </a:t>
            </a:r>
            <a:r>
              <a:rPr lang="de-DE" sz="2200" b="1" dirty="0"/>
              <a:t>gestrichelte Verbindung </a:t>
            </a:r>
            <a:r>
              <a:rPr lang="de-DE" sz="2200" dirty="0"/>
              <a:t>zeigt, dass </a:t>
            </a:r>
            <a:r>
              <a:rPr lang="de-DE" sz="2200" b="1" dirty="0"/>
              <a:t>zwei Konzepte im Widerspruch zueinander stehen. </a:t>
            </a:r>
          </a:p>
          <a:p>
            <a:endParaRPr lang="de-DE" sz="2200" dirty="0"/>
          </a:p>
          <a:p>
            <a:r>
              <a:rPr lang="de-DE" sz="2200" dirty="0"/>
              <a:t>Julia kann mit dem Schieberegler den Grad der Übereinstimmung beziehungsweise der Nichtübereinstimmung zwischen den Konzepten abbilden. </a:t>
            </a:r>
          </a:p>
        </p:txBody>
      </p:sp>
      <p:cxnSp>
        <p:nvCxnSpPr>
          <p:cNvPr id="24" name="Gerade Verbindung mit Pfeil 23"/>
          <p:cNvCxnSpPr>
            <a:cxnSpLocks/>
          </p:cNvCxnSpPr>
          <p:nvPr/>
        </p:nvCxnSpPr>
        <p:spPr>
          <a:xfrm flipV="1">
            <a:off x="6096000" y="4411442"/>
            <a:ext cx="3683267" cy="1239327"/>
          </a:xfrm>
          <a:prstGeom prst="straightConnector1">
            <a:avLst/>
          </a:prstGeom>
          <a:ln w="22225" cap="rnd">
            <a:round/>
            <a:tailEnd type="triangle" w="lg" len="lg"/>
          </a:ln>
        </p:spPr>
        <p:style>
          <a:lnRef idx="1">
            <a:schemeClr val="dk1"/>
          </a:lnRef>
          <a:fillRef idx="0">
            <a:schemeClr val="dk1"/>
          </a:fillRef>
          <a:effectRef idx="0">
            <a:schemeClr val="dk1"/>
          </a:effectRef>
          <a:fontRef idx="minor">
            <a:schemeClr val="tx1"/>
          </a:fontRef>
        </p:style>
      </p:cxnSp>
      <p:cxnSp>
        <p:nvCxnSpPr>
          <p:cNvPr id="21" name="Gerade Verbindung mit Pfeil 20"/>
          <p:cNvCxnSpPr>
            <a:cxnSpLocks/>
          </p:cNvCxnSpPr>
          <p:nvPr/>
        </p:nvCxnSpPr>
        <p:spPr>
          <a:xfrm>
            <a:off x="7358332" y="1354347"/>
            <a:ext cx="2780243" cy="232490"/>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pic>
        <p:nvPicPr>
          <p:cNvPr id="9" name="Grafik 24">
            <a:extLst>
              <a:ext uri="{FF2B5EF4-FFF2-40B4-BE49-F238E27FC236}">
                <a16:creationId xmlns:a16="http://schemas.microsoft.com/office/drawing/2014/main" id="{26EADC5F-E81C-E348-B261-99207C6A17BB}"/>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932791" y="4394518"/>
            <a:ext cx="267370" cy="289651"/>
          </a:xfrm>
          <a:prstGeom prst="rect">
            <a:avLst/>
          </a:prstGeom>
        </p:spPr>
      </p:pic>
    </p:spTree>
    <p:extLst>
      <p:ext uri="{BB962C8B-B14F-4D97-AF65-F5344CB8AC3E}">
        <p14:creationId xmlns:p14="http://schemas.microsoft.com/office/powerpoint/2010/main" val="2720270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E2B728D8-AC08-478A-9864-CA959DFA26E4}"/>
              </a:ext>
            </a:extLst>
          </p:cNvPr>
          <p:cNvPicPr>
            <a:picLocks noChangeAspect="1"/>
          </p:cNvPicPr>
          <p:nvPr/>
        </p:nvPicPr>
        <p:blipFill>
          <a:blip r:embed="rId3"/>
          <a:stretch>
            <a:fillRect/>
          </a:stretch>
        </p:blipFill>
        <p:spPr>
          <a:xfrm>
            <a:off x="7344079" y="2292446"/>
            <a:ext cx="3826038" cy="3481413"/>
          </a:xfrm>
          <a:prstGeom prst="rect">
            <a:avLst/>
          </a:prstGeom>
        </p:spPr>
      </p:pic>
      <p:pic>
        <p:nvPicPr>
          <p:cNvPr id="3" name="Grafik 2">
            <a:extLst>
              <a:ext uri="{FF2B5EF4-FFF2-40B4-BE49-F238E27FC236}">
                <a16:creationId xmlns:a16="http://schemas.microsoft.com/office/drawing/2014/main" id="{58723DE8-6921-4DE2-8236-11871715DB99}"/>
              </a:ext>
            </a:extLst>
          </p:cNvPr>
          <p:cNvPicPr>
            <a:picLocks noChangeAspect="1"/>
          </p:cNvPicPr>
          <p:nvPr/>
        </p:nvPicPr>
        <p:blipFill>
          <a:blip r:embed="rId4"/>
          <a:stretch>
            <a:fillRect/>
          </a:stretch>
        </p:blipFill>
        <p:spPr>
          <a:xfrm>
            <a:off x="602410" y="3197442"/>
            <a:ext cx="3398957" cy="1815881"/>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312694" y="890569"/>
            <a:ext cx="9392778" cy="1815882"/>
          </a:xfrm>
          <a:prstGeom prst="rect">
            <a:avLst/>
          </a:prstGeom>
          <a:noFill/>
        </p:spPr>
        <p:txBody>
          <a:bodyPr wrap="square" rtlCol="0">
            <a:spAutoFit/>
          </a:bodyPr>
          <a:lstStyle/>
          <a:p>
            <a:r>
              <a:rPr lang="de-DE" sz="2800" dirty="0"/>
              <a:t>Anhand der Stärke der Linien können wir erkennen, dass für Julia „leckere Lebensmittel“ einen stärkeren Einfluss auf die Entscheidung haben, auf den Wochenmarkt zu gehen, als die Tatsache, dabei „im Freien“ zu sein.</a:t>
            </a:r>
          </a:p>
        </p:txBody>
      </p:sp>
      <p:pic>
        <p:nvPicPr>
          <p:cNvPr id="22" name="Grafik 24">
            <a:extLst>
              <a:ext uri="{FF2B5EF4-FFF2-40B4-BE49-F238E27FC236}">
                <a16:creationId xmlns:a16="http://schemas.microsoft.com/office/drawing/2014/main" id="{26EADC5F-E81C-E348-B261-99207C6A17BB}"/>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733997" y="4486978"/>
            <a:ext cx="267370" cy="289651"/>
          </a:xfrm>
          <a:prstGeom prst="rect">
            <a:avLst/>
          </a:prstGeom>
        </p:spPr>
      </p:pic>
      <p:sp>
        <p:nvSpPr>
          <p:cNvPr id="6" name="Textfeld 5">
            <a:extLst>
              <a:ext uri="{FF2B5EF4-FFF2-40B4-BE49-F238E27FC236}">
                <a16:creationId xmlns:a16="http://schemas.microsoft.com/office/drawing/2014/main" id="{D718BE73-8D8B-E7C6-4B72-AD8752ABB494}"/>
              </a:ext>
            </a:extLst>
          </p:cNvPr>
          <p:cNvSpPr txBox="1"/>
          <p:nvPr/>
        </p:nvSpPr>
        <p:spPr>
          <a:xfrm>
            <a:off x="6222378" y="4347235"/>
            <a:ext cx="4218154" cy="1937931"/>
          </a:xfrm>
          <a:prstGeom prst="rect">
            <a:avLst/>
          </a:prstGeom>
          <a:solidFill>
            <a:srgbClr val="FFFFFF">
              <a:alpha val="64000"/>
            </a:srgbClr>
          </a:solidFill>
        </p:spPr>
        <p:txBody>
          <a:bodyPr wrap="square" rtlCol="0">
            <a:spAutoFit/>
          </a:bodyPr>
          <a:lstStyle/>
          <a:p>
            <a:endParaRPr lang="de-DE"/>
          </a:p>
        </p:txBody>
      </p:sp>
      <p:sp>
        <p:nvSpPr>
          <p:cNvPr id="20" name="TextBox 12">
            <a:extLst>
              <a:ext uri="{FF2B5EF4-FFF2-40B4-BE49-F238E27FC236}">
                <a16:creationId xmlns:a16="http://schemas.microsoft.com/office/drawing/2014/main" id="{F63D21CF-8B2D-1A42-BC39-448A54EBD69C}"/>
              </a:ext>
            </a:extLst>
          </p:cNvPr>
          <p:cNvSpPr txBox="1"/>
          <p:nvPr/>
        </p:nvSpPr>
        <p:spPr>
          <a:xfrm>
            <a:off x="4171910" y="4320826"/>
            <a:ext cx="2932749" cy="1384995"/>
          </a:xfrm>
          <a:prstGeom prst="rect">
            <a:avLst/>
          </a:prstGeom>
          <a:noFill/>
        </p:spPr>
        <p:txBody>
          <a:bodyPr wrap="square" rtlCol="0">
            <a:spAutoFit/>
          </a:bodyPr>
          <a:lstStyle/>
          <a:p>
            <a:r>
              <a:rPr lang="de-DE" sz="2800" dirty="0"/>
              <a:t>Julia bewegt den Schieberegler nach rechts. </a:t>
            </a:r>
          </a:p>
        </p:txBody>
      </p:sp>
    </p:spTree>
    <p:extLst>
      <p:ext uri="{BB962C8B-B14F-4D97-AF65-F5344CB8AC3E}">
        <p14:creationId xmlns:p14="http://schemas.microsoft.com/office/powerpoint/2010/main" val="1938901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39C16A9E-9736-4ADE-AF39-21381BD0BA4C}"/>
              </a:ext>
            </a:extLst>
          </p:cNvPr>
          <p:cNvPicPr>
            <a:picLocks noChangeAspect="1"/>
          </p:cNvPicPr>
          <p:nvPr/>
        </p:nvPicPr>
        <p:blipFill>
          <a:blip r:embed="rId3"/>
          <a:stretch>
            <a:fillRect/>
          </a:stretch>
        </p:blipFill>
        <p:spPr>
          <a:xfrm>
            <a:off x="5877392" y="2742986"/>
            <a:ext cx="5968938" cy="3738278"/>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236515" y="651007"/>
            <a:ext cx="9527417" cy="1384995"/>
          </a:xfrm>
          <a:prstGeom prst="rect">
            <a:avLst/>
          </a:prstGeom>
          <a:noFill/>
        </p:spPr>
        <p:txBody>
          <a:bodyPr wrap="square" rtlCol="0">
            <a:spAutoFit/>
          </a:bodyPr>
          <a:lstStyle/>
          <a:p>
            <a:r>
              <a:rPr lang="de-DE" sz="2800" dirty="0"/>
              <a:t>Verglichen mit dem Faktor „leckere Lebensmittel“ steht „teuer“ im Widerspruch zum „Einkauf auf dem Wochenmarkt“ und ist daher durch eine gestrichelte Verbindung dargestellt. </a:t>
            </a:r>
          </a:p>
        </p:txBody>
      </p:sp>
      <p:sp>
        <p:nvSpPr>
          <p:cNvPr id="4" name="TextBox 3">
            <a:extLst>
              <a:ext uri="{FF2B5EF4-FFF2-40B4-BE49-F238E27FC236}">
                <a16:creationId xmlns:a16="http://schemas.microsoft.com/office/drawing/2014/main" id="{32B11CF7-2E08-374B-A385-959A0139B00E}"/>
              </a:ext>
            </a:extLst>
          </p:cNvPr>
          <p:cNvSpPr txBox="1"/>
          <p:nvPr/>
        </p:nvSpPr>
        <p:spPr>
          <a:xfrm>
            <a:off x="236514" y="2036002"/>
            <a:ext cx="5427167" cy="4524315"/>
          </a:xfrm>
          <a:prstGeom prst="rect">
            <a:avLst/>
          </a:prstGeom>
          <a:noFill/>
        </p:spPr>
        <p:txBody>
          <a:bodyPr wrap="square" rtlCol="0">
            <a:spAutoFit/>
          </a:bodyPr>
          <a:lstStyle/>
          <a:p>
            <a:r>
              <a:rPr lang="de-DE" sz="2800" dirty="0"/>
              <a:t>In diesem Fall bedeutet das: </a:t>
            </a:r>
          </a:p>
          <a:p>
            <a:r>
              <a:rPr lang="de-DE" sz="2800" dirty="0"/>
              <a:t>Dass die Lebensmittel auf dem Wochenmarkt teuer sind, spricht für Julia dagegen, auf dem Wochenmarkt einzukaufen. </a:t>
            </a:r>
          </a:p>
          <a:p>
            <a:endParaRPr lang="de-DE" sz="800" dirty="0"/>
          </a:p>
          <a:p>
            <a:r>
              <a:rPr lang="de-DE" sz="2800" dirty="0"/>
              <a:t>Man kann es auch so verstehen: </a:t>
            </a:r>
          </a:p>
          <a:p>
            <a:r>
              <a:rPr lang="de-DE" sz="2800" dirty="0"/>
              <a:t>Je teurer die Lebensmittel auf dem Wochenmarkt sind, desto weniger ist Julia gewillt, auf dem Wochenmarkt einkaufen zu gehen.</a:t>
            </a:r>
          </a:p>
        </p:txBody>
      </p:sp>
      <p:sp>
        <p:nvSpPr>
          <p:cNvPr id="21" name="Rectangle 13">
            <a:extLst>
              <a:ext uri="{FF2B5EF4-FFF2-40B4-BE49-F238E27FC236}">
                <a16:creationId xmlns:a16="http://schemas.microsoft.com/office/drawing/2014/main" id="{0FCA0D0A-BF8E-3745-89B9-F66E53CE38B2}"/>
              </a:ext>
            </a:extLst>
          </p:cNvPr>
          <p:cNvSpPr/>
          <p:nvPr/>
        </p:nvSpPr>
        <p:spPr>
          <a:xfrm>
            <a:off x="8427391" y="2405833"/>
            <a:ext cx="3418939" cy="1712944"/>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0FCA0D0A-BF8E-3745-89B9-F66E53CE38B2}"/>
              </a:ext>
            </a:extLst>
          </p:cNvPr>
          <p:cNvSpPr/>
          <p:nvPr/>
        </p:nvSpPr>
        <p:spPr>
          <a:xfrm>
            <a:off x="7868011" y="4118778"/>
            <a:ext cx="3978319" cy="790106"/>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3">
            <a:extLst>
              <a:ext uri="{FF2B5EF4-FFF2-40B4-BE49-F238E27FC236}">
                <a16:creationId xmlns:a16="http://schemas.microsoft.com/office/drawing/2014/main" id="{2860C81F-056E-4FA0-AA8D-C254969D8FD8}"/>
              </a:ext>
            </a:extLst>
          </p:cNvPr>
          <p:cNvSpPr/>
          <p:nvPr/>
        </p:nvSpPr>
        <p:spPr>
          <a:xfrm>
            <a:off x="7977167" y="4904968"/>
            <a:ext cx="3978319" cy="1576296"/>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0403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0724EFB2-F07A-476E-BB11-247EE4F1D406}"/>
              </a:ext>
            </a:extLst>
          </p:cNvPr>
          <p:cNvPicPr>
            <a:picLocks noChangeAspect="1"/>
          </p:cNvPicPr>
          <p:nvPr/>
        </p:nvPicPr>
        <p:blipFill>
          <a:blip r:embed="rId3"/>
          <a:stretch>
            <a:fillRect/>
          </a:stretch>
        </p:blipFill>
        <p:spPr>
          <a:xfrm>
            <a:off x="2668094" y="2354316"/>
            <a:ext cx="5353050" cy="3590925"/>
          </a:xfrm>
          <a:prstGeom prst="rect">
            <a:avLst/>
          </a:prstGeom>
        </p:spPr>
      </p:pic>
      <p:sp>
        <p:nvSpPr>
          <p:cNvPr id="26" name="Rectangle 13">
            <a:extLst>
              <a:ext uri="{FF2B5EF4-FFF2-40B4-BE49-F238E27FC236}">
                <a16:creationId xmlns:a16="http://schemas.microsoft.com/office/drawing/2014/main" id="{9FE4B4AC-822E-714E-9258-75D323D75757}"/>
              </a:ext>
            </a:extLst>
          </p:cNvPr>
          <p:cNvSpPr/>
          <p:nvPr/>
        </p:nvSpPr>
        <p:spPr>
          <a:xfrm>
            <a:off x="9691118" y="3355316"/>
            <a:ext cx="2286106" cy="478741"/>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feld 3">
            <a:extLst>
              <a:ext uri="{FF2B5EF4-FFF2-40B4-BE49-F238E27FC236}">
                <a16:creationId xmlns:a16="http://schemas.microsoft.com/office/drawing/2014/main" id="{7CE7E006-8215-28CD-EF5D-006A87FD4CDD}"/>
              </a:ext>
            </a:extLst>
          </p:cNvPr>
          <p:cNvSpPr txBox="1"/>
          <p:nvPr/>
        </p:nvSpPr>
        <p:spPr>
          <a:xfrm>
            <a:off x="4001841" y="3716485"/>
            <a:ext cx="1152940" cy="720000"/>
          </a:xfrm>
          <a:prstGeom prst="rect">
            <a:avLst/>
          </a:prstGeom>
          <a:solidFill>
            <a:srgbClr val="FFFFFF">
              <a:alpha val="64000"/>
            </a:srgbClr>
          </a:solidFill>
        </p:spPr>
        <p:txBody>
          <a:bodyPr wrap="square" rtlCol="0">
            <a:spAutoFit/>
          </a:bodyPr>
          <a:lstStyle/>
          <a:p>
            <a:endParaRPr lang="de-DE"/>
          </a:p>
        </p:txBody>
      </p:sp>
      <p:sp>
        <p:nvSpPr>
          <p:cNvPr id="5" name="Textfeld 4">
            <a:extLst>
              <a:ext uri="{FF2B5EF4-FFF2-40B4-BE49-F238E27FC236}">
                <a16:creationId xmlns:a16="http://schemas.microsoft.com/office/drawing/2014/main" id="{8E9DD6BB-880C-F534-8903-A701C710C09D}"/>
              </a:ext>
            </a:extLst>
          </p:cNvPr>
          <p:cNvSpPr txBox="1"/>
          <p:nvPr/>
        </p:nvSpPr>
        <p:spPr>
          <a:xfrm>
            <a:off x="5154781" y="2364552"/>
            <a:ext cx="2772669" cy="1889053"/>
          </a:xfrm>
          <a:prstGeom prst="rect">
            <a:avLst/>
          </a:prstGeom>
          <a:solidFill>
            <a:srgbClr val="FFFFFF">
              <a:alpha val="64000"/>
            </a:srgbClr>
          </a:solidFill>
        </p:spPr>
        <p:txBody>
          <a:bodyPr wrap="square" rtlCol="0">
            <a:spAutoFit/>
          </a:bodyPr>
          <a:lstStyle/>
          <a:p>
            <a:endParaRPr lang="de-DE"/>
          </a:p>
        </p:txBody>
      </p:sp>
      <p:sp>
        <p:nvSpPr>
          <p:cNvPr id="6" name="Textfeld 5">
            <a:extLst>
              <a:ext uri="{FF2B5EF4-FFF2-40B4-BE49-F238E27FC236}">
                <a16:creationId xmlns:a16="http://schemas.microsoft.com/office/drawing/2014/main" id="{8F7B2A29-510E-8EDD-389F-443D9971C32B}"/>
              </a:ext>
            </a:extLst>
          </p:cNvPr>
          <p:cNvSpPr txBox="1"/>
          <p:nvPr/>
        </p:nvSpPr>
        <p:spPr>
          <a:xfrm>
            <a:off x="700159" y="4436485"/>
            <a:ext cx="3816182" cy="2157008"/>
          </a:xfrm>
          <a:prstGeom prst="rect">
            <a:avLst/>
          </a:prstGeom>
          <a:solidFill>
            <a:srgbClr val="FFFFFF">
              <a:alpha val="64000"/>
            </a:srgbClr>
          </a:solidFill>
        </p:spPr>
        <p:txBody>
          <a:bodyPr wrap="square" rtlCol="0">
            <a:spAutoFit/>
          </a:bodyPr>
          <a:lstStyle/>
          <a:p>
            <a:endParaRPr lang="de-DE"/>
          </a:p>
        </p:txBody>
      </p:sp>
      <p:sp>
        <p:nvSpPr>
          <p:cNvPr id="17" name="TextBox 12">
            <a:extLst>
              <a:ext uri="{FF2B5EF4-FFF2-40B4-BE49-F238E27FC236}">
                <a16:creationId xmlns:a16="http://schemas.microsoft.com/office/drawing/2014/main" id="{F63D21CF-8B2D-1A42-BC39-448A54EBD69C}"/>
              </a:ext>
            </a:extLst>
          </p:cNvPr>
          <p:cNvSpPr txBox="1"/>
          <p:nvPr/>
        </p:nvSpPr>
        <p:spPr>
          <a:xfrm>
            <a:off x="397792" y="538434"/>
            <a:ext cx="10913935" cy="1815882"/>
          </a:xfrm>
          <a:prstGeom prst="rect">
            <a:avLst/>
          </a:prstGeom>
          <a:noFill/>
        </p:spPr>
        <p:txBody>
          <a:bodyPr wrap="square" rtlCol="0">
            <a:spAutoFit/>
          </a:bodyPr>
          <a:lstStyle/>
          <a:p>
            <a:r>
              <a:rPr lang="de-DE" sz="2800" dirty="0"/>
              <a:t>Beachten Sie, dass die Art der Verbindung unabhängig von der Art des Konzepts ist. Ein </a:t>
            </a:r>
            <a:r>
              <a:rPr lang="de-DE" sz="2800" dirty="0">
                <a:solidFill>
                  <a:srgbClr val="FF0000"/>
                </a:solidFill>
              </a:rPr>
              <a:t>negatives Konzept </a:t>
            </a:r>
            <a:r>
              <a:rPr lang="de-DE" sz="2800" dirty="0"/>
              <a:t>kann auch durch eine </a:t>
            </a:r>
            <a:r>
              <a:rPr lang="de-DE" sz="2800" b="1" dirty="0"/>
              <a:t>durchgezogene Verbindung </a:t>
            </a:r>
            <a:r>
              <a:rPr lang="de-DE" sz="2800" dirty="0"/>
              <a:t>verbunden werden: Das bedeutet, dass das Risiko besteht, schlechtem Wetter ausgesetzt zu sein, da der Markt im Freien stattfindet.</a:t>
            </a:r>
          </a:p>
        </p:txBody>
      </p:sp>
      <p:sp>
        <p:nvSpPr>
          <p:cNvPr id="7" name="Textfeld 6">
            <a:extLst>
              <a:ext uri="{FF2B5EF4-FFF2-40B4-BE49-F238E27FC236}">
                <a16:creationId xmlns:a16="http://schemas.microsoft.com/office/drawing/2014/main" id="{ECFE8710-7BDD-4516-7E97-C08CF9677900}"/>
              </a:ext>
            </a:extLst>
          </p:cNvPr>
          <p:cNvSpPr txBox="1"/>
          <p:nvPr/>
        </p:nvSpPr>
        <p:spPr>
          <a:xfrm>
            <a:off x="4503436" y="4436485"/>
            <a:ext cx="1346651" cy="580788"/>
          </a:xfrm>
          <a:prstGeom prst="rect">
            <a:avLst/>
          </a:prstGeom>
          <a:solidFill>
            <a:srgbClr val="FFFFFF">
              <a:alpha val="64000"/>
            </a:srgbClr>
          </a:solidFill>
        </p:spPr>
        <p:txBody>
          <a:bodyPr wrap="square" rtlCol="0">
            <a:spAutoFit/>
          </a:bodyPr>
          <a:lstStyle/>
          <a:p>
            <a:endParaRPr lang="de-DE"/>
          </a:p>
        </p:txBody>
      </p:sp>
    </p:spTree>
    <p:extLst>
      <p:ext uri="{BB962C8B-B14F-4D97-AF65-F5344CB8AC3E}">
        <p14:creationId xmlns:p14="http://schemas.microsoft.com/office/powerpoint/2010/main" val="2581595538"/>
      </p:ext>
    </p:extLst>
  </p:cSld>
  <p:clrMapOvr>
    <a:masterClrMapping/>
  </p:clrMapOvr>
  <p:extLst>
    <p:ext uri="{6950BFC3-D8DA-4A85-94F7-54DA5524770B}">
      <p188:commentRel xmlns:p188="http://schemas.microsoft.com/office/powerpoint/2018/8/main" xmlns="" r:id="rId4"/>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FE11A6-52F6-FF4B-AAAA-B02934EEABE1}"/>
              </a:ext>
            </a:extLst>
          </p:cNvPr>
          <p:cNvSpPr/>
          <p:nvPr/>
        </p:nvSpPr>
        <p:spPr>
          <a:xfrm>
            <a:off x="531313" y="874454"/>
            <a:ext cx="11129373" cy="5109091"/>
          </a:xfrm>
          <a:prstGeom prst="rect">
            <a:avLst/>
          </a:prstGeom>
        </p:spPr>
        <p:txBody>
          <a:bodyPr wrap="square">
            <a:spAutoFit/>
          </a:bodyPr>
          <a:lstStyle/>
          <a:p>
            <a:r>
              <a:rPr lang="de-DE" sz="2800" u="sng" dirty="0"/>
              <a:t>Beispiel Wochenmarkt: </a:t>
            </a:r>
          </a:p>
          <a:p>
            <a:endParaRPr lang="de-DE" sz="2800" dirty="0"/>
          </a:p>
          <a:p>
            <a:r>
              <a:rPr lang="de-DE" sz="2800" dirty="0"/>
              <a:t>Julia kauft regelmäßig auf dem Wochenmarkt ein und hat viele verschiedene Gedanken und Eindrücke, wenn sie Wochenmärkte mit anderen Lebensmittelläden vergleicht. </a:t>
            </a:r>
          </a:p>
          <a:p>
            <a:endParaRPr lang="de-DE" sz="2800" dirty="0"/>
          </a:p>
          <a:p>
            <a:r>
              <a:rPr lang="de-DE" sz="2800" dirty="0"/>
              <a:t>Mit Hilfe des </a:t>
            </a:r>
            <a:r>
              <a:rPr lang="de-DE" sz="2800" dirty="0" err="1"/>
              <a:t>Mind</a:t>
            </a:r>
            <a:r>
              <a:rPr lang="de-DE" sz="2800" dirty="0"/>
              <a:t>-Mapping-Tools kann Julia ihre Eindrücke und Gedanken zum Thema „Einkaufen auf dem Wochenmarkt“ zeichnen. Zudem ist sie in der Lage, ihre verschriftlichten Eindrücke emotional zu bewerten und miteinander zu verknüpfen. </a:t>
            </a:r>
          </a:p>
          <a:p>
            <a:endParaRPr lang="en-US" sz="2800" dirty="0"/>
          </a:p>
          <a:p>
            <a:endParaRPr lang="aa-ET" dirty="0"/>
          </a:p>
        </p:txBody>
      </p:sp>
    </p:spTree>
    <p:extLst>
      <p:ext uri="{BB962C8B-B14F-4D97-AF65-F5344CB8AC3E}">
        <p14:creationId xmlns:p14="http://schemas.microsoft.com/office/powerpoint/2010/main" val="1791438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4D8FB4B-1E14-6C45-9B46-8259C1755824}"/>
              </a:ext>
            </a:extLst>
          </p:cNvPr>
          <p:cNvSpPr/>
          <p:nvPr/>
        </p:nvSpPr>
        <p:spPr>
          <a:xfrm>
            <a:off x="5972782" y="2968591"/>
            <a:ext cx="2567920" cy="1200329"/>
          </a:xfrm>
          <a:prstGeom prst="rect">
            <a:avLst/>
          </a:prstGeom>
        </p:spPr>
        <p:txBody>
          <a:bodyPr wrap="square">
            <a:spAutoFit/>
          </a:bodyPr>
          <a:lstStyle/>
          <a:p>
            <a:pPr lvl="0" algn="ctr" eaLnBrk="0" fontAlgn="base" hangingPunct="0">
              <a:spcBef>
                <a:spcPct val="0"/>
              </a:spcBef>
              <a:spcAft>
                <a:spcPct val="0"/>
              </a:spcAft>
            </a:pPr>
            <a:r>
              <a:rPr lang="de-DE" sz="2400" dirty="0"/>
              <a:t>Konzepte sind miteinander vereinbar.</a:t>
            </a:r>
          </a:p>
        </p:txBody>
      </p:sp>
      <p:cxnSp>
        <p:nvCxnSpPr>
          <p:cNvPr id="33" name="Straight Arrow Connector 32">
            <a:extLst>
              <a:ext uri="{FF2B5EF4-FFF2-40B4-BE49-F238E27FC236}">
                <a16:creationId xmlns:a16="http://schemas.microsoft.com/office/drawing/2014/main" id="{CA0627E7-4F8C-654F-B27C-9FFED3514806}"/>
              </a:ext>
            </a:extLst>
          </p:cNvPr>
          <p:cNvCxnSpPr>
            <a:cxnSpLocks/>
          </p:cNvCxnSpPr>
          <p:nvPr/>
        </p:nvCxnSpPr>
        <p:spPr>
          <a:xfrm>
            <a:off x="6434421" y="2822647"/>
            <a:ext cx="1550933"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56F0748-F71C-A040-A86F-F429DDB56AEC}"/>
              </a:ext>
            </a:extLst>
          </p:cNvPr>
          <p:cNvCxnSpPr>
            <a:cxnSpLocks/>
          </p:cNvCxnSpPr>
          <p:nvPr/>
        </p:nvCxnSpPr>
        <p:spPr>
          <a:xfrm>
            <a:off x="4159276" y="2816112"/>
            <a:ext cx="1498557" cy="6535"/>
          </a:xfrm>
          <a:prstGeom prst="straightConnector1">
            <a:avLst/>
          </a:prstGeom>
          <a:ln w="28575">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Rectangle 29">
            <a:extLst>
              <a:ext uri="{FF2B5EF4-FFF2-40B4-BE49-F238E27FC236}">
                <a16:creationId xmlns:a16="http://schemas.microsoft.com/office/drawing/2014/main" id="{D9F669F1-971E-F949-8994-654A62AFEF71}"/>
              </a:ext>
            </a:extLst>
          </p:cNvPr>
          <p:cNvSpPr>
            <a:spLocks noChangeArrowheads="1"/>
          </p:cNvSpPr>
          <p:nvPr/>
        </p:nvSpPr>
        <p:spPr bwMode="auto">
          <a:xfrm>
            <a:off x="5880417" y="542549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aa-ET" sz="1800" b="0" i="0" u="none" strike="noStrike" cap="none" normalizeH="0" baseline="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782B4DDB-50CD-E948-AA69-FF193B18E690}"/>
              </a:ext>
            </a:extLst>
          </p:cNvPr>
          <p:cNvSpPr/>
          <p:nvPr/>
        </p:nvSpPr>
        <p:spPr>
          <a:xfrm>
            <a:off x="350494" y="488571"/>
            <a:ext cx="11215548" cy="523220"/>
          </a:xfrm>
          <a:prstGeom prst="rect">
            <a:avLst/>
          </a:prstGeom>
        </p:spPr>
        <p:txBody>
          <a:bodyPr wrap="square">
            <a:spAutoFit/>
          </a:bodyPr>
          <a:lstStyle/>
          <a:p>
            <a:pPr algn="ctr"/>
            <a:r>
              <a:rPr lang="de-DE" sz="2800" dirty="0"/>
              <a:t>Hier sehen Sie noch einmal die Verbindungstypen</a:t>
            </a:r>
            <a:r>
              <a:rPr lang="en-US" sz="2800" dirty="0"/>
              <a:t>:</a:t>
            </a:r>
          </a:p>
        </p:txBody>
      </p:sp>
      <p:sp>
        <p:nvSpPr>
          <p:cNvPr id="13" name="Rectangle 2">
            <a:extLst>
              <a:ext uri="{FF2B5EF4-FFF2-40B4-BE49-F238E27FC236}">
                <a16:creationId xmlns:a16="http://schemas.microsoft.com/office/drawing/2014/main" id="{A4D8FB4B-1E14-6C45-9B46-8259C1755824}"/>
              </a:ext>
            </a:extLst>
          </p:cNvPr>
          <p:cNvSpPr/>
          <p:nvPr/>
        </p:nvSpPr>
        <p:spPr>
          <a:xfrm>
            <a:off x="3222882" y="2968132"/>
            <a:ext cx="2785692" cy="1200329"/>
          </a:xfrm>
          <a:prstGeom prst="rect">
            <a:avLst/>
          </a:prstGeom>
        </p:spPr>
        <p:txBody>
          <a:bodyPr wrap="square">
            <a:spAutoFit/>
          </a:bodyPr>
          <a:lstStyle/>
          <a:p>
            <a:pPr lvl="0" algn="ctr" eaLnBrk="0" fontAlgn="base" hangingPunct="0">
              <a:spcBef>
                <a:spcPct val="0"/>
              </a:spcBef>
              <a:spcAft>
                <a:spcPct val="0"/>
              </a:spcAft>
            </a:pPr>
            <a:r>
              <a:rPr lang="de-DE" sz="2400" dirty="0"/>
              <a:t>Konzepte stehen im Widerspruch zueinander.</a:t>
            </a:r>
          </a:p>
        </p:txBody>
      </p:sp>
      <p:sp>
        <p:nvSpPr>
          <p:cNvPr id="5" name="Textfeld 4"/>
          <p:cNvSpPr txBox="1"/>
          <p:nvPr/>
        </p:nvSpPr>
        <p:spPr>
          <a:xfrm>
            <a:off x="8365436" y="3025905"/>
            <a:ext cx="3762874" cy="2246769"/>
          </a:xfrm>
          <a:prstGeom prst="rect">
            <a:avLst/>
          </a:prstGeom>
          <a:noFill/>
        </p:spPr>
        <p:txBody>
          <a:bodyPr wrap="square" rtlCol="0">
            <a:spAutoFit/>
          </a:bodyPr>
          <a:lstStyle/>
          <a:p>
            <a:r>
              <a:rPr lang="de-DE" sz="2000" dirty="0">
                <a:solidFill>
                  <a:srgbClr val="0070C0"/>
                </a:solidFill>
              </a:rPr>
              <a:t>Beispiele:</a:t>
            </a:r>
          </a:p>
          <a:p>
            <a:pPr marL="342900" indent="-342900">
              <a:buFont typeface="Symbol" pitchFamily="2" charset="2"/>
              <a:buChar char="-"/>
            </a:pPr>
            <a:r>
              <a:rPr lang="de-DE" sz="2000" dirty="0">
                <a:solidFill>
                  <a:srgbClr val="0070C0"/>
                </a:solidFill>
              </a:rPr>
              <a:t>Wenn das Wetter gut ist, geht Julia auf dem Wochenmarkt einkaufen.</a:t>
            </a:r>
          </a:p>
          <a:p>
            <a:pPr marL="342900" indent="-342900">
              <a:buFont typeface="Symbol" pitchFamily="2" charset="2"/>
              <a:buChar char="-"/>
            </a:pPr>
            <a:r>
              <a:rPr lang="de-DE" sz="2000" dirty="0">
                <a:solidFill>
                  <a:srgbClr val="0070C0"/>
                </a:solidFill>
              </a:rPr>
              <a:t>Wenn „gutes Wetter“, dann „Einkauf auf dem Wochenmarkt“.</a:t>
            </a:r>
          </a:p>
        </p:txBody>
      </p:sp>
      <p:sp>
        <p:nvSpPr>
          <p:cNvPr id="19" name="Textfeld 18"/>
          <p:cNvSpPr txBox="1"/>
          <p:nvPr/>
        </p:nvSpPr>
        <p:spPr>
          <a:xfrm>
            <a:off x="286218" y="3025905"/>
            <a:ext cx="3476071" cy="2246769"/>
          </a:xfrm>
          <a:prstGeom prst="rect">
            <a:avLst/>
          </a:prstGeom>
          <a:noFill/>
        </p:spPr>
        <p:txBody>
          <a:bodyPr wrap="square" rtlCol="0">
            <a:spAutoFit/>
          </a:bodyPr>
          <a:lstStyle/>
          <a:p>
            <a:r>
              <a:rPr lang="de-DE" sz="2000" dirty="0">
                <a:solidFill>
                  <a:srgbClr val="0070C0"/>
                </a:solidFill>
              </a:rPr>
              <a:t>Beispiele:</a:t>
            </a:r>
          </a:p>
          <a:p>
            <a:pPr marL="342900" indent="-342900">
              <a:buFont typeface="Symbol" pitchFamily="2" charset="2"/>
              <a:buChar char="-"/>
            </a:pPr>
            <a:r>
              <a:rPr lang="de-DE" sz="2000" dirty="0">
                <a:solidFill>
                  <a:srgbClr val="0070C0"/>
                </a:solidFill>
              </a:rPr>
              <a:t>Wenn das Wetter schlecht ist, geht Julia nicht auf dem Wochenmarkt einkaufen.</a:t>
            </a:r>
          </a:p>
          <a:p>
            <a:pPr marL="342900" indent="-342900">
              <a:buFont typeface="Symbol" pitchFamily="2" charset="2"/>
              <a:buChar char="-"/>
            </a:pPr>
            <a:r>
              <a:rPr lang="de-DE" sz="2000" dirty="0">
                <a:solidFill>
                  <a:srgbClr val="0070C0"/>
                </a:solidFill>
              </a:rPr>
              <a:t>Wenn „schlechtes Wetter“, dann kein „Einkauf auf dem Wochenmarkt“.</a:t>
            </a:r>
          </a:p>
        </p:txBody>
      </p:sp>
      <p:pic>
        <p:nvPicPr>
          <p:cNvPr id="7" name="Picture 6">
            <a:extLst>
              <a:ext uri="{FF2B5EF4-FFF2-40B4-BE49-F238E27FC236}">
                <a16:creationId xmlns:a16="http://schemas.microsoft.com/office/drawing/2014/main" id="{F93CF51B-E22D-014C-BFFB-7DE4D73A6AD6}"/>
              </a:ext>
            </a:extLst>
          </p:cNvPr>
          <p:cNvPicPr>
            <a:picLocks noChangeAspect="1"/>
          </p:cNvPicPr>
          <p:nvPr/>
        </p:nvPicPr>
        <p:blipFill>
          <a:blip r:embed="rId3">
            <a:extLst>
              <a:ext uri="{28A0092B-C50C-407E-A947-70E740481C1C}">
                <a14:useLocalDpi xmlns:a14="http://schemas.microsoft.com/office/drawing/2010/main"/>
              </a:ext>
            </a:extLst>
          </a:blip>
          <a:srcRect/>
          <a:stretch/>
        </p:blipFill>
        <p:spPr>
          <a:xfrm>
            <a:off x="3762289" y="1101952"/>
            <a:ext cx="4603147" cy="1498600"/>
          </a:xfrm>
          <a:prstGeom prst="rect">
            <a:avLst/>
          </a:prstGeom>
        </p:spPr>
      </p:pic>
    </p:spTree>
    <p:extLst>
      <p:ext uri="{BB962C8B-B14F-4D97-AF65-F5344CB8AC3E}">
        <p14:creationId xmlns:p14="http://schemas.microsoft.com/office/powerpoint/2010/main" val="2394599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7286F9CD-DB93-447C-A49E-A8D5021D71F7}"/>
              </a:ext>
            </a:extLst>
          </p:cNvPr>
          <p:cNvPicPr>
            <a:picLocks noChangeAspect="1"/>
          </p:cNvPicPr>
          <p:nvPr/>
        </p:nvPicPr>
        <p:blipFill>
          <a:blip r:embed="rId3"/>
          <a:stretch>
            <a:fillRect/>
          </a:stretch>
        </p:blipFill>
        <p:spPr>
          <a:xfrm>
            <a:off x="2289910" y="2483318"/>
            <a:ext cx="4125669" cy="3958638"/>
          </a:xfrm>
          <a:prstGeom prst="rect">
            <a:avLst/>
          </a:prstGeom>
        </p:spPr>
      </p:pic>
      <p:sp>
        <p:nvSpPr>
          <p:cNvPr id="6" name="TextBox 12">
            <a:extLst>
              <a:ext uri="{FF2B5EF4-FFF2-40B4-BE49-F238E27FC236}">
                <a16:creationId xmlns:a16="http://schemas.microsoft.com/office/drawing/2014/main" id="{F63D21CF-8B2D-1A42-BC39-448A54EBD69C}"/>
              </a:ext>
            </a:extLst>
          </p:cNvPr>
          <p:cNvSpPr txBox="1"/>
          <p:nvPr/>
        </p:nvSpPr>
        <p:spPr>
          <a:xfrm>
            <a:off x="1698173" y="502671"/>
            <a:ext cx="10283258" cy="1815882"/>
          </a:xfrm>
          <a:prstGeom prst="rect">
            <a:avLst/>
          </a:prstGeom>
          <a:noFill/>
        </p:spPr>
        <p:txBody>
          <a:bodyPr wrap="square" rtlCol="0">
            <a:spAutoFit/>
          </a:bodyPr>
          <a:lstStyle/>
          <a:p>
            <a:r>
              <a:rPr lang="de-DE" sz="2800" dirty="0"/>
              <a:t>Da Julia nur bis zu </a:t>
            </a:r>
            <a:r>
              <a:rPr lang="de-DE" sz="2800" b="1" dirty="0"/>
              <a:t>drei Wörter </a:t>
            </a:r>
            <a:r>
              <a:rPr lang="de-DE" sz="2800" dirty="0"/>
              <a:t>in das Textfeld „Inhalt“ eingeben kann, kann sie jedes Konzept in ihrer Mind-Map zusätzlich </a:t>
            </a:r>
            <a:r>
              <a:rPr lang="de-DE" sz="2800" b="1" dirty="0"/>
              <a:t>kommentieren</a:t>
            </a:r>
            <a:r>
              <a:rPr lang="de-DE" sz="2800" dirty="0"/>
              <a:t>, indem sie doppelt darauf klickt und den Kommentar anschließend in das Textfeld „Kommentar“ eingibt.</a:t>
            </a:r>
          </a:p>
        </p:txBody>
      </p:sp>
      <p:sp>
        <p:nvSpPr>
          <p:cNvPr id="13" name="TextBox 12">
            <a:extLst>
              <a:ext uri="{FF2B5EF4-FFF2-40B4-BE49-F238E27FC236}">
                <a16:creationId xmlns:a16="http://schemas.microsoft.com/office/drawing/2014/main" id="{F63D21CF-8B2D-1A42-BC39-448A54EBD69C}"/>
              </a:ext>
            </a:extLst>
          </p:cNvPr>
          <p:cNvSpPr txBox="1"/>
          <p:nvPr/>
        </p:nvSpPr>
        <p:spPr>
          <a:xfrm>
            <a:off x="7240465" y="4927302"/>
            <a:ext cx="4421689" cy="1384995"/>
          </a:xfrm>
          <a:prstGeom prst="rect">
            <a:avLst/>
          </a:prstGeom>
          <a:noFill/>
        </p:spPr>
        <p:txBody>
          <a:bodyPr wrap="square" rtlCol="0">
            <a:spAutoFit/>
          </a:bodyPr>
          <a:lstStyle/>
          <a:p>
            <a:r>
              <a:rPr lang="de-DE" sz="2800" dirty="0"/>
              <a:t>Julia gibt folgenden Kommentar in das Textfeld ein.</a:t>
            </a:r>
          </a:p>
        </p:txBody>
      </p:sp>
      <p:pic>
        <p:nvPicPr>
          <p:cNvPr id="14" name="Grafik 1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217960" y="5161586"/>
            <a:ext cx="269567" cy="292031"/>
          </a:xfrm>
          <a:prstGeom prst="rect">
            <a:avLst/>
          </a:prstGeom>
        </p:spPr>
      </p:pic>
      <p:cxnSp>
        <p:nvCxnSpPr>
          <p:cNvPr id="5" name="Straight Arrow Connector 4">
            <a:extLst>
              <a:ext uri="{FF2B5EF4-FFF2-40B4-BE49-F238E27FC236}">
                <a16:creationId xmlns:a16="http://schemas.microsoft.com/office/drawing/2014/main" id="{BD09D3A7-D93E-F045-9DB1-D47F935E3F23}"/>
              </a:ext>
            </a:extLst>
          </p:cNvPr>
          <p:cNvCxnSpPr>
            <a:cxnSpLocks/>
          </p:cNvCxnSpPr>
          <p:nvPr/>
        </p:nvCxnSpPr>
        <p:spPr>
          <a:xfrm flipH="1">
            <a:off x="5192202" y="5756744"/>
            <a:ext cx="1971923" cy="36576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084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p:cNvPicPr>
            <a:picLocks noChangeAspect="1"/>
          </p:cNvPicPr>
          <p:nvPr/>
        </p:nvPicPr>
        <p:blipFill>
          <a:blip r:embed="rId3">
            <a:extLst>
              <a:ext uri="{28A0092B-C50C-407E-A947-70E740481C1C}">
                <a14:useLocalDpi xmlns:a14="http://schemas.microsoft.com/office/drawing/2010/main"/>
              </a:ext>
            </a:extLst>
          </a:blip>
          <a:srcRect/>
          <a:stretch/>
        </p:blipFill>
        <p:spPr>
          <a:xfrm>
            <a:off x="506808" y="2194838"/>
            <a:ext cx="3625137" cy="3951048"/>
          </a:xfrm>
          <a:prstGeom prst="rect">
            <a:avLst/>
          </a:prstGeom>
        </p:spPr>
      </p:pic>
      <p:sp>
        <p:nvSpPr>
          <p:cNvPr id="7" name="TextBox 12">
            <a:extLst>
              <a:ext uri="{FF2B5EF4-FFF2-40B4-BE49-F238E27FC236}">
                <a16:creationId xmlns:a16="http://schemas.microsoft.com/office/drawing/2014/main" id="{F63D21CF-8B2D-1A42-BC39-448A54EBD69C}"/>
              </a:ext>
            </a:extLst>
          </p:cNvPr>
          <p:cNvSpPr txBox="1"/>
          <p:nvPr/>
        </p:nvSpPr>
        <p:spPr>
          <a:xfrm>
            <a:off x="4949190" y="735727"/>
            <a:ext cx="7040880" cy="3170099"/>
          </a:xfrm>
          <a:prstGeom prst="rect">
            <a:avLst/>
          </a:prstGeom>
          <a:noFill/>
        </p:spPr>
        <p:txBody>
          <a:bodyPr wrap="square" rtlCol="0">
            <a:spAutoFit/>
          </a:bodyPr>
          <a:lstStyle/>
          <a:p>
            <a:endParaRPr lang="de-DE" sz="2800" dirty="0"/>
          </a:p>
          <a:p>
            <a:r>
              <a:rPr lang="de-DE" sz="2800" dirty="0"/>
              <a:t>Julia kann Konzepte und Verbindungen löschen, indem sie doppelt darauf klickt und dann auf das rote Mülleimer-Symbol klickt. </a:t>
            </a:r>
          </a:p>
          <a:p>
            <a:endParaRPr lang="de-DE" sz="3200" dirty="0"/>
          </a:p>
          <a:p>
            <a:r>
              <a:rPr lang="de-DE" sz="2800" dirty="0"/>
              <a:t>Auf der nächsten Seite können Sie Julias endgültige Mind-Map sehen!</a:t>
            </a:r>
          </a:p>
        </p:txBody>
      </p:sp>
      <p:cxnSp>
        <p:nvCxnSpPr>
          <p:cNvPr id="4" name="Straight Arrow Connector 32">
            <a:extLst>
              <a:ext uri="{FF2B5EF4-FFF2-40B4-BE49-F238E27FC236}">
                <a16:creationId xmlns:a16="http://schemas.microsoft.com/office/drawing/2014/main" id="{CA0627E7-4F8C-654F-B27C-9FFED3514806}"/>
              </a:ext>
            </a:extLst>
          </p:cNvPr>
          <p:cNvCxnSpPr>
            <a:cxnSpLocks/>
          </p:cNvCxnSpPr>
          <p:nvPr/>
        </p:nvCxnSpPr>
        <p:spPr>
          <a:xfrm flipH="1">
            <a:off x="3890075" y="1820985"/>
            <a:ext cx="1059115" cy="829225"/>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76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52A4CA6A-AC1F-4559-A87D-47948515B218}"/>
              </a:ext>
            </a:extLst>
          </p:cNvPr>
          <p:cNvPicPr>
            <a:picLocks noChangeAspect="1"/>
          </p:cNvPicPr>
          <p:nvPr/>
        </p:nvPicPr>
        <p:blipFill>
          <a:blip r:embed="rId3"/>
          <a:stretch>
            <a:fillRect/>
          </a:stretch>
        </p:blipFill>
        <p:spPr>
          <a:xfrm>
            <a:off x="2021791" y="673769"/>
            <a:ext cx="8148418" cy="5885848"/>
          </a:xfrm>
          <a:prstGeom prst="rect">
            <a:avLst/>
          </a:prstGeom>
        </p:spPr>
      </p:pic>
    </p:spTree>
    <p:extLst>
      <p:ext uri="{BB962C8B-B14F-4D97-AF65-F5344CB8AC3E}">
        <p14:creationId xmlns:p14="http://schemas.microsoft.com/office/powerpoint/2010/main" val="3969685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8064467" y="1260726"/>
            <a:ext cx="3893071" cy="2810607"/>
          </a:xfrm>
          <a:prstGeom prst="rect">
            <a:avLst/>
          </a:prstGeom>
        </p:spPr>
      </p:pic>
      <p:sp>
        <p:nvSpPr>
          <p:cNvPr id="5" name="TextBox 4">
            <a:extLst>
              <a:ext uri="{FF2B5EF4-FFF2-40B4-BE49-F238E27FC236}">
                <a16:creationId xmlns:a16="http://schemas.microsoft.com/office/drawing/2014/main" id="{3E8AD549-0E2D-314D-B955-C7CE704BE3BF}"/>
              </a:ext>
            </a:extLst>
          </p:cNvPr>
          <p:cNvSpPr txBox="1"/>
          <p:nvPr/>
        </p:nvSpPr>
        <p:spPr>
          <a:xfrm>
            <a:off x="671830" y="645886"/>
            <a:ext cx="6197600" cy="1200329"/>
          </a:xfrm>
          <a:prstGeom prst="rect">
            <a:avLst/>
          </a:prstGeom>
          <a:noFill/>
        </p:spPr>
        <p:txBody>
          <a:bodyPr wrap="square" rtlCol="0">
            <a:spAutoFit/>
          </a:bodyPr>
          <a:lstStyle/>
          <a:p>
            <a:r>
              <a:rPr lang="de-DE" sz="2400" dirty="0"/>
              <a:t>Wenn Julia Hilfe beim Zeichnen ihrer Mind-Map benötigt, kann sie auf das grüne Fragezeichen-Symbol klicken. </a:t>
            </a:r>
          </a:p>
        </p:txBody>
      </p:sp>
      <p:cxnSp>
        <p:nvCxnSpPr>
          <p:cNvPr id="6" name="Straight Arrow Connector 5">
            <a:extLst>
              <a:ext uri="{FF2B5EF4-FFF2-40B4-BE49-F238E27FC236}">
                <a16:creationId xmlns:a16="http://schemas.microsoft.com/office/drawing/2014/main" id="{795EEDE2-A922-6044-94A7-BFA774366061}"/>
              </a:ext>
            </a:extLst>
          </p:cNvPr>
          <p:cNvCxnSpPr>
            <a:cxnSpLocks/>
          </p:cNvCxnSpPr>
          <p:nvPr/>
        </p:nvCxnSpPr>
        <p:spPr>
          <a:xfrm flipV="1">
            <a:off x="6698512" y="188686"/>
            <a:ext cx="3795317" cy="93391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6A3F00D-0354-7847-8832-DB1D1FC3CC4C}"/>
              </a:ext>
            </a:extLst>
          </p:cNvPr>
          <p:cNvPicPr>
            <a:picLocks noChangeAspect="1"/>
          </p:cNvPicPr>
          <p:nvPr/>
        </p:nvPicPr>
        <p:blipFill>
          <a:blip r:embed="rId4" cstate="print">
            <a:extLst>
              <a:ext uri="{28A0092B-C50C-407E-A947-70E740481C1C}">
                <a14:useLocalDpi xmlns:a14="http://schemas.microsoft.com/office/drawing/2010/main"/>
              </a:ext>
            </a:extLst>
          </a:blip>
          <a:srcRect/>
          <a:stretch/>
        </p:blipFill>
        <p:spPr>
          <a:xfrm>
            <a:off x="671830" y="2189331"/>
            <a:ext cx="3405680" cy="4164330"/>
          </a:xfrm>
          <a:prstGeom prst="rect">
            <a:avLst/>
          </a:prstGeom>
        </p:spPr>
      </p:pic>
      <p:sp>
        <p:nvSpPr>
          <p:cNvPr id="11" name="TextBox 10">
            <a:extLst>
              <a:ext uri="{FF2B5EF4-FFF2-40B4-BE49-F238E27FC236}">
                <a16:creationId xmlns:a16="http://schemas.microsoft.com/office/drawing/2014/main" id="{F53BE2D9-B510-4147-8300-52AF6F1ECC5B}"/>
              </a:ext>
            </a:extLst>
          </p:cNvPr>
          <p:cNvSpPr txBox="1"/>
          <p:nvPr/>
        </p:nvSpPr>
        <p:spPr>
          <a:xfrm>
            <a:off x="5015691" y="4891141"/>
            <a:ext cx="6197600" cy="1846659"/>
          </a:xfrm>
          <a:prstGeom prst="rect">
            <a:avLst/>
          </a:prstGeom>
          <a:noFill/>
        </p:spPr>
        <p:txBody>
          <a:bodyPr wrap="square" rtlCol="0">
            <a:spAutoFit/>
          </a:bodyPr>
          <a:lstStyle/>
          <a:p>
            <a:r>
              <a:rPr lang="de-DE" sz="2400" dirty="0"/>
              <a:t>Daraufhin erscheint ein Menü mit Schnellverweisen. Durch dieses kann sie navigieren, indem sie die Themen anklickt, bei denen sie Hilfe benötigt.</a:t>
            </a:r>
          </a:p>
          <a:p>
            <a:endParaRPr lang="en-US" dirty="0"/>
          </a:p>
        </p:txBody>
      </p:sp>
      <p:pic>
        <p:nvPicPr>
          <p:cNvPr id="12" name="Grafik 13">
            <a:extLst>
              <a:ext uri="{FF2B5EF4-FFF2-40B4-BE49-F238E27FC236}">
                <a16:creationId xmlns:a16="http://schemas.microsoft.com/office/drawing/2014/main" id="{79CDAC60-AC23-1140-8B63-C7319AABCBA4}"/>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918638" y="2043315"/>
            <a:ext cx="269567" cy="292031"/>
          </a:xfrm>
          <a:prstGeom prst="rect">
            <a:avLst/>
          </a:prstGeom>
        </p:spPr>
      </p:pic>
      <p:pic>
        <p:nvPicPr>
          <p:cNvPr id="13" name="Grafik 13">
            <a:extLst>
              <a:ext uri="{FF2B5EF4-FFF2-40B4-BE49-F238E27FC236}">
                <a16:creationId xmlns:a16="http://schemas.microsoft.com/office/drawing/2014/main" id="{D6CFA2B1-E6C8-374B-A9C4-0145BCE9D0F8}"/>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0735408" y="304866"/>
            <a:ext cx="269567" cy="292031"/>
          </a:xfrm>
          <a:prstGeom prst="rect">
            <a:avLst/>
          </a:prstGeom>
        </p:spPr>
      </p:pic>
      <p:cxnSp>
        <p:nvCxnSpPr>
          <p:cNvPr id="15" name="Straight Arrow Connector 14">
            <a:extLst>
              <a:ext uri="{FF2B5EF4-FFF2-40B4-BE49-F238E27FC236}">
                <a16:creationId xmlns:a16="http://schemas.microsoft.com/office/drawing/2014/main" id="{4F870D49-13A3-484D-BC25-C02C0D0FE27F}"/>
              </a:ext>
            </a:extLst>
          </p:cNvPr>
          <p:cNvCxnSpPr>
            <a:cxnSpLocks/>
          </p:cNvCxnSpPr>
          <p:nvPr/>
        </p:nvCxnSpPr>
        <p:spPr>
          <a:xfrm flipH="1">
            <a:off x="4267200" y="2569029"/>
            <a:ext cx="3686629" cy="130628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7543439"/>
      </p:ext>
    </p:extLst>
  </p:cSld>
  <p:clrMapOvr>
    <a:masterClrMapping/>
  </p:clrMapOvr>
  <p:extLst>
    <p:ext uri="{6950BFC3-D8DA-4A85-94F7-54DA5524770B}">
      <p188:commentRel xmlns:p188="http://schemas.microsoft.com/office/powerpoint/2018/8/main" xmlns="" r:id="rId6"/>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0AD339-084A-DE44-B7D7-CD68BF9007C3}"/>
              </a:ext>
            </a:extLst>
          </p:cNvPr>
          <p:cNvSpPr txBox="1"/>
          <p:nvPr/>
        </p:nvSpPr>
        <p:spPr>
          <a:xfrm>
            <a:off x="7532371" y="948690"/>
            <a:ext cx="4328159" cy="1938992"/>
          </a:xfrm>
          <a:prstGeom prst="rect">
            <a:avLst/>
          </a:prstGeom>
          <a:noFill/>
        </p:spPr>
        <p:txBody>
          <a:bodyPr wrap="square" rtlCol="0">
            <a:spAutoFit/>
          </a:bodyPr>
          <a:lstStyle/>
          <a:p>
            <a:r>
              <a:rPr lang="de-DE" sz="2400" dirty="0"/>
              <a:t>Wenn Julia ihre Mind-Map fertiggestellt hat, muss sie auf das kleine </a:t>
            </a:r>
            <a:r>
              <a:rPr lang="de-DE" sz="2400" b="1" dirty="0"/>
              <a:t>Disketten-Symbol</a:t>
            </a:r>
            <a:r>
              <a:rPr lang="de-DE" sz="2400" dirty="0"/>
              <a:t> klicken, um diese zu speichern und das Programm zu verlassen:</a:t>
            </a:r>
          </a:p>
        </p:txBody>
      </p:sp>
      <p:cxnSp>
        <p:nvCxnSpPr>
          <p:cNvPr id="5" name="Straight Arrow Connector 4">
            <a:extLst>
              <a:ext uri="{FF2B5EF4-FFF2-40B4-BE49-F238E27FC236}">
                <a16:creationId xmlns:a16="http://schemas.microsoft.com/office/drawing/2014/main" id="{F16A74A7-BA02-5245-A9B7-3D18F4F6B971}"/>
              </a:ext>
            </a:extLst>
          </p:cNvPr>
          <p:cNvCxnSpPr>
            <a:cxnSpLocks/>
          </p:cNvCxnSpPr>
          <p:nvPr/>
        </p:nvCxnSpPr>
        <p:spPr>
          <a:xfrm flipV="1">
            <a:off x="10195560" y="359508"/>
            <a:ext cx="800686" cy="58918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FAC8049-C61B-C843-B9AC-3348194906E6}"/>
              </a:ext>
            </a:extLst>
          </p:cNvPr>
          <p:cNvSpPr txBox="1"/>
          <p:nvPr/>
        </p:nvSpPr>
        <p:spPr>
          <a:xfrm>
            <a:off x="7532372" y="3722133"/>
            <a:ext cx="4328158" cy="2677656"/>
          </a:xfrm>
          <a:prstGeom prst="rect">
            <a:avLst/>
          </a:prstGeom>
          <a:noFill/>
        </p:spPr>
        <p:txBody>
          <a:bodyPr wrap="square" rtlCol="0">
            <a:spAutoFit/>
          </a:bodyPr>
          <a:lstStyle/>
          <a:p>
            <a:r>
              <a:rPr lang="de-DE" sz="2400" b="1" dirty="0"/>
              <a:t>Hinweis</a:t>
            </a:r>
            <a:r>
              <a:rPr lang="de-DE" sz="2400" dirty="0"/>
              <a:t>: Sie kann ihre Mind-Map erst speichern, wenn sie </a:t>
            </a:r>
            <a:r>
              <a:rPr lang="de-DE" sz="2400" b="1" dirty="0"/>
              <a:t>alle Konzepte verbunden </a:t>
            </a:r>
            <a:r>
              <a:rPr lang="de-DE" sz="2400" dirty="0"/>
              <a:t>hat. </a:t>
            </a:r>
          </a:p>
          <a:p>
            <a:endParaRPr lang="de-DE" sz="2400" dirty="0"/>
          </a:p>
          <a:p>
            <a:r>
              <a:rPr lang="de-DE" sz="2400" dirty="0"/>
              <a:t>Außerdem muss sie </a:t>
            </a:r>
            <a:r>
              <a:rPr lang="de-DE" sz="2400" b="1" dirty="0"/>
              <a:t>mindestens 10</a:t>
            </a:r>
            <a:r>
              <a:rPr lang="de-DE" sz="2400" dirty="0"/>
              <a:t> Konzepte zeichnen, um ihre Mind-Map speichern zu können. </a:t>
            </a:r>
          </a:p>
        </p:txBody>
      </p:sp>
      <p:pic>
        <p:nvPicPr>
          <p:cNvPr id="9" name="Grafik 8"/>
          <p:cNvPicPr>
            <a:picLocks noChangeAspect="1"/>
          </p:cNvPicPr>
          <p:nvPr/>
        </p:nvPicPr>
        <p:blipFill>
          <a:blip r:embed="rId3"/>
          <a:stretch>
            <a:fillRect/>
          </a:stretch>
        </p:blipFill>
        <p:spPr>
          <a:xfrm>
            <a:off x="9448800" y="2989831"/>
            <a:ext cx="495300" cy="409575"/>
          </a:xfrm>
          <a:prstGeom prst="rect">
            <a:avLst/>
          </a:prstGeom>
        </p:spPr>
      </p:pic>
      <p:pic>
        <p:nvPicPr>
          <p:cNvPr id="2" name="Grafik 1">
            <a:extLst>
              <a:ext uri="{FF2B5EF4-FFF2-40B4-BE49-F238E27FC236}">
                <a16:creationId xmlns:a16="http://schemas.microsoft.com/office/drawing/2014/main" id="{11401AE1-37FB-4019-AE29-ABF6A7C9FF47}"/>
              </a:ext>
            </a:extLst>
          </p:cNvPr>
          <p:cNvPicPr>
            <a:picLocks noChangeAspect="1"/>
          </p:cNvPicPr>
          <p:nvPr/>
        </p:nvPicPr>
        <p:blipFill>
          <a:blip r:embed="rId4"/>
          <a:stretch>
            <a:fillRect/>
          </a:stretch>
        </p:blipFill>
        <p:spPr>
          <a:xfrm>
            <a:off x="331470" y="1251918"/>
            <a:ext cx="6839572" cy="4940429"/>
          </a:xfrm>
          <a:prstGeom prst="rect">
            <a:avLst/>
          </a:prstGeom>
        </p:spPr>
      </p:pic>
    </p:spTree>
    <p:extLst>
      <p:ext uri="{BB962C8B-B14F-4D97-AF65-F5344CB8AC3E}">
        <p14:creationId xmlns:p14="http://schemas.microsoft.com/office/powerpoint/2010/main" val="7688759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BC7722-6C0F-964B-B49E-2D43DDFD90A5}"/>
              </a:ext>
            </a:extLst>
          </p:cNvPr>
          <p:cNvSpPr txBox="1"/>
          <p:nvPr/>
        </p:nvSpPr>
        <p:spPr>
          <a:xfrm>
            <a:off x="720082" y="1406133"/>
            <a:ext cx="10137215" cy="4832092"/>
          </a:xfrm>
          <a:prstGeom prst="rect">
            <a:avLst/>
          </a:prstGeom>
          <a:noFill/>
        </p:spPr>
        <p:txBody>
          <a:bodyPr wrap="square" rtlCol="0">
            <a:spAutoFit/>
          </a:bodyPr>
          <a:lstStyle/>
          <a:p>
            <a:r>
              <a:rPr lang="de-DE" sz="2800" dirty="0"/>
              <a:t>In dieser Studie bitten wir Sie, in einer Art Mind-Map Ihre Gedanken, Gefühle und Einschätzungen zu den Vorteilen und Risiken von einem </a:t>
            </a:r>
            <a:r>
              <a:rPr lang="en-US" sz="2800" dirty="0" err="1"/>
              <a:t>Rettungsroboter</a:t>
            </a:r>
            <a:r>
              <a:rPr lang="de-DE" sz="2800" dirty="0"/>
              <a:t>. </a:t>
            </a:r>
          </a:p>
          <a:p>
            <a:endParaRPr lang="de-DE" sz="2800" dirty="0"/>
          </a:p>
          <a:p>
            <a:r>
              <a:rPr lang="de-DE" sz="2800" dirty="0"/>
              <a:t>Zunächst wird Ihnen anhand eines Beispiels gezeigt, wie man unser Programm (C.A.M.E.L.) verwendet, um eine Mind-Map zu zeichnen.</a:t>
            </a:r>
          </a:p>
          <a:p>
            <a:endParaRPr lang="de-DE" sz="2800" dirty="0"/>
          </a:p>
          <a:p>
            <a:r>
              <a:rPr lang="de-DE" sz="2800" dirty="0"/>
              <a:t>Danach können Sie in unserem Programm Ihre eigene Mind-Map zeichnen.</a:t>
            </a:r>
          </a:p>
          <a:p>
            <a:endParaRPr lang="en-US" sz="2800" dirty="0"/>
          </a:p>
          <a:p>
            <a:endParaRPr lang="en-US" sz="2800" dirty="0"/>
          </a:p>
        </p:txBody>
      </p:sp>
    </p:spTree>
    <p:extLst>
      <p:ext uri="{BB962C8B-B14F-4D97-AF65-F5344CB8AC3E}">
        <p14:creationId xmlns:p14="http://schemas.microsoft.com/office/powerpoint/2010/main" val="3717379137"/>
      </p:ext>
    </p:extLst>
  </p:cSld>
  <p:clrMapOvr>
    <a:masterClrMapping/>
  </p:clrMapOvr>
  <p:extLst mod="1">
    <p:ext uri="{6950BFC3-D8DA-4A85-94F7-54DA5524770B}">
      <p188:commentRel xmlns:p188="http://schemas.microsoft.com/office/powerpoint/2018/8/main" xmlns="" r:id="rId3"/>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a:stretch>
            <a:fillRect/>
          </a:stretch>
        </p:blipFill>
        <p:spPr>
          <a:xfrm>
            <a:off x="314274" y="3585064"/>
            <a:ext cx="2321884" cy="1602236"/>
          </a:xfrm>
          <a:prstGeom prst="rect">
            <a:avLst/>
          </a:prstGeom>
        </p:spPr>
      </p:pic>
      <p:sp>
        <p:nvSpPr>
          <p:cNvPr id="8" name="Rectangle 7">
            <a:extLst>
              <a:ext uri="{FF2B5EF4-FFF2-40B4-BE49-F238E27FC236}">
                <a16:creationId xmlns:a16="http://schemas.microsoft.com/office/drawing/2014/main" id="{A887E5B7-902A-D048-8988-FBD283BD61BC}"/>
              </a:ext>
            </a:extLst>
          </p:cNvPr>
          <p:cNvSpPr/>
          <p:nvPr/>
        </p:nvSpPr>
        <p:spPr>
          <a:xfrm>
            <a:off x="314274" y="1940187"/>
            <a:ext cx="7805157" cy="1815882"/>
          </a:xfrm>
          <a:prstGeom prst="rect">
            <a:avLst/>
          </a:prstGeom>
        </p:spPr>
        <p:txBody>
          <a:bodyPr wrap="square">
            <a:spAutoFit/>
          </a:bodyPr>
          <a:lstStyle/>
          <a:p>
            <a:r>
              <a:rPr lang="de-DE" sz="2800" b="1" dirty="0"/>
              <a:t>Um Ideen hinzuzufügen</a:t>
            </a:r>
            <a:r>
              <a:rPr lang="de-DE" sz="2800" dirty="0"/>
              <a:t>, klickt Julia einfach auf den hellen Hintergrund in unserem Programm.</a:t>
            </a:r>
          </a:p>
          <a:p>
            <a:endParaRPr lang="en-US" sz="2800" dirty="0"/>
          </a:p>
          <a:p>
            <a:endParaRPr lang="en-US" sz="2800" dirty="0"/>
          </a:p>
        </p:txBody>
      </p:sp>
      <p:pic>
        <p:nvPicPr>
          <p:cNvPr id="27" name="Grafik 2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341531" y="4241356"/>
            <a:ext cx="267370" cy="289651"/>
          </a:xfrm>
          <a:prstGeom prst="rect">
            <a:avLst/>
          </a:prstGeom>
        </p:spPr>
      </p:pic>
      <p:sp>
        <p:nvSpPr>
          <p:cNvPr id="7" name="Rechteck 6"/>
          <p:cNvSpPr/>
          <p:nvPr/>
        </p:nvSpPr>
        <p:spPr>
          <a:xfrm>
            <a:off x="2740216" y="3687287"/>
            <a:ext cx="8954813" cy="1815882"/>
          </a:xfrm>
          <a:prstGeom prst="rect">
            <a:avLst/>
          </a:prstGeom>
        </p:spPr>
        <p:txBody>
          <a:bodyPr wrap="square">
            <a:spAutoFit/>
          </a:bodyPr>
          <a:lstStyle/>
          <a:p>
            <a:r>
              <a:rPr lang="de-DE" sz="2800" dirty="0"/>
              <a:t>Daraufhin erscheint ein gelber Kasten.</a:t>
            </a:r>
            <a:endParaRPr lang="de-DE" sz="2800" dirty="0">
              <a:solidFill>
                <a:srgbClr val="FF0000"/>
              </a:solidFill>
            </a:endParaRPr>
          </a:p>
          <a:p>
            <a:r>
              <a:rPr lang="de-DE" sz="2800" dirty="0"/>
              <a:t>Durch erneutes Klicken auf eine freie Stelle des weißen Hintergrundes kann Julia weitere Konzepte hinzufügen.</a:t>
            </a:r>
          </a:p>
          <a:p>
            <a:endParaRPr lang="en-US" sz="2800" dirty="0"/>
          </a:p>
        </p:txBody>
      </p:sp>
      <p:sp>
        <p:nvSpPr>
          <p:cNvPr id="30" name="Rectangle 13">
            <a:extLst>
              <a:ext uri="{FF2B5EF4-FFF2-40B4-BE49-F238E27FC236}">
                <a16:creationId xmlns:a16="http://schemas.microsoft.com/office/drawing/2014/main" id="{9FE4B4AC-822E-714E-9258-75D323D75757}"/>
              </a:ext>
            </a:extLst>
          </p:cNvPr>
          <p:cNvSpPr/>
          <p:nvPr/>
        </p:nvSpPr>
        <p:spPr>
          <a:xfrm>
            <a:off x="6095999" y="781737"/>
            <a:ext cx="5916461"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3">
            <a:extLst>
              <a:ext uri="{FF2B5EF4-FFF2-40B4-BE49-F238E27FC236}">
                <a16:creationId xmlns:a16="http://schemas.microsoft.com/office/drawing/2014/main" id="{9FE4B4AC-822E-714E-9258-75D323D75757}"/>
              </a:ext>
            </a:extLst>
          </p:cNvPr>
          <p:cNvSpPr/>
          <p:nvPr/>
        </p:nvSpPr>
        <p:spPr>
          <a:xfrm>
            <a:off x="262769" y="820173"/>
            <a:ext cx="5179182"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3774739"/>
      </p:ext>
    </p:extLst>
  </p:cSld>
  <p:clrMapOvr>
    <a:masterClrMapping/>
  </p:clrMapOvr>
  <p:extLst>
    <p:ext uri="{6950BFC3-D8DA-4A85-94F7-54DA5524770B}">
      <p188:commentRel xmlns:p188="http://schemas.microsoft.com/office/powerpoint/2018/8/main" xmlns="" r:id="rId5"/>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39BBF76A-C4B3-2FD5-729E-923301039FF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23899" y="2386256"/>
            <a:ext cx="4992014" cy="3723036"/>
          </a:xfrm>
          <a:prstGeom prst="rect">
            <a:avLst/>
          </a:prstGeom>
        </p:spPr>
      </p:pic>
      <p:sp>
        <p:nvSpPr>
          <p:cNvPr id="8" name="Rectangle 7">
            <a:extLst>
              <a:ext uri="{FF2B5EF4-FFF2-40B4-BE49-F238E27FC236}">
                <a16:creationId xmlns:a16="http://schemas.microsoft.com/office/drawing/2014/main" id="{A887E5B7-902A-D048-8988-FBD283BD61BC}"/>
              </a:ext>
            </a:extLst>
          </p:cNvPr>
          <p:cNvSpPr/>
          <p:nvPr/>
        </p:nvSpPr>
        <p:spPr>
          <a:xfrm>
            <a:off x="458653" y="1237543"/>
            <a:ext cx="7805157" cy="1815882"/>
          </a:xfrm>
          <a:prstGeom prst="rect">
            <a:avLst/>
          </a:prstGeom>
        </p:spPr>
        <p:txBody>
          <a:bodyPr wrap="square">
            <a:spAutoFit/>
          </a:bodyPr>
          <a:lstStyle/>
          <a:p>
            <a:r>
              <a:rPr lang="de-DE" sz="2800" b="1" dirty="0"/>
              <a:t>Um Ideen zu bearbeiten</a:t>
            </a:r>
            <a:r>
              <a:rPr lang="de-DE" sz="2800" dirty="0"/>
              <a:t>,</a:t>
            </a:r>
            <a:r>
              <a:rPr lang="de-DE" sz="2800" dirty="0">
                <a:solidFill>
                  <a:srgbClr val="FF0000"/>
                </a:solidFill>
              </a:rPr>
              <a:t> </a:t>
            </a:r>
            <a:r>
              <a:rPr lang="de-DE" sz="2800" dirty="0"/>
              <a:t>klickt Julia doppelt auf das gezeichnete Konzept.</a:t>
            </a:r>
          </a:p>
          <a:p>
            <a:endParaRPr lang="en-US" sz="2800" dirty="0"/>
          </a:p>
          <a:p>
            <a:endParaRPr lang="en-US" sz="2800" dirty="0"/>
          </a:p>
        </p:txBody>
      </p:sp>
      <p:sp>
        <p:nvSpPr>
          <p:cNvPr id="7" name="Rechteck 6"/>
          <p:cNvSpPr/>
          <p:nvPr/>
        </p:nvSpPr>
        <p:spPr>
          <a:xfrm>
            <a:off x="6019073" y="2523131"/>
            <a:ext cx="5449028" cy="2677656"/>
          </a:xfrm>
          <a:prstGeom prst="rect">
            <a:avLst/>
          </a:prstGeom>
        </p:spPr>
        <p:txBody>
          <a:bodyPr wrap="square">
            <a:spAutoFit/>
          </a:bodyPr>
          <a:lstStyle/>
          <a:p>
            <a:r>
              <a:rPr lang="de-DE" sz="2800" dirty="0"/>
              <a:t>Es öffnet sich ein Dialogfenster.</a:t>
            </a:r>
          </a:p>
          <a:p>
            <a:r>
              <a:rPr lang="de-DE" sz="2800" dirty="0"/>
              <a:t>Hier kann Julia den Inhalt, die Art und die Stärke des Konzepts ändern sowie einen Kommentar hinzufügen. </a:t>
            </a:r>
          </a:p>
          <a:p>
            <a:endParaRPr lang="en-US" sz="2800" dirty="0"/>
          </a:p>
        </p:txBody>
      </p:sp>
      <p:pic>
        <p:nvPicPr>
          <p:cNvPr id="27" name="Grafik 26"/>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360782" y="4247774"/>
            <a:ext cx="208136" cy="225481"/>
          </a:xfrm>
          <a:prstGeom prst="rect">
            <a:avLst/>
          </a:prstGeom>
        </p:spPr>
      </p:pic>
    </p:spTree>
    <p:extLst>
      <p:ext uri="{BB962C8B-B14F-4D97-AF65-F5344CB8AC3E}">
        <p14:creationId xmlns:p14="http://schemas.microsoft.com/office/powerpoint/2010/main" val="1204391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303331" y="699171"/>
            <a:ext cx="11402714" cy="1815882"/>
          </a:xfrm>
          <a:prstGeom prst="rect">
            <a:avLst/>
          </a:prstGeom>
        </p:spPr>
        <p:txBody>
          <a:bodyPr wrap="square">
            <a:spAutoFit/>
          </a:bodyPr>
          <a:lstStyle/>
          <a:p>
            <a:r>
              <a:rPr lang="de-DE" sz="2800" dirty="0"/>
              <a:t>Julia hat den </a:t>
            </a:r>
            <a:r>
              <a:rPr lang="de-DE" sz="2800" b="1" dirty="0"/>
              <a:t>Inhalt</a:t>
            </a:r>
            <a:r>
              <a:rPr lang="de-DE" sz="2800" dirty="0"/>
              <a:t> des Konzepts geändert, indem sie „Einkauf auf dem Wochenmarkt“ in das Inhaltsfeld geschrieben hat: </a:t>
            </a:r>
          </a:p>
          <a:p>
            <a:endParaRPr lang="en-US" sz="2800" dirty="0"/>
          </a:p>
          <a:p>
            <a:endParaRPr lang="en-US" sz="2800" dirty="0"/>
          </a:p>
        </p:txBody>
      </p:sp>
      <p:sp>
        <p:nvSpPr>
          <p:cNvPr id="5" name="Rectangle 7">
            <a:extLst>
              <a:ext uri="{FF2B5EF4-FFF2-40B4-BE49-F238E27FC236}">
                <a16:creationId xmlns:a16="http://schemas.microsoft.com/office/drawing/2014/main" id="{A887E5B7-902A-D048-8988-FBD283BD61BC}"/>
              </a:ext>
            </a:extLst>
          </p:cNvPr>
          <p:cNvSpPr/>
          <p:nvPr/>
        </p:nvSpPr>
        <p:spPr>
          <a:xfrm>
            <a:off x="303331" y="5434156"/>
            <a:ext cx="11269668" cy="1487587"/>
          </a:xfrm>
          <a:prstGeom prst="rect">
            <a:avLst/>
          </a:prstGeom>
        </p:spPr>
        <p:txBody>
          <a:bodyPr wrap="square">
            <a:spAutoFit/>
          </a:bodyPr>
          <a:lstStyle/>
          <a:p>
            <a:pPr algn="just">
              <a:spcAft>
                <a:spcPts val="800"/>
              </a:spcAft>
            </a:pPr>
            <a:r>
              <a:rPr lang="de-DE" sz="2800" dirty="0"/>
              <a:t>Nun kann Julia andere Konzepte miteinbeziehen, die für ihre Entscheidung, auf dem Wochenmarkt einzukaufen, wichtig sind. </a:t>
            </a:r>
          </a:p>
          <a:p>
            <a:pPr algn="just">
              <a:spcAft>
                <a:spcPts val="800"/>
              </a:spcAft>
            </a:pPr>
            <a:endParaRPr lang="aa-ET" sz="2800" dirty="0"/>
          </a:p>
        </p:txBody>
      </p:sp>
      <p:pic>
        <p:nvPicPr>
          <p:cNvPr id="6" name="Grafik 5">
            <a:extLst>
              <a:ext uri="{FF2B5EF4-FFF2-40B4-BE49-F238E27FC236}">
                <a16:creationId xmlns:a16="http://schemas.microsoft.com/office/drawing/2014/main" id="{D89BB2AF-554D-346B-D071-1EEBDEABC857}"/>
              </a:ext>
            </a:extLst>
          </p:cNvPr>
          <p:cNvPicPr>
            <a:picLocks noChangeAspect="1"/>
          </p:cNvPicPr>
          <p:nvPr/>
        </p:nvPicPr>
        <p:blipFill>
          <a:blip r:embed="rId3">
            <a:extLst>
              <a:ext uri="{28A0092B-C50C-407E-A947-70E740481C1C}">
                <a14:useLocalDpi xmlns:a14="http://schemas.microsoft.com/office/drawing/2010/main" val="0"/>
              </a:ext>
            </a:extLst>
          </a:blip>
          <a:srcRect t="669" b="669"/>
          <a:stretch/>
        </p:blipFill>
        <p:spPr>
          <a:xfrm>
            <a:off x="3401115" y="1654857"/>
            <a:ext cx="5126291" cy="3779299"/>
          </a:xfrm>
          <a:prstGeom prst="rect">
            <a:avLst/>
          </a:prstGeom>
        </p:spPr>
      </p:pic>
    </p:spTree>
    <p:extLst>
      <p:ext uri="{BB962C8B-B14F-4D97-AF65-F5344CB8AC3E}">
        <p14:creationId xmlns:p14="http://schemas.microsoft.com/office/powerpoint/2010/main" val="1969270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2895BDF4-C6FD-F652-B9FB-3A2258E28A8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641413" y="1018793"/>
            <a:ext cx="7252328" cy="4217737"/>
          </a:xfrm>
          <a:prstGeom prst="rect">
            <a:avLst/>
          </a:prstGeom>
        </p:spPr>
      </p:pic>
      <p:pic>
        <p:nvPicPr>
          <p:cNvPr id="27" name="Grafik 26"/>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264686" y="3330950"/>
            <a:ext cx="181015" cy="196100"/>
          </a:xfrm>
          <a:prstGeom prst="rect">
            <a:avLst/>
          </a:prstGeom>
        </p:spPr>
      </p:pic>
      <p:sp>
        <p:nvSpPr>
          <p:cNvPr id="7" name="Rechteck 6"/>
          <p:cNvSpPr/>
          <p:nvPr/>
        </p:nvSpPr>
        <p:spPr>
          <a:xfrm>
            <a:off x="2209800" y="5473005"/>
            <a:ext cx="8954813" cy="1384995"/>
          </a:xfrm>
          <a:prstGeom prst="rect">
            <a:avLst/>
          </a:prstGeom>
        </p:spPr>
        <p:txBody>
          <a:bodyPr wrap="square">
            <a:spAutoFit/>
          </a:bodyPr>
          <a:lstStyle/>
          <a:p>
            <a:r>
              <a:rPr lang="de-DE" sz="2800" dirty="0"/>
              <a:t>Als Nächstes hält Julia fest, dass der Wochenmarkt im Freien stattfindet.</a:t>
            </a:r>
          </a:p>
          <a:p>
            <a:endParaRPr lang="en-US" sz="2800" dirty="0"/>
          </a:p>
        </p:txBody>
      </p:sp>
    </p:spTree>
    <p:extLst>
      <p:ext uri="{BB962C8B-B14F-4D97-AF65-F5344CB8AC3E}">
        <p14:creationId xmlns:p14="http://schemas.microsoft.com/office/powerpoint/2010/main" val="411794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76029BA3-913F-AE55-A68D-3FA7BA9E08F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635191" y="2311020"/>
            <a:ext cx="6457342" cy="4133625"/>
          </a:xfrm>
          <a:prstGeom prst="rect">
            <a:avLst/>
          </a:prstGeom>
        </p:spPr>
      </p:pic>
      <p:sp>
        <p:nvSpPr>
          <p:cNvPr id="7" name="Rechteck 6"/>
          <p:cNvSpPr/>
          <p:nvPr/>
        </p:nvSpPr>
        <p:spPr>
          <a:xfrm>
            <a:off x="404151" y="3784583"/>
            <a:ext cx="5691849" cy="1384995"/>
          </a:xfrm>
          <a:prstGeom prst="rect">
            <a:avLst/>
          </a:prstGeom>
        </p:spPr>
        <p:txBody>
          <a:bodyPr wrap="square">
            <a:spAutoFit/>
          </a:bodyPr>
          <a:lstStyle/>
          <a:p>
            <a:r>
              <a:rPr lang="de-DE" sz="2800" dirty="0"/>
              <a:t>Julia fügt zwei weitere Konzepte hinzu.</a:t>
            </a:r>
          </a:p>
          <a:p>
            <a:endParaRPr lang="en-US" sz="2800" dirty="0"/>
          </a:p>
        </p:txBody>
      </p:sp>
      <p:cxnSp>
        <p:nvCxnSpPr>
          <p:cNvPr id="14" name="Gerade Verbindung mit Pfeil 13"/>
          <p:cNvCxnSpPr>
            <a:cxnSpLocks/>
          </p:cNvCxnSpPr>
          <p:nvPr/>
        </p:nvCxnSpPr>
        <p:spPr>
          <a:xfrm flipV="1">
            <a:off x="5200771" y="2691955"/>
            <a:ext cx="4351443" cy="1259559"/>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cxnSp>
        <p:nvCxnSpPr>
          <p:cNvPr id="17" name="Gerade Verbindung mit Pfeil 16"/>
          <p:cNvCxnSpPr/>
          <p:nvPr/>
        </p:nvCxnSpPr>
        <p:spPr>
          <a:xfrm>
            <a:off x="4485373" y="4307803"/>
            <a:ext cx="715398" cy="1092628"/>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90628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71E54D8F-11D8-4CA4-EF62-CFE8A4E45736}"/>
              </a:ext>
            </a:extLst>
          </p:cNvPr>
          <p:cNvPicPr>
            <a:picLocks noChangeAspect="1"/>
          </p:cNvPicPr>
          <p:nvPr/>
        </p:nvPicPr>
        <p:blipFill>
          <a:blip r:embed="rId3">
            <a:extLst>
              <a:ext uri="{28A0092B-C50C-407E-A947-70E740481C1C}">
                <a14:useLocalDpi xmlns:a14="http://schemas.microsoft.com/office/drawing/2010/main"/>
              </a:ext>
            </a:extLst>
          </a:blip>
          <a:srcRect/>
          <a:stretch/>
        </p:blipFill>
        <p:spPr>
          <a:xfrm>
            <a:off x="5478449" y="1924642"/>
            <a:ext cx="5522367" cy="4576947"/>
          </a:xfrm>
          <a:prstGeom prst="rect">
            <a:avLst/>
          </a:prstGeom>
        </p:spPr>
      </p:pic>
      <p:sp>
        <p:nvSpPr>
          <p:cNvPr id="7" name="Rechteck 6"/>
          <p:cNvSpPr/>
          <p:nvPr/>
        </p:nvSpPr>
        <p:spPr>
          <a:xfrm>
            <a:off x="595682" y="984843"/>
            <a:ext cx="5798345" cy="1384995"/>
          </a:xfrm>
          <a:prstGeom prst="rect">
            <a:avLst/>
          </a:prstGeom>
        </p:spPr>
        <p:txBody>
          <a:bodyPr wrap="square">
            <a:spAutoFit/>
          </a:bodyPr>
          <a:lstStyle/>
          <a:p>
            <a:r>
              <a:rPr lang="de-DE" sz="2800" b="0" i="0" u="none" strike="noStrike" dirty="0">
                <a:solidFill>
                  <a:srgbClr val="1B1E25"/>
                </a:solidFill>
                <a:effectLst/>
                <a:latin typeface="-apple-system"/>
              </a:rPr>
              <a:t>Gelbe </a:t>
            </a:r>
            <a:r>
              <a:rPr lang="de-DE" sz="2800" b="0" i="0" u="none" strike="noStrike" dirty="0">
                <a:effectLst/>
                <a:latin typeface="-apple-system"/>
              </a:rPr>
              <a:t>Rechtecke</a:t>
            </a:r>
            <a:r>
              <a:rPr lang="de-DE" sz="2800" b="0" i="0" u="none" strike="noStrike" dirty="0">
                <a:solidFill>
                  <a:srgbClr val="FF0000"/>
                </a:solidFill>
                <a:effectLst/>
                <a:latin typeface="-apple-system"/>
              </a:rPr>
              <a:t> </a:t>
            </a:r>
            <a:r>
              <a:rPr lang="de-DE" sz="2800" b="0" i="0" u="none" strike="noStrike" dirty="0">
                <a:solidFill>
                  <a:srgbClr val="1B1E25"/>
                </a:solidFill>
                <a:effectLst/>
                <a:latin typeface="-apple-system"/>
              </a:rPr>
              <a:t>stehen für neutrale Begriffe.</a:t>
            </a:r>
          </a:p>
          <a:p>
            <a:endParaRPr lang="en-US" sz="2800" dirty="0"/>
          </a:p>
        </p:txBody>
      </p:sp>
      <p:sp>
        <p:nvSpPr>
          <p:cNvPr id="2" name="Rechteck 1"/>
          <p:cNvSpPr/>
          <p:nvPr/>
        </p:nvSpPr>
        <p:spPr>
          <a:xfrm>
            <a:off x="476156" y="2520969"/>
            <a:ext cx="4461604" cy="3539430"/>
          </a:xfrm>
          <a:prstGeom prst="rect">
            <a:avLst/>
          </a:prstGeom>
        </p:spPr>
        <p:txBody>
          <a:bodyPr wrap="square">
            <a:spAutoFit/>
          </a:bodyPr>
          <a:lstStyle/>
          <a:p>
            <a:r>
              <a:rPr lang="de-DE" sz="2800" dirty="0"/>
              <a:t>Konzepte können positiv, negativ, neutral oder ambivalent sein. </a:t>
            </a:r>
          </a:p>
          <a:p>
            <a:r>
              <a:rPr lang="de-DE" sz="2800" dirty="0"/>
              <a:t>Um ihre Bewertung des Konzeptes anzupassen, klickt Julia doppelt auf ein Konzept und nutzt den Schieberegler.</a:t>
            </a:r>
            <a:endParaRPr lang="de-DE" sz="3200" dirty="0"/>
          </a:p>
          <a:p>
            <a:endParaRPr lang="en-CA" sz="2800" dirty="0"/>
          </a:p>
        </p:txBody>
      </p:sp>
      <p:cxnSp>
        <p:nvCxnSpPr>
          <p:cNvPr id="16" name="Gerade Verbindung mit Pfeil 15"/>
          <p:cNvCxnSpPr>
            <a:cxnSpLocks/>
          </p:cNvCxnSpPr>
          <p:nvPr/>
        </p:nvCxnSpPr>
        <p:spPr>
          <a:xfrm flipV="1">
            <a:off x="5012107" y="4177364"/>
            <a:ext cx="1945278" cy="508936"/>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pic>
        <p:nvPicPr>
          <p:cNvPr id="15" name="Grafik 14"/>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096000" y="3887758"/>
            <a:ext cx="170046" cy="184216"/>
          </a:xfrm>
          <a:prstGeom prst="rect">
            <a:avLst/>
          </a:prstGeom>
        </p:spPr>
      </p:pic>
      <p:pic>
        <p:nvPicPr>
          <p:cNvPr id="6" name="Grafik 5">
            <a:extLst>
              <a:ext uri="{FF2B5EF4-FFF2-40B4-BE49-F238E27FC236}">
                <a16:creationId xmlns:a16="http://schemas.microsoft.com/office/drawing/2014/main" id="{69922F55-3ECB-1D4D-2AA6-8251E6881CDC}"/>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 t="36" r="55480" b="59766"/>
          <a:stretch/>
        </p:blipFill>
        <p:spPr>
          <a:xfrm>
            <a:off x="6107780" y="805091"/>
            <a:ext cx="1501618" cy="1015528"/>
          </a:xfrm>
          <a:prstGeom prst="rect">
            <a:avLst/>
          </a:prstGeom>
        </p:spPr>
      </p:pic>
    </p:spTree>
    <p:extLst>
      <p:ext uri="{BB962C8B-B14F-4D97-AF65-F5344CB8AC3E}">
        <p14:creationId xmlns:p14="http://schemas.microsoft.com/office/powerpoint/2010/main" val="4021439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586874" y="675598"/>
            <a:ext cx="11107463" cy="2123658"/>
          </a:xfrm>
          <a:prstGeom prst="rect">
            <a:avLst/>
          </a:prstGeom>
        </p:spPr>
        <p:txBody>
          <a:bodyPr wrap="square">
            <a:spAutoFit/>
          </a:bodyPr>
          <a:lstStyle/>
          <a:p>
            <a:pPr algn="just">
              <a:spcAft>
                <a:spcPts val="800"/>
              </a:spcAft>
            </a:pPr>
            <a:r>
              <a:rPr lang="de-DE" sz="2800" dirty="0">
                <a:ea typeface="Calibri" panose="020F0502020204030204" pitchFamily="34" charset="0"/>
                <a:cs typeface="Times New Roman" panose="02020603050405020304" pitchFamily="18" charset="0"/>
              </a:rPr>
              <a:t>Julia empfindet das Konzept „leckere Lebensmittel“ als positiv.</a:t>
            </a:r>
          </a:p>
          <a:p>
            <a:pPr algn="just">
              <a:spcAft>
                <a:spcPts val="800"/>
              </a:spcAft>
            </a:pPr>
            <a:r>
              <a:rPr lang="de-DE" sz="2800" dirty="0">
                <a:solidFill>
                  <a:srgbClr val="28CD41"/>
                </a:solidFill>
                <a:ea typeface="Calibri" panose="020F0502020204030204" pitchFamily="34" charset="0"/>
                <a:cs typeface="Times New Roman" panose="02020603050405020304" pitchFamily="18" charset="0"/>
              </a:rPr>
              <a:t>Positive</a:t>
            </a:r>
            <a:r>
              <a:rPr lang="de-DE" sz="2800" dirty="0">
                <a:ea typeface="Calibri" panose="020F0502020204030204" pitchFamily="34" charset="0"/>
                <a:cs typeface="Times New Roman" panose="02020603050405020304" pitchFamily="18" charset="0"/>
              </a:rPr>
              <a:t> Konzepte werden durch </a:t>
            </a:r>
            <a:r>
              <a:rPr lang="de-DE" sz="2800" dirty="0">
                <a:solidFill>
                  <a:srgbClr val="28CD41"/>
                </a:solidFill>
                <a:ea typeface="Calibri" panose="020F0502020204030204" pitchFamily="34" charset="0"/>
                <a:cs typeface="Times New Roman" panose="02020603050405020304" pitchFamily="18" charset="0"/>
              </a:rPr>
              <a:t>grüne Ovale </a:t>
            </a:r>
            <a:r>
              <a:rPr lang="de-DE" sz="2800" dirty="0">
                <a:ea typeface="Calibri" panose="020F0502020204030204" pitchFamily="34" charset="0"/>
                <a:cs typeface="Times New Roman" panose="02020603050405020304" pitchFamily="18" charset="0"/>
              </a:rPr>
              <a:t>dargestellt. </a:t>
            </a:r>
          </a:p>
          <a:p>
            <a:pPr algn="just">
              <a:spcAft>
                <a:spcPts val="800"/>
              </a:spcAft>
            </a:pPr>
            <a:r>
              <a:rPr lang="de-DE" sz="2800" dirty="0">
                <a:ea typeface="Calibri" panose="020F0502020204030204" pitchFamily="34" charset="0"/>
                <a:cs typeface="Times New Roman" panose="02020603050405020304" pitchFamily="18" charset="0"/>
              </a:rPr>
              <a:t>Das Konzept wird grün, wenn der Schieberegler nach rechts bewegt wird.</a:t>
            </a:r>
          </a:p>
          <a:p>
            <a:pPr algn="just">
              <a:spcAft>
                <a:spcPts val="800"/>
              </a:spcAft>
            </a:pPr>
            <a:endParaRPr lang="en-US" sz="2800" dirty="0">
              <a:ea typeface="Calibri" panose="020F0502020204030204" pitchFamily="34" charset="0"/>
              <a:cs typeface="Times New Roman" panose="02020603050405020304" pitchFamily="18" charset="0"/>
            </a:endParaRPr>
          </a:p>
        </p:txBody>
      </p:sp>
      <p:sp>
        <p:nvSpPr>
          <p:cNvPr id="19" name="Rechteck 18"/>
          <p:cNvSpPr/>
          <p:nvPr/>
        </p:nvSpPr>
        <p:spPr>
          <a:xfrm>
            <a:off x="6766660" y="3878168"/>
            <a:ext cx="2046770"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sehr</a:t>
            </a:r>
            <a:br>
              <a:rPr lang="en-US" sz="2800" dirty="0">
                <a:ea typeface="Calibri" panose="020F0502020204030204" pitchFamily="34" charset="0"/>
                <a:cs typeface="Times New Roman" panose="02020603050405020304" pitchFamily="18" charset="0"/>
              </a:rPr>
            </a:br>
            <a:r>
              <a:rPr lang="en-US" sz="2800" dirty="0">
                <a:ea typeface="Calibri" panose="020F0502020204030204" pitchFamily="34" charset="0"/>
                <a:cs typeface="Times New Roman" panose="02020603050405020304" pitchFamily="18" charset="0"/>
              </a:rPr>
              <a:t>positiv</a:t>
            </a:r>
            <a:endParaRPr lang="aa-ET" sz="2400" dirty="0">
              <a:ea typeface="Calibri" panose="020F0502020204030204" pitchFamily="34" charset="0"/>
              <a:cs typeface="Times New Roman" panose="02020603050405020304" pitchFamily="18" charset="0"/>
            </a:endParaRPr>
          </a:p>
        </p:txBody>
      </p:sp>
      <p:sp>
        <p:nvSpPr>
          <p:cNvPr id="20" name="Rechteck 19"/>
          <p:cNvSpPr/>
          <p:nvPr/>
        </p:nvSpPr>
        <p:spPr>
          <a:xfrm>
            <a:off x="4227778" y="3878168"/>
            <a:ext cx="2130187" cy="523220"/>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positiv</a:t>
            </a:r>
            <a:endParaRPr lang="aa-ET" sz="2400" dirty="0">
              <a:ea typeface="Calibri" panose="020F0502020204030204" pitchFamily="34" charset="0"/>
              <a:cs typeface="Times New Roman" panose="02020603050405020304" pitchFamily="18" charset="0"/>
            </a:endParaRPr>
          </a:p>
        </p:txBody>
      </p:sp>
      <p:sp>
        <p:nvSpPr>
          <p:cNvPr id="21" name="Rechteck 20"/>
          <p:cNvSpPr/>
          <p:nvPr/>
        </p:nvSpPr>
        <p:spPr>
          <a:xfrm>
            <a:off x="1674657" y="3878168"/>
            <a:ext cx="1874849"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leicht positiv</a:t>
            </a:r>
            <a:endParaRPr lang="aa-ET" sz="2400">
              <a:ea typeface="Calibri" panose="020F0502020204030204" pitchFamily="34" charset="0"/>
              <a:cs typeface="Times New Roman" panose="02020603050405020304" pitchFamily="18" charset="0"/>
            </a:endParaRPr>
          </a:p>
        </p:txBody>
      </p:sp>
      <p:sp>
        <p:nvSpPr>
          <p:cNvPr id="22" name="Rechteck 21"/>
          <p:cNvSpPr/>
          <p:nvPr/>
        </p:nvSpPr>
        <p:spPr>
          <a:xfrm>
            <a:off x="586874" y="5202646"/>
            <a:ext cx="11107463" cy="1959511"/>
          </a:xfrm>
          <a:prstGeom prst="rect">
            <a:avLst/>
          </a:prstGeom>
        </p:spPr>
        <p:txBody>
          <a:bodyPr wrap="square">
            <a:spAutoFit/>
          </a:bodyPr>
          <a:lstStyle/>
          <a:p>
            <a:pPr algn="just">
              <a:spcAft>
                <a:spcPts val="800"/>
              </a:spcAft>
            </a:pPr>
            <a:r>
              <a:rPr lang="de-DE" sz="2800" dirty="0">
                <a:ea typeface="Calibri" panose="020F0502020204030204" pitchFamily="34" charset="0"/>
                <a:cs typeface="Times New Roman" panose="02020603050405020304" pitchFamily="18" charset="0"/>
              </a:rPr>
              <a:t>Mit dem Schieberegler kann Julia </a:t>
            </a:r>
            <a:r>
              <a:rPr lang="de-DE" sz="2800" b="1" dirty="0">
                <a:ea typeface="Calibri" panose="020F0502020204030204" pitchFamily="34" charset="0"/>
                <a:cs typeface="Times New Roman" panose="02020603050405020304" pitchFamily="18" charset="0"/>
              </a:rPr>
              <a:t>drei verschiedene Stärken </a:t>
            </a:r>
            <a:r>
              <a:rPr lang="de-DE" sz="2800" dirty="0">
                <a:ea typeface="Calibri" panose="020F0502020204030204" pitchFamily="34" charset="0"/>
                <a:cs typeface="Times New Roman" panose="02020603050405020304" pitchFamily="18" charset="0"/>
              </a:rPr>
              <a:t>bei einer </a:t>
            </a:r>
            <a:r>
              <a:rPr lang="de-DE" sz="2800" dirty="0">
                <a:solidFill>
                  <a:srgbClr val="28CD41"/>
                </a:solidFill>
                <a:ea typeface="Calibri" panose="020F0502020204030204" pitchFamily="34" charset="0"/>
                <a:cs typeface="Times New Roman" panose="02020603050405020304" pitchFamily="18" charset="0"/>
              </a:rPr>
              <a:t>positiven Bewertung </a:t>
            </a:r>
            <a:r>
              <a:rPr lang="de-DE" sz="2800" dirty="0">
                <a:ea typeface="Calibri" panose="020F0502020204030204" pitchFamily="34" charset="0"/>
                <a:cs typeface="Times New Roman" panose="02020603050405020304" pitchFamily="18" charset="0"/>
              </a:rPr>
              <a:t>einstellen.</a:t>
            </a:r>
            <a:endParaRPr lang="de-DE" sz="2800" dirty="0">
              <a:solidFill>
                <a:srgbClr val="28CD41"/>
              </a:solidFill>
              <a:ea typeface="Calibri" panose="020F0502020204030204" pitchFamily="34" charset="0"/>
              <a:cs typeface="Times New Roman" panose="02020603050405020304" pitchFamily="18" charset="0"/>
            </a:endParaRPr>
          </a:p>
          <a:p>
            <a:pPr algn="just">
              <a:spcAft>
                <a:spcPts val="800"/>
              </a:spcAft>
            </a:pPr>
            <a:r>
              <a:rPr lang="de-DE" sz="2800" dirty="0">
                <a:ea typeface="Calibri" panose="020F0502020204030204" pitchFamily="34" charset="0"/>
                <a:cs typeface="Times New Roman" panose="02020603050405020304" pitchFamily="18" charset="0"/>
              </a:rPr>
              <a:t>Je </a:t>
            </a:r>
            <a:r>
              <a:rPr lang="de-DE" sz="2800" b="1" dirty="0">
                <a:ea typeface="Calibri" panose="020F0502020204030204" pitchFamily="34" charset="0"/>
                <a:cs typeface="Times New Roman" panose="02020603050405020304" pitchFamily="18" charset="0"/>
              </a:rPr>
              <a:t>dicker </a:t>
            </a:r>
            <a:r>
              <a:rPr lang="de-DE" sz="2800" dirty="0">
                <a:ea typeface="Calibri" panose="020F0502020204030204" pitchFamily="34" charset="0"/>
                <a:cs typeface="Times New Roman" panose="02020603050405020304" pitchFamily="18" charset="0"/>
              </a:rPr>
              <a:t>der Rand des Ovals, desto </a:t>
            </a:r>
            <a:r>
              <a:rPr lang="de-DE" sz="2800" b="1" dirty="0">
                <a:ea typeface="Calibri" panose="020F0502020204030204" pitchFamily="34" charset="0"/>
                <a:cs typeface="Times New Roman" panose="02020603050405020304" pitchFamily="18" charset="0"/>
              </a:rPr>
              <a:t>positiver</a:t>
            </a:r>
            <a:r>
              <a:rPr lang="de-DE" sz="2800" dirty="0">
                <a:ea typeface="Calibri" panose="020F0502020204030204" pitchFamily="34" charset="0"/>
                <a:cs typeface="Times New Roman" panose="02020603050405020304" pitchFamily="18" charset="0"/>
              </a:rPr>
              <a:t> wird das Konzept gewichtet!</a:t>
            </a:r>
            <a:endParaRPr lang="aa-ET" sz="2800" dirty="0">
              <a:ea typeface="Calibri" panose="020F0502020204030204" pitchFamily="34" charset="0"/>
              <a:cs typeface="Times New Roman" panose="02020603050405020304" pitchFamily="18" charset="0"/>
            </a:endParaRPr>
          </a:p>
          <a:p>
            <a:pPr algn="just">
              <a:spcAft>
                <a:spcPts val="800"/>
              </a:spcAft>
            </a:pPr>
            <a:endParaRPr lang="aa-ET" sz="2400" dirty="0">
              <a:ea typeface="Calibri" panose="020F0502020204030204" pitchFamily="34" charset="0"/>
              <a:cs typeface="Times New Roman" panose="02020603050405020304" pitchFamily="18" charset="0"/>
            </a:endParaRPr>
          </a:p>
        </p:txBody>
      </p:sp>
      <p:pic>
        <p:nvPicPr>
          <p:cNvPr id="7" name="Grafik 6">
            <a:extLst>
              <a:ext uri="{FF2B5EF4-FFF2-40B4-BE49-F238E27FC236}">
                <a16:creationId xmlns:a16="http://schemas.microsoft.com/office/drawing/2014/main" id="{CCA6580C-D682-87AA-FC7E-4893AC4DCF1F}"/>
              </a:ext>
            </a:extLst>
          </p:cNvPr>
          <p:cNvPicPr>
            <a:picLocks noChangeAspect="1"/>
          </p:cNvPicPr>
          <p:nvPr/>
        </p:nvPicPr>
        <p:blipFill>
          <a:blip r:embed="rId3" cstate="print">
            <a:extLst>
              <a:ext uri="{28A0092B-C50C-407E-A947-70E740481C1C}">
                <a14:useLocalDpi xmlns:a14="http://schemas.microsoft.com/office/drawing/2010/main"/>
              </a:ext>
            </a:extLst>
          </a:blip>
          <a:srcRect/>
          <a:stretch/>
        </p:blipFill>
        <p:spPr>
          <a:xfrm>
            <a:off x="1938024" y="2916520"/>
            <a:ext cx="1348115" cy="965200"/>
          </a:xfrm>
          <a:prstGeom prst="rect">
            <a:avLst/>
          </a:prstGeom>
        </p:spPr>
      </p:pic>
      <p:pic>
        <p:nvPicPr>
          <p:cNvPr id="9" name="Grafik 8">
            <a:extLst>
              <a:ext uri="{FF2B5EF4-FFF2-40B4-BE49-F238E27FC236}">
                <a16:creationId xmlns:a16="http://schemas.microsoft.com/office/drawing/2014/main" id="{5830AD72-9070-771C-8DAF-3A81614B0020}"/>
              </a:ext>
            </a:extLst>
          </p:cNvPr>
          <p:cNvPicPr>
            <a:picLocks noChangeAspect="1"/>
          </p:cNvPicPr>
          <p:nvPr/>
        </p:nvPicPr>
        <p:blipFill>
          <a:blip r:embed="rId4" cstate="print">
            <a:extLst>
              <a:ext uri="{28A0092B-C50C-407E-A947-70E740481C1C}">
                <a14:useLocalDpi xmlns:a14="http://schemas.microsoft.com/office/drawing/2010/main"/>
              </a:ext>
            </a:extLst>
          </a:blip>
          <a:srcRect/>
          <a:stretch/>
        </p:blipFill>
        <p:spPr>
          <a:xfrm>
            <a:off x="4613422" y="2929933"/>
            <a:ext cx="1358900" cy="1039974"/>
          </a:xfrm>
          <a:prstGeom prst="rect">
            <a:avLst/>
          </a:prstGeom>
        </p:spPr>
      </p:pic>
      <p:pic>
        <p:nvPicPr>
          <p:cNvPr id="11" name="Grafik 10">
            <a:extLst>
              <a:ext uri="{FF2B5EF4-FFF2-40B4-BE49-F238E27FC236}">
                <a16:creationId xmlns:a16="http://schemas.microsoft.com/office/drawing/2014/main" id="{61BAABC3-CB89-0DF9-584E-77FDFB5A78B0}"/>
              </a:ext>
            </a:extLst>
          </p:cNvPr>
          <p:cNvPicPr>
            <a:picLocks noChangeAspect="1"/>
          </p:cNvPicPr>
          <p:nvPr/>
        </p:nvPicPr>
        <p:blipFill>
          <a:blip r:embed="rId5" cstate="print">
            <a:extLst>
              <a:ext uri="{28A0092B-C50C-407E-A947-70E740481C1C}">
                <a14:useLocalDpi xmlns:a14="http://schemas.microsoft.com/office/drawing/2010/main"/>
              </a:ext>
            </a:extLst>
          </a:blip>
          <a:srcRect/>
          <a:stretch/>
        </p:blipFill>
        <p:spPr>
          <a:xfrm>
            <a:off x="6962171" y="2868674"/>
            <a:ext cx="1655747" cy="1143000"/>
          </a:xfrm>
          <a:prstGeom prst="rect">
            <a:avLst/>
          </a:prstGeom>
        </p:spPr>
      </p:pic>
    </p:spTree>
    <p:extLst>
      <p:ext uri="{BB962C8B-B14F-4D97-AF65-F5344CB8AC3E}">
        <p14:creationId xmlns:p14="http://schemas.microsoft.com/office/powerpoint/2010/main" val="1690525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1250</Words>
  <Application>Microsoft Office PowerPoint</Application>
  <PresentationFormat>Breitbild</PresentationFormat>
  <Paragraphs>124</Paragraphs>
  <Slides>26</Slides>
  <Notes>26</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26</vt:i4>
      </vt:variant>
    </vt:vector>
  </HeadingPairs>
  <TitlesOfParts>
    <vt:vector size="33" baseType="lpstr">
      <vt:lpstr>-apple-system</vt:lpstr>
      <vt:lpstr>Arial</vt:lpstr>
      <vt:lpstr>Calibri</vt:lpstr>
      <vt:lpstr>Calibri Light</vt:lpstr>
      <vt:lpstr>Symbol</vt:lpstr>
      <vt:lpstr>Times New Roman</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Lisa Reuter;Michael Gorki</dc:creator>
  <cp:lastModifiedBy>Julius Fenn</cp:lastModifiedBy>
  <cp:revision>221</cp:revision>
  <dcterms:created xsi:type="dcterms:W3CDTF">2020-04-12T18:21:34Z</dcterms:created>
  <dcterms:modified xsi:type="dcterms:W3CDTF">2023-12-08T11:14:33Z</dcterms:modified>
</cp:coreProperties>
</file>